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81" r:id="rId1"/>
  </p:sldMasterIdLst>
  <p:sldIdLst>
    <p:sldId id="256" r:id="rId2"/>
    <p:sldId id="257" r:id="rId3"/>
    <p:sldId id="297" r:id="rId4"/>
    <p:sldId id="258" r:id="rId5"/>
    <p:sldId id="259" r:id="rId6"/>
    <p:sldId id="260" r:id="rId7"/>
    <p:sldId id="261" r:id="rId8"/>
    <p:sldId id="262" r:id="rId9"/>
    <p:sldId id="293" r:id="rId10"/>
    <p:sldId id="263" r:id="rId11"/>
    <p:sldId id="294" r:id="rId12"/>
    <p:sldId id="277" r:id="rId13"/>
    <p:sldId id="264" r:id="rId14"/>
    <p:sldId id="295" r:id="rId15"/>
    <p:sldId id="266" r:id="rId16"/>
    <p:sldId id="296" r:id="rId17"/>
    <p:sldId id="267" r:id="rId18"/>
    <p:sldId id="270" r:id="rId19"/>
    <p:sldId id="271" r:id="rId20"/>
    <p:sldId id="272" r:id="rId21"/>
    <p:sldId id="273" r:id="rId22"/>
    <p:sldId id="274" r:id="rId23"/>
    <p:sldId id="275" r:id="rId24"/>
    <p:sldId id="276" r:id="rId25"/>
    <p:sldId id="281" r:id="rId26"/>
    <p:sldId id="282" r:id="rId27"/>
    <p:sldId id="283" r:id="rId28"/>
    <p:sldId id="284" r:id="rId29"/>
    <p:sldId id="285" r:id="rId30"/>
    <p:sldId id="286" r:id="rId31"/>
    <p:sldId id="287" r:id="rId32"/>
    <p:sldId id="288" r:id="rId33"/>
    <p:sldId id="289" r:id="rId34"/>
    <p:sldId id="290" r:id="rId35"/>
    <p:sldId id="268" r:id="rId36"/>
    <p:sldId id="269" r:id="rId37"/>
    <p:sldId id="291" r:id="rId38"/>
    <p:sldId id="279" r:id="rId39"/>
    <p:sldId id="280" r:id="rId40"/>
    <p:sldId id="292"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B541A0B7-B75F-5346-8100-B1927B4BBE46}">
          <p14:sldIdLst>
            <p14:sldId id="256"/>
            <p14:sldId id="257"/>
            <p14:sldId id="297"/>
            <p14:sldId id="258"/>
            <p14:sldId id="259"/>
            <p14:sldId id="260"/>
            <p14:sldId id="261"/>
            <p14:sldId id="262"/>
            <p14:sldId id="293"/>
            <p14:sldId id="263"/>
            <p14:sldId id="294"/>
            <p14:sldId id="277"/>
            <p14:sldId id="264"/>
            <p14:sldId id="295"/>
            <p14:sldId id="266"/>
            <p14:sldId id="296"/>
            <p14:sldId id="267"/>
            <p14:sldId id="270"/>
            <p14:sldId id="271"/>
            <p14:sldId id="272"/>
            <p14:sldId id="273"/>
            <p14:sldId id="274"/>
            <p14:sldId id="275"/>
          </p14:sldIdLst>
        </p14:section>
        <p14:section name="Untitled Section" id="{68F1E92B-02BC-2F4F-92B4-58D6D61552BE}">
          <p14:sldIdLst>
            <p14:sldId id="276"/>
          </p14:sldIdLst>
        </p14:section>
        <p14:section name="Untitled Section" id="{850FCBC3-5CDD-0C45-97AF-A7A3ACDB5CC9}">
          <p14:sldIdLst>
            <p14:sldId id="281"/>
            <p14:sldId id="282"/>
            <p14:sldId id="283"/>
            <p14:sldId id="284"/>
            <p14:sldId id="285"/>
            <p14:sldId id="286"/>
            <p14:sldId id="287"/>
            <p14:sldId id="288"/>
            <p14:sldId id="289"/>
            <p14:sldId id="290"/>
            <p14:sldId id="268"/>
            <p14:sldId id="269"/>
            <p14:sldId id="291"/>
            <p14:sldId id="279"/>
            <p14:sldId id="280"/>
            <p14:sldId id="29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124" d="100"/>
          <a:sy n="124" d="100"/>
        </p:scale>
        <p:origin x="640" y="168"/>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dirty="0"/>
          </a:p>
        </p:txBody>
      </p:sp>
      <p:sp>
        <p:nvSpPr>
          <p:cNvPr id="4" name="Date Placeholder 3"/>
          <p:cNvSpPr>
            <a:spLocks noGrp="1"/>
          </p:cNvSpPr>
          <p:nvPr>
            <p:ph type="dt" sz="half" idx="10"/>
          </p:nvPr>
        </p:nvSpPr>
        <p:spPr/>
        <p:txBody>
          <a:bodyPr/>
          <a:lstStyle/>
          <a:p>
            <a:fld id="{9DE582BC-95BA-EB44-BF2C-502398911884}" type="datetimeFigureOut">
              <a:rPr lang="en-US" smtClean="0"/>
              <a:t>3/18/19</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46100529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9DE582BC-95BA-EB44-BF2C-502398911884}" type="datetimeFigureOut">
              <a:rPr lang="en-US" smtClean="0"/>
              <a:t>3/18/19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532493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9DE582BC-95BA-EB44-BF2C-502398911884}" type="datetimeFigureOut">
              <a:rPr lang="en-US" smtClean="0"/>
              <a:t>3/18/19</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0181BE6-9936-B740-A54D-2D8AAE9E62AF}"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49762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Click to edit Master text styles</a:t>
            </a:r>
          </a:p>
        </p:txBody>
      </p:sp>
      <p:sp>
        <p:nvSpPr>
          <p:cNvPr id="5" name="Date Placeholder 4"/>
          <p:cNvSpPr>
            <a:spLocks noGrp="1"/>
          </p:cNvSpPr>
          <p:nvPr>
            <p:ph type="dt" sz="half" idx="10"/>
          </p:nvPr>
        </p:nvSpPr>
        <p:spPr/>
        <p:txBody>
          <a:bodyPr/>
          <a:lstStyle/>
          <a:p>
            <a:fld id="{9DE582BC-95BA-EB44-BF2C-502398911884}" type="datetimeFigureOut">
              <a:rPr lang="en-US" smtClean="0"/>
              <a:t>3/18/19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1787387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Click to edit Master text styles</a:t>
            </a:r>
          </a:p>
        </p:txBody>
      </p:sp>
      <p:sp>
        <p:nvSpPr>
          <p:cNvPr id="5" name="Date Placeholder 4"/>
          <p:cNvSpPr>
            <a:spLocks noGrp="1"/>
          </p:cNvSpPr>
          <p:nvPr>
            <p:ph type="dt" sz="half" idx="10"/>
          </p:nvPr>
        </p:nvSpPr>
        <p:spPr/>
        <p:txBody>
          <a:bodyPr/>
          <a:lstStyle/>
          <a:p>
            <a:fld id="{9DE582BC-95BA-EB44-BF2C-502398911884}" type="datetimeFigureOut">
              <a:rPr lang="en-US" smtClean="0"/>
              <a:t>3/18/19</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0181BE6-9936-B740-A54D-2D8AAE9E62AF}"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221053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Click to edit Master text styles</a:t>
            </a:r>
          </a:p>
        </p:txBody>
      </p:sp>
      <p:sp>
        <p:nvSpPr>
          <p:cNvPr id="5" name="Date Placeholder 4"/>
          <p:cNvSpPr>
            <a:spLocks noGrp="1"/>
          </p:cNvSpPr>
          <p:nvPr>
            <p:ph type="dt" sz="half" idx="10"/>
          </p:nvPr>
        </p:nvSpPr>
        <p:spPr/>
        <p:txBody>
          <a:bodyPr/>
          <a:lstStyle/>
          <a:p>
            <a:fld id="{9DE582BC-95BA-EB44-BF2C-502398911884}" type="datetimeFigureOut">
              <a:rPr lang="en-US" smtClean="0"/>
              <a:t>3/18/19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4197187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fld id="{9DE582BC-95BA-EB44-BF2C-502398911884}" type="datetimeFigureOut">
              <a:rPr lang="en-US" smtClean="0"/>
              <a:t>3/18/19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18773227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fld id="{9DE582BC-95BA-EB44-BF2C-502398911884}" type="datetimeFigureOut">
              <a:rPr lang="en-US" smtClean="0"/>
              <a:t>3/18/19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1333667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fld id="{9DE582BC-95BA-EB44-BF2C-502398911884}" type="datetimeFigureOut">
              <a:rPr lang="en-US" smtClean="0"/>
              <a:t>3/18/19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2142411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9DE582BC-95BA-EB44-BF2C-502398911884}" type="datetimeFigureOut">
              <a:rPr lang="en-US" smtClean="0"/>
              <a:t>3/18/19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645182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fld id="{9DE582BC-95BA-EB44-BF2C-502398911884}" type="datetimeFigureOut">
              <a:rPr lang="en-US" smtClean="0"/>
              <a:t>3/18/19</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94418424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7" name="Date Placeholder 6"/>
          <p:cNvSpPr>
            <a:spLocks noGrp="1"/>
          </p:cNvSpPr>
          <p:nvPr>
            <p:ph type="dt" sz="half" idx="10"/>
          </p:nvPr>
        </p:nvSpPr>
        <p:spPr/>
        <p:txBody>
          <a:bodyPr/>
          <a:lstStyle/>
          <a:p>
            <a:fld id="{9DE582BC-95BA-EB44-BF2C-502398911884}" type="datetimeFigureOut">
              <a:rPr lang="en-US" smtClean="0"/>
              <a:t>3/18/19</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114795483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Date Placeholder 2"/>
          <p:cNvSpPr>
            <a:spLocks noGrp="1"/>
          </p:cNvSpPr>
          <p:nvPr>
            <p:ph type="dt" sz="half" idx="10"/>
          </p:nvPr>
        </p:nvSpPr>
        <p:spPr/>
        <p:txBody>
          <a:bodyPr/>
          <a:lstStyle/>
          <a:p>
            <a:fld id="{9DE582BC-95BA-EB44-BF2C-502398911884}" type="datetimeFigureOut">
              <a:rPr lang="en-US" smtClean="0"/>
              <a:t>3/18/19</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683894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582BC-95BA-EB44-BF2C-502398911884}" type="datetimeFigureOut">
              <a:rPr lang="en-US" smtClean="0"/>
              <a:t>3/18/19</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88112223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9DE582BC-95BA-EB44-BF2C-502398911884}" type="datetimeFigureOut">
              <a:rPr lang="en-US" smtClean="0"/>
              <a:t>3/18/19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212159035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Drag picture to placeholder or click icon to add</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9DE582BC-95BA-EB44-BF2C-502398911884}" type="datetimeFigureOut">
              <a:rPr lang="en-US" smtClean="0"/>
              <a:t>3/18/19</a:t>
            </a:fld>
            <a:endParaRPr lang="en-US"/>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0181BE6-9936-B740-A54D-2D8AAE9E62AF}" type="slidenum">
              <a:rPr lang="en-US" smtClean="0"/>
              <a:t>‹#›</a:t>
            </a:fld>
            <a:endParaRPr lang="en-US"/>
          </a:p>
        </p:txBody>
      </p:sp>
    </p:spTree>
    <p:extLst>
      <p:ext uri="{BB962C8B-B14F-4D97-AF65-F5344CB8AC3E}">
        <p14:creationId xmlns:p14="http://schemas.microsoft.com/office/powerpoint/2010/main" val="75057127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DE582BC-95BA-EB44-BF2C-502398911884}" type="datetimeFigureOut">
              <a:rPr lang="en-US" smtClean="0"/>
              <a:t>3/18/19</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0181BE6-9936-B740-A54D-2D8AAE9E62AF}" type="slidenum">
              <a:rPr lang="en-US" smtClean="0"/>
              <a:t>‹#›</a:t>
            </a:fld>
            <a:endParaRPr lang="en-US"/>
          </a:p>
        </p:txBody>
      </p:sp>
    </p:spTree>
    <p:extLst>
      <p:ext uri="{BB962C8B-B14F-4D97-AF65-F5344CB8AC3E}">
        <p14:creationId xmlns:p14="http://schemas.microsoft.com/office/powerpoint/2010/main" val="1477851899"/>
      </p:ext>
    </p:extLst>
  </p:cSld>
  <p:clrMap bg1="dk1" tx1="lt1" bg2="dk2" tx2="lt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93" r:id="rId12"/>
    <p:sldLayoutId id="2147483894" r:id="rId13"/>
    <p:sldLayoutId id="2147483895" r:id="rId14"/>
    <p:sldLayoutId id="2147483896" r:id="rId15"/>
    <p:sldLayoutId id="214748389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42508" y="238785"/>
            <a:ext cx="6986427" cy="624244"/>
          </a:xfrm>
        </p:spPr>
        <p:txBody>
          <a:bodyPr>
            <a:normAutofit fontScale="90000"/>
          </a:bodyPr>
          <a:lstStyle/>
          <a:p>
            <a:pPr algn="ctr"/>
            <a:r>
              <a:rPr lang="el-GR" dirty="0" smtClean="0"/>
              <a:t>ΔΙΑΜΕΣΟΛΑΒΗΣΗ</a:t>
            </a:r>
            <a:endParaRPr lang="en-US" dirty="0"/>
          </a:p>
        </p:txBody>
      </p:sp>
      <p:sp>
        <p:nvSpPr>
          <p:cNvPr id="3" name="Subtitle 2"/>
          <p:cNvSpPr>
            <a:spLocks noGrp="1"/>
          </p:cNvSpPr>
          <p:nvPr>
            <p:ph type="subTitle" idx="1"/>
          </p:nvPr>
        </p:nvSpPr>
        <p:spPr>
          <a:xfrm>
            <a:off x="1140431" y="1150706"/>
            <a:ext cx="10417996" cy="5291191"/>
          </a:xfrm>
        </p:spPr>
        <p:txBody>
          <a:bodyPr>
            <a:noAutofit/>
          </a:bodyPr>
          <a:lstStyle/>
          <a:p>
            <a:pPr algn="just"/>
            <a:r>
              <a:rPr lang="el-GR" sz="2800" dirty="0">
                <a:latin typeface="Times New Roman" charset="0"/>
                <a:ea typeface="Times New Roman" charset="0"/>
                <a:cs typeface="Times New Roman" charset="0"/>
              </a:rPr>
              <a:t>Η διαμεσολάβηση είναι μια διαδικασία τόσο παλιά όσο και η γλώσσα ως εργαλείο επικοινωνίας. </a:t>
            </a:r>
            <a:r>
              <a:rPr lang="el-GR" sz="2800" dirty="0" smtClean="0">
                <a:latin typeface="Times New Roman" charset="0"/>
                <a:ea typeface="Times New Roman" charset="0"/>
                <a:cs typeface="Times New Roman" charset="0"/>
              </a:rPr>
              <a:t>Η </a:t>
            </a:r>
            <a:r>
              <a:rPr lang="el-GR" sz="2800" dirty="0">
                <a:latin typeface="Times New Roman" charset="0"/>
                <a:ea typeface="Times New Roman" charset="0"/>
                <a:cs typeface="Times New Roman" charset="0"/>
              </a:rPr>
              <a:t>διαδικασία της διαμεσολάβησης σχετίζεται άμεσα από την αρχαιότητα μέχρι σήμερα με τις διαβουλεύσεις και τις συζητήσεις </a:t>
            </a:r>
            <a:r>
              <a:rPr lang="el-GR" sz="2800" dirty="0" smtClean="0">
                <a:latin typeface="Times New Roman" charset="0"/>
                <a:ea typeface="Times New Roman" charset="0"/>
                <a:cs typeface="Times New Roman" charset="0"/>
              </a:rPr>
              <a:t>για τα </a:t>
            </a:r>
            <a:r>
              <a:rPr lang="el-GR" sz="2800" dirty="0">
                <a:latin typeface="Times New Roman" charset="0"/>
                <a:ea typeface="Times New Roman" charset="0"/>
                <a:cs typeface="Times New Roman" charset="0"/>
              </a:rPr>
              <a:t>ατομικά, πολιτικά, ηθικά και κοινωνικά προβλήματα που απασχολούσαν τους ανθρώπους.</a:t>
            </a:r>
            <a:r>
              <a:rPr lang="en-US" sz="2800" dirty="0">
                <a:latin typeface="Times New Roman" charset="0"/>
                <a:ea typeface="Times New Roman" charset="0"/>
                <a:cs typeface="Times New Roman" charset="0"/>
              </a:rPr>
              <a:t> </a:t>
            </a:r>
            <a:endParaRPr lang="el-GR" sz="2800" dirty="0" smtClean="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Η ρητορική τέχνη παραδίδει στη σύγχρονη διαμεσολάβηση τις τεχνικές </a:t>
            </a:r>
            <a:r>
              <a:rPr lang="el-GR" sz="2800" dirty="0" smtClean="0">
                <a:latin typeface="Times New Roman" charset="0"/>
                <a:ea typeface="Times New Roman" charset="0"/>
                <a:cs typeface="Times New Roman" charset="0"/>
              </a:rPr>
              <a:t>της, </a:t>
            </a:r>
            <a:r>
              <a:rPr lang="el-GR" sz="2800" dirty="0">
                <a:latin typeface="Times New Roman" charset="0"/>
                <a:ea typeface="Times New Roman" charset="0"/>
                <a:cs typeface="Times New Roman" charset="0"/>
              </a:rPr>
              <a:t>που σύμφωνα </a:t>
            </a:r>
            <a:r>
              <a:rPr lang="el-GR" sz="2800" dirty="0" smtClean="0">
                <a:latin typeface="Times New Roman" charset="0"/>
                <a:ea typeface="Times New Roman" charset="0"/>
                <a:cs typeface="Times New Roman" charset="0"/>
              </a:rPr>
              <a:t>με </a:t>
            </a:r>
            <a:r>
              <a:rPr lang="el-GR" sz="2800" dirty="0">
                <a:latin typeface="Times New Roman" charset="0"/>
                <a:ea typeface="Times New Roman" charset="0"/>
                <a:cs typeface="Times New Roman" charset="0"/>
              </a:rPr>
              <a:t>τον </a:t>
            </a:r>
            <a:r>
              <a:rPr lang="el-GR" sz="2800" dirty="0" smtClean="0">
                <a:latin typeface="Times New Roman" charset="0"/>
                <a:ea typeface="Times New Roman" charset="0"/>
                <a:cs typeface="Times New Roman" charset="0"/>
              </a:rPr>
              <a:t>Αριστοτέλη </a:t>
            </a:r>
            <a:r>
              <a:rPr lang="el-GR" sz="2800" dirty="0">
                <a:latin typeface="Times New Roman" charset="0"/>
                <a:ea typeface="Times New Roman" charset="0"/>
                <a:cs typeface="Times New Roman" charset="0"/>
              </a:rPr>
              <a:t>βασίζονται στη λογική και στην ψυχολογική πειθώ. Ο σύγχρονος διαμεσολαβητής </a:t>
            </a:r>
            <a:r>
              <a:rPr lang="el-GR" sz="2800" dirty="0" smtClean="0">
                <a:latin typeface="Times New Roman" charset="0"/>
                <a:ea typeface="Times New Roman" charset="0"/>
                <a:cs typeface="Times New Roman" charset="0"/>
              </a:rPr>
              <a:t>δανείζεται </a:t>
            </a:r>
            <a:r>
              <a:rPr lang="el-GR" sz="2800" dirty="0">
                <a:latin typeface="Times New Roman" charset="0"/>
                <a:ea typeface="Times New Roman" charset="0"/>
                <a:cs typeface="Times New Roman" charset="0"/>
              </a:rPr>
              <a:t>από τους ρήτορες της αρχαιότητας </a:t>
            </a:r>
            <a:r>
              <a:rPr lang="el-GR" sz="2800" dirty="0" smtClean="0">
                <a:latin typeface="Times New Roman" charset="0"/>
                <a:ea typeface="Times New Roman" charset="0"/>
                <a:cs typeface="Times New Roman" charset="0"/>
              </a:rPr>
              <a:t>τις </a:t>
            </a:r>
            <a:r>
              <a:rPr lang="el-GR" sz="2800" dirty="0">
                <a:latin typeface="Times New Roman" charset="0"/>
                <a:ea typeface="Times New Roman" charset="0"/>
                <a:cs typeface="Times New Roman" charset="0"/>
              </a:rPr>
              <a:t>ικανότητες και επικοινωνιακές δεξιότητες που θα τον κάνουν ικανό να βοηθήσει τα αντικρουόμενα μέρη να επικοινωνήσουν και να επιλύσουν τις διαφορές τους.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762707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9766" y="238785"/>
            <a:ext cx="7089169" cy="860550"/>
          </a:xfrm>
        </p:spPr>
        <p:txBody>
          <a:bodyPr>
            <a:normAutofit/>
          </a:bodyPr>
          <a:lstStyle/>
          <a:p>
            <a:pPr algn="ctr"/>
            <a:r>
              <a:rPr lang="el-GR" sz="4000" b="1" dirty="0" smtClean="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982913" y="1325366"/>
            <a:ext cx="8383712" cy="4428162"/>
          </a:xfrm>
        </p:spPr>
        <p:txBody>
          <a:bodyPr>
            <a:noAutofit/>
          </a:bodyPr>
          <a:lstStyle/>
          <a:p>
            <a:r>
              <a:rPr lang="el-GR" sz="2800" dirty="0" smtClean="0">
                <a:latin typeface="Times New Roman" charset="0"/>
                <a:ea typeface="Times New Roman" charset="0"/>
                <a:cs typeface="Times New Roman" charset="0"/>
              </a:rPr>
              <a:t>ΔΙΑΜΕΣΟΛΑΒΗΣΗ</a:t>
            </a:r>
            <a:r>
              <a:rPr lang="en-US" sz="2800" dirty="0" smtClean="0">
                <a:latin typeface="Times New Roman" charset="0"/>
                <a:ea typeface="Times New Roman" charset="0"/>
                <a:cs typeface="Times New Roman" charset="0"/>
              </a:rPr>
              <a:t>:</a:t>
            </a:r>
            <a:endParaRPr lang="el-GR" sz="2800" dirty="0" smtClean="0">
              <a:latin typeface="Times New Roman" charset="0"/>
              <a:ea typeface="Times New Roman" charset="0"/>
              <a:cs typeface="Times New Roman" charset="0"/>
            </a:endParaRPr>
          </a:p>
          <a:p>
            <a:pPr marL="342900" indent="-342900" algn="just">
              <a:buFont typeface="Wingdings" charset="2"/>
              <a:buChar char="Ø"/>
            </a:pPr>
            <a:r>
              <a:rPr lang="en-US" sz="2800" dirty="0" err="1">
                <a:latin typeface="Times New Roman" charset="0"/>
                <a:ea typeface="Times New Roman" charset="0"/>
                <a:cs typeface="Times New Roman" charset="0"/>
              </a:rPr>
              <a:t>Είν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smtClean="0">
                <a:latin typeface="Times New Roman" charset="0"/>
                <a:ea typeface="Times New Roman" charset="0"/>
                <a:cs typeface="Times New Roman" charset="0"/>
              </a:rPr>
              <a:t>συν</a:t>
            </a:r>
            <a:r>
              <a:rPr lang="en-US" sz="2800" dirty="0" smtClean="0">
                <a:latin typeface="Times New Roman" charset="0"/>
                <a:ea typeface="Times New Roman" charset="0"/>
                <a:cs typeface="Times New Roman" charset="0"/>
              </a:rPr>
              <a:t>α</a:t>
            </a:r>
            <a:r>
              <a:rPr lang="en-US" sz="2800" dirty="0" err="1" smtClean="0">
                <a:latin typeface="Times New Roman" charset="0"/>
                <a:ea typeface="Times New Roman" charset="0"/>
                <a:cs typeface="Times New Roman" charset="0"/>
              </a:rPr>
              <a:t>ινετική</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 </a:t>
            </a:r>
            <a:r>
              <a:rPr lang="en-US" sz="2800" dirty="0" err="1" smtClean="0">
                <a:latin typeface="Times New Roman" charset="0"/>
                <a:ea typeface="Times New Roman" charset="0"/>
                <a:cs typeface="Times New Roman" charset="0"/>
              </a:rPr>
              <a:t>Προϋ</a:t>
            </a:r>
            <a:r>
              <a:rPr lang="en-US" sz="2800" dirty="0" smtClean="0">
                <a:latin typeface="Times New Roman" charset="0"/>
                <a:ea typeface="Times New Roman" charset="0"/>
                <a:cs typeface="Times New Roman" charset="0"/>
              </a:rPr>
              <a:t>π</a:t>
            </a:r>
            <a:r>
              <a:rPr lang="en-US" sz="2800" dirty="0" err="1" smtClean="0">
                <a:latin typeface="Times New Roman" charset="0"/>
                <a:ea typeface="Times New Roman" charset="0"/>
                <a:cs typeface="Times New Roman" charset="0"/>
              </a:rPr>
              <a:t>οθέτει</a:t>
            </a:r>
            <a:r>
              <a:rPr lang="en-US" sz="2800" dirty="0" smtClean="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κοινή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απ</a:t>
            </a:r>
            <a:r>
              <a:rPr lang="en-US" sz="2800" dirty="0" err="1">
                <a:latin typeface="Times New Roman" charset="0"/>
                <a:ea typeface="Times New Roman" charset="0"/>
                <a:cs typeface="Times New Roman" charset="0"/>
              </a:rPr>
              <a:t>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δύο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μέρη</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ροσφυγή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ουδέτερο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τρίτο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μέρος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ώστε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ιλυθεί</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φορά</a:t>
            </a:r>
            <a:r>
              <a:rPr lang="en-US" sz="2800" dirty="0">
                <a:latin typeface="Times New Roman" charset="0"/>
                <a:ea typeface="Times New Roman" charset="0"/>
                <a:cs typeface="Times New Roman" charset="0"/>
              </a:rPr>
              <a:t>. </a:t>
            </a:r>
            <a:endParaRPr lang="el-GR" sz="2800" dirty="0" smtClean="0">
              <a:latin typeface="Times New Roman" charset="0"/>
              <a:ea typeface="Times New Roman" charset="0"/>
              <a:cs typeface="Times New Roman" charset="0"/>
            </a:endParaRPr>
          </a:p>
          <a:p>
            <a:pPr marL="342900" indent="-342900" algn="just">
              <a:buFont typeface="Wingdings" charset="2"/>
              <a:buChar char="Ø"/>
            </a:pPr>
            <a:r>
              <a:rPr lang="en-US" sz="2800" dirty="0" err="1">
                <a:latin typeface="Times New Roman" charset="0"/>
                <a:ea typeface="Times New Roman" charset="0"/>
                <a:cs typeface="Times New Roman" charset="0"/>
              </a:rPr>
              <a:t>Οι</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ροτάσεις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a:t>
            </a:r>
            <a:r>
              <a:rPr lang="en-US" sz="2800" dirty="0">
                <a:latin typeface="Times New Roman" charset="0"/>
                <a:ea typeface="Times New Roman" charset="0"/>
                <a:cs typeface="Times New Roman" charset="0"/>
              </a:rPr>
              <a:t>αβ</a:t>
            </a:r>
            <a:r>
              <a:rPr lang="en-US" sz="2800" dirty="0" err="1">
                <a:latin typeface="Times New Roman" charset="0"/>
                <a:ea typeface="Times New Roman" charset="0"/>
                <a:cs typeface="Times New Roman" charset="0"/>
              </a:rPr>
              <a:t>ητή</a:t>
            </a:r>
            <a:r>
              <a:rPr lang="en-US" sz="2800" dirty="0">
                <a:latin typeface="Times New Roman" charset="0"/>
                <a:ea typeface="Times New Roman" charset="0"/>
                <a:cs typeface="Times New Roman" charset="0"/>
              </a:rPr>
              <a:t> απ</a:t>
            </a:r>
            <a:r>
              <a:rPr lang="en-US" sz="2800" dirty="0" err="1">
                <a:latin typeface="Times New Roman" charset="0"/>
                <a:ea typeface="Times New Roman" charset="0"/>
                <a:cs typeface="Times New Roman" charset="0"/>
              </a:rPr>
              <a:t>οτελούν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εισηγήσεις</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ου</a:t>
            </a:r>
            <a:r>
              <a:rPr lang="en-US" sz="2800" dirty="0">
                <a:latin typeface="Times New Roman" charset="0"/>
                <a:ea typeface="Times New Roman" charset="0"/>
                <a:cs typeface="Times New Roman" charset="0"/>
              </a:rPr>
              <a:t> μπ</a:t>
            </a:r>
            <a:r>
              <a:rPr lang="en-US" sz="2800" dirty="0" err="1">
                <a:latin typeface="Times New Roman" charset="0"/>
                <a:ea typeface="Times New Roman" charset="0"/>
                <a:cs typeface="Times New Roman" charset="0"/>
              </a:rPr>
              <a:t>ορούν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είτε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γίνουν</a:t>
            </a:r>
            <a:r>
              <a:rPr lang="en-US" sz="2800" dirty="0">
                <a:latin typeface="Times New Roman" charset="0"/>
                <a:ea typeface="Times New Roman" charset="0"/>
                <a:cs typeface="Times New Roman" charset="0"/>
              </a:rPr>
              <a:t> απ</a:t>
            </a:r>
            <a:r>
              <a:rPr lang="en-US" sz="2800" dirty="0" err="1">
                <a:latin typeface="Times New Roman" charset="0"/>
                <a:ea typeface="Times New Roman" charset="0"/>
                <a:cs typeface="Times New Roman" charset="0"/>
              </a:rPr>
              <a:t>οδεκτές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είτε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απ</a:t>
            </a:r>
            <a:r>
              <a:rPr lang="en-US" sz="2800" dirty="0" err="1">
                <a:latin typeface="Times New Roman" charset="0"/>
                <a:ea typeface="Times New Roman" charset="0"/>
                <a:cs typeface="Times New Roman" charset="0"/>
              </a:rPr>
              <a:t>ορριφθούν</a:t>
            </a:r>
            <a:r>
              <a:rPr lang="en-US" sz="2800" dirty="0">
                <a:latin typeface="Times New Roman" charset="0"/>
                <a:ea typeface="Times New Roman" charset="0"/>
                <a:cs typeface="Times New Roman" charset="0"/>
              </a:rPr>
              <a:t> απ</a:t>
            </a:r>
            <a:r>
              <a:rPr lang="en-US" sz="2800" dirty="0" err="1">
                <a:latin typeface="Times New Roman" charset="0"/>
                <a:ea typeface="Times New Roman" charset="0"/>
                <a:cs typeface="Times New Roman" charset="0"/>
              </a:rPr>
              <a:t>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εμ</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λεκόμεν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μέρη</a:t>
            </a:r>
            <a:r>
              <a:rPr lang="en-US" sz="2800" dirty="0">
                <a:latin typeface="Times New Roman" charset="0"/>
                <a:ea typeface="Times New Roman" charset="0"/>
                <a:cs typeface="Times New Roman" charset="0"/>
              </a:rPr>
              <a:t>. </a:t>
            </a:r>
            <a:endParaRPr lang="el-GR" sz="2800" dirty="0" smtClean="0">
              <a:latin typeface="Times New Roman" charset="0"/>
              <a:ea typeface="Times New Roman" charset="0"/>
              <a:cs typeface="Times New Roman" charset="0"/>
            </a:endParaRPr>
          </a:p>
        </p:txBody>
      </p:sp>
    </p:spTree>
    <p:extLst>
      <p:ext uri="{BB962C8B-B14F-4D97-AF65-F5344CB8AC3E}">
        <p14:creationId xmlns:p14="http://schemas.microsoft.com/office/powerpoint/2010/main" val="20993960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dirty="0"/>
          </a:p>
        </p:txBody>
      </p:sp>
      <p:sp>
        <p:nvSpPr>
          <p:cNvPr id="3" name="Content Placeholder 2"/>
          <p:cNvSpPr>
            <a:spLocks noGrp="1"/>
          </p:cNvSpPr>
          <p:nvPr>
            <p:ph idx="1"/>
          </p:nvPr>
        </p:nvSpPr>
        <p:spPr>
          <a:xfrm>
            <a:off x="2003461" y="1777429"/>
            <a:ext cx="9501152" cy="4654193"/>
          </a:xfrm>
        </p:spPr>
        <p:txBody>
          <a:bodyPr>
            <a:noAutofit/>
          </a:bodyPr>
          <a:lstStyle/>
          <a:p>
            <a:pPr algn="just">
              <a:buFont typeface="Wingdings" charset="2"/>
              <a:buChar char="Ø"/>
            </a:pPr>
            <a:r>
              <a:rPr lang="en-US" sz="2800" dirty="0">
                <a:latin typeface="Times New Roman" charset="0"/>
                <a:ea typeface="Times New Roman" charset="0"/>
                <a:cs typeface="Times New Roman" charset="0"/>
              </a:rPr>
              <a:t>Η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είν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νε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ίσημη</a:t>
            </a:r>
            <a:r>
              <a:rPr lang="en-US" sz="2800" dirty="0">
                <a:latin typeface="Times New Roman" charset="0"/>
                <a:ea typeface="Times New Roman" charset="0"/>
                <a:cs typeface="Times New Roman" charset="0"/>
              </a:rPr>
              <a:t>. Μπ</a:t>
            </a:r>
            <a:r>
              <a:rPr lang="en-US" sz="2800" dirty="0" err="1">
                <a:latin typeface="Times New Roman" charset="0"/>
                <a:ea typeface="Times New Roman" charset="0"/>
                <a:cs typeface="Times New Roman" charset="0"/>
              </a:rPr>
              <a:t>ορεί</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ιτευχθεί</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είτε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ινετική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ιλογή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a:t>
            </a:r>
            <a:r>
              <a:rPr lang="en-US" sz="2800" dirty="0">
                <a:latin typeface="Times New Roman" charset="0"/>
                <a:ea typeface="Times New Roman" charset="0"/>
                <a:cs typeface="Times New Roman" charset="0"/>
              </a:rPr>
              <a:t>αβ</a:t>
            </a:r>
            <a:r>
              <a:rPr lang="en-US" sz="2800" dirty="0" err="1">
                <a:latin typeface="Times New Roman" charset="0"/>
                <a:ea typeface="Times New Roman" charset="0"/>
                <a:cs typeface="Times New Roman" charset="0"/>
              </a:rPr>
              <a:t>ητή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είτε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τάθεση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ζητήμ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τος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χώρο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των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a:t>
            </a:r>
            <a:r>
              <a:rPr lang="en-US" sz="2800" dirty="0">
                <a:latin typeface="Times New Roman" charset="0"/>
                <a:ea typeface="Times New Roman" charset="0"/>
                <a:cs typeface="Times New Roman" charset="0"/>
              </a:rPr>
              <a:t>αβ</a:t>
            </a:r>
            <a:r>
              <a:rPr lang="en-US" sz="2800" dirty="0" err="1">
                <a:latin typeface="Times New Roman" charset="0"/>
                <a:ea typeface="Times New Roman" charset="0"/>
                <a:cs typeface="Times New Roman" charset="0"/>
              </a:rPr>
              <a:t>ητών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ό</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κά</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οιος</a:t>
            </a:r>
            <a:r>
              <a:rPr lang="en-US" sz="2800" dirty="0">
                <a:latin typeface="Times New Roman" charset="0"/>
                <a:ea typeface="Times New Roman" charset="0"/>
                <a:cs typeface="Times New Roman" charset="0"/>
              </a:rPr>
              <a:t> απ</a:t>
            </a:r>
            <a:r>
              <a:rPr lang="en-US" sz="2800" dirty="0" err="1">
                <a:latin typeface="Times New Roman" charset="0"/>
                <a:ea typeface="Times New Roman" charset="0"/>
                <a:cs typeface="Times New Roman" charset="0"/>
              </a:rPr>
              <a:t>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a:t>
            </a:r>
            <a:r>
              <a:rPr lang="en-US" sz="2800" dirty="0">
                <a:latin typeface="Times New Roman" charset="0"/>
                <a:ea typeface="Times New Roman" charset="0"/>
                <a:cs typeface="Times New Roman" charset="0"/>
              </a:rPr>
              <a:t>αβ</a:t>
            </a:r>
            <a:r>
              <a:rPr lang="en-US" sz="2800" dirty="0" err="1">
                <a:latin typeface="Times New Roman" charset="0"/>
                <a:ea typeface="Times New Roman" charset="0"/>
                <a:cs typeface="Times New Roman" charset="0"/>
              </a:rPr>
              <a:t>ητές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ιλέγει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α</a:t>
            </a:r>
            <a:r>
              <a:rPr lang="en-US" sz="2800" dirty="0" err="1">
                <a:latin typeface="Times New Roman" charset="0"/>
                <a:ea typeface="Times New Roman" charset="0"/>
                <a:cs typeface="Times New Roman" charset="0"/>
              </a:rPr>
              <a:t>σχοληθεί</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συγκεκριμένη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υ</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όθεση</a:t>
            </a:r>
            <a:r>
              <a:rPr lang="el-GR" sz="2800" dirty="0">
                <a:latin typeface="Times New Roman" charset="0"/>
                <a:ea typeface="Times New Roman" charset="0"/>
                <a:cs typeface="Times New Roman" charset="0"/>
              </a:rPr>
              <a:t>.</a:t>
            </a:r>
          </a:p>
          <a:p>
            <a:pPr algn="just">
              <a:buFont typeface="Wingdings" charset="2"/>
              <a:buChar char="Ø"/>
            </a:pP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a:t>
            </a:r>
            <a:r>
              <a:rPr lang="en-US" sz="2800" dirty="0">
                <a:latin typeface="Times New Roman" charset="0"/>
                <a:ea typeface="Times New Roman" charset="0"/>
                <a:cs typeface="Times New Roman" charset="0"/>
              </a:rPr>
              <a:t>αβ</a:t>
            </a:r>
            <a:r>
              <a:rPr lang="en-US" sz="2800" dirty="0" err="1">
                <a:latin typeface="Times New Roman" charset="0"/>
                <a:ea typeface="Times New Roman" charset="0"/>
                <a:cs typeface="Times New Roman" charset="0"/>
              </a:rPr>
              <a:t>ητής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διευκολύνει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συζήτηση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συμ</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άλλει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στην</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λληλοκ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νόηση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ροσφέρει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γόνιμες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εισηγήσεις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ώστε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δύο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μέρη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λήξουν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συμφωνί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σχετικά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εριεχόμενο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ίμ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χου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ζητήμ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τος</a:t>
            </a:r>
            <a:r>
              <a:rPr lang="en-US" sz="2800" dirty="0">
                <a:latin typeface="Times New Roman" charset="0"/>
                <a:ea typeface="Times New Roman" charset="0"/>
                <a:cs typeface="Times New Roman" charset="0"/>
              </a:rPr>
              <a:t>.</a:t>
            </a:r>
          </a:p>
          <a:p>
            <a:pPr>
              <a:buFont typeface="Wingdings" charset="2"/>
              <a:buChar char="Ø"/>
            </a:pPr>
            <a:endParaRPr lang="en-US" sz="2800" dirty="0">
              <a:latin typeface="Times New Roman" charset="0"/>
              <a:ea typeface="Times New Roman" charset="0"/>
              <a:cs typeface="Times New Roman" charset="0"/>
            </a:endParaRPr>
          </a:p>
          <a:p>
            <a:endParaRPr lang="en-US" sz="2800" dirty="0"/>
          </a:p>
        </p:txBody>
      </p:sp>
    </p:spTree>
    <p:extLst>
      <p:ext uri="{BB962C8B-B14F-4D97-AF65-F5344CB8AC3E}">
        <p14:creationId xmlns:p14="http://schemas.microsoft.com/office/powerpoint/2010/main" val="696437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4570" y="277402"/>
            <a:ext cx="8710041" cy="708917"/>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1756881" y="1541123"/>
            <a:ext cx="9747731" cy="5024063"/>
          </a:xfrm>
        </p:spPr>
        <p:txBody>
          <a:bodyPr>
            <a:noAutofit/>
          </a:bodyPr>
          <a:lstStyle/>
          <a:p>
            <a:r>
              <a:rPr lang="en-US" sz="2800" b="1" dirty="0" err="1">
                <a:latin typeface="Times New Roman" charset="0"/>
                <a:ea typeface="Times New Roman" charset="0"/>
                <a:cs typeface="Times New Roman" charset="0"/>
              </a:rPr>
              <a:t>Άλλες</a:t>
            </a:r>
            <a:r>
              <a:rPr lang="en-US" sz="2800" b="1" dirty="0">
                <a:latin typeface="Times New Roman" charset="0"/>
                <a:ea typeface="Times New Roman" charset="0"/>
                <a:cs typeface="Times New Roman" charset="0"/>
              </a:rPr>
              <a:t> π</a:t>
            </a:r>
            <a:r>
              <a:rPr lang="en-US" sz="2800" b="1" dirty="0" err="1">
                <a:latin typeface="Times New Roman" charset="0"/>
                <a:ea typeface="Times New Roman" charset="0"/>
                <a:cs typeface="Times New Roman" charset="0"/>
              </a:rPr>
              <a:t>ρ</a:t>
            </a:r>
            <a:r>
              <a:rPr lang="en-US" sz="2800" b="1" dirty="0">
                <a:latin typeface="Times New Roman" charset="0"/>
                <a:ea typeface="Times New Roman" charset="0"/>
                <a:cs typeface="Times New Roman" charset="0"/>
              </a:rPr>
              <a:t>α</a:t>
            </a:r>
            <a:r>
              <a:rPr lang="en-US" sz="2800" b="1" dirty="0" err="1">
                <a:latin typeface="Times New Roman" charset="0"/>
                <a:ea typeface="Times New Roman" charset="0"/>
                <a:cs typeface="Times New Roman" charset="0"/>
              </a:rPr>
              <a:t>κτικές</a:t>
            </a:r>
            <a:r>
              <a:rPr lang="en-US" sz="2800" b="1" dirty="0">
                <a:latin typeface="Times New Roman" charset="0"/>
                <a:ea typeface="Times New Roman" charset="0"/>
                <a:cs typeface="Times New Roman" charset="0"/>
              </a:rPr>
              <a:t> </a:t>
            </a:r>
            <a:r>
              <a:rPr lang="en-US" sz="2800" b="1" dirty="0" err="1">
                <a:latin typeface="Times New Roman" charset="0"/>
                <a:ea typeface="Times New Roman" charset="0"/>
                <a:cs typeface="Times New Roman" charset="0"/>
              </a:rPr>
              <a:t>εν</a:t>
            </a:r>
            <a:r>
              <a:rPr lang="en-US" sz="2800" b="1" dirty="0">
                <a:latin typeface="Times New Roman" charset="0"/>
                <a:ea typeface="Times New Roman" charset="0"/>
                <a:cs typeface="Times New Roman" charset="0"/>
              </a:rPr>
              <a:t>α</a:t>
            </a:r>
            <a:r>
              <a:rPr lang="en-US" sz="2800" b="1" dirty="0" err="1">
                <a:latin typeface="Times New Roman" charset="0"/>
                <a:ea typeface="Times New Roman" charset="0"/>
                <a:cs typeface="Times New Roman" charset="0"/>
              </a:rPr>
              <a:t>λλ</a:t>
            </a:r>
            <a:r>
              <a:rPr lang="en-US" sz="2800" b="1" dirty="0">
                <a:latin typeface="Times New Roman" charset="0"/>
                <a:ea typeface="Times New Roman" charset="0"/>
                <a:cs typeface="Times New Roman" charset="0"/>
              </a:rPr>
              <a:t>α</a:t>
            </a:r>
            <a:r>
              <a:rPr lang="en-US" sz="2800" b="1" dirty="0" err="1">
                <a:latin typeface="Times New Roman" charset="0"/>
                <a:ea typeface="Times New Roman" charset="0"/>
                <a:cs typeface="Times New Roman" charset="0"/>
              </a:rPr>
              <a:t>κτικής</a:t>
            </a:r>
            <a:r>
              <a:rPr lang="en-US" sz="2800" b="1" dirty="0">
                <a:latin typeface="Times New Roman" charset="0"/>
                <a:ea typeface="Times New Roman" charset="0"/>
                <a:cs typeface="Times New Roman" charset="0"/>
              </a:rPr>
              <a:t> </a:t>
            </a:r>
            <a:r>
              <a:rPr lang="en-US" sz="2800" b="1" dirty="0" err="1">
                <a:latin typeface="Times New Roman" charset="0"/>
                <a:ea typeface="Times New Roman" charset="0"/>
                <a:cs typeface="Times New Roman" charset="0"/>
              </a:rPr>
              <a:t>ε</a:t>
            </a:r>
            <a:r>
              <a:rPr lang="en-US" sz="2800" b="1" dirty="0">
                <a:latin typeface="Times New Roman" charset="0"/>
                <a:ea typeface="Times New Roman" charset="0"/>
                <a:cs typeface="Times New Roman" charset="0"/>
              </a:rPr>
              <a:t>π</a:t>
            </a:r>
            <a:r>
              <a:rPr lang="en-US" sz="2800" b="1" dirty="0" err="1">
                <a:latin typeface="Times New Roman" charset="0"/>
                <a:ea typeface="Times New Roman" charset="0"/>
                <a:cs typeface="Times New Roman" charset="0"/>
              </a:rPr>
              <a:t>ίλυσης</a:t>
            </a:r>
            <a:r>
              <a:rPr lang="en-US" sz="2800" b="1" dirty="0">
                <a:latin typeface="Times New Roman" charset="0"/>
                <a:ea typeface="Times New Roman" charset="0"/>
                <a:cs typeface="Times New Roman" charset="0"/>
              </a:rPr>
              <a:t> </a:t>
            </a:r>
            <a:r>
              <a:rPr lang="en-US" sz="2800" b="1" dirty="0" err="1">
                <a:latin typeface="Times New Roman" charset="0"/>
                <a:ea typeface="Times New Roman" charset="0"/>
                <a:cs typeface="Times New Roman" charset="0"/>
              </a:rPr>
              <a:t>δι</a:t>
            </a:r>
            <a:r>
              <a:rPr lang="en-US" sz="2800" b="1" dirty="0">
                <a:latin typeface="Times New Roman" charset="0"/>
                <a:ea typeface="Times New Roman" charset="0"/>
                <a:cs typeface="Times New Roman" charset="0"/>
              </a:rPr>
              <a:t>α</a:t>
            </a:r>
            <a:r>
              <a:rPr lang="en-US" sz="2800" b="1" dirty="0" err="1">
                <a:latin typeface="Times New Roman" charset="0"/>
                <a:ea typeface="Times New Roman" charset="0"/>
                <a:cs typeface="Times New Roman" charset="0"/>
              </a:rPr>
              <a:t>φορών</a:t>
            </a:r>
            <a:endParaRPr lang="en-US" sz="2800" dirty="0">
              <a:latin typeface="Times New Roman" charset="0"/>
              <a:ea typeface="Times New Roman" charset="0"/>
              <a:cs typeface="Times New Roman" charset="0"/>
            </a:endParaRPr>
          </a:p>
          <a:p>
            <a:pPr algn="just"/>
            <a:r>
              <a:rPr lang="en-US" sz="2800" b="1" dirty="0" err="1" smtClean="0">
                <a:latin typeface="Times New Roman" charset="0"/>
                <a:ea typeface="Times New Roman" charset="0"/>
                <a:cs typeface="Times New Roman" charset="0"/>
              </a:rPr>
              <a:t>Συμφιλίωση</a:t>
            </a:r>
            <a:r>
              <a:rPr lang="en-US" sz="2800" b="1"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συνδι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λλ</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γή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συμμετέχων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τρίτο</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ρόσω</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θέτει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έν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σχέδιο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ίλυσης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smtClean="0">
                <a:latin typeface="Times New Roman" charset="0"/>
                <a:ea typeface="Times New Roman" charset="0"/>
                <a:cs typeface="Times New Roman" charset="0"/>
              </a:rPr>
              <a:t>δι</a:t>
            </a:r>
            <a:r>
              <a:rPr lang="en-US" sz="2800" dirty="0" smtClean="0">
                <a:latin typeface="Times New Roman" charset="0"/>
                <a:ea typeface="Times New Roman" charset="0"/>
                <a:cs typeface="Times New Roman" charset="0"/>
              </a:rPr>
              <a:t>α</a:t>
            </a:r>
            <a:r>
              <a:rPr lang="en-US" sz="2800" dirty="0" err="1" smtClean="0">
                <a:latin typeface="Times New Roman" charset="0"/>
                <a:ea typeface="Times New Roman" charset="0"/>
                <a:cs typeface="Times New Roman" charset="0"/>
              </a:rPr>
              <a:t>φορά</a:t>
            </a:r>
            <a:r>
              <a:rPr lang="el-GR" sz="2800" dirty="0" smtClean="0">
                <a:latin typeface="Times New Roman" charset="0"/>
                <a:ea typeface="Times New Roman" charset="0"/>
                <a:cs typeface="Times New Roman" charset="0"/>
              </a:rPr>
              <a:t>ς</a:t>
            </a:r>
            <a:r>
              <a:rPr lang="en-US" sz="2800" dirty="0" smtClean="0">
                <a:latin typeface="Times New Roman" charset="0"/>
                <a:ea typeface="Times New Roman" charset="0"/>
                <a:cs typeface="Times New Roman" charset="0"/>
              </a:rPr>
              <a:t>. </a:t>
            </a:r>
            <a:r>
              <a:rPr lang="en-US" sz="2800" dirty="0" err="1" smtClean="0">
                <a:latin typeface="Times New Roman" charset="0"/>
                <a:ea typeface="Times New Roman" charset="0"/>
                <a:cs typeface="Times New Roman" charset="0"/>
              </a:rPr>
              <a:t>Η</a:t>
            </a:r>
            <a:r>
              <a:rPr lang="en-US" sz="2800" dirty="0" smtClean="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συμφιλίωση</a:t>
            </a:r>
            <a:r>
              <a:rPr lang="en-US" sz="2800" dirty="0">
                <a:latin typeface="Times New Roman" charset="0"/>
                <a:ea typeface="Times New Roman" charset="0"/>
                <a:cs typeface="Times New Roman" charset="0"/>
              </a:rPr>
              <a:t> απα</a:t>
            </a:r>
            <a:r>
              <a:rPr lang="en-US" sz="2800" dirty="0" err="1">
                <a:latin typeface="Times New Roman" charset="0"/>
                <a:ea typeface="Times New Roman" charset="0"/>
                <a:cs typeface="Times New Roman" charset="0"/>
              </a:rPr>
              <a:t>ντάτ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ως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συμ</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βα</a:t>
            </a:r>
            <a:r>
              <a:rPr lang="en-US" sz="2800" dirty="0" err="1">
                <a:latin typeface="Times New Roman" charset="0"/>
                <a:ea typeface="Times New Roman" charset="0"/>
                <a:cs typeface="Times New Roman" charset="0"/>
              </a:rPr>
              <a:t>στική</a:t>
            </a:r>
            <a:r>
              <a:rPr lang="en-US" sz="2800" dirty="0">
                <a:latin typeface="Times New Roman" charset="0"/>
                <a:ea typeface="Times New Roman" charset="0"/>
                <a:cs typeface="Times New Roman" charset="0"/>
              </a:rPr>
              <a:t> πα</a:t>
            </a:r>
            <a:r>
              <a:rPr lang="en-US" sz="2800" dirty="0" err="1">
                <a:latin typeface="Times New Roman" charset="0"/>
                <a:ea typeface="Times New Roman" charset="0"/>
                <a:cs typeface="Times New Roman" charset="0"/>
              </a:rPr>
              <a:t>ρέμ</a:t>
            </a:r>
            <a:r>
              <a:rPr lang="en-US" sz="2800" dirty="0">
                <a:latin typeface="Times New Roman" charset="0"/>
                <a:ea typeface="Times New Roman" charset="0"/>
                <a:cs typeface="Times New Roman" charset="0"/>
              </a:rPr>
              <a:t>βα</a:t>
            </a:r>
            <a:r>
              <a:rPr lang="en-US" sz="2800" dirty="0" err="1">
                <a:latin typeface="Times New Roman" charset="0"/>
                <a:ea typeface="Times New Roman" charset="0"/>
                <a:cs typeface="Times New Roman" charset="0"/>
              </a:rPr>
              <a:t>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Αυτό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σημ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ίνει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ότι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έν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ουδέτερο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τρίτο</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ρόσω</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σημ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ντικό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κύρος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ισχύ</a:t>
            </a:r>
            <a:r>
              <a:rPr lang="en-US" sz="2800" dirty="0">
                <a:latin typeface="Times New Roman" charset="0"/>
                <a:ea typeface="Times New Roman" charset="0"/>
                <a:cs typeface="Times New Roman" charset="0"/>
              </a:rPr>
              <a:t> μπ</a:t>
            </a:r>
            <a:r>
              <a:rPr lang="en-US" sz="2800" dirty="0" err="1">
                <a:latin typeface="Times New Roman" charset="0"/>
                <a:ea typeface="Times New Roman" charset="0"/>
                <a:cs typeface="Times New Roman" charset="0"/>
              </a:rPr>
              <a:t>ορεί</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υ</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οδείξει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δική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λλ</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κτική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λύση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a:t>
            </a:r>
            <a:r>
              <a:rPr lang="en-US" sz="2800" dirty="0">
                <a:latin typeface="Times New Roman" charset="0"/>
                <a:ea typeface="Times New Roman" charset="0"/>
                <a:cs typeface="Times New Roman" charset="0"/>
              </a:rPr>
              <a:t>α α</a:t>
            </a:r>
            <a:r>
              <a:rPr lang="en-US" sz="2800" dirty="0" err="1">
                <a:latin typeface="Times New Roman" charset="0"/>
                <a:ea typeface="Times New Roman" charset="0"/>
                <a:cs typeface="Times New Roman" charset="0"/>
              </a:rPr>
              <a:t>ντί</a:t>
            </a:r>
            <a:r>
              <a:rPr lang="en-US" sz="2800" dirty="0">
                <a:latin typeface="Times New Roman" charset="0"/>
                <a:ea typeface="Times New Roman" charset="0"/>
                <a:cs typeface="Times New Roman" charset="0"/>
              </a:rPr>
              <a:t>πα</a:t>
            </a:r>
            <a:r>
              <a:rPr lang="en-US" sz="2800" dirty="0" err="1">
                <a:latin typeface="Times New Roman" charset="0"/>
                <a:ea typeface="Times New Roman" charset="0"/>
                <a:cs typeface="Times New Roman" charset="0"/>
              </a:rPr>
              <a:t>λ</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μέρη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ώστε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ιλύσουν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φορά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συμ</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βα</a:t>
            </a:r>
            <a:r>
              <a:rPr lang="en-US" sz="2800" dirty="0" err="1">
                <a:latin typeface="Times New Roman" charset="0"/>
                <a:ea typeface="Times New Roman" charset="0"/>
                <a:cs typeface="Times New Roman" charset="0"/>
              </a:rPr>
              <a:t>στική</a:t>
            </a:r>
            <a:r>
              <a:rPr lang="en-US" sz="2800" dirty="0">
                <a:latin typeface="Times New Roman" charset="0"/>
                <a:ea typeface="Times New Roman" charset="0"/>
                <a:cs typeface="Times New Roman" charset="0"/>
              </a:rPr>
              <a:t> </a:t>
            </a:r>
            <a:r>
              <a:rPr lang="en-US" sz="2800" dirty="0" err="1" smtClean="0">
                <a:latin typeface="Times New Roman" charset="0"/>
                <a:ea typeface="Times New Roman" charset="0"/>
                <a:cs typeface="Times New Roman" charset="0"/>
              </a:rPr>
              <a:t>λύση</a:t>
            </a:r>
            <a:r>
              <a:rPr lang="en-US" sz="2800" dirty="0" smtClean="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18480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9766" y="238785"/>
            <a:ext cx="7089169" cy="860550"/>
          </a:xfrm>
        </p:spPr>
        <p:txBody>
          <a:bodyPr>
            <a:normAutofit/>
          </a:bodyPr>
          <a:lstStyle/>
          <a:p>
            <a:pPr algn="ctr"/>
            <a:r>
              <a:rPr lang="el-GR" sz="4000" b="1" dirty="0" smtClean="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099335" y="1767155"/>
            <a:ext cx="9729626" cy="4592547"/>
          </a:xfrm>
        </p:spPr>
        <p:txBody>
          <a:bodyPr>
            <a:noAutofit/>
          </a:bodyPr>
          <a:lstStyle/>
          <a:p>
            <a:pPr algn="ctr"/>
            <a:r>
              <a:rPr lang="el-GR" sz="2800" b="1" dirty="0" smtClean="0"/>
              <a:t>ΜΟΝΤΕΛΑ ΔΙΑΜΕΣΟΛΑΒΗΣΗΣ</a:t>
            </a:r>
          </a:p>
          <a:p>
            <a:pPr algn="just"/>
            <a:r>
              <a:rPr lang="en-US" sz="2800" b="1" dirty="0">
                <a:latin typeface="Times New Roman" charset="0"/>
                <a:ea typeface="Times New Roman" charset="0"/>
                <a:cs typeface="Times New Roman" charset="0"/>
              </a:rPr>
              <a:t>1</a:t>
            </a:r>
            <a:r>
              <a:rPr lang="en-US" sz="2800" b="1" dirty="0" smtClean="0">
                <a:latin typeface="Times New Roman" charset="0"/>
                <a:ea typeface="Times New Roman" charset="0"/>
                <a:cs typeface="Times New Roman" charset="0"/>
              </a:rPr>
              <a:t>.</a:t>
            </a:r>
            <a:r>
              <a:rPr lang="el-GR" sz="2800" b="1" dirty="0" smtClean="0">
                <a:latin typeface="Times New Roman" charset="0"/>
                <a:ea typeface="Times New Roman" charset="0"/>
                <a:cs typeface="Times New Roman" charset="0"/>
              </a:rPr>
              <a:t> </a:t>
            </a:r>
            <a:r>
              <a:rPr lang="en-US" sz="2800" b="1" dirty="0" err="1" smtClean="0">
                <a:latin typeface="Times New Roman" charset="0"/>
                <a:ea typeface="Times New Roman" charset="0"/>
                <a:cs typeface="Times New Roman" charset="0"/>
              </a:rPr>
              <a:t>Συντονιστική</a:t>
            </a:r>
            <a:r>
              <a:rPr lang="en-US" sz="2800" b="1" dirty="0" smtClean="0">
                <a:latin typeface="Times New Roman" charset="0"/>
                <a:ea typeface="Times New Roman" charset="0"/>
                <a:cs typeface="Times New Roman" charset="0"/>
              </a:rPr>
              <a:t> </a:t>
            </a:r>
            <a:r>
              <a:rPr lang="en-US" sz="2800" b="1" dirty="0" err="1" smtClean="0">
                <a:latin typeface="Times New Roman" charset="0"/>
                <a:ea typeface="Times New Roman" charset="0"/>
                <a:cs typeface="Times New Roman" charset="0"/>
              </a:rPr>
              <a:t>Δι</a:t>
            </a:r>
            <a:r>
              <a:rPr lang="en-US" sz="2800" b="1" dirty="0" smtClean="0">
                <a:latin typeface="Times New Roman" charset="0"/>
                <a:ea typeface="Times New Roman" charset="0"/>
                <a:cs typeface="Times New Roman" charset="0"/>
              </a:rPr>
              <a:t>α</a:t>
            </a:r>
            <a:r>
              <a:rPr lang="en-US" sz="2800" b="1" dirty="0" err="1" smtClean="0">
                <a:latin typeface="Times New Roman" charset="0"/>
                <a:ea typeface="Times New Roman" charset="0"/>
                <a:cs typeface="Times New Roman" charset="0"/>
              </a:rPr>
              <a:t>μεσολά</a:t>
            </a:r>
            <a:r>
              <a:rPr lang="en-US" sz="2800" b="1" dirty="0" smtClean="0">
                <a:latin typeface="Times New Roman" charset="0"/>
                <a:ea typeface="Times New Roman" charset="0"/>
                <a:cs typeface="Times New Roman" charset="0"/>
              </a:rPr>
              <a:t>β</a:t>
            </a:r>
            <a:r>
              <a:rPr lang="en-US" sz="2800" b="1" dirty="0" err="1" smtClean="0">
                <a:latin typeface="Times New Roman" charset="0"/>
                <a:ea typeface="Times New Roman" charset="0"/>
                <a:cs typeface="Times New Roman" charset="0"/>
              </a:rPr>
              <a:t>ηση</a:t>
            </a:r>
            <a:r>
              <a:rPr lang="en-US" sz="2800" b="1" dirty="0" smtClean="0">
                <a:latin typeface="Times New Roman" charset="0"/>
                <a:ea typeface="Times New Roman" charset="0"/>
                <a:cs typeface="Times New Roman" charset="0"/>
              </a:rPr>
              <a:t>:</a:t>
            </a:r>
            <a:r>
              <a:rPr lang="el-GR" sz="2800" b="1"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Α</a:t>
            </a:r>
            <a:r>
              <a:rPr lang="en-US" sz="2800" dirty="0" smtClean="0">
                <a:latin typeface="Times New Roman" charset="0"/>
                <a:ea typeface="Times New Roman" charset="0"/>
                <a:cs typeface="Times New Roman" charset="0"/>
              </a:rPr>
              <a:t>π</a:t>
            </a:r>
            <a:r>
              <a:rPr lang="en-US" sz="2800" dirty="0" err="1" smtClean="0">
                <a:latin typeface="Times New Roman" charset="0"/>
                <a:ea typeface="Times New Roman" charset="0"/>
                <a:cs typeface="Times New Roman" charset="0"/>
              </a:rPr>
              <a:t>οσκο</a:t>
            </a:r>
            <a:r>
              <a:rPr lang="en-US" sz="2800" dirty="0" smtClean="0">
                <a:latin typeface="Times New Roman" charset="0"/>
                <a:ea typeface="Times New Roman" charset="0"/>
                <a:cs typeface="Times New Roman" charset="0"/>
              </a:rPr>
              <a:t>π</a:t>
            </a:r>
            <a:r>
              <a:rPr lang="en-US" sz="2800" dirty="0" err="1" smtClean="0">
                <a:latin typeface="Times New Roman" charset="0"/>
                <a:ea typeface="Times New Roman" charset="0"/>
                <a:cs typeface="Times New Roman" charset="0"/>
              </a:rPr>
              <a:t>εί</a:t>
            </a:r>
            <a:r>
              <a:rPr lang="en-US" sz="2800" dirty="0" smtClean="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στο</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μοι</a:t>
            </a:r>
            <a:r>
              <a:rPr lang="en-US" sz="2800" dirty="0">
                <a:latin typeface="Times New Roman" charset="0"/>
                <a:ea typeface="Times New Roman" charset="0"/>
                <a:cs typeface="Times New Roman" charset="0"/>
              </a:rPr>
              <a:t>βα</a:t>
            </a:r>
            <a:r>
              <a:rPr lang="en-US" sz="2800" dirty="0" err="1">
                <a:latin typeface="Times New Roman" charset="0"/>
                <a:ea typeface="Times New Roman" charset="0"/>
                <a:cs typeface="Times New Roman" charset="0"/>
              </a:rPr>
              <a:t>ίο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συμφέρον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Γι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την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οίηση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μοι</a:t>
            </a:r>
            <a:r>
              <a:rPr lang="en-US" sz="2800" dirty="0">
                <a:latin typeface="Times New Roman" charset="0"/>
                <a:ea typeface="Times New Roman" charset="0"/>
                <a:cs typeface="Times New Roman" charset="0"/>
              </a:rPr>
              <a:t>βα</a:t>
            </a:r>
            <a:r>
              <a:rPr lang="en-US" sz="2800" dirty="0" err="1">
                <a:latin typeface="Times New Roman" charset="0"/>
                <a:ea typeface="Times New Roman" charset="0"/>
                <a:cs typeface="Times New Roman" charset="0"/>
              </a:rPr>
              <a:t>ίου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συμφέροντος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a:t>
            </a:r>
            <a:r>
              <a:rPr lang="en-US" sz="2800" dirty="0">
                <a:latin typeface="Times New Roman" charset="0"/>
                <a:ea typeface="Times New Roman" charset="0"/>
                <a:cs typeface="Times New Roman" charset="0"/>
              </a:rPr>
              <a:t>αβ</a:t>
            </a:r>
            <a:r>
              <a:rPr lang="en-US" sz="2800" dirty="0" err="1">
                <a:latin typeface="Times New Roman" charset="0"/>
                <a:ea typeface="Times New Roman" charset="0"/>
                <a:cs typeface="Times New Roman" charset="0"/>
              </a:rPr>
              <a:t>ητής</a:t>
            </a:r>
            <a:r>
              <a:rPr lang="en-US" sz="2800" dirty="0">
                <a:latin typeface="Times New Roman" charset="0"/>
                <a:ea typeface="Times New Roman" charset="0"/>
                <a:cs typeface="Times New Roman" charset="0"/>
              </a:rPr>
              <a:t> β</a:t>
            </a:r>
            <a:r>
              <a:rPr lang="en-US" sz="2800" dirty="0" err="1">
                <a:latin typeface="Times New Roman" charset="0"/>
                <a:ea typeface="Times New Roman" charset="0"/>
                <a:cs typeface="Times New Roman" charset="0"/>
              </a:rPr>
              <a:t>οηθάει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α</a:t>
            </a:r>
            <a:r>
              <a:rPr lang="en-US" sz="2800" dirty="0" err="1">
                <a:latin typeface="Times New Roman" charset="0"/>
                <a:ea typeface="Times New Roman" charset="0"/>
                <a:cs typeface="Times New Roman" charset="0"/>
              </a:rPr>
              <a:t>ντικρουόμεν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μέρη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α</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λογιστούν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όλες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τις</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ιθ</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λύσεις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οδηγώντ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σε</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υτές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μέσ</a:t>
            </a:r>
            <a:r>
              <a:rPr lang="en-US" sz="2800" dirty="0">
                <a:latin typeface="Times New Roman" charset="0"/>
                <a:ea typeface="Times New Roman" charset="0"/>
                <a:cs typeface="Times New Roman" charset="0"/>
              </a:rPr>
              <a:t>α απ</a:t>
            </a:r>
            <a:r>
              <a:rPr lang="en-US" sz="2800" dirty="0" err="1">
                <a:latin typeface="Times New Roman" charset="0"/>
                <a:ea typeface="Times New Roman" charset="0"/>
                <a:cs typeface="Times New Roman" charset="0"/>
              </a:rPr>
              <a:t>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έν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ιγισμό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ιδεών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ώστε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συνέχει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ιλέξουν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εκείν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απ</a:t>
            </a:r>
            <a:r>
              <a:rPr lang="en-US" sz="2800" dirty="0" err="1">
                <a:latin typeface="Times New Roman" charset="0"/>
                <a:ea typeface="Times New Roman" charset="0"/>
                <a:cs typeface="Times New Roman" charset="0"/>
              </a:rPr>
              <a:t>οτελέσμ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π</a:t>
            </a:r>
            <a:r>
              <a:rPr lang="en-US" sz="2800" dirty="0" err="1">
                <a:latin typeface="Times New Roman" charset="0"/>
                <a:ea typeface="Times New Roman" charset="0"/>
                <a:cs typeface="Times New Roman" charset="0"/>
              </a:rPr>
              <a:t>ου</a:t>
            </a:r>
            <a:r>
              <a:rPr lang="en-US" sz="2800" dirty="0">
                <a:latin typeface="Times New Roman" charset="0"/>
                <a:ea typeface="Times New Roman" charset="0"/>
                <a:cs typeface="Times New Roman" charset="0"/>
              </a:rPr>
              <a:t> μπ</a:t>
            </a:r>
            <a:r>
              <a:rPr lang="en-US" sz="2800" dirty="0" err="1">
                <a:latin typeface="Times New Roman" charset="0"/>
                <a:ea typeface="Times New Roman" charset="0"/>
                <a:cs typeface="Times New Roman" charset="0"/>
              </a:rPr>
              <a:t>ορούν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α</a:t>
            </a:r>
            <a:r>
              <a:rPr lang="en-US" sz="2800" dirty="0" err="1">
                <a:latin typeface="Times New Roman" charset="0"/>
                <a:ea typeface="Times New Roman" charset="0"/>
                <a:cs typeface="Times New Roman" charset="0"/>
              </a:rPr>
              <a:t>ντ</a:t>
            </a:r>
            <a:r>
              <a:rPr lang="en-US" sz="2800" dirty="0">
                <a:latin typeface="Times New Roman" charset="0"/>
                <a:ea typeface="Times New Roman" charset="0"/>
                <a:cs typeface="Times New Roman" charset="0"/>
              </a:rPr>
              <a:t>απ</a:t>
            </a:r>
            <a:r>
              <a:rPr lang="en-US" sz="2800" dirty="0" err="1">
                <a:latin typeface="Times New Roman" charset="0"/>
                <a:ea typeface="Times New Roman" charset="0"/>
                <a:cs typeface="Times New Roman" charset="0"/>
              </a:rPr>
              <a:t>οκριθούν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λύτερ</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στις</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νάγκες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τους</a:t>
            </a:r>
            <a:r>
              <a:rPr lang="en-US" sz="2800" dirty="0">
                <a:latin typeface="Times New Roman" charset="0"/>
                <a:ea typeface="Times New Roman" charset="0"/>
                <a:cs typeface="Times New Roman" charset="0"/>
              </a:rPr>
              <a:t>. </a:t>
            </a:r>
            <a:endParaRPr lang="el-GR" sz="2800" dirty="0" smtClean="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a:p>
            <a:pPr algn="just"/>
            <a:endParaRPr lang="en-US" sz="2800" b="1" dirty="0"/>
          </a:p>
        </p:txBody>
      </p:sp>
    </p:spTree>
    <p:extLst>
      <p:ext uri="{BB962C8B-B14F-4D97-AF65-F5344CB8AC3E}">
        <p14:creationId xmlns:p14="http://schemas.microsoft.com/office/powerpoint/2010/main" val="7574561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1281" y="624110"/>
            <a:ext cx="8833331" cy="875917"/>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dirty="0"/>
          </a:p>
        </p:txBody>
      </p:sp>
      <p:sp>
        <p:nvSpPr>
          <p:cNvPr id="3" name="Content Placeholder 2"/>
          <p:cNvSpPr>
            <a:spLocks noGrp="1"/>
          </p:cNvSpPr>
          <p:nvPr>
            <p:ph idx="1"/>
          </p:nvPr>
        </p:nvSpPr>
        <p:spPr/>
        <p:txBody>
          <a:bodyPr>
            <a:normAutofit/>
          </a:bodyPr>
          <a:lstStyle/>
          <a:p>
            <a:pPr algn="just"/>
            <a:r>
              <a:rPr lang="el-GR" sz="2800" b="1" dirty="0">
                <a:latin typeface="Times New Roman" charset="0"/>
                <a:ea typeface="Times New Roman" charset="0"/>
                <a:cs typeface="Times New Roman" charset="0"/>
              </a:rPr>
              <a:t>2. </a:t>
            </a:r>
            <a:r>
              <a:rPr lang="el-GR" sz="2800" b="1" dirty="0" err="1">
                <a:latin typeface="Times New Roman" charset="0"/>
                <a:ea typeface="Times New Roman" charset="0"/>
                <a:cs typeface="Times New Roman" charset="0"/>
              </a:rPr>
              <a:t>Μετασχηματική</a:t>
            </a:r>
            <a:r>
              <a:rPr lang="el-GR" sz="2800" b="1" dirty="0">
                <a:latin typeface="Times New Roman" charset="0"/>
                <a:ea typeface="Times New Roman" charset="0"/>
                <a:cs typeface="Times New Roman" charset="0"/>
              </a:rPr>
              <a:t> Διαμεσολάβηση</a:t>
            </a:r>
            <a:r>
              <a:rPr lang="en-US" sz="2800" b="1"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Έ</a:t>
            </a:r>
            <a:r>
              <a:rPr lang="en-US" sz="2800" dirty="0" err="1">
                <a:latin typeface="Times New Roman" charset="0"/>
                <a:ea typeface="Times New Roman" charset="0"/>
                <a:cs typeface="Times New Roman" charset="0"/>
              </a:rPr>
              <a:t>χει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ως</a:t>
            </a:r>
            <a:r>
              <a:rPr lang="en-US" sz="2800" dirty="0">
                <a:latin typeface="Times New Roman" charset="0"/>
                <a:ea typeface="Times New Roman" charset="0"/>
                <a:cs typeface="Times New Roman" charset="0"/>
              </a:rPr>
              <a:t> β</a:t>
            </a:r>
            <a:r>
              <a:rPr lang="en-US" sz="2800" dirty="0" err="1">
                <a:latin typeface="Times New Roman" charset="0"/>
                <a:ea typeface="Times New Roman" charset="0"/>
                <a:cs typeface="Times New Roman" charset="0"/>
              </a:rPr>
              <a:t>άση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δύο</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ξίες</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την </a:t>
            </a:r>
            <a:r>
              <a:rPr lang="el-GR" sz="2800" u="sng" dirty="0">
                <a:latin typeface="Times New Roman" charset="0"/>
                <a:ea typeface="Times New Roman" charset="0"/>
                <a:cs typeface="Times New Roman" charset="0"/>
              </a:rPr>
              <a:t>ενδυνάμωση</a:t>
            </a:r>
            <a:r>
              <a:rPr lang="el-GR" sz="2800" dirty="0">
                <a:latin typeface="Times New Roman" charset="0"/>
                <a:ea typeface="Times New Roman" charset="0"/>
                <a:cs typeface="Times New Roman" charset="0"/>
              </a:rPr>
              <a:t> και την </a:t>
            </a:r>
            <a:r>
              <a:rPr lang="el-GR" sz="2800" u="sng" dirty="0">
                <a:latin typeface="Times New Roman" charset="0"/>
                <a:ea typeface="Times New Roman" charset="0"/>
                <a:cs typeface="Times New Roman" charset="0"/>
              </a:rPr>
              <a:t>αναγνώριση.</a:t>
            </a:r>
            <a:r>
              <a:rPr lang="el-GR" sz="2800" dirty="0">
                <a:latin typeface="Times New Roman" charset="0"/>
                <a:ea typeface="Times New Roman" charset="0"/>
                <a:cs typeface="Times New Roman" charset="0"/>
              </a:rPr>
              <a:t> Τη διαδικασία της διαμεσολάβησης οικοδομούν οι διαμεσολαβητές πάνω σε αυτές τις δύο αξίες. Στο μοντέλο αυτό τα αντικρουόμενα μέρη ενισχύονται στη συμμετοχή τους σε μικτές συνεδρίες, ώστε να αναγνωρίζονται αμοιβαία και να μπορούν να κατευθύνουν τη διαδικασία, και όχι μόνο το αποτέλεσμα. </a:t>
            </a:r>
            <a:endParaRPr lang="en-US" sz="2800" dirty="0">
              <a:latin typeface="Times New Roman" charset="0"/>
              <a:ea typeface="Times New Roman" charset="0"/>
              <a:cs typeface="Times New Roman" charset="0"/>
            </a:endParaRPr>
          </a:p>
          <a:p>
            <a:endParaRPr lang="en-US" sz="2800" dirty="0"/>
          </a:p>
        </p:txBody>
      </p:sp>
    </p:spTree>
    <p:extLst>
      <p:ext uri="{BB962C8B-B14F-4D97-AF65-F5344CB8AC3E}">
        <p14:creationId xmlns:p14="http://schemas.microsoft.com/office/powerpoint/2010/main" val="1836904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9766" y="238785"/>
            <a:ext cx="7089169" cy="860550"/>
          </a:xfrm>
        </p:spPr>
        <p:txBody>
          <a:bodyPr>
            <a:normAutofit/>
          </a:bodyPr>
          <a:lstStyle/>
          <a:p>
            <a:pPr algn="ctr"/>
            <a:r>
              <a:rPr lang="el-GR" sz="4000" b="1" dirty="0" smtClean="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34283" y="1736332"/>
            <a:ext cx="7726165" cy="4366518"/>
          </a:xfrm>
        </p:spPr>
        <p:txBody>
          <a:bodyPr>
            <a:noAutofit/>
          </a:bodyPr>
          <a:lstStyle/>
          <a:p>
            <a:pPr algn="just"/>
            <a:r>
              <a:rPr lang="el-GR" sz="2800" b="1" dirty="0">
                <a:latin typeface="Times New Roman" charset="0"/>
                <a:ea typeface="Times New Roman" charset="0"/>
                <a:cs typeface="Times New Roman" charset="0"/>
              </a:rPr>
              <a:t>3</a:t>
            </a:r>
            <a:r>
              <a:rPr lang="el-GR" sz="2800" b="1" dirty="0" smtClean="0">
                <a:latin typeface="Times New Roman" charset="0"/>
                <a:ea typeface="Times New Roman" charset="0"/>
                <a:cs typeface="Times New Roman" charset="0"/>
              </a:rPr>
              <a:t>. Διαμεσολάβηση </a:t>
            </a:r>
            <a:r>
              <a:rPr lang="el-GR" sz="2800" b="1" dirty="0">
                <a:latin typeface="Times New Roman" charset="0"/>
                <a:ea typeface="Times New Roman" charset="0"/>
                <a:cs typeface="Times New Roman" charset="0"/>
              </a:rPr>
              <a:t>της </a:t>
            </a:r>
            <a:r>
              <a:rPr lang="el-GR" sz="2800" b="1" dirty="0" smtClean="0">
                <a:latin typeface="Times New Roman" charset="0"/>
                <a:ea typeface="Times New Roman" charset="0"/>
                <a:cs typeface="Times New Roman" charset="0"/>
              </a:rPr>
              <a:t>Αφήγησης</a:t>
            </a:r>
            <a:r>
              <a:rPr lang="en-US" sz="2800" b="1" dirty="0" smtClean="0">
                <a:latin typeface="Times New Roman" charset="0"/>
                <a:ea typeface="Times New Roman" charset="0"/>
                <a:cs typeface="Times New Roman" charset="0"/>
              </a:rPr>
              <a:t>:</a:t>
            </a:r>
            <a:r>
              <a:rPr lang="el-GR" sz="2800" b="1"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Ο </a:t>
            </a:r>
            <a:r>
              <a:rPr lang="el-GR" sz="2800" dirty="0">
                <a:latin typeface="Times New Roman" charset="0"/>
                <a:ea typeface="Times New Roman" charset="0"/>
                <a:cs typeface="Times New Roman" charset="0"/>
              </a:rPr>
              <a:t>διαμεσολαβητής επιχειρεί να εξαλείψει τη σύγκρουση, εξωτερικεύοντας το πρόβλημα και καθοδηγεί τα μέρη να συνυπογράψουν μια νέα </a:t>
            </a:r>
            <a:r>
              <a:rPr lang="el-GR" sz="2800" dirty="0" smtClean="0">
                <a:latin typeface="Times New Roman" charset="0"/>
                <a:ea typeface="Times New Roman" charset="0"/>
                <a:cs typeface="Times New Roman" charset="0"/>
              </a:rPr>
              <a:t>αφήγηση μέσα </a:t>
            </a:r>
            <a:r>
              <a:rPr lang="el-GR" sz="2800" dirty="0">
                <a:latin typeface="Times New Roman" charset="0"/>
                <a:ea typeface="Times New Roman" charset="0"/>
                <a:cs typeface="Times New Roman" charset="0"/>
              </a:rPr>
              <a:t>από κοινά σημεία και ερμηνείες.</a:t>
            </a:r>
            <a:r>
              <a:rPr lang="en-US" sz="2800" dirty="0">
                <a:latin typeface="Times New Roman" charset="0"/>
                <a:ea typeface="Times New Roman" charset="0"/>
                <a:cs typeface="Times New Roman" charset="0"/>
              </a:rPr>
              <a:t> </a:t>
            </a:r>
            <a:endParaRPr lang="el-GR" sz="2800" dirty="0" smtClean="0">
              <a:latin typeface="Times New Roman" charset="0"/>
              <a:ea typeface="Times New Roman" charset="0"/>
              <a:cs typeface="Times New Roman" charset="0"/>
            </a:endParaRPr>
          </a:p>
          <a:p>
            <a:pPr algn="just"/>
            <a:r>
              <a:rPr lang="el-GR" sz="2800" b="1" dirty="0">
                <a:latin typeface="Times New Roman" charset="0"/>
                <a:ea typeface="Times New Roman" charset="0"/>
                <a:cs typeface="Times New Roman" charset="0"/>
              </a:rPr>
              <a:t>4</a:t>
            </a:r>
            <a:r>
              <a:rPr lang="el-GR" sz="2800" b="1" dirty="0" smtClean="0">
                <a:latin typeface="Times New Roman" charset="0"/>
                <a:ea typeface="Times New Roman" charset="0"/>
                <a:cs typeface="Times New Roman" charset="0"/>
              </a:rPr>
              <a:t>. Επιλεκτική Διαμεσολάβηση</a:t>
            </a:r>
            <a:r>
              <a:rPr lang="en-US" sz="2800" b="1" dirty="0" smtClean="0">
                <a:latin typeface="Times New Roman" charset="0"/>
                <a:ea typeface="Times New Roman" charset="0"/>
                <a:cs typeface="Times New Roman" charset="0"/>
              </a:rPr>
              <a:t>:</a:t>
            </a:r>
            <a:r>
              <a:rPr lang="el-GR" sz="2800" b="1"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Ο διαμεσολαβητής </a:t>
            </a:r>
            <a:r>
              <a:rPr lang="el-GR" sz="2800" dirty="0">
                <a:latin typeface="Times New Roman" charset="0"/>
                <a:ea typeface="Times New Roman" charset="0"/>
                <a:cs typeface="Times New Roman" charset="0"/>
              </a:rPr>
              <a:t>επιλέγει ένα συνδυασμό διαφορετικών τρόπων διαμεσολάβησης, που ταιριάζουν πιο καλά σε διαφορετικούς πελάτες. </a:t>
            </a:r>
            <a:endParaRPr lang="el-GR" sz="2800" dirty="0" smtClean="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879524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3" y="624110"/>
            <a:ext cx="8915400" cy="886191"/>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dirty="0"/>
          </a:p>
        </p:txBody>
      </p:sp>
      <p:sp>
        <p:nvSpPr>
          <p:cNvPr id="3" name="Content Placeholder 2"/>
          <p:cNvSpPr>
            <a:spLocks noGrp="1"/>
          </p:cNvSpPr>
          <p:nvPr>
            <p:ph idx="1"/>
          </p:nvPr>
        </p:nvSpPr>
        <p:spPr>
          <a:xfrm>
            <a:off x="2363056" y="2133599"/>
            <a:ext cx="9141555" cy="3958975"/>
          </a:xfrm>
        </p:spPr>
        <p:txBody>
          <a:bodyPr>
            <a:noAutofit/>
          </a:bodyPr>
          <a:lstStyle/>
          <a:p>
            <a:pPr algn="just"/>
            <a:r>
              <a:rPr lang="el-GR" sz="2800" b="1" dirty="0">
                <a:latin typeface="Times New Roman" charset="0"/>
                <a:ea typeface="Times New Roman" charset="0"/>
                <a:cs typeface="Times New Roman" charset="0"/>
              </a:rPr>
              <a:t>5. Αξιολογική Διαμεσολάβηση</a:t>
            </a:r>
            <a:r>
              <a:rPr lang="en-US" sz="2800" b="1" dirty="0">
                <a:latin typeface="Times New Roman" charset="0"/>
                <a:ea typeface="Times New Roman" charset="0"/>
                <a:cs typeface="Times New Roman" charset="0"/>
              </a:rPr>
              <a:t>:</a:t>
            </a:r>
            <a:r>
              <a:rPr lang="el-GR" sz="2800" b="1"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Ο διαμεσολαβητής ανατροφοδοτεί άμεσα το κάθε μέρος, αναλύοντας τα δυνατά και τα αδύνατα σημεία του. Τα στοιχεία μπορούν να προσδώσουν στα μέρη μία ιδέα για τα πιθανά αποτελέσματα με το ενδεχόμενο να χρησιμοποιήσουν ένδικα μέσα. Οι διαμεσολαβητές επιτρέπεται να ενημερώνουν τα μέρη για το πιθανό αποτέλεσμα, εάν υπάρχει έστω και μια πιθανότητα ότι αυτά θα προσφύγουν στη δικαιοσύνη.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060539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9766" y="238785"/>
            <a:ext cx="7089169" cy="860550"/>
          </a:xfrm>
        </p:spPr>
        <p:txBody>
          <a:bodyPr>
            <a:normAutofit/>
          </a:bodyPr>
          <a:lstStyle/>
          <a:p>
            <a:pPr algn="ctr"/>
            <a:r>
              <a:rPr lang="el-GR" sz="4000" b="1" dirty="0" smtClean="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321960" y="1582220"/>
            <a:ext cx="7767262" cy="4479534"/>
          </a:xfrm>
        </p:spPr>
        <p:txBody>
          <a:bodyPr>
            <a:noAutofit/>
          </a:bodyPr>
          <a:lstStyle/>
          <a:p>
            <a:pPr algn="just"/>
            <a:r>
              <a:rPr lang="el-GR" sz="2800" b="1" dirty="0">
                <a:latin typeface="Times New Roman" charset="0"/>
                <a:ea typeface="Times New Roman" charset="0"/>
                <a:cs typeface="Times New Roman" charset="0"/>
              </a:rPr>
              <a:t>6</a:t>
            </a:r>
            <a:r>
              <a:rPr lang="el-GR" sz="2800" b="1" dirty="0" smtClean="0">
                <a:latin typeface="Times New Roman" charset="0"/>
                <a:ea typeface="Times New Roman" charset="0"/>
                <a:cs typeface="Times New Roman" charset="0"/>
              </a:rPr>
              <a:t>. Διαμεσολάβηση </a:t>
            </a:r>
            <a:r>
              <a:rPr lang="el-GR" sz="2800" b="1" dirty="0">
                <a:latin typeface="Times New Roman" charset="0"/>
                <a:ea typeface="Times New Roman" charset="0"/>
                <a:cs typeface="Times New Roman" charset="0"/>
              </a:rPr>
              <a:t>Εστιασμένη </a:t>
            </a:r>
            <a:r>
              <a:rPr lang="el-GR" sz="2800" b="1" dirty="0" smtClean="0">
                <a:latin typeface="Times New Roman" charset="0"/>
                <a:ea typeface="Times New Roman" charset="0"/>
                <a:cs typeface="Times New Roman" charset="0"/>
              </a:rPr>
              <a:t>στη Λύση</a:t>
            </a:r>
            <a:r>
              <a:rPr lang="en-US" sz="2800" b="1" dirty="0" smtClean="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Ε</a:t>
            </a:r>
            <a:r>
              <a:rPr lang="el-GR" sz="2800" dirty="0" smtClean="0">
                <a:latin typeface="Times New Roman" charset="0"/>
                <a:ea typeface="Times New Roman" charset="0"/>
                <a:cs typeface="Times New Roman" charset="0"/>
              </a:rPr>
              <a:t>πιδιώκεται </a:t>
            </a:r>
            <a:r>
              <a:rPr lang="el-GR" sz="2800" dirty="0">
                <a:latin typeface="Times New Roman" charset="0"/>
                <a:ea typeface="Times New Roman" charset="0"/>
                <a:cs typeface="Times New Roman" charset="0"/>
              </a:rPr>
              <a:t>μέσα από μια διαδικασία σκέψεων να επιδιωχθούν οι καλύτερες λύσεις. Εδώ οι πελάτες είναι ειδικοί σε όλους τους τομείς, ενώ στη συντονιστική διαμεσολάβηση οι πελάτες συμβουλεύονται τους ειδικούς. Η επανάληψη ίδιων ενεργειών δεν οδηγεί στην εξεύρεση λύσεων από τα μέρη. Εάν κάτι δεν πάει καλά, το μοντέλο προκαλεί τα μέρη να πράξουν κάτι διαφορετικό. </a:t>
            </a:r>
            <a:endParaRPr lang="el-GR" sz="2800" dirty="0" smtClean="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331472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4571" y="277402"/>
            <a:ext cx="8710041" cy="965771"/>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1561672" y="1469205"/>
            <a:ext cx="9942940" cy="5137078"/>
          </a:xfrm>
        </p:spPr>
        <p:txBody>
          <a:bodyPr>
            <a:noAutofit/>
          </a:bodyPr>
          <a:lstStyle/>
          <a:p>
            <a:r>
              <a:rPr lang="en-US" sz="2800" b="1" dirty="0" err="1">
                <a:latin typeface="Times New Roman" charset="0"/>
                <a:ea typeface="Times New Roman" charset="0"/>
                <a:cs typeface="Times New Roman" charset="0"/>
              </a:rPr>
              <a:t>Κ</a:t>
            </a:r>
            <a:r>
              <a:rPr lang="en-US" sz="2800" b="1" dirty="0">
                <a:latin typeface="Times New Roman" charset="0"/>
                <a:ea typeface="Times New Roman" charset="0"/>
                <a:cs typeface="Times New Roman" charset="0"/>
              </a:rPr>
              <a:t>α</a:t>
            </a:r>
            <a:r>
              <a:rPr lang="en-US" sz="2800" b="1" dirty="0" err="1">
                <a:latin typeface="Times New Roman" charset="0"/>
                <a:ea typeface="Times New Roman" charset="0"/>
                <a:cs typeface="Times New Roman" charset="0"/>
              </a:rPr>
              <a:t>τηγορίες</a:t>
            </a:r>
            <a:r>
              <a:rPr lang="en-US" sz="2800" b="1" dirty="0">
                <a:latin typeface="Times New Roman" charset="0"/>
                <a:ea typeface="Times New Roman" charset="0"/>
                <a:cs typeface="Times New Roman" charset="0"/>
              </a:rPr>
              <a:t> </a:t>
            </a:r>
            <a:r>
              <a:rPr lang="en-US" sz="2800" b="1" dirty="0" err="1">
                <a:latin typeface="Times New Roman" charset="0"/>
                <a:ea typeface="Times New Roman" charset="0"/>
                <a:cs typeface="Times New Roman" charset="0"/>
              </a:rPr>
              <a:t>Δι</a:t>
            </a:r>
            <a:r>
              <a:rPr lang="en-US" sz="2800" b="1" dirty="0">
                <a:latin typeface="Times New Roman" charset="0"/>
                <a:ea typeface="Times New Roman" charset="0"/>
                <a:cs typeface="Times New Roman" charset="0"/>
              </a:rPr>
              <a:t>α</a:t>
            </a:r>
            <a:r>
              <a:rPr lang="en-US" sz="2800" b="1" dirty="0" err="1">
                <a:latin typeface="Times New Roman" charset="0"/>
                <a:ea typeface="Times New Roman" charset="0"/>
                <a:cs typeface="Times New Roman" charset="0"/>
              </a:rPr>
              <a:t>μεσολά</a:t>
            </a:r>
            <a:r>
              <a:rPr lang="en-US" sz="2800" b="1" dirty="0">
                <a:latin typeface="Times New Roman" charset="0"/>
                <a:ea typeface="Times New Roman" charset="0"/>
                <a:cs typeface="Times New Roman" charset="0"/>
              </a:rPr>
              <a:t>β</a:t>
            </a:r>
            <a:r>
              <a:rPr lang="en-US" sz="2800" b="1" dirty="0" err="1">
                <a:latin typeface="Times New Roman" charset="0"/>
                <a:ea typeface="Times New Roman" charset="0"/>
                <a:cs typeface="Times New Roman" charset="0"/>
              </a:rPr>
              <a:t>ησης</a:t>
            </a:r>
            <a:endParaRPr lang="en-US" sz="2800" dirty="0">
              <a:latin typeface="Times New Roman" charset="0"/>
              <a:ea typeface="Times New Roman" charset="0"/>
              <a:cs typeface="Times New Roman" charset="0"/>
            </a:endParaRPr>
          </a:p>
          <a:p>
            <a:r>
              <a:rPr lang="en-US" sz="2800" b="1" dirty="0">
                <a:latin typeface="Times New Roman" charset="0"/>
                <a:ea typeface="Times New Roman" charset="0"/>
                <a:cs typeface="Times New Roman" charset="0"/>
              </a:rPr>
              <a:t>1. </a:t>
            </a:r>
            <a:r>
              <a:rPr lang="en-US" sz="2800" b="1" dirty="0" err="1">
                <a:latin typeface="Times New Roman" charset="0"/>
                <a:ea typeface="Times New Roman" charset="0"/>
                <a:cs typeface="Times New Roman" charset="0"/>
              </a:rPr>
              <a:t>Κοινωνική</a:t>
            </a:r>
            <a:r>
              <a:rPr lang="en-US" sz="2800" b="1" dirty="0">
                <a:latin typeface="Times New Roman" charset="0"/>
                <a:ea typeface="Times New Roman" charset="0"/>
                <a:cs typeface="Times New Roman" charset="0"/>
              </a:rPr>
              <a:t> </a:t>
            </a:r>
            <a:r>
              <a:rPr lang="en-US" sz="2800" b="1" dirty="0" err="1">
                <a:latin typeface="Times New Roman" charset="0"/>
                <a:ea typeface="Times New Roman" charset="0"/>
                <a:cs typeface="Times New Roman" charset="0"/>
              </a:rPr>
              <a:t>Δι</a:t>
            </a:r>
            <a:r>
              <a:rPr lang="en-US" sz="2800" b="1" dirty="0">
                <a:latin typeface="Times New Roman" charset="0"/>
                <a:ea typeface="Times New Roman" charset="0"/>
                <a:cs typeface="Times New Roman" charset="0"/>
              </a:rPr>
              <a:t>α</a:t>
            </a:r>
            <a:r>
              <a:rPr lang="en-US" sz="2800" b="1" dirty="0" err="1">
                <a:latin typeface="Times New Roman" charset="0"/>
                <a:ea typeface="Times New Roman" charset="0"/>
                <a:cs typeface="Times New Roman" charset="0"/>
              </a:rPr>
              <a:t>μεσολά</a:t>
            </a:r>
            <a:r>
              <a:rPr lang="en-US" sz="2800" b="1" dirty="0">
                <a:latin typeface="Times New Roman" charset="0"/>
                <a:ea typeface="Times New Roman" charset="0"/>
                <a:cs typeface="Times New Roman" charset="0"/>
              </a:rPr>
              <a:t>β</a:t>
            </a:r>
            <a:r>
              <a:rPr lang="en-US" sz="2800" b="1" dirty="0" err="1">
                <a:latin typeface="Times New Roman" charset="0"/>
                <a:ea typeface="Times New Roman" charset="0"/>
                <a:cs typeface="Times New Roman" charset="0"/>
              </a:rPr>
              <a:t>ηση</a:t>
            </a:r>
            <a:r>
              <a:rPr lang="en-US" sz="2800" b="1"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pPr algn="just"/>
            <a:r>
              <a:rPr lang="en-US" sz="2800" dirty="0">
                <a:latin typeface="Times New Roman" charset="0"/>
                <a:ea typeface="Times New Roman" charset="0"/>
                <a:cs typeface="Times New Roman" charset="0"/>
              </a:rPr>
              <a:t>	Η </a:t>
            </a:r>
            <a:r>
              <a:rPr lang="en-US" sz="2800" dirty="0" err="1">
                <a:latin typeface="Times New Roman" charset="0"/>
                <a:ea typeface="Times New Roman" charset="0"/>
                <a:cs typeface="Times New Roman" charset="0"/>
              </a:rPr>
              <a:t>Κοινωνική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γνωστή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ως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Κοινοτική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είν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θεσμός</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λειτουργεί</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εδώ</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ολλά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χρόνι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στο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εξωτερικό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Είν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δικ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στην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διάλογος</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νάμεσ</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στ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εμ</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λεκόμεν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μέρη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συντονίζετ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απ</a:t>
            </a:r>
            <a:r>
              <a:rPr lang="en-US" sz="2800" dirty="0" err="1">
                <a:latin typeface="Times New Roman" charset="0"/>
                <a:ea typeface="Times New Roman" charset="0"/>
                <a:cs typeface="Times New Roman" charset="0"/>
              </a:rPr>
              <a:t>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a:t>
            </a:r>
            <a:r>
              <a:rPr lang="en-US" sz="2800" dirty="0">
                <a:latin typeface="Times New Roman" charset="0"/>
                <a:ea typeface="Times New Roman" charset="0"/>
                <a:cs typeface="Times New Roman" charset="0"/>
              </a:rPr>
              <a:t>αβ</a:t>
            </a:r>
            <a:r>
              <a:rPr lang="en-US" sz="2800" dirty="0" err="1">
                <a:latin typeface="Times New Roman" charset="0"/>
                <a:ea typeface="Times New Roman" charset="0"/>
                <a:cs typeface="Times New Roman" charset="0"/>
              </a:rPr>
              <a:t>ητή</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συντονιστή διαλόγου, με απώτερο στόχο τα αντίπαλα μέρη να επικοινωνήσουν μεταξύ τους, να κατανοήσουν ο ένας τις απόψεις και τις θέσεις του άλλου, ώστε να οδηγηθούν στη λήψη κοινών αποφάσεων.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630675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7991" y="624110"/>
            <a:ext cx="8956621" cy="845094"/>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2167847" y="1674688"/>
            <a:ext cx="9336765" cy="4839128"/>
          </a:xfrm>
        </p:spPr>
        <p:txBody>
          <a:bodyPr>
            <a:noAutofit/>
          </a:bodyPr>
          <a:lstStyle/>
          <a:p>
            <a:pPr algn="just"/>
            <a:r>
              <a:rPr lang="el-GR" sz="2800" dirty="0">
                <a:latin typeface="Times New Roman" charset="0"/>
                <a:ea typeface="Times New Roman" charset="0"/>
                <a:cs typeface="Times New Roman" charset="0"/>
              </a:rPr>
              <a:t>Η Κοινωνική διαμεσολάβηση καθίσταται ένας θεσμός, ο οποίος εξασφαλίζει την πρόσβαση των μελών της κοινότητας π.χ. Σχολείο, Δήμος, πολυκατοικία, κ.ά. σε υπηρεσίες που βοηθούν στην επίλυση των διαφορών. Η Κοινωνική διαμεσολάβηση λαμβάνει χώρα σε κατάλληλα διαμορφωμένους χώρους, τους </a:t>
            </a:r>
            <a:r>
              <a:rPr lang="el-GR" sz="2800" dirty="0" smtClean="0">
                <a:latin typeface="Times New Roman" charset="0"/>
                <a:ea typeface="Times New Roman" charset="0"/>
                <a:cs typeface="Times New Roman" charset="0"/>
              </a:rPr>
              <a:t>οποίους </a:t>
            </a:r>
            <a:r>
              <a:rPr lang="el-GR" sz="2800" dirty="0">
                <a:latin typeface="Times New Roman" charset="0"/>
                <a:ea typeface="Times New Roman" charset="0"/>
                <a:cs typeface="Times New Roman" charset="0"/>
              </a:rPr>
              <a:t>παρέχει η κοινότητα, και φυσικά ακολουθεί τους κανόνες της διαμεσολάβησης, όπως π.χ. εμπιστευτικότητα, εχεμύθεια, ουδετερότητα, διευκόλυνση διαλόγου, αποφυγή επιβολής λύσεων από το </a:t>
            </a:r>
            <a:r>
              <a:rPr lang="el-GR" sz="2800" dirty="0" smtClean="0">
                <a:latin typeface="Times New Roman" charset="0"/>
                <a:ea typeface="Times New Roman" charset="0"/>
                <a:cs typeface="Times New Roman" charset="0"/>
              </a:rPr>
              <a:t>διαμεσολαβητή.</a:t>
            </a:r>
            <a:endParaRPr lang="en-US" sz="2800" dirty="0">
              <a:latin typeface="Times New Roman" charset="0"/>
              <a:ea typeface="Times New Roman" charset="0"/>
              <a:cs typeface="Times New Roman" charset="0"/>
            </a:endParaRPr>
          </a:p>
          <a:p>
            <a:r>
              <a:rPr lang="el-GR" sz="2800" dirty="0">
                <a:latin typeface="Times New Roman" charset="0"/>
                <a:ea typeface="Times New Roman" charset="0"/>
                <a:cs typeface="Times New Roman" charset="0"/>
              </a:rPr>
              <a:t>	</a:t>
            </a:r>
            <a:endParaRPr lang="en-US" sz="2800" dirty="0">
              <a:latin typeface="Times New Roman" charset="0"/>
              <a:ea typeface="Times New Roman" charset="0"/>
              <a:cs typeface="Times New Roman" charset="0"/>
            </a:endParaRPr>
          </a:p>
          <a:p>
            <a:pPr marL="0" indent="0" algn="just">
              <a:buNone/>
            </a:pPr>
            <a:endParaRPr lang="en-US" sz="2800" dirty="0"/>
          </a:p>
        </p:txBody>
      </p:sp>
    </p:spTree>
    <p:extLst>
      <p:ext uri="{BB962C8B-B14F-4D97-AF65-F5344CB8AC3E}">
        <p14:creationId xmlns:p14="http://schemas.microsoft.com/office/powerpoint/2010/main" val="2004268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1411" y="154112"/>
            <a:ext cx="7027523" cy="873304"/>
          </a:xfrm>
        </p:spPr>
        <p:txBody>
          <a:bodyPr>
            <a:normAutofit fontScale="90000"/>
          </a:bodyPr>
          <a:lstStyle/>
          <a:p>
            <a:pPr algn="ctr"/>
            <a:r>
              <a:rPr lang="el-GR" dirty="0" smtClean="0"/>
              <a:t>ΔΙΑΜΕΣΟΛΑΒΗΣΗ</a:t>
            </a:r>
            <a:endParaRPr lang="en-US" dirty="0"/>
          </a:p>
        </p:txBody>
      </p:sp>
      <p:sp>
        <p:nvSpPr>
          <p:cNvPr id="3" name="Subtitle 2"/>
          <p:cNvSpPr>
            <a:spLocks noGrp="1"/>
          </p:cNvSpPr>
          <p:nvPr>
            <p:ph type="subTitle" idx="1"/>
          </p:nvPr>
        </p:nvSpPr>
        <p:spPr>
          <a:xfrm>
            <a:off x="1880171" y="1602768"/>
            <a:ext cx="8404260" cy="4315147"/>
          </a:xfrm>
        </p:spPr>
        <p:txBody>
          <a:bodyPr>
            <a:noAutofit/>
          </a:bodyPr>
          <a:lstStyle/>
          <a:p>
            <a:r>
              <a:rPr lang="el-GR" sz="2800" dirty="0" smtClean="0">
                <a:latin typeface="Times New Roman" charset="0"/>
                <a:ea typeface="Times New Roman" charset="0"/>
                <a:cs typeface="Times New Roman" charset="0"/>
              </a:rPr>
              <a:t>ΙΣΤΟΡΙΚΗ ΕΠΙΣΚΟΠΗΣΗ</a:t>
            </a:r>
            <a:r>
              <a:rPr lang="en-US" sz="2800" dirty="0" smtClean="0">
                <a:latin typeface="Times New Roman" charset="0"/>
                <a:ea typeface="Times New Roman" charset="0"/>
                <a:cs typeface="Times New Roman" charset="0"/>
              </a:rPr>
              <a:t>:</a:t>
            </a:r>
            <a:endParaRPr lang="el-GR" sz="2800" dirty="0" smtClean="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Στην </a:t>
            </a:r>
            <a:r>
              <a:rPr lang="el-GR" sz="2800" b="1" u="sng" dirty="0">
                <a:latin typeface="Times New Roman" charset="0"/>
                <a:ea typeface="Times New Roman" charset="0"/>
                <a:cs typeface="Times New Roman" charset="0"/>
              </a:rPr>
              <a:t>αρχαϊκή περίοδο </a:t>
            </a:r>
            <a:r>
              <a:rPr lang="el-GR" sz="2800" dirty="0">
                <a:latin typeface="Times New Roman" charset="0"/>
                <a:ea typeface="Times New Roman" charset="0"/>
                <a:cs typeface="Times New Roman" charset="0"/>
              </a:rPr>
              <a:t>(800-459π.Χ.) κάνουν έντονη την παρουσία τους οι διαιτητές </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συμβιβαστές</a:t>
            </a:r>
            <a:r>
              <a:rPr lang="el-GR" sz="2800" dirty="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Ο </a:t>
            </a:r>
            <a:r>
              <a:rPr lang="el-GR" sz="2800" dirty="0">
                <a:latin typeface="Times New Roman" charset="0"/>
                <a:ea typeface="Times New Roman" charset="0"/>
                <a:cs typeface="Times New Roman" charset="0"/>
              </a:rPr>
              <a:t>συμβιβαστής οδηγούσε τα μέρη σε συμβιβαστικές λύσεις και ο διαιτητής έκρινε την υπόθεση και εξέδιδε </a:t>
            </a:r>
            <a:r>
              <a:rPr lang="el-GR" sz="2800" dirty="0" smtClean="0">
                <a:latin typeface="Times New Roman" charset="0"/>
                <a:ea typeface="Times New Roman" charset="0"/>
                <a:cs typeface="Times New Roman" charset="0"/>
              </a:rPr>
              <a:t>απόφαση. Και </a:t>
            </a:r>
            <a:r>
              <a:rPr lang="el-GR" sz="2800" dirty="0">
                <a:latin typeface="Times New Roman" charset="0"/>
                <a:ea typeface="Times New Roman" charset="0"/>
                <a:cs typeface="Times New Roman" charset="0"/>
              </a:rPr>
              <a:t>οι δύο είχαν ως κοινό αποτέλεσμα των </a:t>
            </a:r>
            <a:r>
              <a:rPr lang="el-GR" sz="2800" dirty="0" err="1">
                <a:latin typeface="Times New Roman" charset="0"/>
                <a:ea typeface="Times New Roman" charset="0"/>
                <a:cs typeface="Times New Roman" charset="0"/>
              </a:rPr>
              <a:t>πράξεών</a:t>
            </a:r>
            <a:r>
              <a:rPr lang="el-GR" sz="2800" dirty="0">
                <a:latin typeface="Times New Roman" charset="0"/>
                <a:ea typeface="Times New Roman" charset="0"/>
                <a:cs typeface="Times New Roman" charset="0"/>
              </a:rPr>
              <a:t> τους την επίλυση της διαφοράς των αντικρουόμενων μερών. </a:t>
            </a:r>
            <a:endParaRPr lang="el-GR" sz="2800" dirty="0" smtClean="0">
              <a:latin typeface="Times New Roman" charset="0"/>
              <a:ea typeface="Times New Roman" charset="0"/>
              <a:cs typeface="Times New Roman" charset="0"/>
            </a:endParaRPr>
          </a:p>
        </p:txBody>
      </p:sp>
    </p:spTree>
    <p:extLst>
      <p:ext uri="{BB962C8B-B14F-4D97-AF65-F5344CB8AC3E}">
        <p14:creationId xmlns:p14="http://schemas.microsoft.com/office/powerpoint/2010/main" val="2156204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Content Placeholder 2"/>
          <p:cNvSpPr>
            <a:spLocks noGrp="1"/>
          </p:cNvSpPr>
          <p:nvPr>
            <p:ph idx="1"/>
          </p:nvPr>
        </p:nvSpPr>
        <p:spPr/>
        <p:txBody>
          <a:bodyPr>
            <a:normAutofit/>
          </a:bodyPr>
          <a:lstStyle/>
          <a:p>
            <a:pPr algn="just"/>
            <a:r>
              <a:rPr lang="el-GR" sz="2800" b="1" dirty="0" smtClean="0">
                <a:latin typeface="Times New Roman" charset="0"/>
                <a:ea typeface="Times New Roman" charset="0"/>
                <a:cs typeface="Times New Roman" charset="0"/>
              </a:rPr>
              <a:t>2</a:t>
            </a:r>
            <a:r>
              <a:rPr lang="en-US" sz="2800" b="1" dirty="0" smtClean="0">
                <a:latin typeface="Times New Roman" charset="0"/>
                <a:ea typeface="Times New Roman" charset="0"/>
                <a:cs typeface="Times New Roman" charset="0"/>
              </a:rPr>
              <a:t>.</a:t>
            </a:r>
            <a:r>
              <a:rPr lang="el-GR" sz="2800" b="1" dirty="0" smtClean="0">
                <a:latin typeface="Times New Roman" charset="0"/>
                <a:ea typeface="Times New Roman" charset="0"/>
                <a:cs typeface="Times New Roman" charset="0"/>
              </a:rPr>
              <a:t> </a:t>
            </a:r>
            <a:r>
              <a:rPr lang="el-GR" sz="2800" b="1" dirty="0">
                <a:latin typeface="Times New Roman" charset="0"/>
                <a:ea typeface="Times New Roman" charset="0"/>
                <a:cs typeface="Times New Roman" charset="0"/>
              </a:rPr>
              <a:t>Διαπολιτισμική Διαμεσολάβηση</a:t>
            </a:r>
            <a:r>
              <a:rPr lang="en-US" sz="2800" b="1" dirty="0">
                <a:latin typeface="Times New Roman" charset="0"/>
                <a:ea typeface="Times New Roman" charset="0"/>
                <a:cs typeface="Times New Roman" charset="0"/>
              </a:rPr>
              <a:t>:</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αφορά στην επικοινωνιακή διαφορετικότητα μεταξύ ανθρώπων διαφορετικών πολιτισμών. Λαμβάνει χώρα ανάμεσα στις ενώσεις μεταναστών και το κοινωνικό σύνολο, σε φιλανθρωπικές οργανώσεις και τους μετανάστες</a:t>
            </a:r>
            <a:r>
              <a:rPr lang="el-GR" sz="2800" dirty="0" smtClean="0">
                <a:latin typeface="Times New Roman" charset="0"/>
                <a:ea typeface="Times New Roman" charset="0"/>
                <a:cs typeface="Times New Roman" charset="0"/>
              </a:rPr>
              <a:t>, όπως </a:t>
            </a:r>
            <a:r>
              <a:rPr lang="el-GR" sz="2800" dirty="0">
                <a:latin typeface="Times New Roman" charset="0"/>
                <a:ea typeface="Times New Roman" charset="0"/>
                <a:cs typeface="Times New Roman" charset="0"/>
              </a:rPr>
              <a:t>και ανάμεσα στους μετανάστες και στη Δημόσια Διοίκηση και ιδιωτικούς φορείς.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3321661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2592924" y="2133600"/>
            <a:ext cx="8911687" cy="3989798"/>
          </a:xfrm>
        </p:spPr>
        <p:txBody>
          <a:bodyPr>
            <a:noAutofit/>
          </a:bodyPr>
          <a:lstStyle/>
          <a:p>
            <a:pPr marL="0" indent="0" algn="just">
              <a:buNone/>
            </a:pPr>
            <a:r>
              <a:rPr lang="el-GR" sz="2800" dirty="0">
                <a:latin typeface="Times New Roman" charset="0"/>
                <a:ea typeface="Times New Roman" charset="0"/>
                <a:cs typeface="Times New Roman" charset="0"/>
              </a:rPr>
              <a:t>Η διαπολιτισμική διαμεσολάβηση έχει ως βασικό ρόλο να προωθεί και να καθιστά επικερδείς πόρους κάθε είδους, όπως επικοινωνία, ενημέρωση, τεχνικούς, οικονομικούς πόρους κ.ά. Τα άτομα που ασχολούνται με αυτό το έργο πρέπει να διαθέτουν ικανότητες και ευαισθησίες, καθώς και την αντίληψη εαυτού των άλλων, με σκοπό να αντιμετωπίσουν τη διαφορετικότητα στις συμπεριφορές, την επιθετικότητα και την αμφισβήτηση σε μία πολυπολιτισμική </a:t>
            </a:r>
            <a:r>
              <a:rPr lang="el-GR" sz="2800" dirty="0" smtClean="0">
                <a:latin typeface="Times New Roman" charset="0"/>
                <a:ea typeface="Times New Roman" charset="0"/>
                <a:cs typeface="Times New Roman" charset="0"/>
              </a:rPr>
              <a:t>κοινωνία.</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55504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0602" y="328774"/>
            <a:ext cx="7715892" cy="770562"/>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2137024" y="1243173"/>
            <a:ext cx="9367587" cy="5383658"/>
          </a:xfrm>
        </p:spPr>
        <p:txBody>
          <a:bodyPr>
            <a:noAutofit/>
          </a:bodyPr>
          <a:lstStyle/>
          <a:p>
            <a:pPr marL="0" indent="0">
              <a:buNone/>
            </a:pPr>
            <a:r>
              <a:rPr lang="el-GR" sz="2800" b="1" dirty="0">
                <a:latin typeface="Times New Roman" charset="0"/>
                <a:ea typeface="Times New Roman" charset="0"/>
                <a:cs typeface="Times New Roman" charset="0"/>
              </a:rPr>
              <a:t>Χαρακτηριστικά της προσωπικότητας του διαμεσολαβητή</a:t>
            </a:r>
            <a:r>
              <a:rPr lang="en-US" sz="2800" b="1"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pPr lvl="0" algn="just"/>
            <a:r>
              <a:rPr lang="el-GR" sz="2800" b="1" dirty="0">
                <a:latin typeface="Times New Roman" charset="0"/>
                <a:ea typeface="Times New Roman" charset="0"/>
                <a:cs typeface="Times New Roman" charset="0"/>
              </a:rPr>
              <a:t>Ουδέτερος. </a:t>
            </a:r>
            <a:r>
              <a:rPr lang="el-GR" sz="2800" dirty="0">
                <a:latin typeface="Times New Roman" charset="0"/>
                <a:ea typeface="Times New Roman" charset="0"/>
                <a:cs typeface="Times New Roman" charset="0"/>
              </a:rPr>
              <a:t>Ο διαμεσολαβητής δεν πρέπει να έχει καμία προτίμηση αναφορικά με τον τρόπο επίλυσης της διαφοράς. Από την ουδετερότητα του διαμεσολαβητή εξαρτάται ο βαθμός εμπιστοσύνης που θα αποκτήσουν τα μέρη απέναντί του.</a:t>
            </a:r>
            <a:endParaRPr lang="en-US" sz="2800" dirty="0">
              <a:latin typeface="Times New Roman" charset="0"/>
              <a:ea typeface="Times New Roman" charset="0"/>
              <a:cs typeface="Times New Roman" charset="0"/>
            </a:endParaRPr>
          </a:p>
          <a:p>
            <a:pPr lvl="0" algn="just"/>
            <a:r>
              <a:rPr lang="el-GR" sz="2800" b="1" dirty="0">
                <a:latin typeface="Times New Roman" charset="0"/>
                <a:ea typeface="Times New Roman" charset="0"/>
                <a:cs typeface="Times New Roman" charset="0"/>
              </a:rPr>
              <a:t>Αμερόληπτος. </a:t>
            </a:r>
            <a:r>
              <a:rPr lang="el-GR" sz="2800" dirty="0">
                <a:latin typeface="Times New Roman" charset="0"/>
                <a:ea typeface="Times New Roman" charset="0"/>
                <a:cs typeface="Times New Roman" charset="0"/>
              </a:rPr>
              <a:t>Ο διαμεσολαβητής αντιμετωπίζει τα μέρη χωρίς διακρίσεις. Απευθύνεται και στα δύο μέρη με τον ίδιο τρόπο χωρίς εξαιρέσεις και αποφεύγει μεμονωμένες συναντήσεις σε μέρη που βολεύει κάποιον ή εξυπηρετεί κάποιον άλλο ή να εξετάζει όρους και συμφωνίες που ωφελούν τη μία πλευρά.</a:t>
            </a:r>
            <a:endParaRPr lang="en-US" sz="2800" dirty="0">
              <a:latin typeface="Times New Roman" charset="0"/>
              <a:ea typeface="Times New Roman" charset="0"/>
              <a:cs typeface="Times New Roman" charset="0"/>
            </a:endParaRPr>
          </a:p>
          <a:p>
            <a:pPr marL="0" indent="0" algn="just">
              <a:buNone/>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43392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8" cy="999207"/>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2592924" y="1905000"/>
            <a:ext cx="8911687" cy="4006222"/>
          </a:xfrm>
        </p:spPr>
        <p:txBody>
          <a:bodyPr>
            <a:normAutofit lnSpcReduction="10000"/>
          </a:bodyPr>
          <a:lstStyle/>
          <a:p>
            <a:pPr lvl="0" algn="just"/>
            <a:r>
              <a:rPr lang="el-GR" sz="2800" b="1" dirty="0">
                <a:latin typeface="Times New Roman" charset="0"/>
                <a:ea typeface="Times New Roman" charset="0"/>
                <a:cs typeface="Times New Roman" charset="0"/>
              </a:rPr>
              <a:t>Αντικειμενικός. </a:t>
            </a:r>
            <a:r>
              <a:rPr lang="el-GR" sz="2800" dirty="0">
                <a:latin typeface="Times New Roman" charset="0"/>
                <a:ea typeface="Times New Roman" charset="0"/>
                <a:cs typeface="Times New Roman" charset="0"/>
              </a:rPr>
              <a:t>Ο διαμεσολαβητής δεν πρέπει να εμπίπτει σε συναισθηματικές καταστάσεις και μεταβολές. Οφείλει να </a:t>
            </a:r>
            <a:r>
              <a:rPr lang="el-GR" sz="2800" dirty="0" smtClean="0">
                <a:latin typeface="Times New Roman" charset="0"/>
                <a:ea typeface="Times New Roman" charset="0"/>
                <a:cs typeface="Times New Roman" charset="0"/>
              </a:rPr>
              <a:t>αποστασιοποιείται, </a:t>
            </a:r>
            <a:r>
              <a:rPr lang="el-GR" sz="2800" dirty="0">
                <a:latin typeface="Times New Roman" charset="0"/>
                <a:ea typeface="Times New Roman" charset="0"/>
                <a:cs typeface="Times New Roman" charset="0"/>
              </a:rPr>
              <a:t>για να </a:t>
            </a:r>
            <a:r>
              <a:rPr lang="el-GR" sz="2800" dirty="0" smtClean="0">
                <a:latin typeface="Times New Roman" charset="0"/>
                <a:ea typeface="Times New Roman" charset="0"/>
                <a:cs typeface="Times New Roman" charset="0"/>
              </a:rPr>
              <a:t>αναλύσει </a:t>
            </a:r>
            <a:r>
              <a:rPr lang="el-GR" sz="2800" dirty="0">
                <a:latin typeface="Times New Roman" charset="0"/>
                <a:ea typeface="Times New Roman" charset="0"/>
                <a:cs typeface="Times New Roman" charset="0"/>
              </a:rPr>
              <a:t>τις προτεινόμενες λύσεις και να είναι αντικειμενικός στην αξιολόγηση των δυνατών και αδύνατων σημείων των μερών.</a:t>
            </a:r>
            <a:endParaRPr lang="en-US" sz="2800" dirty="0">
              <a:latin typeface="Times New Roman" charset="0"/>
              <a:ea typeface="Times New Roman" charset="0"/>
              <a:cs typeface="Times New Roman" charset="0"/>
            </a:endParaRPr>
          </a:p>
          <a:p>
            <a:pPr lvl="0" algn="just"/>
            <a:r>
              <a:rPr lang="el-GR" sz="2800" b="1" dirty="0">
                <a:latin typeface="Times New Roman" charset="0"/>
                <a:ea typeface="Times New Roman" charset="0"/>
                <a:cs typeface="Times New Roman" charset="0"/>
              </a:rPr>
              <a:t>Έξυπνος. </a:t>
            </a:r>
            <a:r>
              <a:rPr lang="el-GR" sz="2800" dirty="0">
                <a:latin typeface="Times New Roman" charset="0"/>
                <a:ea typeface="Times New Roman" charset="0"/>
                <a:cs typeface="Times New Roman" charset="0"/>
              </a:rPr>
              <a:t>Ο διαμεσολαβητής πρέπει να έχει ευστροφία και γρήγορο ρυθμό σκέψης, ώστε να κατανοήσει γρήγορα και άμεσα το πρόβλημα των μερών.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7428719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2926" y="624110"/>
            <a:ext cx="8771686" cy="875917"/>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Content Placeholder 2"/>
          <p:cNvSpPr>
            <a:spLocks noGrp="1"/>
          </p:cNvSpPr>
          <p:nvPr>
            <p:ph idx="1"/>
          </p:nvPr>
        </p:nvSpPr>
        <p:spPr/>
        <p:txBody>
          <a:bodyPr>
            <a:normAutofit/>
          </a:bodyPr>
          <a:lstStyle/>
          <a:p>
            <a:pPr marL="0" lvl="0" indent="0" algn="just">
              <a:buNone/>
            </a:pPr>
            <a:r>
              <a:rPr lang="el-GR" sz="2800" b="1" dirty="0">
                <a:latin typeface="Times New Roman" charset="0"/>
                <a:ea typeface="Times New Roman" charset="0"/>
                <a:cs typeface="Times New Roman" charset="0"/>
              </a:rPr>
              <a:t>Ευέλικτος. </a:t>
            </a:r>
            <a:r>
              <a:rPr lang="el-GR" sz="2800" dirty="0">
                <a:latin typeface="Times New Roman" charset="0"/>
                <a:ea typeface="Times New Roman" charset="0"/>
                <a:cs typeface="Times New Roman" charset="0"/>
              </a:rPr>
              <a:t>Ο διαμεσολαβητής πρέπει να βοηθάει στη ροή του διαλόγου μεταξύ των μερών. Εάν κάποιο από τα μέρη κάνει μία τυχαία παρατήρηση, που δείχνει αλλαγή θέσης στο ζήτημα, ο διαμεσολαβητής πρέπει να το συζητήσει εκείνη τη στιγμή μέχρι να επιλυθεί το θέμα, διαφορετικά η συζήτηση θα οδηγηθεί σε αδιέξοδο. Ο διαμεσολαβητής διευθύνει τη συζήτηση και προεδρεύει στις συζητήσεις.</a:t>
            </a:r>
            <a:endParaRPr lang="en-US" sz="2800" dirty="0">
              <a:latin typeface="Times New Roman" charset="0"/>
              <a:ea typeface="Times New Roman" charset="0"/>
              <a:cs typeface="Times New Roman" charset="0"/>
            </a:endParaRPr>
          </a:p>
          <a:p>
            <a:pPr marL="0" indent="0" algn="just">
              <a:buNone/>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584216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5811" y="624110"/>
            <a:ext cx="7736441" cy="752627"/>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Content Placeholder 2"/>
          <p:cNvSpPr>
            <a:spLocks noGrp="1"/>
          </p:cNvSpPr>
          <p:nvPr>
            <p:ph idx="1"/>
          </p:nvPr>
        </p:nvSpPr>
        <p:spPr/>
        <p:txBody>
          <a:bodyPr>
            <a:normAutofit/>
          </a:bodyPr>
          <a:lstStyle/>
          <a:p>
            <a:pPr lvl="0" algn="just"/>
            <a:r>
              <a:rPr lang="el-GR" sz="2800" b="1" dirty="0" err="1">
                <a:latin typeface="Times New Roman" charset="0"/>
                <a:ea typeface="Times New Roman" charset="0"/>
                <a:cs typeface="Times New Roman" charset="0"/>
              </a:rPr>
              <a:t>Ενσυναίσθηση</a:t>
            </a:r>
            <a:r>
              <a:rPr lang="el-GR" sz="2800" b="1"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Ο διαμεσολαβητής βοηθάει τα μέρη να αποσαφηνίσουν τις σκέψεις, τα συναισθήματα και τα συμφέροντά τους και να τα εξωτερικεύσουν. Η ικανότητα </a:t>
            </a:r>
            <a:r>
              <a:rPr lang="el-GR" sz="2800" dirty="0" err="1">
                <a:latin typeface="Times New Roman" charset="0"/>
                <a:ea typeface="Times New Roman" charset="0"/>
                <a:cs typeface="Times New Roman" charset="0"/>
              </a:rPr>
              <a:t>ενσυναίσθησης</a:t>
            </a:r>
            <a:r>
              <a:rPr lang="el-GR" sz="2800" dirty="0">
                <a:latin typeface="Times New Roman" charset="0"/>
                <a:ea typeface="Times New Roman" charset="0"/>
                <a:cs typeface="Times New Roman" charset="0"/>
              </a:rPr>
              <a:t> του διαμεσολαβητή </a:t>
            </a:r>
            <a:r>
              <a:rPr lang="el-GR" sz="2800" dirty="0" smtClean="0">
                <a:latin typeface="Times New Roman" charset="0"/>
                <a:ea typeface="Times New Roman" charset="0"/>
                <a:cs typeface="Times New Roman" charset="0"/>
              </a:rPr>
              <a:t>δημιουργεί </a:t>
            </a:r>
            <a:r>
              <a:rPr lang="el-GR" sz="2800" dirty="0">
                <a:latin typeface="Times New Roman" charset="0"/>
                <a:ea typeface="Times New Roman" charset="0"/>
                <a:cs typeface="Times New Roman" charset="0"/>
              </a:rPr>
              <a:t>την πεποίθηση και την εμπιστοσύνη στα μέρη ότι οι εναλλακτικές λύσεις που εξετάζουν με το διαμεσολαβητή θα περιλαμβάνουν τις ανάγκες τους.</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483670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7874" y="624110"/>
            <a:ext cx="6616557" cy="824546"/>
          </a:xfrm>
        </p:spPr>
        <p:txBody>
          <a:bodyPr>
            <a:noAutofit/>
          </a:bodyPr>
          <a:lstStyle/>
          <a:p>
            <a:pPr algn="ctr"/>
            <a:r>
              <a:rPr lang="el-GR" sz="4000" b="1" dirty="0">
                <a:latin typeface="Times New Roman" charset="0"/>
                <a:ea typeface="Times New Roman" charset="0"/>
                <a:cs typeface="Times New Roman" charset="0"/>
              </a:rPr>
              <a:t>ΔΙΑΜΕΣΟΛΑΒΗΣΗ</a:t>
            </a:r>
            <a:endParaRPr lang="en-US" sz="4000" b="1" dirty="0"/>
          </a:p>
        </p:txBody>
      </p:sp>
      <p:sp>
        <p:nvSpPr>
          <p:cNvPr id="3" name="Content Placeholder 2"/>
          <p:cNvSpPr>
            <a:spLocks noGrp="1"/>
          </p:cNvSpPr>
          <p:nvPr>
            <p:ph idx="1"/>
          </p:nvPr>
        </p:nvSpPr>
        <p:spPr>
          <a:xfrm>
            <a:off x="2558264" y="1582221"/>
            <a:ext cx="8946347" cy="4315145"/>
          </a:xfrm>
        </p:spPr>
        <p:txBody>
          <a:bodyPr>
            <a:noAutofit/>
          </a:bodyPr>
          <a:lstStyle/>
          <a:p>
            <a:pPr lvl="0" algn="just"/>
            <a:r>
              <a:rPr lang="el-GR" sz="2800" b="1" dirty="0">
                <a:latin typeface="Times New Roman" charset="0"/>
                <a:ea typeface="Times New Roman" charset="0"/>
                <a:cs typeface="Times New Roman" charset="0"/>
              </a:rPr>
              <a:t>Ενεργός ακροατής. </a:t>
            </a:r>
            <a:r>
              <a:rPr lang="el-GR" sz="2800" dirty="0">
                <a:latin typeface="Times New Roman" charset="0"/>
                <a:ea typeface="Times New Roman" charset="0"/>
                <a:cs typeface="Times New Roman" charset="0"/>
              </a:rPr>
              <a:t>Ο διαμεσολαβητής οφείλει να ακούει με προσοχή τα ζητήματα που τίθενται και να καταλαβαίνει τις ανησυχίες των μερών. Αυτό σημαίνει ότι πρέπει να απαλείψει τις συνεχείς ερωτήσεις και να μη μιλάει διαρκώς, ώστε να εστιαστεί στην οπτική γωνία των μερών.</a:t>
            </a:r>
            <a:endParaRPr lang="en-US" sz="2800" dirty="0">
              <a:latin typeface="Times New Roman" charset="0"/>
              <a:ea typeface="Times New Roman" charset="0"/>
              <a:cs typeface="Times New Roman" charset="0"/>
            </a:endParaRPr>
          </a:p>
          <a:p>
            <a:pPr lvl="0" algn="just"/>
            <a:r>
              <a:rPr lang="el-GR" sz="2800" b="1" dirty="0">
                <a:latin typeface="Times New Roman" charset="0"/>
                <a:ea typeface="Times New Roman" charset="0"/>
                <a:cs typeface="Times New Roman" charset="0"/>
              </a:rPr>
              <a:t>Φαντασία. </a:t>
            </a:r>
            <a:r>
              <a:rPr lang="el-GR" sz="2800" dirty="0">
                <a:latin typeface="Times New Roman" charset="0"/>
                <a:ea typeface="Times New Roman" charset="0"/>
                <a:cs typeface="Times New Roman" charset="0"/>
              </a:rPr>
              <a:t>Ο διαμεσολαβητής οφείλει να βοηθάει τα μέρη κατά τη διάρκεια της συζήτησης να προχωρήσουν σε νέες ιδέες και διαφορετικές οπτικές γωνίες.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795133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2665" y="380144"/>
            <a:ext cx="7099443" cy="924674"/>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b="1" dirty="0"/>
          </a:p>
        </p:txBody>
      </p:sp>
      <p:sp>
        <p:nvSpPr>
          <p:cNvPr id="3" name="Content Placeholder 2"/>
          <p:cNvSpPr>
            <a:spLocks noGrp="1"/>
          </p:cNvSpPr>
          <p:nvPr>
            <p:ph idx="1"/>
          </p:nvPr>
        </p:nvSpPr>
        <p:spPr>
          <a:xfrm>
            <a:off x="2219218" y="1541124"/>
            <a:ext cx="9285394" cy="4993240"/>
          </a:xfrm>
        </p:spPr>
        <p:txBody>
          <a:bodyPr>
            <a:noAutofit/>
          </a:bodyPr>
          <a:lstStyle/>
          <a:p>
            <a:pPr lvl="0" algn="just"/>
            <a:r>
              <a:rPr lang="el-GR" sz="2800" b="1" dirty="0">
                <a:latin typeface="Times New Roman" charset="0"/>
                <a:ea typeface="Times New Roman" charset="0"/>
                <a:cs typeface="Times New Roman" charset="0"/>
              </a:rPr>
              <a:t>Άξιος σεβασμού. </a:t>
            </a:r>
            <a:r>
              <a:rPr lang="el-GR" sz="2800" dirty="0">
                <a:latin typeface="Times New Roman" charset="0"/>
                <a:ea typeface="Times New Roman" charset="0"/>
                <a:cs typeface="Times New Roman" charset="0"/>
              </a:rPr>
              <a:t>Ο διαμεσολαβητής πρέπει να γίνεται αποδεκτός και σεβαστός από τα αντικρουόμενα μέρη. Τα μέρη επιθυμούν συνήθως ένα διαμεσολαβητή, ο οποίος με τη φήμη ή το πνευματικό υπόβαθρο δίνει κύρος στις συζητήσεις τους. Ο</a:t>
            </a:r>
            <a:r>
              <a:rPr lang="el-GR" sz="2800" dirty="0" smtClean="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διαμεσολαβητής πρέπει να απολαμβάνει την εμπιστοσύνη των αντιμαχόμενων μερών, αλλά και να κερδίζει διαρκώς την εμπιστοσύνη και το σεβασμό τους.</a:t>
            </a:r>
            <a:endParaRPr lang="en-US" sz="2800" dirty="0">
              <a:latin typeface="Times New Roman" charset="0"/>
              <a:ea typeface="Times New Roman" charset="0"/>
              <a:cs typeface="Times New Roman" charset="0"/>
            </a:endParaRPr>
          </a:p>
          <a:p>
            <a:pPr lvl="0" algn="just"/>
            <a:r>
              <a:rPr lang="el-GR" sz="2800" b="1" dirty="0">
                <a:latin typeface="Times New Roman" charset="0"/>
                <a:ea typeface="Times New Roman" charset="0"/>
                <a:cs typeface="Times New Roman" charset="0"/>
              </a:rPr>
              <a:t>Επιφυλακτικός. </a:t>
            </a:r>
            <a:r>
              <a:rPr lang="el-GR" sz="2800" dirty="0">
                <a:latin typeface="Times New Roman" charset="0"/>
                <a:ea typeface="Times New Roman" charset="0"/>
                <a:cs typeface="Times New Roman" charset="0"/>
              </a:rPr>
              <a:t>Ο διαμεσολαβητής θα πρέπει να λαμβάνει υπόψη κάθε πληροφορία και από τα δύο μέρη, αλλά να διατηρεί και ορισμένες αμφιβολίες για την ακρίβεια τους.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755370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4440" y="624110"/>
            <a:ext cx="7479587" cy="762901"/>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dirty="0"/>
          </a:p>
        </p:txBody>
      </p:sp>
      <p:sp>
        <p:nvSpPr>
          <p:cNvPr id="3" name="Content Placeholder 2"/>
          <p:cNvSpPr>
            <a:spLocks noGrp="1"/>
          </p:cNvSpPr>
          <p:nvPr>
            <p:ph idx="1"/>
          </p:nvPr>
        </p:nvSpPr>
        <p:spPr>
          <a:xfrm>
            <a:off x="1941816" y="1664413"/>
            <a:ext cx="9760449" cy="4890499"/>
          </a:xfrm>
        </p:spPr>
        <p:txBody>
          <a:bodyPr>
            <a:noAutofit/>
          </a:bodyPr>
          <a:lstStyle/>
          <a:p>
            <a:pPr lvl="0" algn="just"/>
            <a:r>
              <a:rPr lang="el-GR" sz="2800" b="1" dirty="0">
                <a:latin typeface="Times New Roman" charset="0"/>
                <a:ea typeface="Times New Roman" charset="0"/>
                <a:cs typeface="Times New Roman" charset="0"/>
              </a:rPr>
              <a:t>Επινοητικός. </a:t>
            </a:r>
            <a:r>
              <a:rPr lang="el-GR" sz="2800" dirty="0">
                <a:latin typeface="Times New Roman" charset="0"/>
                <a:ea typeface="Times New Roman" charset="0"/>
                <a:cs typeface="Times New Roman" charset="0"/>
              </a:rPr>
              <a:t>Ο διαμεσολαβητής πρέπει με την ευγένεια του χαρακτήρα του να έχει πρόσβαση σε δεδομένα χρήσιμα για την επίλυση της διαφοράς. Συχνά, όταν τα μέρη δεν έχουν πρόσβαση σε τέτοια μέσα ή δεδομένα και θα πρέπει να τα διαβιβάσουν στους αρμόδιους της υπηρεσίας </a:t>
            </a:r>
            <a:r>
              <a:rPr lang="el-GR" sz="2800" dirty="0" smtClean="0">
                <a:latin typeface="Times New Roman" charset="0"/>
                <a:ea typeface="Times New Roman" charset="0"/>
                <a:cs typeface="Times New Roman" charset="0"/>
              </a:rPr>
              <a:t>τους, </a:t>
            </a:r>
            <a:r>
              <a:rPr lang="el-GR" sz="2800" dirty="0">
                <a:latin typeface="Times New Roman" charset="0"/>
                <a:ea typeface="Times New Roman" charset="0"/>
                <a:cs typeface="Times New Roman" charset="0"/>
              </a:rPr>
              <a:t>τότε ο διαμεσολαβητής οφείλει να τους δώσει τις απαραίτητες πληροφορίες.</a:t>
            </a:r>
            <a:endParaRPr lang="en-US" sz="2800" dirty="0">
              <a:latin typeface="Times New Roman" charset="0"/>
              <a:ea typeface="Times New Roman" charset="0"/>
              <a:cs typeface="Times New Roman" charset="0"/>
            </a:endParaRPr>
          </a:p>
          <a:p>
            <a:pPr lvl="0" algn="just"/>
            <a:r>
              <a:rPr lang="el-GR" sz="2800" b="1" dirty="0">
                <a:latin typeface="Times New Roman" charset="0"/>
                <a:ea typeface="Times New Roman" charset="0"/>
                <a:cs typeface="Times New Roman" charset="0"/>
              </a:rPr>
              <a:t>Ειλικρινής. </a:t>
            </a:r>
            <a:r>
              <a:rPr lang="el-GR" sz="2800" dirty="0">
                <a:latin typeface="Times New Roman" charset="0"/>
                <a:ea typeface="Times New Roman" charset="0"/>
                <a:cs typeface="Times New Roman" charset="0"/>
              </a:rPr>
              <a:t>Ο διαμεσολαβητής πρέπει να είναι ακέραιος, γεγονός που αναδεικνύεται από τα λόγια και τη στάση του προς τα αντιμαχόμενα μέρη. Αυτό που πρέπει να κατακτήσει μέσα από την ειλικρίνειά του είναι η εμπιστοσύνη των μερών.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6223234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780" y="349322"/>
            <a:ext cx="7315200" cy="1006868"/>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dirty="0"/>
          </a:p>
        </p:txBody>
      </p:sp>
      <p:sp>
        <p:nvSpPr>
          <p:cNvPr id="3" name="Content Placeholder 2"/>
          <p:cNvSpPr>
            <a:spLocks noGrp="1"/>
          </p:cNvSpPr>
          <p:nvPr>
            <p:ph idx="1"/>
          </p:nvPr>
        </p:nvSpPr>
        <p:spPr>
          <a:xfrm>
            <a:off x="2640458" y="1623317"/>
            <a:ext cx="8864154" cy="4458984"/>
          </a:xfrm>
        </p:spPr>
        <p:txBody>
          <a:bodyPr>
            <a:noAutofit/>
          </a:bodyPr>
          <a:lstStyle/>
          <a:p>
            <a:pPr lvl="0" algn="just"/>
            <a:r>
              <a:rPr lang="el-GR" sz="2800" b="1" dirty="0">
                <a:latin typeface="Times New Roman" charset="0"/>
                <a:ea typeface="Times New Roman" charset="0"/>
                <a:cs typeface="Times New Roman" charset="0"/>
              </a:rPr>
              <a:t>Αξιόπιστος. </a:t>
            </a:r>
            <a:r>
              <a:rPr lang="el-GR" sz="2800" dirty="0">
                <a:latin typeface="Times New Roman" charset="0"/>
                <a:ea typeface="Times New Roman" charset="0"/>
                <a:cs typeface="Times New Roman" charset="0"/>
              </a:rPr>
              <a:t>Ο διαμεσολαβητής πρέπει να κάνει ό,τι έχει αναφέρει στα αντιμαχόμενα μέρη, όπως ότι θα συγκεντρώσει πληροφορίες, ή θα επικοινωνήσει με συγκεκριμένα άτομα ή ότι θα ετοιμάσει ένα σχέδιο συμφωνητικού.</a:t>
            </a:r>
            <a:endParaRPr lang="en-US" sz="2800" dirty="0">
              <a:latin typeface="Times New Roman" charset="0"/>
              <a:ea typeface="Times New Roman" charset="0"/>
              <a:cs typeface="Times New Roman" charset="0"/>
            </a:endParaRPr>
          </a:p>
          <a:p>
            <a:pPr lvl="0" algn="just"/>
            <a:r>
              <a:rPr lang="el-GR" sz="2800" b="1" dirty="0">
                <a:latin typeface="Times New Roman" charset="0"/>
                <a:ea typeface="Times New Roman" charset="0"/>
                <a:cs typeface="Times New Roman" charset="0"/>
              </a:rPr>
              <a:t>Ψύχραιμος. </a:t>
            </a:r>
            <a:r>
              <a:rPr lang="el-GR" sz="2800" dirty="0">
                <a:latin typeface="Times New Roman" charset="0"/>
                <a:ea typeface="Times New Roman" charset="0"/>
                <a:cs typeface="Times New Roman" charset="0"/>
              </a:rPr>
              <a:t>Ο διαμεσολαβητής πρέπει να διατηρεί την ηρεμία του απέναντι στα επικριτικά σχόλια ενός μέρους και να γνωρίζει πότε πρέπει να αδιαφορήσει για τις μομφές και τις προσβολές και πότε πρέπει να τις αντιμετωπίσει.</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05886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42507" y="154112"/>
            <a:ext cx="6986427" cy="698643"/>
          </a:xfrm>
        </p:spPr>
        <p:txBody>
          <a:bodyPr>
            <a:normAutofit fontScale="90000"/>
          </a:bodyPr>
          <a:lstStyle/>
          <a:p>
            <a:pPr algn="ctr"/>
            <a:r>
              <a:rPr lang="el-GR" dirty="0" smtClean="0"/>
              <a:t>ΔΙΑΜΕΣΟΛΑΒΗΣΗ</a:t>
            </a:r>
            <a:endParaRPr lang="en-US" dirty="0"/>
          </a:p>
        </p:txBody>
      </p:sp>
      <p:sp>
        <p:nvSpPr>
          <p:cNvPr id="3" name="Subtitle 2"/>
          <p:cNvSpPr>
            <a:spLocks noGrp="1"/>
          </p:cNvSpPr>
          <p:nvPr>
            <p:ph type="subTitle" idx="1"/>
          </p:nvPr>
        </p:nvSpPr>
        <p:spPr>
          <a:xfrm>
            <a:off x="1921268" y="1654138"/>
            <a:ext cx="8270696" cy="3965826"/>
          </a:xfrm>
        </p:spPr>
        <p:txBody>
          <a:bodyPr>
            <a:noAutofit/>
          </a:bodyPr>
          <a:lstStyle/>
          <a:p>
            <a:pPr algn="just"/>
            <a:r>
              <a:rPr lang="el-GR" sz="2800" dirty="0">
                <a:latin typeface="Times New Roman" charset="0"/>
                <a:ea typeface="Times New Roman" charset="0"/>
                <a:cs typeface="Times New Roman" charset="0"/>
              </a:rPr>
              <a:t>Στην </a:t>
            </a:r>
            <a:r>
              <a:rPr lang="el-GR" sz="2800" b="1" u="sng" dirty="0">
                <a:latin typeface="Times New Roman" charset="0"/>
                <a:ea typeface="Times New Roman" charset="0"/>
                <a:cs typeface="Times New Roman" charset="0"/>
              </a:rPr>
              <a:t>κλασική περίοδο </a:t>
            </a:r>
            <a:r>
              <a:rPr lang="el-GR" sz="2800" dirty="0">
                <a:latin typeface="Times New Roman" charset="0"/>
                <a:ea typeface="Times New Roman" charset="0"/>
                <a:cs typeface="Times New Roman" charset="0"/>
              </a:rPr>
              <a:t>(459-323π.Χ) ο ουδέτερος τρίτος που είχε τη θέση του διαμεσολαβητή μετέφερε διακριτικά τις προτάσεις και τις αντιπροτάσεις που αφορούσαν τη διαφορά μεταξύ των μερών, τα οποία διαπραγματεύονταν τη λύση της. </a:t>
            </a:r>
            <a:endParaRPr lang="el-GR" sz="2800" dirty="0" smtClean="0">
              <a:latin typeface="Times New Roman" charset="0"/>
              <a:ea typeface="Times New Roman" charset="0"/>
              <a:cs typeface="Times New Roman" charset="0"/>
            </a:endParaRPr>
          </a:p>
          <a:p>
            <a:pPr algn="just"/>
            <a:r>
              <a:rPr lang="el-GR" sz="2800" dirty="0" smtClean="0">
                <a:latin typeface="Times New Roman" charset="0"/>
                <a:ea typeface="Times New Roman" charset="0"/>
                <a:cs typeface="Times New Roman" charset="0"/>
              </a:rPr>
              <a:t>Ο </a:t>
            </a:r>
            <a:r>
              <a:rPr lang="el-GR" sz="2800" dirty="0">
                <a:latin typeface="Times New Roman" charset="0"/>
                <a:ea typeface="Times New Roman" charset="0"/>
                <a:cs typeface="Times New Roman" charset="0"/>
              </a:rPr>
              <a:t>σκοπός του ήταν να μη δημοσιοποιηθεί η διαφορά τους, γεγονός που θα έθιγε τα κοινά τους συμφέροντα και την εικόνα τους στην κοινωνία.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7912981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6908" y="624109"/>
            <a:ext cx="6965879" cy="906739"/>
          </a:xfrm>
        </p:spPr>
        <p:txBody>
          <a:bodyPr>
            <a:noAutofit/>
          </a:bodyPr>
          <a:lstStyle/>
          <a:p>
            <a:pPr algn="ctr"/>
            <a:r>
              <a:rPr lang="el-GR" sz="4000" b="1" dirty="0">
                <a:latin typeface="Times New Roman" charset="0"/>
                <a:ea typeface="Times New Roman" charset="0"/>
                <a:cs typeface="Times New Roman" charset="0"/>
              </a:rPr>
              <a:t>ΔΙΑΜΕΣΟΛΑΒΗΣΗ</a:t>
            </a:r>
            <a:endParaRPr lang="en-US" sz="4000" dirty="0"/>
          </a:p>
        </p:txBody>
      </p:sp>
      <p:sp>
        <p:nvSpPr>
          <p:cNvPr id="3" name="Content Placeholder 2"/>
          <p:cNvSpPr>
            <a:spLocks noGrp="1"/>
          </p:cNvSpPr>
          <p:nvPr>
            <p:ph idx="1"/>
          </p:nvPr>
        </p:nvSpPr>
        <p:spPr/>
        <p:txBody>
          <a:bodyPr>
            <a:normAutofit/>
          </a:bodyPr>
          <a:lstStyle/>
          <a:p>
            <a:pPr lvl="0" algn="just"/>
            <a:r>
              <a:rPr lang="el-GR" sz="2800" b="1" dirty="0">
                <a:latin typeface="Times New Roman" charset="0"/>
                <a:ea typeface="Times New Roman" charset="0"/>
                <a:cs typeface="Times New Roman" charset="0"/>
              </a:rPr>
              <a:t>Χιούμορ. </a:t>
            </a:r>
            <a:r>
              <a:rPr lang="el-GR" sz="2800" dirty="0">
                <a:latin typeface="Times New Roman" charset="0"/>
                <a:ea typeface="Times New Roman" charset="0"/>
                <a:cs typeface="Times New Roman" charset="0"/>
              </a:rPr>
              <a:t>Ο διαμεσολαβητής πρέπει να χαμογελά με τους άλλους και τον εαυτό του. Πρέπει να χρησιμοποιεί όποτε χρειάζεται με επιδέξιο τρόπο το χιούμορ, για να φέρει χαλάρωση μεταξύ των μερών. Φυσικά δεν πρέπει να γελοιοποιήσει κάποιο από τα μέρη ή να κάνει χιουμοριστικές παρατηρήσεις σε βάρος ομάδων.</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426096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70616" y="534257"/>
            <a:ext cx="6380252" cy="1068512"/>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dirty="0"/>
          </a:p>
        </p:txBody>
      </p:sp>
      <p:sp>
        <p:nvSpPr>
          <p:cNvPr id="3" name="Content Placeholder 2"/>
          <p:cNvSpPr>
            <a:spLocks noGrp="1"/>
          </p:cNvSpPr>
          <p:nvPr>
            <p:ph idx="1"/>
          </p:nvPr>
        </p:nvSpPr>
        <p:spPr/>
        <p:txBody>
          <a:bodyPr>
            <a:normAutofit/>
          </a:bodyPr>
          <a:lstStyle/>
          <a:p>
            <a:pPr lvl="0" algn="just"/>
            <a:r>
              <a:rPr lang="el-GR" sz="2800" b="1" dirty="0">
                <a:latin typeface="Times New Roman" charset="0"/>
                <a:ea typeface="Times New Roman" charset="0"/>
                <a:cs typeface="Times New Roman" charset="0"/>
              </a:rPr>
              <a:t>Υπομονετικός. </a:t>
            </a:r>
            <a:r>
              <a:rPr lang="el-GR" sz="2800" dirty="0">
                <a:latin typeface="Times New Roman" charset="0"/>
                <a:ea typeface="Times New Roman" charset="0"/>
                <a:cs typeface="Times New Roman" charset="0"/>
              </a:rPr>
              <a:t>Ο διαμεσολαβητής πρέπει να είναι υπομονετικός ως προς τον τρόπο και το χρόνο της διαδικασίας, καθώς θα πρέπει να διευθύνει τη συζήτηση μέσα από διαφορετικούς δρόμους, ώστε να έρθει τελικά στον προορισμό της. Τα μέρη θέλουν να αναλύσουν στο διαμεσολαβητή όσα αφορούν το ζήτημά τους και δεν πρέπει να πιέσει τα μέρη για την επίτευξη της συμφωνίας.</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397294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3" y="624110"/>
            <a:ext cx="8915400" cy="988933"/>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dirty="0"/>
          </a:p>
        </p:txBody>
      </p:sp>
      <p:sp>
        <p:nvSpPr>
          <p:cNvPr id="3" name="Content Placeholder 2"/>
          <p:cNvSpPr>
            <a:spLocks noGrp="1"/>
          </p:cNvSpPr>
          <p:nvPr>
            <p:ph idx="1"/>
          </p:nvPr>
        </p:nvSpPr>
        <p:spPr>
          <a:xfrm>
            <a:off x="2589212" y="1613043"/>
            <a:ext cx="8915399" cy="4298179"/>
          </a:xfrm>
        </p:spPr>
        <p:txBody>
          <a:bodyPr>
            <a:normAutofit/>
          </a:bodyPr>
          <a:lstStyle/>
          <a:p>
            <a:pPr marL="0" lvl="0" indent="0" algn="just">
              <a:buNone/>
            </a:pPr>
            <a:r>
              <a:rPr lang="el-GR" sz="2800" b="1" dirty="0" smtClean="0">
                <a:latin typeface="Times New Roman" charset="0"/>
                <a:ea typeface="Times New Roman" charset="0"/>
                <a:cs typeface="Times New Roman" charset="0"/>
              </a:rPr>
              <a:t>Ο Ρόλος του διαμεσολαβητή</a:t>
            </a:r>
            <a:r>
              <a:rPr lang="en-US" sz="2800" b="1" dirty="0" smtClean="0">
                <a:latin typeface="Times New Roman" charset="0"/>
                <a:ea typeface="Times New Roman" charset="0"/>
                <a:cs typeface="Times New Roman" charset="0"/>
              </a:rPr>
              <a:t>:</a:t>
            </a:r>
            <a:endParaRPr lang="el-GR" sz="2800" b="1" dirty="0" smtClean="0">
              <a:latin typeface="Times New Roman" charset="0"/>
              <a:ea typeface="Times New Roman" charset="0"/>
              <a:cs typeface="Times New Roman" charset="0"/>
            </a:endParaRPr>
          </a:p>
          <a:p>
            <a:pPr lvl="0" algn="just"/>
            <a:r>
              <a:rPr lang="el-GR" sz="2800" dirty="0" smtClean="0">
                <a:latin typeface="Times New Roman" charset="0"/>
                <a:ea typeface="Times New Roman" charset="0"/>
                <a:cs typeface="Times New Roman" charset="0"/>
              </a:rPr>
              <a:t>Ο </a:t>
            </a:r>
            <a:r>
              <a:rPr lang="el-GR" sz="2800" dirty="0">
                <a:latin typeface="Times New Roman" charset="0"/>
                <a:ea typeface="Times New Roman" charset="0"/>
                <a:cs typeface="Times New Roman" charset="0"/>
              </a:rPr>
              <a:t>διαμεσολαβητής δεν επιλύει τη σύγκρουση, αλλά τα αντιμαχόμενα μέρη. Οι διαμεσολαβητές απλώς βοηθούν στην όλη διαδικασία</a:t>
            </a:r>
            <a:endParaRPr lang="en-US" sz="2800" dirty="0">
              <a:latin typeface="Times New Roman" charset="0"/>
              <a:ea typeface="Times New Roman" charset="0"/>
              <a:cs typeface="Times New Roman" charset="0"/>
            </a:endParaRPr>
          </a:p>
          <a:p>
            <a:pPr lvl="0" algn="just"/>
            <a:r>
              <a:rPr lang="el-GR" sz="2800" dirty="0">
                <a:latin typeface="Times New Roman" charset="0"/>
                <a:ea typeface="Times New Roman" charset="0"/>
                <a:cs typeface="Times New Roman" charset="0"/>
              </a:rPr>
              <a:t>Ο διαμεσολαβητής είναι υπεύθυνος για τη διαδικασία, την πορεία και τις θέσεις των ερωτήσεων, καθώς και για τις μεθόδους υποστήριξης. Δεν είναι υπεύθυνος για το περιεχόμενο της συζήτησης και την επίλυση της σύγκρουσης</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122653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7312" y="624110"/>
            <a:ext cx="8280972" cy="803998"/>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dirty="0"/>
          </a:p>
        </p:txBody>
      </p:sp>
      <p:sp>
        <p:nvSpPr>
          <p:cNvPr id="3" name="Content Placeholder 2"/>
          <p:cNvSpPr>
            <a:spLocks noGrp="1"/>
          </p:cNvSpPr>
          <p:nvPr>
            <p:ph idx="1"/>
          </p:nvPr>
        </p:nvSpPr>
        <p:spPr>
          <a:xfrm>
            <a:off x="2568539" y="1859622"/>
            <a:ext cx="8936073" cy="4284324"/>
          </a:xfrm>
        </p:spPr>
        <p:txBody>
          <a:bodyPr>
            <a:noAutofit/>
          </a:bodyPr>
          <a:lstStyle/>
          <a:p>
            <a:pPr lvl="0" algn="just"/>
            <a:r>
              <a:rPr lang="el-GR" sz="2800" dirty="0">
                <a:latin typeface="Times New Roman" charset="0"/>
                <a:ea typeface="Times New Roman" charset="0"/>
                <a:cs typeface="Times New Roman" charset="0"/>
              </a:rPr>
              <a:t>Ο διαμεσολαβητής πρέπει να αφήνει το κάθε μέρος να ολοκληρώνει το λόγο του και να ακούει προσεχτικά</a:t>
            </a:r>
            <a:endParaRPr lang="en-US" sz="2800" dirty="0">
              <a:latin typeface="Times New Roman" charset="0"/>
              <a:ea typeface="Times New Roman" charset="0"/>
              <a:cs typeface="Times New Roman" charset="0"/>
            </a:endParaRPr>
          </a:p>
          <a:p>
            <a:pPr lvl="0" algn="just"/>
            <a:r>
              <a:rPr lang="el-GR" sz="2800" dirty="0">
                <a:latin typeface="Times New Roman" charset="0"/>
                <a:ea typeface="Times New Roman" charset="0"/>
                <a:cs typeface="Times New Roman" charset="0"/>
              </a:rPr>
              <a:t>Ο διαμεσολαβητής δεν επιτρέπεται να προσβάλει ή να ειρωνευτεί</a:t>
            </a:r>
            <a:endParaRPr lang="en-US" sz="2800" dirty="0">
              <a:latin typeface="Times New Roman" charset="0"/>
              <a:ea typeface="Times New Roman" charset="0"/>
              <a:cs typeface="Times New Roman" charset="0"/>
            </a:endParaRPr>
          </a:p>
          <a:p>
            <a:pPr lvl="0" algn="just"/>
            <a:r>
              <a:rPr lang="el-GR" sz="2800" dirty="0">
                <a:latin typeface="Times New Roman" charset="0"/>
                <a:ea typeface="Times New Roman" charset="0"/>
                <a:cs typeface="Times New Roman" charset="0"/>
              </a:rPr>
              <a:t>Ο διαμεσολαβητής είναι υπεύθυνος για την τήρηση βασικών κανόνων και μόνο όταν το θεωρεί αναγκαίο επεμβαίνει για να διακόψει τη συζήτηση</a:t>
            </a:r>
            <a:endParaRPr lang="en-US" sz="2800" dirty="0">
              <a:latin typeface="Times New Roman" charset="0"/>
              <a:ea typeface="Times New Roman" charset="0"/>
              <a:cs typeface="Times New Roman" charset="0"/>
            </a:endParaRPr>
          </a:p>
          <a:p>
            <a:pPr lvl="0" algn="just"/>
            <a:r>
              <a:rPr lang="el-GR" sz="2800" dirty="0">
                <a:latin typeface="Times New Roman" charset="0"/>
                <a:ea typeface="Times New Roman" charset="0"/>
                <a:cs typeface="Times New Roman" charset="0"/>
              </a:rPr>
              <a:t>Ο διαμεσολαβητής διαχειρίζεται με εμπιστευτικότητα τις απόψεις και των δύο μερών στη διάρκεια της συζήτησης</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90993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7024" y="226031"/>
            <a:ext cx="8044665" cy="585627"/>
          </a:xfrm>
        </p:spPr>
        <p:txBody>
          <a:bodyPr>
            <a:noAutofit/>
          </a:bodyPr>
          <a:lstStyle/>
          <a:p>
            <a:pPr algn="ctr"/>
            <a:r>
              <a:rPr lang="el-GR" sz="4000" b="1" dirty="0">
                <a:latin typeface="Times New Roman" charset="0"/>
                <a:ea typeface="Times New Roman" charset="0"/>
                <a:cs typeface="Times New Roman" charset="0"/>
              </a:rPr>
              <a:t>ΔΙΑΜΕΣΟΛΑΒΗΣΗ</a:t>
            </a:r>
            <a:endParaRPr lang="en-US" sz="4000" dirty="0"/>
          </a:p>
        </p:txBody>
      </p:sp>
      <p:sp>
        <p:nvSpPr>
          <p:cNvPr id="3" name="Content Placeholder 2"/>
          <p:cNvSpPr>
            <a:spLocks noGrp="1"/>
          </p:cNvSpPr>
          <p:nvPr>
            <p:ph idx="1"/>
          </p:nvPr>
        </p:nvSpPr>
        <p:spPr>
          <a:xfrm>
            <a:off x="1818526" y="986319"/>
            <a:ext cx="8568647" cy="5871681"/>
          </a:xfrm>
        </p:spPr>
        <p:txBody>
          <a:bodyPr>
            <a:noAutofit/>
          </a:bodyPr>
          <a:lstStyle/>
          <a:p>
            <a:pPr lvl="0" algn="just"/>
            <a:r>
              <a:rPr lang="el-GR" sz="2800" dirty="0">
                <a:latin typeface="Times New Roman" charset="0"/>
                <a:ea typeface="Times New Roman" charset="0"/>
                <a:cs typeface="Times New Roman" charset="0"/>
              </a:rPr>
              <a:t>Εξαίρεση στην εμπιστευτικότητα ισχύει για την πρόσληψη νομικής συμβουλευτικής, επιτήρησης και ψυχικής ή θεραπευτικής υποστήριξης. Εντούτοις, και οι σύμβουλοι ψυχικών και θεραπευτικών επαγγελμάτων έχουν την υποχρέωση της εμπιστευτικότητας, της σιωπής.</a:t>
            </a:r>
            <a:endParaRPr lang="en-US" sz="2800" dirty="0">
              <a:latin typeface="Times New Roman" charset="0"/>
              <a:ea typeface="Times New Roman" charset="0"/>
              <a:cs typeface="Times New Roman" charset="0"/>
            </a:endParaRPr>
          </a:p>
          <a:p>
            <a:pPr lvl="0" algn="just"/>
            <a:r>
              <a:rPr lang="el-GR" sz="2800" dirty="0">
                <a:latin typeface="Times New Roman" charset="0"/>
                <a:ea typeface="Times New Roman" charset="0"/>
                <a:cs typeface="Times New Roman" charset="0"/>
              </a:rPr>
              <a:t>Ο διαμεσολαβητής δεν κρίνει, δεν προτείνει, δεν διατυπώνει τις θέσεις του, δεν αξιολογεί και δεν λαμβάνει το μέρος </a:t>
            </a:r>
            <a:r>
              <a:rPr lang="el-GR" sz="2800" dirty="0" smtClean="0">
                <a:latin typeface="Times New Roman" charset="0"/>
                <a:ea typeface="Times New Roman" charset="0"/>
                <a:cs typeface="Times New Roman" charset="0"/>
              </a:rPr>
              <a:t>κάποιου</a:t>
            </a:r>
          </a:p>
          <a:p>
            <a:pPr algn="just"/>
            <a:r>
              <a:rPr lang="el-GR" sz="2800" dirty="0">
                <a:latin typeface="Times New Roman" charset="0"/>
                <a:ea typeface="Times New Roman" charset="0"/>
                <a:cs typeface="Times New Roman" charset="0"/>
              </a:rPr>
              <a:t>Ο διαμεσολαβητής μπορεί να κρατά σημειώσεις, κατά τη διάρκεια της συνεδρίας, αλλά αυτές έχουν σκοπό την υπενθύμιση και την επεξεργασία και δεν πρέπει να φτάσουν στα χέρια </a:t>
            </a:r>
            <a:r>
              <a:rPr lang="el-GR" sz="2800" dirty="0" smtClean="0">
                <a:latin typeface="Times New Roman" charset="0"/>
                <a:ea typeface="Times New Roman" charset="0"/>
                <a:cs typeface="Times New Roman" charset="0"/>
              </a:rPr>
              <a:t>άλλων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281564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9766" y="238785"/>
            <a:ext cx="7089169" cy="860550"/>
          </a:xfrm>
        </p:spPr>
        <p:txBody>
          <a:bodyPr>
            <a:normAutofit/>
          </a:bodyPr>
          <a:lstStyle/>
          <a:p>
            <a:pPr algn="ctr"/>
            <a:r>
              <a:rPr lang="el-GR" sz="4000" b="1" dirty="0" smtClean="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03461" y="1582220"/>
            <a:ext cx="8681662" cy="4756935"/>
          </a:xfrm>
        </p:spPr>
        <p:txBody>
          <a:bodyPr>
            <a:noAutofit/>
          </a:bodyPr>
          <a:lstStyle/>
          <a:p>
            <a:pPr algn="ctr"/>
            <a:r>
              <a:rPr lang="el-GR" sz="2200" dirty="0" smtClean="0">
                <a:latin typeface="Times New Roman" charset="0"/>
                <a:ea typeface="Times New Roman" charset="0"/>
                <a:cs typeface="Times New Roman" charset="0"/>
              </a:rPr>
              <a:t>ΒΙΒΛΙΟΓΡΑΦΙΑ</a:t>
            </a:r>
          </a:p>
          <a:p>
            <a:pPr algn="just"/>
            <a:r>
              <a:rPr lang="en-US" sz="2800" dirty="0">
                <a:latin typeface="Times New Roman" charset="0"/>
                <a:ea typeface="Times New Roman" charset="0"/>
                <a:cs typeface="Times New Roman" charset="0"/>
              </a:rPr>
              <a:t>Besemer, Cr. (2014). </a:t>
            </a:r>
            <a:r>
              <a:rPr lang="el-GR" sz="2800" i="1" dirty="0">
                <a:latin typeface="Times New Roman" charset="0"/>
                <a:ea typeface="Times New Roman" charset="0"/>
                <a:cs typeface="Times New Roman" charset="0"/>
              </a:rPr>
              <a:t>Διαμεσολάβηση. Μεσολάβηση σε συγκρούσεις</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Μτφρ</a:t>
            </a:r>
            <a:r>
              <a:rPr lang="el-GR" sz="2800" dirty="0">
                <a:latin typeface="Times New Roman" charset="0"/>
                <a:ea typeface="Times New Roman" charset="0"/>
                <a:cs typeface="Times New Roman" charset="0"/>
              </a:rPr>
              <a:t>. Θεοχάρης Αγγελίδης. Θεσσαλονίκη</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ΑΝΤΙΓΟΝΗ Κέντρο Πληροφόρησης και Τεκμηρίωσης.</a:t>
            </a:r>
            <a:endParaRPr lang="en-US" sz="2800" dirty="0">
              <a:latin typeface="Times New Roman" charset="0"/>
              <a:ea typeface="Times New Roman" charset="0"/>
              <a:cs typeface="Times New Roman" charset="0"/>
            </a:endParaRPr>
          </a:p>
          <a:p>
            <a:pPr algn="just"/>
            <a:r>
              <a:rPr lang="el-GR" sz="2800" dirty="0" err="1">
                <a:latin typeface="Times New Roman" charset="0"/>
                <a:ea typeface="Times New Roman" charset="0"/>
                <a:cs typeface="Times New Roman" charset="0"/>
              </a:rPr>
              <a:t>Besemser</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Cr</a:t>
            </a:r>
            <a:r>
              <a:rPr lang="el-GR" sz="2800" dirty="0">
                <a:latin typeface="Times New Roman" charset="0"/>
                <a:ea typeface="Times New Roman" charset="0"/>
                <a:cs typeface="Times New Roman" charset="0"/>
              </a:rPr>
              <a:t>. (1996). </a:t>
            </a:r>
            <a:r>
              <a:rPr lang="el-GR" sz="2800" dirty="0" err="1">
                <a:latin typeface="Times New Roman" charset="0"/>
                <a:ea typeface="Times New Roman" charset="0"/>
                <a:cs typeface="Times New Roman" charset="0"/>
              </a:rPr>
              <a:t>Mediation</a:t>
            </a:r>
            <a:r>
              <a:rPr lang="el-GR" sz="2800" dirty="0">
                <a:latin typeface="Times New Roman" charset="0"/>
                <a:ea typeface="Times New Roman" charset="0"/>
                <a:cs typeface="Times New Roman" charset="0"/>
              </a:rPr>
              <a:t> in </a:t>
            </a:r>
            <a:r>
              <a:rPr lang="el-GR" sz="2800" dirty="0" err="1">
                <a:latin typeface="Times New Roman" charset="0"/>
                <a:ea typeface="Times New Roman" charset="0"/>
                <a:cs typeface="Times New Roman" charset="0"/>
              </a:rPr>
              <a:t>der</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Praxis</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Erfahrungen</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aus</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den</a:t>
            </a:r>
            <a:r>
              <a:rPr lang="el-GR" sz="2800" dirty="0">
                <a:latin typeface="Times New Roman" charset="0"/>
                <a:ea typeface="Times New Roman" charset="0"/>
                <a:cs typeface="Times New Roman" charset="0"/>
              </a:rPr>
              <a:t> USA. </a:t>
            </a:r>
            <a:r>
              <a:rPr lang="el-GR" sz="2800" dirty="0" err="1">
                <a:latin typeface="Times New Roman" charset="0"/>
                <a:ea typeface="Times New Roman" charset="0"/>
                <a:cs typeface="Times New Roman" charset="0"/>
              </a:rPr>
              <a:t>Werkstatt</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fur</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Gewalttfreie</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Aktion</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Baden</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Karlruhe</a:t>
            </a:r>
            <a:r>
              <a:rPr lang="el-GR" sz="2800"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Γιαννουλέας, Μ. Π. (1998). </a:t>
            </a:r>
            <a:r>
              <a:rPr lang="el-GR" sz="2800" i="1" dirty="0">
                <a:latin typeface="Times New Roman" charset="0"/>
                <a:ea typeface="Times New Roman" charset="0"/>
                <a:cs typeface="Times New Roman" charset="0"/>
              </a:rPr>
              <a:t>Συμπεριφορά και Διαπροσωπική Επικοινωνία στον Εργασιακό Χώρο</a:t>
            </a:r>
            <a:r>
              <a:rPr lang="el-GR" sz="2800" dirty="0">
                <a:latin typeface="Times New Roman" charset="0"/>
                <a:ea typeface="Times New Roman" charset="0"/>
                <a:cs typeface="Times New Roman" charset="0"/>
              </a:rPr>
              <a:t>. 2</a:t>
            </a:r>
            <a:r>
              <a:rPr lang="el-GR" sz="2800" baseline="30000" dirty="0">
                <a:latin typeface="Times New Roman" charset="0"/>
                <a:ea typeface="Times New Roman" charset="0"/>
                <a:cs typeface="Times New Roman" charset="0"/>
              </a:rPr>
              <a:t>η</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έκδ</a:t>
            </a:r>
            <a:r>
              <a:rPr lang="el-GR" sz="2800" dirty="0">
                <a:latin typeface="Times New Roman" charset="0"/>
                <a:ea typeface="Times New Roman" charset="0"/>
                <a:cs typeface="Times New Roman" charset="0"/>
              </a:rPr>
              <a:t>. Αθήνα: Ελληνικά Γράμματα.  </a:t>
            </a:r>
            <a:endParaRPr lang="en-US" sz="2800" dirty="0">
              <a:latin typeface="Times New Roman" charset="0"/>
              <a:ea typeface="Times New Roman" charset="0"/>
              <a:cs typeface="Times New Roman" charset="0"/>
            </a:endParaRPr>
          </a:p>
          <a:p>
            <a:pPr algn="just"/>
            <a:endParaRPr lang="en-US" sz="22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4933641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1411" y="238785"/>
            <a:ext cx="7027524" cy="696163"/>
          </a:xfrm>
        </p:spPr>
        <p:txBody>
          <a:bodyPr>
            <a:normAutofit fontScale="90000"/>
          </a:bodyPr>
          <a:lstStyle/>
          <a:p>
            <a:pPr algn="ctr"/>
            <a:r>
              <a:rPr lang="el-GR" sz="4000" b="1" dirty="0" smtClean="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75380" y="1253447"/>
            <a:ext cx="8753582" cy="5414481"/>
          </a:xfrm>
        </p:spPr>
        <p:txBody>
          <a:bodyPr>
            <a:noAutofit/>
          </a:bodyPr>
          <a:lstStyle/>
          <a:p>
            <a:pPr algn="just"/>
            <a:r>
              <a:rPr lang="el-GR" sz="2800" dirty="0" smtClean="0">
                <a:latin typeface="Times New Roman" charset="0"/>
                <a:ea typeface="Times New Roman" charset="0"/>
                <a:cs typeface="Times New Roman" charset="0"/>
              </a:rPr>
              <a:t>Δέγλερης</a:t>
            </a:r>
            <a:r>
              <a:rPr lang="el-GR" sz="2800" dirty="0">
                <a:latin typeface="Times New Roman" charset="0"/>
                <a:ea typeface="Times New Roman" charset="0"/>
                <a:cs typeface="Times New Roman" charset="0"/>
              </a:rPr>
              <a:t>, Π. (2016). </a:t>
            </a:r>
            <a:r>
              <a:rPr lang="en-US" sz="2800" dirty="0">
                <a:latin typeface="Times New Roman" charset="0"/>
                <a:ea typeface="Times New Roman" charset="0"/>
                <a:cs typeface="Times New Roman" charset="0"/>
              </a:rPr>
              <a:t>“Η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δικ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σί</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απ</a:t>
            </a:r>
            <a:r>
              <a:rPr lang="en-US" sz="2800" dirty="0" err="1">
                <a:latin typeface="Times New Roman" charset="0"/>
                <a:ea typeface="Times New Roman" charset="0"/>
                <a:cs typeface="Times New Roman" charset="0"/>
              </a:rPr>
              <a:t>ρ</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γμάτευσης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ζήτησης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κοινά</a:t>
            </a:r>
            <a:r>
              <a:rPr lang="en-US" sz="2800" dirty="0">
                <a:latin typeface="Times New Roman" charset="0"/>
                <a:ea typeface="Times New Roman" charset="0"/>
                <a:cs typeface="Times New Roman" charset="0"/>
              </a:rPr>
              <a:t> απ</a:t>
            </a:r>
            <a:r>
              <a:rPr lang="en-US" sz="2800" dirty="0" err="1">
                <a:latin typeface="Times New Roman" charset="0"/>
                <a:ea typeface="Times New Roman" charset="0"/>
                <a:cs typeface="Times New Roman" charset="0"/>
              </a:rPr>
              <a:t>οδεκτών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λύσεων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Μύθοι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γμ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τικότητες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χώρ</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δικομ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νών</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Στο Θ. Θάνος, Α. </a:t>
            </a:r>
            <a:r>
              <a:rPr lang="el-GR" sz="2800" dirty="0" err="1">
                <a:latin typeface="Times New Roman" charset="0"/>
                <a:ea typeface="Times New Roman" charset="0"/>
                <a:cs typeface="Times New Roman" charset="0"/>
              </a:rPr>
              <a:t>Μπούνα</a:t>
            </a:r>
            <a:r>
              <a:rPr lang="el-GR" sz="2800" dirty="0">
                <a:latin typeface="Times New Roman" charset="0"/>
                <a:ea typeface="Times New Roman" charset="0"/>
                <a:cs typeface="Times New Roman" charset="0"/>
              </a:rPr>
              <a:t> &amp;Π. </a:t>
            </a:r>
            <a:r>
              <a:rPr lang="el-GR" sz="2800" dirty="0" err="1">
                <a:latin typeface="Times New Roman" charset="0"/>
                <a:ea typeface="Times New Roman" charset="0"/>
                <a:cs typeface="Times New Roman" charset="0"/>
              </a:rPr>
              <a:t>Σταθά</a:t>
            </a:r>
            <a:r>
              <a:rPr lang="el-GR" sz="2800" dirty="0">
                <a:latin typeface="Times New Roman" charset="0"/>
                <a:ea typeface="Times New Roman" charset="0"/>
                <a:cs typeface="Times New Roman" charset="0"/>
              </a:rPr>
              <a:t> (Επιστ. </a:t>
            </a:r>
            <a:r>
              <a:rPr lang="el-GR" sz="2800" dirty="0" err="1">
                <a:latin typeface="Times New Roman" charset="0"/>
                <a:ea typeface="Times New Roman" charset="0"/>
                <a:cs typeface="Times New Roman" charset="0"/>
              </a:rPr>
              <a:t>Επιμ</a:t>
            </a:r>
            <a:r>
              <a:rPr lang="el-GR" sz="2800" dirty="0">
                <a:latin typeface="Times New Roman" charset="0"/>
                <a:ea typeface="Times New Roman" charset="0"/>
                <a:cs typeface="Times New Roman" charset="0"/>
              </a:rPr>
              <a:t>.), Σχολικός εκφοβισμός</a:t>
            </a:r>
            <a:r>
              <a:rPr lang="en-US" sz="2800" dirty="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Σχολική διαμεσολάβηση </a:t>
            </a:r>
            <a:r>
              <a:rPr lang="el-GR" sz="2800" dirty="0">
                <a:latin typeface="Times New Roman" charset="0"/>
                <a:ea typeface="Times New Roman" charset="0"/>
                <a:cs typeface="Times New Roman" charset="0"/>
              </a:rPr>
              <a:t>(συνεργασία</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Ε. </a:t>
            </a:r>
            <a:r>
              <a:rPr lang="el-GR" sz="2800" dirty="0" err="1">
                <a:latin typeface="Times New Roman" charset="0"/>
                <a:ea typeface="Times New Roman" charset="0"/>
                <a:cs typeface="Times New Roman" charset="0"/>
              </a:rPr>
              <a:t>Τόλιος</a:t>
            </a:r>
            <a:r>
              <a:rPr lang="el-GR" sz="2800" dirty="0">
                <a:latin typeface="Times New Roman" charset="0"/>
                <a:ea typeface="Times New Roman" charset="0"/>
                <a:cs typeface="Times New Roman" charset="0"/>
              </a:rPr>
              <a:t> &amp; </a:t>
            </a:r>
            <a:r>
              <a:rPr lang="el-GR" sz="2800" dirty="0" err="1">
                <a:latin typeface="Times New Roman" charset="0"/>
                <a:ea typeface="Times New Roman" charset="0"/>
                <a:cs typeface="Times New Roman" charset="0"/>
              </a:rPr>
              <a:t>Α.Τσατσάκης</a:t>
            </a:r>
            <a:r>
              <a:rPr lang="el-GR" sz="2800" dirty="0">
                <a:latin typeface="Times New Roman" charset="0"/>
                <a:ea typeface="Times New Roman" charset="0"/>
                <a:cs typeface="Times New Roman" charset="0"/>
              </a:rPr>
              <a:t>). Πρακτικά Επιστημονικής Ημερίδας, </a:t>
            </a:r>
            <a:r>
              <a:rPr lang="el-GR" sz="2800" dirty="0" err="1">
                <a:latin typeface="Times New Roman" charset="0"/>
                <a:ea typeface="Times New Roman" charset="0"/>
                <a:cs typeface="Times New Roman" charset="0"/>
              </a:rPr>
              <a:t>σς</a:t>
            </a:r>
            <a:r>
              <a:rPr lang="el-GR" sz="2800" dirty="0">
                <a:latin typeface="Times New Roman" charset="0"/>
                <a:ea typeface="Times New Roman" charset="0"/>
                <a:cs typeface="Times New Roman" charset="0"/>
              </a:rPr>
              <a:t>. 75</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83. Ιωάννινα</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ΔΣΣΔ Π.Τ.Ν. Πανεπιστημίου Ιωαννίνων</a:t>
            </a:r>
            <a:r>
              <a:rPr lang="el-GR" sz="2800" dirty="0" smtClean="0">
                <a:latin typeface="Times New Roman" charset="0"/>
                <a:ea typeface="Times New Roman" charset="0"/>
                <a:cs typeface="Times New Roman" charset="0"/>
              </a:rPr>
              <a:t>.</a:t>
            </a:r>
          </a:p>
          <a:p>
            <a:pPr algn="just"/>
            <a:r>
              <a:rPr lang="en-US" sz="2800" dirty="0">
                <a:latin typeface="Times New Roman" charset="0"/>
                <a:ea typeface="Times New Roman" charset="0"/>
                <a:cs typeface="Times New Roman" charset="0"/>
              </a:rPr>
              <a:t>Denton, D. M. (1976). “The philosophy of total Communication”. B. D. A. London.</a:t>
            </a:r>
          </a:p>
          <a:p>
            <a:pPr algn="just"/>
            <a:r>
              <a:rPr lang="el-GR" sz="2800" dirty="0" err="1">
                <a:latin typeface="Times New Roman" charset="0"/>
                <a:ea typeface="Times New Roman" charset="0"/>
                <a:cs typeface="Times New Roman" charset="0"/>
              </a:rPr>
              <a:t>Goleman</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Daniel</a:t>
            </a:r>
            <a:r>
              <a:rPr lang="el-GR" sz="2800" dirty="0">
                <a:latin typeface="Times New Roman" charset="0"/>
                <a:ea typeface="Times New Roman" charset="0"/>
                <a:cs typeface="Times New Roman" charset="0"/>
              </a:rPr>
              <a:t> (2000). </a:t>
            </a:r>
            <a:r>
              <a:rPr lang="el-GR" sz="2800" i="1" dirty="0">
                <a:latin typeface="Times New Roman" charset="0"/>
                <a:ea typeface="Times New Roman" charset="0"/>
                <a:cs typeface="Times New Roman" charset="0"/>
              </a:rPr>
              <a:t>Η Συναισθηματική Νοημοσύνη στο χώρο της εργασίας</a:t>
            </a:r>
            <a:r>
              <a:rPr lang="el-GR" sz="2800" dirty="0">
                <a:latin typeface="Times New Roman" charset="0"/>
                <a:ea typeface="Times New Roman" charset="0"/>
                <a:cs typeface="Times New Roman" charset="0"/>
              </a:rPr>
              <a:t>. Αθήνα</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Ελληνικά Γράμματα.</a:t>
            </a:r>
            <a:endParaRPr lang="en-US" sz="2800" dirty="0">
              <a:latin typeface="Times New Roman" charset="0"/>
              <a:ea typeface="Times New Roman" charset="0"/>
              <a:cs typeface="Times New Roman" charset="0"/>
            </a:endParaRPr>
          </a:p>
          <a:p>
            <a:pPr algn="just"/>
            <a:endParaRPr lang="en-US" sz="2400" dirty="0">
              <a:latin typeface="Times New Roman" charset="0"/>
              <a:ea typeface="Times New Roman" charset="0"/>
              <a:cs typeface="Times New Roman" charset="0"/>
            </a:endParaRPr>
          </a:p>
          <a:p>
            <a:pPr algn="just"/>
            <a:endParaRPr lang="el-GR" sz="2200" dirty="0" smtClean="0">
              <a:latin typeface="Times New Roman" charset="0"/>
              <a:ea typeface="Times New Roman" charset="0"/>
              <a:cs typeface="Times New Roman" charset="0"/>
            </a:endParaRPr>
          </a:p>
        </p:txBody>
      </p:sp>
    </p:spTree>
    <p:extLst>
      <p:ext uri="{BB962C8B-B14F-4D97-AF65-F5344CB8AC3E}">
        <p14:creationId xmlns:p14="http://schemas.microsoft.com/office/powerpoint/2010/main" val="9674157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8957" y="624110"/>
            <a:ext cx="7592603" cy="999207"/>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dirty="0"/>
          </a:p>
        </p:txBody>
      </p:sp>
      <p:sp>
        <p:nvSpPr>
          <p:cNvPr id="3" name="Content Placeholder 2"/>
          <p:cNvSpPr>
            <a:spLocks noGrp="1"/>
          </p:cNvSpPr>
          <p:nvPr>
            <p:ph idx="1"/>
          </p:nvPr>
        </p:nvSpPr>
        <p:spPr/>
        <p:txBody>
          <a:bodyPr>
            <a:normAutofit/>
          </a:bodyPr>
          <a:lstStyle/>
          <a:p>
            <a:pPr algn="just"/>
            <a:r>
              <a:rPr lang="el-GR" sz="2800" dirty="0">
                <a:latin typeface="Times New Roman" charset="0"/>
                <a:ea typeface="Times New Roman" charset="0"/>
                <a:cs typeface="Times New Roman" charset="0"/>
              </a:rPr>
              <a:t>Damianakis, M (2017). Βασική Διαμεσολάβηση. </a:t>
            </a:r>
            <a:r>
              <a:rPr lang="en-US" sz="2800" dirty="0">
                <a:latin typeface="Times New Roman" charset="0"/>
                <a:ea typeface="Times New Roman" charset="0"/>
                <a:cs typeface="Times New Roman" charset="0"/>
              </a:rPr>
              <a:t>IMC.</a:t>
            </a:r>
          </a:p>
          <a:p>
            <a:pPr algn="just"/>
            <a:r>
              <a:rPr lang="en-US" sz="2800" dirty="0">
                <a:latin typeface="Times New Roman" charset="0"/>
                <a:ea typeface="Times New Roman" charset="0"/>
                <a:cs typeface="Times New Roman" charset="0"/>
              </a:rPr>
              <a:t>Damianiakis, M. (2008). “Inter-cultural Mediation”. </a:t>
            </a:r>
            <a:r>
              <a:rPr lang="en-US" sz="2800" i="1" dirty="0">
                <a:latin typeface="Times New Roman" charset="0"/>
                <a:ea typeface="Times New Roman" charset="0"/>
                <a:cs typeface="Times New Roman" charset="0"/>
              </a:rPr>
              <a:t>Resolve Journal</a:t>
            </a:r>
            <a:r>
              <a:rPr lang="en-US" sz="2800" dirty="0">
                <a:latin typeface="Times New Roman" charset="0"/>
                <a:ea typeface="Times New Roman" charset="0"/>
                <a:cs typeface="Times New Roman" charset="0"/>
              </a:rPr>
              <a:t> </a:t>
            </a:r>
            <a:r>
              <a:rPr lang="en-US" sz="2800" i="1" dirty="0">
                <a:latin typeface="Times New Roman" charset="0"/>
                <a:ea typeface="Times New Roman" charset="0"/>
                <a:cs typeface="Times New Roman" charset="0"/>
              </a:rPr>
              <a:t>10</a:t>
            </a:r>
            <a:r>
              <a:rPr lang="en-US" sz="2800" dirty="0">
                <a:latin typeface="Times New Roman" charset="0"/>
                <a:ea typeface="Times New Roman" charset="0"/>
                <a:cs typeface="Times New Roman" charset="0"/>
              </a:rPr>
              <a:t>, 25-27.</a:t>
            </a:r>
            <a:endParaRPr lang="el-GR" sz="2800" dirty="0">
              <a:latin typeface="Times New Roman" charset="0"/>
              <a:ea typeface="Times New Roman" charset="0"/>
              <a:cs typeface="Times New Roman" charset="0"/>
            </a:endParaRPr>
          </a:p>
          <a:p>
            <a:pPr algn="just"/>
            <a:r>
              <a:rPr lang="en-US" sz="2800" dirty="0" err="1">
                <a:latin typeface="Times New Roman" charset="0"/>
                <a:ea typeface="Times New Roman" charset="0"/>
                <a:cs typeface="Times New Roman" charset="0"/>
              </a:rPr>
              <a:t>Stulberg</a:t>
            </a:r>
            <a:r>
              <a:rPr lang="en-US" sz="2800" dirty="0">
                <a:latin typeface="Times New Roman" charset="0"/>
                <a:ea typeface="Times New Roman" charset="0"/>
                <a:cs typeface="Times New Roman" charset="0"/>
              </a:rPr>
              <a:t> J. B &amp; Love L. P. (2014). </a:t>
            </a:r>
            <a:r>
              <a:rPr lang="el-GR" sz="2800" i="1" dirty="0">
                <a:latin typeface="Times New Roman" charset="0"/>
                <a:ea typeface="Times New Roman" charset="0"/>
                <a:cs typeface="Times New Roman" charset="0"/>
              </a:rPr>
              <a:t>Ανάμεσα στα μέρη</a:t>
            </a:r>
            <a:r>
              <a:rPr lang="en-US" sz="2800" i="1" dirty="0">
                <a:latin typeface="Times New Roman" charset="0"/>
                <a:ea typeface="Times New Roman" charset="0"/>
                <a:cs typeface="Times New Roman" charset="0"/>
              </a:rPr>
              <a:t>:</a:t>
            </a:r>
            <a:r>
              <a:rPr lang="el-GR" sz="2800" i="1" dirty="0">
                <a:latin typeface="Times New Roman" charset="0"/>
                <a:ea typeface="Times New Roman" charset="0"/>
                <a:cs typeface="Times New Roman" charset="0"/>
              </a:rPr>
              <a:t> Ο Ουδέτερος Τρίτος. Στρατηγικές για μια επιτυχημένη διαμεσολάβηση</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Μτφρ</a:t>
            </a:r>
            <a:r>
              <a:rPr lang="el-GR" sz="2800" dirty="0">
                <a:latin typeface="Times New Roman" charset="0"/>
                <a:ea typeface="Times New Roman" charset="0"/>
                <a:cs typeface="Times New Roman" charset="0"/>
              </a:rPr>
              <a:t>. Μαίρη Ορφανού. 2</a:t>
            </a:r>
            <a:r>
              <a:rPr lang="el-GR" sz="2800" baseline="30000" dirty="0">
                <a:latin typeface="Times New Roman" charset="0"/>
                <a:ea typeface="Times New Roman" charset="0"/>
                <a:cs typeface="Times New Roman" charset="0"/>
              </a:rPr>
              <a:t>η</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εκδ</a:t>
            </a:r>
            <a:r>
              <a:rPr lang="el-GR" sz="2800" dirty="0">
                <a:latin typeface="Times New Roman" charset="0"/>
                <a:ea typeface="Times New Roman" charset="0"/>
                <a:cs typeface="Times New Roman" charset="0"/>
              </a:rPr>
              <a:t>. Αθήνα</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Νομική Βιβλιοθήκη. </a:t>
            </a:r>
            <a:endParaRPr lang="en-US" sz="2800" dirty="0">
              <a:latin typeface="Times New Roman" charset="0"/>
              <a:ea typeface="Times New Roman" charset="0"/>
              <a:cs typeface="Times New Roman" charset="0"/>
            </a:endParaRPr>
          </a:p>
          <a:p>
            <a:endParaRPr lang="en-US" sz="2800" dirty="0"/>
          </a:p>
        </p:txBody>
      </p:sp>
    </p:spTree>
    <p:extLst>
      <p:ext uri="{BB962C8B-B14F-4D97-AF65-F5344CB8AC3E}">
        <p14:creationId xmlns:p14="http://schemas.microsoft.com/office/powerpoint/2010/main" val="5298277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19218" y="238785"/>
            <a:ext cx="7109717" cy="1024936"/>
          </a:xfrm>
        </p:spPr>
        <p:txBody>
          <a:bodyPr>
            <a:normAutofit/>
          </a:bodyPr>
          <a:lstStyle/>
          <a:p>
            <a:pPr algn="ctr"/>
            <a:r>
              <a:rPr lang="el-GR" sz="4000" b="1" dirty="0" smtClean="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34283" y="1582220"/>
            <a:ext cx="8640566" cy="4561726"/>
          </a:xfrm>
        </p:spPr>
        <p:txBody>
          <a:bodyPr>
            <a:noAutofit/>
          </a:bodyPr>
          <a:lstStyle/>
          <a:p>
            <a:pPr algn="ctr"/>
            <a:r>
              <a:rPr lang="el-GR" sz="2200" dirty="0" smtClean="0">
                <a:latin typeface="Times New Roman" charset="0"/>
                <a:ea typeface="Times New Roman" charset="0"/>
                <a:cs typeface="Times New Roman" charset="0"/>
              </a:rPr>
              <a:t>ΒΙΒΛΙΟΓΡΑΦΙΑ</a:t>
            </a:r>
          </a:p>
          <a:p>
            <a:pPr algn="just"/>
            <a:r>
              <a:rPr lang="en-US" sz="2800" dirty="0">
                <a:latin typeface="Times New Roman" charset="0"/>
                <a:ea typeface="Times New Roman" charset="0"/>
                <a:cs typeface="Times New Roman" charset="0"/>
              </a:rPr>
              <a:t>Besemer, Cr. (2014). </a:t>
            </a:r>
            <a:r>
              <a:rPr lang="el-GR" sz="2800" i="1" dirty="0">
                <a:latin typeface="Times New Roman" charset="0"/>
                <a:ea typeface="Times New Roman" charset="0"/>
                <a:cs typeface="Times New Roman" charset="0"/>
              </a:rPr>
              <a:t>Διαμεσολάβηση. Μεσολάβηση σε συγκρούσεις</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Μτφρ</a:t>
            </a:r>
            <a:r>
              <a:rPr lang="el-GR" sz="2800" dirty="0">
                <a:latin typeface="Times New Roman" charset="0"/>
                <a:ea typeface="Times New Roman" charset="0"/>
                <a:cs typeface="Times New Roman" charset="0"/>
              </a:rPr>
              <a:t>. Θεοχάρης Αγγελίδης. Θεσσαλονίκη</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ΑΝΤΙΓΟΝΗ Κέντρο Πληροφόρησης και Τεκμηρίωσης.</a:t>
            </a:r>
            <a:endParaRPr lang="en-US" sz="2800" dirty="0">
              <a:latin typeface="Times New Roman" charset="0"/>
              <a:ea typeface="Times New Roman" charset="0"/>
              <a:cs typeface="Times New Roman" charset="0"/>
            </a:endParaRPr>
          </a:p>
          <a:p>
            <a:pPr algn="just"/>
            <a:r>
              <a:rPr lang="el-GR" sz="2800" dirty="0" err="1">
                <a:latin typeface="Times New Roman" charset="0"/>
                <a:ea typeface="Times New Roman" charset="0"/>
                <a:cs typeface="Times New Roman" charset="0"/>
              </a:rPr>
              <a:t>Besemser</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Cr</a:t>
            </a:r>
            <a:r>
              <a:rPr lang="el-GR" sz="2800" dirty="0">
                <a:latin typeface="Times New Roman" charset="0"/>
                <a:ea typeface="Times New Roman" charset="0"/>
                <a:cs typeface="Times New Roman" charset="0"/>
              </a:rPr>
              <a:t>. (1996). </a:t>
            </a:r>
            <a:r>
              <a:rPr lang="el-GR" sz="2800" dirty="0" err="1">
                <a:latin typeface="Times New Roman" charset="0"/>
                <a:ea typeface="Times New Roman" charset="0"/>
                <a:cs typeface="Times New Roman" charset="0"/>
              </a:rPr>
              <a:t>Mediation</a:t>
            </a:r>
            <a:r>
              <a:rPr lang="el-GR" sz="2800" dirty="0">
                <a:latin typeface="Times New Roman" charset="0"/>
                <a:ea typeface="Times New Roman" charset="0"/>
                <a:cs typeface="Times New Roman" charset="0"/>
              </a:rPr>
              <a:t> in </a:t>
            </a:r>
            <a:r>
              <a:rPr lang="el-GR" sz="2800" dirty="0" err="1">
                <a:latin typeface="Times New Roman" charset="0"/>
                <a:ea typeface="Times New Roman" charset="0"/>
                <a:cs typeface="Times New Roman" charset="0"/>
              </a:rPr>
              <a:t>der</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Praxis</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Erfahrungen</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aus</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den</a:t>
            </a:r>
            <a:r>
              <a:rPr lang="el-GR" sz="2800" dirty="0">
                <a:latin typeface="Times New Roman" charset="0"/>
                <a:ea typeface="Times New Roman" charset="0"/>
                <a:cs typeface="Times New Roman" charset="0"/>
              </a:rPr>
              <a:t> USA. </a:t>
            </a:r>
            <a:r>
              <a:rPr lang="el-GR" sz="2800" dirty="0" err="1">
                <a:latin typeface="Times New Roman" charset="0"/>
                <a:ea typeface="Times New Roman" charset="0"/>
                <a:cs typeface="Times New Roman" charset="0"/>
              </a:rPr>
              <a:t>Werkstatt</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fur</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Gewalttfreie</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Aktion</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Baden</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Karlruhe</a:t>
            </a:r>
            <a:r>
              <a:rPr lang="el-GR" sz="2800"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Γιαννουλέας, Μ. Π. (1998). </a:t>
            </a:r>
            <a:r>
              <a:rPr lang="el-GR" sz="2800" i="1" dirty="0">
                <a:latin typeface="Times New Roman" charset="0"/>
                <a:ea typeface="Times New Roman" charset="0"/>
                <a:cs typeface="Times New Roman" charset="0"/>
              </a:rPr>
              <a:t>Συμπεριφορά και Διαπροσωπική Επικοινωνία στον Εργασιακό Χώρο</a:t>
            </a:r>
            <a:r>
              <a:rPr lang="el-GR" sz="2800" dirty="0">
                <a:latin typeface="Times New Roman" charset="0"/>
                <a:ea typeface="Times New Roman" charset="0"/>
                <a:cs typeface="Times New Roman" charset="0"/>
              </a:rPr>
              <a:t>. 2</a:t>
            </a:r>
            <a:r>
              <a:rPr lang="el-GR" sz="2800" baseline="30000" dirty="0">
                <a:latin typeface="Times New Roman" charset="0"/>
                <a:ea typeface="Times New Roman" charset="0"/>
                <a:cs typeface="Times New Roman" charset="0"/>
              </a:rPr>
              <a:t>η</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έκδ</a:t>
            </a:r>
            <a:r>
              <a:rPr lang="el-GR" sz="2800" dirty="0">
                <a:latin typeface="Times New Roman" charset="0"/>
                <a:ea typeface="Times New Roman" charset="0"/>
                <a:cs typeface="Times New Roman" charset="0"/>
              </a:rPr>
              <a:t>. Αθήνα: Ελληνικά Γράμματα.  </a:t>
            </a:r>
            <a:endParaRPr lang="en-US" sz="2800" dirty="0">
              <a:latin typeface="Times New Roman" charset="0"/>
              <a:ea typeface="Times New Roman" charset="0"/>
              <a:cs typeface="Times New Roman" charset="0"/>
            </a:endParaRPr>
          </a:p>
          <a:p>
            <a:pPr algn="just"/>
            <a:endParaRPr lang="en-US" sz="22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14137097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9766" y="238785"/>
            <a:ext cx="7089169" cy="860550"/>
          </a:xfrm>
        </p:spPr>
        <p:txBody>
          <a:bodyPr>
            <a:normAutofit fontScale="90000"/>
          </a:bodyPr>
          <a:lstStyle/>
          <a:p>
            <a:pPr algn="ctr"/>
            <a:r>
              <a:rPr lang="el-GR" dirty="0" smtClean="0"/>
              <a:t>ΔΙΑΜΕΣΟΛΑΒΗΣΗ</a:t>
            </a:r>
            <a:endParaRPr lang="en-US" dirty="0"/>
          </a:p>
        </p:txBody>
      </p:sp>
      <p:sp>
        <p:nvSpPr>
          <p:cNvPr id="3" name="Subtitle 2"/>
          <p:cNvSpPr>
            <a:spLocks noGrp="1"/>
          </p:cNvSpPr>
          <p:nvPr>
            <p:ph type="subTitle" idx="1"/>
          </p:nvPr>
        </p:nvSpPr>
        <p:spPr>
          <a:xfrm>
            <a:off x="2013735" y="1972638"/>
            <a:ext cx="8620018" cy="3842536"/>
          </a:xfrm>
        </p:spPr>
        <p:txBody>
          <a:bodyPr>
            <a:noAutofit/>
          </a:bodyPr>
          <a:lstStyle/>
          <a:p>
            <a:pPr algn="just"/>
            <a:r>
              <a:rPr lang="en-US" sz="2800" dirty="0" smtClean="0">
                <a:latin typeface="Times New Roman" charset="0"/>
                <a:ea typeface="Times New Roman" charset="0"/>
                <a:cs typeface="Times New Roman" charset="0"/>
              </a:rPr>
              <a:t>Denton</a:t>
            </a:r>
            <a:r>
              <a:rPr lang="en-US" sz="2800" dirty="0">
                <a:latin typeface="Times New Roman" charset="0"/>
                <a:ea typeface="Times New Roman" charset="0"/>
                <a:cs typeface="Times New Roman" charset="0"/>
              </a:rPr>
              <a:t>, D. M. (1976). “The philosophy of total Communication”. B. D. A. London.</a:t>
            </a:r>
          </a:p>
          <a:p>
            <a:pPr algn="just"/>
            <a:r>
              <a:rPr lang="el-GR" sz="2800" dirty="0" err="1">
                <a:latin typeface="Times New Roman" charset="0"/>
                <a:ea typeface="Times New Roman" charset="0"/>
                <a:cs typeface="Times New Roman" charset="0"/>
              </a:rPr>
              <a:t>Goleman</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Daniel</a:t>
            </a:r>
            <a:r>
              <a:rPr lang="el-GR" sz="2800" dirty="0">
                <a:latin typeface="Times New Roman" charset="0"/>
                <a:ea typeface="Times New Roman" charset="0"/>
                <a:cs typeface="Times New Roman" charset="0"/>
              </a:rPr>
              <a:t> (2000). </a:t>
            </a:r>
            <a:r>
              <a:rPr lang="el-GR" sz="2800" i="1" dirty="0">
                <a:latin typeface="Times New Roman" charset="0"/>
                <a:ea typeface="Times New Roman" charset="0"/>
                <a:cs typeface="Times New Roman" charset="0"/>
              </a:rPr>
              <a:t>Η Συναισθηματική Νοημοσύνη στο χώρο της εργασίας</a:t>
            </a:r>
            <a:r>
              <a:rPr lang="el-GR" sz="2800" dirty="0">
                <a:latin typeface="Times New Roman" charset="0"/>
                <a:ea typeface="Times New Roman" charset="0"/>
                <a:cs typeface="Times New Roman" charset="0"/>
              </a:rPr>
              <a:t>. Αθήνα</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Ελληνικά Γράμματα.</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Damianakis, M (2017). Βασική Διαμεσολάβηση. </a:t>
            </a:r>
            <a:r>
              <a:rPr lang="en-US" sz="2800" dirty="0">
                <a:latin typeface="Times New Roman" charset="0"/>
                <a:ea typeface="Times New Roman" charset="0"/>
                <a:cs typeface="Times New Roman" charset="0"/>
              </a:rPr>
              <a:t>IMC.</a:t>
            </a:r>
          </a:p>
          <a:p>
            <a:pPr algn="just"/>
            <a:r>
              <a:rPr lang="el-GR" sz="2800" dirty="0" smtClean="0">
                <a:latin typeface="Times New Roman" charset="0"/>
                <a:ea typeface="Times New Roman" charset="0"/>
                <a:cs typeface="Times New Roman" charset="0"/>
              </a:rPr>
              <a:t> </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a:p>
            <a:pPr algn="just"/>
            <a:endParaRPr lang="el-GR" sz="2200" dirty="0" smtClean="0">
              <a:latin typeface="Times New Roman" charset="0"/>
              <a:ea typeface="Times New Roman" charset="0"/>
              <a:cs typeface="Times New Roman" charset="0"/>
            </a:endParaRPr>
          </a:p>
        </p:txBody>
      </p:sp>
    </p:spTree>
    <p:extLst>
      <p:ext uri="{BB962C8B-B14F-4D97-AF65-F5344CB8AC3E}">
        <p14:creationId xmlns:p14="http://schemas.microsoft.com/office/powerpoint/2010/main" val="3435703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50040" y="238785"/>
            <a:ext cx="7078895" cy="757808"/>
          </a:xfrm>
        </p:spPr>
        <p:txBody>
          <a:bodyPr>
            <a:normAutofit fontScale="90000"/>
          </a:bodyPr>
          <a:lstStyle/>
          <a:p>
            <a:pPr algn="ctr"/>
            <a:r>
              <a:rPr lang="el-GR" dirty="0" smtClean="0"/>
              <a:t>ΔΙΑΜΕΣΟΛΑΒΗΣΗ</a:t>
            </a:r>
            <a:endParaRPr lang="en-US" dirty="0"/>
          </a:p>
        </p:txBody>
      </p:sp>
      <p:sp>
        <p:nvSpPr>
          <p:cNvPr id="3" name="Subtitle 2"/>
          <p:cNvSpPr>
            <a:spLocks noGrp="1"/>
          </p:cNvSpPr>
          <p:nvPr>
            <p:ph type="subTitle" idx="1"/>
          </p:nvPr>
        </p:nvSpPr>
        <p:spPr>
          <a:xfrm>
            <a:off x="1284271" y="1232899"/>
            <a:ext cx="8702210" cy="5373384"/>
          </a:xfrm>
        </p:spPr>
        <p:txBody>
          <a:bodyPr>
            <a:noAutofit/>
          </a:bodyPr>
          <a:lstStyle/>
          <a:p>
            <a:pPr algn="just"/>
            <a:r>
              <a:rPr lang="el-GR" sz="2800" dirty="0" smtClean="0">
                <a:latin typeface="Times New Roman" charset="0"/>
                <a:ea typeface="Times New Roman" charset="0"/>
                <a:cs typeface="Times New Roman" charset="0"/>
              </a:rPr>
              <a:t>Στη </a:t>
            </a:r>
            <a:r>
              <a:rPr lang="el-GR" sz="2800" b="1" u="sng" dirty="0">
                <a:latin typeface="Times New Roman" charset="0"/>
                <a:ea typeface="Times New Roman" charset="0"/>
                <a:cs typeface="Times New Roman" charset="0"/>
              </a:rPr>
              <a:t>Ρωμαϊκή περίοδο </a:t>
            </a:r>
            <a:r>
              <a:rPr lang="el-GR" sz="2800" dirty="0">
                <a:latin typeface="Times New Roman" charset="0"/>
                <a:ea typeface="Times New Roman" charset="0"/>
                <a:cs typeface="Times New Roman" charset="0"/>
              </a:rPr>
              <a:t>οι Απόστολοι στις </a:t>
            </a:r>
            <a:r>
              <a:rPr lang="el-GR" sz="2800" dirty="0" smtClean="0">
                <a:latin typeface="Times New Roman" charset="0"/>
                <a:ea typeface="Times New Roman" charset="0"/>
                <a:cs typeface="Times New Roman" charset="0"/>
              </a:rPr>
              <a:t>επιστολές, </a:t>
            </a:r>
            <a:r>
              <a:rPr lang="el-GR" sz="2800" dirty="0">
                <a:latin typeface="Times New Roman" charset="0"/>
                <a:ea typeface="Times New Roman" charset="0"/>
                <a:cs typeface="Times New Roman" charset="0"/>
              </a:rPr>
              <a:t>που απηύθυναν στις εκκλησίες όλων των χριστιανικών </a:t>
            </a:r>
            <a:r>
              <a:rPr lang="el-GR" sz="2800" dirty="0" smtClean="0">
                <a:latin typeface="Times New Roman" charset="0"/>
                <a:ea typeface="Times New Roman" charset="0"/>
                <a:cs typeface="Times New Roman" charset="0"/>
              </a:rPr>
              <a:t>κοινοτήτων, </a:t>
            </a:r>
            <a:r>
              <a:rPr lang="el-GR" sz="2800" dirty="0">
                <a:latin typeface="Times New Roman" charset="0"/>
                <a:ea typeface="Times New Roman" charset="0"/>
                <a:cs typeface="Times New Roman" charset="0"/>
              </a:rPr>
              <a:t>έκαναν λόγο για την επίλυση των διαφορών ανάμεσα στους χριστιανούς. </a:t>
            </a:r>
            <a:r>
              <a:rPr lang="el-GR" sz="2800" dirty="0" smtClean="0">
                <a:latin typeface="Times New Roman" charset="0"/>
                <a:ea typeface="Times New Roman" charset="0"/>
                <a:cs typeface="Times New Roman" charset="0"/>
              </a:rPr>
              <a:t>Τους </a:t>
            </a:r>
            <a:r>
              <a:rPr lang="el-GR" sz="2800" dirty="0">
                <a:latin typeface="Times New Roman" charset="0"/>
                <a:ea typeface="Times New Roman" charset="0"/>
                <a:cs typeface="Times New Roman" charset="0"/>
              </a:rPr>
              <a:t>συμβούλευαν ότι μόνο άλλοι χριστιανοί και μέλη της ίδιας εκκλησίας μπορούσαν ν’ αναλάβουν ως κριτές της </a:t>
            </a:r>
            <a:r>
              <a:rPr lang="el-GR" sz="2800" dirty="0" smtClean="0">
                <a:latin typeface="Times New Roman" charset="0"/>
                <a:ea typeface="Times New Roman" charset="0"/>
                <a:cs typeface="Times New Roman" charset="0"/>
              </a:rPr>
              <a:t>διαφοράς.</a:t>
            </a:r>
          </a:p>
          <a:p>
            <a:pPr algn="just"/>
            <a:r>
              <a:rPr lang="en-US" sz="2800" dirty="0" smtClean="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Στη </a:t>
            </a:r>
            <a:r>
              <a:rPr lang="el-GR" sz="2800" b="1" u="sng" dirty="0">
                <a:latin typeface="Times New Roman" charset="0"/>
                <a:ea typeface="Times New Roman" charset="0"/>
                <a:cs typeface="Times New Roman" charset="0"/>
              </a:rPr>
              <a:t>Βυζαντινή περίοδο </a:t>
            </a:r>
            <a:r>
              <a:rPr lang="el-GR" sz="2800" dirty="0">
                <a:latin typeface="Times New Roman" charset="0"/>
                <a:ea typeface="Times New Roman" charset="0"/>
                <a:cs typeface="Times New Roman" charset="0"/>
              </a:rPr>
              <a:t>συνυπήρξε ο θεσμός του συμβιβασμού και της διαιτησίας. Στη Βυζαντινή </a:t>
            </a:r>
            <a:r>
              <a:rPr lang="el-GR" sz="2800" dirty="0" err="1">
                <a:latin typeface="Times New Roman" charset="0"/>
                <a:ea typeface="Times New Roman" charset="0"/>
                <a:cs typeface="Times New Roman" charset="0"/>
              </a:rPr>
              <a:t>Εξάβιβλο</a:t>
            </a:r>
            <a:r>
              <a:rPr lang="el-GR" sz="2800" dirty="0">
                <a:latin typeface="Times New Roman" charset="0"/>
                <a:ea typeface="Times New Roman" charset="0"/>
                <a:cs typeface="Times New Roman" charset="0"/>
              </a:rPr>
              <a:t> διακρίνονταν ο αιρετός κριτής, ο οποίος εξέδιδε δεσμευτική απόφαση από τον συμβιβαστή που βοηθούσε συμβουλευτικά τα μέρη για να επιλύσουν τη διαφορά τους με συμφωνία. </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639323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Content Placeholder 2"/>
          <p:cNvSpPr>
            <a:spLocks noGrp="1"/>
          </p:cNvSpPr>
          <p:nvPr>
            <p:ph idx="1"/>
          </p:nvPr>
        </p:nvSpPr>
        <p:spPr/>
        <p:txBody>
          <a:bodyPr>
            <a:normAutofit/>
          </a:bodyPr>
          <a:lstStyle/>
          <a:p>
            <a:pPr algn="just"/>
            <a:r>
              <a:rPr lang="en-US" sz="2800" dirty="0">
                <a:latin typeface="Times New Roman" charset="0"/>
                <a:ea typeface="Times New Roman" charset="0"/>
                <a:cs typeface="Times New Roman" charset="0"/>
              </a:rPr>
              <a:t>Damianiakis, M. (2008). “Inter-cultural Mediation”. </a:t>
            </a:r>
            <a:r>
              <a:rPr lang="en-US" sz="2800" i="1" dirty="0">
                <a:latin typeface="Times New Roman" charset="0"/>
                <a:ea typeface="Times New Roman" charset="0"/>
                <a:cs typeface="Times New Roman" charset="0"/>
              </a:rPr>
              <a:t>Resolve Journal</a:t>
            </a:r>
            <a:r>
              <a:rPr lang="en-US" sz="2800" dirty="0">
                <a:latin typeface="Times New Roman" charset="0"/>
                <a:ea typeface="Times New Roman" charset="0"/>
                <a:cs typeface="Times New Roman" charset="0"/>
              </a:rPr>
              <a:t> </a:t>
            </a:r>
            <a:r>
              <a:rPr lang="en-US" sz="2800" i="1" dirty="0">
                <a:latin typeface="Times New Roman" charset="0"/>
                <a:ea typeface="Times New Roman" charset="0"/>
                <a:cs typeface="Times New Roman" charset="0"/>
              </a:rPr>
              <a:t>10</a:t>
            </a:r>
            <a:r>
              <a:rPr lang="en-US" sz="2800" dirty="0">
                <a:latin typeface="Times New Roman" charset="0"/>
                <a:ea typeface="Times New Roman" charset="0"/>
                <a:cs typeface="Times New Roman" charset="0"/>
              </a:rPr>
              <a:t>, 25-27</a:t>
            </a:r>
            <a:r>
              <a:rPr lang="en-US" sz="2800" dirty="0" smtClean="0">
                <a:latin typeface="Times New Roman" charset="0"/>
                <a:ea typeface="Times New Roman" charset="0"/>
                <a:cs typeface="Times New Roman" charset="0"/>
              </a:rPr>
              <a:t>.</a:t>
            </a:r>
            <a:endParaRPr lang="el-GR" sz="2800" dirty="0" smtClean="0">
              <a:latin typeface="Times New Roman" charset="0"/>
              <a:ea typeface="Times New Roman" charset="0"/>
              <a:cs typeface="Times New Roman" charset="0"/>
            </a:endParaRPr>
          </a:p>
          <a:p>
            <a:pPr algn="just"/>
            <a:r>
              <a:rPr lang="el-GR" sz="2800" dirty="0" smtClean="0">
                <a:latin typeface="Times New Roman" charset="0"/>
                <a:ea typeface="Times New Roman" charset="0"/>
                <a:cs typeface="Times New Roman" charset="0"/>
              </a:rPr>
              <a:t>Θάνος, Θ. Β. (2017) </a:t>
            </a:r>
            <a:r>
              <a:rPr lang="el-GR" sz="2800" i="1" dirty="0" smtClean="0">
                <a:latin typeface="Times New Roman" charset="0"/>
                <a:ea typeface="Times New Roman" charset="0"/>
                <a:cs typeface="Times New Roman" charset="0"/>
              </a:rPr>
              <a:t>Σχολική Διαμεσολάβηση. Θεωρία, Εφαρμογή, Αξιολόγηση. </a:t>
            </a:r>
            <a:r>
              <a:rPr lang="el-GR" sz="2800" dirty="0" smtClean="0">
                <a:latin typeface="Times New Roman" charset="0"/>
                <a:ea typeface="Times New Roman" charset="0"/>
                <a:cs typeface="Times New Roman" charset="0"/>
              </a:rPr>
              <a:t>Θεσσαλονίκη</a:t>
            </a:r>
            <a:r>
              <a:rPr lang="en-US" sz="2800"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Κυριακίδης.</a:t>
            </a:r>
            <a:endParaRPr lang="el-GR" sz="2800" dirty="0">
              <a:latin typeface="Times New Roman" charset="0"/>
              <a:ea typeface="Times New Roman" charset="0"/>
              <a:cs typeface="Times New Roman" charset="0"/>
            </a:endParaRPr>
          </a:p>
          <a:p>
            <a:pPr algn="just"/>
            <a:r>
              <a:rPr lang="en-US" sz="2800" dirty="0" err="1">
                <a:latin typeface="Times New Roman" charset="0"/>
                <a:ea typeface="Times New Roman" charset="0"/>
                <a:cs typeface="Times New Roman" charset="0"/>
              </a:rPr>
              <a:t>Stulberg</a:t>
            </a:r>
            <a:r>
              <a:rPr lang="en-US" sz="2800" dirty="0">
                <a:latin typeface="Times New Roman" charset="0"/>
                <a:ea typeface="Times New Roman" charset="0"/>
                <a:cs typeface="Times New Roman" charset="0"/>
              </a:rPr>
              <a:t> J. B &amp; Love L. P. (2014). </a:t>
            </a:r>
            <a:r>
              <a:rPr lang="el-GR" sz="2800" i="1" dirty="0">
                <a:latin typeface="Times New Roman" charset="0"/>
                <a:ea typeface="Times New Roman" charset="0"/>
                <a:cs typeface="Times New Roman" charset="0"/>
              </a:rPr>
              <a:t>Ανάμεσα στα μέρη</a:t>
            </a:r>
            <a:r>
              <a:rPr lang="en-US" sz="2800" i="1" dirty="0">
                <a:latin typeface="Times New Roman" charset="0"/>
                <a:ea typeface="Times New Roman" charset="0"/>
                <a:cs typeface="Times New Roman" charset="0"/>
              </a:rPr>
              <a:t>:</a:t>
            </a:r>
            <a:r>
              <a:rPr lang="el-GR" sz="2800" i="1" dirty="0">
                <a:latin typeface="Times New Roman" charset="0"/>
                <a:ea typeface="Times New Roman" charset="0"/>
                <a:cs typeface="Times New Roman" charset="0"/>
              </a:rPr>
              <a:t> Ο Ουδέτερος Τρίτος. Στρατηγικές για μια επιτυχημένη διαμεσολάβηση</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Μτφρ</a:t>
            </a:r>
            <a:r>
              <a:rPr lang="el-GR" sz="2800" dirty="0">
                <a:latin typeface="Times New Roman" charset="0"/>
                <a:ea typeface="Times New Roman" charset="0"/>
                <a:cs typeface="Times New Roman" charset="0"/>
              </a:rPr>
              <a:t>. Μαίρη Ορφανού. 2</a:t>
            </a:r>
            <a:r>
              <a:rPr lang="el-GR" sz="2800" baseline="30000" dirty="0">
                <a:latin typeface="Times New Roman" charset="0"/>
                <a:ea typeface="Times New Roman" charset="0"/>
                <a:cs typeface="Times New Roman" charset="0"/>
              </a:rPr>
              <a:t>η</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εκδ</a:t>
            </a:r>
            <a:r>
              <a:rPr lang="el-GR" sz="2800" dirty="0">
                <a:latin typeface="Times New Roman" charset="0"/>
                <a:ea typeface="Times New Roman" charset="0"/>
                <a:cs typeface="Times New Roman" charset="0"/>
              </a:rPr>
              <a:t>. Αθήνα</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Νομική Βιβλιοθήκη.</a:t>
            </a:r>
            <a:endParaRPr lang="en-US" sz="2800" dirty="0"/>
          </a:p>
        </p:txBody>
      </p:sp>
    </p:spTree>
    <p:extLst>
      <p:ext uri="{BB962C8B-B14F-4D97-AF65-F5344CB8AC3E}">
        <p14:creationId xmlns:p14="http://schemas.microsoft.com/office/powerpoint/2010/main" val="486270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0863" y="238785"/>
            <a:ext cx="7048072" cy="716712"/>
          </a:xfrm>
        </p:spPr>
        <p:txBody>
          <a:bodyPr>
            <a:normAutofit fontScale="90000"/>
          </a:bodyPr>
          <a:lstStyle/>
          <a:p>
            <a:pPr algn="ctr"/>
            <a:r>
              <a:rPr lang="el-GR" dirty="0" smtClean="0"/>
              <a:t>ΔΙΑΜΕΣΟΛΑΒΗΣΗ</a:t>
            </a:r>
            <a:endParaRPr lang="en-US" dirty="0"/>
          </a:p>
        </p:txBody>
      </p:sp>
      <p:sp>
        <p:nvSpPr>
          <p:cNvPr id="3" name="Subtitle 2"/>
          <p:cNvSpPr>
            <a:spLocks noGrp="1"/>
          </p:cNvSpPr>
          <p:nvPr>
            <p:ph type="subTitle" idx="1"/>
          </p:nvPr>
        </p:nvSpPr>
        <p:spPr>
          <a:xfrm>
            <a:off x="1150706" y="1202076"/>
            <a:ext cx="10078948" cy="5527497"/>
          </a:xfrm>
        </p:spPr>
        <p:txBody>
          <a:bodyPr>
            <a:noAutofit/>
          </a:bodyPr>
          <a:lstStyle/>
          <a:p>
            <a:pPr algn="just"/>
            <a:r>
              <a:rPr lang="el-GR" sz="2800" dirty="0" smtClean="0">
                <a:latin typeface="Times New Roman" charset="0"/>
                <a:ea typeface="Times New Roman" charset="0"/>
                <a:cs typeface="Times New Roman" charset="0"/>
              </a:rPr>
              <a:t>Στη </a:t>
            </a:r>
            <a:r>
              <a:rPr lang="el-GR" sz="2800" b="1" u="sng" dirty="0">
                <a:latin typeface="Times New Roman" charset="0"/>
                <a:ea typeface="Times New Roman" charset="0"/>
                <a:cs typeface="Times New Roman" charset="0"/>
              </a:rPr>
              <a:t>Μεταβυζαντινή περίοδο</a:t>
            </a:r>
            <a:r>
              <a:rPr lang="el-GR" sz="2800" b="1" dirty="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στα </a:t>
            </a:r>
            <a:r>
              <a:rPr lang="el-GR" sz="2800" dirty="0" err="1">
                <a:latin typeface="Times New Roman" charset="0"/>
                <a:ea typeface="Times New Roman" charset="0"/>
                <a:cs typeface="Times New Roman" charset="0"/>
              </a:rPr>
              <a:t>ενετοκρατούμενα</a:t>
            </a:r>
            <a:r>
              <a:rPr lang="el-GR" sz="2800" dirty="0">
                <a:latin typeface="Times New Roman" charset="0"/>
                <a:ea typeface="Times New Roman" charset="0"/>
                <a:cs typeface="Times New Roman" charset="0"/>
              </a:rPr>
              <a:t> μέρη της Ελλάδας, όπως η Κρήτη (1211-1645/1669) και τα Επτάνησα (1480-1797) συχνά συντάσσονταν συμφωνητικά συμβιβαστικής επίλυσης διαφορών που ανάλογα με το σκοπό και το περιεχόμενό τους χαρακτηρίζονταν είτε έγγραφα συμφιλίωσης οικογενειών, είτε έγγραφο αγάπης</a:t>
            </a:r>
            <a:r>
              <a:rPr lang="el-GR" sz="2800" dirty="0" smtClean="0">
                <a:latin typeface="Times New Roman" charset="0"/>
                <a:ea typeface="Times New Roman" charset="0"/>
                <a:cs typeface="Times New Roman" charset="0"/>
              </a:rPr>
              <a:t>.</a:t>
            </a:r>
          </a:p>
          <a:p>
            <a:pPr algn="just"/>
            <a:r>
              <a:rPr lang="el-GR" sz="2800" dirty="0">
                <a:latin typeface="Times New Roman" charset="0"/>
                <a:ea typeface="Times New Roman" charset="0"/>
                <a:cs typeface="Times New Roman" charset="0"/>
              </a:rPr>
              <a:t>Στην </a:t>
            </a:r>
            <a:r>
              <a:rPr lang="el-GR" sz="2800" b="1" u="sng" dirty="0">
                <a:latin typeface="Times New Roman" charset="0"/>
                <a:ea typeface="Times New Roman" charset="0"/>
                <a:cs typeface="Times New Roman" charset="0"/>
              </a:rPr>
              <a:t>ορεινή Κρήτη </a:t>
            </a:r>
            <a:r>
              <a:rPr lang="el-GR" sz="2800" dirty="0">
                <a:latin typeface="Times New Roman" charset="0"/>
                <a:ea typeface="Times New Roman" charset="0"/>
                <a:cs typeface="Times New Roman" charset="0"/>
              </a:rPr>
              <a:t>υπήρχε η διαδικασία του </a:t>
            </a:r>
            <a:r>
              <a:rPr lang="el-GR" sz="2800" dirty="0" err="1">
                <a:latin typeface="Times New Roman" charset="0"/>
                <a:ea typeface="Times New Roman" charset="0"/>
                <a:cs typeface="Times New Roman" charset="0"/>
              </a:rPr>
              <a:t>σασμού</a:t>
            </a:r>
            <a:r>
              <a:rPr lang="el-GR" sz="2800" dirty="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στην </a:t>
            </a:r>
            <a:r>
              <a:rPr lang="el-GR" sz="2800" dirty="0">
                <a:latin typeface="Times New Roman" charset="0"/>
                <a:ea typeface="Times New Roman" charset="0"/>
                <a:cs typeface="Times New Roman" charset="0"/>
              </a:rPr>
              <a:t>οποία μετά από την πρόκληση μιας διαφοράς ένα δημόσιο πρόσωπο με κύρος </a:t>
            </a:r>
            <a:r>
              <a:rPr lang="el-GR" sz="2800" dirty="0" smtClean="0">
                <a:latin typeface="Times New Roman" charset="0"/>
                <a:ea typeface="Times New Roman" charset="0"/>
                <a:cs typeface="Times New Roman" charset="0"/>
              </a:rPr>
              <a:t>παρεμβαίνει </a:t>
            </a:r>
            <a:r>
              <a:rPr lang="el-GR" sz="2800" dirty="0">
                <a:latin typeface="Times New Roman" charset="0"/>
                <a:ea typeface="Times New Roman" charset="0"/>
                <a:cs typeface="Times New Roman" charset="0"/>
              </a:rPr>
              <a:t>ανάμεσα στα αντικρουόμενα μέρη, που εξαιτίας της ισχύος του ενός από τα δύο λαμβάνουν τη θέση του θύτη και του θύματος, και ασκώντας τους πίεση </a:t>
            </a:r>
            <a:r>
              <a:rPr lang="el-GR" sz="2800" dirty="0" smtClean="0">
                <a:latin typeface="Times New Roman" charset="0"/>
                <a:ea typeface="Times New Roman" charset="0"/>
                <a:cs typeface="Times New Roman" charset="0"/>
              </a:rPr>
              <a:t>τούς </a:t>
            </a:r>
            <a:r>
              <a:rPr lang="el-GR" sz="2800" dirty="0">
                <a:latin typeface="Times New Roman" charset="0"/>
                <a:ea typeface="Times New Roman" charset="0"/>
                <a:cs typeface="Times New Roman" charset="0"/>
              </a:rPr>
              <a:t>οδηγεί να βρουν μια συμβιβαστική </a:t>
            </a:r>
            <a:r>
              <a:rPr lang="el-GR" sz="2800" dirty="0" smtClean="0">
                <a:latin typeface="Times New Roman" charset="0"/>
                <a:ea typeface="Times New Roman" charset="0"/>
                <a:cs typeface="Times New Roman" charset="0"/>
              </a:rPr>
              <a:t>λύση για ειρηνική διευθέτηση της διαφοράς.</a:t>
            </a:r>
            <a:endParaRPr lang="en-US" sz="2800" dirty="0">
              <a:latin typeface="Times New Roman" charset="0"/>
              <a:ea typeface="Times New Roman" charset="0"/>
              <a:cs typeface="Times New Roman" charset="0"/>
            </a:endParaRPr>
          </a:p>
          <a:p>
            <a:pPr algn="just"/>
            <a:endParaRPr lang="en-US" sz="2400" dirty="0">
              <a:latin typeface="Times New Roman" charset="0"/>
              <a:ea typeface="Times New Roman" charset="0"/>
              <a:cs typeface="Times New Roman" charset="0"/>
            </a:endParaRPr>
          </a:p>
          <a:p>
            <a:pPr algn="just"/>
            <a:endParaRPr lang="en-US" sz="24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97250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91137" y="238785"/>
            <a:ext cx="7037798" cy="665341"/>
          </a:xfrm>
        </p:spPr>
        <p:txBody>
          <a:bodyPr>
            <a:normAutofit fontScale="90000"/>
          </a:bodyPr>
          <a:lstStyle/>
          <a:p>
            <a:pPr algn="ctr"/>
            <a:r>
              <a:rPr lang="el-GR" dirty="0" smtClean="0"/>
              <a:t>ΔΙΑΜΕΣΟΛΑΒΗΣΗ</a:t>
            </a:r>
            <a:endParaRPr lang="en-US" dirty="0"/>
          </a:p>
        </p:txBody>
      </p:sp>
      <p:sp>
        <p:nvSpPr>
          <p:cNvPr id="3" name="Subtitle 2"/>
          <p:cNvSpPr>
            <a:spLocks noGrp="1"/>
          </p:cNvSpPr>
          <p:nvPr>
            <p:ph type="subTitle" idx="1"/>
          </p:nvPr>
        </p:nvSpPr>
        <p:spPr>
          <a:xfrm>
            <a:off x="1160979" y="1099335"/>
            <a:ext cx="9421403" cy="5414481"/>
          </a:xfrm>
        </p:spPr>
        <p:txBody>
          <a:bodyPr>
            <a:noAutofit/>
          </a:bodyPr>
          <a:lstStyle/>
          <a:p>
            <a:pPr algn="just"/>
            <a:r>
              <a:rPr lang="el-GR" sz="2800" b="1" dirty="0">
                <a:latin typeface="Times New Roman" charset="0"/>
                <a:ea typeface="Times New Roman" charset="0"/>
                <a:cs typeface="Times New Roman" charset="0"/>
              </a:rPr>
              <a:t>Ορισμός Διαμεσολάβησης: </a:t>
            </a:r>
            <a:r>
              <a:rPr lang="el-GR" sz="2800" dirty="0">
                <a:latin typeface="Times New Roman" charset="0"/>
                <a:ea typeface="Times New Roman" charset="0"/>
                <a:cs typeface="Times New Roman" charset="0"/>
              </a:rPr>
              <a:t>Η διαμεσολάβηση είναι μια διαδικασία στην οποία ένας ουδέτερος τρίτος βοηθάει τα μέρη που έχουν μια διαφορά να κατανοήσουν καλύτερα την κατάσταση τους και να συναισθανθούν ο ένας τον άλλον, να βελτιώσουν την επικοινωνία τους και να οδηγηθούν σε αποδεκτές λύσεις. </a:t>
            </a:r>
            <a:endParaRPr lang="el-GR" sz="2800" dirty="0" smtClean="0">
              <a:latin typeface="Times New Roman" charset="0"/>
              <a:ea typeface="Times New Roman" charset="0"/>
              <a:cs typeface="Times New Roman" charset="0"/>
            </a:endParaRPr>
          </a:p>
          <a:p>
            <a:pPr algn="just"/>
            <a:r>
              <a:rPr lang="el-GR" sz="2800" dirty="0" smtClean="0">
                <a:latin typeface="Times New Roman" charset="0"/>
                <a:ea typeface="Times New Roman" charset="0"/>
                <a:cs typeface="Times New Roman" charset="0"/>
              </a:rPr>
              <a:t>Η </a:t>
            </a:r>
            <a:r>
              <a:rPr lang="el-GR" sz="2800" dirty="0">
                <a:latin typeface="Times New Roman" charset="0"/>
                <a:ea typeface="Times New Roman" charset="0"/>
                <a:cs typeface="Times New Roman" charset="0"/>
              </a:rPr>
              <a:t>διαμεσολάβηση είναι εξώδικη διαδικασία, ακόμη και τη στιγμή που διεξάγεται μετά την εκκρεμοδικία. Ο ουδέτερος τρίτος απαγορεύεται να επηρεάσει τα μέρη ή να δώσει λύσεις, ούτε εκδίδει απόφαση για τη διαφορά. Πρόκειται για χαρακτηριστικά που απουσιάζουν από τη συμβιβαστική παρέμβαση του δικαστηρίου. </a:t>
            </a:r>
            <a:endParaRPr lang="en-US" sz="2800" dirty="0">
              <a:latin typeface="Times New Roman" charset="0"/>
              <a:ea typeface="Times New Roman" charset="0"/>
              <a:cs typeface="Times New Roman" charset="0"/>
            </a:endParaRPr>
          </a:p>
          <a:p>
            <a:pPr algn="just"/>
            <a:endParaRPr lang="en-US" sz="24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45556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1411" y="238785"/>
            <a:ext cx="7027524" cy="644793"/>
          </a:xfrm>
        </p:spPr>
        <p:txBody>
          <a:bodyPr>
            <a:normAutofit fontScale="90000"/>
          </a:bodyPr>
          <a:lstStyle/>
          <a:p>
            <a:pPr algn="ctr"/>
            <a:r>
              <a:rPr lang="el-GR" sz="4000" b="1" dirty="0" smtClean="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397285" y="1099336"/>
            <a:ext cx="8661115" cy="5558318"/>
          </a:xfrm>
        </p:spPr>
        <p:txBody>
          <a:bodyPr>
            <a:noAutofit/>
          </a:bodyPr>
          <a:lstStyle/>
          <a:p>
            <a:pPr algn="just"/>
            <a:r>
              <a:rPr lang="el-GR" sz="2800" b="1" dirty="0">
                <a:latin typeface="Times New Roman" charset="0"/>
                <a:ea typeface="Times New Roman" charset="0"/>
                <a:cs typeface="Times New Roman" charset="0"/>
              </a:rPr>
              <a:t>Ορισμός της Διαιτησίας: </a:t>
            </a:r>
            <a:r>
              <a:rPr lang="el-GR" sz="2800" dirty="0">
                <a:latin typeface="Times New Roman" charset="0"/>
                <a:ea typeface="Times New Roman" charset="0"/>
                <a:cs typeface="Times New Roman" charset="0"/>
              </a:rPr>
              <a:t>Η διαιτησία είναι μια τεχνική, που αποσκοπεί στην επίλυση μιας υπόθεσης, που αφορά στις σχέσεις μεταξύ δύο ή περισσοτέρων προσώπων όχι από πολιτειακά δικαστήρια, αλλά από ιδιώτες, που αποκαλούνται διαιτητές. </a:t>
            </a:r>
            <a:endParaRPr lang="el-GR" sz="2800" dirty="0" smtClean="0">
              <a:latin typeface="Times New Roman" charset="0"/>
              <a:ea typeface="Times New Roman" charset="0"/>
              <a:cs typeface="Times New Roman" charset="0"/>
            </a:endParaRPr>
          </a:p>
          <a:p>
            <a:pPr algn="just"/>
            <a:r>
              <a:rPr lang="el-GR" sz="2800" dirty="0" smtClean="0">
                <a:latin typeface="Times New Roman" charset="0"/>
                <a:ea typeface="Times New Roman" charset="0"/>
                <a:cs typeface="Times New Roman" charset="0"/>
              </a:rPr>
              <a:t>Η </a:t>
            </a:r>
            <a:r>
              <a:rPr lang="el-GR" sz="2800" dirty="0">
                <a:latin typeface="Times New Roman" charset="0"/>
                <a:ea typeface="Times New Roman" charset="0"/>
                <a:cs typeface="Times New Roman" charset="0"/>
              </a:rPr>
              <a:t>διαιτησία δίνει τη δυνατότητα στα μέρη να επιλύσουν τις διαφορές τους, αποφεύγοντας την αντιδικία ενώπιον των πολιτειακών δικαστηρίων. Η διαφορά υπάγεται και επιλύεται από </a:t>
            </a:r>
            <a:r>
              <a:rPr lang="el-GR" sz="2800" dirty="0" smtClean="0">
                <a:latin typeface="Times New Roman" charset="0"/>
                <a:ea typeface="Times New Roman" charset="0"/>
                <a:cs typeface="Times New Roman" charset="0"/>
              </a:rPr>
              <a:t>τον </a:t>
            </a:r>
            <a:r>
              <a:rPr lang="el-GR" sz="2800" dirty="0">
                <a:latin typeface="Times New Roman" charset="0"/>
                <a:ea typeface="Times New Roman" charset="0"/>
                <a:cs typeface="Times New Roman" charset="0"/>
              </a:rPr>
              <a:t>αμερόληπτο ουδέτερο τρίτο άτομο που επιλέγουν τα μέρη, το οποίο εκδίδει την απόφαση, σε σύντομο χρονικό διάστημα μετά το τέλος της ακροαματικής διαδικασίας.</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692655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9766" y="238785"/>
            <a:ext cx="7089169" cy="860550"/>
          </a:xfrm>
        </p:spPr>
        <p:txBody>
          <a:bodyPr>
            <a:normAutofit/>
          </a:bodyPr>
          <a:lstStyle/>
          <a:p>
            <a:pPr algn="ctr"/>
            <a:r>
              <a:rPr lang="el-GR" sz="4000" b="1" dirty="0" smtClean="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51398" y="1664413"/>
            <a:ext cx="9400853" cy="4407614"/>
          </a:xfrm>
        </p:spPr>
        <p:txBody>
          <a:bodyPr>
            <a:noAutofit/>
          </a:bodyPr>
          <a:lstStyle/>
          <a:p>
            <a:pPr algn="just"/>
            <a:r>
              <a:rPr lang="el-GR" sz="2800" b="1" dirty="0">
                <a:latin typeface="Times New Roman" charset="0"/>
                <a:ea typeface="Times New Roman" charset="0"/>
                <a:cs typeface="Times New Roman" charset="0"/>
              </a:rPr>
              <a:t>Διαφορές ανάμεσα στη Διαιτησία και τη Διαμεσολάβηση</a:t>
            </a:r>
            <a:r>
              <a:rPr lang="en-US" sz="2800" dirty="0">
                <a:latin typeface="Times New Roman" charset="0"/>
                <a:ea typeface="Times New Roman" charset="0"/>
                <a:cs typeface="Times New Roman" charset="0"/>
              </a:rPr>
              <a:t> </a:t>
            </a:r>
            <a:endParaRPr lang="el-GR" sz="2800" dirty="0" smtClean="0">
              <a:latin typeface="Times New Roman" charset="0"/>
              <a:ea typeface="Times New Roman" charset="0"/>
              <a:cs typeface="Times New Roman" charset="0"/>
            </a:endParaRPr>
          </a:p>
          <a:p>
            <a:pPr algn="just"/>
            <a:r>
              <a:rPr lang="el-GR" sz="2800" dirty="0" smtClean="0">
                <a:latin typeface="Times New Roman" charset="0"/>
                <a:ea typeface="Times New Roman" charset="0"/>
                <a:cs typeface="Times New Roman" charset="0"/>
              </a:rPr>
              <a:t>ΔΙΑΙΤΗΣΙΑ</a:t>
            </a:r>
            <a:r>
              <a:rPr lang="en-US" sz="2800" dirty="0" smtClean="0">
                <a:latin typeface="Times New Roman" charset="0"/>
                <a:ea typeface="Times New Roman" charset="0"/>
                <a:cs typeface="Times New Roman" charset="0"/>
              </a:rPr>
              <a:t>:</a:t>
            </a:r>
          </a:p>
          <a:p>
            <a:pPr marL="342900" indent="-342900" algn="just">
              <a:buFont typeface="Wingdings" charset="2"/>
              <a:buChar char="Ø"/>
            </a:pPr>
            <a:r>
              <a:rPr lang="el-GR" sz="2800" dirty="0" smtClean="0">
                <a:latin typeface="Times New Roman" charset="0"/>
                <a:ea typeface="Times New Roman" charset="0"/>
                <a:cs typeface="Times New Roman" charset="0"/>
              </a:rPr>
              <a:t> </a:t>
            </a:r>
            <a:r>
              <a:rPr lang="en-US" sz="2800" dirty="0" err="1" smtClean="0">
                <a:latin typeface="Times New Roman" charset="0"/>
                <a:ea typeface="Times New Roman" charset="0"/>
                <a:cs typeface="Times New Roman" charset="0"/>
              </a:rPr>
              <a:t>Δεν</a:t>
            </a:r>
            <a:r>
              <a:rPr lang="en-US" sz="2800" dirty="0" smtClean="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είν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smtClean="0">
                <a:latin typeface="Times New Roman" charset="0"/>
                <a:ea typeface="Times New Roman" charset="0"/>
                <a:cs typeface="Times New Roman" charset="0"/>
              </a:rPr>
              <a:t>συν</a:t>
            </a:r>
            <a:r>
              <a:rPr lang="en-US" sz="2800" dirty="0" smtClean="0">
                <a:latin typeface="Times New Roman" charset="0"/>
                <a:ea typeface="Times New Roman" charset="0"/>
                <a:cs typeface="Times New Roman" charset="0"/>
              </a:rPr>
              <a:t>α</a:t>
            </a:r>
            <a:r>
              <a:rPr lang="en-US" sz="2800" dirty="0" err="1" smtClean="0">
                <a:latin typeface="Times New Roman" charset="0"/>
                <a:ea typeface="Times New Roman" charset="0"/>
                <a:cs typeface="Times New Roman" charset="0"/>
              </a:rPr>
              <a:t>ινετική</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 </a:t>
            </a:r>
            <a:r>
              <a:rPr lang="en-US" sz="2800" dirty="0" err="1" smtClean="0">
                <a:latin typeface="Times New Roman" charset="0"/>
                <a:ea typeface="Times New Roman" charset="0"/>
                <a:cs typeface="Times New Roman" charset="0"/>
              </a:rPr>
              <a:t>Εάν</a:t>
            </a:r>
            <a:r>
              <a:rPr lang="en-US" sz="2800" dirty="0" smtClean="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κά</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οιο</a:t>
            </a:r>
            <a:r>
              <a:rPr lang="en-US" sz="2800" dirty="0">
                <a:latin typeface="Times New Roman" charset="0"/>
                <a:ea typeface="Times New Roman" charset="0"/>
                <a:cs typeface="Times New Roman" charset="0"/>
              </a:rPr>
              <a:t> απ</a:t>
            </a:r>
            <a:r>
              <a:rPr lang="en-US" sz="2800" dirty="0" err="1">
                <a:latin typeface="Times New Roman" charset="0"/>
                <a:ea typeface="Times New Roman" charset="0"/>
                <a:cs typeface="Times New Roman" charset="0"/>
              </a:rPr>
              <a:t>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εμ</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λεκόμεν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μέρη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θεωρεί</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ότι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έχει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εξ</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ντλήσει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όλ</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θέσιμ</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μέσ</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έχει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ίωμ</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π</a:t>
            </a:r>
            <a:r>
              <a:rPr lang="en-US" sz="2800" dirty="0" err="1">
                <a:latin typeface="Times New Roman" charset="0"/>
                <a:ea typeface="Times New Roman" charset="0"/>
                <a:cs typeface="Times New Roman" charset="0"/>
              </a:rPr>
              <a:t>ροσφύγει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στην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ιτρο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ή</a:t>
            </a:r>
            <a:r>
              <a:rPr lang="en-US" sz="2800" dirty="0">
                <a:latin typeface="Times New Roman" charset="0"/>
                <a:ea typeface="Times New Roman" charset="0"/>
                <a:cs typeface="Times New Roman" charset="0"/>
              </a:rPr>
              <a:t> </a:t>
            </a:r>
            <a:r>
              <a:rPr lang="en-US" sz="2800" dirty="0" err="1" smtClean="0">
                <a:latin typeface="Times New Roman" charset="0"/>
                <a:ea typeface="Times New Roman" charset="0"/>
                <a:cs typeface="Times New Roman" charset="0"/>
              </a:rPr>
              <a:t>Δι</a:t>
            </a:r>
            <a:r>
              <a:rPr lang="en-US" sz="2800" dirty="0" smtClean="0">
                <a:latin typeface="Times New Roman" charset="0"/>
                <a:ea typeface="Times New Roman" charset="0"/>
                <a:cs typeface="Times New Roman" charset="0"/>
              </a:rPr>
              <a:t>α</a:t>
            </a:r>
            <a:r>
              <a:rPr lang="el-GR" sz="2800" dirty="0">
                <a:latin typeface="Times New Roman" charset="0"/>
                <a:ea typeface="Times New Roman" charset="0"/>
                <a:cs typeface="Times New Roman" charset="0"/>
              </a:rPr>
              <a:t>ι</a:t>
            </a:r>
            <a:r>
              <a:rPr lang="en-US" sz="2800" dirty="0" err="1" smtClean="0">
                <a:latin typeface="Times New Roman" charset="0"/>
                <a:ea typeface="Times New Roman" charset="0"/>
                <a:cs typeface="Times New Roman" charset="0"/>
              </a:rPr>
              <a:t>τησί</a:t>
            </a:r>
            <a:r>
              <a:rPr lang="en-US" sz="2800" dirty="0" smtClean="0">
                <a:latin typeface="Times New Roman" charset="0"/>
                <a:ea typeface="Times New Roman" charset="0"/>
                <a:cs typeface="Times New Roman" charset="0"/>
              </a:rPr>
              <a:t>α</a:t>
            </a:r>
            <a:r>
              <a:rPr lang="en-US" sz="2800" dirty="0" err="1" smtClean="0">
                <a:latin typeface="Times New Roman" charset="0"/>
                <a:ea typeface="Times New Roman" charset="0"/>
                <a:cs typeface="Times New Roman" charset="0"/>
              </a:rPr>
              <a:t>ς</a:t>
            </a:r>
            <a:endParaRPr lang="el-GR" sz="2800" dirty="0" smtClean="0">
              <a:latin typeface="Times New Roman" charset="0"/>
              <a:ea typeface="Times New Roman" charset="0"/>
              <a:cs typeface="Times New Roman" charset="0"/>
            </a:endParaRPr>
          </a:p>
          <a:p>
            <a:pPr marL="342900" indent="-342900" algn="just">
              <a:buFont typeface="Wingdings" charset="2"/>
              <a:buChar char="Ø"/>
            </a:pPr>
            <a:r>
              <a:rPr lang="en-US" sz="2800" dirty="0">
                <a:latin typeface="Times New Roman" charset="0"/>
                <a:ea typeface="Times New Roman" charset="0"/>
                <a:cs typeface="Times New Roman" charset="0"/>
              </a:rPr>
              <a:t>Η απ</a:t>
            </a:r>
            <a:r>
              <a:rPr lang="en-US" sz="2800" dirty="0" err="1">
                <a:latin typeface="Times New Roman" charset="0"/>
                <a:ea typeface="Times New Roman" charset="0"/>
                <a:cs typeface="Times New Roman" charset="0"/>
              </a:rPr>
              <a:t>όφ</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ιτρο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ής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ιτησί</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έχει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δεσμευτικό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χ</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ρ</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κτήρ</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γι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εμ</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λεκόμεν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μέρη</a:t>
            </a:r>
            <a:r>
              <a:rPr lang="en-US" sz="2800" dirty="0">
                <a:latin typeface="Times New Roman" charset="0"/>
                <a:ea typeface="Times New Roman" charset="0"/>
                <a:cs typeface="Times New Roman" charset="0"/>
              </a:rPr>
              <a:t>.</a:t>
            </a:r>
          </a:p>
          <a:p>
            <a:pPr marL="342900" indent="-342900" algn="just">
              <a:buFont typeface="Wingdings" charset="2"/>
              <a:buChar char="Ø"/>
            </a:pPr>
            <a:endParaRPr lang="el-GR" sz="2200" dirty="0" smtClean="0">
              <a:latin typeface="Times New Roman" charset="0"/>
              <a:ea typeface="Times New Roman" charset="0"/>
              <a:cs typeface="Times New Roman" charset="0"/>
            </a:endParaRPr>
          </a:p>
          <a:p>
            <a:pPr marL="342900" indent="-342900" algn="just">
              <a:buFont typeface="Wingdings" charset="2"/>
              <a:buChar char="Ø"/>
            </a:pPr>
            <a:endParaRPr lang="el-GR" sz="2200" dirty="0" smtClean="0"/>
          </a:p>
          <a:p>
            <a:pPr algn="just"/>
            <a:endParaRPr lang="el-GR" sz="2200" dirty="0" smtClean="0">
              <a:latin typeface="Times New Roman" charset="0"/>
              <a:ea typeface="Times New Roman" charset="0"/>
              <a:cs typeface="Times New Roman" charset="0"/>
            </a:endParaRPr>
          </a:p>
          <a:p>
            <a:pPr algn="just"/>
            <a:endParaRPr lang="en-US" sz="2400" dirty="0">
              <a:latin typeface="Times New Roman" charset="0"/>
              <a:ea typeface="Times New Roman" charset="0"/>
              <a:cs typeface="Times New Roman" charset="0"/>
            </a:endParaRPr>
          </a:p>
          <a:p>
            <a:pPr algn="just"/>
            <a:r>
              <a:rPr lang="el-GR" sz="2400" dirty="0" smtClean="0">
                <a:latin typeface="Times New Roman" charset="0"/>
                <a:ea typeface="Times New Roman" charset="0"/>
                <a:cs typeface="Times New Roman" charset="0"/>
              </a:rPr>
              <a:t>			</a:t>
            </a:r>
            <a:endParaRPr lang="en-US" sz="24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6610622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3" y="624110"/>
            <a:ext cx="8915400" cy="793724"/>
          </a:xfrm>
        </p:spPr>
        <p:txBody>
          <a:bodyPr>
            <a:normAutofit/>
          </a:bodyPr>
          <a:lstStyle/>
          <a:p>
            <a:pPr algn="ctr"/>
            <a:r>
              <a:rPr lang="el-GR" sz="4000" b="1" dirty="0">
                <a:latin typeface="Times New Roman" charset="0"/>
                <a:ea typeface="Times New Roman" charset="0"/>
                <a:cs typeface="Times New Roman" charset="0"/>
              </a:rPr>
              <a:t>ΔΙΑΜΕΣΟΛΑΒΗΣΗ</a:t>
            </a:r>
            <a:endParaRPr lang="en-US" sz="40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2589214" y="1890445"/>
            <a:ext cx="8578796" cy="4020777"/>
          </a:xfrm>
        </p:spPr>
        <p:txBody>
          <a:bodyPr>
            <a:normAutofit/>
          </a:bodyPr>
          <a:lstStyle/>
          <a:p>
            <a:pPr algn="just">
              <a:buFont typeface="Wingdings" charset="2"/>
              <a:buChar char="Ø"/>
            </a:pPr>
            <a:r>
              <a:rPr lang="en-US" sz="2800" dirty="0">
                <a:latin typeface="Times New Roman" charset="0"/>
                <a:ea typeface="Times New Roman" charset="0"/>
                <a:cs typeface="Times New Roman" charset="0"/>
              </a:rPr>
              <a:t>Η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ιτησί</a:t>
            </a:r>
            <a:r>
              <a:rPr lang="en-US" sz="2800" dirty="0">
                <a:latin typeface="Times New Roman" charset="0"/>
                <a:ea typeface="Times New Roman" charset="0"/>
                <a:cs typeface="Times New Roman" charset="0"/>
              </a:rPr>
              <a:t>α απ</a:t>
            </a:r>
            <a:r>
              <a:rPr lang="en-US" sz="2800" dirty="0" err="1">
                <a:latin typeface="Times New Roman" charset="0"/>
                <a:ea typeface="Times New Roman" charset="0"/>
                <a:cs typeface="Times New Roman" charset="0"/>
              </a:rPr>
              <a:t>οτελεί</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ίσημη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δικ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σί</a:t>
            </a:r>
            <a:r>
              <a:rPr lang="en-US" sz="2800" dirty="0">
                <a:latin typeface="Times New Roman" charset="0"/>
                <a:ea typeface="Times New Roman" charset="0"/>
                <a:cs typeface="Times New Roman" charset="0"/>
              </a:rPr>
              <a:t>α, </a:t>
            </a:r>
            <a:r>
              <a:rPr lang="el-GR" sz="2800" dirty="0">
                <a:latin typeface="Times New Roman" charset="0"/>
                <a:ea typeface="Times New Roman" charset="0"/>
                <a:cs typeface="Times New Roman" charset="0"/>
              </a:rPr>
              <a:t>που </a:t>
            </a:r>
            <a:r>
              <a:rPr lang="en-US" sz="2800" dirty="0" err="1">
                <a:latin typeface="Times New Roman" charset="0"/>
                <a:ea typeface="Times New Roman" charset="0"/>
                <a:cs typeface="Times New Roman" charset="0"/>
              </a:rPr>
              <a:t>τίθετ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λειτουργί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μετά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τάθεση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σχετικού</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ιτήμ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τος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στην</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ρμόδι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ιτρο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ή</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algn="just">
              <a:buFont typeface="Wingdings" charset="2"/>
              <a:buChar char="Ø"/>
            </a:pP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ιτητής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λ</a:t>
            </a:r>
            <a:r>
              <a:rPr lang="el-GR" sz="2800" dirty="0" err="1">
                <a:latin typeface="Times New Roman" charset="0"/>
                <a:ea typeface="Times New Roman" charset="0"/>
                <a:cs typeface="Times New Roman" charset="0"/>
              </a:rPr>
              <a:t>αμβάνοντας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υ</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όψη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στοιχεί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εκδίδει</a:t>
            </a:r>
            <a:r>
              <a:rPr lang="en-US" sz="2800" dirty="0">
                <a:latin typeface="Times New Roman" charset="0"/>
                <a:ea typeface="Times New Roman" charset="0"/>
                <a:cs typeface="Times New Roman" charset="0"/>
              </a:rPr>
              <a:t> απ</a:t>
            </a:r>
            <a:r>
              <a:rPr lang="en-US" sz="2800" dirty="0" err="1">
                <a:latin typeface="Times New Roman" charset="0"/>
                <a:ea typeface="Times New Roman" charset="0"/>
                <a:cs typeface="Times New Roman" charset="0"/>
              </a:rPr>
              <a:t>οφάσεις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έχει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ίωμ</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άλει</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εριορισμούς</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σ</a:t>
            </a:r>
            <a:r>
              <a:rPr lang="en-US" sz="2800" dirty="0" err="1">
                <a:latin typeface="Times New Roman" charset="0"/>
                <a:ea typeface="Times New Roman" charset="0"/>
                <a:cs typeface="Times New Roman" charset="0"/>
              </a:rPr>
              <a:t>την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εξεργ</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ενός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λήμμ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τος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θώς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οινές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σε</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κρ</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ίες</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ερι</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τώσεις</a:t>
            </a:r>
            <a:r>
              <a:rPr lang="en-US" sz="2800" dirty="0">
                <a:latin typeface="Times New Roman" charset="0"/>
                <a:ea typeface="Times New Roman" charset="0"/>
                <a:cs typeface="Times New Roman" charset="0"/>
              </a:rPr>
              <a:t>.</a:t>
            </a:r>
          </a:p>
          <a:p>
            <a:pPr marL="0" indent="0">
              <a:buNone/>
            </a:pPr>
            <a:endParaRPr lang="en-US" sz="2800" dirty="0"/>
          </a:p>
        </p:txBody>
      </p:sp>
    </p:spTree>
    <p:extLst>
      <p:ext uri="{BB962C8B-B14F-4D97-AF65-F5344CB8AC3E}">
        <p14:creationId xmlns:p14="http://schemas.microsoft.com/office/powerpoint/2010/main" val="113641044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212</TotalTime>
  <Words>2843</Words>
  <Application>Microsoft Macintosh PowerPoint</Application>
  <PresentationFormat>Widescreen</PresentationFormat>
  <Paragraphs>134</Paragraphs>
  <Slides>40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Arial</vt:lpstr>
      <vt:lpstr>Century Gothic</vt:lpstr>
      <vt:lpstr>Times New Roman</vt:lpstr>
      <vt:lpstr>Wingdings</vt:lpstr>
      <vt:lpstr>Wingdings 3</vt:lpstr>
      <vt:lpstr>Wisp</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lpstr>ΔΙΑΜΕΣΟΛΑΒΗΣΗ</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SOTIRIA TRIANTARI</dc:creator>
  <cp:lastModifiedBy>SOTIRIA TRIANTARI</cp:lastModifiedBy>
  <cp:revision>88</cp:revision>
  <dcterms:created xsi:type="dcterms:W3CDTF">2017-09-29T09:10:51Z</dcterms:created>
  <dcterms:modified xsi:type="dcterms:W3CDTF">2019-03-18T13:31:15Z</dcterms:modified>
</cp:coreProperties>
</file>