
<file path=[Content_Types].xml><?xml version="1.0" encoding="utf-8"?>
<Types xmlns="http://schemas.openxmlformats.org/package/2006/content-types">
  <Override PartName="/ppt/slideMasters/slideMaster3.xml" ContentType="application/vnd.openxmlformats-officedocument.presentationml.slideMaster+xml"/>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30.xml" ContentType="application/vnd.openxmlformats-officedocument.presentationml.notesSlide+xml"/>
  <Override PartName="/ppt/slides/slide99.xml" ContentType="application/vnd.openxmlformats-officedocument.presentationml.slide+xml"/>
  <Override PartName="/ppt/notesSlides/notesSlide7.xml" ContentType="application/vnd.openxmlformats-officedocument.presentationml.notesSlide+xml"/>
  <Override PartName="/ppt/diagrams/layout1.xml" ContentType="application/vnd.openxmlformats-officedocument.drawingml.diagramLayout+xml"/>
  <Override PartName="/ppt/slides/slide77.xml" ContentType="application/vnd.openxmlformats-officedocument.presentationml.slide+xml"/>
  <Override PartName="/ppt/slides/slide88.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s/slide55.xml" ContentType="application/vnd.openxmlformats-officedocument.presentationml.slide+xml"/>
  <Override PartName="/ppt/slideLayouts/slideLayout18.xml" ContentType="application/vnd.openxmlformats-officedocument.presentationml.slideLayout+xml"/>
  <Override PartName="/ppt/theme/theme2.xml" ContentType="application/vnd.openxmlformats-officedocument.them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notesSlides/notesSlide17.xml" ContentType="application/vnd.openxmlformats-officedocument.presentationml.notesSlide+xml"/>
  <Default Extension="emf" ContentType="image/x-emf"/>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108.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wmf" ContentType="image/x-wmf"/>
  <Override PartName="/ppt/notesSlides/notesSlide18.xml" ContentType="application/vnd.openxmlformats-officedocument.presentationml.notesSlide+xml"/>
  <Default Extension="xls" ContentType="application/vnd.ms-exce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Layouts/slideLayout38.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diagrams/drawing1.xml" ContentType="application/vnd.ms-office.drawingml.diagramDrawing+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notesSlides/notesSlide37.xml" ContentType="application/vnd.openxmlformats-officedocument.presentationml.notesSlide+xml"/>
  <Override PartName="/ppt/diagrams/quickStyle1.xml" ContentType="application/vnd.openxmlformats-officedocument.drawingml.diagramStyle+xml"/>
  <Override PartName="/ppt/notesSlides/notesSlide55.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Default Extension="wav" ContentType="audio/wav"/>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diagrams/data1.xml" ContentType="application/vnd.openxmlformats-officedocument.drawingml.diagramData+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s/slide48.xml" ContentType="application/vnd.openxmlformats-officedocument.presentationml.slide+xml"/>
  <Override PartName="/ppt/slides/slide95.xml" ContentType="application/vnd.openxmlformats-officedocument.presentationml.slide+xml"/>
  <Override PartName="/ppt/notesSlides/notesSlide3.xml" ContentType="application/vnd.openxmlformats-officedocument.presentationml.notesSlide+xml"/>
  <Default Extension="bin" ContentType="application/vnd.openxmlformats-officedocument.oleObject"/>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36.xml" ContentType="application/vnd.openxmlformats-officedocument.presentationml.slideLayout+xml"/>
  <Override PartName="/ppt/notesSlides/notesSlide3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 id="2147483655" r:id="rId2"/>
    <p:sldMasterId id="2147483766" r:id="rId3"/>
  </p:sldMasterIdLst>
  <p:notesMasterIdLst>
    <p:notesMasterId r:id="rId120"/>
  </p:notesMasterIdLst>
  <p:handoutMasterIdLst>
    <p:handoutMasterId r:id="rId121"/>
  </p:handoutMasterIdLst>
  <p:sldIdLst>
    <p:sldId id="370" r:id="rId4"/>
    <p:sldId id="336" r:id="rId5"/>
    <p:sldId id="323" r:id="rId6"/>
    <p:sldId id="324" r:id="rId7"/>
    <p:sldId id="325" r:id="rId8"/>
    <p:sldId id="326" r:id="rId9"/>
    <p:sldId id="327" r:id="rId10"/>
    <p:sldId id="328" r:id="rId11"/>
    <p:sldId id="329" r:id="rId12"/>
    <p:sldId id="330" r:id="rId13"/>
    <p:sldId id="331" r:id="rId14"/>
    <p:sldId id="332" r:id="rId15"/>
    <p:sldId id="333" r:id="rId16"/>
    <p:sldId id="334" r:id="rId17"/>
    <p:sldId id="335" r:id="rId18"/>
    <p:sldId id="337" r:id="rId19"/>
    <p:sldId id="338" r:id="rId20"/>
    <p:sldId id="339" r:id="rId21"/>
    <p:sldId id="340" r:id="rId22"/>
    <p:sldId id="341" r:id="rId23"/>
    <p:sldId id="342" r:id="rId24"/>
    <p:sldId id="343" r:id="rId25"/>
    <p:sldId id="344" r:id="rId26"/>
    <p:sldId id="345" r:id="rId27"/>
    <p:sldId id="346" r:id="rId28"/>
    <p:sldId id="347" r:id="rId29"/>
    <p:sldId id="348" r:id="rId30"/>
    <p:sldId id="349" r:id="rId31"/>
    <p:sldId id="350" r:id="rId32"/>
    <p:sldId id="351" r:id="rId33"/>
    <p:sldId id="352" r:id="rId34"/>
    <p:sldId id="353" r:id="rId35"/>
    <p:sldId id="354" r:id="rId36"/>
    <p:sldId id="355" r:id="rId37"/>
    <p:sldId id="356" r:id="rId38"/>
    <p:sldId id="357" r:id="rId39"/>
    <p:sldId id="358" r:id="rId40"/>
    <p:sldId id="359" r:id="rId41"/>
    <p:sldId id="360" r:id="rId42"/>
    <p:sldId id="361" r:id="rId43"/>
    <p:sldId id="362" r:id="rId44"/>
    <p:sldId id="363" r:id="rId45"/>
    <p:sldId id="364" r:id="rId46"/>
    <p:sldId id="365" r:id="rId47"/>
    <p:sldId id="366" r:id="rId48"/>
    <p:sldId id="367" r:id="rId49"/>
    <p:sldId id="368" r:id="rId50"/>
    <p:sldId id="269" r:id="rId51"/>
    <p:sldId id="312" r:id="rId52"/>
    <p:sldId id="313" r:id="rId53"/>
    <p:sldId id="314" r:id="rId54"/>
    <p:sldId id="315" r:id="rId55"/>
    <p:sldId id="316" r:id="rId56"/>
    <p:sldId id="318" r:id="rId57"/>
    <p:sldId id="317" r:id="rId58"/>
    <p:sldId id="283" r:id="rId59"/>
    <p:sldId id="284" r:id="rId60"/>
    <p:sldId id="270" r:id="rId61"/>
    <p:sldId id="257" r:id="rId62"/>
    <p:sldId id="285" r:id="rId63"/>
    <p:sldId id="286" r:id="rId64"/>
    <p:sldId id="287" r:id="rId65"/>
    <p:sldId id="320" r:id="rId66"/>
    <p:sldId id="288" r:id="rId67"/>
    <p:sldId id="289" r:id="rId68"/>
    <p:sldId id="290" r:id="rId69"/>
    <p:sldId id="319" r:id="rId70"/>
    <p:sldId id="291" r:id="rId71"/>
    <p:sldId id="258" r:id="rId72"/>
    <p:sldId id="271" r:id="rId73"/>
    <p:sldId id="294" r:id="rId74"/>
    <p:sldId id="259" r:id="rId75"/>
    <p:sldId id="280" r:id="rId76"/>
    <p:sldId id="260" r:id="rId77"/>
    <p:sldId id="273" r:id="rId78"/>
    <p:sldId id="272" r:id="rId79"/>
    <p:sldId id="261" r:id="rId80"/>
    <p:sldId id="281" r:id="rId81"/>
    <p:sldId id="276" r:id="rId82"/>
    <p:sldId id="274" r:id="rId83"/>
    <p:sldId id="275" r:id="rId84"/>
    <p:sldId id="295" r:id="rId85"/>
    <p:sldId id="296" r:id="rId86"/>
    <p:sldId id="263" r:id="rId87"/>
    <p:sldId id="298" r:id="rId88"/>
    <p:sldId id="310" r:id="rId89"/>
    <p:sldId id="278" r:id="rId90"/>
    <p:sldId id="299" r:id="rId91"/>
    <p:sldId id="300" r:id="rId92"/>
    <p:sldId id="301" r:id="rId93"/>
    <p:sldId id="302" r:id="rId94"/>
    <p:sldId id="264" r:id="rId95"/>
    <p:sldId id="303" r:id="rId96"/>
    <p:sldId id="304" r:id="rId97"/>
    <p:sldId id="305" r:id="rId98"/>
    <p:sldId id="265" r:id="rId99"/>
    <p:sldId id="279" r:id="rId100"/>
    <p:sldId id="292" r:id="rId101"/>
    <p:sldId id="293" r:id="rId102"/>
    <p:sldId id="306" r:id="rId103"/>
    <p:sldId id="307" r:id="rId104"/>
    <p:sldId id="308" r:id="rId105"/>
    <p:sldId id="383" r:id="rId106"/>
    <p:sldId id="371" r:id="rId107"/>
    <p:sldId id="372" r:id="rId108"/>
    <p:sldId id="373" r:id="rId109"/>
    <p:sldId id="374" r:id="rId110"/>
    <p:sldId id="375" r:id="rId111"/>
    <p:sldId id="376" r:id="rId112"/>
    <p:sldId id="377" r:id="rId113"/>
    <p:sldId id="378" r:id="rId114"/>
    <p:sldId id="379" r:id="rId115"/>
    <p:sldId id="380" r:id="rId116"/>
    <p:sldId id="381" r:id="rId117"/>
    <p:sldId id="382" r:id="rId118"/>
    <p:sldId id="309" r:id="rId119"/>
  </p:sldIdLst>
  <p:sldSz cx="9144000" cy="6858000" type="screen4x3"/>
  <p:notesSz cx="6648450" cy="9805988"/>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00CC"/>
    <a:srgbClr val="FFFF66"/>
  </p:clrMru>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97" autoAdjust="0"/>
    <p:restoredTop sz="94672" autoAdjust="0"/>
  </p:normalViewPr>
  <p:slideViewPr>
    <p:cSldViewPr>
      <p:cViewPr varScale="1">
        <p:scale>
          <a:sx n="76" d="100"/>
          <a:sy n="76" d="100"/>
        </p:scale>
        <p:origin x="-450"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1330" y="-77"/>
      </p:cViewPr>
      <p:guideLst>
        <p:guide orient="horz" pos="3088"/>
        <p:guide pos="2094"/>
      </p:guideLst>
    </p:cSldViewPr>
  </p:notes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117" Type="http://schemas.openxmlformats.org/officeDocument/2006/relationships/slide" Target="slides/slide114.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slide" Target="slides/slide81.xml"/><Relationship Id="rId89" Type="http://schemas.openxmlformats.org/officeDocument/2006/relationships/slide" Target="slides/slide86.xml"/><Relationship Id="rId112" Type="http://schemas.openxmlformats.org/officeDocument/2006/relationships/slide" Target="slides/slide109.xml"/><Relationship Id="rId16" Type="http://schemas.openxmlformats.org/officeDocument/2006/relationships/slide" Target="slides/slide13.xml"/><Relationship Id="rId107" Type="http://schemas.openxmlformats.org/officeDocument/2006/relationships/slide" Target="slides/slide104.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102" Type="http://schemas.openxmlformats.org/officeDocument/2006/relationships/slide" Target="slides/slide99.xml"/><Relationship Id="rId123" Type="http://schemas.openxmlformats.org/officeDocument/2006/relationships/viewProps" Target="viewProps.xml"/><Relationship Id="rId5" Type="http://schemas.openxmlformats.org/officeDocument/2006/relationships/slide" Target="slides/slide2.xml"/><Relationship Id="rId61" Type="http://schemas.openxmlformats.org/officeDocument/2006/relationships/slide" Target="slides/slide58.xml"/><Relationship Id="rId82" Type="http://schemas.openxmlformats.org/officeDocument/2006/relationships/slide" Target="slides/slide79.xml"/><Relationship Id="rId90" Type="http://schemas.openxmlformats.org/officeDocument/2006/relationships/slide" Target="slides/slide87.xml"/><Relationship Id="rId95" Type="http://schemas.openxmlformats.org/officeDocument/2006/relationships/slide" Target="slides/slide92.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100" Type="http://schemas.openxmlformats.org/officeDocument/2006/relationships/slide" Target="slides/slide97.xml"/><Relationship Id="rId105" Type="http://schemas.openxmlformats.org/officeDocument/2006/relationships/slide" Target="slides/slide102.xml"/><Relationship Id="rId113" Type="http://schemas.openxmlformats.org/officeDocument/2006/relationships/slide" Target="slides/slide110.xml"/><Relationship Id="rId118" Type="http://schemas.openxmlformats.org/officeDocument/2006/relationships/slide" Target="slides/slide115.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slide" Target="slides/slide82.xml"/><Relationship Id="rId93" Type="http://schemas.openxmlformats.org/officeDocument/2006/relationships/slide" Target="slides/slide90.xml"/><Relationship Id="rId98" Type="http://schemas.openxmlformats.org/officeDocument/2006/relationships/slide" Target="slides/slide95.xml"/><Relationship Id="rId121" Type="http://schemas.openxmlformats.org/officeDocument/2006/relationships/handoutMaster" Target="handoutMasters/handoutMaster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103" Type="http://schemas.openxmlformats.org/officeDocument/2006/relationships/slide" Target="slides/slide100.xml"/><Relationship Id="rId108" Type="http://schemas.openxmlformats.org/officeDocument/2006/relationships/slide" Target="slides/slide105.xml"/><Relationship Id="rId116" Type="http://schemas.openxmlformats.org/officeDocument/2006/relationships/slide" Target="slides/slide113.xml"/><Relationship Id="rId124" Type="http://schemas.openxmlformats.org/officeDocument/2006/relationships/theme" Target="theme/theme1.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slide" Target="slides/slide85.xml"/><Relationship Id="rId91" Type="http://schemas.openxmlformats.org/officeDocument/2006/relationships/slide" Target="slides/slide88.xml"/><Relationship Id="rId96" Type="http://schemas.openxmlformats.org/officeDocument/2006/relationships/slide" Target="slides/slide93.xml"/><Relationship Id="rId111" Type="http://schemas.openxmlformats.org/officeDocument/2006/relationships/slide" Target="slides/slide108.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6" Type="http://schemas.openxmlformats.org/officeDocument/2006/relationships/slide" Target="slides/slide103.xml"/><Relationship Id="rId114" Type="http://schemas.openxmlformats.org/officeDocument/2006/relationships/slide" Target="slides/slide111.xml"/><Relationship Id="rId119" Type="http://schemas.openxmlformats.org/officeDocument/2006/relationships/slide" Target="slides/slide116.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slide" Target="slides/slide83.xml"/><Relationship Id="rId94" Type="http://schemas.openxmlformats.org/officeDocument/2006/relationships/slide" Target="slides/slide91.xml"/><Relationship Id="rId99" Type="http://schemas.openxmlformats.org/officeDocument/2006/relationships/slide" Target="slides/slide96.xml"/><Relationship Id="rId101" Type="http://schemas.openxmlformats.org/officeDocument/2006/relationships/slide" Target="slides/slide98.xml"/><Relationship Id="rId122"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109" Type="http://schemas.openxmlformats.org/officeDocument/2006/relationships/slide" Target="slides/slide10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97" Type="http://schemas.openxmlformats.org/officeDocument/2006/relationships/slide" Target="slides/slide94.xml"/><Relationship Id="rId104" Type="http://schemas.openxmlformats.org/officeDocument/2006/relationships/slide" Target="slides/slide101.xml"/><Relationship Id="rId120" Type="http://schemas.openxmlformats.org/officeDocument/2006/relationships/notesMaster" Target="notesMasters/notesMaster1.xml"/><Relationship Id="rId125" Type="http://schemas.openxmlformats.org/officeDocument/2006/relationships/tableStyles" Target="tableStyles.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slide" Target="slides/slide89.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slide" Target="slides/slide84.xml"/><Relationship Id="rId110" Type="http://schemas.openxmlformats.org/officeDocument/2006/relationships/slide" Target="slides/slide107.xml"/><Relationship Id="rId115" Type="http://schemas.openxmlformats.org/officeDocument/2006/relationships/slide" Target="slides/slide11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17ACCA-35FD-4084-86D0-49A6AC61859F}" type="doc">
      <dgm:prSet loTypeId="urn:microsoft.com/office/officeart/2005/8/layout/hierarchy4" loCatId="relationship" qsTypeId="urn:microsoft.com/office/officeart/2005/8/quickstyle/simple1" qsCatId="simple" csTypeId="urn:microsoft.com/office/officeart/2005/8/colors/accent1_2" csCatId="accent1" phldr="1"/>
      <dgm:spPr/>
      <dgm:t>
        <a:bodyPr/>
        <a:lstStyle/>
        <a:p>
          <a:endParaRPr lang="el-GR"/>
        </a:p>
      </dgm:t>
    </dgm:pt>
    <dgm:pt modelId="{E412EAF0-00A0-4EFD-B5CF-B83DF19E9948}">
      <dgm:prSet phldrT="[Κείμενο]" custT="1"/>
      <dgm:spPr/>
      <dgm:t>
        <a:bodyPr/>
        <a:lstStyle/>
        <a:p>
          <a:r>
            <a:rPr lang="el-GR" sz="4000" b="1" dirty="0" smtClean="0">
              <a:solidFill>
                <a:srgbClr val="FFFF00"/>
              </a:solidFill>
              <a:latin typeface="Times New Roman" pitchFamily="18" charset="0"/>
              <a:cs typeface="Times New Roman" pitchFamily="18" charset="0"/>
            </a:rPr>
            <a:t>Προσεγγίσεις ενσωμάτωσης κινδύνου στον προϋπολογισμό των επενδύσεων</a:t>
          </a:r>
          <a:endParaRPr lang="el-GR" sz="4000" dirty="0">
            <a:solidFill>
              <a:srgbClr val="FFFF00"/>
            </a:solidFill>
          </a:endParaRPr>
        </a:p>
      </dgm:t>
    </dgm:pt>
    <dgm:pt modelId="{4B67060D-B0ED-4117-86B1-2FFA4057A9CE}" type="parTrans" cxnId="{C5E71833-669A-4E80-AA18-5E4EC4F25C41}">
      <dgm:prSet/>
      <dgm:spPr/>
      <dgm:t>
        <a:bodyPr/>
        <a:lstStyle/>
        <a:p>
          <a:endParaRPr lang="el-GR"/>
        </a:p>
      </dgm:t>
    </dgm:pt>
    <dgm:pt modelId="{00ECD80D-D0F0-41CF-9625-705973377BBE}" type="sibTrans" cxnId="{C5E71833-669A-4E80-AA18-5E4EC4F25C41}">
      <dgm:prSet/>
      <dgm:spPr/>
      <dgm:t>
        <a:bodyPr/>
        <a:lstStyle/>
        <a:p>
          <a:endParaRPr lang="el-GR"/>
        </a:p>
      </dgm:t>
    </dgm:pt>
    <dgm:pt modelId="{EA8829D4-8803-4F2A-A28C-C890188D15E8}">
      <dgm:prSet phldrT="[Κείμενο]" custT="1"/>
      <dgm:spPr/>
      <dgm:t>
        <a:bodyPr/>
        <a:lstStyle/>
        <a:p>
          <a:r>
            <a:rPr lang="en-US" sz="6600" b="1" dirty="0" smtClean="0">
              <a:solidFill>
                <a:srgbClr val="FFC000"/>
              </a:solidFill>
            </a:rPr>
            <a:t>CAPM</a:t>
          </a:r>
          <a:endParaRPr lang="el-GR" sz="6600" b="1" dirty="0">
            <a:solidFill>
              <a:srgbClr val="FFC000"/>
            </a:solidFill>
          </a:endParaRPr>
        </a:p>
      </dgm:t>
    </dgm:pt>
    <dgm:pt modelId="{50F85DEB-DE39-4686-8E94-54A043B904AD}" type="parTrans" cxnId="{E23DA23F-5D4D-491C-A2F8-D371B2553E1E}">
      <dgm:prSet/>
      <dgm:spPr/>
      <dgm:t>
        <a:bodyPr/>
        <a:lstStyle/>
        <a:p>
          <a:endParaRPr lang="el-GR"/>
        </a:p>
      </dgm:t>
    </dgm:pt>
    <dgm:pt modelId="{1B06B89F-4B84-471C-B946-46DB0E48611C}" type="sibTrans" cxnId="{E23DA23F-5D4D-491C-A2F8-D371B2553E1E}">
      <dgm:prSet/>
      <dgm:spPr/>
      <dgm:t>
        <a:bodyPr/>
        <a:lstStyle/>
        <a:p>
          <a:endParaRPr lang="el-GR"/>
        </a:p>
      </dgm:t>
    </dgm:pt>
    <dgm:pt modelId="{DF515BAC-2E92-45A4-A269-DC9B9B9D3190}">
      <dgm:prSet phldrT="[Κείμενο]" custT="1"/>
      <dgm:spPr/>
      <dgm:t>
        <a:bodyPr/>
        <a:lstStyle/>
        <a:p>
          <a:r>
            <a:rPr lang="el-GR" sz="3600" b="1" dirty="0" smtClean="0">
              <a:solidFill>
                <a:schemeClr val="tx1"/>
              </a:solidFill>
            </a:rPr>
            <a:t>Επιχείρηση Εταιρικός Κίνδυνος</a:t>
          </a:r>
          <a:endParaRPr lang="el-GR" sz="3600" b="1" dirty="0">
            <a:solidFill>
              <a:schemeClr val="tx1"/>
            </a:solidFill>
          </a:endParaRPr>
        </a:p>
      </dgm:t>
    </dgm:pt>
    <dgm:pt modelId="{4C613974-78D1-492D-8EB4-5E40912C4C4B}" type="parTrans" cxnId="{42B8A11F-0C97-47EB-9995-A485FEE52C86}">
      <dgm:prSet/>
      <dgm:spPr/>
      <dgm:t>
        <a:bodyPr/>
        <a:lstStyle/>
        <a:p>
          <a:endParaRPr lang="el-GR"/>
        </a:p>
      </dgm:t>
    </dgm:pt>
    <dgm:pt modelId="{F4B38523-A941-461A-9136-2A58016691D1}" type="sibTrans" cxnId="{42B8A11F-0C97-47EB-9995-A485FEE52C86}">
      <dgm:prSet/>
      <dgm:spPr/>
      <dgm:t>
        <a:bodyPr/>
        <a:lstStyle/>
        <a:p>
          <a:endParaRPr lang="el-GR"/>
        </a:p>
      </dgm:t>
    </dgm:pt>
    <dgm:pt modelId="{9052998D-CF9C-424C-9496-2A01F8FB5FF4}">
      <dgm:prSet phldrT="[Κείμενο]" custT="1"/>
      <dgm:spPr/>
      <dgm:t>
        <a:bodyPr/>
        <a:lstStyle/>
        <a:p>
          <a:r>
            <a:rPr lang="el-GR" sz="3600" b="1" dirty="0" smtClean="0">
              <a:solidFill>
                <a:schemeClr val="tx1"/>
              </a:solidFill>
            </a:rPr>
            <a:t>Μέτοχοι Κίνδυνος της Αγοράς</a:t>
          </a:r>
          <a:endParaRPr lang="el-GR" sz="3600" b="1" dirty="0">
            <a:solidFill>
              <a:schemeClr val="tx1"/>
            </a:solidFill>
          </a:endParaRPr>
        </a:p>
      </dgm:t>
    </dgm:pt>
    <dgm:pt modelId="{D48348CA-3960-4E9E-BEBA-29C8EE948447}" type="parTrans" cxnId="{6F66293E-0CC1-4EF7-90F5-78BBC876C018}">
      <dgm:prSet/>
      <dgm:spPr/>
      <dgm:t>
        <a:bodyPr/>
        <a:lstStyle/>
        <a:p>
          <a:endParaRPr lang="el-GR"/>
        </a:p>
      </dgm:t>
    </dgm:pt>
    <dgm:pt modelId="{DE71731A-771E-4DF6-B409-93D40C99C683}" type="sibTrans" cxnId="{6F66293E-0CC1-4EF7-90F5-78BBC876C018}">
      <dgm:prSet/>
      <dgm:spPr/>
      <dgm:t>
        <a:bodyPr/>
        <a:lstStyle/>
        <a:p>
          <a:endParaRPr lang="el-GR"/>
        </a:p>
      </dgm:t>
    </dgm:pt>
    <dgm:pt modelId="{0905C41E-91CF-47FB-B8F3-05456EE9BFA0}">
      <dgm:prSet phldrT="[Κείμενο]" custT="1"/>
      <dgm:spPr/>
      <dgm:t>
        <a:bodyPr/>
        <a:lstStyle/>
        <a:p>
          <a:r>
            <a:rPr lang="el-GR" sz="3600" b="1" dirty="0" smtClean="0">
              <a:solidFill>
                <a:srgbClr val="C00000"/>
              </a:solidFill>
            </a:rPr>
            <a:t>Παραδοσιακή</a:t>
          </a:r>
          <a:endParaRPr lang="el-GR" sz="3600" b="1" dirty="0">
            <a:solidFill>
              <a:srgbClr val="C00000"/>
            </a:solidFill>
          </a:endParaRPr>
        </a:p>
      </dgm:t>
    </dgm:pt>
    <dgm:pt modelId="{7566A773-3985-4E19-ACD2-E59CD6B42079}" type="parTrans" cxnId="{0A451061-9B42-47A2-9220-DE3A6A69EF54}">
      <dgm:prSet/>
      <dgm:spPr/>
      <dgm:t>
        <a:bodyPr/>
        <a:lstStyle/>
        <a:p>
          <a:endParaRPr lang="el-GR"/>
        </a:p>
      </dgm:t>
    </dgm:pt>
    <dgm:pt modelId="{438ABAC8-CE15-4C95-AB93-5676225CBFF0}" type="sibTrans" cxnId="{0A451061-9B42-47A2-9220-DE3A6A69EF54}">
      <dgm:prSet/>
      <dgm:spPr/>
      <dgm:t>
        <a:bodyPr/>
        <a:lstStyle/>
        <a:p>
          <a:endParaRPr lang="el-GR"/>
        </a:p>
      </dgm:t>
    </dgm:pt>
    <dgm:pt modelId="{A0871F0F-C371-421D-A884-C9D16F8A3C8F}">
      <dgm:prSet phldrT="[Κείμενο]" custT="1"/>
      <dgm:spPr/>
      <dgm:t>
        <a:bodyPr/>
        <a:lstStyle/>
        <a:p>
          <a:r>
            <a:rPr lang="el-GR" sz="3200" b="1" dirty="0" smtClean="0">
              <a:solidFill>
                <a:schemeClr val="accent2">
                  <a:lumMod val="50000"/>
                </a:schemeClr>
              </a:solidFill>
            </a:rPr>
            <a:t>Μεμονωμένος Κίνδυνος</a:t>
          </a:r>
          <a:endParaRPr lang="el-GR" sz="3200" b="1" dirty="0">
            <a:solidFill>
              <a:schemeClr val="accent2">
                <a:lumMod val="50000"/>
              </a:schemeClr>
            </a:solidFill>
          </a:endParaRPr>
        </a:p>
      </dgm:t>
    </dgm:pt>
    <dgm:pt modelId="{6544CB9A-531B-4336-91CA-F9557417E959}" type="parTrans" cxnId="{BBC84BF0-7E11-43E4-BD17-F25E9BA8AD88}">
      <dgm:prSet/>
      <dgm:spPr/>
      <dgm:t>
        <a:bodyPr/>
        <a:lstStyle/>
        <a:p>
          <a:endParaRPr lang="el-GR"/>
        </a:p>
      </dgm:t>
    </dgm:pt>
    <dgm:pt modelId="{38222525-F1E0-4E8B-A3AF-0759D517B8D0}" type="sibTrans" cxnId="{BBC84BF0-7E11-43E4-BD17-F25E9BA8AD88}">
      <dgm:prSet/>
      <dgm:spPr/>
      <dgm:t>
        <a:bodyPr/>
        <a:lstStyle/>
        <a:p>
          <a:endParaRPr lang="el-GR"/>
        </a:p>
      </dgm:t>
    </dgm:pt>
    <dgm:pt modelId="{ACF2B49B-B877-4D2B-90C9-817516DC0C66}" type="pres">
      <dgm:prSet presAssocID="{8D17ACCA-35FD-4084-86D0-49A6AC61859F}" presName="Name0" presStyleCnt="0">
        <dgm:presLayoutVars>
          <dgm:chPref val="1"/>
          <dgm:dir/>
          <dgm:animOne val="branch"/>
          <dgm:animLvl val="lvl"/>
          <dgm:resizeHandles/>
        </dgm:presLayoutVars>
      </dgm:prSet>
      <dgm:spPr/>
      <dgm:t>
        <a:bodyPr/>
        <a:lstStyle/>
        <a:p>
          <a:endParaRPr lang="el-GR"/>
        </a:p>
      </dgm:t>
    </dgm:pt>
    <dgm:pt modelId="{83492623-DD11-49B1-AB41-B56C65E7A1F1}" type="pres">
      <dgm:prSet presAssocID="{E412EAF0-00A0-4EFD-B5CF-B83DF19E9948}" presName="vertOne" presStyleCnt="0"/>
      <dgm:spPr/>
    </dgm:pt>
    <dgm:pt modelId="{EB7759A0-6336-4686-A8E1-D4FABAAD5D7B}" type="pres">
      <dgm:prSet presAssocID="{E412EAF0-00A0-4EFD-B5CF-B83DF19E9948}" presName="txOne" presStyleLbl="node0" presStyleIdx="0" presStyleCnt="1">
        <dgm:presLayoutVars>
          <dgm:chPref val="3"/>
        </dgm:presLayoutVars>
      </dgm:prSet>
      <dgm:spPr/>
      <dgm:t>
        <a:bodyPr/>
        <a:lstStyle/>
        <a:p>
          <a:endParaRPr lang="el-GR"/>
        </a:p>
      </dgm:t>
    </dgm:pt>
    <dgm:pt modelId="{AE7988E3-502E-442A-AA7A-96CFD6C08D42}" type="pres">
      <dgm:prSet presAssocID="{E412EAF0-00A0-4EFD-B5CF-B83DF19E9948}" presName="parTransOne" presStyleCnt="0"/>
      <dgm:spPr/>
    </dgm:pt>
    <dgm:pt modelId="{E8D62E96-85A0-4368-A085-C36BD32D010D}" type="pres">
      <dgm:prSet presAssocID="{E412EAF0-00A0-4EFD-B5CF-B83DF19E9948}" presName="horzOne" presStyleCnt="0"/>
      <dgm:spPr/>
    </dgm:pt>
    <dgm:pt modelId="{1E9EB888-4DC2-4A93-9A5D-08E96225E8F5}" type="pres">
      <dgm:prSet presAssocID="{EA8829D4-8803-4F2A-A28C-C890188D15E8}" presName="vertTwo" presStyleCnt="0"/>
      <dgm:spPr/>
    </dgm:pt>
    <dgm:pt modelId="{39ACF18F-7E85-4262-A315-4D0EABF597F1}" type="pres">
      <dgm:prSet presAssocID="{EA8829D4-8803-4F2A-A28C-C890188D15E8}" presName="txTwo" presStyleLbl="node2" presStyleIdx="0" presStyleCnt="2">
        <dgm:presLayoutVars>
          <dgm:chPref val="3"/>
        </dgm:presLayoutVars>
      </dgm:prSet>
      <dgm:spPr/>
      <dgm:t>
        <a:bodyPr/>
        <a:lstStyle/>
        <a:p>
          <a:endParaRPr lang="el-GR"/>
        </a:p>
      </dgm:t>
    </dgm:pt>
    <dgm:pt modelId="{DE88F089-8B6B-4D61-8206-74A6137E65D9}" type="pres">
      <dgm:prSet presAssocID="{EA8829D4-8803-4F2A-A28C-C890188D15E8}" presName="parTransTwo" presStyleCnt="0"/>
      <dgm:spPr/>
    </dgm:pt>
    <dgm:pt modelId="{3BC7B65F-A7AC-4768-ABA2-CB31303A89C8}" type="pres">
      <dgm:prSet presAssocID="{EA8829D4-8803-4F2A-A28C-C890188D15E8}" presName="horzTwo" presStyleCnt="0"/>
      <dgm:spPr/>
    </dgm:pt>
    <dgm:pt modelId="{96D78970-1893-49EE-B1A1-B1B49472E6A0}" type="pres">
      <dgm:prSet presAssocID="{DF515BAC-2E92-45A4-A269-DC9B9B9D3190}" presName="vertThree" presStyleCnt="0"/>
      <dgm:spPr/>
    </dgm:pt>
    <dgm:pt modelId="{4C27B540-8273-49C5-96C4-3CB5D77AAB83}" type="pres">
      <dgm:prSet presAssocID="{DF515BAC-2E92-45A4-A269-DC9B9B9D3190}" presName="txThree" presStyleLbl="node3" presStyleIdx="0" presStyleCnt="3">
        <dgm:presLayoutVars>
          <dgm:chPref val="3"/>
        </dgm:presLayoutVars>
      </dgm:prSet>
      <dgm:spPr/>
      <dgm:t>
        <a:bodyPr/>
        <a:lstStyle/>
        <a:p>
          <a:endParaRPr lang="el-GR"/>
        </a:p>
      </dgm:t>
    </dgm:pt>
    <dgm:pt modelId="{EEF9377B-16DA-45CA-81D1-90143E2F07EB}" type="pres">
      <dgm:prSet presAssocID="{DF515BAC-2E92-45A4-A269-DC9B9B9D3190}" presName="horzThree" presStyleCnt="0"/>
      <dgm:spPr/>
    </dgm:pt>
    <dgm:pt modelId="{508ACEA0-B337-4BED-832C-962DDB1E0C79}" type="pres">
      <dgm:prSet presAssocID="{F4B38523-A941-461A-9136-2A58016691D1}" presName="sibSpaceThree" presStyleCnt="0"/>
      <dgm:spPr/>
    </dgm:pt>
    <dgm:pt modelId="{9F503DE7-0033-4E61-9354-37E8CFA4F7C9}" type="pres">
      <dgm:prSet presAssocID="{9052998D-CF9C-424C-9496-2A01F8FB5FF4}" presName="vertThree" presStyleCnt="0"/>
      <dgm:spPr/>
    </dgm:pt>
    <dgm:pt modelId="{13EA7345-8AD0-41E2-8CF0-C7190B0FA31E}" type="pres">
      <dgm:prSet presAssocID="{9052998D-CF9C-424C-9496-2A01F8FB5FF4}" presName="txThree" presStyleLbl="node3" presStyleIdx="1" presStyleCnt="3">
        <dgm:presLayoutVars>
          <dgm:chPref val="3"/>
        </dgm:presLayoutVars>
      </dgm:prSet>
      <dgm:spPr/>
      <dgm:t>
        <a:bodyPr/>
        <a:lstStyle/>
        <a:p>
          <a:endParaRPr lang="el-GR"/>
        </a:p>
      </dgm:t>
    </dgm:pt>
    <dgm:pt modelId="{B176AB2C-D4B2-432A-BA18-9585110B4063}" type="pres">
      <dgm:prSet presAssocID="{9052998D-CF9C-424C-9496-2A01F8FB5FF4}" presName="horzThree" presStyleCnt="0"/>
      <dgm:spPr/>
    </dgm:pt>
    <dgm:pt modelId="{1814AA86-8F71-41F5-8712-C26C111853B9}" type="pres">
      <dgm:prSet presAssocID="{1B06B89F-4B84-471C-B946-46DB0E48611C}" presName="sibSpaceTwo" presStyleCnt="0"/>
      <dgm:spPr/>
    </dgm:pt>
    <dgm:pt modelId="{1774B661-20B7-475A-BA5B-87CB292273B9}" type="pres">
      <dgm:prSet presAssocID="{0905C41E-91CF-47FB-B8F3-05456EE9BFA0}" presName="vertTwo" presStyleCnt="0"/>
      <dgm:spPr/>
    </dgm:pt>
    <dgm:pt modelId="{4AF6AAC2-BA48-4250-A3DC-8473B522DAF2}" type="pres">
      <dgm:prSet presAssocID="{0905C41E-91CF-47FB-B8F3-05456EE9BFA0}" presName="txTwo" presStyleLbl="node2" presStyleIdx="1" presStyleCnt="2" custScaleX="116490">
        <dgm:presLayoutVars>
          <dgm:chPref val="3"/>
        </dgm:presLayoutVars>
      </dgm:prSet>
      <dgm:spPr/>
      <dgm:t>
        <a:bodyPr/>
        <a:lstStyle/>
        <a:p>
          <a:endParaRPr lang="el-GR"/>
        </a:p>
      </dgm:t>
    </dgm:pt>
    <dgm:pt modelId="{A43F2832-650C-4D3F-8092-5DA4348AB1E0}" type="pres">
      <dgm:prSet presAssocID="{0905C41E-91CF-47FB-B8F3-05456EE9BFA0}" presName="parTransTwo" presStyleCnt="0"/>
      <dgm:spPr/>
    </dgm:pt>
    <dgm:pt modelId="{5E2958AC-7EFD-4E35-A0B6-71C565ACE49F}" type="pres">
      <dgm:prSet presAssocID="{0905C41E-91CF-47FB-B8F3-05456EE9BFA0}" presName="horzTwo" presStyleCnt="0"/>
      <dgm:spPr/>
    </dgm:pt>
    <dgm:pt modelId="{CC079A72-95E9-43EE-A413-804BA130A196}" type="pres">
      <dgm:prSet presAssocID="{A0871F0F-C371-421D-A884-C9D16F8A3C8F}" presName="vertThree" presStyleCnt="0"/>
      <dgm:spPr/>
    </dgm:pt>
    <dgm:pt modelId="{4D660BCC-71C2-485A-8569-27C486CA479A}" type="pres">
      <dgm:prSet presAssocID="{A0871F0F-C371-421D-A884-C9D16F8A3C8F}" presName="txThree" presStyleLbl="node3" presStyleIdx="2" presStyleCnt="3" custScaleX="109846">
        <dgm:presLayoutVars>
          <dgm:chPref val="3"/>
        </dgm:presLayoutVars>
      </dgm:prSet>
      <dgm:spPr/>
      <dgm:t>
        <a:bodyPr/>
        <a:lstStyle/>
        <a:p>
          <a:endParaRPr lang="el-GR"/>
        </a:p>
      </dgm:t>
    </dgm:pt>
    <dgm:pt modelId="{12747BD2-07E8-4FCB-BE67-8243846DCEC9}" type="pres">
      <dgm:prSet presAssocID="{A0871F0F-C371-421D-A884-C9D16F8A3C8F}" presName="horzThree" presStyleCnt="0"/>
      <dgm:spPr/>
    </dgm:pt>
  </dgm:ptLst>
  <dgm:cxnLst>
    <dgm:cxn modelId="{E23DA23F-5D4D-491C-A2F8-D371B2553E1E}" srcId="{E412EAF0-00A0-4EFD-B5CF-B83DF19E9948}" destId="{EA8829D4-8803-4F2A-A28C-C890188D15E8}" srcOrd="0" destOrd="0" parTransId="{50F85DEB-DE39-4686-8E94-54A043B904AD}" sibTransId="{1B06B89F-4B84-471C-B946-46DB0E48611C}"/>
    <dgm:cxn modelId="{80DDD799-D07F-49BA-BD7A-0EE890858EFB}" type="presOf" srcId="{EA8829D4-8803-4F2A-A28C-C890188D15E8}" destId="{39ACF18F-7E85-4262-A315-4D0EABF597F1}" srcOrd="0" destOrd="0" presId="urn:microsoft.com/office/officeart/2005/8/layout/hierarchy4"/>
    <dgm:cxn modelId="{9D42ECB3-8679-46CF-9AE8-05BB1D68176C}" type="presOf" srcId="{9052998D-CF9C-424C-9496-2A01F8FB5FF4}" destId="{13EA7345-8AD0-41E2-8CF0-C7190B0FA31E}" srcOrd="0" destOrd="0" presId="urn:microsoft.com/office/officeart/2005/8/layout/hierarchy4"/>
    <dgm:cxn modelId="{C5E71833-669A-4E80-AA18-5E4EC4F25C41}" srcId="{8D17ACCA-35FD-4084-86D0-49A6AC61859F}" destId="{E412EAF0-00A0-4EFD-B5CF-B83DF19E9948}" srcOrd="0" destOrd="0" parTransId="{4B67060D-B0ED-4117-86B1-2FFA4057A9CE}" sibTransId="{00ECD80D-D0F0-41CF-9625-705973377BBE}"/>
    <dgm:cxn modelId="{91E2D49F-F975-414D-A5AD-EC87F27740B7}" type="presOf" srcId="{DF515BAC-2E92-45A4-A269-DC9B9B9D3190}" destId="{4C27B540-8273-49C5-96C4-3CB5D77AAB83}" srcOrd="0" destOrd="0" presId="urn:microsoft.com/office/officeart/2005/8/layout/hierarchy4"/>
    <dgm:cxn modelId="{0A451061-9B42-47A2-9220-DE3A6A69EF54}" srcId="{E412EAF0-00A0-4EFD-B5CF-B83DF19E9948}" destId="{0905C41E-91CF-47FB-B8F3-05456EE9BFA0}" srcOrd="1" destOrd="0" parTransId="{7566A773-3985-4E19-ACD2-E59CD6B42079}" sibTransId="{438ABAC8-CE15-4C95-AB93-5676225CBFF0}"/>
    <dgm:cxn modelId="{FF02DD30-32C2-457F-924B-E2FBE05F29D6}" type="presOf" srcId="{0905C41E-91CF-47FB-B8F3-05456EE9BFA0}" destId="{4AF6AAC2-BA48-4250-A3DC-8473B522DAF2}" srcOrd="0" destOrd="0" presId="urn:microsoft.com/office/officeart/2005/8/layout/hierarchy4"/>
    <dgm:cxn modelId="{4E3FF143-F590-496B-84E9-C671C8610266}" type="presOf" srcId="{A0871F0F-C371-421D-A884-C9D16F8A3C8F}" destId="{4D660BCC-71C2-485A-8569-27C486CA479A}" srcOrd="0" destOrd="0" presId="urn:microsoft.com/office/officeart/2005/8/layout/hierarchy4"/>
    <dgm:cxn modelId="{42B8A11F-0C97-47EB-9995-A485FEE52C86}" srcId="{EA8829D4-8803-4F2A-A28C-C890188D15E8}" destId="{DF515BAC-2E92-45A4-A269-DC9B9B9D3190}" srcOrd="0" destOrd="0" parTransId="{4C613974-78D1-492D-8EB4-5E40912C4C4B}" sibTransId="{F4B38523-A941-461A-9136-2A58016691D1}"/>
    <dgm:cxn modelId="{6F66293E-0CC1-4EF7-90F5-78BBC876C018}" srcId="{EA8829D4-8803-4F2A-A28C-C890188D15E8}" destId="{9052998D-CF9C-424C-9496-2A01F8FB5FF4}" srcOrd="1" destOrd="0" parTransId="{D48348CA-3960-4E9E-BEBA-29C8EE948447}" sibTransId="{DE71731A-771E-4DF6-B409-93D40C99C683}"/>
    <dgm:cxn modelId="{4C5111E2-2599-48FD-A297-CAF4853951E1}" type="presOf" srcId="{8D17ACCA-35FD-4084-86D0-49A6AC61859F}" destId="{ACF2B49B-B877-4D2B-90C9-817516DC0C66}" srcOrd="0" destOrd="0" presId="urn:microsoft.com/office/officeart/2005/8/layout/hierarchy4"/>
    <dgm:cxn modelId="{166A68DE-20D0-4E99-B57B-3EEC2C29034C}" type="presOf" srcId="{E412EAF0-00A0-4EFD-B5CF-B83DF19E9948}" destId="{EB7759A0-6336-4686-A8E1-D4FABAAD5D7B}" srcOrd="0" destOrd="0" presId="urn:microsoft.com/office/officeart/2005/8/layout/hierarchy4"/>
    <dgm:cxn modelId="{BBC84BF0-7E11-43E4-BD17-F25E9BA8AD88}" srcId="{0905C41E-91CF-47FB-B8F3-05456EE9BFA0}" destId="{A0871F0F-C371-421D-A884-C9D16F8A3C8F}" srcOrd="0" destOrd="0" parTransId="{6544CB9A-531B-4336-91CA-F9557417E959}" sibTransId="{38222525-F1E0-4E8B-A3AF-0759D517B8D0}"/>
    <dgm:cxn modelId="{41DD2ECC-FA0D-47AD-99D9-09D1C81D044F}" type="presParOf" srcId="{ACF2B49B-B877-4D2B-90C9-817516DC0C66}" destId="{83492623-DD11-49B1-AB41-B56C65E7A1F1}" srcOrd="0" destOrd="0" presId="urn:microsoft.com/office/officeart/2005/8/layout/hierarchy4"/>
    <dgm:cxn modelId="{027C4F69-5BFD-4DC4-83F1-23F18437B74D}" type="presParOf" srcId="{83492623-DD11-49B1-AB41-B56C65E7A1F1}" destId="{EB7759A0-6336-4686-A8E1-D4FABAAD5D7B}" srcOrd="0" destOrd="0" presId="urn:microsoft.com/office/officeart/2005/8/layout/hierarchy4"/>
    <dgm:cxn modelId="{94DE3F52-65CF-46E2-AADD-4F4F32B4D7E7}" type="presParOf" srcId="{83492623-DD11-49B1-AB41-B56C65E7A1F1}" destId="{AE7988E3-502E-442A-AA7A-96CFD6C08D42}" srcOrd="1" destOrd="0" presId="urn:microsoft.com/office/officeart/2005/8/layout/hierarchy4"/>
    <dgm:cxn modelId="{9F7E0E3D-17F1-4CBF-80B0-80976F488ABC}" type="presParOf" srcId="{83492623-DD11-49B1-AB41-B56C65E7A1F1}" destId="{E8D62E96-85A0-4368-A085-C36BD32D010D}" srcOrd="2" destOrd="0" presId="urn:microsoft.com/office/officeart/2005/8/layout/hierarchy4"/>
    <dgm:cxn modelId="{185E2E92-4F85-4272-8EE9-4EB381150939}" type="presParOf" srcId="{E8D62E96-85A0-4368-A085-C36BD32D010D}" destId="{1E9EB888-4DC2-4A93-9A5D-08E96225E8F5}" srcOrd="0" destOrd="0" presId="urn:microsoft.com/office/officeart/2005/8/layout/hierarchy4"/>
    <dgm:cxn modelId="{BCC4B5CA-BCA2-41C1-830D-F8C265EF02F9}" type="presParOf" srcId="{1E9EB888-4DC2-4A93-9A5D-08E96225E8F5}" destId="{39ACF18F-7E85-4262-A315-4D0EABF597F1}" srcOrd="0" destOrd="0" presId="urn:microsoft.com/office/officeart/2005/8/layout/hierarchy4"/>
    <dgm:cxn modelId="{25997092-99A4-4160-AC2A-AB3063432137}" type="presParOf" srcId="{1E9EB888-4DC2-4A93-9A5D-08E96225E8F5}" destId="{DE88F089-8B6B-4D61-8206-74A6137E65D9}" srcOrd="1" destOrd="0" presId="urn:microsoft.com/office/officeart/2005/8/layout/hierarchy4"/>
    <dgm:cxn modelId="{59CF924C-E3D1-4D0C-8A8F-AD8CF33C1B5E}" type="presParOf" srcId="{1E9EB888-4DC2-4A93-9A5D-08E96225E8F5}" destId="{3BC7B65F-A7AC-4768-ABA2-CB31303A89C8}" srcOrd="2" destOrd="0" presId="urn:microsoft.com/office/officeart/2005/8/layout/hierarchy4"/>
    <dgm:cxn modelId="{200F6349-C639-451A-A557-085B76B600EB}" type="presParOf" srcId="{3BC7B65F-A7AC-4768-ABA2-CB31303A89C8}" destId="{96D78970-1893-49EE-B1A1-B1B49472E6A0}" srcOrd="0" destOrd="0" presId="urn:microsoft.com/office/officeart/2005/8/layout/hierarchy4"/>
    <dgm:cxn modelId="{79B2BE36-41CB-40EB-BADA-FF0665397C82}" type="presParOf" srcId="{96D78970-1893-49EE-B1A1-B1B49472E6A0}" destId="{4C27B540-8273-49C5-96C4-3CB5D77AAB83}" srcOrd="0" destOrd="0" presId="urn:microsoft.com/office/officeart/2005/8/layout/hierarchy4"/>
    <dgm:cxn modelId="{87B947BD-9A71-4ECF-8F85-A547FB85E36E}" type="presParOf" srcId="{96D78970-1893-49EE-B1A1-B1B49472E6A0}" destId="{EEF9377B-16DA-45CA-81D1-90143E2F07EB}" srcOrd="1" destOrd="0" presId="urn:microsoft.com/office/officeart/2005/8/layout/hierarchy4"/>
    <dgm:cxn modelId="{DF306E6C-FAB9-4701-8920-F77A8DE6013D}" type="presParOf" srcId="{3BC7B65F-A7AC-4768-ABA2-CB31303A89C8}" destId="{508ACEA0-B337-4BED-832C-962DDB1E0C79}" srcOrd="1" destOrd="0" presId="urn:microsoft.com/office/officeart/2005/8/layout/hierarchy4"/>
    <dgm:cxn modelId="{03D7D3DA-CAED-4258-9610-340459A28673}" type="presParOf" srcId="{3BC7B65F-A7AC-4768-ABA2-CB31303A89C8}" destId="{9F503DE7-0033-4E61-9354-37E8CFA4F7C9}" srcOrd="2" destOrd="0" presId="urn:microsoft.com/office/officeart/2005/8/layout/hierarchy4"/>
    <dgm:cxn modelId="{89121F44-B0BD-42FB-9BAF-FEF01ADA58A1}" type="presParOf" srcId="{9F503DE7-0033-4E61-9354-37E8CFA4F7C9}" destId="{13EA7345-8AD0-41E2-8CF0-C7190B0FA31E}" srcOrd="0" destOrd="0" presId="urn:microsoft.com/office/officeart/2005/8/layout/hierarchy4"/>
    <dgm:cxn modelId="{EFE4ACDD-7081-4D4F-8B1B-6927FF3D9112}" type="presParOf" srcId="{9F503DE7-0033-4E61-9354-37E8CFA4F7C9}" destId="{B176AB2C-D4B2-432A-BA18-9585110B4063}" srcOrd="1" destOrd="0" presId="urn:microsoft.com/office/officeart/2005/8/layout/hierarchy4"/>
    <dgm:cxn modelId="{9289FFDE-627C-431C-874A-AAED40E12FAA}" type="presParOf" srcId="{E8D62E96-85A0-4368-A085-C36BD32D010D}" destId="{1814AA86-8F71-41F5-8712-C26C111853B9}" srcOrd="1" destOrd="0" presId="urn:microsoft.com/office/officeart/2005/8/layout/hierarchy4"/>
    <dgm:cxn modelId="{5EB27150-26B4-4501-86E3-6797D8CF0969}" type="presParOf" srcId="{E8D62E96-85A0-4368-A085-C36BD32D010D}" destId="{1774B661-20B7-475A-BA5B-87CB292273B9}" srcOrd="2" destOrd="0" presId="urn:microsoft.com/office/officeart/2005/8/layout/hierarchy4"/>
    <dgm:cxn modelId="{0D5E8B17-8E1D-4627-B7BA-46B339C31E80}" type="presParOf" srcId="{1774B661-20B7-475A-BA5B-87CB292273B9}" destId="{4AF6AAC2-BA48-4250-A3DC-8473B522DAF2}" srcOrd="0" destOrd="0" presId="urn:microsoft.com/office/officeart/2005/8/layout/hierarchy4"/>
    <dgm:cxn modelId="{27B54F8C-7C3B-444F-855D-C3BDC5604093}" type="presParOf" srcId="{1774B661-20B7-475A-BA5B-87CB292273B9}" destId="{A43F2832-650C-4D3F-8092-5DA4348AB1E0}" srcOrd="1" destOrd="0" presId="urn:microsoft.com/office/officeart/2005/8/layout/hierarchy4"/>
    <dgm:cxn modelId="{2F90A55D-C6FE-4221-A74D-31A61ABD7282}" type="presParOf" srcId="{1774B661-20B7-475A-BA5B-87CB292273B9}" destId="{5E2958AC-7EFD-4E35-A0B6-71C565ACE49F}" srcOrd="2" destOrd="0" presId="urn:microsoft.com/office/officeart/2005/8/layout/hierarchy4"/>
    <dgm:cxn modelId="{59FE8DCE-39D4-413F-834C-A57527BCD5AA}" type="presParOf" srcId="{5E2958AC-7EFD-4E35-A0B6-71C565ACE49F}" destId="{CC079A72-95E9-43EE-A413-804BA130A196}" srcOrd="0" destOrd="0" presId="urn:microsoft.com/office/officeart/2005/8/layout/hierarchy4"/>
    <dgm:cxn modelId="{70D3E0FF-F596-451E-8813-BC4CA73FB900}" type="presParOf" srcId="{CC079A72-95E9-43EE-A413-804BA130A196}" destId="{4D660BCC-71C2-485A-8569-27C486CA479A}" srcOrd="0" destOrd="0" presId="urn:microsoft.com/office/officeart/2005/8/layout/hierarchy4"/>
    <dgm:cxn modelId="{2798B5E8-0D01-4B17-B7AF-5392B5ECB7CE}" type="presParOf" srcId="{CC079A72-95E9-43EE-A413-804BA130A196}" destId="{12747BD2-07E8-4FCB-BE67-8243846DCEC9}" srcOrd="1" destOrd="0" presId="urn:microsoft.com/office/officeart/2005/8/layout/hierarchy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6.wmf"/><Relationship Id="rId1" Type="http://schemas.openxmlformats.org/officeDocument/2006/relationships/image" Target="../media/image10.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25.e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image" Target="../media/image19.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32.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0.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0.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0.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881313" cy="4905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5123" name="Rectangle 3"/>
          <p:cNvSpPr>
            <a:spLocks noGrp="1" noChangeArrowheads="1"/>
          </p:cNvSpPr>
          <p:nvPr>
            <p:ph type="dt" sz="quarter" idx="1"/>
          </p:nvPr>
        </p:nvSpPr>
        <p:spPr bwMode="auto">
          <a:xfrm>
            <a:off x="3765550" y="0"/>
            <a:ext cx="2881313" cy="4905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5124" name="Rectangle 4"/>
          <p:cNvSpPr>
            <a:spLocks noGrp="1" noChangeArrowheads="1"/>
          </p:cNvSpPr>
          <p:nvPr>
            <p:ph type="ftr" sz="quarter" idx="2"/>
          </p:nvPr>
        </p:nvSpPr>
        <p:spPr bwMode="auto">
          <a:xfrm>
            <a:off x="0" y="9313863"/>
            <a:ext cx="2881313" cy="4905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5125" name="Rectangle 5"/>
          <p:cNvSpPr>
            <a:spLocks noGrp="1" noChangeArrowheads="1"/>
          </p:cNvSpPr>
          <p:nvPr>
            <p:ph type="sldNum" sz="quarter" idx="3"/>
          </p:nvPr>
        </p:nvSpPr>
        <p:spPr bwMode="auto">
          <a:xfrm>
            <a:off x="3765550" y="9313863"/>
            <a:ext cx="2881313" cy="4905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22D1D4B-8355-46D7-B8F4-1FC0642288D0}" type="slidenum">
              <a:rPr lang="el-GR"/>
              <a:pPr>
                <a:defRPr/>
              </a:pPr>
              <a:t>‹#›</a:t>
            </a:fld>
            <a:endParaRPr lang="el-GR"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881313" cy="4905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3075" name="Rectangle 3"/>
          <p:cNvSpPr>
            <a:spLocks noGrp="1" noChangeArrowheads="1"/>
          </p:cNvSpPr>
          <p:nvPr>
            <p:ph type="dt" idx="1"/>
          </p:nvPr>
        </p:nvSpPr>
        <p:spPr bwMode="auto">
          <a:xfrm>
            <a:off x="3765550" y="0"/>
            <a:ext cx="2881313" cy="4905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100356" name="Rectangle 4"/>
          <p:cNvSpPr>
            <a:spLocks noGrp="1" noRot="1" noChangeAspect="1" noChangeArrowheads="1" noTextEdit="1"/>
          </p:cNvSpPr>
          <p:nvPr>
            <p:ph type="sldImg" idx="2"/>
          </p:nvPr>
        </p:nvSpPr>
        <p:spPr bwMode="auto">
          <a:xfrm>
            <a:off x="873125" y="735013"/>
            <a:ext cx="4903788" cy="3678237"/>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65163" y="4657725"/>
            <a:ext cx="5318125" cy="4413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smtClean="0"/>
              <a:t>Click to edit Master text styles</a:t>
            </a:r>
          </a:p>
          <a:p>
            <a:pPr lvl="1"/>
            <a:r>
              <a:rPr lang="el-GR" noProof="0" smtClean="0"/>
              <a:t>Second level</a:t>
            </a:r>
          </a:p>
          <a:p>
            <a:pPr lvl="2"/>
            <a:r>
              <a:rPr lang="el-GR" noProof="0" smtClean="0"/>
              <a:t>Third level</a:t>
            </a:r>
          </a:p>
          <a:p>
            <a:pPr lvl="3"/>
            <a:r>
              <a:rPr lang="el-GR" noProof="0" smtClean="0"/>
              <a:t>Fourth level</a:t>
            </a:r>
          </a:p>
          <a:p>
            <a:pPr lvl="4"/>
            <a:r>
              <a:rPr lang="el-GR" noProof="0" smtClean="0"/>
              <a:t>Fifth level</a:t>
            </a:r>
          </a:p>
        </p:txBody>
      </p:sp>
      <p:sp>
        <p:nvSpPr>
          <p:cNvPr id="3078" name="Rectangle 6"/>
          <p:cNvSpPr>
            <a:spLocks noGrp="1" noChangeArrowheads="1"/>
          </p:cNvSpPr>
          <p:nvPr>
            <p:ph type="ftr" sz="quarter" idx="4"/>
          </p:nvPr>
        </p:nvSpPr>
        <p:spPr bwMode="auto">
          <a:xfrm>
            <a:off x="0" y="9313863"/>
            <a:ext cx="2881313" cy="4905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3079" name="Rectangle 7"/>
          <p:cNvSpPr>
            <a:spLocks noGrp="1" noChangeArrowheads="1"/>
          </p:cNvSpPr>
          <p:nvPr>
            <p:ph type="sldNum" sz="quarter" idx="5"/>
          </p:nvPr>
        </p:nvSpPr>
        <p:spPr bwMode="auto">
          <a:xfrm>
            <a:off x="3765550" y="9313863"/>
            <a:ext cx="2881313" cy="4905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8461AAA-49A9-4FA6-92DE-2461B1A680C8}" type="slidenum">
              <a:rPr lang="el-GR"/>
              <a:pPr>
                <a:defRPr/>
              </a:pPr>
              <a:t>‹#›</a:t>
            </a:fld>
            <a:endParaRPr lang="el-GR"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7BE49D49-93EA-4B01-9887-2176414B1E4F}" type="slidenum">
              <a:rPr lang="en-GB"/>
              <a:pPr/>
              <a:t>11</a:t>
            </a:fld>
            <a:endParaRPr lang="en-GB"/>
          </a:p>
        </p:txBody>
      </p:sp>
      <p:sp>
        <p:nvSpPr>
          <p:cNvPr id="26627" name="Rectangle 2"/>
          <p:cNvSpPr>
            <a:spLocks noGrp="1" noRot="1" noChangeAspect="1" noChangeArrowheads="1" noTextEdit="1"/>
          </p:cNvSpPr>
          <p:nvPr>
            <p:ph type="sldImg"/>
          </p:nvPr>
        </p:nvSpPr>
        <p:spPr>
          <a:xfrm>
            <a:off x="3221038" y="2768600"/>
            <a:ext cx="0" cy="0"/>
          </a:xfrm>
          <a:ln/>
        </p:spPr>
      </p:sp>
      <p:sp>
        <p:nvSpPr>
          <p:cNvPr id="26628"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8282D2F-3645-4F58-93B1-8556CD6697E6}" type="slidenum">
              <a:rPr lang="en-GB"/>
              <a:pPr/>
              <a:t>12</a:t>
            </a:fld>
            <a:endParaRPr lang="en-GB"/>
          </a:p>
        </p:txBody>
      </p:sp>
      <p:sp>
        <p:nvSpPr>
          <p:cNvPr id="27651" name="Rectangle 2"/>
          <p:cNvSpPr>
            <a:spLocks noGrp="1" noRot="1" noChangeAspect="1" noChangeArrowheads="1" noTextEdit="1"/>
          </p:cNvSpPr>
          <p:nvPr>
            <p:ph type="sldImg"/>
          </p:nvPr>
        </p:nvSpPr>
        <p:spPr>
          <a:xfrm>
            <a:off x="3221038" y="2768600"/>
            <a:ext cx="0" cy="0"/>
          </a:xfrm>
          <a:ln/>
        </p:spPr>
      </p:sp>
      <p:sp>
        <p:nvSpPr>
          <p:cNvPr id="27652"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972B1C7F-160B-41EB-9A99-A9E046162AB0}" type="slidenum">
              <a:rPr lang="en-GB"/>
              <a:pPr/>
              <a:t>13</a:t>
            </a:fld>
            <a:endParaRPr lang="en-GB"/>
          </a:p>
        </p:txBody>
      </p:sp>
      <p:sp>
        <p:nvSpPr>
          <p:cNvPr id="28675" name="Rectangle 2"/>
          <p:cNvSpPr>
            <a:spLocks noGrp="1" noRot="1" noChangeAspect="1" noChangeArrowheads="1" noTextEdit="1"/>
          </p:cNvSpPr>
          <p:nvPr>
            <p:ph type="sldImg"/>
          </p:nvPr>
        </p:nvSpPr>
        <p:spPr>
          <a:xfrm>
            <a:off x="3221038" y="2768600"/>
            <a:ext cx="0" cy="0"/>
          </a:xfrm>
          <a:ln/>
        </p:spPr>
      </p:sp>
      <p:sp>
        <p:nvSpPr>
          <p:cNvPr id="28676"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E5D1192C-8EBA-43A8-8B1F-52211A78CB82}" type="slidenum">
              <a:rPr lang="en-GB"/>
              <a:pPr/>
              <a:t>14</a:t>
            </a:fld>
            <a:endParaRPr lang="en-GB"/>
          </a:p>
        </p:txBody>
      </p:sp>
      <p:sp>
        <p:nvSpPr>
          <p:cNvPr id="29699" name="Rectangle 2"/>
          <p:cNvSpPr>
            <a:spLocks noGrp="1" noRot="1" noChangeAspect="1" noChangeArrowheads="1" noTextEdit="1"/>
          </p:cNvSpPr>
          <p:nvPr>
            <p:ph type="sldImg"/>
          </p:nvPr>
        </p:nvSpPr>
        <p:spPr>
          <a:xfrm>
            <a:off x="3221038" y="2768600"/>
            <a:ext cx="0" cy="0"/>
          </a:xfrm>
          <a:ln/>
        </p:spPr>
      </p:sp>
      <p:sp>
        <p:nvSpPr>
          <p:cNvPr id="29700"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BDB6BBA6-E328-4986-9BB2-BA074D8D1D20}" type="slidenum">
              <a:rPr lang="en-GB"/>
              <a:pPr/>
              <a:t>15</a:t>
            </a:fld>
            <a:endParaRPr lang="en-GB"/>
          </a:p>
        </p:txBody>
      </p:sp>
      <p:sp>
        <p:nvSpPr>
          <p:cNvPr id="30723" name="Rectangle 2"/>
          <p:cNvSpPr>
            <a:spLocks noGrp="1" noRot="1" noChangeAspect="1" noChangeArrowheads="1" noTextEdit="1"/>
          </p:cNvSpPr>
          <p:nvPr>
            <p:ph type="sldImg"/>
          </p:nvPr>
        </p:nvSpPr>
        <p:spPr>
          <a:xfrm>
            <a:off x="3221038" y="2768600"/>
            <a:ext cx="0" cy="0"/>
          </a:xfrm>
          <a:ln/>
        </p:spPr>
      </p:sp>
      <p:sp>
        <p:nvSpPr>
          <p:cNvPr id="30724"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2BCB79F1-E1BC-43FC-8AE4-DD2D90918576}" type="slidenum">
              <a:rPr lang="en-GB"/>
              <a:pPr/>
              <a:t>17</a:t>
            </a:fld>
            <a:endParaRPr lang="en-GB"/>
          </a:p>
        </p:txBody>
      </p:sp>
      <p:sp>
        <p:nvSpPr>
          <p:cNvPr id="26627" name="Rectangle 3074"/>
          <p:cNvSpPr>
            <a:spLocks noGrp="1" noRot="1" noChangeAspect="1" noChangeArrowheads="1" noTextEdit="1"/>
          </p:cNvSpPr>
          <p:nvPr>
            <p:ph type="sldImg"/>
          </p:nvPr>
        </p:nvSpPr>
        <p:spPr>
          <a:xfrm>
            <a:off x="3221038" y="2768600"/>
            <a:ext cx="0" cy="0"/>
          </a:xfrm>
          <a:ln/>
        </p:spPr>
      </p:sp>
      <p:sp>
        <p:nvSpPr>
          <p:cNvPr id="26628" name="Rectangle 3075"/>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4865A173-597F-4823-8BBF-75D0D4137A0E}" type="slidenum">
              <a:rPr lang="en-GB"/>
              <a:pPr/>
              <a:t>18</a:t>
            </a:fld>
            <a:endParaRPr lang="en-GB"/>
          </a:p>
        </p:txBody>
      </p:sp>
      <p:sp>
        <p:nvSpPr>
          <p:cNvPr id="27651" name="Rectangle 2"/>
          <p:cNvSpPr>
            <a:spLocks noGrp="1" noRot="1" noChangeAspect="1" noChangeArrowheads="1" noTextEdit="1"/>
          </p:cNvSpPr>
          <p:nvPr>
            <p:ph type="sldImg"/>
          </p:nvPr>
        </p:nvSpPr>
        <p:spPr>
          <a:xfrm>
            <a:off x="3221038" y="2768600"/>
            <a:ext cx="0" cy="0"/>
          </a:xfrm>
          <a:ln/>
        </p:spPr>
      </p:sp>
      <p:sp>
        <p:nvSpPr>
          <p:cNvPr id="27652"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B6BCB5B2-B8E4-431F-947F-9F9D65D728BD}" type="slidenum">
              <a:rPr lang="en-GB"/>
              <a:pPr/>
              <a:t>19</a:t>
            </a:fld>
            <a:endParaRPr lang="en-GB"/>
          </a:p>
        </p:txBody>
      </p:sp>
      <p:sp>
        <p:nvSpPr>
          <p:cNvPr id="28675" name="Rectangle 2"/>
          <p:cNvSpPr>
            <a:spLocks noGrp="1" noRot="1" noChangeAspect="1" noChangeArrowheads="1" noTextEdit="1"/>
          </p:cNvSpPr>
          <p:nvPr>
            <p:ph type="sldImg"/>
          </p:nvPr>
        </p:nvSpPr>
        <p:spPr>
          <a:xfrm>
            <a:off x="3221038" y="2768600"/>
            <a:ext cx="0" cy="0"/>
          </a:xfrm>
          <a:ln/>
        </p:spPr>
      </p:sp>
      <p:sp>
        <p:nvSpPr>
          <p:cNvPr id="28676"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6AC7445C-F406-4129-AD8D-D494D6C7D824}" type="slidenum">
              <a:rPr lang="en-GB"/>
              <a:pPr/>
              <a:t>20</a:t>
            </a:fld>
            <a:endParaRPr lang="en-GB"/>
          </a:p>
        </p:txBody>
      </p:sp>
      <p:sp>
        <p:nvSpPr>
          <p:cNvPr id="29699" name="Rectangle 1026"/>
          <p:cNvSpPr>
            <a:spLocks noGrp="1" noRot="1" noChangeAspect="1" noChangeArrowheads="1" noTextEdit="1"/>
          </p:cNvSpPr>
          <p:nvPr>
            <p:ph type="sldImg"/>
          </p:nvPr>
        </p:nvSpPr>
        <p:spPr>
          <a:xfrm>
            <a:off x="3221038" y="2768600"/>
            <a:ext cx="0" cy="0"/>
          </a:xfrm>
          <a:ln/>
        </p:spPr>
      </p:sp>
      <p:sp>
        <p:nvSpPr>
          <p:cNvPr id="29700" name="Rectangle 1027"/>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69F581C2-8C89-4A45-9EC8-71E130D8B722}" type="slidenum">
              <a:rPr lang="en-GB"/>
              <a:pPr/>
              <a:t>21</a:t>
            </a:fld>
            <a:endParaRPr lang="en-GB"/>
          </a:p>
        </p:txBody>
      </p:sp>
      <p:sp>
        <p:nvSpPr>
          <p:cNvPr id="30723" name="Rectangle 2"/>
          <p:cNvSpPr>
            <a:spLocks noGrp="1" noRot="1" noChangeAspect="1" noChangeArrowheads="1" noTextEdit="1"/>
          </p:cNvSpPr>
          <p:nvPr>
            <p:ph type="sldImg"/>
          </p:nvPr>
        </p:nvSpPr>
        <p:spPr>
          <a:xfrm>
            <a:off x="3221038" y="2768600"/>
            <a:ext cx="0" cy="0"/>
          </a:xfrm>
          <a:ln/>
        </p:spPr>
      </p:sp>
      <p:sp>
        <p:nvSpPr>
          <p:cNvPr id="30724"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5FF9F47E-30CE-45E9-AA21-EEA8FC1785FA}" type="slidenum">
              <a:rPr lang="en-GB"/>
              <a:pPr/>
              <a:t>3</a:t>
            </a:fld>
            <a:endParaRPr lang="en-GB"/>
          </a:p>
        </p:txBody>
      </p:sp>
      <p:sp>
        <p:nvSpPr>
          <p:cNvPr id="18435" name="Rectangle 2"/>
          <p:cNvSpPr>
            <a:spLocks noGrp="1" noRot="1" noChangeAspect="1" noChangeArrowheads="1" noTextEdit="1"/>
          </p:cNvSpPr>
          <p:nvPr>
            <p:ph type="sldImg"/>
          </p:nvPr>
        </p:nvSpPr>
        <p:spPr>
          <a:xfrm>
            <a:off x="3221038" y="2768600"/>
            <a:ext cx="0" cy="0"/>
          </a:xfrm>
          <a:ln/>
        </p:spPr>
      </p:sp>
      <p:sp>
        <p:nvSpPr>
          <p:cNvPr id="18436"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F0EAFF6A-9C5D-46D6-947A-887CDD924CDD}" type="slidenum">
              <a:rPr lang="en-GB"/>
              <a:pPr/>
              <a:t>22</a:t>
            </a:fld>
            <a:endParaRPr lang="en-GB"/>
          </a:p>
        </p:txBody>
      </p:sp>
      <p:sp>
        <p:nvSpPr>
          <p:cNvPr id="31747" name="Rectangle 2"/>
          <p:cNvSpPr>
            <a:spLocks noGrp="1" noRot="1" noChangeAspect="1" noChangeArrowheads="1" noTextEdit="1"/>
          </p:cNvSpPr>
          <p:nvPr>
            <p:ph type="sldImg"/>
          </p:nvPr>
        </p:nvSpPr>
        <p:spPr>
          <a:xfrm>
            <a:off x="3221038" y="2768600"/>
            <a:ext cx="0" cy="0"/>
          </a:xfrm>
          <a:ln/>
        </p:spPr>
      </p:sp>
      <p:sp>
        <p:nvSpPr>
          <p:cNvPr id="31748"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BEC6E816-F6C3-46AB-A5C1-F72AF8A138FC}" type="slidenum">
              <a:rPr lang="en-GB"/>
              <a:pPr/>
              <a:t>23</a:t>
            </a:fld>
            <a:endParaRPr lang="en-GB"/>
          </a:p>
        </p:txBody>
      </p:sp>
      <p:sp>
        <p:nvSpPr>
          <p:cNvPr id="32771" name="Rectangle 2"/>
          <p:cNvSpPr>
            <a:spLocks noGrp="1" noRot="1" noChangeAspect="1" noChangeArrowheads="1" noTextEdit="1"/>
          </p:cNvSpPr>
          <p:nvPr>
            <p:ph type="sldImg"/>
          </p:nvPr>
        </p:nvSpPr>
        <p:spPr>
          <a:xfrm>
            <a:off x="3221038" y="2768600"/>
            <a:ext cx="0" cy="0"/>
          </a:xfrm>
          <a:ln/>
        </p:spPr>
      </p:sp>
      <p:sp>
        <p:nvSpPr>
          <p:cNvPr id="32772"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A1117FF4-054B-4333-A493-0A83428C1ECA}" type="slidenum">
              <a:rPr lang="en-GB"/>
              <a:pPr/>
              <a:t>24</a:t>
            </a:fld>
            <a:endParaRPr lang="en-GB"/>
          </a:p>
        </p:txBody>
      </p:sp>
      <p:sp>
        <p:nvSpPr>
          <p:cNvPr id="33795" name="Rectangle 2"/>
          <p:cNvSpPr>
            <a:spLocks noGrp="1" noRot="1" noChangeAspect="1" noChangeArrowheads="1" noTextEdit="1"/>
          </p:cNvSpPr>
          <p:nvPr>
            <p:ph type="sldImg"/>
          </p:nvPr>
        </p:nvSpPr>
        <p:spPr>
          <a:xfrm>
            <a:off x="3221038" y="2768600"/>
            <a:ext cx="0" cy="0"/>
          </a:xfrm>
          <a:ln/>
        </p:spPr>
      </p:sp>
      <p:sp>
        <p:nvSpPr>
          <p:cNvPr id="33796"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F5C27938-FD48-4023-AF60-5257461EAB11}" type="slidenum">
              <a:rPr lang="en-GB"/>
              <a:pPr/>
              <a:t>25</a:t>
            </a:fld>
            <a:endParaRPr lang="en-GB"/>
          </a:p>
        </p:txBody>
      </p:sp>
      <p:sp>
        <p:nvSpPr>
          <p:cNvPr id="34819" name="Rectangle 2"/>
          <p:cNvSpPr>
            <a:spLocks noGrp="1" noRot="1" noChangeAspect="1" noChangeArrowheads="1" noTextEdit="1"/>
          </p:cNvSpPr>
          <p:nvPr>
            <p:ph type="sldImg"/>
          </p:nvPr>
        </p:nvSpPr>
        <p:spPr>
          <a:xfrm>
            <a:off x="3221038" y="2768600"/>
            <a:ext cx="0" cy="0"/>
          </a:xfrm>
          <a:ln/>
        </p:spPr>
      </p:sp>
      <p:sp>
        <p:nvSpPr>
          <p:cNvPr id="34820"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74B94BC4-ABEA-4D9E-A164-FC58C2266FC9}" type="slidenum">
              <a:rPr lang="en-GB"/>
              <a:pPr/>
              <a:t>26</a:t>
            </a:fld>
            <a:endParaRPr lang="en-GB"/>
          </a:p>
        </p:txBody>
      </p:sp>
      <p:sp>
        <p:nvSpPr>
          <p:cNvPr id="35843" name="Rectangle 2"/>
          <p:cNvSpPr>
            <a:spLocks noGrp="1" noRot="1" noChangeAspect="1" noChangeArrowheads="1" noTextEdit="1"/>
          </p:cNvSpPr>
          <p:nvPr>
            <p:ph type="sldImg"/>
          </p:nvPr>
        </p:nvSpPr>
        <p:spPr>
          <a:xfrm>
            <a:off x="3221038" y="2768600"/>
            <a:ext cx="0" cy="0"/>
          </a:xfrm>
          <a:ln/>
        </p:spPr>
      </p:sp>
      <p:sp>
        <p:nvSpPr>
          <p:cNvPr id="35844"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B4BFEFE9-7F9F-45CD-AD80-3E67442891A8}" type="slidenum">
              <a:rPr lang="en-GB"/>
              <a:pPr/>
              <a:t>27</a:t>
            </a:fld>
            <a:endParaRPr lang="en-GB"/>
          </a:p>
        </p:txBody>
      </p:sp>
      <p:sp>
        <p:nvSpPr>
          <p:cNvPr id="36867" name="Rectangle 2"/>
          <p:cNvSpPr>
            <a:spLocks noGrp="1" noRot="1" noChangeAspect="1" noChangeArrowheads="1" noTextEdit="1"/>
          </p:cNvSpPr>
          <p:nvPr>
            <p:ph type="sldImg"/>
          </p:nvPr>
        </p:nvSpPr>
        <p:spPr>
          <a:xfrm>
            <a:off x="3221038" y="2768600"/>
            <a:ext cx="0" cy="0"/>
          </a:xfrm>
          <a:ln/>
        </p:spPr>
      </p:sp>
      <p:sp>
        <p:nvSpPr>
          <p:cNvPr id="36868"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24EEC3AE-929B-44F7-936E-9A129936458E}" type="slidenum">
              <a:rPr lang="en-GB"/>
              <a:pPr/>
              <a:t>28</a:t>
            </a:fld>
            <a:endParaRPr lang="en-GB"/>
          </a:p>
        </p:txBody>
      </p:sp>
      <p:sp>
        <p:nvSpPr>
          <p:cNvPr id="37891" name="Rectangle 2"/>
          <p:cNvSpPr>
            <a:spLocks noGrp="1" noRot="1" noChangeAspect="1" noChangeArrowheads="1" noTextEdit="1"/>
          </p:cNvSpPr>
          <p:nvPr>
            <p:ph type="sldImg"/>
          </p:nvPr>
        </p:nvSpPr>
        <p:spPr>
          <a:xfrm>
            <a:off x="3221038" y="2768600"/>
            <a:ext cx="0" cy="0"/>
          </a:xfrm>
          <a:ln/>
        </p:spPr>
      </p:sp>
      <p:sp>
        <p:nvSpPr>
          <p:cNvPr id="37892"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89608052-6885-40B3-A174-31AACE6E85BA}" type="slidenum">
              <a:rPr lang="en-GB"/>
              <a:pPr/>
              <a:t>29</a:t>
            </a:fld>
            <a:endParaRPr lang="en-GB"/>
          </a:p>
        </p:txBody>
      </p:sp>
      <p:sp>
        <p:nvSpPr>
          <p:cNvPr id="38915" name="Rectangle 2"/>
          <p:cNvSpPr>
            <a:spLocks noGrp="1" noRot="1" noChangeAspect="1" noChangeArrowheads="1" noTextEdit="1"/>
          </p:cNvSpPr>
          <p:nvPr>
            <p:ph type="sldImg"/>
          </p:nvPr>
        </p:nvSpPr>
        <p:spPr>
          <a:xfrm>
            <a:off x="3221038" y="2768600"/>
            <a:ext cx="0" cy="0"/>
          </a:xfrm>
          <a:ln/>
        </p:spPr>
      </p:sp>
      <p:sp>
        <p:nvSpPr>
          <p:cNvPr id="38916"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894D8340-E35A-4C0C-ACBF-18BE149782A7}" type="slidenum">
              <a:rPr lang="en-GB"/>
              <a:pPr/>
              <a:t>30</a:t>
            </a:fld>
            <a:endParaRPr lang="en-GB"/>
          </a:p>
        </p:txBody>
      </p:sp>
      <p:sp>
        <p:nvSpPr>
          <p:cNvPr id="39939" name="Rectangle 2"/>
          <p:cNvSpPr>
            <a:spLocks noGrp="1" noRot="1" noChangeAspect="1" noChangeArrowheads="1" noTextEdit="1"/>
          </p:cNvSpPr>
          <p:nvPr>
            <p:ph type="sldImg"/>
          </p:nvPr>
        </p:nvSpPr>
        <p:spPr>
          <a:xfrm>
            <a:off x="3221038" y="2768600"/>
            <a:ext cx="0" cy="0"/>
          </a:xfrm>
          <a:ln/>
        </p:spPr>
      </p:sp>
      <p:sp>
        <p:nvSpPr>
          <p:cNvPr id="39940"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FFB475A0-A2AE-4DED-819C-A016DD573910}" type="slidenum">
              <a:rPr lang="en-GB"/>
              <a:pPr/>
              <a:t>31</a:t>
            </a:fld>
            <a:endParaRPr lang="en-GB"/>
          </a:p>
        </p:txBody>
      </p:sp>
      <p:sp>
        <p:nvSpPr>
          <p:cNvPr id="40963" name="Rectangle 2"/>
          <p:cNvSpPr>
            <a:spLocks noGrp="1" noRot="1" noChangeAspect="1" noChangeArrowheads="1" noTextEdit="1"/>
          </p:cNvSpPr>
          <p:nvPr>
            <p:ph type="sldImg"/>
          </p:nvPr>
        </p:nvSpPr>
        <p:spPr>
          <a:xfrm>
            <a:off x="3221038" y="2768600"/>
            <a:ext cx="0" cy="0"/>
          </a:xfrm>
          <a:ln/>
        </p:spPr>
      </p:sp>
      <p:sp>
        <p:nvSpPr>
          <p:cNvPr id="40964"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D4AA60A2-A2F2-4F51-BC15-D684416C6AF0}" type="slidenum">
              <a:rPr lang="en-GB"/>
              <a:pPr/>
              <a:t>4</a:t>
            </a:fld>
            <a:endParaRPr lang="en-GB"/>
          </a:p>
        </p:txBody>
      </p:sp>
      <p:sp>
        <p:nvSpPr>
          <p:cNvPr id="19459" name="Rectangle 2"/>
          <p:cNvSpPr>
            <a:spLocks noGrp="1" noRot="1" noChangeAspect="1" noChangeArrowheads="1" noTextEdit="1"/>
          </p:cNvSpPr>
          <p:nvPr>
            <p:ph type="sldImg"/>
          </p:nvPr>
        </p:nvSpPr>
        <p:spPr>
          <a:xfrm>
            <a:off x="3221038" y="2768600"/>
            <a:ext cx="0" cy="0"/>
          </a:xfrm>
          <a:ln/>
        </p:spPr>
      </p:sp>
      <p:sp>
        <p:nvSpPr>
          <p:cNvPr id="19460"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387DA0DD-A028-4904-A847-DCEAF157F328}" type="slidenum">
              <a:rPr lang="en-GB"/>
              <a:pPr/>
              <a:t>32</a:t>
            </a:fld>
            <a:endParaRPr lang="en-GB"/>
          </a:p>
        </p:txBody>
      </p:sp>
      <p:sp>
        <p:nvSpPr>
          <p:cNvPr id="41987" name="Rectangle 1026"/>
          <p:cNvSpPr>
            <a:spLocks noGrp="1" noRot="1" noChangeAspect="1" noChangeArrowheads="1" noTextEdit="1"/>
          </p:cNvSpPr>
          <p:nvPr>
            <p:ph type="sldImg"/>
          </p:nvPr>
        </p:nvSpPr>
        <p:spPr>
          <a:xfrm>
            <a:off x="3221038" y="2768600"/>
            <a:ext cx="0" cy="0"/>
          </a:xfrm>
          <a:ln/>
        </p:spPr>
      </p:sp>
      <p:sp>
        <p:nvSpPr>
          <p:cNvPr id="41988" name="Rectangle 1027"/>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91D53647-18AD-4EAC-A973-776F6F7F041B}" type="slidenum">
              <a:rPr lang="en-GB"/>
              <a:pPr/>
              <a:t>33</a:t>
            </a:fld>
            <a:endParaRPr lang="en-GB"/>
          </a:p>
        </p:txBody>
      </p:sp>
      <p:sp>
        <p:nvSpPr>
          <p:cNvPr id="43011" name="Rectangle 2"/>
          <p:cNvSpPr>
            <a:spLocks noGrp="1" noRot="1" noChangeAspect="1" noChangeArrowheads="1" noTextEdit="1"/>
          </p:cNvSpPr>
          <p:nvPr>
            <p:ph type="sldImg"/>
          </p:nvPr>
        </p:nvSpPr>
        <p:spPr>
          <a:xfrm>
            <a:off x="3221038" y="2768600"/>
            <a:ext cx="0" cy="0"/>
          </a:xfrm>
          <a:ln/>
        </p:spPr>
      </p:sp>
      <p:sp>
        <p:nvSpPr>
          <p:cNvPr id="43012"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8443B5F9-CD86-49F2-87C3-78EFAE644B39}" type="slidenum">
              <a:rPr lang="en-GB"/>
              <a:pPr/>
              <a:t>34</a:t>
            </a:fld>
            <a:endParaRPr lang="en-GB"/>
          </a:p>
        </p:txBody>
      </p:sp>
      <p:sp>
        <p:nvSpPr>
          <p:cNvPr id="44035" name="Rectangle 2"/>
          <p:cNvSpPr>
            <a:spLocks noGrp="1" noRot="1" noChangeAspect="1" noChangeArrowheads="1" noTextEdit="1"/>
          </p:cNvSpPr>
          <p:nvPr>
            <p:ph type="sldImg"/>
          </p:nvPr>
        </p:nvSpPr>
        <p:spPr>
          <a:xfrm>
            <a:off x="3221038" y="2768600"/>
            <a:ext cx="0" cy="0"/>
          </a:xfrm>
          <a:ln/>
        </p:spPr>
      </p:sp>
      <p:sp>
        <p:nvSpPr>
          <p:cNvPr id="44036"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92F51CFC-F534-48E3-B2A3-DE687EFC32EE}" type="slidenum">
              <a:rPr lang="en-GB"/>
              <a:pPr/>
              <a:t>35</a:t>
            </a:fld>
            <a:endParaRPr lang="en-GB"/>
          </a:p>
        </p:txBody>
      </p:sp>
      <p:sp>
        <p:nvSpPr>
          <p:cNvPr id="45059" name="Rectangle 2"/>
          <p:cNvSpPr>
            <a:spLocks noGrp="1" noRot="1" noChangeAspect="1" noChangeArrowheads="1" noTextEdit="1"/>
          </p:cNvSpPr>
          <p:nvPr>
            <p:ph type="sldImg"/>
          </p:nvPr>
        </p:nvSpPr>
        <p:spPr>
          <a:xfrm>
            <a:off x="3221038" y="2768600"/>
            <a:ext cx="0" cy="0"/>
          </a:xfrm>
          <a:ln/>
        </p:spPr>
      </p:sp>
      <p:sp>
        <p:nvSpPr>
          <p:cNvPr id="45060"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D9C8C6BA-2DBA-4585-956D-C28AD32D92BE}" type="slidenum">
              <a:rPr lang="en-GB"/>
              <a:pPr/>
              <a:t>36</a:t>
            </a:fld>
            <a:endParaRPr lang="en-GB"/>
          </a:p>
        </p:txBody>
      </p:sp>
      <p:sp>
        <p:nvSpPr>
          <p:cNvPr id="46083" name="Rectangle 2"/>
          <p:cNvSpPr>
            <a:spLocks noGrp="1" noRot="1" noChangeAspect="1" noChangeArrowheads="1" noTextEdit="1"/>
          </p:cNvSpPr>
          <p:nvPr>
            <p:ph type="sldImg"/>
          </p:nvPr>
        </p:nvSpPr>
        <p:spPr>
          <a:xfrm>
            <a:off x="3221038" y="2768600"/>
            <a:ext cx="0" cy="0"/>
          </a:xfrm>
          <a:ln/>
        </p:spPr>
      </p:sp>
      <p:sp>
        <p:nvSpPr>
          <p:cNvPr id="46084"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0CF884B9-DE48-494B-840A-38546033AC87}" type="slidenum">
              <a:rPr lang="en-GB"/>
              <a:pPr/>
              <a:t>38</a:t>
            </a:fld>
            <a:endParaRPr lang="en-GB"/>
          </a:p>
        </p:txBody>
      </p:sp>
      <p:sp>
        <p:nvSpPr>
          <p:cNvPr id="47107" name="Rectangle 2"/>
          <p:cNvSpPr>
            <a:spLocks noGrp="1" noRot="1" noChangeAspect="1" noChangeArrowheads="1" noTextEdit="1"/>
          </p:cNvSpPr>
          <p:nvPr>
            <p:ph type="sldImg"/>
          </p:nvPr>
        </p:nvSpPr>
        <p:spPr>
          <a:xfrm>
            <a:off x="3221038" y="2768600"/>
            <a:ext cx="0" cy="0"/>
          </a:xfrm>
          <a:ln/>
        </p:spPr>
      </p:sp>
      <p:sp>
        <p:nvSpPr>
          <p:cNvPr id="47108"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C1B32F53-D672-4392-9A64-626131E69620}" type="slidenum">
              <a:rPr lang="en-GB"/>
              <a:pPr/>
              <a:t>40</a:t>
            </a:fld>
            <a:endParaRPr lang="en-GB"/>
          </a:p>
        </p:txBody>
      </p:sp>
      <p:sp>
        <p:nvSpPr>
          <p:cNvPr id="12291" name="Rectangle 2"/>
          <p:cNvSpPr>
            <a:spLocks noGrp="1" noRot="1" noChangeAspect="1" noChangeArrowheads="1" noTextEdit="1"/>
          </p:cNvSpPr>
          <p:nvPr>
            <p:ph type="sldImg"/>
          </p:nvPr>
        </p:nvSpPr>
        <p:spPr>
          <a:xfrm>
            <a:off x="3221038" y="2768600"/>
            <a:ext cx="0" cy="0"/>
          </a:xfrm>
          <a:ln/>
        </p:spPr>
      </p:sp>
      <p:sp>
        <p:nvSpPr>
          <p:cNvPr id="12292"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B08EC27E-4781-48DE-A33C-A7F441F2AF53}" type="slidenum">
              <a:rPr lang="en-GB"/>
              <a:pPr/>
              <a:t>41</a:t>
            </a:fld>
            <a:endParaRPr lang="en-GB"/>
          </a:p>
        </p:txBody>
      </p:sp>
      <p:sp>
        <p:nvSpPr>
          <p:cNvPr id="13315" name="Rectangle 2"/>
          <p:cNvSpPr>
            <a:spLocks noGrp="1" noRot="1" noChangeAspect="1" noChangeArrowheads="1" noTextEdit="1"/>
          </p:cNvSpPr>
          <p:nvPr>
            <p:ph type="sldImg"/>
          </p:nvPr>
        </p:nvSpPr>
        <p:spPr>
          <a:xfrm>
            <a:off x="3221038" y="2768600"/>
            <a:ext cx="0" cy="0"/>
          </a:xfrm>
          <a:ln/>
        </p:spPr>
      </p:sp>
      <p:sp>
        <p:nvSpPr>
          <p:cNvPr id="13316"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625812FC-1139-4B1F-A182-70D774E3EB42}" type="slidenum">
              <a:rPr lang="en-GB"/>
              <a:pPr/>
              <a:t>42</a:t>
            </a:fld>
            <a:endParaRPr lang="en-GB"/>
          </a:p>
        </p:txBody>
      </p:sp>
      <p:sp>
        <p:nvSpPr>
          <p:cNvPr id="14339" name="Rectangle 2"/>
          <p:cNvSpPr>
            <a:spLocks noGrp="1" noRot="1" noChangeAspect="1" noChangeArrowheads="1" noTextEdit="1"/>
          </p:cNvSpPr>
          <p:nvPr>
            <p:ph type="sldImg"/>
          </p:nvPr>
        </p:nvSpPr>
        <p:spPr>
          <a:xfrm>
            <a:off x="3221038" y="2768600"/>
            <a:ext cx="0" cy="0"/>
          </a:xfrm>
          <a:ln/>
        </p:spPr>
      </p:sp>
      <p:sp>
        <p:nvSpPr>
          <p:cNvPr id="14340"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16A9BDF6-F22C-4BC8-818A-1A62A218662D}" type="slidenum">
              <a:rPr lang="en-GB"/>
              <a:pPr/>
              <a:t>43</a:t>
            </a:fld>
            <a:endParaRPr lang="en-GB"/>
          </a:p>
        </p:txBody>
      </p:sp>
      <p:sp>
        <p:nvSpPr>
          <p:cNvPr id="15363" name="Rectangle 2"/>
          <p:cNvSpPr>
            <a:spLocks noGrp="1" noRot="1" noChangeAspect="1" noChangeArrowheads="1" noTextEdit="1"/>
          </p:cNvSpPr>
          <p:nvPr>
            <p:ph type="sldImg"/>
          </p:nvPr>
        </p:nvSpPr>
        <p:spPr>
          <a:xfrm>
            <a:off x="3221038" y="2768600"/>
            <a:ext cx="0" cy="0"/>
          </a:xfrm>
          <a:ln/>
        </p:spPr>
      </p:sp>
      <p:sp>
        <p:nvSpPr>
          <p:cNvPr id="15364"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10F1A9FA-DAFC-42F0-A0ED-A8BDBC3DEB2B}" type="slidenum">
              <a:rPr lang="en-GB"/>
              <a:pPr/>
              <a:t>5</a:t>
            </a:fld>
            <a:endParaRPr lang="en-GB"/>
          </a:p>
        </p:txBody>
      </p:sp>
      <p:sp>
        <p:nvSpPr>
          <p:cNvPr id="20483" name="Rectangle 2"/>
          <p:cNvSpPr>
            <a:spLocks noGrp="1" noRot="1" noChangeAspect="1" noChangeArrowheads="1" noTextEdit="1"/>
          </p:cNvSpPr>
          <p:nvPr>
            <p:ph type="sldImg"/>
          </p:nvPr>
        </p:nvSpPr>
        <p:spPr>
          <a:xfrm>
            <a:off x="3221038" y="2768600"/>
            <a:ext cx="0" cy="0"/>
          </a:xfrm>
          <a:ln/>
        </p:spPr>
      </p:sp>
      <p:sp>
        <p:nvSpPr>
          <p:cNvPr id="20484"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69A1E31F-CB96-400D-B8D1-90AF958ADF93}" type="slidenum">
              <a:rPr lang="en-GB"/>
              <a:pPr/>
              <a:t>44</a:t>
            </a:fld>
            <a:endParaRPr lang="en-GB"/>
          </a:p>
        </p:txBody>
      </p:sp>
      <p:sp>
        <p:nvSpPr>
          <p:cNvPr id="16387" name="Rectangle 2"/>
          <p:cNvSpPr>
            <a:spLocks noGrp="1" noRot="1" noChangeAspect="1" noChangeArrowheads="1" noTextEdit="1"/>
          </p:cNvSpPr>
          <p:nvPr>
            <p:ph type="sldImg"/>
          </p:nvPr>
        </p:nvSpPr>
        <p:spPr>
          <a:xfrm>
            <a:off x="3221038" y="2768600"/>
            <a:ext cx="0" cy="0"/>
          </a:xfrm>
          <a:ln/>
        </p:spPr>
      </p:sp>
      <p:sp>
        <p:nvSpPr>
          <p:cNvPr id="16388"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25D32A46-2E9F-4632-8468-A33B2000092A}" type="slidenum">
              <a:rPr lang="en-GB"/>
              <a:pPr/>
              <a:t>45</a:t>
            </a:fld>
            <a:endParaRPr lang="en-GB"/>
          </a:p>
        </p:txBody>
      </p:sp>
      <p:sp>
        <p:nvSpPr>
          <p:cNvPr id="17411" name="Rectangle 2"/>
          <p:cNvSpPr>
            <a:spLocks noGrp="1" noRot="1" noChangeAspect="1" noChangeArrowheads="1" noTextEdit="1"/>
          </p:cNvSpPr>
          <p:nvPr>
            <p:ph type="sldImg"/>
          </p:nvPr>
        </p:nvSpPr>
        <p:spPr>
          <a:xfrm>
            <a:off x="3221038" y="2768600"/>
            <a:ext cx="0" cy="0"/>
          </a:xfrm>
          <a:ln/>
        </p:spPr>
      </p:sp>
      <p:sp>
        <p:nvSpPr>
          <p:cNvPr id="17412"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D40EB6EF-73B2-4415-BE5D-46F958E8A4FB}" type="slidenum">
              <a:rPr lang="en-GB"/>
              <a:pPr/>
              <a:t>46</a:t>
            </a:fld>
            <a:endParaRPr lang="en-GB"/>
          </a:p>
        </p:txBody>
      </p:sp>
      <p:sp>
        <p:nvSpPr>
          <p:cNvPr id="18435" name="Rectangle 2"/>
          <p:cNvSpPr>
            <a:spLocks noGrp="1" noRot="1" noChangeAspect="1" noChangeArrowheads="1" noTextEdit="1"/>
          </p:cNvSpPr>
          <p:nvPr>
            <p:ph type="sldImg"/>
          </p:nvPr>
        </p:nvSpPr>
        <p:spPr>
          <a:xfrm>
            <a:off x="3221038" y="2768600"/>
            <a:ext cx="0" cy="0"/>
          </a:xfrm>
          <a:ln/>
        </p:spPr>
      </p:sp>
      <p:sp>
        <p:nvSpPr>
          <p:cNvPr id="18436"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93F80FFA-6C82-4700-B601-23170E1C30E8}" type="slidenum">
              <a:rPr lang="en-GB"/>
              <a:pPr/>
              <a:t>47</a:t>
            </a:fld>
            <a:endParaRPr lang="en-GB"/>
          </a:p>
        </p:txBody>
      </p:sp>
      <p:sp>
        <p:nvSpPr>
          <p:cNvPr id="19459" name="Rectangle 2"/>
          <p:cNvSpPr>
            <a:spLocks noGrp="1" noRot="1" noChangeAspect="1" noChangeArrowheads="1" noTextEdit="1"/>
          </p:cNvSpPr>
          <p:nvPr>
            <p:ph type="sldImg"/>
          </p:nvPr>
        </p:nvSpPr>
        <p:spPr>
          <a:xfrm>
            <a:off x="3221038" y="2768600"/>
            <a:ext cx="0" cy="0"/>
          </a:xfrm>
          <a:ln/>
        </p:spPr>
      </p:sp>
      <p:sp>
        <p:nvSpPr>
          <p:cNvPr id="19460"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a:noFill/>
          <a:ln/>
        </p:spPr>
        <p:txBody>
          <a:bodyPr/>
          <a:lstStyle/>
          <a:p>
            <a:endParaRPr lang="el-GR"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77CDCB07-B38D-4485-B3D1-7553FCC9633E}" type="slidenum">
              <a:rPr lang="en-GB"/>
              <a:pPr/>
              <a:t>6</a:t>
            </a:fld>
            <a:endParaRPr lang="en-GB"/>
          </a:p>
        </p:txBody>
      </p:sp>
      <p:sp>
        <p:nvSpPr>
          <p:cNvPr id="21507" name="Rectangle 2"/>
          <p:cNvSpPr>
            <a:spLocks noGrp="1" noRot="1" noChangeAspect="1" noChangeArrowheads="1" noTextEdit="1"/>
          </p:cNvSpPr>
          <p:nvPr>
            <p:ph type="sldImg"/>
          </p:nvPr>
        </p:nvSpPr>
        <p:spPr>
          <a:xfrm>
            <a:off x="3221038" y="2768600"/>
            <a:ext cx="0" cy="0"/>
          </a:xfrm>
          <a:ln/>
        </p:spPr>
      </p:sp>
      <p:sp>
        <p:nvSpPr>
          <p:cNvPr id="21508"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D75D8C8B-B3DD-4BAA-A767-B2AEDFCDDBC1}" type="slidenum">
              <a:rPr lang="en-GB"/>
              <a:pPr/>
              <a:t>7</a:t>
            </a:fld>
            <a:endParaRPr lang="en-GB"/>
          </a:p>
        </p:txBody>
      </p:sp>
      <p:sp>
        <p:nvSpPr>
          <p:cNvPr id="22531" name="Rectangle 2"/>
          <p:cNvSpPr>
            <a:spLocks noGrp="1" noRot="1" noChangeAspect="1" noChangeArrowheads="1" noTextEdit="1"/>
          </p:cNvSpPr>
          <p:nvPr>
            <p:ph type="sldImg"/>
          </p:nvPr>
        </p:nvSpPr>
        <p:spPr>
          <a:xfrm>
            <a:off x="3221038" y="2768600"/>
            <a:ext cx="0" cy="0"/>
          </a:xfrm>
          <a:ln/>
        </p:spPr>
      </p:sp>
      <p:sp>
        <p:nvSpPr>
          <p:cNvPr id="22532"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Rot="1" noChangeAspect="1" noChangeArrowheads="1" noTextEdit="1"/>
          </p:cNvSpPr>
          <p:nvPr>
            <p:ph type="sldImg"/>
          </p:nvPr>
        </p:nvSpPr>
        <p:spPr>
          <a:ln/>
        </p:spPr>
      </p:sp>
      <p:sp>
        <p:nvSpPr>
          <p:cNvPr id="118787"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a:noFill/>
          <a:ln/>
        </p:spPr>
        <p:txBody>
          <a:bodyPr/>
          <a:lstStyle/>
          <a:p>
            <a:pPr eaLnBrk="1" hangingPunct="1"/>
            <a:endParaRPr lang="el-G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2A4A455D-4F2A-491B-B081-2FDFC1B9BC3A}" type="slidenum">
              <a:rPr lang="en-GB"/>
              <a:pPr/>
              <a:t>8</a:t>
            </a:fld>
            <a:endParaRPr lang="en-GB"/>
          </a:p>
        </p:txBody>
      </p:sp>
      <p:sp>
        <p:nvSpPr>
          <p:cNvPr id="23555" name="Rectangle 2"/>
          <p:cNvSpPr>
            <a:spLocks noGrp="1" noRot="1" noChangeAspect="1" noChangeArrowheads="1" noTextEdit="1"/>
          </p:cNvSpPr>
          <p:nvPr>
            <p:ph type="sldImg"/>
          </p:nvPr>
        </p:nvSpPr>
        <p:spPr>
          <a:xfrm>
            <a:off x="3221038" y="2768600"/>
            <a:ext cx="0" cy="0"/>
          </a:xfrm>
          <a:ln/>
        </p:spPr>
      </p:sp>
      <p:sp>
        <p:nvSpPr>
          <p:cNvPr id="23556"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A5A92741-41AE-47AB-987C-F087E6ED05C6}" type="slidenum">
              <a:rPr lang="en-GB"/>
              <a:pPr/>
              <a:t>9</a:t>
            </a:fld>
            <a:endParaRPr lang="en-GB"/>
          </a:p>
        </p:txBody>
      </p:sp>
      <p:sp>
        <p:nvSpPr>
          <p:cNvPr id="24579" name="Rectangle 2"/>
          <p:cNvSpPr>
            <a:spLocks noGrp="1" noRot="1" noChangeAspect="1" noChangeArrowheads="1" noTextEdit="1"/>
          </p:cNvSpPr>
          <p:nvPr>
            <p:ph type="sldImg"/>
          </p:nvPr>
        </p:nvSpPr>
        <p:spPr>
          <a:xfrm>
            <a:off x="3221038" y="2768600"/>
            <a:ext cx="0" cy="0"/>
          </a:xfrm>
          <a:ln/>
        </p:spPr>
      </p:sp>
      <p:sp>
        <p:nvSpPr>
          <p:cNvPr id="24580"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9CB0F5BB-B291-4DB0-B318-6880A8A9E6E0}" type="slidenum">
              <a:rPr lang="en-GB"/>
              <a:pPr/>
              <a:t>10</a:t>
            </a:fld>
            <a:endParaRPr lang="en-GB"/>
          </a:p>
        </p:txBody>
      </p:sp>
      <p:sp>
        <p:nvSpPr>
          <p:cNvPr id="25603" name="Rectangle 2"/>
          <p:cNvSpPr>
            <a:spLocks noGrp="1" noRot="1" noChangeAspect="1" noChangeArrowheads="1" noTextEdit="1"/>
          </p:cNvSpPr>
          <p:nvPr>
            <p:ph type="sldImg"/>
          </p:nvPr>
        </p:nvSpPr>
        <p:spPr>
          <a:xfrm>
            <a:off x="3221038" y="2768600"/>
            <a:ext cx="0" cy="0"/>
          </a:xfrm>
          <a:ln/>
        </p:spPr>
      </p:sp>
      <p:sp>
        <p:nvSpPr>
          <p:cNvPr id="25604" name="Rectangle 3"/>
          <p:cNvSpPr>
            <a:spLocks noGrp="1" noChangeArrowheads="1"/>
          </p:cNvSpPr>
          <p:nvPr>
            <p:ph type="body" idx="1"/>
          </p:nvPr>
        </p:nvSpPr>
        <p:spPr>
          <a:xfrm>
            <a:off x="887094" y="6725192"/>
            <a:ext cx="1197576" cy="273884"/>
          </a:xfrm>
          <a:noFill/>
          <a:ln/>
        </p:spPr>
        <p:txBody>
          <a:bodyPr/>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l-GR" dirty="0"/>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l-GR" dirty="0"/>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l-GR" dirty="0"/>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l-GR" dirty="0"/>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l-GR" dirty="0"/>
            </a:p>
          </p:txBody>
        </p:sp>
        <p:sp>
          <p:nvSpPr>
            <p:cNvPr id="1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l-GR" dirty="0"/>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l-GR" dirty="0"/>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l-GR" dirty="0"/>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l-GR" dirty="0"/>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l-GR" dirty="0"/>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l-GR" dirty="0"/>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l-GR" dirty="0"/>
            </a:p>
          </p:txBody>
        </p:sp>
        <p:sp>
          <p:nvSpPr>
            <p:cNvPr id="1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l-GR" dirty="0"/>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l-GR" dirty="0"/>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l-GR" dirty="0"/>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l-GR" dirty="0"/>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l-GR" dirty="0"/>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l-GR" dirty="0"/>
            </a:p>
          </p:txBody>
        </p:sp>
        <p:sp>
          <p:nvSpPr>
            <p:cNvPr id="2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l-GR" dirty="0"/>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l-GR" dirty="0"/>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l-GR" dirty="0"/>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l-GR" dirty="0"/>
            </a:p>
          </p:txBody>
        </p:sp>
        <p:sp>
          <p:nvSpPr>
            <p:cNvPr id="2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l-GR" dirty="0"/>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l-GR" dirty="0"/>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l-GR" dirty="0"/>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l-GR" dirty="0"/>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l-GR" dirty="0"/>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l-GR" dirty="0"/>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l-GR" dirty="0"/>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l-GR" dirty="0"/>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l-GR" dirty="0"/>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l-GR" dirty="0"/>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l-GR" dirty="0"/>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l-GR" dirty="0"/>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l-GR" dirty="0"/>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l-GR" dirty="0"/>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l-GR" dirty="0"/>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l-GR" dirty="0"/>
              </a:p>
            </p:txBody>
          </p:sp>
        </p:grpSp>
      </p:grpSp>
      <p:sp>
        <p:nvSpPr>
          <p:cNvPr id="44" name="Text Box 47"/>
          <p:cNvSpPr txBox="1">
            <a:spLocks noChangeArrowheads="1"/>
          </p:cNvSpPr>
          <p:nvPr userDrawn="1"/>
        </p:nvSpPr>
        <p:spPr bwMode="auto">
          <a:xfrm rot="16200000">
            <a:off x="-1732756" y="4656931"/>
            <a:ext cx="3740150" cy="274638"/>
          </a:xfrm>
          <a:prstGeom prst="rect">
            <a:avLst/>
          </a:prstGeom>
          <a:noFill/>
          <a:ln w="12700">
            <a:noFill/>
            <a:miter lim="800000"/>
            <a:headEnd type="none" w="sm" len="sm"/>
            <a:tailEnd type="none" w="sm" len="sm"/>
          </a:ln>
          <a:effectLst/>
        </p:spPr>
        <p:txBody>
          <a:bodyPr>
            <a:spAutoFit/>
          </a:bodyPr>
          <a:lstStyle/>
          <a:p>
            <a:pPr defTabSz="762000" eaLnBrk="0" hangingPunct="0">
              <a:spcBef>
                <a:spcPct val="50000"/>
              </a:spcBef>
              <a:defRPr/>
            </a:pPr>
            <a:r>
              <a:rPr lang="en-GB" sz="1100" dirty="0"/>
              <a:t>Copyright 200</a:t>
            </a:r>
            <a:r>
              <a:rPr lang="el-GR" sz="1100" dirty="0"/>
              <a:t>8</a:t>
            </a:r>
            <a:r>
              <a:rPr lang="en-US" sz="1100" dirty="0"/>
              <a:t> </a:t>
            </a:r>
            <a:r>
              <a:rPr lang="en-US" sz="1200" dirty="0">
                <a:cs typeface="Arial" charset="0"/>
              </a:rPr>
              <a:t>©</a:t>
            </a:r>
            <a:r>
              <a:rPr lang="el-GR" sz="1100" dirty="0"/>
              <a:t> </a:t>
            </a:r>
            <a:r>
              <a:rPr lang="en-GB" sz="1100" dirty="0"/>
              <a:t> </a:t>
            </a:r>
            <a:r>
              <a:rPr lang="el-GR" sz="1100" dirty="0"/>
              <a:t>ΕΚΔΟΤΙΚΟΣ ΟΙΚΟΣ </a:t>
            </a:r>
            <a:r>
              <a:rPr lang="en-GB" sz="1100" dirty="0"/>
              <a:t>ROSILI</a:t>
            </a:r>
          </a:p>
        </p:txBody>
      </p:sp>
      <p:sp>
        <p:nvSpPr>
          <p:cNvPr id="45" name="Text Box 48"/>
          <p:cNvSpPr txBox="1">
            <a:spLocks noChangeArrowheads="1"/>
          </p:cNvSpPr>
          <p:nvPr userDrawn="1"/>
        </p:nvSpPr>
        <p:spPr bwMode="auto">
          <a:xfrm>
            <a:off x="179388" y="6381750"/>
            <a:ext cx="8785225" cy="457200"/>
          </a:xfrm>
          <a:prstGeom prst="rect">
            <a:avLst/>
          </a:prstGeom>
          <a:noFill/>
          <a:ln w="9525">
            <a:noFill/>
            <a:miter lim="800000"/>
            <a:headEnd/>
            <a:tailEnd/>
          </a:ln>
          <a:effectLst/>
        </p:spPr>
        <p:txBody>
          <a:bodyPr>
            <a:spAutoFit/>
          </a:bodyPr>
          <a:lstStyle/>
          <a:p>
            <a:pPr algn="ctr">
              <a:defRPr/>
            </a:pPr>
            <a:r>
              <a:rPr lang="el-GR" sz="1200" b="1" i="1" dirty="0">
                <a:latin typeface="Verdana" pitchFamily="34" charset="0"/>
              </a:rPr>
              <a:t>ΧΡΗΜΑΤΟΟΙΚΟΝΟΜΙΚΗ ΔΙΟΙΚΗΣΗ – ΘΕΩΡΙΑ ΚΑΙ ΠΡΑΚΤΙΚΗ                              </a:t>
            </a:r>
            <a:endParaRPr lang="en-US" sz="1200" b="1" i="1" dirty="0">
              <a:latin typeface="Verdana" pitchFamily="34" charset="0"/>
            </a:endParaRPr>
          </a:p>
          <a:p>
            <a:pPr algn="ctr">
              <a:defRPr/>
            </a:pPr>
            <a:r>
              <a:rPr lang="el-GR" sz="1200" b="1" i="1" dirty="0">
                <a:latin typeface="Verdana" pitchFamily="34" charset="0"/>
              </a:rPr>
              <a:t>Δ. Βασιλείου   -  Ν. Ηρειώτης</a:t>
            </a:r>
          </a:p>
        </p:txBody>
      </p:sp>
      <p:sp>
        <p:nvSpPr>
          <p:cNvPr id="86058" name="Rectangle 42"/>
          <p:cNvSpPr>
            <a:spLocks noGrp="1" noChangeArrowheads="1"/>
          </p:cNvSpPr>
          <p:nvPr>
            <p:ph type="ctrTitle" sz="quarter"/>
          </p:nvPr>
        </p:nvSpPr>
        <p:spPr>
          <a:xfrm>
            <a:off x="457200" y="1600200"/>
            <a:ext cx="8229600" cy="1828800"/>
          </a:xfrm>
        </p:spPr>
        <p:txBody>
          <a:bodyPr/>
          <a:lstStyle>
            <a:lvl1pPr>
              <a:defRPr/>
            </a:lvl1pPr>
          </a:lstStyle>
          <a:p>
            <a:r>
              <a:rPr lang="el-GR"/>
              <a:t>Click to edit Master title style</a:t>
            </a:r>
          </a:p>
        </p:txBody>
      </p:sp>
      <p:sp>
        <p:nvSpPr>
          <p:cNvPr id="86059"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l-GR"/>
              <a:t>Click to edit Master subtitle style</a:t>
            </a:r>
          </a:p>
        </p:txBody>
      </p:sp>
      <p:sp>
        <p:nvSpPr>
          <p:cNvPr id="46" name="Rectangle 44"/>
          <p:cNvSpPr>
            <a:spLocks noGrp="1" noChangeArrowheads="1"/>
          </p:cNvSpPr>
          <p:nvPr>
            <p:ph type="dt" sz="quarter" idx="10"/>
          </p:nvPr>
        </p:nvSpPr>
        <p:spPr/>
        <p:txBody>
          <a:bodyPr/>
          <a:lstStyle>
            <a:lvl1pPr>
              <a:defRPr/>
            </a:lvl1pPr>
          </a:lstStyle>
          <a:p>
            <a:pPr>
              <a:defRPr/>
            </a:pPr>
            <a:endParaRPr lang="el-GR"/>
          </a:p>
        </p:txBody>
      </p:sp>
      <p:sp>
        <p:nvSpPr>
          <p:cNvPr id="47" name="Rectangle 45"/>
          <p:cNvSpPr>
            <a:spLocks noGrp="1" noChangeArrowheads="1"/>
          </p:cNvSpPr>
          <p:nvPr>
            <p:ph type="ftr" sz="quarter" idx="11"/>
          </p:nvPr>
        </p:nvSpPr>
        <p:spPr/>
        <p:txBody>
          <a:bodyPr/>
          <a:lstStyle>
            <a:lvl1pPr>
              <a:defRPr/>
            </a:lvl1pPr>
          </a:lstStyle>
          <a:p>
            <a:pPr>
              <a:defRPr/>
            </a:pPr>
            <a:endParaRPr lang="el-GR"/>
          </a:p>
        </p:txBody>
      </p:sp>
      <p:sp>
        <p:nvSpPr>
          <p:cNvPr id="48" name="Rectangle 46"/>
          <p:cNvSpPr>
            <a:spLocks noGrp="1" noChangeArrowheads="1"/>
          </p:cNvSpPr>
          <p:nvPr>
            <p:ph type="sldNum" sz="quarter" idx="12"/>
          </p:nvPr>
        </p:nvSpPr>
        <p:spPr/>
        <p:txBody>
          <a:bodyPr/>
          <a:lstStyle>
            <a:lvl1pPr>
              <a:defRPr/>
            </a:lvl1pPr>
          </a:lstStyle>
          <a:p>
            <a:pPr>
              <a:defRPr/>
            </a:pPr>
            <a:fld id="{96E43DC3-F7A6-45A2-A331-3E985ED611A8}" type="slidenum">
              <a:rPr lang="el-GR"/>
              <a:pPr>
                <a:defRPr/>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4"/>
          <p:cNvSpPr>
            <a:spLocks noGrp="1" noChangeArrowheads="1"/>
          </p:cNvSpPr>
          <p:nvPr>
            <p:ph type="dt" sz="half" idx="10"/>
          </p:nvPr>
        </p:nvSpPr>
        <p:spPr/>
        <p:txBody>
          <a:bodyPr/>
          <a:lstStyle>
            <a:lvl1pPr>
              <a:defRPr/>
            </a:lvl1pPr>
          </a:lstStyle>
          <a:p>
            <a:pPr>
              <a:defRPr/>
            </a:pPr>
            <a:endParaRPr lang="el-GR"/>
          </a:p>
        </p:txBody>
      </p:sp>
      <p:sp>
        <p:nvSpPr>
          <p:cNvPr id="5" name="Rectangle 45"/>
          <p:cNvSpPr>
            <a:spLocks noGrp="1" noChangeArrowheads="1"/>
          </p:cNvSpPr>
          <p:nvPr>
            <p:ph type="ftr" sz="quarter" idx="11"/>
          </p:nvPr>
        </p:nvSpPr>
        <p:spPr/>
        <p:txBody>
          <a:bodyPr/>
          <a:lstStyle>
            <a:lvl1pPr>
              <a:defRPr/>
            </a:lvl1pPr>
          </a:lstStyle>
          <a:p>
            <a:pPr>
              <a:defRPr/>
            </a:pPr>
            <a:endParaRPr lang="el-GR"/>
          </a:p>
        </p:txBody>
      </p:sp>
      <p:sp>
        <p:nvSpPr>
          <p:cNvPr id="6" name="Rectangle 46"/>
          <p:cNvSpPr>
            <a:spLocks noGrp="1" noChangeArrowheads="1"/>
          </p:cNvSpPr>
          <p:nvPr>
            <p:ph type="sldNum" sz="quarter" idx="12"/>
          </p:nvPr>
        </p:nvSpPr>
        <p:spPr/>
        <p:txBody>
          <a:bodyPr/>
          <a:lstStyle>
            <a:lvl1pPr>
              <a:defRPr/>
            </a:lvl1pPr>
          </a:lstStyle>
          <a:p>
            <a:pPr>
              <a:defRPr/>
            </a:pPr>
            <a:fld id="{ED3C5814-C793-4BA6-B0B2-1CB604540E04}" type="slidenum">
              <a:rPr lang="el-GR"/>
              <a:pPr>
                <a:defRPr/>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7813"/>
            <a:ext cx="2057400" cy="5853112"/>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7813"/>
            <a:ext cx="6019800" cy="5853112"/>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4"/>
          <p:cNvSpPr>
            <a:spLocks noGrp="1" noChangeArrowheads="1"/>
          </p:cNvSpPr>
          <p:nvPr>
            <p:ph type="dt" sz="half" idx="10"/>
          </p:nvPr>
        </p:nvSpPr>
        <p:spPr/>
        <p:txBody>
          <a:bodyPr/>
          <a:lstStyle>
            <a:lvl1pPr>
              <a:defRPr/>
            </a:lvl1pPr>
          </a:lstStyle>
          <a:p>
            <a:pPr>
              <a:defRPr/>
            </a:pPr>
            <a:endParaRPr lang="el-GR"/>
          </a:p>
        </p:txBody>
      </p:sp>
      <p:sp>
        <p:nvSpPr>
          <p:cNvPr id="5" name="Rectangle 45"/>
          <p:cNvSpPr>
            <a:spLocks noGrp="1" noChangeArrowheads="1"/>
          </p:cNvSpPr>
          <p:nvPr>
            <p:ph type="ftr" sz="quarter" idx="11"/>
          </p:nvPr>
        </p:nvSpPr>
        <p:spPr/>
        <p:txBody>
          <a:bodyPr/>
          <a:lstStyle>
            <a:lvl1pPr>
              <a:defRPr/>
            </a:lvl1pPr>
          </a:lstStyle>
          <a:p>
            <a:pPr>
              <a:defRPr/>
            </a:pPr>
            <a:endParaRPr lang="el-GR"/>
          </a:p>
        </p:txBody>
      </p:sp>
      <p:sp>
        <p:nvSpPr>
          <p:cNvPr id="6" name="Rectangle 46"/>
          <p:cNvSpPr>
            <a:spLocks noGrp="1" noChangeArrowheads="1"/>
          </p:cNvSpPr>
          <p:nvPr>
            <p:ph type="sldNum" sz="quarter" idx="12"/>
          </p:nvPr>
        </p:nvSpPr>
        <p:spPr/>
        <p:txBody>
          <a:bodyPr/>
          <a:lstStyle>
            <a:lvl1pPr>
              <a:defRPr/>
            </a:lvl1pPr>
          </a:lstStyle>
          <a:p>
            <a:pPr>
              <a:defRPr/>
            </a:pPr>
            <a:fld id="{6103F60A-346B-4FD4-998B-F8D8D8224340}" type="slidenum">
              <a:rPr lang="el-GR"/>
              <a:pPr>
                <a:defRPr/>
              </a:pPr>
              <a:t>‹#›</a:t>
            </a:fld>
            <a:endParaRPr lang="el-G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a:prstGeom prst="rect">
            <a:avLst/>
          </a:prstGeo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Κάντε κλικ για να επεξεργαστείτε τον υπότιτλο του υποδείγματος</a:t>
            </a:r>
            <a:endParaRPr lang="el-GR"/>
          </a:p>
        </p:txBody>
      </p:sp>
      <p:sp>
        <p:nvSpPr>
          <p:cNvPr id="4" name="Rectangle 46"/>
          <p:cNvSpPr>
            <a:spLocks noGrp="1" noChangeArrowheads="1"/>
          </p:cNvSpPr>
          <p:nvPr>
            <p:ph type="sldNum" sz="quarter" idx="10"/>
          </p:nvPr>
        </p:nvSpPr>
        <p:spPr/>
        <p:txBody>
          <a:bodyPr/>
          <a:lstStyle>
            <a:lvl1pPr>
              <a:defRPr/>
            </a:lvl1pPr>
          </a:lstStyle>
          <a:p>
            <a:pPr>
              <a:defRPr/>
            </a:pPr>
            <a:fld id="{84CF427A-3D19-4190-98A3-7E126EEAB248}" type="slidenum">
              <a:rPr lang="el-GR"/>
              <a:pPr>
                <a:defRPr/>
              </a:pPr>
              <a:t>‹#›</a:t>
            </a:fld>
            <a:endParaRPr lang="el-GR"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a:prstGeom prst="rect">
            <a:avLst/>
          </a:prstGeom>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6"/>
          <p:cNvSpPr>
            <a:spLocks noGrp="1" noChangeArrowheads="1"/>
          </p:cNvSpPr>
          <p:nvPr>
            <p:ph type="sldNum" sz="quarter" idx="10"/>
          </p:nvPr>
        </p:nvSpPr>
        <p:spPr/>
        <p:txBody>
          <a:bodyPr/>
          <a:lstStyle>
            <a:lvl1pPr>
              <a:defRPr/>
            </a:lvl1pPr>
          </a:lstStyle>
          <a:p>
            <a:pPr>
              <a:defRPr/>
            </a:pPr>
            <a:fld id="{6E38CD8D-4A9F-429F-92A7-D125DC045278}" type="slidenum">
              <a:rPr lang="el-GR"/>
              <a:pPr>
                <a:defRPr/>
              </a:pPr>
              <a:t>‹#›</a:t>
            </a:fld>
            <a:endParaRPr lang="el-G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Rectangle 46"/>
          <p:cNvSpPr>
            <a:spLocks noGrp="1" noChangeArrowheads="1"/>
          </p:cNvSpPr>
          <p:nvPr>
            <p:ph type="sldNum" sz="quarter" idx="10"/>
          </p:nvPr>
        </p:nvSpPr>
        <p:spPr/>
        <p:txBody>
          <a:bodyPr/>
          <a:lstStyle>
            <a:lvl1pPr>
              <a:defRPr/>
            </a:lvl1pPr>
          </a:lstStyle>
          <a:p>
            <a:pPr>
              <a:defRPr/>
            </a:pPr>
            <a:fld id="{D0F8E951-2138-429E-889E-9B48420416FA}" type="slidenum">
              <a:rPr lang="el-GR"/>
              <a:pPr>
                <a:defRPr/>
              </a:pPr>
              <a:t>‹#›</a:t>
            </a:fld>
            <a:endParaRPr lang="el-GR"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a:prstGeom prst="rect">
            <a:avLst/>
          </a:prstGeom>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46"/>
          <p:cNvSpPr>
            <a:spLocks noGrp="1" noChangeArrowheads="1"/>
          </p:cNvSpPr>
          <p:nvPr>
            <p:ph type="sldNum" sz="quarter" idx="10"/>
          </p:nvPr>
        </p:nvSpPr>
        <p:spPr/>
        <p:txBody>
          <a:bodyPr/>
          <a:lstStyle>
            <a:lvl1pPr>
              <a:defRPr/>
            </a:lvl1pPr>
          </a:lstStyle>
          <a:p>
            <a:pPr>
              <a:defRPr/>
            </a:pPr>
            <a:fld id="{2E54B29C-CE55-4FC4-AB62-08B6B0B701CD}" type="slidenum">
              <a:rPr lang="el-GR"/>
              <a:pPr>
                <a:defRPr/>
              </a:pPr>
              <a:t>‹#›</a:t>
            </a:fld>
            <a:endParaRPr lang="el-GR"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a:prstGeom prst="rect">
            <a:avLst/>
          </a:prstGeo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46"/>
          <p:cNvSpPr>
            <a:spLocks noGrp="1" noChangeArrowheads="1"/>
          </p:cNvSpPr>
          <p:nvPr>
            <p:ph type="sldNum" sz="quarter" idx="10"/>
          </p:nvPr>
        </p:nvSpPr>
        <p:spPr/>
        <p:txBody>
          <a:bodyPr/>
          <a:lstStyle>
            <a:lvl1pPr>
              <a:defRPr/>
            </a:lvl1pPr>
          </a:lstStyle>
          <a:p>
            <a:pPr>
              <a:defRPr/>
            </a:pPr>
            <a:fld id="{437E7F16-3A57-4E5E-AF68-B75C8527F9CD}" type="slidenum">
              <a:rPr lang="el-GR"/>
              <a:pPr>
                <a:defRPr/>
              </a:pPr>
              <a:t>‹#›</a:t>
            </a:fld>
            <a:endParaRPr lang="el-GR"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a:prstGeom prst="rect">
            <a:avLst/>
          </a:prstGeom>
        </p:spPr>
        <p:txBody>
          <a:bodyPr/>
          <a:lstStyle/>
          <a:p>
            <a:r>
              <a:rPr lang="el-GR" smtClean="0"/>
              <a:t>Kλικ για επεξεργασία του τίτλου</a:t>
            </a:r>
            <a:endParaRPr lang="el-GR"/>
          </a:p>
        </p:txBody>
      </p:sp>
      <p:sp>
        <p:nvSpPr>
          <p:cNvPr id="3" name="Rectangle 46"/>
          <p:cNvSpPr>
            <a:spLocks noGrp="1" noChangeArrowheads="1"/>
          </p:cNvSpPr>
          <p:nvPr>
            <p:ph type="sldNum" sz="quarter" idx="10"/>
          </p:nvPr>
        </p:nvSpPr>
        <p:spPr/>
        <p:txBody>
          <a:bodyPr/>
          <a:lstStyle>
            <a:lvl1pPr>
              <a:defRPr/>
            </a:lvl1pPr>
          </a:lstStyle>
          <a:p>
            <a:pPr>
              <a:defRPr/>
            </a:pPr>
            <a:fld id="{4D4A644A-D181-49E6-9C73-788C7152D36A}" type="slidenum">
              <a:rPr lang="el-GR"/>
              <a:pPr>
                <a:defRPr/>
              </a:pPr>
              <a:t>‹#›</a:t>
            </a:fld>
            <a:endParaRPr lang="el-GR"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Rectangle 46"/>
          <p:cNvSpPr>
            <a:spLocks noGrp="1" noChangeArrowheads="1"/>
          </p:cNvSpPr>
          <p:nvPr>
            <p:ph type="sldNum" sz="quarter" idx="10"/>
          </p:nvPr>
        </p:nvSpPr>
        <p:spPr/>
        <p:txBody>
          <a:bodyPr/>
          <a:lstStyle>
            <a:lvl1pPr>
              <a:defRPr/>
            </a:lvl1pPr>
          </a:lstStyle>
          <a:p>
            <a:pPr>
              <a:defRPr/>
            </a:pPr>
            <a:fld id="{23EE639B-10BB-467D-BEE3-EF6F2E89BCD4}" type="slidenum">
              <a:rPr lang="el-GR"/>
              <a:pPr>
                <a:defRPr/>
              </a:pPr>
              <a:t>‹#›</a:t>
            </a:fld>
            <a:endParaRPr lang="el-GR"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a:prstGeom prst="rect">
            <a:avLst/>
          </a:prstGeo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46"/>
          <p:cNvSpPr>
            <a:spLocks noGrp="1" noChangeArrowheads="1"/>
          </p:cNvSpPr>
          <p:nvPr>
            <p:ph type="sldNum" sz="quarter" idx="10"/>
          </p:nvPr>
        </p:nvSpPr>
        <p:spPr/>
        <p:txBody>
          <a:bodyPr/>
          <a:lstStyle>
            <a:lvl1pPr>
              <a:defRPr/>
            </a:lvl1pPr>
          </a:lstStyle>
          <a:p>
            <a:pPr>
              <a:defRPr/>
            </a:pPr>
            <a:fld id="{51E6373D-D169-4CA6-8156-1E543AFD9410}" type="slidenum">
              <a:rPr lang="el-GR"/>
              <a:pPr>
                <a:defRPr/>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4"/>
          <p:cNvSpPr>
            <a:spLocks noGrp="1" noChangeArrowheads="1"/>
          </p:cNvSpPr>
          <p:nvPr>
            <p:ph type="dt" sz="half" idx="10"/>
          </p:nvPr>
        </p:nvSpPr>
        <p:spPr/>
        <p:txBody>
          <a:bodyPr/>
          <a:lstStyle>
            <a:lvl1pPr>
              <a:defRPr/>
            </a:lvl1pPr>
          </a:lstStyle>
          <a:p>
            <a:pPr>
              <a:defRPr/>
            </a:pPr>
            <a:endParaRPr lang="el-GR"/>
          </a:p>
        </p:txBody>
      </p:sp>
      <p:sp>
        <p:nvSpPr>
          <p:cNvPr id="5" name="Rectangle 45"/>
          <p:cNvSpPr>
            <a:spLocks noGrp="1" noChangeArrowheads="1"/>
          </p:cNvSpPr>
          <p:nvPr>
            <p:ph type="ftr" sz="quarter" idx="11"/>
          </p:nvPr>
        </p:nvSpPr>
        <p:spPr/>
        <p:txBody>
          <a:bodyPr/>
          <a:lstStyle>
            <a:lvl1pPr>
              <a:defRPr/>
            </a:lvl1pPr>
          </a:lstStyle>
          <a:p>
            <a:pPr>
              <a:defRPr/>
            </a:pPr>
            <a:endParaRPr lang="el-GR"/>
          </a:p>
        </p:txBody>
      </p:sp>
      <p:sp>
        <p:nvSpPr>
          <p:cNvPr id="6" name="Rectangle 46"/>
          <p:cNvSpPr>
            <a:spLocks noGrp="1" noChangeArrowheads="1"/>
          </p:cNvSpPr>
          <p:nvPr>
            <p:ph type="sldNum" sz="quarter" idx="12"/>
          </p:nvPr>
        </p:nvSpPr>
        <p:spPr/>
        <p:txBody>
          <a:bodyPr/>
          <a:lstStyle>
            <a:lvl1pPr>
              <a:defRPr/>
            </a:lvl1pPr>
          </a:lstStyle>
          <a:p>
            <a:pPr>
              <a:defRPr/>
            </a:pPr>
            <a:fld id="{D7F69416-39BF-4EEB-A254-412D1C2B37A2}" type="slidenum">
              <a:rPr lang="el-GR"/>
              <a:pPr>
                <a:defRPr/>
              </a:pPr>
              <a:t>‹#›</a:t>
            </a:fld>
            <a:endParaRPr lang="el-GR"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a:prstGeom prst="rect">
            <a:avLst/>
          </a:prstGeo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dirty="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46"/>
          <p:cNvSpPr>
            <a:spLocks noGrp="1" noChangeArrowheads="1"/>
          </p:cNvSpPr>
          <p:nvPr>
            <p:ph type="sldNum" sz="quarter" idx="10"/>
          </p:nvPr>
        </p:nvSpPr>
        <p:spPr/>
        <p:txBody>
          <a:bodyPr/>
          <a:lstStyle>
            <a:lvl1pPr>
              <a:defRPr/>
            </a:lvl1pPr>
          </a:lstStyle>
          <a:p>
            <a:pPr>
              <a:defRPr/>
            </a:pPr>
            <a:fld id="{DA7F6FF9-76AB-4781-9830-C97F74B5E97A}" type="slidenum">
              <a:rPr lang="el-GR"/>
              <a:pPr>
                <a:defRPr/>
              </a:pPr>
              <a:t>‹#›</a:t>
            </a:fld>
            <a:endParaRPr lang="el-GR"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a:prstGeom prst="rect">
            <a:avLst/>
          </a:prstGeom>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6"/>
          <p:cNvSpPr>
            <a:spLocks noGrp="1" noChangeArrowheads="1"/>
          </p:cNvSpPr>
          <p:nvPr>
            <p:ph type="sldNum" sz="quarter" idx="10"/>
          </p:nvPr>
        </p:nvSpPr>
        <p:spPr/>
        <p:txBody>
          <a:bodyPr/>
          <a:lstStyle>
            <a:lvl1pPr>
              <a:defRPr/>
            </a:lvl1pPr>
          </a:lstStyle>
          <a:p>
            <a:pPr>
              <a:defRPr/>
            </a:pPr>
            <a:fld id="{AF96B5EF-11C5-4804-A3DC-CA3A270ACEC0}" type="slidenum">
              <a:rPr lang="el-GR"/>
              <a:pPr>
                <a:defRPr/>
              </a:pPr>
              <a:t>‹#›</a:t>
            </a:fld>
            <a:endParaRPr lang="el-GR"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6287"/>
          </a:xfrm>
          <a:prstGeom prst="rect">
            <a:avLst/>
          </a:prstGeo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6287"/>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6"/>
          <p:cNvSpPr>
            <a:spLocks noGrp="1" noChangeArrowheads="1"/>
          </p:cNvSpPr>
          <p:nvPr>
            <p:ph type="sldNum" sz="quarter" idx="10"/>
          </p:nvPr>
        </p:nvSpPr>
        <p:spPr/>
        <p:txBody>
          <a:bodyPr/>
          <a:lstStyle>
            <a:lvl1pPr>
              <a:defRPr/>
            </a:lvl1pPr>
          </a:lstStyle>
          <a:p>
            <a:pPr>
              <a:defRPr/>
            </a:pPr>
            <a:fld id="{440A8ACE-8D69-4B97-B984-C3144916666D}" type="slidenum">
              <a:rPr lang="el-GR"/>
              <a:pPr>
                <a:defRPr/>
              </a:pPr>
              <a:t>‹#›</a:t>
            </a:fld>
            <a:endParaRPr lang="el-GR"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xAndObj" preserve="1">
  <p:cSld name="Τίτλος, Κείμενο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a:prstGeom prst="rect">
            <a:avLst/>
          </a:prstGeo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457200" y="1600200"/>
            <a:ext cx="4038600" cy="4530725"/>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30725"/>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46"/>
          <p:cNvSpPr>
            <a:spLocks noGrp="1" noChangeArrowheads="1"/>
          </p:cNvSpPr>
          <p:nvPr>
            <p:ph type="sldNum" sz="quarter" idx="10"/>
          </p:nvPr>
        </p:nvSpPr>
        <p:spPr/>
        <p:txBody>
          <a:bodyPr/>
          <a:lstStyle>
            <a:lvl1pPr>
              <a:defRPr/>
            </a:lvl1pPr>
          </a:lstStyle>
          <a:p>
            <a:pPr>
              <a:defRPr/>
            </a:pPr>
            <a:fld id="{CFD8DA1F-406C-4906-95FC-356CB24E839C}" type="slidenum">
              <a:rPr lang="el-GR"/>
              <a:pPr>
                <a:defRPr/>
              </a:pPr>
              <a:t>‹#›</a:t>
            </a:fld>
            <a:endParaRPr lang="el-GR"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bl" preserve="1">
  <p:cSld name="Τίτλος και Πίνακ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a:prstGeom prst="rect">
            <a:avLst/>
          </a:prstGeom>
        </p:spPr>
        <p:txBody>
          <a:bodyPr/>
          <a:lstStyle/>
          <a:p>
            <a:r>
              <a:rPr lang="el-GR" smtClean="0"/>
              <a:t>Kλικ για επεξεργασία του τίτλου</a:t>
            </a:r>
            <a:endParaRPr lang="el-GR"/>
          </a:p>
        </p:txBody>
      </p:sp>
      <p:sp>
        <p:nvSpPr>
          <p:cNvPr id="3" name="2 - Θέση πίνακα"/>
          <p:cNvSpPr>
            <a:spLocks noGrp="1"/>
          </p:cNvSpPr>
          <p:nvPr>
            <p:ph type="tbl" idx="1"/>
          </p:nvPr>
        </p:nvSpPr>
        <p:spPr>
          <a:xfrm>
            <a:off x="457200" y="1600200"/>
            <a:ext cx="8229600" cy="4530725"/>
          </a:xfrm>
        </p:spPr>
        <p:txBody>
          <a:bodyPr/>
          <a:lstStyle/>
          <a:p>
            <a:pPr lvl="0"/>
            <a:endParaRPr lang="el-GR" noProof="0" dirty="0" smtClean="0"/>
          </a:p>
        </p:txBody>
      </p:sp>
      <p:sp>
        <p:nvSpPr>
          <p:cNvPr id="4" name="Rectangle 46"/>
          <p:cNvSpPr>
            <a:spLocks noGrp="1" noChangeArrowheads="1"/>
          </p:cNvSpPr>
          <p:nvPr>
            <p:ph type="sldNum" sz="quarter" idx="10"/>
          </p:nvPr>
        </p:nvSpPr>
        <p:spPr/>
        <p:txBody>
          <a:bodyPr/>
          <a:lstStyle>
            <a:lvl1pPr>
              <a:defRPr/>
            </a:lvl1pPr>
          </a:lstStyle>
          <a:p>
            <a:pPr>
              <a:defRPr/>
            </a:pPr>
            <a:fld id="{50DED45E-88AD-4E9A-8613-BD423D1F73AD}" type="slidenum">
              <a:rPr lang="el-GR"/>
              <a:pPr>
                <a:defRPr/>
              </a:pPr>
              <a:t>‹#›</a:t>
            </a:fld>
            <a:endParaRPr lang="el-GR"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lvl1pPr>
              <a:defRPr/>
            </a:lvl1pPr>
          </a:lstStyle>
          <a:p>
            <a:pPr>
              <a:defRPr/>
            </a:pPr>
            <a:fld id="{5E41CF63-C8AB-4D0A-B963-FF8F6AF795C2}" type="datetimeFigureOut">
              <a:rPr lang="el-GR"/>
              <a:pPr>
                <a:defRPr/>
              </a:pPr>
              <a:t>3/12/2015</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64FC1747-F567-411A-8D03-D671267FA2DB}" type="slidenum">
              <a:rPr lang="el-GR"/>
              <a:pPr>
                <a:defRPr/>
              </a:pPr>
              <a:t>‹#›</a:t>
            </a:fld>
            <a:endParaRPr lang="el-GR"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AE4CE2EA-FF38-4FD8-B5CC-3BBC4642E698}" type="datetimeFigureOut">
              <a:rPr lang="el-GR"/>
              <a:pPr>
                <a:defRPr/>
              </a:pPr>
              <a:t>3/12/2015</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3C4B64CF-36E1-4EBF-8407-23D7260492C1}" type="slidenum">
              <a:rPr lang="el-GR"/>
              <a:pPr>
                <a:defRPr/>
              </a:pPr>
              <a:t>‹#›</a:t>
            </a:fld>
            <a:endParaRPr lang="el-GR"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pPr>
              <a:defRPr/>
            </a:pPr>
            <a:fld id="{CCF519F4-F639-4056-A444-4B21079C0C3F}" type="datetimeFigureOut">
              <a:rPr lang="el-GR"/>
              <a:pPr>
                <a:defRPr/>
              </a:pPr>
              <a:t>3/12/2015</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BF683F14-F880-4086-A467-3FF1E0D082B2}" type="slidenum">
              <a:rPr lang="el-GR"/>
              <a:pPr>
                <a:defRPr/>
              </a:pPr>
              <a:t>‹#›</a:t>
            </a:fld>
            <a:endParaRPr lang="el-GR"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lvl1pPr>
              <a:defRPr/>
            </a:lvl1pPr>
          </a:lstStyle>
          <a:p>
            <a:pPr>
              <a:defRPr/>
            </a:pPr>
            <a:fld id="{A78C2D7D-95F9-44B5-927E-7188D2E0CEA4}" type="datetimeFigureOut">
              <a:rPr lang="el-GR"/>
              <a:pPr>
                <a:defRPr/>
              </a:pPr>
              <a:t>3/12/2015</a:t>
            </a:fld>
            <a:endParaRPr lang="el-GR"/>
          </a:p>
        </p:txBody>
      </p:sp>
      <p:sp>
        <p:nvSpPr>
          <p:cNvPr id="6" name="5 - Θέση υποσέλιδου"/>
          <p:cNvSpPr>
            <a:spLocks noGrp="1"/>
          </p:cNvSpPr>
          <p:nvPr>
            <p:ph type="ftr" sz="quarter" idx="11"/>
          </p:nvPr>
        </p:nvSpPr>
        <p:spPr/>
        <p:txBody>
          <a:bodyPr/>
          <a:lstStyle>
            <a:lvl1pPr>
              <a:defRPr/>
            </a:lvl1pPr>
          </a:lstStyle>
          <a:p>
            <a:pPr>
              <a:defRPr/>
            </a:pPr>
            <a:endParaRPr lang="el-GR"/>
          </a:p>
        </p:txBody>
      </p:sp>
      <p:sp>
        <p:nvSpPr>
          <p:cNvPr id="7" name="6 - Θέση αριθμού διαφάνειας"/>
          <p:cNvSpPr>
            <a:spLocks noGrp="1"/>
          </p:cNvSpPr>
          <p:nvPr>
            <p:ph type="sldNum" sz="quarter" idx="12"/>
          </p:nvPr>
        </p:nvSpPr>
        <p:spPr/>
        <p:txBody>
          <a:bodyPr/>
          <a:lstStyle>
            <a:lvl1pPr>
              <a:defRPr/>
            </a:lvl1pPr>
          </a:lstStyle>
          <a:p>
            <a:pPr>
              <a:defRPr/>
            </a:pPr>
            <a:fld id="{542B1141-FBBC-4509-BD3E-6B9BB4DE60A2}" type="slidenum">
              <a:rPr lang="el-GR"/>
              <a:pPr>
                <a:defRPr/>
              </a:pPr>
              <a:t>‹#›</a:t>
            </a:fld>
            <a:endParaRPr lang="el-GR"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lvl1pPr>
              <a:defRPr/>
            </a:lvl1pPr>
          </a:lstStyle>
          <a:p>
            <a:pPr>
              <a:defRPr/>
            </a:pPr>
            <a:fld id="{9DD0EEF6-9BF0-4ADB-8D3A-5E322407C52B}" type="datetimeFigureOut">
              <a:rPr lang="el-GR"/>
              <a:pPr>
                <a:defRPr/>
              </a:pPr>
              <a:t>3/12/2015</a:t>
            </a:fld>
            <a:endParaRPr lang="el-GR"/>
          </a:p>
        </p:txBody>
      </p:sp>
      <p:sp>
        <p:nvSpPr>
          <p:cNvPr id="8" name="7 - Θέση υποσέλιδου"/>
          <p:cNvSpPr>
            <a:spLocks noGrp="1"/>
          </p:cNvSpPr>
          <p:nvPr>
            <p:ph type="ftr" sz="quarter" idx="11"/>
          </p:nvPr>
        </p:nvSpPr>
        <p:spPr/>
        <p:txBody>
          <a:bodyPr/>
          <a:lstStyle>
            <a:lvl1pPr>
              <a:defRPr/>
            </a:lvl1pPr>
          </a:lstStyle>
          <a:p>
            <a:pPr>
              <a:defRPr/>
            </a:pPr>
            <a:endParaRPr lang="el-GR"/>
          </a:p>
        </p:txBody>
      </p:sp>
      <p:sp>
        <p:nvSpPr>
          <p:cNvPr id="9" name="8 - Θέση αριθμού διαφάνειας"/>
          <p:cNvSpPr>
            <a:spLocks noGrp="1"/>
          </p:cNvSpPr>
          <p:nvPr>
            <p:ph type="sldNum" sz="quarter" idx="12"/>
          </p:nvPr>
        </p:nvSpPr>
        <p:spPr/>
        <p:txBody>
          <a:bodyPr/>
          <a:lstStyle>
            <a:lvl1pPr>
              <a:defRPr/>
            </a:lvl1pPr>
          </a:lstStyle>
          <a:p>
            <a:pPr>
              <a:defRPr/>
            </a:pPr>
            <a:fld id="{524B6666-32C5-4321-A991-07361F4E40B2}" type="slidenum">
              <a:rPr lang="el-GR"/>
              <a:pPr>
                <a:defRPr/>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Rectangle 44"/>
          <p:cNvSpPr>
            <a:spLocks noGrp="1" noChangeArrowheads="1"/>
          </p:cNvSpPr>
          <p:nvPr>
            <p:ph type="dt" sz="half" idx="10"/>
          </p:nvPr>
        </p:nvSpPr>
        <p:spPr/>
        <p:txBody>
          <a:bodyPr/>
          <a:lstStyle>
            <a:lvl1pPr>
              <a:defRPr/>
            </a:lvl1pPr>
          </a:lstStyle>
          <a:p>
            <a:pPr>
              <a:defRPr/>
            </a:pPr>
            <a:endParaRPr lang="el-GR"/>
          </a:p>
        </p:txBody>
      </p:sp>
      <p:sp>
        <p:nvSpPr>
          <p:cNvPr id="5" name="Rectangle 45"/>
          <p:cNvSpPr>
            <a:spLocks noGrp="1" noChangeArrowheads="1"/>
          </p:cNvSpPr>
          <p:nvPr>
            <p:ph type="ftr" sz="quarter" idx="11"/>
          </p:nvPr>
        </p:nvSpPr>
        <p:spPr/>
        <p:txBody>
          <a:bodyPr/>
          <a:lstStyle>
            <a:lvl1pPr>
              <a:defRPr/>
            </a:lvl1pPr>
          </a:lstStyle>
          <a:p>
            <a:pPr>
              <a:defRPr/>
            </a:pPr>
            <a:endParaRPr lang="el-GR"/>
          </a:p>
        </p:txBody>
      </p:sp>
      <p:sp>
        <p:nvSpPr>
          <p:cNvPr id="6" name="Rectangle 46"/>
          <p:cNvSpPr>
            <a:spLocks noGrp="1" noChangeArrowheads="1"/>
          </p:cNvSpPr>
          <p:nvPr>
            <p:ph type="sldNum" sz="quarter" idx="12"/>
          </p:nvPr>
        </p:nvSpPr>
        <p:spPr/>
        <p:txBody>
          <a:bodyPr/>
          <a:lstStyle>
            <a:lvl1pPr>
              <a:defRPr/>
            </a:lvl1pPr>
          </a:lstStyle>
          <a:p>
            <a:pPr>
              <a:defRPr/>
            </a:pPr>
            <a:fld id="{28794880-48AB-4235-846C-725F12341404}" type="slidenum">
              <a:rPr lang="el-GR"/>
              <a:pPr>
                <a:defRPr/>
              </a:pPr>
              <a:t>‹#›</a:t>
            </a:fld>
            <a:endParaRPr lang="el-GR"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lvl1pPr>
              <a:defRPr/>
            </a:lvl1pPr>
          </a:lstStyle>
          <a:p>
            <a:pPr>
              <a:defRPr/>
            </a:pPr>
            <a:fld id="{55F9D9CB-EEE1-4A4E-A75F-D4026FE76838}" type="datetimeFigureOut">
              <a:rPr lang="el-GR"/>
              <a:pPr>
                <a:defRPr/>
              </a:pPr>
              <a:t>3/12/2015</a:t>
            </a:fld>
            <a:endParaRPr lang="el-GR"/>
          </a:p>
        </p:txBody>
      </p:sp>
      <p:sp>
        <p:nvSpPr>
          <p:cNvPr id="4" name="3 - Θέση υποσέλιδου"/>
          <p:cNvSpPr>
            <a:spLocks noGrp="1"/>
          </p:cNvSpPr>
          <p:nvPr>
            <p:ph type="ftr" sz="quarter" idx="11"/>
          </p:nvPr>
        </p:nvSpPr>
        <p:spPr/>
        <p:txBody>
          <a:bodyPr/>
          <a:lstStyle>
            <a:lvl1pPr>
              <a:defRPr/>
            </a:lvl1pPr>
          </a:lstStyle>
          <a:p>
            <a:pPr>
              <a:defRPr/>
            </a:pPr>
            <a:endParaRPr lang="el-GR"/>
          </a:p>
        </p:txBody>
      </p:sp>
      <p:sp>
        <p:nvSpPr>
          <p:cNvPr id="5" name="4 - Θέση αριθμού διαφάνειας"/>
          <p:cNvSpPr>
            <a:spLocks noGrp="1"/>
          </p:cNvSpPr>
          <p:nvPr>
            <p:ph type="sldNum" sz="quarter" idx="12"/>
          </p:nvPr>
        </p:nvSpPr>
        <p:spPr/>
        <p:txBody>
          <a:bodyPr/>
          <a:lstStyle>
            <a:lvl1pPr>
              <a:defRPr/>
            </a:lvl1pPr>
          </a:lstStyle>
          <a:p>
            <a:pPr>
              <a:defRPr/>
            </a:pPr>
            <a:fld id="{C1489938-2BB2-468F-9C78-B496A5BCB9B0}" type="slidenum">
              <a:rPr lang="el-GR"/>
              <a:pPr>
                <a:defRPr/>
              </a:pPr>
              <a:t>‹#›</a:t>
            </a:fld>
            <a:endParaRPr lang="el-GR"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pPr>
              <a:defRPr/>
            </a:pPr>
            <a:fld id="{8F3858B4-ACFC-46C8-A0AB-23B4C0E0BD80}" type="datetimeFigureOut">
              <a:rPr lang="el-GR"/>
              <a:pPr>
                <a:defRPr/>
              </a:pPr>
              <a:t>3/12/2015</a:t>
            </a:fld>
            <a:endParaRPr lang="el-GR"/>
          </a:p>
        </p:txBody>
      </p:sp>
      <p:sp>
        <p:nvSpPr>
          <p:cNvPr id="3" name="2 - Θέση υποσέλιδου"/>
          <p:cNvSpPr>
            <a:spLocks noGrp="1"/>
          </p:cNvSpPr>
          <p:nvPr>
            <p:ph type="ftr" sz="quarter" idx="11"/>
          </p:nvPr>
        </p:nvSpPr>
        <p:spPr/>
        <p:txBody>
          <a:bodyPr/>
          <a:lstStyle>
            <a:lvl1pPr>
              <a:defRPr/>
            </a:lvl1pPr>
          </a:lstStyle>
          <a:p>
            <a:pPr>
              <a:defRPr/>
            </a:pPr>
            <a:endParaRPr lang="el-GR"/>
          </a:p>
        </p:txBody>
      </p:sp>
      <p:sp>
        <p:nvSpPr>
          <p:cNvPr id="4" name="3 - Θέση αριθμού διαφάνειας"/>
          <p:cNvSpPr>
            <a:spLocks noGrp="1"/>
          </p:cNvSpPr>
          <p:nvPr>
            <p:ph type="sldNum" sz="quarter" idx="12"/>
          </p:nvPr>
        </p:nvSpPr>
        <p:spPr/>
        <p:txBody>
          <a:bodyPr/>
          <a:lstStyle>
            <a:lvl1pPr>
              <a:defRPr/>
            </a:lvl1pPr>
          </a:lstStyle>
          <a:p>
            <a:pPr>
              <a:defRPr/>
            </a:pPr>
            <a:fld id="{F4C5791B-7BF8-4CD1-B0E7-0B52FA1BFED5}" type="slidenum">
              <a:rPr lang="el-GR"/>
              <a:pPr>
                <a:defRPr/>
              </a:pPr>
              <a:t>‹#›</a:t>
            </a:fld>
            <a:endParaRPr lang="el-GR"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pPr>
              <a:defRPr/>
            </a:pPr>
            <a:fld id="{42A30FBE-D115-4FDE-9EA0-BE7A2D3DC99A}" type="datetimeFigureOut">
              <a:rPr lang="el-GR"/>
              <a:pPr>
                <a:defRPr/>
              </a:pPr>
              <a:t>3/12/2015</a:t>
            </a:fld>
            <a:endParaRPr lang="el-GR"/>
          </a:p>
        </p:txBody>
      </p:sp>
      <p:sp>
        <p:nvSpPr>
          <p:cNvPr id="6" name="5 - Θέση υποσέλιδου"/>
          <p:cNvSpPr>
            <a:spLocks noGrp="1"/>
          </p:cNvSpPr>
          <p:nvPr>
            <p:ph type="ftr" sz="quarter" idx="11"/>
          </p:nvPr>
        </p:nvSpPr>
        <p:spPr/>
        <p:txBody>
          <a:bodyPr/>
          <a:lstStyle>
            <a:lvl1pPr>
              <a:defRPr/>
            </a:lvl1pPr>
          </a:lstStyle>
          <a:p>
            <a:pPr>
              <a:defRPr/>
            </a:pPr>
            <a:endParaRPr lang="el-GR"/>
          </a:p>
        </p:txBody>
      </p:sp>
      <p:sp>
        <p:nvSpPr>
          <p:cNvPr id="7" name="6 - Θέση αριθμού διαφάνειας"/>
          <p:cNvSpPr>
            <a:spLocks noGrp="1"/>
          </p:cNvSpPr>
          <p:nvPr>
            <p:ph type="sldNum" sz="quarter" idx="12"/>
          </p:nvPr>
        </p:nvSpPr>
        <p:spPr/>
        <p:txBody>
          <a:bodyPr/>
          <a:lstStyle>
            <a:lvl1pPr>
              <a:defRPr/>
            </a:lvl1pPr>
          </a:lstStyle>
          <a:p>
            <a:pPr>
              <a:defRPr/>
            </a:pPr>
            <a:fld id="{71E0FB42-FBBD-4696-9A4B-7D14258D45A6}" type="slidenum">
              <a:rPr lang="el-GR"/>
              <a:pPr>
                <a:defRPr/>
              </a:pPr>
              <a:t>‹#›</a:t>
            </a:fld>
            <a:endParaRPr lang="el-GR"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dirty="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pPr>
              <a:defRPr/>
            </a:pPr>
            <a:fld id="{A4DA9937-F8E2-4890-82A8-DB67EA96D97E}" type="datetimeFigureOut">
              <a:rPr lang="el-GR"/>
              <a:pPr>
                <a:defRPr/>
              </a:pPr>
              <a:t>3/12/2015</a:t>
            </a:fld>
            <a:endParaRPr lang="el-GR"/>
          </a:p>
        </p:txBody>
      </p:sp>
      <p:sp>
        <p:nvSpPr>
          <p:cNvPr id="6" name="5 - Θέση υποσέλιδου"/>
          <p:cNvSpPr>
            <a:spLocks noGrp="1"/>
          </p:cNvSpPr>
          <p:nvPr>
            <p:ph type="ftr" sz="quarter" idx="11"/>
          </p:nvPr>
        </p:nvSpPr>
        <p:spPr/>
        <p:txBody>
          <a:bodyPr/>
          <a:lstStyle>
            <a:lvl1pPr>
              <a:defRPr/>
            </a:lvl1pPr>
          </a:lstStyle>
          <a:p>
            <a:pPr>
              <a:defRPr/>
            </a:pPr>
            <a:endParaRPr lang="el-GR"/>
          </a:p>
        </p:txBody>
      </p:sp>
      <p:sp>
        <p:nvSpPr>
          <p:cNvPr id="7" name="6 - Θέση αριθμού διαφάνειας"/>
          <p:cNvSpPr>
            <a:spLocks noGrp="1"/>
          </p:cNvSpPr>
          <p:nvPr>
            <p:ph type="sldNum" sz="quarter" idx="12"/>
          </p:nvPr>
        </p:nvSpPr>
        <p:spPr/>
        <p:txBody>
          <a:bodyPr/>
          <a:lstStyle>
            <a:lvl1pPr>
              <a:defRPr/>
            </a:lvl1pPr>
          </a:lstStyle>
          <a:p>
            <a:pPr>
              <a:defRPr/>
            </a:pPr>
            <a:fld id="{54142B59-4455-40D8-8F46-763C53FF5294}" type="slidenum">
              <a:rPr lang="el-GR"/>
              <a:pPr>
                <a:defRPr/>
              </a:pPr>
              <a:t>‹#›</a:t>
            </a:fld>
            <a:endParaRPr lang="el-GR"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7E74650B-1192-4AE8-9FA7-EC40FEC5DB7C}" type="datetimeFigureOut">
              <a:rPr lang="el-GR"/>
              <a:pPr>
                <a:defRPr/>
              </a:pPr>
              <a:t>3/12/2015</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0F4A8450-A92E-4CF0-9CA3-AEDA3FEFB8D6}" type="slidenum">
              <a:rPr lang="el-GR"/>
              <a:pPr>
                <a:defRPr/>
              </a:pPr>
              <a:t>‹#›</a:t>
            </a:fld>
            <a:endParaRPr lang="el-GR"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680322FF-886B-465A-9994-68D0DBCF3130}" type="datetimeFigureOut">
              <a:rPr lang="el-GR"/>
              <a:pPr>
                <a:defRPr/>
              </a:pPr>
              <a:t>3/12/2015</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4F0E3B72-5BE6-419C-89BF-F8DDCC48AEE4}" type="slidenum">
              <a:rPr lang="el-GR"/>
              <a:pPr>
                <a:defRPr/>
              </a:pPr>
              <a:t>‹#›</a:t>
            </a:fld>
            <a:endParaRPr lang="el-GR"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xAndObj">
  <p:cSld name="Τίτλος, Κείμενο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a:prstGeom prst="rect">
            <a:avLst/>
          </a:prstGeo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457200" y="1600200"/>
            <a:ext cx="4038600" cy="4530725"/>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30725"/>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46"/>
          <p:cNvSpPr>
            <a:spLocks noGrp="1" noChangeArrowheads="1"/>
          </p:cNvSpPr>
          <p:nvPr>
            <p:ph type="sldNum" sz="quarter" idx="10"/>
          </p:nvPr>
        </p:nvSpPr>
        <p:spPr/>
        <p:txBody>
          <a:bodyPr/>
          <a:lstStyle>
            <a:lvl1pPr>
              <a:defRPr/>
            </a:lvl1pPr>
          </a:lstStyle>
          <a:p>
            <a:pPr>
              <a:defRPr/>
            </a:pPr>
            <a:fld id="{257AFFFE-CFD8-437B-806A-F5D0CA26916B}" type="slidenum">
              <a:rPr lang="el-GR"/>
              <a:pPr>
                <a:defRPr/>
              </a:pPr>
              <a:t>‹#›</a:t>
            </a:fld>
            <a:endParaRPr lang="el-GR"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bl">
  <p:cSld name="Τίτλος και Πίνακ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a:prstGeom prst="rect">
            <a:avLst/>
          </a:prstGeom>
        </p:spPr>
        <p:txBody>
          <a:bodyPr/>
          <a:lstStyle/>
          <a:p>
            <a:r>
              <a:rPr lang="el-GR" smtClean="0"/>
              <a:t>Kλικ για επεξεργασία του τίτλου</a:t>
            </a:r>
            <a:endParaRPr lang="el-GR"/>
          </a:p>
        </p:txBody>
      </p:sp>
      <p:sp>
        <p:nvSpPr>
          <p:cNvPr id="3" name="2 - Θέση πίνακα"/>
          <p:cNvSpPr>
            <a:spLocks noGrp="1"/>
          </p:cNvSpPr>
          <p:nvPr>
            <p:ph type="tbl" idx="1"/>
          </p:nvPr>
        </p:nvSpPr>
        <p:spPr>
          <a:xfrm>
            <a:off x="457200" y="1600200"/>
            <a:ext cx="8229600" cy="4530725"/>
          </a:xfrm>
        </p:spPr>
        <p:txBody>
          <a:bodyPr rtlCol="0">
            <a:normAutofit/>
          </a:bodyPr>
          <a:lstStyle/>
          <a:p>
            <a:pPr lvl="0"/>
            <a:endParaRPr lang="el-GR" noProof="0" dirty="0" smtClean="0"/>
          </a:p>
        </p:txBody>
      </p:sp>
      <p:sp>
        <p:nvSpPr>
          <p:cNvPr id="4" name="Rectangle 46"/>
          <p:cNvSpPr>
            <a:spLocks noGrp="1" noChangeArrowheads="1"/>
          </p:cNvSpPr>
          <p:nvPr>
            <p:ph type="sldNum" sz="quarter" idx="10"/>
          </p:nvPr>
        </p:nvSpPr>
        <p:spPr/>
        <p:txBody>
          <a:bodyPr/>
          <a:lstStyle>
            <a:lvl1pPr>
              <a:defRPr/>
            </a:lvl1pPr>
          </a:lstStyle>
          <a:p>
            <a:pPr>
              <a:defRPr/>
            </a:pPr>
            <a:fld id="{6F9651BB-FABC-4388-83DC-C35B438C7C6D}" type="slidenum">
              <a:rPr lang="el-GR"/>
              <a:pPr>
                <a:defRPr/>
              </a:pPr>
              <a:t>‹#›</a:t>
            </a:fld>
            <a:endParaRPr lang="el-GR"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Only">
  <p:cSld name="Αντικείμενο">
    <p:spTree>
      <p:nvGrpSpPr>
        <p:cNvPr id="1" name=""/>
        <p:cNvGrpSpPr/>
        <p:nvPr/>
      </p:nvGrpSpPr>
      <p:grpSpPr>
        <a:xfrm>
          <a:off x="0" y="0"/>
          <a:ext cx="0" cy="0"/>
          <a:chOff x="0" y="0"/>
          <a:chExt cx="0" cy="0"/>
        </a:xfrm>
      </p:grpSpPr>
      <p:sp>
        <p:nvSpPr>
          <p:cNvPr id="2" name="1 - Θέση περιεχομένου"/>
          <p:cNvSpPr>
            <a:spLocks noGrp="1"/>
          </p:cNvSpPr>
          <p:nvPr>
            <p:ph/>
          </p:nvPr>
        </p:nvSpPr>
        <p:spPr>
          <a:xfrm>
            <a:off x="685800" y="609600"/>
            <a:ext cx="7772400" cy="54864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3" name="2 - Θέση ημερομηνίας"/>
          <p:cNvSpPr>
            <a:spLocks noGrp="1"/>
          </p:cNvSpPr>
          <p:nvPr>
            <p:ph type="dt" sz="half" idx="10"/>
          </p:nvPr>
        </p:nvSpPr>
        <p:spPr>
          <a:xfrm>
            <a:off x="685800" y="6248400"/>
            <a:ext cx="1905000" cy="457200"/>
          </a:xfrm>
        </p:spPr>
        <p:txBody>
          <a:bodyPr/>
          <a:lstStyle>
            <a:lvl1pPr>
              <a:defRPr/>
            </a:lvl1pPr>
          </a:lstStyle>
          <a:p>
            <a:pPr>
              <a:defRPr/>
            </a:pPr>
            <a:endParaRPr lang="el-GR"/>
          </a:p>
        </p:txBody>
      </p:sp>
      <p:sp>
        <p:nvSpPr>
          <p:cNvPr id="4" name="3 - Θέση υποσέλιδου"/>
          <p:cNvSpPr>
            <a:spLocks noGrp="1"/>
          </p:cNvSpPr>
          <p:nvPr>
            <p:ph type="ftr" sz="quarter" idx="11"/>
          </p:nvPr>
        </p:nvSpPr>
        <p:spPr>
          <a:xfrm>
            <a:off x="3124200" y="6248400"/>
            <a:ext cx="2895600" cy="457200"/>
          </a:xfrm>
        </p:spPr>
        <p:txBody>
          <a:bodyPr/>
          <a:lstStyle>
            <a:lvl1pPr>
              <a:defRPr/>
            </a:lvl1pPr>
          </a:lstStyle>
          <a:p>
            <a:pPr>
              <a:defRPr/>
            </a:pPr>
            <a:endParaRPr lang="el-GR"/>
          </a:p>
        </p:txBody>
      </p:sp>
      <p:sp>
        <p:nvSpPr>
          <p:cNvPr id="5" name="4 - Θέση αριθμού διαφάνειας"/>
          <p:cNvSpPr>
            <a:spLocks noGrp="1"/>
          </p:cNvSpPr>
          <p:nvPr>
            <p:ph type="sldNum" sz="quarter" idx="12"/>
          </p:nvPr>
        </p:nvSpPr>
        <p:spPr>
          <a:xfrm>
            <a:off x="6553200" y="6248400"/>
            <a:ext cx="1905000" cy="457200"/>
          </a:xfrm>
        </p:spPr>
        <p:txBody>
          <a:bodyPr/>
          <a:lstStyle>
            <a:lvl1pPr>
              <a:defRPr/>
            </a:lvl1pPr>
          </a:lstStyle>
          <a:p>
            <a:pPr>
              <a:defRPr/>
            </a:pPr>
            <a:fld id="{17788E66-5E33-4D3C-A733-71493D9A6DF4}"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44"/>
          <p:cNvSpPr>
            <a:spLocks noGrp="1" noChangeArrowheads="1"/>
          </p:cNvSpPr>
          <p:nvPr>
            <p:ph type="dt" sz="half" idx="10"/>
          </p:nvPr>
        </p:nvSpPr>
        <p:spPr/>
        <p:txBody>
          <a:bodyPr/>
          <a:lstStyle>
            <a:lvl1pPr>
              <a:defRPr/>
            </a:lvl1pPr>
          </a:lstStyle>
          <a:p>
            <a:pPr>
              <a:defRPr/>
            </a:pPr>
            <a:endParaRPr lang="el-GR"/>
          </a:p>
        </p:txBody>
      </p:sp>
      <p:sp>
        <p:nvSpPr>
          <p:cNvPr id="6" name="Rectangle 45"/>
          <p:cNvSpPr>
            <a:spLocks noGrp="1" noChangeArrowheads="1"/>
          </p:cNvSpPr>
          <p:nvPr>
            <p:ph type="ftr" sz="quarter" idx="11"/>
          </p:nvPr>
        </p:nvSpPr>
        <p:spPr/>
        <p:txBody>
          <a:bodyPr/>
          <a:lstStyle>
            <a:lvl1pPr>
              <a:defRPr/>
            </a:lvl1pPr>
          </a:lstStyle>
          <a:p>
            <a:pPr>
              <a:defRPr/>
            </a:pPr>
            <a:endParaRPr lang="el-GR"/>
          </a:p>
        </p:txBody>
      </p:sp>
      <p:sp>
        <p:nvSpPr>
          <p:cNvPr id="7" name="Rectangle 46"/>
          <p:cNvSpPr>
            <a:spLocks noGrp="1" noChangeArrowheads="1"/>
          </p:cNvSpPr>
          <p:nvPr>
            <p:ph type="sldNum" sz="quarter" idx="12"/>
          </p:nvPr>
        </p:nvSpPr>
        <p:spPr/>
        <p:txBody>
          <a:bodyPr/>
          <a:lstStyle>
            <a:lvl1pPr>
              <a:defRPr/>
            </a:lvl1pPr>
          </a:lstStyle>
          <a:p>
            <a:pPr>
              <a:defRPr/>
            </a:pPr>
            <a:fld id="{821BA249-18E7-4A8E-A24E-5E1FB67CD40A}" type="slidenum">
              <a:rPr lang="el-GR"/>
              <a:pPr>
                <a:defRPr/>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44"/>
          <p:cNvSpPr>
            <a:spLocks noGrp="1" noChangeArrowheads="1"/>
          </p:cNvSpPr>
          <p:nvPr>
            <p:ph type="dt" sz="half" idx="10"/>
          </p:nvPr>
        </p:nvSpPr>
        <p:spPr/>
        <p:txBody>
          <a:bodyPr/>
          <a:lstStyle>
            <a:lvl1pPr>
              <a:defRPr/>
            </a:lvl1pPr>
          </a:lstStyle>
          <a:p>
            <a:pPr>
              <a:defRPr/>
            </a:pPr>
            <a:endParaRPr lang="el-GR"/>
          </a:p>
        </p:txBody>
      </p:sp>
      <p:sp>
        <p:nvSpPr>
          <p:cNvPr id="8" name="Rectangle 45"/>
          <p:cNvSpPr>
            <a:spLocks noGrp="1" noChangeArrowheads="1"/>
          </p:cNvSpPr>
          <p:nvPr>
            <p:ph type="ftr" sz="quarter" idx="11"/>
          </p:nvPr>
        </p:nvSpPr>
        <p:spPr/>
        <p:txBody>
          <a:bodyPr/>
          <a:lstStyle>
            <a:lvl1pPr>
              <a:defRPr/>
            </a:lvl1pPr>
          </a:lstStyle>
          <a:p>
            <a:pPr>
              <a:defRPr/>
            </a:pPr>
            <a:endParaRPr lang="el-GR"/>
          </a:p>
        </p:txBody>
      </p:sp>
      <p:sp>
        <p:nvSpPr>
          <p:cNvPr id="9" name="Rectangle 46"/>
          <p:cNvSpPr>
            <a:spLocks noGrp="1" noChangeArrowheads="1"/>
          </p:cNvSpPr>
          <p:nvPr>
            <p:ph type="sldNum" sz="quarter" idx="12"/>
          </p:nvPr>
        </p:nvSpPr>
        <p:spPr/>
        <p:txBody>
          <a:bodyPr/>
          <a:lstStyle>
            <a:lvl1pPr>
              <a:defRPr/>
            </a:lvl1pPr>
          </a:lstStyle>
          <a:p>
            <a:pPr>
              <a:defRPr/>
            </a:pPr>
            <a:fld id="{D616BB64-EBF6-482F-838D-0431E2F5CFA3}" type="slidenum">
              <a:rPr lang="el-GR"/>
              <a:pPr>
                <a:defRPr/>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Rectangle 44"/>
          <p:cNvSpPr>
            <a:spLocks noGrp="1" noChangeArrowheads="1"/>
          </p:cNvSpPr>
          <p:nvPr>
            <p:ph type="dt" sz="half" idx="10"/>
          </p:nvPr>
        </p:nvSpPr>
        <p:spPr/>
        <p:txBody>
          <a:bodyPr/>
          <a:lstStyle>
            <a:lvl1pPr>
              <a:defRPr/>
            </a:lvl1pPr>
          </a:lstStyle>
          <a:p>
            <a:pPr>
              <a:defRPr/>
            </a:pPr>
            <a:endParaRPr lang="el-GR"/>
          </a:p>
        </p:txBody>
      </p:sp>
      <p:sp>
        <p:nvSpPr>
          <p:cNvPr id="4" name="Rectangle 45"/>
          <p:cNvSpPr>
            <a:spLocks noGrp="1" noChangeArrowheads="1"/>
          </p:cNvSpPr>
          <p:nvPr>
            <p:ph type="ftr" sz="quarter" idx="11"/>
          </p:nvPr>
        </p:nvSpPr>
        <p:spPr/>
        <p:txBody>
          <a:bodyPr/>
          <a:lstStyle>
            <a:lvl1pPr>
              <a:defRPr/>
            </a:lvl1pPr>
          </a:lstStyle>
          <a:p>
            <a:pPr>
              <a:defRPr/>
            </a:pPr>
            <a:endParaRPr lang="el-GR"/>
          </a:p>
        </p:txBody>
      </p:sp>
      <p:sp>
        <p:nvSpPr>
          <p:cNvPr id="5" name="Rectangle 46"/>
          <p:cNvSpPr>
            <a:spLocks noGrp="1" noChangeArrowheads="1"/>
          </p:cNvSpPr>
          <p:nvPr>
            <p:ph type="sldNum" sz="quarter" idx="12"/>
          </p:nvPr>
        </p:nvSpPr>
        <p:spPr/>
        <p:txBody>
          <a:bodyPr/>
          <a:lstStyle>
            <a:lvl1pPr>
              <a:defRPr/>
            </a:lvl1pPr>
          </a:lstStyle>
          <a:p>
            <a:pPr>
              <a:defRPr/>
            </a:pPr>
            <a:fld id="{D82D10C7-BF70-4442-899B-F9A2207124F1}" type="slidenum">
              <a:rPr lang="el-GR"/>
              <a:pPr>
                <a:defRPr/>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p:txBody>
          <a:bodyPr/>
          <a:lstStyle>
            <a:lvl1pPr>
              <a:defRPr/>
            </a:lvl1pPr>
          </a:lstStyle>
          <a:p>
            <a:pPr>
              <a:defRPr/>
            </a:pPr>
            <a:endParaRPr lang="el-GR"/>
          </a:p>
        </p:txBody>
      </p:sp>
      <p:sp>
        <p:nvSpPr>
          <p:cNvPr id="3" name="Rectangle 45"/>
          <p:cNvSpPr>
            <a:spLocks noGrp="1" noChangeArrowheads="1"/>
          </p:cNvSpPr>
          <p:nvPr>
            <p:ph type="ftr" sz="quarter" idx="11"/>
          </p:nvPr>
        </p:nvSpPr>
        <p:spPr/>
        <p:txBody>
          <a:bodyPr/>
          <a:lstStyle>
            <a:lvl1pPr>
              <a:defRPr/>
            </a:lvl1pPr>
          </a:lstStyle>
          <a:p>
            <a:pPr>
              <a:defRPr/>
            </a:pPr>
            <a:endParaRPr lang="el-GR"/>
          </a:p>
        </p:txBody>
      </p:sp>
      <p:sp>
        <p:nvSpPr>
          <p:cNvPr id="4" name="Rectangle 46"/>
          <p:cNvSpPr>
            <a:spLocks noGrp="1" noChangeArrowheads="1"/>
          </p:cNvSpPr>
          <p:nvPr>
            <p:ph type="sldNum" sz="quarter" idx="12"/>
          </p:nvPr>
        </p:nvSpPr>
        <p:spPr/>
        <p:txBody>
          <a:bodyPr/>
          <a:lstStyle>
            <a:lvl1pPr>
              <a:defRPr/>
            </a:lvl1pPr>
          </a:lstStyle>
          <a:p>
            <a:pPr>
              <a:defRPr/>
            </a:pPr>
            <a:fld id="{C6A69FF6-1493-48AF-8533-18192013D2A0}" type="slidenum">
              <a:rPr lang="el-GR"/>
              <a:pPr>
                <a:defRPr/>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44"/>
          <p:cNvSpPr>
            <a:spLocks noGrp="1" noChangeArrowheads="1"/>
          </p:cNvSpPr>
          <p:nvPr>
            <p:ph type="dt" sz="half" idx="10"/>
          </p:nvPr>
        </p:nvSpPr>
        <p:spPr/>
        <p:txBody>
          <a:bodyPr/>
          <a:lstStyle>
            <a:lvl1pPr>
              <a:defRPr/>
            </a:lvl1pPr>
          </a:lstStyle>
          <a:p>
            <a:pPr>
              <a:defRPr/>
            </a:pPr>
            <a:endParaRPr lang="el-GR"/>
          </a:p>
        </p:txBody>
      </p:sp>
      <p:sp>
        <p:nvSpPr>
          <p:cNvPr id="6" name="Rectangle 45"/>
          <p:cNvSpPr>
            <a:spLocks noGrp="1" noChangeArrowheads="1"/>
          </p:cNvSpPr>
          <p:nvPr>
            <p:ph type="ftr" sz="quarter" idx="11"/>
          </p:nvPr>
        </p:nvSpPr>
        <p:spPr/>
        <p:txBody>
          <a:bodyPr/>
          <a:lstStyle>
            <a:lvl1pPr>
              <a:defRPr/>
            </a:lvl1pPr>
          </a:lstStyle>
          <a:p>
            <a:pPr>
              <a:defRPr/>
            </a:pPr>
            <a:endParaRPr lang="el-GR"/>
          </a:p>
        </p:txBody>
      </p:sp>
      <p:sp>
        <p:nvSpPr>
          <p:cNvPr id="7" name="Rectangle 46"/>
          <p:cNvSpPr>
            <a:spLocks noGrp="1" noChangeArrowheads="1"/>
          </p:cNvSpPr>
          <p:nvPr>
            <p:ph type="sldNum" sz="quarter" idx="12"/>
          </p:nvPr>
        </p:nvSpPr>
        <p:spPr/>
        <p:txBody>
          <a:bodyPr/>
          <a:lstStyle>
            <a:lvl1pPr>
              <a:defRPr/>
            </a:lvl1pPr>
          </a:lstStyle>
          <a:p>
            <a:pPr>
              <a:defRPr/>
            </a:pPr>
            <a:fld id="{2939BBDD-9EE6-4F91-B71F-3919B5C29ECB}" type="slidenum">
              <a:rPr lang="el-GR"/>
              <a:pPr>
                <a:defRPr/>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dirty="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44"/>
          <p:cNvSpPr>
            <a:spLocks noGrp="1" noChangeArrowheads="1"/>
          </p:cNvSpPr>
          <p:nvPr>
            <p:ph type="dt" sz="half" idx="10"/>
          </p:nvPr>
        </p:nvSpPr>
        <p:spPr/>
        <p:txBody>
          <a:bodyPr/>
          <a:lstStyle>
            <a:lvl1pPr>
              <a:defRPr/>
            </a:lvl1pPr>
          </a:lstStyle>
          <a:p>
            <a:pPr>
              <a:defRPr/>
            </a:pPr>
            <a:endParaRPr lang="el-GR"/>
          </a:p>
        </p:txBody>
      </p:sp>
      <p:sp>
        <p:nvSpPr>
          <p:cNvPr id="6" name="Rectangle 45"/>
          <p:cNvSpPr>
            <a:spLocks noGrp="1" noChangeArrowheads="1"/>
          </p:cNvSpPr>
          <p:nvPr>
            <p:ph type="ftr" sz="quarter" idx="11"/>
          </p:nvPr>
        </p:nvSpPr>
        <p:spPr/>
        <p:txBody>
          <a:bodyPr/>
          <a:lstStyle>
            <a:lvl1pPr>
              <a:defRPr/>
            </a:lvl1pPr>
          </a:lstStyle>
          <a:p>
            <a:pPr>
              <a:defRPr/>
            </a:pPr>
            <a:endParaRPr lang="el-GR"/>
          </a:p>
        </p:txBody>
      </p:sp>
      <p:sp>
        <p:nvSpPr>
          <p:cNvPr id="7" name="Rectangle 46"/>
          <p:cNvSpPr>
            <a:spLocks noGrp="1" noChangeArrowheads="1"/>
          </p:cNvSpPr>
          <p:nvPr>
            <p:ph type="sldNum" sz="quarter" idx="12"/>
          </p:nvPr>
        </p:nvSpPr>
        <p:spPr/>
        <p:txBody>
          <a:bodyPr/>
          <a:lstStyle>
            <a:lvl1pPr>
              <a:defRPr/>
            </a:lvl1pPr>
          </a:lstStyle>
          <a:p>
            <a:pPr>
              <a:defRPr/>
            </a:pPr>
            <a:fld id="{D16B849D-E558-45A0-833C-F021021FA219}" type="slidenum">
              <a:rPr lang="el-GR"/>
              <a:pPr>
                <a:defRPr/>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image" Target="../media/image3.png"/><Relationship Id="rId2" Type="http://schemas.openxmlformats.org/officeDocument/2006/relationships/slideLayout" Target="../slideLayouts/slideLayout13.xml"/><Relationship Id="rId16"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heme" Target="../theme/theme3.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gamma/>
                <a:shade val="57647"/>
                <a:invGamma/>
              </a:schemeClr>
            </a:gs>
            <a:gs pos="100000">
              <a:schemeClr val="bg1"/>
            </a:gs>
          </a:gsLst>
          <a:lin ang="2700000" scaled="1"/>
          <a:tileRect/>
        </a:gradFill>
        <a:effectLst/>
      </p:bgPr>
    </p:bg>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9144000" cy="6856413"/>
            <a:chOff x="0" y="0"/>
            <a:chExt cx="5760" cy="4319"/>
          </a:xfrm>
        </p:grpSpPr>
        <p:sp>
          <p:nvSpPr>
            <p:cNvPr id="8499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l-GR" dirty="0"/>
            </a:p>
          </p:txBody>
        </p:sp>
        <p:sp>
          <p:nvSpPr>
            <p:cNvPr id="8499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l-GR" dirty="0"/>
            </a:p>
          </p:txBody>
        </p:sp>
        <p:sp>
          <p:nvSpPr>
            <p:cNvPr id="8499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l-GR" dirty="0"/>
            </a:p>
          </p:txBody>
        </p:sp>
        <p:sp>
          <p:nvSpPr>
            <p:cNvPr id="8499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l-GR" dirty="0"/>
            </a:p>
          </p:txBody>
        </p:sp>
        <p:sp>
          <p:nvSpPr>
            <p:cNvPr id="8499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l-GR" dirty="0"/>
            </a:p>
          </p:txBody>
        </p:sp>
        <p:sp>
          <p:nvSpPr>
            <p:cNvPr id="8500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l-GR" dirty="0"/>
            </a:p>
          </p:txBody>
        </p:sp>
        <p:sp>
          <p:nvSpPr>
            <p:cNvPr id="8500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l-GR" dirty="0"/>
            </a:p>
          </p:txBody>
        </p:sp>
        <p:sp>
          <p:nvSpPr>
            <p:cNvPr id="8500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l-GR" dirty="0"/>
            </a:p>
          </p:txBody>
        </p:sp>
        <p:sp>
          <p:nvSpPr>
            <p:cNvPr id="8500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l-GR" dirty="0"/>
            </a:p>
          </p:txBody>
        </p:sp>
        <p:sp>
          <p:nvSpPr>
            <p:cNvPr id="8500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l-GR" dirty="0"/>
            </a:p>
          </p:txBody>
        </p:sp>
        <p:sp>
          <p:nvSpPr>
            <p:cNvPr id="8500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l-GR" dirty="0"/>
            </a:p>
          </p:txBody>
        </p:sp>
        <p:sp>
          <p:nvSpPr>
            <p:cNvPr id="8500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l-GR" dirty="0"/>
            </a:p>
          </p:txBody>
        </p:sp>
        <p:sp>
          <p:nvSpPr>
            <p:cNvPr id="8500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l-GR" dirty="0"/>
            </a:p>
          </p:txBody>
        </p:sp>
        <p:sp>
          <p:nvSpPr>
            <p:cNvPr id="8500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l-GR" dirty="0"/>
            </a:p>
          </p:txBody>
        </p:sp>
        <p:sp>
          <p:nvSpPr>
            <p:cNvPr id="8500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l-GR" dirty="0"/>
            </a:p>
          </p:txBody>
        </p:sp>
        <p:sp>
          <p:nvSpPr>
            <p:cNvPr id="8501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l-GR" dirty="0"/>
            </a:p>
          </p:txBody>
        </p:sp>
        <p:sp>
          <p:nvSpPr>
            <p:cNvPr id="8501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l-GR" dirty="0"/>
            </a:p>
          </p:txBody>
        </p:sp>
        <p:sp>
          <p:nvSpPr>
            <p:cNvPr id="8501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l-GR" dirty="0"/>
            </a:p>
          </p:txBody>
        </p:sp>
        <p:sp>
          <p:nvSpPr>
            <p:cNvPr id="8501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l-GR" dirty="0"/>
            </a:p>
          </p:txBody>
        </p:sp>
        <p:sp>
          <p:nvSpPr>
            <p:cNvPr id="8501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l-GR" dirty="0"/>
            </a:p>
          </p:txBody>
        </p:sp>
        <p:sp>
          <p:nvSpPr>
            <p:cNvPr id="8501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l-GR" dirty="0"/>
            </a:p>
          </p:txBody>
        </p:sp>
        <p:sp>
          <p:nvSpPr>
            <p:cNvPr id="8501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l-GR" dirty="0"/>
            </a:p>
          </p:txBody>
        </p:sp>
        <p:sp>
          <p:nvSpPr>
            <p:cNvPr id="8501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l-GR" dirty="0"/>
            </a:p>
          </p:txBody>
        </p:sp>
        <p:sp>
          <p:nvSpPr>
            <p:cNvPr id="8501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l-GR" dirty="0"/>
            </a:p>
          </p:txBody>
        </p:sp>
        <p:sp>
          <p:nvSpPr>
            <p:cNvPr id="8501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l-GR" dirty="0"/>
            </a:p>
          </p:txBody>
        </p:sp>
        <p:sp>
          <p:nvSpPr>
            <p:cNvPr id="8502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l-GR" dirty="0"/>
            </a:p>
          </p:txBody>
        </p:sp>
        <p:sp>
          <p:nvSpPr>
            <p:cNvPr id="8502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l-GR" dirty="0"/>
            </a:p>
          </p:txBody>
        </p:sp>
        <p:sp>
          <p:nvSpPr>
            <p:cNvPr id="8502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l-GR" dirty="0"/>
            </a:p>
          </p:txBody>
        </p:sp>
        <p:sp>
          <p:nvSpPr>
            <p:cNvPr id="8502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l-GR" dirty="0"/>
            </a:p>
          </p:txBody>
        </p:sp>
        <p:sp>
          <p:nvSpPr>
            <p:cNvPr id="8502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l-GR" dirty="0"/>
            </a:p>
          </p:txBody>
        </p:sp>
        <p:sp>
          <p:nvSpPr>
            <p:cNvPr id="8502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l-GR" dirty="0"/>
            </a:p>
          </p:txBody>
        </p:sp>
        <p:sp>
          <p:nvSpPr>
            <p:cNvPr id="8502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l-GR" dirty="0"/>
            </a:p>
          </p:txBody>
        </p:sp>
        <p:sp>
          <p:nvSpPr>
            <p:cNvPr id="8502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l-GR" dirty="0"/>
            </a:p>
          </p:txBody>
        </p:sp>
        <p:sp>
          <p:nvSpPr>
            <p:cNvPr id="8502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l-GR" dirty="0"/>
            </a:p>
          </p:txBody>
        </p:sp>
        <p:sp>
          <p:nvSpPr>
            <p:cNvPr id="8502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l-GR" dirty="0"/>
            </a:p>
          </p:txBody>
        </p:sp>
        <p:sp>
          <p:nvSpPr>
            <p:cNvPr id="8503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l-GR" dirty="0"/>
            </a:p>
          </p:txBody>
        </p:sp>
        <p:grpSp>
          <p:nvGrpSpPr>
            <p:cNvPr id="5166" name="Group 39"/>
            <p:cNvGrpSpPr>
              <a:grpSpLocks/>
            </p:cNvGrpSpPr>
            <p:nvPr userDrawn="1"/>
          </p:nvGrpSpPr>
          <p:grpSpPr bwMode="auto">
            <a:xfrm>
              <a:off x="0" y="1632"/>
              <a:ext cx="5758" cy="1858"/>
              <a:chOff x="0" y="1632"/>
              <a:chExt cx="5758" cy="1858"/>
            </a:xfrm>
          </p:grpSpPr>
          <p:sp>
            <p:nvSpPr>
              <p:cNvPr id="8503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l-GR" dirty="0"/>
              </a:p>
            </p:txBody>
          </p:sp>
          <p:sp>
            <p:nvSpPr>
              <p:cNvPr id="8503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l-GR" dirty="0"/>
              </a:p>
            </p:txBody>
          </p:sp>
        </p:grpSp>
      </p:grpSp>
      <p:sp>
        <p:nvSpPr>
          <p:cNvPr id="85034"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l-GR" smtClean="0"/>
              <a:t>Click to edit Master title style</a:t>
            </a:r>
          </a:p>
        </p:txBody>
      </p:sp>
      <p:sp>
        <p:nvSpPr>
          <p:cNvPr id="85035"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p>
        </p:txBody>
      </p:sp>
      <p:sp>
        <p:nvSpPr>
          <p:cNvPr id="85036"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pPr>
              <a:defRPr/>
            </a:pPr>
            <a:endParaRPr lang="el-GR"/>
          </a:p>
        </p:txBody>
      </p:sp>
      <p:sp>
        <p:nvSpPr>
          <p:cNvPr id="85037"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defRPr>
            </a:lvl1pPr>
          </a:lstStyle>
          <a:p>
            <a:pPr>
              <a:defRPr/>
            </a:pPr>
            <a:endParaRPr lang="el-GR"/>
          </a:p>
        </p:txBody>
      </p:sp>
      <p:sp>
        <p:nvSpPr>
          <p:cNvPr id="85038"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pPr>
              <a:defRPr/>
            </a:pPr>
            <a:fld id="{D3725750-33E7-41AA-B6FD-9F9EFEBBB534}" type="slidenum">
              <a:rPr lang="el-GR"/>
              <a:pPr>
                <a:defRPr/>
              </a:pPr>
              <a:t>‹#›</a:t>
            </a:fld>
            <a:endParaRPr lang="el-GR" dirty="0"/>
          </a:p>
        </p:txBody>
      </p:sp>
      <p:sp>
        <p:nvSpPr>
          <p:cNvPr id="85039" name="Text Box 47"/>
          <p:cNvSpPr txBox="1">
            <a:spLocks noChangeArrowheads="1"/>
          </p:cNvSpPr>
          <p:nvPr userDrawn="1"/>
        </p:nvSpPr>
        <p:spPr bwMode="auto">
          <a:xfrm rot="-5400000">
            <a:off x="-1732756" y="4656931"/>
            <a:ext cx="3740150" cy="274638"/>
          </a:xfrm>
          <a:prstGeom prst="rect">
            <a:avLst/>
          </a:prstGeom>
          <a:noFill/>
          <a:ln w="12700">
            <a:noFill/>
            <a:miter lim="800000"/>
            <a:headEnd type="none" w="sm" len="sm"/>
            <a:tailEnd type="none" w="sm" len="sm"/>
          </a:ln>
          <a:effectLst/>
        </p:spPr>
        <p:txBody>
          <a:bodyPr>
            <a:spAutoFit/>
          </a:bodyPr>
          <a:lstStyle/>
          <a:p>
            <a:pPr defTabSz="762000" eaLnBrk="0" hangingPunct="0">
              <a:spcBef>
                <a:spcPct val="50000"/>
              </a:spcBef>
              <a:defRPr/>
            </a:pPr>
            <a:r>
              <a:rPr lang="en-GB" sz="1100" dirty="0"/>
              <a:t>Copyright 200</a:t>
            </a:r>
            <a:r>
              <a:rPr lang="el-GR" sz="1100" dirty="0"/>
              <a:t>8</a:t>
            </a:r>
            <a:r>
              <a:rPr lang="en-US" sz="1100" dirty="0"/>
              <a:t> </a:t>
            </a:r>
            <a:r>
              <a:rPr lang="en-US" sz="1200" dirty="0">
                <a:cs typeface="Arial" charset="0"/>
              </a:rPr>
              <a:t>©</a:t>
            </a:r>
            <a:r>
              <a:rPr lang="el-GR" sz="1100" dirty="0"/>
              <a:t> </a:t>
            </a:r>
            <a:r>
              <a:rPr lang="en-GB" sz="1100" dirty="0"/>
              <a:t> </a:t>
            </a:r>
            <a:r>
              <a:rPr lang="el-GR" sz="1100" dirty="0"/>
              <a:t>ΕΚΔΟΤΙΚΟΣ ΟΙΚΟΣ </a:t>
            </a:r>
            <a:r>
              <a:rPr lang="en-GB" sz="1100" dirty="0"/>
              <a:t>ROSILI</a:t>
            </a:r>
          </a:p>
        </p:txBody>
      </p:sp>
      <p:sp>
        <p:nvSpPr>
          <p:cNvPr id="85040" name="Text Box 48"/>
          <p:cNvSpPr txBox="1">
            <a:spLocks noChangeArrowheads="1"/>
          </p:cNvSpPr>
          <p:nvPr userDrawn="1"/>
        </p:nvSpPr>
        <p:spPr bwMode="auto">
          <a:xfrm>
            <a:off x="179388" y="6381750"/>
            <a:ext cx="8785225" cy="457200"/>
          </a:xfrm>
          <a:prstGeom prst="rect">
            <a:avLst/>
          </a:prstGeom>
          <a:noFill/>
          <a:ln w="9525">
            <a:noFill/>
            <a:miter lim="800000"/>
            <a:headEnd/>
            <a:tailEnd/>
          </a:ln>
          <a:effectLst/>
        </p:spPr>
        <p:txBody>
          <a:bodyPr>
            <a:spAutoFit/>
          </a:bodyPr>
          <a:lstStyle/>
          <a:p>
            <a:pPr algn="ctr">
              <a:defRPr/>
            </a:pPr>
            <a:r>
              <a:rPr lang="el-GR" sz="1200" b="1" i="1" dirty="0">
                <a:latin typeface="Verdana" pitchFamily="34" charset="0"/>
              </a:rPr>
              <a:t>ΧΡΗΜΑΤΟΟΙΚΟΝΟΜΙΚΗ ΔΙΟΙΚΗΣΗ – ΘΕΩΡΙΑ ΚΑΙ ΠΡΑΚΤΙΚΗ                              </a:t>
            </a:r>
            <a:endParaRPr lang="en-US" sz="1200" b="1" i="1" dirty="0">
              <a:latin typeface="Verdana" pitchFamily="34" charset="0"/>
            </a:endParaRPr>
          </a:p>
          <a:p>
            <a:pPr algn="ctr">
              <a:defRPr/>
            </a:pPr>
            <a:r>
              <a:rPr lang="el-GR" sz="1200" b="1" i="1" dirty="0">
                <a:latin typeface="Verdana" pitchFamily="34" charset="0"/>
              </a:rPr>
              <a:t>Δ. Βασιλείου   -  Ν. Ηρειώτης</a:t>
            </a:r>
          </a:p>
        </p:txBody>
      </p:sp>
    </p:spTree>
  </p:cSld>
  <p:clrMap bg1="dk2" tx1="lt1" bg2="dk1" tx2="lt2" accent1="accent1" accent2="accent2" accent3="accent3" accent4="accent4" accent5="accent5" accent6="accent6" hlink="hlink" folHlink="folHlink"/>
  <p:sldLayoutIdLst>
    <p:sldLayoutId id="2147484191" r:id="rId1"/>
    <p:sldLayoutId id="2147484192" r:id="rId2"/>
    <p:sldLayoutId id="2147484193" r:id="rId3"/>
    <p:sldLayoutId id="2147484194" r:id="rId4"/>
    <p:sldLayoutId id="2147484195" r:id="rId5"/>
    <p:sldLayoutId id="2147484196" r:id="rId6"/>
    <p:sldLayoutId id="2147484197" r:id="rId7"/>
    <p:sldLayoutId id="2147484198" r:id="rId8"/>
    <p:sldLayoutId id="2147484199" r:id="rId9"/>
    <p:sldLayoutId id="2147484200" r:id="rId10"/>
    <p:sldLayoutId id="2147484201" r:id="rId11"/>
  </p:sldLayoutIdLst>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gamma/>
                <a:shade val="57647"/>
                <a:invGamma/>
              </a:schemeClr>
            </a:gs>
            <a:gs pos="100000">
              <a:schemeClr val="bg1"/>
            </a:gs>
          </a:gsLst>
          <a:lin ang="2700000" scaled="1"/>
          <a:tileRect/>
        </a:gra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0" y="0"/>
            <a:ext cx="9144000" cy="6856413"/>
            <a:chOff x="0" y="0"/>
            <a:chExt cx="5760" cy="4319"/>
          </a:xfrm>
        </p:grpSpPr>
        <p:sp>
          <p:nvSpPr>
            <p:cNvPr id="87043"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l-GR" dirty="0"/>
            </a:p>
          </p:txBody>
        </p:sp>
        <p:sp>
          <p:nvSpPr>
            <p:cNvPr id="87044"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l-GR" dirty="0"/>
            </a:p>
          </p:txBody>
        </p:sp>
        <p:sp>
          <p:nvSpPr>
            <p:cNvPr id="87045"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l-GR" dirty="0"/>
            </a:p>
          </p:txBody>
        </p:sp>
        <p:sp>
          <p:nvSpPr>
            <p:cNvPr id="87046"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l-GR" dirty="0"/>
            </a:p>
          </p:txBody>
        </p:sp>
        <p:sp>
          <p:nvSpPr>
            <p:cNvPr id="87047"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l-GR" dirty="0"/>
            </a:p>
          </p:txBody>
        </p:sp>
        <p:sp>
          <p:nvSpPr>
            <p:cNvPr id="87048"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l-GR" dirty="0"/>
            </a:p>
          </p:txBody>
        </p:sp>
        <p:sp>
          <p:nvSpPr>
            <p:cNvPr id="87049"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l-GR" dirty="0"/>
            </a:p>
          </p:txBody>
        </p:sp>
        <p:sp>
          <p:nvSpPr>
            <p:cNvPr id="87050"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l-GR" dirty="0"/>
            </a:p>
          </p:txBody>
        </p:sp>
        <p:sp>
          <p:nvSpPr>
            <p:cNvPr id="87051"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l-GR" dirty="0"/>
            </a:p>
          </p:txBody>
        </p:sp>
        <p:sp>
          <p:nvSpPr>
            <p:cNvPr id="87052"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l-GR" dirty="0"/>
            </a:p>
          </p:txBody>
        </p:sp>
        <p:sp>
          <p:nvSpPr>
            <p:cNvPr id="87053"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l-GR" dirty="0"/>
            </a:p>
          </p:txBody>
        </p:sp>
        <p:sp>
          <p:nvSpPr>
            <p:cNvPr id="87054"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l-GR" dirty="0"/>
            </a:p>
          </p:txBody>
        </p:sp>
        <p:sp>
          <p:nvSpPr>
            <p:cNvPr id="87055"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l-GR" dirty="0"/>
            </a:p>
          </p:txBody>
        </p:sp>
        <p:sp>
          <p:nvSpPr>
            <p:cNvPr id="87056"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l-GR" dirty="0"/>
            </a:p>
          </p:txBody>
        </p:sp>
        <p:sp>
          <p:nvSpPr>
            <p:cNvPr id="87057"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l-GR" dirty="0"/>
            </a:p>
          </p:txBody>
        </p:sp>
        <p:sp>
          <p:nvSpPr>
            <p:cNvPr id="87058"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l-GR" dirty="0"/>
            </a:p>
          </p:txBody>
        </p:sp>
        <p:sp>
          <p:nvSpPr>
            <p:cNvPr id="87059"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l-GR" dirty="0"/>
            </a:p>
          </p:txBody>
        </p:sp>
        <p:sp>
          <p:nvSpPr>
            <p:cNvPr id="87060"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l-GR" dirty="0"/>
            </a:p>
          </p:txBody>
        </p:sp>
        <p:sp>
          <p:nvSpPr>
            <p:cNvPr id="87061"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l-GR" dirty="0"/>
            </a:p>
          </p:txBody>
        </p:sp>
        <p:sp>
          <p:nvSpPr>
            <p:cNvPr id="87062"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l-GR" dirty="0"/>
            </a:p>
          </p:txBody>
        </p:sp>
        <p:sp>
          <p:nvSpPr>
            <p:cNvPr id="87063"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l-GR" dirty="0"/>
            </a:p>
          </p:txBody>
        </p:sp>
        <p:sp>
          <p:nvSpPr>
            <p:cNvPr id="87064"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l-GR" dirty="0"/>
            </a:p>
          </p:txBody>
        </p:sp>
        <p:sp>
          <p:nvSpPr>
            <p:cNvPr id="87065"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l-GR" dirty="0"/>
            </a:p>
          </p:txBody>
        </p:sp>
        <p:sp>
          <p:nvSpPr>
            <p:cNvPr id="87066"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l-GR" dirty="0"/>
            </a:p>
          </p:txBody>
        </p:sp>
        <p:sp>
          <p:nvSpPr>
            <p:cNvPr id="87067"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l-GR" dirty="0"/>
            </a:p>
          </p:txBody>
        </p:sp>
        <p:sp>
          <p:nvSpPr>
            <p:cNvPr id="87068"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l-GR" dirty="0"/>
            </a:p>
          </p:txBody>
        </p:sp>
        <p:sp>
          <p:nvSpPr>
            <p:cNvPr id="87069"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l-GR" dirty="0"/>
            </a:p>
          </p:txBody>
        </p:sp>
        <p:sp>
          <p:nvSpPr>
            <p:cNvPr id="87070"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l-GR" dirty="0"/>
            </a:p>
          </p:txBody>
        </p:sp>
        <p:sp>
          <p:nvSpPr>
            <p:cNvPr id="87071"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l-GR" dirty="0"/>
            </a:p>
          </p:txBody>
        </p:sp>
        <p:sp>
          <p:nvSpPr>
            <p:cNvPr id="87072"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l-GR" dirty="0"/>
            </a:p>
          </p:txBody>
        </p:sp>
        <p:sp>
          <p:nvSpPr>
            <p:cNvPr id="87073"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l-GR" dirty="0"/>
            </a:p>
          </p:txBody>
        </p:sp>
        <p:sp>
          <p:nvSpPr>
            <p:cNvPr id="87074"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l-GR" dirty="0"/>
            </a:p>
          </p:txBody>
        </p:sp>
        <p:sp>
          <p:nvSpPr>
            <p:cNvPr id="87075"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l-GR" dirty="0"/>
            </a:p>
          </p:txBody>
        </p:sp>
        <p:sp>
          <p:nvSpPr>
            <p:cNvPr id="87076"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l-GR" dirty="0"/>
            </a:p>
          </p:txBody>
        </p:sp>
        <p:sp>
          <p:nvSpPr>
            <p:cNvPr id="87077"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l-GR" dirty="0"/>
            </a:p>
          </p:txBody>
        </p:sp>
        <p:sp>
          <p:nvSpPr>
            <p:cNvPr id="87078"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l-GR" dirty="0"/>
            </a:p>
          </p:txBody>
        </p:sp>
        <p:grpSp>
          <p:nvGrpSpPr>
            <p:cNvPr id="6188" name="Group 39"/>
            <p:cNvGrpSpPr>
              <a:grpSpLocks/>
            </p:cNvGrpSpPr>
            <p:nvPr userDrawn="1"/>
          </p:nvGrpSpPr>
          <p:grpSpPr bwMode="auto">
            <a:xfrm>
              <a:off x="0" y="1632"/>
              <a:ext cx="5758" cy="1858"/>
              <a:chOff x="0" y="1632"/>
              <a:chExt cx="5758" cy="1858"/>
            </a:xfrm>
          </p:grpSpPr>
          <p:sp>
            <p:nvSpPr>
              <p:cNvPr id="87080"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l-GR" dirty="0"/>
              </a:p>
            </p:txBody>
          </p:sp>
          <p:sp>
            <p:nvSpPr>
              <p:cNvPr id="87081"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l-GR" dirty="0"/>
              </a:p>
            </p:txBody>
          </p:sp>
        </p:grpSp>
      </p:grpSp>
      <p:sp>
        <p:nvSpPr>
          <p:cNvPr id="87082" name="Rectangle 4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p>
        </p:txBody>
      </p:sp>
      <p:sp>
        <p:nvSpPr>
          <p:cNvPr id="87083" name="Text Box 43"/>
          <p:cNvSpPr txBox="1">
            <a:spLocks noChangeArrowheads="1"/>
          </p:cNvSpPr>
          <p:nvPr userDrawn="1"/>
        </p:nvSpPr>
        <p:spPr bwMode="auto">
          <a:xfrm rot="-5400000">
            <a:off x="-1732756" y="4656931"/>
            <a:ext cx="3740150" cy="274638"/>
          </a:xfrm>
          <a:prstGeom prst="rect">
            <a:avLst/>
          </a:prstGeom>
          <a:noFill/>
          <a:ln w="12700">
            <a:noFill/>
            <a:miter lim="800000"/>
            <a:headEnd type="none" w="sm" len="sm"/>
            <a:tailEnd type="none" w="sm" len="sm"/>
          </a:ln>
          <a:effectLst/>
        </p:spPr>
        <p:txBody>
          <a:bodyPr>
            <a:spAutoFit/>
          </a:bodyPr>
          <a:lstStyle/>
          <a:p>
            <a:pPr defTabSz="762000" eaLnBrk="0" hangingPunct="0">
              <a:spcBef>
                <a:spcPct val="50000"/>
              </a:spcBef>
              <a:defRPr/>
            </a:pPr>
            <a:r>
              <a:rPr lang="en-GB" sz="1100" dirty="0"/>
              <a:t>Copyright 200</a:t>
            </a:r>
            <a:r>
              <a:rPr lang="el-GR" sz="1100" dirty="0"/>
              <a:t>8</a:t>
            </a:r>
            <a:r>
              <a:rPr lang="en-US" sz="1100" dirty="0"/>
              <a:t> </a:t>
            </a:r>
            <a:r>
              <a:rPr lang="en-US" sz="1200" dirty="0">
                <a:cs typeface="Arial" charset="0"/>
              </a:rPr>
              <a:t>©</a:t>
            </a:r>
            <a:r>
              <a:rPr lang="el-GR" sz="1100" dirty="0"/>
              <a:t> </a:t>
            </a:r>
            <a:r>
              <a:rPr lang="en-GB" sz="1100" dirty="0"/>
              <a:t> </a:t>
            </a:r>
            <a:r>
              <a:rPr lang="el-GR" sz="1100" dirty="0"/>
              <a:t>ΕΚΔΟΤΙΚΟΣ ΟΙΚΟΣ </a:t>
            </a:r>
            <a:r>
              <a:rPr lang="en-GB" sz="1100" dirty="0"/>
              <a:t>ROSILI</a:t>
            </a:r>
          </a:p>
        </p:txBody>
      </p:sp>
      <p:sp>
        <p:nvSpPr>
          <p:cNvPr id="87084" name="Text Box 44"/>
          <p:cNvSpPr txBox="1">
            <a:spLocks noChangeArrowheads="1"/>
          </p:cNvSpPr>
          <p:nvPr userDrawn="1"/>
        </p:nvSpPr>
        <p:spPr bwMode="auto">
          <a:xfrm>
            <a:off x="179388" y="6381750"/>
            <a:ext cx="8785225" cy="457200"/>
          </a:xfrm>
          <a:prstGeom prst="rect">
            <a:avLst/>
          </a:prstGeom>
          <a:noFill/>
          <a:ln w="9525">
            <a:noFill/>
            <a:miter lim="800000"/>
            <a:headEnd/>
            <a:tailEnd/>
          </a:ln>
          <a:effectLst/>
        </p:spPr>
        <p:txBody>
          <a:bodyPr>
            <a:spAutoFit/>
          </a:bodyPr>
          <a:lstStyle/>
          <a:p>
            <a:pPr algn="ctr">
              <a:defRPr/>
            </a:pPr>
            <a:r>
              <a:rPr lang="el-GR" sz="1200" b="1" i="1" dirty="0">
                <a:latin typeface="Verdana" pitchFamily="34" charset="0"/>
              </a:rPr>
              <a:t>ΧΡΗΜΑΤΟΟΙΚΟΝΟΜΙΚΗ ΔΙΟΙΚΗΣΗ – ΘΕΩΡΙΑ ΚΑΙ ΠΡΑΚΤΙΚΗ                              </a:t>
            </a:r>
            <a:endParaRPr lang="en-US" sz="1200" b="1" i="1" dirty="0">
              <a:latin typeface="Verdana" pitchFamily="34" charset="0"/>
            </a:endParaRPr>
          </a:p>
          <a:p>
            <a:pPr algn="ctr">
              <a:defRPr/>
            </a:pPr>
            <a:r>
              <a:rPr lang="el-GR" sz="1200" b="1" i="1" dirty="0">
                <a:latin typeface="Verdana" pitchFamily="34" charset="0"/>
              </a:rPr>
              <a:t>Δ. Βασιλείου   -  Ν. Ηρειώτης</a:t>
            </a:r>
          </a:p>
        </p:txBody>
      </p:sp>
      <p:sp>
        <p:nvSpPr>
          <p:cNvPr id="87085" name="Rectangle 45"/>
          <p:cNvSpPr>
            <a:spLocks noChangeArrowheads="1"/>
          </p:cNvSpPr>
          <p:nvPr userDrawn="1"/>
        </p:nvSpPr>
        <p:spPr bwMode="auto">
          <a:xfrm>
            <a:off x="0" y="222250"/>
            <a:ext cx="9144000" cy="609600"/>
          </a:xfrm>
          <a:prstGeom prst="rect">
            <a:avLst/>
          </a:prstGeom>
          <a:solidFill>
            <a:srgbClr val="CC3300"/>
          </a:solidFill>
          <a:ln w="9525">
            <a:solidFill>
              <a:schemeClr val="tx1"/>
            </a:solidFill>
            <a:miter lim="800000"/>
            <a:headEnd/>
            <a:tailEnd/>
          </a:ln>
          <a:effectLst/>
        </p:spPr>
        <p:txBody>
          <a:bodyPr wrap="none" anchor="ctr"/>
          <a:lstStyle/>
          <a:p>
            <a:pPr algn="ctr">
              <a:defRPr/>
            </a:pPr>
            <a:endParaRPr lang="el-GR" sz="2800" b="1" dirty="0">
              <a:effectLst>
                <a:outerShdw blurRad="38100" dist="38100" dir="2700000" algn="tl">
                  <a:srgbClr val="000000"/>
                </a:outerShdw>
              </a:effectLst>
            </a:endParaRPr>
          </a:p>
        </p:txBody>
      </p:sp>
      <p:sp>
        <p:nvSpPr>
          <p:cNvPr id="87086" name="Rectangle 46"/>
          <p:cNvSpPr>
            <a:spLocks noGrp="1" noChangeArrowheads="1"/>
          </p:cNvSpPr>
          <p:nvPr>
            <p:ph type="sldNum" sz="quarter" idx="4"/>
          </p:nvPr>
        </p:nvSpPr>
        <p:spPr bwMode="auto">
          <a:xfrm>
            <a:off x="6588125" y="623728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pPr>
              <a:defRPr/>
            </a:pPr>
            <a:fld id="{52D37DF0-0D4C-4074-AF96-157CB6A1111D}" type="slidenum">
              <a:rPr lang="el-GR"/>
              <a:pPr>
                <a:defRPr/>
              </a:pPr>
              <a:t>‹#›</a:t>
            </a:fld>
            <a:endParaRPr lang="el-GR" dirty="0"/>
          </a:p>
        </p:txBody>
      </p:sp>
    </p:spTree>
  </p:cSld>
  <p:clrMap bg1="dk2" tx1="lt1" bg2="dk1" tx2="lt2" accent1="accent1" accent2="accent2" accent3="accent3" accent4="accent4" accent5="accent5" accent6="accent6" hlink="hlink" folHlink="folHlink"/>
  <p:sldLayoutIdLst>
    <p:sldLayoutId id="2147484202" r:id="rId1"/>
    <p:sldLayoutId id="2147484203" r:id="rId2"/>
    <p:sldLayoutId id="2147484204" r:id="rId3"/>
    <p:sldLayoutId id="2147484205" r:id="rId4"/>
    <p:sldLayoutId id="2147484206" r:id="rId5"/>
    <p:sldLayoutId id="2147484207" r:id="rId6"/>
    <p:sldLayoutId id="2147484208" r:id="rId7"/>
    <p:sldLayoutId id="2147484209" r:id="rId8"/>
    <p:sldLayoutId id="2147484210" r:id="rId9"/>
    <p:sldLayoutId id="2147484211" r:id="rId10"/>
    <p:sldLayoutId id="2147484212" r:id="rId11"/>
    <p:sldLayoutId id="2147484213" r:id="rId12"/>
    <p:sldLayoutId id="2147484214" r:id="rId13"/>
  </p:sldLayoutIdLst>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5"/>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6"/>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70" name="1 - Θέση τίτλου"/>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Kλικ για επεξεργασία του τίτλου</a:t>
            </a:r>
          </a:p>
        </p:txBody>
      </p:sp>
      <p:sp>
        <p:nvSpPr>
          <p:cNvPr id="7171" name="2 - Θέση κειμένου"/>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F23548CC-3B4E-498B-9661-3C4EF564CE77}" type="slidenum">
              <a:rPr lang="el-GR"/>
              <a:pPr>
                <a:defRPr/>
              </a:pPr>
              <a:t>‹#›</a:t>
            </a:fld>
            <a:endParaRPr lang="el-GR" dirty="0"/>
          </a:p>
        </p:txBody>
      </p:sp>
    </p:spTree>
  </p:cSld>
  <p:clrMap bg1="lt1" tx1="dk1" bg2="lt2" tx2="dk2" accent1="accent1" accent2="accent2" accent3="accent3" accent4="accent4" accent5="accent5" accent6="accent6" hlink="hlink" folHlink="folHlink"/>
  <p:sldLayoutIdLst>
    <p:sldLayoutId id="2147484215" r:id="rId1"/>
    <p:sldLayoutId id="2147484216" r:id="rId2"/>
    <p:sldLayoutId id="2147484217" r:id="rId3"/>
    <p:sldLayoutId id="2147484218" r:id="rId4"/>
    <p:sldLayoutId id="2147484219" r:id="rId5"/>
    <p:sldLayoutId id="2147484220" r:id="rId6"/>
    <p:sldLayoutId id="2147484221" r:id="rId7"/>
    <p:sldLayoutId id="2147484222" r:id="rId8"/>
    <p:sldLayoutId id="2147484223" r:id="rId9"/>
    <p:sldLayoutId id="2147484224" r:id="rId10"/>
    <p:sldLayoutId id="2147484225" r:id="rId11"/>
    <p:sldLayoutId id="2147484226" r:id="rId12"/>
    <p:sldLayoutId id="2147484227" r:id="rId13"/>
    <p:sldLayoutId id="2147484228" r:id="rId14"/>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yriazog@yahoo.com" TargetMode="External"/><Relationship Id="rId2" Type="http://schemas.openxmlformats.org/officeDocument/2006/relationships/hyperlink" Target="mailto:kyriazopoulosg@yahoo.com" TargetMode="External"/><Relationship Id="rId1" Type="http://schemas.openxmlformats.org/officeDocument/2006/relationships/slideLayout" Target="../slideLayouts/slideLayout26.xml"/><Relationship Id="rId4" Type="http://schemas.openxmlformats.org/officeDocument/2006/relationships/hyperlink" Target="mailto:kyriazog@teiwm.gr" TargetMode="Externa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6.xml"/><Relationship Id="rId1" Type="http://schemas.openxmlformats.org/officeDocument/2006/relationships/vmlDrawing" Target="../drawings/vmlDrawing7.vml"/><Relationship Id="rId5" Type="http://schemas.openxmlformats.org/officeDocument/2006/relationships/oleObject" Target="../embeddings/oleObject13.bin"/><Relationship Id="rId4" Type="http://schemas.openxmlformats.org/officeDocument/2006/relationships/oleObject" Target="../embeddings/oleObject12.bin"/></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6.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6.xml"/><Relationship Id="rId1" Type="http://schemas.openxmlformats.org/officeDocument/2006/relationships/vmlDrawing" Target="../drawings/vmlDrawing8.vml"/><Relationship Id="rId5" Type="http://schemas.openxmlformats.org/officeDocument/2006/relationships/oleObject" Target="../embeddings/oleObject15.bin"/><Relationship Id="rId4" Type="http://schemas.openxmlformats.org/officeDocument/2006/relationships/oleObject" Target="../embeddings/oleObject14.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6.xml"/><Relationship Id="rId1" Type="http://schemas.openxmlformats.org/officeDocument/2006/relationships/vmlDrawing" Target="../drawings/vmlDrawing9.vml"/><Relationship Id="rId5" Type="http://schemas.openxmlformats.org/officeDocument/2006/relationships/oleObject" Target="../embeddings/oleObject17.bin"/><Relationship Id="rId4" Type="http://schemas.openxmlformats.org/officeDocument/2006/relationships/oleObject" Target="../embeddings/oleObject16.bin"/></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6.xml"/><Relationship Id="rId1" Type="http://schemas.openxmlformats.org/officeDocument/2006/relationships/vmlDrawing" Target="../drawings/vmlDrawing10.vml"/><Relationship Id="rId6" Type="http://schemas.openxmlformats.org/officeDocument/2006/relationships/oleObject" Target="../embeddings/oleObject20.bin"/><Relationship Id="rId5" Type="http://schemas.openxmlformats.org/officeDocument/2006/relationships/oleObject" Target="../embeddings/oleObject19.bin"/><Relationship Id="rId4" Type="http://schemas.openxmlformats.org/officeDocument/2006/relationships/oleObject" Target="../embeddings/oleObject18.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6.xml"/><Relationship Id="rId1" Type="http://schemas.openxmlformats.org/officeDocument/2006/relationships/vmlDrawing" Target="../drawings/vmlDrawing11.vml"/><Relationship Id="rId5" Type="http://schemas.openxmlformats.org/officeDocument/2006/relationships/oleObject" Target="../embeddings/oleObject22.bin"/><Relationship Id="rId4" Type="http://schemas.openxmlformats.org/officeDocument/2006/relationships/oleObject" Target="../embeddings/oleObject21.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6.xml"/><Relationship Id="rId1" Type="http://schemas.openxmlformats.org/officeDocument/2006/relationships/vmlDrawing" Target="../drawings/vmlDrawing12.vml"/><Relationship Id="rId4" Type="http://schemas.openxmlformats.org/officeDocument/2006/relationships/oleObject" Target="../embeddings/oleObject23.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6.xml"/><Relationship Id="rId1" Type="http://schemas.openxmlformats.org/officeDocument/2006/relationships/vmlDrawing" Target="../drawings/vmlDrawing13.vml"/><Relationship Id="rId4" Type="http://schemas.openxmlformats.org/officeDocument/2006/relationships/oleObject" Target="../embeddings/oleObject24.bin"/></Relationships>
</file>

<file path=ppt/slides/_rels/slide2.xml.rels><?xml version="1.0" encoding="UTF-8" standalone="yes"?>
<Relationships xmlns="http://schemas.openxmlformats.org/package/2006/relationships"><Relationship Id="rId3" Type="http://schemas.openxmlformats.org/officeDocument/2006/relationships/hyperlink" Target="mailto:kyriazopoulosg@yahoo.com" TargetMode="External"/><Relationship Id="rId2" Type="http://schemas.openxmlformats.org/officeDocument/2006/relationships/notesSlide" Target="../notesSlides/notesSlide1.xml"/><Relationship Id="rId1" Type="http://schemas.openxmlformats.org/officeDocument/2006/relationships/slideLayout" Target="../slideLayouts/slideLayout26.xml"/><Relationship Id="rId5" Type="http://schemas.openxmlformats.org/officeDocument/2006/relationships/hyperlink" Target="mailto:kyriazog@teiwm.gr" TargetMode="External"/><Relationship Id="rId4" Type="http://schemas.openxmlformats.org/officeDocument/2006/relationships/hyperlink" Target="mailto:kyriazog@yahoo.com" TargetMode="Externa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6.xml"/><Relationship Id="rId1" Type="http://schemas.openxmlformats.org/officeDocument/2006/relationships/vmlDrawing" Target="../drawings/vmlDrawing14.vml"/><Relationship Id="rId4" Type="http://schemas.openxmlformats.org/officeDocument/2006/relationships/oleObject" Target="../embeddings/oleObject25.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6.xml"/><Relationship Id="rId1" Type="http://schemas.openxmlformats.org/officeDocument/2006/relationships/vmlDrawing" Target="../drawings/vmlDrawing15.vml"/><Relationship Id="rId5" Type="http://schemas.openxmlformats.org/officeDocument/2006/relationships/oleObject" Target="../embeddings/oleObject27.bin"/><Relationship Id="rId4" Type="http://schemas.openxmlformats.org/officeDocument/2006/relationships/oleObject" Target="../embeddings/oleObject26.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6.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6.xml"/><Relationship Id="rId1" Type="http://schemas.openxmlformats.org/officeDocument/2006/relationships/vmlDrawing" Target="../drawings/vmlDrawing16.vml"/><Relationship Id="rId4" Type="http://schemas.openxmlformats.org/officeDocument/2006/relationships/oleObject" Target="../embeddings/oleObject28.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6.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6.xml"/><Relationship Id="rId1" Type="http://schemas.openxmlformats.org/officeDocument/2006/relationships/vmlDrawing" Target="../drawings/vmlDrawing17.vml"/><Relationship Id="rId4" Type="http://schemas.openxmlformats.org/officeDocument/2006/relationships/oleObject" Target="../embeddings/oleObject29.bin"/></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6.xml"/><Relationship Id="rId1" Type="http://schemas.openxmlformats.org/officeDocument/2006/relationships/vmlDrawing" Target="../drawings/vmlDrawing18.vml"/><Relationship Id="rId4" Type="http://schemas.openxmlformats.org/officeDocument/2006/relationships/oleObject" Target="../embeddings/Microsoft_Office_Excel_Workbook1.xls"/></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6.xml"/><Relationship Id="rId1" Type="http://schemas.openxmlformats.org/officeDocument/2006/relationships/vmlDrawing" Target="../drawings/vmlDrawing19.vml"/><Relationship Id="rId5" Type="http://schemas.openxmlformats.org/officeDocument/2006/relationships/oleObject" Target="../embeddings/oleObject31.bin"/><Relationship Id="rId4" Type="http://schemas.openxmlformats.org/officeDocument/2006/relationships/oleObject" Target="../embeddings/oleObject30.bin"/></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6.xml"/><Relationship Id="rId1" Type="http://schemas.openxmlformats.org/officeDocument/2006/relationships/vmlDrawing" Target="../drawings/vmlDrawing20.vml"/><Relationship Id="rId4" Type="http://schemas.openxmlformats.org/officeDocument/2006/relationships/oleObject" Target="../embeddings/oleObject32.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6.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6.xml"/><Relationship Id="rId1" Type="http://schemas.openxmlformats.org/officeDocument/2006/relationships/vmlDrawing" Target="../drawings/vmlDrawing21.vml"/><Relationship Id="rId4" Type="http://schemas.openxmlformats.org/officeDocument/2006/relationships/oleObject" Target="../embeddings/oleObject33.bin"/></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6.xml"/></Relationships>
</file>

<file path=ppt/slides/_rels/slide37.x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slideLayout" Target="../slideLayouts/slideLayout30.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6.xml"/><Relationship Id="rId1" Type="http://schemas.openxmlformats.org/officeDocument/2006/relationships/vmlDrawing" Target="../drawings/vmlDrawing22.vml"/><Relationship Id="rId4" Type="http://schemas.openxmlformats.org/officeDocument/2006/relationships/oleObject" Target="../embeddings/oleObject34.bin"/></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6.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26.xml"/><Relationship Id="rId1" Type="http://schemas.openxmlformats.org/officeDocument/2006/relationships/vmlDrawing" Target="../drawings/vmlDrawing23.vml"/><Relationship Id="rId4" Type="http://schemas.openxmlformats.org/officeDocument/2006/relationships/oleObject" Target="../embeddings/oleObject35.bin"/></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6.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6.xml"/><Relationship Id="rId1" Type="http://schemas.openxmlformats.org/officeDocument/2006/relationships/vmlDrawing" Target="../drawings/vmlDrawing24.vml"/><Relationship Id="rId4" Type="http://schemas.openxmlformats.org/officeDocument/2006/relationships/oleObject" Target="../embeddings/oleObject36.bin"/></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6.xml"/><Relationship Id="rId1" Type="http://schemas.openxmlformats.org/officeDocument/2006/relationships/vmlDrawing" Target="../drawings/vmlDrawing2.vml"/><Relationship Id="rId6" Type="http://schemas.openxmlformats.org/officeDocument/2006/relationships/oleObject" Target="../embeddings/oleObject5.bin"/><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26.xml"/><Relationship Id="rId1" Type="http://schemas.openxmlformats.org/officeDocument/2006/relationships/vmlDrawing" Target="../drawings/vmlDrawing25.vml"/><Relationship Id="rId4" Type="http://schemas.openxmlformats.org/officeDocument/2006/relationships/oleObject" Target="../embeddings/oleObject37.bin"/></Relationships>
</file>

<file path=ppt/slides/_rels/slide59.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26.xml"/><Relationship Id="rId1" Type="http://schemas.openxmlformats.org/officeDocument/2006/relationships/vmlDrawing" Target="../drawings/vmlDrawing26.vml"/><Relationship Id="rId4" Type="http://schemas.openxmlformats.org/officeDocument/2006/relationships/oleObject" Target="../embeddings/oleObject38.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6.xml"/><Relationship Id="rId1" Type="http://schemas.openxmlformats.org/officeDocument/2006/relationships/vmlDrawing" Target="../drawings/vmlDrawing3.vml"/><Relationship Id="rId4" Type="http://schemas.openxmlformats.org/officeDocument/2006/relationships/oleObject" Target="../embeddings/oleObject6.bin"/></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6.xml"/><Relationship Id="rId1" Type="http://schemas.openxmlformats.org/officeDocument/2006/relationships/vmlDrawing" Target="../drawings/vmlDrawing4.vml"/><Relationship Id="rId4" Type="http://schemas.openxmlformats.org/officeDocument/2006/relationships/oleObject" Target="../embeddings/oleObject7.bin"/></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6.xml"/></Relationships>
</file>

<file path=ppt/slides/_rels/slide73.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26.xml"/><Relationship Id="rId1" Type="http://schemas.openxmlformats.org/officeDocument/2006/relationships/vmlDrawing" Target="../drawings/vmlDrawing27.vml"/><Relationship Id="rId4" Type="http://schemas.openxmlformats.org/officeDocument/2006/relationships/oleObject" Target="../embeddings/oleObject39.bin"/></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8.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6.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6.xml"/></Relationships>
</file>

<file path=ppt/slides/_rels/slide78.xml.rels><?xml version="1.0" encoding="UTF-8" standalone="yes"?>
<Relationships xmlns="http://schemas.openxmlformats.org/package/2006/relationships"><Relationship Id="rId3" Type="http://schemas.openxmlformats.org/officeDocument/2006/relationships/notesSlide" Target="../notesSlides/notesSlide57.xml"/><Relationship Id="rId2" Type="http://schemas.openxmlformats.org/officeDocument/2006/relationships/slideLayout" Target="../slideLayouts/slideLayout26.xml"/><Relationship Id="rId1" Type="http://schemas.openxmlformats.org/officeDocument/2006/relationships/vmlDrawing" Target="../drawings/vmlDrawing28.vml"/><Relationship Id="rId4" Type="http://schemas.openxmlformats.org/officeDocument/2006/relationships/oleObject" Target="../embeddings/oleObject40.bin"/></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6.xml"/><Relationship Id="rId1" Type="http://schemas.openxmlformats.org/officeDocument/2006/relationships/vmlDrawing" Target="../drawings/vmlDrawing5.vml"/><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8.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6.xml"/><Relationship Id="rId1" Type="http://schemas.openxmlformats.org/officeDocument/2006/relationships/vmlDrawing" Target="../drawings/vmlDrawing6.vml"/><Relationship Id="rId5" Type="http://schemas.openxmlformats.org/officeDocument/2006/relationships/oleObject" Target="../embeddings/oleObject11.bin"/><Relationship Id="rId4" Type="http://schemas.openxmlformats.org/officeDocument/2006/relationships/oleObject" Target="../embeddings/oleObject10.bin"/></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6.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6.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6.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274638"/>
            <a:ext cx="8964488" cy="2290266"/>
          </a:xfrm>
        </p:spPr>
        <p:txBody>
          <a:bodyPr/>
          <a:lstStyle/>
          <a:p>
            <a:r>
              <a:rPr lang="el-GR" b="1" dirty="0" smtClean="0">
                <a:solidFill>
                  <a:srgbClr val="7030A0"/>
                </a:solidFill>
              </a:rPr>
              <a:t>ΜΕΘΟΔΟΙ ΑΞΙΟΛΟΓΗΣΗΣ </a:t>
            </a:r>
            <a:r>
              <a:rPr lang="el-GR" b="1" dirty="0" smtClean="0">
                <a:solidFill>
                  <a:srgbClr val="002060"/>
                </a:solidFill>
              </a:rPr>
              <a:t>ΕΠΕΝΔΥΣΕΩΝ</a:t>
            </a:r>
            <a:r>
              <a:rPr lang="el-GR" b="1" dirty="0" smtClean="0"/>
              <a:t> ΜΕ </a:t>
            </a:r>
            <a:r>
              <a:rPr lang="el-GR" b="1" dirty="0" smtClean="0">
                <a:solidFill>
                  <a:srgbClr val="FF0000"/>
                </a:solidFill>
              </a:rPr>
              <a:t>ΚΙΝΔΥΝΟ</a:t>
            </a:r>
            <a:r>
              <a:rPr lang="el-GR" b="1" dirty="0" smtClean="0"/>
              <a:t> ΚΑΙ </a:t>
            </a:r>
            <a:r>
              <a:rPr lang="el-GR" b="1" dirty="0" smtClean="0">
                <a:solidFill>
                  <a:srgbClr val="008000"/>
                </a:solidFill>
              </a:rPr>
              <a:t>ΔΙΧΩΣ</a:t>
            </a:r>
            <a:r>
              <a:rPr lang="el-GR" b="1" dirty="0" smtClean="0"/>
              <a:t> </a:t>
            </a:r>
            <a:r>
              <a:rPr lang="el-GR" b="1" dirty="0" smtClean="0">
                <a:solidFill>
                  <a:srgbClr val="008000"/>
                </a:solidFill>
              </a:rPr>
              <a:t>ΚΙΝΔΥΝΟ</a:t>
            </a:r>
            <a:endParaRPr lang="el-GR" b="1" dirty="0">
              <a:solidFill>
                <a:srgbClr val="008000"/>
              </a:solidFill>
            </a:endParaRPr>
          </a:p>
        </p:txBody>
      </p:sp>
      <p:sp>
        <p:nvSpPr>
          <p:cNvPr id="3" name="2 - Θέση περιεχομένου"/>
          <p:cNvSpPr>
            <a:spLocks noGrp="1"/>
          </p:cNvSpPr>
          <p:nvPr>
            <p:ph idx="1"/>
          </p:nvPr>
        </p:nvSpPr>
        <p:spPr>
          <a:xfrm>
            <a:off x="0" y="2492896"/>
            <a:ext cx="9144000" cy="4365104"/>
          </a:xfrm>
        </p:spPr>
        <p:txBody>
          <a:bodyPr/>
          <a:lstStyle/>
          <a:p>
            <a:pPr marL="0" indent="0" algn="ctr" eaLnBrk="1" hangingPunct="1">
              <a:buFont typeface="Wingdings" pitchFamily="2" charset="2"/>
              <a:buNone/>
            </a:pPr>
            <a:r>
              <a:rPr lang="el-GR" b="1" dirty="0" smtClean="0">
                <a:latin typeface="Times New Roman" pitchFamily="18" charset="0"/>
              </a:rPr>
              <a:t>Δρ. Κυριαζόπουλος Γεώργιος</a:t>
            </a:r>
          </a:p>
          <a:p>
            <a:pPr marL="0" indent="0" algn="ctr" eaLnBrk="1" hangingPunct="1">
              <a:buFont typeface="Wingdings" pitchFamily="2" charset="2"/>
              <a:buNone/>
            </a:pPr>
            <a:r>
              <a:rPr lang="el-GR" b="1" dirty="0" smtClean="0">
                <a:latin typeface="Times New Roman" pitchFamily="18" charset="0"/>
              </a:rPr>
              <a:t>Καθηγητής Εφαρμογών </a:t>
            </a:r>
          </a:p>
          <a:p>
            <a:pPr marL="0" indent="0" algn="ctr" eaLnBrk="1" hangingPunct="1">
              <a:buFont typeface="Wingdings" pitchFamily="2" charset="2"/>
              <a:buNone/>
            </a:pPr>
            <a:r>
              <a:rPr lang="el-GR" b="1" dirty="0" smtClean="0">
                <a:latin typeface="Times New Roman" pitchFamily="18" charset="0"/>
              </a:rPr>
              <a:t>Τμήμα Λογιστικής &amp; Χρηματοοικονομικής</a:t>
            </a:r>
          </a:p>
          <a:p>
            <a:pPr marL="0" indent="0" algn="ctr" eaLnBrk="1" hangingPunct="1">
              <a:buFont typeface="Wingdings" pitchFamily="2" charset="2"/>
              <a:buNone/>
            </a:pPr>
            <a:r>
              <a:rPr lang="el-GR" b="1" dirty="0" smtClean="0">
                <a:latin typeface="Times New Roman" pitchFamily="18" charset="0"/>
              </a:rPr>
              <a:t>ΤΕΙ Δυτικής Μακεδονίας Κοζάνη</a:t>
            </a:r>
          </a:p>
          <a:p>
            <a:pPr marL="0" indent="0" algn="ctr" eaLnBrk="1" hangingPunct="1">
              <a:buNone/>
            </a:pPr>
            <a:r>
              <a:rPr lang="en-US" b="1" dirty="0" smtClean="0">
                <a:latin typeface="Times New Roman" pitchFamily="18" charset="0"/>
                <a:cs typeface="Times New Roman" pitchFamily="18" charset="0"/>
              </a:rPr>
              <a:t>E-mail: </a:t>
            </a:r>
            <a:r>
              <a:rPr lang="en-US" b="1" dirty="0" smtClean="0">
                <a:latin typeface="Times New Roman" pitchFamily="18" charset="0"/>
                <a:cs typeface="Times New Roman" pitchFamily="18" charset="0"/>
                <a:hlinkClick r:id="rId2"/>
              </a:rPr>
              <a:t>kyriazopoulosg@yahoo.com</a:t>
            </a:r>
            <a:endParaRPr lang="el-GR" b="1" dirty="0" smtClean="0">
              <a:latin typeface="Times New Roman" pitchFamily="18" charset="0"/>
              <a:cs typeface="Times New Roman" pitchFamily="18" charset="0"/>
            </a:endParaRPr>
          </a:p>
          <a:p>
            <a:pPr marL="0" indent="0" algn="ctr" eaLnBrk="1" hangingPunct="1">
              <a:buNone/>
            </a:pPr>
            <a:r>
              <a:rPr lang="en-US" b="1" dirty="0" smtClean="0">
                <a:latin typeface="Times New Roman" pitchFamily="18" charset="0"/>
                <a:cs typeface="Times New Roman" pitchFamily="18" charset="0"/>
                <a:hlinkClick r:id="rId3"/>
              </a:rPr>
              <a:t>kyriazog@yahoo.com</a:t>
            </a:r>
            <a:endParaRPr lang="en-US" b="1" dirty="0" smtClean="0">
              <a:latin typeface="Times New Roman" pitchFamily="18" charset="0"/>
              <a:cs typeface="Times New Roman" pitchFamily="18" charset="0"/>
            </a:endParaRPr>
          </a:p>
          <a:p>
            <a:pPr marL="0" indent="0" algn="ctr" eaLnBrk="1" hangingPunct="1">
              <a:buNone/>
            </a:pPr>
            <a:r>
              <a:rPr lang="en-US" b="1" dirty="0" smtClean="0">
                <a:latin typeface="Times New Roman" pitchFamily="18" charset="0"/>
                <a:cs typeface="Times New Roman" pitchFamily="18" charset="0"/>
                <a:hlinkClick r:id="rId4"/>
              </a:rPr>
              <a:t>kyriazog@teiwm.gr</a:t>
            </a:r>
            <a:endParaRPr lang="en-US" b="1" dirty="0" smtClean="0">
              <a:latin typeface="Times New Roman" pitchFamily="18" charset="0"/>
              <a:cs typeface="Times New Roman" pitchFamily="18" charset="0"/>
            </a:endParaRPr>
          </a:p>
          <a:p>
            <a:endParaRPr lang="el-GR" dirty="0"/>
          </a:p>
        </p:txBody>
      </p:sp>
      <p:sp>
        <p:nvSpPr>
          <p:cNvPr id="4" name="3 - Θέση αριθμού διαφάνειας"/>
          <p:cNvSpPr>
            <a:spLocks noGrp="1"/>
          </p:cNvSpPr>
          <p:nvPr>
            <p:ph type="sldNum" sz="quarter" idx="12"/>
          </p:nvPr>
        </p:nvSpPr>
        <p:spPr/>
        <p:txBody>
          <a:bodyPr/>
          <a:lstStyle/>
          <a:p>
            <a:pPr>
              <a:defRPr/>
            </a:pPr>
            <a:fld id="{3C4B64CF-36E1-4EBF-8407-23D7260492C1}" type="slidenum">
              <a:rPr lang="el-GR" smtClean="0"/>
              <a:pPr>
                <a:defRPr/>
              </a:pPr>
              <a:t>1</a:t>
            </a:fld>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noChangeArrowheads="1"/>
          </p:cNvSpPr>
          <p:nvPr>
            <p:ph type="title"/>
          </p:nvPr>
        </p:nvSpPr>
        <p:spPr>
          <a:xfrm>
            <a:off x="457200" y="274638"/>
            <a:ext cx="8229600" cy="346050"/>
          </a:xfrm>
        </p:spPr>
        <p:txBody>
          <a:bodyPr/>
          <a:lstStyle/>
          <a:p>
            <a:r>
              <a:rPr lang="en-GB" sz="3600" b="1" dirty="0" err="1" smtClean="0"/>
              <a:t>Παράδειγμα</a:t>
            </a:r>
            <a:endParaRPr lang="en-GB" sz="3600" b="1" dirty="0" smtClean="0"/>
          </a:p>
        </p:txBody>
      </p:sp>
      <p:sp>
        <p:nvSpPr>
          <p:cNvPr id="7173" name="Rectangle 3"/>
          <p:cNvSpPr>
            <a:spLocks noGrp="1" noChangeArrowheads="1"/>
          </p:cNvSpPr>
          <p:nvPr>
            <p:ph type="body" idx="1"/>
          </p:nvPr>
        </p:nvSpPr>
        <p:spPr>
          <a:xfrm>
            <a:off x="0" y="764704"/>
            <a:ext cx="9144000" cy="6093296"/>
          </a:xfrm>
        </p:spPr>
        <p:txBody>
          <a:bodyPr/>
          <a:lstStyle/>
          <a:p>
            <a:pPr algn="just"/>
            <a:r>
              <a:rPr lang="en-GB" sz="2400" dirty="0" smtClean="0">
                <a:solidFill>
                  <a:schemeClr val="tx1"/>
                </a:solidFill>
              </a:rPr>
              <a:t>Να </a:t>
            </a:r>
            <a:r>
              <a:rPr lang="en-GB" sz="2400" dirty="0" err="1" smtClean="0">
                <a:solidFill>
                  <a:schemeClr val="tx1"/>
                </a:solidFill>
              </a:rPr>
              <a:t>υποθέσετε</a:t>
            </a:r>
            <a:r>
              <a:rPr lang="en-GB" sz="2400" dirty="0" smtClean="0">
                <a:solidFill>
                  <a:schemeClr val="tx1"/>
                </a:solidFill>
              </a:rPr>
              <a:t> ότι </a:t>
            </a:r>
            <a:r>
              <a:rPr lang="en-GB" sz="2400" dirty="0" err="1" smtClean="0">
                <a:solidFill>
                  <a:schemeClr val="tx1"/>
                </a:solidFill>
              </a:rPr>
              <a:t>είστε</a:t>
            </a:r>
            <a:r>
              <a:rPr lang="en-GB" sz="2400" dirty="0" smtClean="0">
                <a:solidFill>
                  <a:schemeClr val="tx1"/>
                </a:solidFill>
              </a:rPr>
              <a:t> </a:t>
            </a:r>
            <a:r>
              <a:rPr lang="en-GB" sz="2400" dirty="0" err="1" smtClean="0">
                <a:solidFill>
                  <a:schemeClr val="tx1"/>
                </a:solidFill>
              </a:rPr>
              <a:t>υπεύθυνοι</a:t>
            </a:r>
            <a:r>
              <a:rPr lang="en-GB" sz="2400" dirty="0" smtClean="0">
                <a:solidFill>
                  <a:schemeClr val="tx1"/>
                </a:solidFill>
              </a:rPr>
              <a:t> για την αξιολόγηση μιας επένδυσης </a:t>
            </a:r>
            <a:r>
              <a:rPr lang="en-GB" sz="2400" dirty="0" err="1" smtClean="0">
                <a:solidFill>
                  <a:schemeClr val="tx1"/>
                </a:solidFill>
              </a:rPr>
              <a:t>διάρκειας</a:t>
            </a:r>
            <a:r>
              <a:rPr lang="en-GB" sz="2400" dirty="0" smtClean="0">
                <a:solidFill>
                  <a:schemeClr val="tx1"/>
                </a:solidFill>
              </a:rPr>
              <a:t> 2 </a:t>
            </a:r>
            <a:r>
              <a:rPr lang="en-GB" sz="2400" dirty="0" err="1" smtClean="0">
                <a:solidFill>
                  <a:schemeClr val="tx1"/>
                </a:solidFill>
              </a:rPr>
              <a:t>ετών</a:t>
            </a:r>
            <a:r>
              <a:rPr lang="en-GB" sz="2400" dirty="0" smtClean="0">
                <a:solidFill>
                  <a:schemeClr val="tx1"/>
                </a:solidFill>
              </a:rPr>
              <a:t>, με εισπράξεις € 10.000 και € 12.000 τα δύο </a:t>
            </a:r>
            <a:r>
              <a:rPr lang="en-GB" sz="2400" dirty="0" err="1" smtClean="0">
                <a:solidFill>
                  <a:schemeClr val="tx1"/>
                </a:solidFill>
              </a:rPr>
              <a:t>πρώτα</a:t>
            </a:r>
            <a:r>
              <a:rPr lang="en-GB" sz="2400" dirty="0" smtClean="0">
                <a:solidFill>
                  <a:schemeClr val="tx1"/>
                </a:solidFill>
              </a:rPr>
              <a:t> έτη </a:t>
            </a:r>
            <a:r>
              <a:rPr lang="en-GB" sz="2400" dirty="0" err="1" smtClean="0">
                <a:solidFill>
                  <a:schemeClr val="tx1"/>
                </a:solidFill>
              </a:rPr>
              <a:t>αντίστοιχα</a:t>
            </a:r>
            <a:r>
              <a:rPr lang="en-GB" sz="2400" dirty="0" smtClean="0">
                <a:solidFill>
                  <a:schemeClr val="tx1"/>
                </a:solidFill>
              </a:rPr>
              <a:t>, και </a:t>
            </a:r>
            <a:r>
              <a:rPr lang="en-GB" sz="2400" dirty="0" err="1" smtClean="0">
                <a:solidFill>
                  <a:schemeClr val="tx1"/>
                </a:solidFill>
              </a:rPr>
              <a:t>πληρωμές</a:t>
            </a:r>
            <a:r>
              <a:rPr lang="en-GB" sz="2400" dirty="0" smtClean="0">
                <a:solidFill>
                  <a:schemeClr val="tx1"/>
                </a:solidFill>
              </a:rPr>
              <a:t> € 5.000 και € 6.000 </a:t>
            </a:r>
            <a:r>
              <a:rPr lang="en-GB" sz="2400" dirty="0" err="1" smtClean="0">
                <a:solidFill>
                  <a:schemeClr val="tx1"/>
                </a:solidFill>
              </a:rPr>
              <a:t>αντίστοιχα</a:t>
            </a:r>
            <a:r>
              <a:rPr lang="en-GB" sz="2400" dirty="0" smtClean="0">
                <a:solidFill>
                  <a:schemeClr val="tx1"/>
                </a:solidFill>
              </a:rPr>
              <a:t>. Για την παρούσα αγορά του </a:t>
            </a:r>
            <a:r>
              <a:rPr lang="en-GB" sz="2400" dirty="0" err="1" smtClean="0">
                <a:solidFill>
                  <a:schemeClr val="tx1"/>
                </a:solidFill>
              </a:rPr>
              <a:t>επενδυτικού</a:t>
            </a:r>
            <a:r>
              <a:rPr lang="en-GB" sz="2400" dirty="0" smtClean="0">
                <a:solidFill>
                  <a:schemeClr val="tx1"/>
                </a:solidFill>
              </a:rPr>
              <a:t> </a:t>
            </a:r>
            <a:r>
              <a:rPr lang="en-GB" sz="2400" dirty="0" err="1" smtClean="0">
                <a:solidFill>
                  <a:schemeClr val="tx1"/>
                </a:solidFill>
              </a:rPr>
              <a:t>στοιχείου</a:t>
            </a:r>
            <a:r>
              <a:rPr lang="en-GB" sz="2400" dirty="0" smtClean="0">
                <a:solidFill>
                  <a:schemeClr val="tx1"/>
                </a:solidFill>
              </a:rPr>
              <a:t> θα </a:t>
            </a:r>
            <a:r>
              <a:rPr lang="en-GB" sz="2400" dirty="0" err="1" smtClean="0">
                <a:solidFill>
                  <a:schemeClr val="tx1"/>
                </a:solidFill>
              </a:rPr>
              <a:t>απαιτηθούν</a:t>
            </a:r>
            <a:r>
              <a:rPr lang="en-GB" sz="2400" dirty="0" smtClean="0">
                <a:solidFill>
                  <a:schemeClr val="tx1"/>
                </a:solidFill>
              </a:rPr>
              <a:t> € 8.000, </a:t>
            </a:r>
            <a:r>
              <a:rPr lang="en-GB" sz="2400" dirty="0" err="1" smtClean="0">
                <a:solidFill>
                  <a:schemeClr val="tx1"/>
                </a:solidFill>
              </a:rPr>
              <a:t>καταβλητέα</a:t>
            </a:r>
            <a:r>
              <a:rPr lang="en-GB" sz="2400" dirty="0" smtClean="0">
                <a:solidFill>
                  <a:schemeClr val="tx1"/>
                </a:solidFill>
              </a:rPr>
              <a:t> την παρούσα χρονική </a:t>
            </a:r>
            <a:r>
              <a:rPr lang="en-GB" sz="2400" dirty="0" err="1" smtClean="0">
                <a:solidFill>
                  <a:schemeClr val="tx1"/>
                </a:solidFill>
              </a:rPr>
              <a:t>στιγμή</a:t>
            </a:r>
            <a:r>
              <a:rPr lang="en-GB" sz="2400" dirty="0" smtClean="0">
                <a:solidFill>
                  <a:schemeClr val="tx1"/>
                </a:solidFill>
              </a:rPr>
              <a:t>. Το ποσό αυτό θα </a:t>
            </a:r>
            <a:r>
              <a:rPr lang="en-GB" sz="2400" dirty="0" err="1" smtClean="0">
                <a:solidFill>
                  <a:schemeClr val="tx1"/>
                </a:solidFill>
              </a:rPr>
              <a:t>αντληθεί</a:t>
            </a:r>
            <a:r>
              <a:rPr lang="en-GB" sz="2400" dirty="0" smtClean="0">
                <a:solidFill>
                  <a:schemeClr val="tx1"/>
                </a:solidFill>
              </a:rPr>
              <a:t> από χρηματοπιστωτικό </a:t>
            </a:r>
            <a:r>
              <a:rPr lang="en-GB" sz="2400" dirty="0" err="1" smtClean="0">
                <a:solidFill>
                  <a:schemeClr val="tx1"/>
                </a:solidFill>
              </a:rPr>
              <a:t>οργανισμό</a:t>
            </a:r>
            <a:r>
              <a:rPr lang="en-GB" sz="2400" dirty="0" smtClean="0">
                <a:solidFill>
                  <a:schemeClr val="tx1"/>
                </a:solidFill>
              </a:rPr>
              <a:t> με </a:t>
            </a:r>
            <a:r>
              <a:rPr lang="en-GB" sz="2400" dirty="0" err="1" smtClean="0">
                <a:solidFill>
                  <a:schemeClr val="tx1"/>
                </a:solidFill>
              </a:rPr>
              <a:t>επιτόκιο</a:t>
            </a:r>
            <a:r>
              <a:rPr lang="en-GB" sz="2400" dirty="0" smtClean="0">
                <a:solidFill>
                  <a:schemeClr val="tx1"/>
                </a:solidFill>
              </a:rPr>
              <a:t> 20%. Να </a:t>
            </a:r>
            <a:r>
              <a:rPr lang="en-GB" sz="2400" dirty="0" err="1" smtClean="0">
                <a:solidFill>
                  <a:schemeClr val="tx1"/>
                </a:solidFill>
              </a:rPr>
              <a:t>αξιολογηθεί</a:t>
            </a:r>
            <a:r>
              <a:rPr lang="en-GB" sz="2400" dirty="0" smtClean="0">
                <a:solidFill>
                  <a:schemeClr val="tx1"/>
                </a:solidFill>
              </a:rPr>
              <a:t> η επένδυση.</a:t>
            </a:r>
            <a:endParaRPr lang="en-GB" sz="2400" dirty="0" smtClean="0">
              <a:solidFill>
                <a:srgbClr val="CC3300"/>
              </a:solidFill>
            </a:endParaRPr>
          </a:p>
          <a:p>
            <a:endParaRPr lang="en-GB" sz="1800" dirty="0" smtClean="0">
              <a:solidFill>
                <a:srgbClr val="CC3300"/>
              </a:solidFill>
            </a:endParaRPr>
          </a:p>
          <a:p>
            <a:endParaRPr lang="en-GB" sz="1800" dirty="0" smtClean="0">
              <a:solidFill>
                <a:srgbClr val="CC3300"/>
              </a:solidFill>
            </a:endParaRPr>
          </a:p>
          <a:p>
            <a:endParaRPr lang="en-GB" sz="1800" dirty="0" smtClean="0">
              <a:solidFill>
                <a:srgbClr val="CC3300"/>
              </a:solidFill>
            </a:endParaRPr>
          </a:p>
          <a:p>
            <a:pPr algn="just"/>
            <a:r>
              <a:rPr lang="el-GR" sz="2400" dirty="0" smtClean="0">
                <a:solidFill>
                  <a:schemeClr val="tx1"/>
                </a:solidFill>
              </a:rPr>
              <a:t>Η ΚΠΑ είναι:</a:t>
            </a:r>
          </a:p>
          <a:p>
            <a:endParaRPr lang="el-GR" sz="1800" dirty="0" smtClean="0">
              <a:solidFill>
                <a:schemeClr val="tx1"/>
              </a:solidFill>
            </a:endParaRPr>
          </a:p>
          <a:p>
            <a:endParaRPr lang="el-GR" sz="1800" dirty="0" smtClean="0">
              <a:solidFill>
                <a:schemeClr val="tx1"/>
              </a:solidFill>
            </a:endParaRPr>
          </a:p>
          <a:p>
            <a:endParaRPr lang="el-GR" sz="1800" dirty="0" smtClean="0">
              <a:solidFill>
                <a:schemeClr val="tx1"/>
              </a:solidFill>
            </a:endParaRPr>
          </a:p>
          <a:p>
            <a:endParaRPr lang="el-GR" sz="1800" dirty="0" smtClean="0"/>
          </a:p>
          <a:p>
            <a:endParaRPr lang="el-GR" sz="1800" dirty="0" smtClean="0">
              <a:solidFill>
                <a:schemeClr val="tx1"/>
              </a:solidFill>
            </a:endParaRPr>
          </a:p>
          <a:p>
            <a:endParaRPr lang="el-GR" sz="1800" dirty="0" smtClean="0"/>
          </a:p>
          <a:p>
            <a:endParaRPr lang="el-GR" sz="1800" dirty="0" smtClean="0">
              <a:solidFill>
                <a:schemeClr val="tx1"/>
              </a:solidFill>
            </a:endParaRPr>
          </a:p>
          <a:p>
            <a:r>
              <a:rPr lang="el-GR" sz="2400" dirty="0" smtClean="0">
                <a:solidFill>
                  <a:schemeClr val="tx1"/>
                </a:solidFill>
              </a:rPr>
              <a:t>Επειδή η ΚΠΑ &gt; 0 η επένδυση γίνεται αποδεκτή</a:t>
            </a:r>
            <a:endParaRPr lang="en-GB" sz="2400" dirty="0" smtClean="0"/>
          </a:p>
        </p:txBody>
      </p:sp>
      <p:graphicFrame>
        <p:nvGraphicFramePr>
          <p:cNvPr id="7170" name="Object 4"/>
          <p:cNvGraphicFramePr>
            <a:graphicFrameLocks noChangeAspect="1"/>
          </p:cNvGraphicFramePr>
          <p:nvPr/>
        </p:nvGraphicFramePr>
        <p:xfrm>
          <a:off x="914400" y="3543300"/>
          <a:ext cx="2565400" cy="952500"/>
        </p:xfrm>
        <a:graphic>
          <a:graphicData uri="http://schemas.openxmlformats.org/presentationml/2006/ole">
            <p:oleObj spid="_x0000_s95234" name="Equation" r:id="rId4" imgW="2565360" imgH="952200" progId="Equation.3">
              <p:embed/>
            </p:oleObj>
          </a:graphicData>
        </a:graphic>
      </p:graphicFrame>
      <p:sp>
        <p:nvSpPr>
          <p:cNvPr id="7174" name="Line 5"/>
          <p:cNvSpPr>
            <a:spLocks noChangeShapeType="1"/>
          </p:cNvSpPr>
          <p:nvPr/>
        </p:nvSpPr>
        <p:spPr bwMode="auto">
          <a:xfrm>
            <a:off x="4038600" y="4114800"/>
            <a:ext cx="3886200" cy="0"/>
          </a:xfrm>
          <a:prstGeom prst="line">
            <a:avLst/>
          </a:prstGeom>
          <a:noFill/>
          <a:ln w="9525">
            <a:solidFill>
              <a:schemeClr val="tx1"/>
            </a:solidFill>
            <a:round/>
            <a:headEnd/>
            <a:tailEnd/>
          </a:ln>
        </p:spPr>
        <p:txBody>
          <a:bodyPr wrap="none" anchor="ctr">
            <a:spAutoFit/>
          </a:bodyPr>
          <a:lstStyle/>
          <a:p>
            <a:endParaRPr lang="el-GR"/>
          </a:p>
        </p:txBody>
      </p:sp>
      <p:sp>
        <p:nvSpPr>
          <p:cNvPr id="7175" name="Line 6"/>
          <p:cNvSpPr>
            <a:spLocks noChangeShapeType="1"/>
          </p:cNvSpPr>
          <p:nvPr/>
        </p:nvSpPr>
        <p:spPr bwMode="auto">
          <a:xfrm>
            <a:off x="4038600" y="4114800"/>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7176" name="Line 7"/>
          <p:cNvSpPr>
            <a:spLocks noChangeShapeType="1"/>
          </p:cNvSpPr>
          <p:nvPr/>
        </p:nvSpPr>
        <p:spPr bwMode="auto">
          <a:xfrm flipV="1">
            <a:off x="7924800" y="3413125"/>
            <a:ext cx="0" cy="701675"/>
          </a:xfrm>
          <a:prstGeom prst="line">
            <a:avLst/>
          </a:prstGeom>
          <a:noFill/>
          <a:ln w="9525">
            <a:solidFill>
              <a:schemeClr val="tx1"/>
            </a:solidFill>
            <a:round/>
            <a:headEnd/>
            <a:tailEnd type="triangle" w="med" len="med"/>
          </a:ln>
        </p:spPr>
        <p:txBody>
          <a:bodyPr anchor="ctr">
            <a:spAutoFit/>
          </a:bodyPr>
          <a:lstStyle/>
          <a:p>
            <a:endParaRPr lang="el-GR"/>
          </a:p>
        </p:txBody>
      </p:sp>
      <p:sp>
        <p:nvSpPr>
          <p:cNvPr id="7177" name="Text Box 8"/>
          <p:cNvSpPr txBox="1">
            <a:spLocks noChangeArrowheads="1"/>
          </p:cNvSpPr>
          <p:nvPr/>
        </p:nvSpPr>
        <p:spPr bwMode="auto">
          <a:xfrm>
            <a:off x="4083050" y="4235450"/>
            <a:ext cx="793750" cy="336550"/>
          </a:xfrm>
          <a:prstGeom prst="rect">
            <a:avLst/>
          </a:prstGeom>
          <a:noFill/>
          <a:ln w="9525">
            <a:noFill/>
            <a:miter lim="800000"/>
            <a:headEnd/>
            <a:tailEnd/>
          </a:ln>
        </p:spPr>
        <p:txBody>
          <a:bodyPr wrap="none" anchor="ctr">
            <a:spAutoFit/>
          </a:bodyPr>
          <a:lstStyle/>
          <a:p>
            <a:r>
              <a:rPr lang="en-GB"/>
              <a:t>€ 8.000</a:t>
            </a:r>
          </a:p>
        </p:txBody>
      </p:sp>
      <p:sp>
        <p:nvSpPr>
          <p:cNvPr id="7178" name="Text Box 9"/>
          <p:cNvSpPr txBox="1">
            <a:spLocks noChangeArrowheads="1"/>
          </p:cNvSpPr>
          <p:nvPr/>
        </p:nvSpPr>
        <p:spPr bwMode="auto">
          <a:xfrm>
            <a:off x="7943850" y="3625850"/>
            <a:ext cx="895350" cy="336550"/>
          </a:xfrm>
          <a:prstGeom prst="rect">
            <a:avLst/>
          </a:prstGeom>
          <a:noFill/>
          <a:ln w="9525">
            <a:noFill/>
            <a:miter lim="800000"/>
            <a:headEnd/>
            <a:tailEnd/>
          </a:ln>
        </p:spPr>
        <p:txBody>
          <a:bodyPr wrap="none" anchor="ctr">
            <a:spAutoFit/>
          </a:bodyPr>
          <a:lstStyle/>
          <a:p>
            <a:r>
              <a:rPr lang="en-GB"/>
              <a:t>€ 12.000</a:t>
            </a:r>
          </a:p>
        </p:txBody>
      </p:sp>
      <p:graphicFrame>
        <p:nvGraphicFramePr>
          <p:cNvPr id="7171" name="Object 10"/>
          <p:cNvGraphicFramePr>
            <a:graphicFrameLocks noChangeAspect="1"/>
          </p:cNvGraphicFramePr>
          <p:nvPr/>
        </p:nvGraphicFramePr>
        <p:xfrm>
          <a:off x="925513" y="4876800"/>
          <a:ext cx="5613400" cy="811213"/>
        </p:xfrm>
        <a:graphic>
          <a:graphicData uri="http://schemas.openxmlformats.org/presentationml/2006/ole">
            <p:oleObj spid="_x0000_s95235" name="Equation" r:id="rId5" imgW="5613120" imgH="812520" progId="Equation.3">
              <p:embed/>
            </p:oleObj>
          </a:graphicData>
        </a:graphic>
      </p:graphicFrame>
      <p:sp>
        <p:nvSpPr>
          <p:cNvPr id="7179" name="Line 11"/>
          <p:cNvSpPr>
            <a:spLocks noChangeShapeType="1"/>
          </p:cNvSpPr>
          <p:nvPr/>
        </p:nvSpPr>
        <p:spPr bwMode="auto">
          <a:xfrm>
            <a:off x="762000" y="3352800"/>
            <a:ext cx="7924800" cy="0"/>
          </a:xfrm>
          <a:prstGeom prst="line">
            <a:avLst/>
          </a:prstGeom>
          <a:noFill/>
          <a:ln w="28575">
            <a:solidFill>
              <a:srgbClr val="CC3300"/>
            </a:solidFill>
            <a:prstDash val="sysDot"/>
            <a:round/>
            <a:headEnd/>
            <a:tailEnd/>
          </a:ln>
        </p:spPr>
        <p:txBody>
          <a:bodyPr wrap="none" anchor="ctr">
            <a:spAutoFit/>
          </a:bodyPr>
          <a:lstStyle/>
          <a:p>
            <a:endParaRPr lang="el-GR"/>
          </a:p>
        </p:txBody>
      </p:sp>
      <p:sp>
        <p:nvSpPr>
          <p:cNvPr id="7180" name="Line 12"/>
          <p:cNvSpPr>
            <a:spLocks noChangeShapeType="1"/>
          </p:cNvSpPr>
          <p:nvPr/>
        </p:nvSpPr>
        <p:spPr bwMode="auto">
          <a:xfrm flipV="1">
            <a:off x="6019800" y="3581400"/>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7181" name="Text Box 13"/>
          <p:cNvSpPr txBox="1">
            <a:spLocks noChangeArrowheads="1"/>
          </p:cNvSpPr>
          <p:nvPr/>
        </p:nvSpPr>
        <p:spPr bwMode="auto">
          <a:xfrm>
            <a:off x="6038850" y="3702050"/>
            <a:ext cx="895350" cy="336550"/>
          </a:xfrm>
          <a:prstGeom prst="rect">
            <a:avLst/>
          </a:prstGeom>
          <a:noFill/>
          <a:ln w="9525">
            <a:noFill/>
            <a:miter lim="800000"/>
            <a:headEnd/>
            <a:tailEnd/>
          </a:ln>
        </p:spPr>
        <p:txBody>
          <a:bodyPr wrap="none" anchor="ctr">
            <a:spAutoFit/>
          </a:bodyPr>
          <a:lstStyle/>
          <a:p>
            <a:r>
              <a:rPr lang="en-GB"/>
              <a:t>€ 10.000</a:t>
            </a:r>
          </a:p>
        </p:txBody>
      </p:sp>
      <p:sp>
        <p:nvSpPr>
          <p:cNvPr id="7182" name="Line 14"/>
          <p:cNvSpPr>
            <a:spLocks noChangeShapeType="1"/>
          </p:cNvSpPr>
          <p:nvPr/>
        </p:nvSpPr>
        <p:spPr bwMode="auto">
          <a:xfrm>
            <a:off x="6019800" y="4114800"/>
            <a:ext cx="0" cy="3048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7183" name="Line 15"/>
          <p:cNvSpPr>
            <a:spLocks noChangeShapeType="1"/>
          </p:cNvSpPr>
          <p:nvPr/>
        </p:nvSpPr>
        <p:spPr bwMode="auto">
          <a:xfrm>
            <a:off x="7924800" y="4114800"/>
            <a:ext cx="0" cy="3810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7184" name="Text Box 16"/>
          <p:cNvSpPr txBox="1">
            <a:spLocks noChangeArrowheads="1"/>
          </p:cNvSpPr>
          <p:nvPr/>
        </p:nvSpPr>
        <p:spPr bwMode="auto">
          <a:xfrm>
            <a:off x="6089650" y="4083050"/>
            <a:ext cx="793750" cy="336550"/>
          </a:xfrm>
          <a:prstGeom prst="rect">
            <a:avLst/>
          </a:prstGeom>
          <a:noFill/>
          <a:ln w="9525">
            <a:noFill/>
            <a:miter lim="800000"/>
            <a:headEnd/>
            <a:tailEnd/>
          </a:ln>
        </p:spPr>
        <p:txBody>
          <a:bodyPr wrap="none" anchor="ctr">
            <a:spAutoFit/>
          </a:bodyPr>
          <a:lstStyle/>
          <a:p>
            <a:r>
              <a:rPr lang="en-GB"/>
              <a:t>€ 5.000</a:t>
            </a:r>
          </a:p>
        </p:txBody>
      </p:sp>
      <p:sp>
        <p:nvSpPr>
          <p:cNvPr id="7185" name="Text Box 17"/>
          <p:cNvSpPr txBox="1">
            <a:spLocks noChangeArrowheads="1"/>
          </p:cNvSpPr>
          <p:nvPr/>
        </p:nvSpPr>
        <p:spPr bwMode="auto">
          <a:xfrm>
            <a:off x="7994650" y="4159250"/>
            <a:ext cx="793750" cy="336550"/>
          </a:xfrm>
          <a:prstGeom prst="rect">
            <a:avLst/>
          </a:prstGeom>
          <a:noFill/>
          <a:ln w="9525">
            <a:noFill/>
            <a:miter lim="800000"/>
            <a:headEnd/>
            <a:tailEnd/>
          </a:ln>
        </p:spPr>
        <p:txBody>
          <a:bodyPr wrap="none" anchor="ctr">
            <a:spAutoFit/>
          </a:bodyPr>
          <a:lstStyle/>
          <a:p>
            <a:r>
              <a:rPr lang="en-GB"/>
              <a:t>€ 6.000</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5888"/>
            <a:ext cx="8229600" cy="649287"/>
          </a:xfrm>
        </p:spPr>
        <p:txBody>
          <a:bodyPr rtlCol="0">
            <a:normAutofit fontScale="90000"/>
          </a:bodyPr>
          <a:lstStyle/>
          <a:p>
            <a:pPr eaLnBrk="1" fontAlgn="auto" hangingPunct="1">
              <a:spcAft>
                <a:spcPts val="0"/>
              </a:spcAft>
              <a:defRPr/>
            </a:pPr>
            <a:r>
              <a:rPr lang="el-GR" b="1" dirty="0" smtClean="0">
                <a:latin typeface="Times New Roman" pitchFamily="18" charset="0"/>
                <a:cs typeface="Times New Roman" pitchFamily="18" charset="0"/>
              </a:rPr>
              <a:t>6. Δένδρα αποφάσεων </a:t>
            </a:r>
            <a:r>
              <a:rPr lang="en-US" b="1" dirty="0" smtClean="0">
                <a:latin typeface="Times New Roman" pitchFamily="18" charset="0"/>
                <a:cs typeface="Times New Roman" pitchFamily="18" charset="0"/>
              </a:rPr>
              <a:t>Decision Tree</a:t>
            </a:r>
            <a:endParaRPr lang="el-GR" b="1" dirty="0" smtClean="0">
              <a:latin typeface="Times New Roman" pitchFamily="18" charset="0"/>
              <a:cs typeface="Times New Roman" pitchFamily="18" charset="0"/>
            </a:endParaRPr>
          </a:p>
        </p:txBody>
      </p:sp>
      <p:sp>
        <p:nvSpPr>
          <p:cNvPr id="3" name="2 - Θέση περιεχομένου"/>
          <p:cNvSpPr>
            <a:spLocks noGrp="1"/>
          </p:cNvSpPr>
          <p:nvPr>
            <p:ph idx="1"/>
          </p:nvPr>
        </p:nvSpPr>
        <p:spPr>
          <a:xfrm>
            <a:off x="107950" y="908050"/>
            <a:ext cx="8928100" cy="5834063"/>
          </a:xfrm>
        </p:spPr>
        <p:txBody>
          <a:bodyPr rtlCol="0">
            <a:normAutofit lnSpcReduction="10000"/>
          </a:bodyPr>
          <a:lstStyle/>
          <a:p>
            <a:pPr eaLnBrk="1" fontAlgn="auto" hangingPunct="1">
              <a:spcAft>
                <a:spcPts val="0"/>
              </a:spcAft>
              <a:buFont typeface="Arial" pitchFamily="34" charset="0"/>
              <a:buChar char="•"/>
              <a:defRPr/>
            </a:pPr>
            <a:r>
              <a:rPr lang="el-GR" dirty="0" smtClean="0">
                <a:latin typeface="Times New Roman" pitchFamily="18" charset="0"/>
                <a:cs typeface="Times New Roman" pitchFamily="18" charset="0"/>
              </a:rPr>
              <a:t>Τις περισσότερες φορές οι ταμειακές ροές που θα προκύψουν από την αποδοχή ενός επενδυτικού προγράμματος δεν είναι ούτε ανεξάρτητες ούτε μεταξύ τους (ρ = 0) ούτε πλήρως θετικά εξαρτημένες (ρ = 1). Στις περιπτώσεις αυτές υπάρχει μια μερική συνήθως θετική συσχέτιση (ρ = 0,3) των ταμειακών ροών διαχρονικά δηλαδή η πιθανότητα να προκύψει μια συγκεκριμένη ταμειακή ροή μια περίοδο εξαρτάται εν μέρει από τις τιμές των ταμειακών ροών που έχουν προκύψει τις προηγούμενες περιόδους. Όλα τα παραπάνω λαμβάνονται υπόψη στη μέθοδο του </a:t>
            </a:r>
            <a:r>
              <a:rPr lang="el-GR" b="1" dirty="0" smtClean="0">
                <a:latin typeface="Times New Roman" pitchFamily="18" charset="0"/>
                <a:cs typeface="Times New Roman" pitchFamily="18" charset="0"/>
              </a:rPr>
              <a:t>Δένδρου Αποφάσεων. </a:t>
            </a:r>
          </a:p>
        </p:txBody>
      </p:sp>
      <p:sp>
        <p:nvSpPr>
          <p:cNvPr id="4" name="3 - Θέση αριθμού διαφάνειας"/>
          <p:cNvSpPr>
            <a:spLocks noGrp="1"/>
          </p:cNvSpPr>
          <p:nvPr>
            <p:ph type="sldNum" sz="quarter" idx="12"/>
          </p:nvPr>
        </p:nvSpPr>
        <p:spPr/>
        <p:txBody>
          <a:bodyPr/>
          <a:lstStyle/>
          <a:p>
            <a:pPr>
              <a:defRPr/>
            </a:pPr>
            <a:fld id="{BA9466B3-3ED4-41C5-B3CA-50A5EFA0B3CC}" type="slidenum">
              <a:rPr lang="el-GR"/>
              <a:pPr>
                <a:defRPr/>
              </a:pPr>
              <a:t>100</a:t>
            </a:fld>
            <a:endParaRPr lang="el-GR"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388" y="274638"/>
            <a:ext cx="8785225" cy="561975"/>
          </a:xfrm>
        </p:spPr>
        <p:txBody>
          <a:bodyPr rtlCol="0">
            <a:normAutofit fontScale="90000"/>
          </a:bodyPr>
          <a:lstStyle/>
          <a:p>
            <a:pPr eaLnBrk="1" fontAlgn="auto" hangingPunct="1">
              <a:spcAft>
                <a:spcPts val="0"/>
              </a:spcAft>
              <a:defRPr/>
            </a:pPr>
            <a:r>
              <a:rPr lang="el-GR" b="1" dirty="0" smtClean="0">
                <a:latin typeface="Times New Roman" pitchFamily="18" charset="0"/>
                <a:cs typeface="Times New Roman" pitchFamily="18" charset="0"/>
              </a:rPr>
              <a:t>6. Δένδρα αποφάσεων </a:t>
            </a:r>
            <a:r>
              <a:rPr lang="en-US" b="1" dirty="0" smtClean="0">
                <a:latin typeface="Times New Roman" pitchFamily="18" charset="0"/>
                <a:cs typeface="Times New Roman" pitchFamily="18" charset="0"/>
              </a:rPr>
              <a:t>Decision Tree</a:t>
            </a:r>
            <a:endParaRPr lang="el-GR" dirty="0" smtClean="0"/>
          </a:p>
        </p:txBody>
      </p:sp>
      <p:sp>
        <p:nvSpPr>
          <p:cNvPr id="3" name="2 - Θέση περιεχομένου"/>
          <p:cNvSpPr>
            <a:spLocks noGrp="1"/>
          </p:cNvSpPr>
          <p:nvPr>
            <p:ph idx="1"/>
          </p:nvPr>
        </p:nvSpPr>
        <p:spPr>
          <a:xfrm>
            <a:off x="179388" y="1052513"/>
            <a:ext cx="8785225" cy="5616575"/>
          </a:xfrm>
        </p:spPr>
        <p:txBody>
          <a:bodyPr rtlCol="0">
            <a:normAutofit lnSpcReduction="10000"/>
          </a:bodyPr>
          <a:lstStyle/>
          <a:p>
            <a:pPr eaLnBrk="1" fontAlgn="auto" hangingPunct="1">
              <a:spcAft>
                <a:spcPts val="0"/>
              </a:spcAft>
              <a:buFont typeface="Arial" pitchFamily="34" charset="0"/>
              <a:buChar char="•"/>
              <a:defRPr/>
            </a:pPr>
            <a:r>
              <a:rPr lang="el-GR" dirty="0" smtClean="0">
                <a:latin typeface="Times New Roman" pitchFamily="18" charset="0"/>
                <a:cs typeface="Times New Roman" pitchFamily="18" charset="0"/>
              </a:rPr>
              <a:t>Στην περίπτωση αυτή ο υπολογισμός της αναμενόμενης ΚΠΑ μπορεί να γίνει ως εξής:</a:t>
            </a:r>
          </a:p>
          <a:p>
            <a:pPr marL="514350" indent="-514350" eaLnBrk="1" fontAlgn="auto" hangingPunct="1">
              <a:spcAft>
                <a:spcPts val="0"/>
              </a:spcAft>
              <a:buFont typeface="Arial" pitchFamily="34" charset="0"/>
              <a:buAutoNum type="arabicParenR"/>
              <a:defRPr/>
            </a:pPr>
            <a:r>
              <a:rPr lang="el-GR" dirty="0" smtClean="0">
                <a:latin typeface="Times New Roman" pitchFamily="18" charset="0"/>
                <a:cs typeface="Times New Roman" pitchFamily="18" charset="0"/>
              </a:rPr>
              <a:t>Υπολογίζουμε την ΚΠΑ του κάθε κλάδου ή διακλάδωσης, χρησιμοποιώντας ως προεξοφλητικό επιτόκιο το επιτόκιο χωρίς κίνδυνο.</a:t>
            </a:r>
          </a:p>
          <a:p>
            <a:pPr marL="514350" indent="-514350" eaLnBrk="1" fontAlgn="auto" hangingPunct="1">
              <a:spcAft>
                <a:spcPts val="0"/>
              </a:spcAft>
              <a:buFont typeface="Arial" pitchFamily="34" charset="0"/>
              <a:buAutoNum type="arabicParenR"/>
              <a:defRPr/>
            </a:pPr>
            <a:r>
              <a:rPr lang="el-GR" dirty="0" smtClean="0">
                <a:latin typeface="Times New Roman" pitchFamily="18" charset="0"/>
                <a:cs typeface="Times New Roman" pitchFamily="18" charset="0"/>
              </a:rPr>
              <a:t>Υπολογίζουμε τη σύνθετη πιθανότητα να παρουσιαστεί το κάθε δυνητικό αποτέλεσμα (δηλαδή η ακολουθία των ταμειακών ροών που παρουσιάζεται από τον κάθε κλάδο) πολλαπλασιάζοντας την αρχική πιθανότητα με τις πιθανότητες με τις πιθανότητες υπό συνθήκη. </a:t>
            </a:r>
          </a:p>
        </p:txBody>
      </p:sp>
      <p:sp>
        <p:nvSpPr>
          <p:cNvPr id="4" name="3 - Θέση αριθμού διαφάνειας"/>
          <p:cNvSpPr>
            <a:spLocks noGrp="1"/>
          </p:cNvSpPr>
          <p:nvPr>
            <p:ph type="sldNum" sz="quarter" idx="12"/>
          </p:nvPr>
        </p:nvSpPr>
        <p:spPr/>
        <p:txBody>
          <a:bodyPr/>
          <a:lstStyle/>
          <a:p>
            <a:pPr>
              <a:defRPr/>
            </a:pPr>
            <a:fld id="{CBD9D1F0-236B-4155-B38D-6FB53EC8EBFB}" type="slidenum">
              <a:rPr lang="el-GR"/>
              <a:pPr>
                <a:defRPr/>
              </a:pPr>
              <a:t>101</a:t>
            </a:fld>
            <a:endParaRPr lang="el-GR"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346075"/>
          </a:xfrm>
        </p:spPr>
        <p:txBody>
          <a:bodyPr rtlCol="0">
            <a:normAutofit fontScale="90000"/>
          </a:bodyPr>
          <a:lstStyle/>
          <a:p>
            <a:pPr eaLnBrk="1" fontAlgn="auto" hangingPunct="1">
              <a:spcAft>
                <a:spcPts val="0"/>
              </a:spcAft>
              <a:defRPr/>
            </a:pPr>
            <a:r>
              <a:rPr lang="el-GR" b="1" dirty="0" smtClean="0">
                <a:latin typeface="Times New Roman" pitchFamily="18" charset="0"/>
                <a:cs typeface="Times New Roman" pitchFamily="18" charset="0"/>
              </a:rPr>
              <a:t>6. Δένδρα αποφάσεων </a:t>
            </a:r>
            <a:r>
              <a:rPr lang="en-US" b="1" dirty="0" smtClean="0">
                <a:latin typeface="Times New Roman" pitchFamily="18" charset="0"/>
                <a:cs typeface="Times New Roman" pitchFamily="18" charset="0"/>
              </a:rPr>
              <a:t>Decision Tree</a:t>
            </a:r>
            <a:endParaRPr lang="el-GR" dirty="0" smtClean="0"/>
          </a:p>
        </p:txBody>
      </p:sp>
      <p:sp>
        <p:nvSpPr>
          <p:cNvPr id="98307" name="2 - Θέση περιεχομένου"/>
          <p:cNvSpPr>
            <a:spLocks noGrp="1"/>
          </p:cNvSpPr>
          <p:nvPr>
            <p:ph idx="1"/>
          </p:nvPr>
        </p:nvSpPr>
        <p:spPr>
          <a:xfrm>
            <a:off x="179388" y="908050"/>
            <a:ext cx="8785225" cy="5689600"/>
          </a:xfrm>
        </p:spPr>
        <p:txBody>
          <a:bodyPr/>
          <a:lstStyle/>
          <a:p>
            <a:pPr eaLnBrk="1" hangingPunct="1"/>
            <a:r>
              <a:rPr lang="el-GR" smtClean="0">
                <a:latin typeface="Times New Roman" pitchFamily="18" charset="0"/>
                <a:cs typeface="Times New Roman" pitchFamily="18" charset="0"/>
              </a:rPr>
              <a:t>3) Υπολογίζουμε την αναμενόμενη ΚΠΑ πολλαπλασιάζοντας την ΚΠΑ του κάθε κλάδου με την αντίστοιχη σύνθετη πιθανότητά της και αθροίζοντας όλα τα δυνητικά αποτελέσματα. </a:t>
            </a:r>
          </a:p>
          <a:p>
            <a:pPr eaLnBrk="1" hangingPunct="1"/>
            <a:r>
              <a:rPr lang="el-GR" smtClean="0">
                <a:latin typeface="Times New Roman" pitchFamily="18" charset="0"/>
                <a:cs typeface="Times New Roman" pitchFamily="18" charset="0"/>
              </a:rPr>
              <a:t>4) Υπολογίζουμε την τυπική απόκλιση της κατανομής των πιθανοτήτων των δυνητικών ΚΠΑ.</a:t>
            </a:r>
          </a:p>
        </p:txBody>
      </p:sp>
      <p:sp>
        <p:nvSpPr>
          <p:cNvPr id="4" name="3 - Θέση αριθμού διαφάνειας"/>
          <p:cNvSpPr>
            <a:spLocks noGrp="1"/>
          </p:cNvSpPr>
          <p:nvPr>
            <p:ph type="sldNum" sz="quarter" idx="12"/>
          </p:nvPr>
        </p:nvSpPr>
        <p:spPr/>
        <p:txBody>
          <a:bodyPr/>
          <a:lstStyle/>
          <a:p>
            <a:pPr>
              <a:defRPr/>
            </a:pPr>
            <a:fld id="{2A15828A-BFC3-4B54-964C-BB507E986B93}" type="slidenum">
              <a:rPr lang="el-GR"/>
              <a:pPr>
                <a:defRPr/>
              </a:pPr>
              <a:t>102</a:t>
            </a:fld>
            <a:endParaRPr lang="el-GR"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ΜΕΡΟΣ ΙΙΙ</a:t>
            </a:r>
            <a:endParaRPr lang="el-GR" b="1" dirty="0"/>
          </a:p>
        </p:txBody>
      </p:sp>
      <p:sp>
        <p:nvSpPr>
          <p:cNvPr id="3" name="2 - Θέση περιεχομένου"/>
          <p:cNvSpPr>
            <a:spLocks noGrp="1"/>
          </p:cNvSpPr>
          <p:nvPr>
            <p:ph idx="1"/>
          </p:nvPr>
        </p:nvSpPr>
        <p:spPr/>
        <p:txBody>
          <a:bodyPr/>
          <a:lstStyle/>
          <a:p>
            <a:pPr algn="ctr"/>
            <a:r>
              <a:rPr lang="el-GR" sz="4400" b="1" dirty="0" smtClean="0"/>
              <a:t>ΑΡΙΘΜΟΔΕΙΚΤΕΣ ΑΞΙΟΛΟΓΗΣΗΣ ΕΠΕΝΔΥΣΕΩΝ</a:t>
            </a:r>
            <a:endParaRPr lang="el-GR" sz="4400" dirty="0"/>
          </a:p>
        </p:txBody>
      </p:sp>
      <p:sp>
        <p:nvSpPr>
          <p:cNvPr id="4" name="3 - Θέση αριθμού διαφάνειας"/>
          <p:cNvSpPr>
            <a:spLocks noGrp="1"/>
          </p:cNvSpPr>
          <p:nvPr>
            <p:ph type="sldNum" sz="quarter" idx="12"/>
          </p:nvPr>
        </p:nvSpPr>
        <p:spPr/>
        <p:txBody>
          <a:bodyPr/>
          <a:lstStyle/>
          <a:p>
            <a:pPr>
              <a:defRPr/>
            </a:pPr>
            <a:fld id="{3C4B64CF-36E1-4EBF-8407-23D7260492C1}" type="slidenum">
              <a:rPr lang="el-GR" smtClean="0"/>
              <a:pPr>
                <a:defRPr/>
              </a:pPr>
              <a:t>103</a:t>
            </a:fld>
            <a:endParaRPr lang="el-GR"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457200" y="274638"/>
            <a:ext cx="8229600" cy="706437"/>
          </a:xfrm>
        </p:spPr>
        <p:txBody>
          <a:bodyPr/>
          <a:lstStyle/>
          <a:p>
            <a:pPr eaLnBrk="1" hangingPunct="1"/>
            <a:r>
              <a:rPr lang="el-GR" sz="3200" b="1" smtClean="0"/>
              <a:t>ΕΠΕΝΔΥΤΙΚΟΙ ΑΡΙΘΜΟΔΕΙΚΤΕΣ</a:t>
            </a:r>
          </a:p>
        </p:txBody>
      </p:sp>
      <p:sp>
        <p:nvSpPr>
          <p:cNvPr id="74755" name="Rectangle 3"/>
          <p:cNvSpPr>
            <a:spLocks noGrp="1" noChangeArrowheads="1"/>
          </p:cNvSpPr>
          <p:nvPr>
            <p:ph type="body" idx="1"/>
          </p:nvPr>
        </p:nvSpPr>
        <p:spPr>
          <a:xfrm>
            <a:off x="0" y="1052513"/>
            <a:ext cx="9144000" cy="5805487"/>
          </a:xfrm>
        </p:spPr>
        <p:txBody>
          <a:bodyPr/>
          <a:lstStyle/>
          <a:p>
            <a:pPr eaLnBrk="1" hangingPunct="1">
              <a:buFontTx/>
              <a:buNone/>
            </a:pPr>
            <a:r>
              <a:rPr lang="el-GR" smtClean="0"/>
              <a:t>Οι δείκτες αυτοί συσχετίζουν τον αριθμό των</a:t>
            </a:r>
          </a:p>
          <a:p>
            <a:pPr eaLnBrk="1" hangingPunct="1">
              <a:buFontTx/>
              <a:buNone/>
            </a:pPr>
            <a:r>
              <a:rPr lang="el-GR" smtClean="0"/>
              <a:t>μετοχών μιας επιχείρησης και τη χρηματιστηριακή</a:t>
            </a:r>
          </a:p>
          <a:p>
            <a:pPr eaLnBrk="1" hangingPunct="1">
              <a:buFontTx/>
              <a:buNone/>
            </a:pPr>
            <a:r>
              <a:rPr lang="el-GR" smtClean="0"/>
              <a:t>τους τιμή, με τα κέρδη, τα μερίσματα και τα άλλα</a:t>
            </a:r>
          </a:p>
          <a:p>
            <a:pPr eaLnBrk="1" hangingPunct="1">
              <a:buFontTx/>
              <a:buNone/>
            </a:pPr>
            <a:r>
              <a:rPr lang="el-GR" smtClean="0"/>
              <a:t>περιουσιακά της στοιχεία.</a:t>
            </a:r>
          </a:p>
          <a:p>
            <a:pPr eaLnBrk="1" hangingPunct="1">
              <a:buFontTx/>
              <a:buNone/>
            </a:pPr>
            <a:r>
              <a:rPr lang="el-GR" smtClean="0"/>
              <a:t>Δείχνουν τι πιστεύουν</a:t>
            </a:r>
          </a:p>
          <a:p>
            <a:pPr eaLnBrk="1" hangingPunct="1">
              <a:buFontTx/>
              <a:buNone/>
            </a:pPr>
            <a:r>
              <a:rPr lang="el-GR" smtClean="0"/>
              <a:t>οι επενδυτές για τις επιδόσεις και τις προοπτικές</a:t>
            </a:r>
          </a:p>
          <a:p>
            <a:pPr eaLnBrk="1" hangingPunct="1">
              <a:buFontTx/>
              <a:buNone/>
            </a:pPr>
            <a:r>
              <a:rPr lang="el-GR" smtClean="0"/>
              <a:t>της επιχείρησης.</a:t>
            </a:r>
          </a:p>
          <a:p>
            <a:pPr eaLnBrk="1" hangingPunct="1">
              <a:buFontTx/>
              <a:buNone/>
            </a:pPr>
            <a:endParaRPr lang="el-GR" smtClean="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457200" y="274638"/>
            <a:ext cx="8229600" cy="561975"/>
          </a:xfrm>
        </p:spPr>
        <p:txBody>
          <a:bodyPr/>
          <a:lstStyle/>
          <a:p>
            <a:pPr eaLnBrk="1" hangingPunct="1"/>
            <a:r>
              <a:rPr lang="el-GR" sz="3200" b="1" u="sng" smtClean="0"/>
              <a:t>1. Price per earnings ratio</a:t>
            </a:r>
          </a:p>
        </p:txBody>
      </p:sp>
      <p:sp>
        <p:nvSpPr>
          <p:cNvPr id="75779" name="Rectangle 3"/>
          <p:cNvSpPr>
            <a:spLocks noGrp="1" noChangeArrowheads="1"/>
          </p:cNvSpPr>
          <p:nvPr>
            <p:ph type="body" idx="1"/>
          </p:nvPr>
        </p:nvSpPr>
        <p:spPr>
          <a:xfrm>
            <a:off x="0" y="908050"/>
            <a:ext cx="9144000" cy="5949950"/>
          </a:xfrm>
        </p:spPr>
        <p:txBody>
          <a:bodyPr/>
          <a:lstStyle/>
          <a:p>
            <a:pPr eaLnBrk="1" hangingPunct="1">
              <a:buFontTx/>
              <a:buNone/>
            </a:pPr>
            <a:r>
              <a:rPr lang="el-GR" sz="2800" b="1" smtClean="0"/>
              <a:t>P/E = </a:t>
            </a:r>
            <a:r>
              <a:rPr lang="el-GR" sz="2800" b="1" u="sng" smtClean="0"/>
              <a:t>Τιμή Μετοχής</a:t>
            </a:r>
            <a:r>
              <a:rPr lang="el-GR" sz="2800" b="1" smtClean="0"/>
              <a:t>             = </a:t>
            </a:r>
            <a:r>
              <a:rPr lang="el-GR" sz="2800" b="1" u="sng" smtClean="0"/>
              <a:t>10</a:t>
            </a:r>
            <a:r>
              <a:rPr lang="el-GR" sz="2800" b="1" smtClean="0"/>
              <a:t> = 5</a:t>
            </a:r>
            <a:endParaRPr lang="el-GR" sz="2800" b="1" u="sng" smtClean="0"/>
          </a:p>
          <a:p>
            <a:pPr eaLnBrk="1" hangingPunct="1">
              <a:buFontTx/>
              <a:buNone/>
            </a:pPr>
            <a:r>
              <a:rPr lang="el-GR" sz="2800" b="1" smtClean="0"/>
              <a:t>          Κέρδη ανά μετοχή         2</a:t>
            </a:r>
            <a:endParaRPr lang="el-GR" sz="2800" smtClean="0"/>
          </a:p>
          <a:p>
            <a:pPr eaLnBrk="1" hangingPunct="1">
              <a:buFontTx/>
              <a:buNone/>
            </a:pPr>
            <a:r>
              <a:rPr lang="el-GR" sz="2800" smtClean="0"/>
              <a:t>Κέρδη ανά μετοχή  = </a:t>
            </a:r>
            <a:r>
              <a:rPr lang="el-GR" sz="2800" u="sng" smtClean="0"/>
              <a:t>Καθαρά Κέρδη μετά από φόρους</a:t>
            </a:r>
          </a:p>
          <a:p>
            <a:pPr eaLnBrk="1" hangingPunct="1">
              <a:buFontTx/>
              <a:buNone/>
            </a:pPr>
            <a:r>
              <a:rPr lang="el-GR" sz="2800" smtClean="0"/>
              <a:t>                                  Αριθμός Μετοχών σε κυκλοφορία</a:t>
            </a:r>
          </a:p>
          <a:p>
            <a:pPr eaLnBrk="1" hangingPunct="1">
              <a:buFontTx/>
              <a:buNone/>
            </a:pPr>
            <a:r>
              <a:rPr lang="el-GR" sz="2800" smtClean="0"/>
              <a:t>Ο δείκτης αυτός συγκρίνει την αγοραία τιμή της</a:t>
            </a:r>
          </a:p>
          <a:p>
            <a:pPr eaLnBrk="1" hangingPunct="1">
              <a:buFontTx/>
              <a:buNone/>
            </a:pPr>
            <a:r>
              <a:rPr lang="el-GR" sz="2800" smtClean="0"/>
              <a:t>μετοχής με τα κέρδη ανά μετοχή της επιχείρησης.</a:t>
            </a:r>
          </a:p>
          <a:p>
            <a:pPr eaLnBrk="1" hangingPunct="1">
              <a:buFontTx/>
              <a:buNone/>
            </a:pPr>
            <a:r>
              <a:rPr lang="el-GR" sz="2800" smtClean="0"/>
              <a:t>Ο δείκτης φανερώνει το πόσο θα επιθυμούσαν οι</a:t>
            </a:r>
          </a:p>
          <a:p>
            <a:pPr eaLnBrk="1" hangingPunct="1">
              <a:buFontTx/>
              <a:buNone/>
            </a:pPr>
            <a:r>
              <a:rPr lang="el-GR" sz="2800" smtClean="0"/>
              <a:t>επενδυτές να πληρώσουν για τα ανά μετοχή</a:t>
            </a:r>
          </a:p>
          <a:p>
            <a:pPr eaLnBrk="1" hangingPunct="1">
              <a:buFontTx/>
              <a:buNone/>
            </a:pPr>
            <a:r>
              <a:rPr lang="el-GR" sz="2800" smtClean="0"/>
              <a:t>καθαρά κέρδη, δηλαδή πόσα ευρώ είναι διατεθειμένος</a:t>
            </a:r>
          </a:p>
          <a:p>
            <a:pPr eaLnBrk="1" hangingPunct="1">
              <a:buFontTx/>
              <a:buNone/>
            </a:pPr>
            <a:r>
              <a:rPr lang="el-GR" sz="2800" smtClean="0"/>
              <a:t>να καταβάλλει ένας επενδυτής για κάθε 1 € κέρδους.</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457200" y="274638"/>
            <a:ext cx="8229600" cy="561975"/>
          </a:xfrm>
        </p:spPr>
        <p:txBody>
          <a:bodyPr/>
          <a:lstStyle/>
          <a:p>
            <a:pPr eaLnBrk="1" hangingPunct="1"/>
            <a:r>
              <a:rPr lang="el-GR" sz="3200" b="1" u="sng" smtClean="0"/>
              <a:t>2. Price to book value ratio</a:t>
            </a:r>
          </a:p>
        </p:txBody>
      </p:sp>
      <p:sp>
        <p:nvSpPr>
          <p:cNvPr id="76803" name="Rectangle 3"/>
          <p:cNvSpPr>
            <a:spLocks noGrp="1" noChangeArrowheads="1"/>
          </p:cNvSpPr>
          <p:nvPr>
            <p:ph type="body" idx="1"/>
          </p:nvPr>
        </p:nvSpPr>
        <p:spPr>
          <a:xfrm>
            <a:off x="0" y="1125538"/>
            <a:ext cx="8964613" cy="5732462"/>
          </a:xfrm>
        </p:spPr>
        <p:txBody>
          <a:bodyPr/>
          <a:lstStyle/>
          <a:p>
            <a:pPr eaLnBrk="1" hangingPunct="1">
              <a:buFontTx/>
              <a:buNone/>
            </a:pPr>
            <a:r>
              <a:rPr lang="el-GR" sz="2800" b="1" smtClean="0"/>
              <a:t>P/BV = </a:t>
            </a:r>
            <a:r>
              <a:rPr lang="el-GR" sz="2800" b="1" u="sng" smtClean="0"/>
              <a:t>Τιμή Μετοχής</a:t>
            </a:r>
          </a:p>
          <a:p>
            <a:pPr eaLnBrk="1" hangingPunct="1">
              <a:buFontTx/>
              <a:buNone/>
            </a:pPr>
            <a:r>
              <a:rPr lang="el-GR" sz="2800" b="1" smtClean="0"/>
              <a:t>             Λογιστική Αξία </a:t>
            </a:r>
          </a:p>
          <a:p>
            <a:pPr eaLnBrk="1" hangingPunct="1">
              <a:buFontTx/>
              <a:buNone/>
            </a:pPr>
            <a:r>
              <a:rPr lang="el-GR" sz="2800" smtClean="0"/>
              <a:t>Λογιστική Αξία </a:t>
            </a:r>
            <a:r>
              <a:rPr lang="el-GR" sz="2800" b="1" smtClean="0"/>
              <a:t>= </a:t>
            </a:r>
            <a:r>
              <a:rPr lang="el-GR" sz="2800" u="sng" smtClean="0"/>
              <a:t>ίδια κεφάλαια</a:t>
            </a:r>
            <a:r>
              <a:rPr lang="el-GR" sz="2800" b="1" u="sng" smtClean="0"/>
              <a:t> </a:t>
            </a:r>
          </a:p>
          <a:p>
            <a:pPr eaLnBrk="1" hangingPunct="1">
              <a:buFontTx/>
              <a:buNone/>
            </a:pPr>
            <a:r>
              <a:rPr lang="el-GR" sz="2800" b="1" smtClean="0"/>
              <a:t>                           </a:t>
            </a:r>
            <a:r>
              <a:rPr lang="el-GR" sz="2800" smtClean="0"/>
              <a:t>αριθμός μετοχών σε κυκλοφορία</a:t>
            </a:r>
          </a:p>
          <a:p>
            <a:pPr eaLnBrk="1" hangingPunct="1">
              <a:buFontTx/>
              <a:buNone/>
            </a:pPr>
            <a:r>
              <a:rPr lang="el-GR" sz="2800" smtClean="0"/>
              <a:t>Αν P/BV = 1 Ο δείκτης θεωρείται </a:t>
            </a:r>
            <a:r>
              <a:rPr lang="el-GR" sz="2800" b="1" smtClean="0"/>
              <a:t>ικανοποιητικός</a:t>
            </a:r>
          </a:p>
          <a:p>
            <a:pPr eaLnBrk="1" hangingPunct="1">
              <a:buFontTx/>
              <a:buNone/>
            </a:pPr>
            <a:r>
              <a:rPr lang="el-GR" sz="2800" smtClean="0"/>
              <a:t>Αν Ρ/Β</a:t>
            </a:r>
            <a:r>
              <a:rPr lang="en-US" sz="2800" smtClean="0"/>
              <a:t>V</a:t>
            </a:r>
            <a:r>
              <a:rPr lang="el-GR" sz="2800" smtClean="0"/>
              <a:t> &gt; 1 Η μετοχή είναι</a:t>
            </a:r>
            <a:r>
              <a:rPr lang="el-GR" sz="2800" b="1" smtClean="0">
                <a:solidFill>
                  <a:srgbClr val="000000"/>
                </a:solidFill>
                <a:cs typeface="Times New Roman" pitchFamily="18" charset="0"/>
              </a:rPr>
              <a:t> υπερτιμημένη.</a:t>
            </a:r>
            <a:r>
              <a:rPr lang="el-GR" sz="2800" smtClean="0">
                <a:solidFill>
                  <a:srgbClr val="000000"/>
                </a:solidFill>
                <a:cs typeface="Times New Roman" pitchFamily="18" charset="0"/>
              </a:rPr>
              <a:t> </a:t>
            </a:r>
          </a:p>
          <a:p>
            <a:pPr eaLnBrk="1" hangingPunct="1">
              <a:buFontTx/>
              <a:buNone/>
            </a:pPr>
            <a:r>
              <a:rPr lang="el-GR" sz="2800" smtClean="0"/>
              <a:t>Αν Ρ/Β</a:t>
            </a:r>
            <a:r>
              <a:rPr lang="en-US" sz="2800" smtClean="0"/>
              <a:t>V</a:t>
            </a:r>
            <a:r>
              <a:rPr lang="el-GR" sz="2800" smtClean="0"/>
              <a:t> </a:t>
            </a:r>
            <a:r>
              <a:rPr lang="en-US" sz="2800" smtClean="0">
                <a:solidFill>
                  <a:srgbClr val="000000"/>
                </a:solidFill>
                <a:cs typeface="Times New Roman" pitchFamily="18" charset="0"/>
              </a:rPr>
              <a:t>&lt; 1 </a:t>
            </a:r>
            <a:r>
              <a:rPr lang="el-GR" sz="2800" smtClean="0"/>
              <a:t>Η μετοχή είναι</a:t>
            </a:r>
            <a:r>
              <a:rPr lang="el-GR" sz="2800" b="1" smtClean="0">
                <a:solidFill>
                  <a:srgbClr val="000000"/>
                </a:solidFill>
                <a:cs typeface="Times New Roman" pitchFamily="18" charset="0"/>
              </a:rPr>
              <a:t> υποτιμημένη</a:t>
            </a:r>
            <a:endParaRPr lang="el-GR" sz="2800" smtClean="0">
              <a:solidFill>
                <a:srgbClr val="000000"/>
              </a:solidFill>
              <a:cs typeface="Times New Roman" pitchFamily="18" charset="0"/>
            </a:endParaRPr>
          </a:p>
          <a:p>
            <a:pPr eaLnBrk="1" hangingPunct="1">
              <a:buFontTx/>
              <a:buNone/>
            </a:pPr>
            <a:endParaRPr lang="el-GR" sz="2800" smtClean="0"/>
          </a:p>
          <a:p>
            <a:pPr algn="just" eaLnBrk="1" hangingPunct="1"/>
            <a:r>
              <a:rPr lang="el-GR" sz="2800" smtClean="0">
                <a:solidFill>
                  <a:srgbClr val="000000"/>
                </a:solidFill>
                <a:cs typeface="Times New Roman" pitchFamily="18" charset="0"/>
              </a:rPr>
              <a:t>Ο λόγος του δείκτη μας δείχνει πόσες φορές η τιμή της κοινής μετοχής είναι μεγαλύτερη από την λογιστική αξία. </a:t>
            </a:r>
            <a:endParaRPr lang="en-GB" sz="2800" smtClean="0">
              <a:solidFill>
                <a:srgbClr val="000000"/>
              </a:solidFill>
              <a:cs typeface="Times New Roman" pitchFamily="18" charset="0"/>
            </a:endParaRP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57200" y="274638"/>
            <a:ext cx="8229600" cy="561975"/>
          </a:xfrm>
        </p:spPr>
        <p:txBody>
          <a:bodyPr/>
          <a:lstStyle/>
          <a:p>
            <a:pPr eaLnBrk="1" hangingPunct="1"/>
            <a:r>
              <a:rPr lang="el-GR" sz="4000" b="1" u="sng" smtClean="0">
                <a:solidFill>
                  <a:srgbClr val="000000"/>
                </a:solidFill>
                <a:cs typeface="Times New Roman" pitchFamily="18" charset="0"/>
              </a:rPr>
              <a:t>Χρήση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E </a:t>
            </a:r>
            <a:r>
              <a:rPr lang="el-GR" sz="4000" b="1" u="sng" smtClean="0">
                <a:solidFill>
                  <a:srgbClr val="000000"/>
                </a:solidFill>
                <a:cs typeface="Times New Roman" pitchFamily="18" charset="0"/>
              </a:rPr>
              <a:t>και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BV</a:t>
            </a:r>
            <a:endParaRPr lang="el-GR" sz="4000" b="1" u="sng" smtClean="0">
              <a:solidFill>
                <a:srgbClr val="000000"/>
              </a:solidFill>
              <a:cs typeface="Times New Roman" pitchFamily="18" charset="0"/>
            </a:endParaRPr>
          </a:p>
        </p:txBody>
      </p:sp>
      <p:sp>
        <p:nvSpPr>
          <p:cNvPr id="77827" name="Rectangle 3"/>
          <p:cNvSpPr>
            <a:spLocks noGrp="1" noChangeArrowheads="1"/>
          </p:cNvSpPr>
          <p:nvPr>
            <p:ph type="body" idx="1"/>
          </p:nvPr>
        </p:nvSpPr>
        <p:spPr>
          <a:xfrm>
            <a:off x="0" y="981075"/>
            <a:ext cx="9144000" cy="5876925"/>
          </a:xfrm>
        </p:spPr>
        <p:txBody>
          <a:bodyPr/>
          <a:lstStyle/>
          <a:p>
            <a:pPr algn="just" eaLnBrk="1" hangingPunct="1"/>
            <a:r>
              <a:rPr lang="el-GR" smtClean="0">
                <a:solidFill>
                  <a:srgbClr val="000000"/>
                </a:solidFill>
                <a:cs typeface="Times New Roman" pitchFamily="18" charset="0"/>
              </a:rPr>
              <a:t>Οι δύο δείκτες όταν συγκρίνονται και αναλύονται ταυτόχρονα μπορούν να δώσουν χρήσιμες πληροφορίες</a:t>
            </a:r>
            <a:endParaRPr lang="en-GB" smtClean="0">
              <a:solidFill>
                <a:srgbClr val="000000"/>
              </a:solidFill>
              <a:cs typeface="Times New Roman" pitchFamily="18" charset="0"/>
            </a:endParaRPr>
          </a:p>
          <a:p>
            <a:pPr algn="just" eaLnBrk="1" hangingPunct="1"/>
            <a:r>
              <a:rPr lang="el-GR" smtClean="0">
                <a:solidFill>
                  <a:srgbClr val="000000"/>
                </a:solidFill>
                <a:cs typeface="Times New Roman" pitchFamily="18" charset="0"/>
              </a:rPr>
              <a:t>Οι τέσσερις περιπτώσεις αναγνώρισης μετοχών:</a:t>
            </a:r>
            <a:endParaRPr lang="en-GB" smtClean="0">
              <a:solidFill>
                <a:srgbClr val="000000"/>
              </a:solidFill>
              <a:cs typeface="Times New Roman" pitchFamily="18" charset="0"/>
            </a:endParaRPr>
          </a:p>
          <a:p>
            <a:pPr lvl="1" algn="just" eaLnBrk="1" hangingPunct="1">
              <a:buFontTx/>
              <a:buNone/>
            </a:pPr>
            <a:r>
              <a:rPr lang="el-GR" sz="3200" b="1" u="sng" smtClean="0">
                <a:solidFill>
                  <a:srgbClr val="000000"/>
                </a:solidFill>
                <a:cs typeface="Times New Roman" pitchFamily="18" charset="0"/>
              </a:rPr>
              <a:t>1</a:t>
            </a:r>
            <a:r>
              <a:rPr lang="el-GR" sz="3200" b="1" u="sng" baseline="30000" smtClean="0">
                <a:solidFill>
                  <a:srgbClr val="000000"/>
                </a:solidFill>
                <a:cs typeface="Times New Roman" pitchFamily="18" charset="0"/>
              </a:rPr>
              <a:t>η</a:t>
            </a:r>
            <a:r>
              <a:rPr lang="el-GR" sz="3200" b="1" u="sng" smtClean="0">
                <a:solidFill>
                  <a:srgbClr val="000000"/>
                </a:solidFill>
                <a:cs typeface="Times New Roman" pitchFamily="18" charset="0"/>
              </a:rPr>
              <a:t> περίπτωση:</a:t>
            </a:r>
            <a:r>
              <a:rPr lang="el-GR" sz="3200" smtClean="0">
                <a:solidFill>
                  <a:srgbClr val="000000"/>
                </a:solidFill>
                <a:cs typeface="Times New Roman" pitchFamily="18" charset="0"/>
              </a:rPr>
              <a:t> </a:t>
            </a:r>
          </a:p>
          <a:p>
            <a:pPr lvl="1" algn="just" eaLnBrk="1" hangingPunct="1">
              <a:buFontTx/>
              <a:buNone/>
            </a:pPr>
            <a:r>
              <a:rPr lang="el-GR" smtClean="0">
                <a:solidFill>
                  <a:srgbClr val="000000"/>
                </a:solidFill>
                <a:cs typeface="Times New Roman" pitchFamily="18" charset="0"/>
              </a:rPr>
              <a:t>Όταν η μετοχή έχει χαμηλό Ρ/</a:t>
            </a:r>
            <a:r>
              <a:rPr lang="en-US" smtClean="0">
                <a:solidFill>
                  <a:srgbClr val="000000"/>
                </a:solidFill>
                <a:cs typeface="Times New Roman" pitchFamily="18" charset="0"/>
              </a:rPr>
              <a:t>BV</a:t>
            </a:r>
            <a:r>
              <a:rPr lang="el-GR" smtClean="0">
                <a:solidFill>
                  <a:srgbClr val="000000"/>
                </a:solidFill>
                <a:cs typeface="Times New Roman" pitchFamily="18" charset="0"/>
              </a:rPr>
              <a:t> σε σχέση πάντα με</a:t>
            </a:r>
          </a:p>
          <a:p>
            <a:pPr lvl="1" algn="just" eaLnBrk="1" hangingPunct="1">
              <a:buFontTx/>
              <a:buNone/>
            </a:pPr>
            <a:r>
              <a:rPr lang="el-GR" smtClean="0">
                <a:solidFill>
                  <a:srgbClr val="000000"/>
                </a:solidFill>
                <a:cs typeface="Times New Roman" pitchFamily="18" charset="0"/>
              </a:rPr>
              <a:t>το μέσο όρο του κλάδου στον οποίο ανήκει και</a:t>
            </a:r>
          </a:p>
          <a:p>
            <a:pPr lvl="1" algn="just" eaLnBrk="1" hangingPunct="1">
              <a:buFontTx/>
              <a:buNone/>
            </a:pPr>
            <a:r>
              <a:rPr lang="el-GR" smtClean="0">
                <a:solidFill>
                  <a:srgbClr val="000000"/>
                </a:solidFill>
                <a:cs typeface="Times New Roman" pitchFamily="18" charset="0"/>
              </a:rPr>
              <a:t>χαμηλό Ρ/Ε έναντι του μέσου όρου του κλάδου της.</a:t>
            </a:r>
          </a:p>
          <a:p>
            <a:pPr lvl="1" algn="just" eaLnBrk="1" hangingPunct="1">
              <a:buFontTx/>
              <a:buNone/>
            </a:pPr>
            <a:r>
              <a:rPr lang="el-GR" i="1" smtClean="0">
                <a:solidFill>
                  <a:srgbClr val="000000"/>
                </a:solidFill>
              </a:rPr>
              <a:t>Τότε η μετοχή θεωρείται </a:t>
            </a:r>
            <a:r>
              <a:rPr lang="el-GR" b="1" i="1" smtClean="0">
                <a:solidFill>
                  <a:srgbClr val="000000"/>
                </a:solidFill>
              </a:rPr>
              <a:t>υποτιμημένη</a:t>
            </a:r>
            <a:r>
              <a:rPr lang="el-GR" i="1" smtClean="0">
                <a:solidFill>
                  <a:srgbClr val="000000"/>
                </a:solidFill>
              </a:rPr>
              <a:t> καθώς η τιμή</a:t>
            </a:r>
          </a:p>
          <a:p>
            <a:pPr lvl="1" algn="just" eaLnBrk="1" hangingPunct="1">
              <a:buFontTx/>
              <a:buNone/>
            </a:pPr>
            <a:r>
              <a:rPr lang="el-GR" i="1" smtClean="0">
                <a:solidFill>
                  <a:srgbClr val="000000"/>
                </a:solidFill>
              </a:rPr>
              <a:t>υπολείπεται των μεγεθών που έχει</a:t>
            </a:r>
            <a:endParaRPr lang="en-GB" i="1" smtClean="0">
              <a:solidFill>
                <a:srgbClr val="000000"/>
              </a:solidFill>
            </a:endParaRPr>
          </a:p>
          <a:p>
            <a:pPr eaLnBrk="1" hangingPunct="1">
              <a:buFontTx/>
              <a:buNone/>
            </a:pPr>
            <a:endParaRPr lang="el-GR" i="1" smtClean="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468313" y="260350"/>
            <a:ext cx="8229600" cy="504825"/>
          </a:xfrm>
        </p:spPr>
        <p:txBody>
          <a:bodyPr/>
          <a:lstStyle/>
          <a:p>
            <a:pPr eaLnBrk="1" hangingPunct="1"/>
            <a:r>
              <a:rPr lang="el-GR" sz="4000" b="1" u="sng" smtClean="0">
                <a:solidFill>
                  <a:srgbClr val="000000"/>
                </a:solidFill>
                <a:cs typeface="Times New Roman" pitchFamily="18" charset="0"/>
              </a:rPr>
              <a:t>Χρήση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E </a:t>
            </a:r>
            <a:r>
              <a:rPr lang="el-GR" sz="4000" b="1" u="sng" smtClean="0">
                <a:solidFill>
                  <a:srgbClr val="000000"/>
                </a:solidFill>
                <a:cs typeface="Times New Roman" pitchFamily="18" charset="0"/>
              </a:rPr>
              <a:t>και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BV</a:t>
            </a:r>
            <a:endParaRPr lang="el-GR" sz="4000" b="1" u="sng" smtClean="0">
              <a:solidFill>
                <a:srgbClr val="000000"/>
              </a:solidFill>
              <a:cs typeface="Times New Roman" pitchFamily="18" charset="0"/>
            </a:endParaRPr>
          </a:p>
        </p:txBody>
      </p:sp>
      <p:sp>
        <p:nvSpPr>
          <p:cNvPr id="78851" name="Rectangle 3"/>
          <p:cNvSpPr>
            <a:spLocks noGrp="1" noChangeArrowheads="1"/>
          </p:cNvSpPr>
          <p:nvPr>
            <p:ph type="body" idx="1"/>
          </p:nvPr>
        </p:nvSpPr>
        <p:spPr>
          <a:xfrm>
            <a:off x="0" y="1052513"/>
            <a:ext cx="9144000" cy="5805487"/>
          </a:xfrm>
        </p:spPr>
        <p:txBody>
          <a:bodyPr/>
          <a:lstStyle/>
          <a:p>
            <a:pPr lvl="1" algn="just" eaLnBrk="1" hangingPunct="1">
              <a:buFontTx/>
              <a:buNone/>
            </a:pPr>
            <a:r>
              <a:rPr lang="el-GR" sz="3200" b="1" u="sng" smtClean="0">
                <a:solidFill>
                  <a:srgbClr val="000000"/>
                </a:solidFill>
                <a:cs typeface="Times New Roman" pitchFamily="18" charset="0"/>
              </a:rPr>
              <a:t>2</a:t>
            </a:r>
            <a:r>
              <a:rPr lang="el-GR" sz="3200" b="1" u="sng" baseline="30000" smtClean="0">
                <a:solidFill>
                  <a:srgbClr val="000000"/>
                </a:solidFill>
                <a:cs typeface="Times New Roman" pitchFamily="18" charset="0"/>
              </a:rPr>
              <a:t>η</a:t>
            </a:r>
            <a:r>
              <a:rPr lang="el-GR" sz="3200" b="1" u="sng" smtClean="0">
                <a:solidFill>
                  <a:srgbClr val="000000"/>
                </a:solidFill>
                <a:cs typeface="Times New Roman" pitchFamily="18" charset="0"/>
              </a:rPr>
              <a:t> περίπτωση:</a:t>
            </a:r>
          </a:p>
          <a:p>
            <a:pPr lvl="1" algn="just" eaLnBrk="1" hangingPunct="1">
              <a:buFontTx/>
              <a:buNone/>
            </a:pPr>
            <a:r>
              <a:rPr lang="el-GR" sz="3200" smtClean="0">
                <a:solidFill>
                  <a:srgbClr val="000000"/>
                </a:solidFill>
                <a:cs typeface="Times New Roman" pitchFamily="18" charset="0"/>
              </a:rPr>
              <a:t> Όταν η μετοχή έχει υψηλό </a:t>
            </a:r>
            <a:r>
              <a:rPr lang="en-US" sz="3200" smtClean="0">
                <a:solidFill>
                  <a:srgbClr val="000000"/>
                </a:solidFill>
                <a:cs typeface="Times New Roman" pitchFamily="18" charset="0"/>
              </a:rPr>
              <a:t>P</a:t>
            </a:r>
            <a:r>
              <a:rPr lang="el-GR" sz="3200" smtClean="0">
                <a:solidFill>
                  <a:srgbClr val="000000"/>
                </a:solidFill>
                <a:cs typeface="Times New Roman" pitchFamily="18" charset="0"/>
              </a:rPr>
              <a:t>/</a:t>
            </a:r>
            <a:r>
              <a:rPr lang="en-US" sz="3200" smtClean="0">
                <a:solidFill>
                  <a:srgbClr val="000000"/>
                </a:solidFill>
                <a:cs typeface="Times New Roman" pitchFamily="18" charset="0"/>
              </a:rPr>
              <a:t>BV</a:t>
            </a:r>
            <a:r>
              <a:rPr lang="el-GR" sz="3200" smtClean="0">
                <a:solidFill>
                  <a:srgbClr val="000000"/>
                </a:solidFill>
                <a:cs typeface="Times New Roman" pitchFamily="18" charset="0"/>
              </a:rPr>
              <a:t> και </a:t>
            </a:r>
            <a:r>
              <a:rPr lang="en-US" sz="3200" smtClean="0">
                <a:solidFill>
                  <a:srgbClr val="000000"/>
                </a:solidFill>
                <a:cs typeface="Times New Roman" pitchFamily="18" charset="0"/>
              </a:rPr>
              <a:t>P</a:t>
            </a:r>
            <a:r>
              <a:rPr lang="el-GR" sz="3200" smtClean="0">
                <a:solidFill>
                  <a:srgbClr val="000000"/>
                </a:solidFill>
                <a:cs typeface="Times New Roman" pitchFamily="18" charset="0"/>
              </a:rPr>
              <a:t>/</a:t>
            </a:r>
            <a:r>
              <a:rPr lang="en-US" sz="3200" smtClean="0">
                <a:solidFill>
                  <a:srgbClr val="000000"/>
                </a:solidFill>
                <a:cs typeface="Times New Roman" pitchFamily="18" charset="0"/>
              </a:rPr>
              <a:t>E</a:t>
            </a:r>
            <a:r>
              <a:rPr lang="el-GR" sz="3200" smtClean="0">
                <a:solidFill>
                  <a:srgbClr val="000000"/>
                </a:solidFill>
                <a:cs typeface="Times New Roman" pitchFamily="18" charset="0"/>
              </a:rPr>
              <a:t> σε</a:t>
            </a:r>
          </a:p>
          <a:p>
            <a:pPr lvl="1" algn="just" eaLnBrk="1" hangingPunct="1">
              <a:buFontTx/>
              <a:buNone/>
            </a:pPr>
            <a:r>
              <a:rPr lang="el-GR" sz="3200" smtClean="0">
                <a:solidFill>
                  <a:srgbClr val="000000"/>
                </a:solidFill>
                <a:cs typeface="Times New Roman" pitchFamily="18" charset="0"/>
              </a:rPr>
              <a:t>σχέση με τους μέσους όρους του κλάδου. </a:t>
            </a:r>
            <a:endParaRPr lang="el-GR" sz="3200" smtClean="0">
              <a:solidFill>
                <a:srgbClr val="000000"/>
              </a:solidFill>
            </a:endParaRPr>
          </a:p>
          <a:p>
            <a:pPr lvl="1" algn="just" eaLnBrk="1" hangingPunct="1">
              <a:buFontTx/>
              <a:buNone/>
            </a:pPr>
            <a:r>
              <a:rPr lang="el-GR" sz="3200" smtClean="0">
                <a:solidFill>
                  <a:srgbClr val="000000"/>
                </a:solidFill>
                <a:cs typeface="Times New Roman" pitchFamily="18" charset="0"/>
              </a:rPr>
              <a:t>Σε αυτή την περίπτωση η μετοχή θεωρείται</a:t>
            </a:r>
          </a:p>
          <a:p>
            <a:pPr lvl="1" algn="just" eaLnBrk="1" hangingPunct="1">
              <a:buFontTx/>
              <a:buNone/>
            </a:pPr>
            <a:r>
              <a:rPr lang="el-GR" sz="3200" b="1" smtClean="0">
                <a:solidFill>
                  <a:srgbClr val="000000"/>
                </a:solidFill>
                <a:cs typeface="Times New Roman" pitchFamily="18" charset="0"/>
              </a:rPr>
              <a:t>υπερτιμημένη</a:t>
            </a:r>
            <a:r>
              <a:rPr lang="el-GR" sz="3200" smtClean="0">
                <a:solidFill>
                  <a:srgbClr val="000000"/>
                </a:solidFill>
                <a:cs typeface="Times New Roman" pitchFamily="18" charset="0"/>
              </a:rPr>
              <a:t>, καθώς η χρηματιστηριακή</a:t>
            </a:r>
          </a:p>
          <a:p>
            <a:pPr lvl="1" algn="just" eaLnBrk="1" hangingPunct="1">
              <a:buFontTx/>
              <a:buNone/>
            </a:pPr>
            <a:r>
              <a:rPr lang="el-GR" sz="3200" smtClean="0">
                <a:solidFill>
                  <a:srgbClr val="000000"/>
                </a:solidFill>
                <a:cs typeface="Times New Roman" pitchFamily="18" charset="0"/>
              </a:rPr>
              <a:t>αγορά έχει αξιολογήσει </a:t>
            </a:r>
            <a:r>
              <a:rPr lang="el-GR" sz="3200" smtClean="0">
                <a:solidFill>
                  <a:srgbClr val="000000"/>
                </a:solidFill>
              </a:rPr>
              <a:t>σε μεγαλύτερο ύψος</a:t>
            </a:r>
            <a:r>
              <a:rPr lang="el-GR" sz="3200" smtClean="0">
                <a:solidFill>
                  <a:srgbClr val="000000"/>
                </a:solidFill>
                <a:cs typeface="Times New Roman" pitchFamily="18" charset="0"/>
              </a:rPr>
              <a:t> τα</a:t>
            </a:r>
          </a:p>
          <a:p>
            <a:pPr lvl="1" algn="just" eaLnBrk="1" hangingPunct="1">
              <a:buFontTx/>
              <a:buNone/>
            </a:pPr>
            <a:r>
              <a:rPr lang="el-GR" sz="3200" smtClean="0">
                <a:solidFill>
                  <a:srgbClr val="000000"/>
                </a:solidFill>
                <a:cs typeface="Times New Roman" pitchFamily="18" charset="0"/>
              </a:rPr>
              <a:t>μεγέθη της εταιρείας από ότι πραγματικά είναι</a:t>
            </a:r>
            <a:r>
              <a:rPr lang="el-GR" sz="2400" smtClean="0">
                <a:solidFill>
                  <a:srgbClr val="000000"/>
                </a:solidFill>
                <a:cs typeface="Times New Roman" pitchFamily="18" charset="0"/>
              </a:rPr>
              <a:t>.</a:t>
            </a:r>
            <a:endParaRPr lang="en-GB" sz="2400" smtClean="0">
              <a:solidFill>
                <a:srgbClr val="000000"/>
              </a:solidFill>
              <a:cs typeface="Times New Roman" pitchFamily="18" charset="0"/>
            </a:endParaRPr>
          </a:p>
          <a:p>
            <a:pPr eaLnBrk="1" hangingPunct="1"/>
            <a:endParaRPr lang="el-GR" smtClean="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457200" y="274638"/>
            <a:ext cx="8229600" cy="561975"/>
          </a:xfrm>
        </p:spPr>
        <p:txBody>
          <a:bodyPr/>
          <a:lstStyle/>
          <a:p>
            <a:pPr eaLnBrk="1" hangingPunct="1"/>
            <a:r>
              <a:rPr lang="el-GR" sz="4000" b="1" u="sng" smtClean="0">
                <a:solidFill>
                  <a:srgbClr val="000000"/>
                </a:solidFill>
                <a:cs typeface="Times New Roman" pitchFamily="18" charset="0"/>
              </a:rPr>
              <a:t>Χρήση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E </a:t>
            </a:r>
            <a:r>
              <a:rPr lang="el-GR" sz="4000" b="1" u="sng" smtClean="0">
                <a:solidFill>
                  <a:srgbClr val="000000"/>
                </a:solidFill>
                <a:cs typeface="Times New Roman" pitchFamily="18" charset="0"/>
              </a:rPr>
              <a:t>και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BV</a:t>
            </a:r>
            <a:endParaRPr lang="el-GR" sz="4000" b="1" u="sng" smtClean="0">
              <a:solidFill>
                <a:srgbClr val="000000"/>
              </a:solidFill>
              <a:cs typeface="Times New Roman" pitchFamily="18" charset="0"/>
            </a:endParaRPr>
          </a:p>
        </p:txBody>
      </p:sp>
      <p:sp>
        <p:nvSpPr>
          <p:cNvPr id="79875" name="Rectangle 3"/>
          <p:cNvSpPr>
            <a:spLocks noGrp="1" noChangeArrowheads="1"/>
          </p:cNvSpPr>
          <p:nvPr>
            <p:ph type="body" idx="1"/>
          </p:nvPr>
        </p:nvSpPr>
        <p:spPr>
          <a:xfrm>
            <a:off x="0" y="908050"/>
            <a:ext cx="9144000" cy="5949950"/>
          </a:xfrm>
        </p:spPr>
        <p:txBody>
          <a:bodyPr/>
          <a:lstStyle/>
          <a:p>
            <a:pPr lvl="1" algn="just" eaLnBrk="1" hangingPunct="1">
              <a:buFontTx/>
              <a:buNone/>
            </a:pPr>
            <a:r>
              <a:rPr lang="el-GR" sz="3200" b="1" u="sng" smtClean="0">
                <a:solidFill>
                  <a:srgbClr val="000000"/>
                </a:solidFill>
                <a:cs typeface="Times New Roman" pitchFamily="18" charset="0"/>
              </a:rPr>
              <a:t>3</a:t>
            </a:r>
            <a:r>
              <a:rPr lang="el-GR" sz="3200" b="1" u="sng" baseline="30000" smtClean="0">
                <a:solidFill>
                  <a:srgbClr val="000000"/>
                </a:solidFill>
                <a:cs typeface="Times New Roman" pitchFamily="18" charset="0"/>
              </a:rPr>
              <a:t>η</a:t>
            </a:r>
            <a:r>
              <a:rPr lang="el-GR" sz="3200" b="1" u="sng" smtClean="0">
                <a:solidFill>
                  <a:srgbClr val="000000"/>
                </a:solidFill>
                <a:cs typeface="Times New Roman" pitchFamily="18" charset="0"/>
              </a:rPr>
              <a:t> περίπτωση:</a:t>
            </a:r>
            <a:r>
              <a:rPr lang="el-GR" sz="3200" smtClean="0">
                <a:solidFill>
                  <a:srgbClr val="000000"/>
                </a:solidFill>
                <a:cs typeface="Times New Roman" pitchFamily="18" charset="0"/>
              </a:rPr>
              <a:t> </a:t>
            </a:r>
          </a:p>
          <a:p>
            <a:pPr lvl="1" algn="just" eaLnBrk="1" hangingPunct="1">
              <a:buFontTx/>
              <a:buNone/>
            </a:pPr>
            <a:r>
              <a:rPr lang="el-GR" sz="3200" smtClean="0">
                <a:solidFill>
                  <a:srgbClr val="000000"/>
                </a:solidFill>
                <a:cs typeface="Times New Roman" pitchFamily="18" charset="0"/>
              </a:rPr>
              <a:t>Όταν η μετοχή εμφανίζει υψηλό </a:t>
            </a:r>
            <a:r>
              <a:rPr lang="en-US" sz="3200" smtClean="0">
                <a:solidFill>
                  <a:srgbClr val="000000"/>
                </a:solidFill>
                <a:cs typeface="Times New Roman" pitchFamily="18" charset="0"/>
              </a:rPr>
              <a:t>P</a:t>
            </a:r>
            <a:r>
              <a:rPr lang="el-GR" sz="3200" smtClean="0">
                <a:solidFill>
                  <a:srgbClr val="000000"/>
                </a:solidFill>
                <a:cs typeface="Times New Roman" pitchFamily="18" charset="0"/>
              </a:rPr>
              <a:t>/</a:t>
            </a:r>
            <a:r>
              <a:rPr lang="en-US" sz="3200" smtClean="0">
                <a:solidFill>
                  <a:srgbClr val="000000"/>
                </a:solidFill>
                <a:cs typeface="Times New Roman" pitchFamily="18" charset="0"/>
              </a:rPr>
              <a:t>BV</a:t>
            </a:r>
            <a:r>
              <a:rPr lang="el-GR" sz="3200" smtClean="0">
                <a:solidFill>
                  <a:srgbClr val="000000"/>
                </a:solidFill>
                <a:cs typeface="Times New Roman" pitchFamily="18" charset="0"/>
              </a:rPr>
              <a:t> και</a:t>
            </a:r>
          </a:p>
          <a:p>
            <a:pPr lvl="1" algn="just" eaLnBrk="1" hangingPunct="1">
              <a:buFontTx/>
              <a:buNone/>
            </a:pPr>
            <a:r>
              <a:rPr lang="el-GR" sz="3200" smtClean="0">
                <a:solidFill>
                  <a:srgbClr val="000000"/>
                </a:solidFill>
                <a:cs typeface="Times New Roman" pitchFamily="18" charset="0"/>
              </a:rPr>
              <a:t>χαμηλό Ρ/Ε.</a:t>
            </a:r>
            <a:endParaRPr lang="el-GR" sz="3200" smtClean="0">
              <a:solidFill>
                <a:srgbClr val="000000"/>
              </a:solidFill>
            </a:endParaRPr>
          </a:p>
          <a:p>
            <a:pPr lvl="1" algn="just" eaLnBrk="1" hangingPunct="1"/>
            <a:r>
              <a:rPr lang="el-GR" smtClean="0">
                <a:solidFill>
                  <a:srgbClr val="000000"/>
                </a:solidFill>
              </a:rPr>
              <a:t>Με σχετικά μικρό ύψος ιδίων κεφαλαίων εμφανίζονται μεγάλα κέρδη. </a:t>
            </a:r>
            <a:r>
              <a:rPr lang="el-GR" smtClean="0">
                <a:solidFill>
                  <a:srgbClr val="000000"/>
                </a:solidFill>
                <a:cs typeface="Times New Roman" pitchFamily="18" charset="0"/>
              </a:rPr>
              <a:t> </a:t>
            </a:r>
            <a:endParaRPr lang="el-GR" smtClean="0">
              <a:solidFill>
                <a:srgbClr val="000000"/>
              </a:solidFill>
            </a:endParaRPr>
          </a:p>
          <a:p>
            <a:pPr lvl="1" algn="just" eaLnBrk="1" hangingPunct="1"/>
            <a:r>
              <a:rPr lang="el-GR" smtClean="0">
                <a:solidFill>
                  <a:srgbClr val="000000"/>
                </a:solidFill>
              </a:rPr>
              <a:t>Η</a:t>
            </a:r>
            <a:r>
              <a:rPr lang="el-GR" smtClean="0">
                <a:solidFill>
                  <a:srgbClr val="000000"/>
                </a:solidFill>
                <a:cs typeface="Times New Roman" pitchFamily="18" charset="0"/>
              </a:rPr>
              <a:t> μετοχή της εταιρείας φαίνεται να έχει αρκετά περιθώρια να </a:t>
            </a:r>
            <a:r>
              <a:rPr lang="el-GR" b="1" smtClean="0">
                <a:solidFill>
                  <a:srgbClr val="000000"/>
                </a:solidFill>
                <a:cs typeface="Times New Roman" pitchFamily="18" charset="0"/>
              </a:rPr>
              <a:t>ανατιμηθεί. </a:t>
            </a:r>
            <a:endParaRPr lang="el-GR" b="1" smtClean="0">
              <a:solidFill>
                <a:srgbClr val="000000"/>
              </a:solidFill>
            </a:endParaRPr>
          </a:p>
          <a:p>
            <a:pPr lvl="1" algn="just" eaLnBrk="1" hangingPunct="1"/>
            <a:r>
              <a:rPr lang="el-GR" smtClean="0">
                <a:solidFill>
                  <a:srgbClr val="000000"/>
                </a:solidFill>
              </a:rPr>
              <a:t>Η επέκταση της εταιρίας μπορεί να προέλθει ακόμη και με τραπεζικό δανεισμό, ενώ </a:t>
            </a:r>
            <a:r>
              <a:rPr lang="el-GR" smtClean="0"/>
              <a:t>η αποδοτικότητα των ιδίων κεφαλαίων είναι μεγάλη και η κάλυψη των τόκων δεδομένη.</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74638"/>
            <a:ext cx="9144000" cy="1143000"/>
          </a:xfrm>
        </p:spPr>
        <p:txBody>
          <a:bodyPr/>
          <a:lstStyle/>
          <a:p>
            <a:r>
              <a:rPr lang="en-GB" sz="3600" b="1" dirty="0" err="1" smtClean="0"/>
              <a:t>Εσωτερικός</a:t>
            </a:r>
            <a:r>
              <a:rPr lang="en-GB" sz="3600" b="1" dirty="0" smtClean="0"/>
              <a:t> Βαθμός Απόδοσης (ΕΒΑ</a:t>
            </a:r>
            <a:r>
              <a:rPr lang="el-GR" sz="3600" b="1" dirty="0" smtClean="0"/>
              <a:t>, </a:t>
            </a:r>
            <a:r>
              <a:rPr lang="en-US" sz="3600" b="1" dirty="0" smtClean="0"/>
              <a:t>IRR</a:t>
            </a:r>
            <a:r>
              <a:rPr lang="en-GB" sz="3600" b="1" dirty="0" smtClean="0"/>
              <a:t>)</a:t>
            </a:r>
          </a:p>
        </p:txBody>
      </p:sp>
      <p:sp>
        <p:nvSpPr>
          <p:cNvPr id="16387" name="Rectangle 3"/>
          <p:cNvSpPr>
            <a:spLocks noGrp="1" noChangeArrowheads="1"/>
          </p:cNvSpPr>
          <p:nvPr>
            <p:ph type="body" idx="1"/>
          </p:nvPr>
        </p:nvSpPr>
        <p:spPr>
          <a:xfrm>
            <a:off x="0" y="1412776"/>
            <a:ext cx="9144000" cy="5445224"/>
          </a:xfrm>
        </p:spPr>
        <p:txBody>
          <a:bodyPr/>
          <a:lstStyle/>
          <a:p>
            <a:pPr algn="just"/>
            <a:r>
              <a:rPr lang="en-GB" sz="2800" dirty="0" smtClean="0"/>
              <a:t>Ο </a:t>
            </a:r>
            <a:r>
              <a:rPr lang="en-GB" sz="2800" dirty="0" err="1" smtClean="0"/>
              <a:t>εσωτερικός</a:t>
            </a:r>
            <a:r>
              <a:rPr lang="en-GB" sz="2800" dirty="0" smtClean="0"/>
              <a:t> βαθμός απόδοσης (ΕΒΑ) μιας επένδυσης έχει την </a:t>
            </a:r>
            <a:r>
              <a:rPr lang="en-GB" sz="2800" dirty="0" err="1" smtClean="0"/>
              <a:t>ιδιότητα</a:t>
            </a:r>
            <a:r>
              <a:rPr lang="en-GB" sz="2800" dirty="0" smtClean="0"/>
              <a:t> να </a:t>
            </a:r>
            <a:r>
              <a:rPr lang="en-GB" sz="2800" dirty="0" err="1" smtClean="0"/>
              <a:t>μηδενίζει</a:t>
            </a:r>
            <a:r>
              <a:rPr lang="en-GB" sz="2800" dirty="0" smtClean="0"/>
              <a:t> την ΚΠΑ της επένδυσης. </a:t>
            </a:r>
            <a:r>
              <a:rPr lang="en-GB" sz="2800" dirty="0" err="1" smtClean="0"/>
              <a:t>Εναλλακτικά</a:t>
            </a:r>
            <a:r>
              <a:rPr lang="en-GB" sz="2800" dirty="0" smtClean="0"/>
              <a:t> ο ΕΒΑ </a:t>
            </a:r>
            <a:r>
              <a:rPr lang="en-GB" sz="2800" dirty="0" err="1" smtClean="0"/>
              <a:t>ορίζεται</a:t>
            </a:r>
            <a:r>
              <a:rPr lang="en-GB" sz="2800" dirty="0" smtClean="0"/>
              <a:t> ως </a:t>
            </a:r>
            <a:r>
              <a:rPr lang="en-GB" sz="2800" dirty="0" err="1" smtClean="0"/>
              <a:t>εκείνο</a:t>
            </a:r>
            <a:r>
              <a:rPr lang="en-GB" sz="2800" dirty="0" smtClean="0"/>
              <a:t> το </a:t>
            </a:r>
            <a:r>
              <a:rPr lang="en-GB" sz="2800" dirty="0" err="1" smtClean="0"/>
              <a:t>επιτόκιο</a:t>
            </a:r>
            <a:r>
              <a:rPr lang="en-GB" sz="2800" dirty="0" smtClean="0"/>
              <a:t> το οποίο έχει την </a:t>
            </a:r>
            <a:r>
              <a:rPr lang="en-GB" sz="2800" dirty="0" err="1" smtClean="0"/>
              <a:t>ιδιότητα</a:t>
            </a:r>
            <a:r>
              <a:rPr lang="en-GB" sz="2800" dirty="0" smtClean="0"/>
              <a:t> να </a:t>
            </a:r>
            <a:r>
              <a:rPr lang="en-GB" sz="2800" dirty="0" err="1" smtClean="0"/>
              <a:t>εξισώνει</a:t>
            </a:r>
            <a:r>
              <a:rPr lang="en-GB" sz="2800" dirty="0" smtClean="0"/>
              <a:t> την ΠΑ των ΚΤΡ της επένδυσης με το </a:t>
            </a:r>
            <a:r>
              <a:rPr lang="en-GB" sz="2800" dirty="0" err="1" smtClean="0"/>
              <a:t>αρχικό</a:t>
            </a:r>
            <a:r>
              <a:rPr lang="en-GB" sz="2800" dirty="0" smtClean="0"/>
              <a:t> κεφάλαιο.</a:t>
            </a:r>
          </a:p>
          <a:p>
            <a:pPr algn="just"/>
            <a:r>
              <a:rPr lang="en-GB" sz="2800" dirty="0" err="1" smtClean="0"/>
              <a:t>Απόφαση</a:t>
            </a:r>
            <a:r>
              <a:rPr lang="en-GB" sz="2800" dirty="0" smtClean="0"/>
              <a:t> με βάση αυτό το </a:t>
            </a:r>
            <a:r>
              <a:rPr lang="en-GB" sz="2800" dirty="0" err="1" smtClean="0"/>
              <a:t>κριτήριο</a:t>
            </a:r>
            <a:r>
              <a:rPr lang="en-GB" sz="2800" dirty="0" smtClean="0"/>
              <a:t> αξιολόγησης της επένδυσης </a:t>
            </a:r>
          </a:p>
          <a:p>
            <a:pPr lvl="1" algn="just"/>
            <a:r>
              <a:rPr lang="en-GB" b="1" dirty="0" smtClean="0">
                <a:solidFill>
                  <a:srgbClr val="32406E"/>
                </a:solidFill>
              </a:rPr>
              <a:t>ΕΒΑ &gt; </a:t>
            </a:r>
            <a:r>
              <a:rPr lang="en-US" b="1" dirty="0" smtClean="0">
                <a:solidFill>
                  <a:srgbClr val="32406E"/>
                </a:solidFill>
              </a:rPr>
              <a:t>i</a:t>
            </a:r>
            <a:r>
              <a:rPr lang="en-GB" dirty="0" smtClean="0"/>
              <a:t>	Η επένδυση γίνεται </a:t>
            </a:r>
            <a:r>
              <a:rPr lang="en-GB" dirty="0" err="1" smtClean="0"/>
              <a:t>αποδεκτή</a:t>
            </a:r>
            <a:endParaRPr lang="en-GB" dirty="0" smtClean="0"/>
          </a:p>
          <a:p>
            <a:pPr lvl="1" algn="just"/>
            <a:r>
              <a:rPr lang="en-GB" b="1" dirty="0" smtClean="0">
                <a:solidFill>
                  <a:srgbClr val="32406E"/>
                </a:solidFill>
              </a:rPr>
              <a:t>EBA = 1</a:t>
            </a:r>
            <a:r>
              <a:rPr lang="en-GB" dirty="0" smtClean="0"/>
              <a:t>	Η επένδυση </a:t>
            </a:r>
            <a:r>
              <a:rPr lang="en-GB" dirty="0" err="1" smtClean="0"/>
              <a:t>θεωρείται</a:t>
            </a:r>
            <a:r>
              <a:rPr lang="en-GB" dirty="0" smtClean="0"/>
              <a:t> </a:t>
            </a:r>
            <a:r>
              <a:rPr lang="en-GB" dirty="0" err="1" smtClean="0"/>
              <a:t>οριακή</a:t>
            </a:r>
            <a:r>
              <a:rPr lang="en-GB" dirty="0" smtClean="0"/>
              <a:t> (</a:t>
            </a:r>
            <a:r>
              <a:rPr lang="en-GB" dirty="0" err="1" smtClean="0"/>
              <a:t>αδιάφορος</a:t>
            </a:r>
            <a:r>
              <a:rPr lang="en-GB" dirty="0" smtClean="0"/>
              <a:t> επενδυτής)</a:t>
            </a:r>
          </a:p>
          <a:p>
            <a:pPr lvl="1" algn="just"/>
            <a:r>
              <a:rPr lang="en-GB" b="1" dirty="0" smtClean="0">
                <a:solidFill>
                  <a:srgbClr val="32406E"/>
                </a:solidFill>
              </a:rPr>
              <a:t>EBA &lt; i</a:t>
            </a:r>
            <a:r>
              <a:rPr lang="en-GB" dirty="0" smtClean="0"/>
              <a:t>	Η επένδυση δεν πρέπει να </a:t>
            </a:r>
            <a:r>
              <a:rPr lang="en-GB" dirty="0" err="1" smtClean="0"/>
              <a:t>γίνει</a:t>
            </a:r>
            <a:r>
              <a:rPr lang="en-GB" dirty="0" smtClean="0"/>
              <a:t> </a:t>
            </a:r>
            <a:r>
              <a:rPr lang="en-GB" dirty="0" err="1" smtClean="0"/>
              <a:t>αποδεκτή</a:t>
            </a:r>
            <a:endParaRPr lang="en-GB" dirty="0" smtClean="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457200" y="0"/>
            <a:ext cx="8229600" cy="692150"/>
          </a:xfrm>
        </p:spPr>
        <p:txBody>
          <a:bodyPr/>
          <a:lstStyle/>
          <a:p>
            <a:pPr eaLnBrk="1" hangingPunct="1"/>
            <a:r>
              <a:rPr lang="el-GR" sz="4000" b="1" u="sng" smtClean="0">
                <a:solidFill>
                  <a:srgbClr val="000000"/>
                </a:solidFill>
                <a:cs typeface="Times New Roman" pitchFamily="18" charset="0"/>
              </a:rPr>
              <a:t>Χρήση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E </a:t>
            </a:r>
            <a:r>
              <a:rPr lang="el-GR" sz="4000" b="1" u="sng" smtClean="0">
                <a:solidFill>
                  <a:srgbClr val="000000"/>
                </a:solidFill>
                <a:cs typeface="Times New Roman" pitchFamily="18" charset="0"/>
              </a:rPr>
              <a:t>και </a:t>
            </a:r>
            <a:r>
              <a:rPr lang="en-US" sz="4000" b="1" u="sng" smtClean="0">
                <a:solidFill>
                  <a:srgbClr val="000000"/>
                </a:solidFill>
                <a:cs typeface="Times New Roman" pitchFamily="18" charset="0"/>
              </a:rPr>
              <a:t>P</a:t>
            </a:r>
            <a:r>
              <a:rPr lang="el-GR" sz="4000" b="1" u="sng" smtClean="0">
                <a:solidFill>
                  <a:srgbClr val="000000"/>
                </a:solidFill>
                <a:cs typeface="Times New Roman" pitchFamily="18" charset="0"/>
              </a:rPr>
              <a:t>/</a:t>
            </a:r>
            <a:r>
              <a:rPr lang="en-US" sz="4000" b="1" u="sng" smtClean="0">
                <a:solidFill>
                  <a:srgbClr val="000000"/>
                </a:solidFill>
                <a:cs typeface="Times New Roman" pitchFamily="18" charset="0"/>
              </a:rPr>
              <a:t>BV</a:t>
            </a:r>
            <a:endParaRPr lang="el-GR" sz="4000" b="1" u="sng" smtClean="0">
              <a:solidFill>
                <a:srgbClr val="000000"/>
              </a:solidFill>
              <a:cs typeface="Times New Roman" pitchFamily="18" charset="0"/>
            </a:endParaRPr>
          </a:p>
        </p:txBody>
      </p:sp>
      <p:sp>
        <p:nvSpPr>
          <p:cNvPr id="80899" name="Rectangle 3"/>
          <p:cNvSpPr>
            <a:spLocks noGrp="1" noChangeArrowheads="1"/>
          </p:cNvSpPr>
          <p:nvPr>
            <p:ph type="body" idx="1"/>
          </p:nvPr>
        </p:nvSpPr>
        <p:spPr>
          <a:xfrm>
            <a:off x="0" y="836613"/>
            <a:ext cx="9144000" cy="6021387"/>
          </a:xfrm>
        </p:spPr>
        <p:txBody>
          <a:bodyPr/>
          <a:lstStyle/>
          <a:p>
            <a:pPr lvl="1" algn="just" eaLnBrk="1" hangingPunct="1">
              <a:lnSpc>
                <a:spcPct val="90000"/>
              </a:lnSpc>
              <a:buFontTx/>
              <a:buNone/>
            </a:pPr>
            <a:r>
              <a:rPr lang="el-GR" sz="3200" b="1" u="sng" smtClean="0">
                <a:solidFill>
                  <a:srgbClr val="000000"/>
                </a:solidFill>
                <a:latin typeface="Arial Greek" pitchFamily="34" charset="0"/>
                <a:cs typeface="Times New Roman" pitchFamily="18" charset="0"/>
              </a:rPr>
              <a:t>4</a:t>
            </a:r>
            <a:r>
              <a:rPr lang="el-GR" sz="3200" b="1" u="sng" baseline="30000" smtClean="0">
                <a:solidFill>
                  <a:srgbClr val="000000"/>
                </a:solidFill>
                <a:latin typeface="Arial Greek" pitchFamily="34" charset="0"/>
                <a:cs typeface="Times New Roman" pitchFamily="18" charset="0"/>
              </a:rPr>
              <a:t>η</a:t>
            </a:r>
            <a:r>
              <a:rPr lang="el-GR" sz="3200" b="1" u="sng" smtClean="0">
                <a:solidFill>
                  <a:srgbClr val="000000"/>
                </a:solidFill>
                <a:latin typeface="Arial Greek" pitchFamily="34" charset="0"/>
                <a:cs typeface="Times New Roman" pitchFamily="18" charset="0"/>
              </a:rPr>
              <a:t> περίπτωση.</a:t>
            </a:r>
            <a:r>
              <a:rPr lang="el-GR" sz="3200" smtClean="0">
                <a:solidFill>
                  <a:srgbClr val="000000"/>
                </a:solidFill>
                <a:latin typeface="Arial Greek" pitchFamily="34" charset="0"/>
                <a:cs typeface="Times New Roman" pitchFamily="18" charset="0"/>
              </a:rPr>
              <a:t> Όταν η μετοχή εμφανίζει χαμηλό </a:t>
            </a:r>
            <a:r>
              <a:rPr lang="en-US" sz="3200" smtClean="0">
                <a:solidFill>
                  <a:srgbClr val="000000"/>
                </a:solidFill>
                <a:latin typeface="Arial Greek" pitchFamily="34" charset="0"/>
                <a:cs typeface="Times New Roman" pitchFamily="18" charset="0"/>
              </a:rPr>
              <a:t>P</a:t>
            </a:r>
            <a:r>
              <a:rPr lang="el-GR" sz="3200" smtClean="0">
                <a:solidFill>
                  <a:srgbClr val="000000"/>
                </a:solidFill>
                <a:latin typeface="Arial Greek" pitchFamily="34" charset="0"/>
                <a:cs typeface="Times New Roman" pitchFamily="18" charset="0"/>
              </a:rPr>
              <a:t>/</a:t>
            </a:r>
            <a:r>
              <a:rPr lang="en-US" sz="3200" smtClean="0">
                <a:solidFill>
                  <a:srgbClr val="000000"/>
                </a:solidFill>
                <a:latin typeface="Arial Greek" pitchFamily="34" charset="0"/>
                <a:cs typeface="Times New Roman" pitchFamily="18" charset="0"/>
              </a:rPr>
              <a:t>BV</a:t>
            </a:r>
            <a:r>
              <a:rPr lang="el-GR" sz="3200" smtClean="0">
                <a:solidFill>
                  <a:srgbClr val="000000"/>
                </a:solidFill>
                <a:latin typeface="Arial Greek" pitchFamily="34" charset="0"/>
                <a:cs typeface="Times New Roman" pitchFamily="18" charset="0"/>
              </a:rPr>
              <a:t> και Ρ/Ε σε υψηλά επίπεδα. </a:t>
            </a:r>
            <a:endParaRPr lang="el-GR" sz="3200" smtClean="0">
              <a:solidFill>
                <a:srgbClr val="000000"/>
              </a:solidFill>
              <a:latin typeface="Arial Greek" pitchFamily="34" charset="0"/>
            </a:endParaRPr>
          </a:p>
          <a:p>
            <a:pPr lvl="1" algn="just" eaLnBrk="1" hangingPunct="1">
              <a:lnSpc>
                <a:spcPct val="90000"/>
              </a:lnSpc>
            </a:pPr>
            <a:r>
              <a:rPr lang="el-GR" sz="3200" smtClean="0">
                <a:solidFill>
                  <a:srgbClr val="000000"/>
                </a:solidFill>
                <a:latin typeface="Arial Greek" pitchFamily="34" charset="0"/>
                <a:cs typeface="Times New Roman" pitchFamily="18" charset="0"/>
              </a:rPr>
              <a:t>Αυτό σημαίνει ότι η μετοχή </a:t>
            </a:r>
            <a:r>
              <a:rPr lang="el-GR" sz="3200" b="1" smtClean="0">
                <a:solidFill>
                  <a:srgbClr val="000000"/>
                </a:solidFill>
                <a:latin typeface="Arial Greek" pitchFamily="34" charset="0"/>
                <a:cs typeface="Times New Roman" pitchFamily="18" charset="0"/>
              </a:rPr>
              <a:t>δεν έχει μεγάλα περιθώρια ανόδου</a:t>
            </a:r>
            <a:r>
              <a:rPr lang="el-GR" sz="3200" smtClean="0">
                <a:solidFill>
                  <a:srgbClr val="000000"/>
                </a:solidFill>
                <a:latin typeface="Arial Greek" pitchFamily="34" charset="0"/>
                <a:cs typeface="Times New Roman" pitchFamily="18" charset="0"/>
              </a:rPr>
              <a:t>.</a:t>
            </a:r>
            <a:endParaRPr lang="el-GR" sz="3200" smtClean="0">
              <a:solidFill>
                <a:srgbClr val="000000"/>
              </a:solidFill>
              <a:latin typeface="Arial Greek" pitchFamily="34" charset="0"/>
            </a:endParaRPr>
          </a:p>
          <a:p>
            <a:pPr lvl="1" algn="just" eaLnBrk="1" hangingPunct="1">
              <a:lnSpc>
                <a:spcPct val="90000"/>
              </a:lnSpc>
            </a:pPr>
            <a:r>
              <a:rPr lang="el-GR" sz="3200" smtClean="0">
                <a:solidFill>
                  <a:srgbClr val="000000"/>
                </a:solidFill>
                <a:latin typeface="Arial Greek" pitchFamily="34" charset="0"/>
              </a:rPr>
              <a:t>Η</a:t>
            </a:r>
            <a:r>
              <a:rPr lang="el-GR" sz="3200" smtClean="0">
                <a:solidFill>
                  <a:srgbClr val="000000"/>
                </a:solidFill>
                <a:latin typeface="Arial Greek" pitchFamily="34" charset="0"/>
                <a:cs typeface="Times New Roman" pitchFamily="18" charset="0"/>
              </a:rPr>
              <a:t> εταιρεία διαθέτει αρκετά ίδια κεφάλαια </a:t>
            </a:r>
            <a:r>
              <a:rPr lang="el-GR" sz="3200" smtClean="0">
                <a:solidFill>
                  <a:srgbClr val="000000"/>
                </a:solidFill>
                <a:latin typeface="Arial Greek" pitchFamily="34" charset="0"/>
              </a:rPr>
              <a:t>και επίτευξη μικρών σχετικά κερδών, αφού </a:t>
            </a:r>
            <a:r>
              <a:rPr lang="el-GR" sz="3600" b="1" smtClean="0">
                <a:latin typeface="Arial Greek" pitchFamily="34" charset="0"/>
                <a:cs typeface="Times New Roman" pitchFamily="18" charset="0"/>
              </a:rPr>
              <a:t>δεν γίνεται η βέλτιστη χρήση</a:t>
            </a:r>
            <a:r>
              <a:rPr lang="el-GR" sz="3600" b="1" smtClean="0">
                <a:latin typeface="Arial Greek" pitchFamily="34" charset="0"/>
              </a:rPr>
              <a:t> των ιδίων κεφαλαίων.</a:t>
            </a:r>
          </a:p>
          <a:p>
            <a:pPr lvl="1" algn="just" eaLnBrk="1" hangingPunct="1">
              <a:lnSpc>
                <a:spcPct val="90000"/>
              </a:lnSpc>
            </a:pPr>
            <a:r>
              <a:rPr lang="el-GR" sz="3200" smtClean="0">
                <a:solidFill>
                  <a:srgbClr val="000000"/>
                </a:solidFill>
                <a:latin typeface="Arial Greek" pitchFamily="34" charset="0"/>
              </a:rPr>
              <a:t>Υ</a:t>
            </a:r>
            <a:r>
              <a:rPr lang="el-GR" sz="3200" smtClean="0">
                <a:solidFill>
                  <a:srgbClr val="000000"/>
                </a:solidFill>
                <a:latin typeface="Arial Greek" pitchFamily="34" charset="0"/>
                <a:cs typeface="Times New Roman" pitchFamily="18" charset="0"/>
              </a:rPr>
              <a:t>πάρχει συρρίκνωση των αποτελεσμάτων και φυσικά </a:t>
            </a:r>
            <a:r>
              <a:rPr lang="el-GR" sz="3600" b="1" smtClean="0">
                <a:latin typeface="Arial Greek" pitchFamily="34" charset="0"/>
                <a:cs typeface="Times New Roman" pitchFamily="18" charset="0"/>
              </a:rPr>
              <a:t>χρηματοοικονομική δυσλειτουργία της εταιρείας.</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457200" y="274638"/>
            <a:ext cx="8229600" cy="417512"/>
          </a:xfrm>
        </p:spPr>
        <p:txBody>
          <a:bodyPr/>
          <a:lstStyle/>
          <a:p>
            <a:pPr eaLnBrk="1" hangingPunct="1"/>
            <a:r>
              <a:rPr lang="el-GR" sz="3200" b="1" u="sng" smtClean="0"/>
              <a:t>3. Δείκτης Μερισματικής Απόδοσης</a:t>
            </a:r>
          </a:p>
        </p:txBody>
      </p:sp>
      <p:sp>
        <p:nvSpPr>
          <p:cNvPr id="81923" name="Rectangle 3"/>
          <p:cNvSpPr>
            <a:spLocks noGrp="1" noChangeArrowheads="1"/>
          </p:cNvSpPr>
          <p:nvPr>
            <p:ph type="body" idx="1"/>
          </p:nvPr>
        </p:nvSpPr>
        <p:spPr>
          <a:xfrm>
            <a:off x="0" y="1052513"/>
            <a:ext cx="9144000" cy="5805487"/>
          </a:xfrm>
        </p:spPr>
        <p:txBody>
          <a:bodyPr/>
          <a:lstStyle/>
          <a:p>
            <a:pPr eaLnBrk="1" hangingPunct="1">
              <a:buFontTx/>
              <a:buNone/>
            </a:pPr>
            <a:r>
              <a:rPr lang="el-GR" sz="2800" b="1" smtClean="0"/>
              <a:t>ΔΜΑ = </a:t>
            </a:r>
            <a:r>
              <a:rPr lang="el-GR" sz="2800" b="1" u="sng" smtClean="0"/>
              <a:t>Μέρισμα ανά Μετοχή Χ 100</a:t>
            </a:r>
          </a:p>
          <a:p>
            <a:pPr eaLnBrk="1" hangingPunct="1">
              <a:buFontTx/>
              <a:buNone/>
            </a:pPr>
            <a:r>
              <a:rPr lang="el-GR" sz="2800" b="1" smtClean="0"/>
              <a:t>                       Τιμή Μετοχής</a:t>
            </a:r>
          </a:p>
          <a:p>
            <a:pPr eaLnBrk="1" hangingPunct="1">
              <a:buFontTx/>
              <a:buNone/>
            </a:pPr>
            <a:endParaRPr lang="el-GR" sz="2800" b="1" smtClean="0"/>
          </a:p>
          <a:p>
            <a:pPr eaLnBrk="1" hangingPunct="1">
              <a:buFontTx/>
              <a:buNone/>
            </a:pPr>
            <a:r>
              <a:rPr lang="el-GR" sz="2800" smtClean="0"/>
              <a:t>Μέρισμα ανά μετοχή = </a:t>
            </a:r>
            <a:r>
              <a:rPr lang="el-GR" sz="2800" u="sng" smtClean="0"/>
              <a:t>Σύνολο Μερισμάτων</a:t>
            </a:r>
          </a:p>
          <a:p>
            <a:pPr eaLnBrk="1" hangingPunct="1">
              <a:buFontTx/>
              <a:buNone/>
            </a:pPr>
            <a:r>
              <a:rPr lang="el-GR" sz="2800" smtClean="0"/>
              <a:t>                                     Αριθμός Μετοχών σε κυκλοφορία</a:t>
            </a:r>
          </a:p>
          <a:p>
            <a:pPr eaLnBrk="1" hangingPunct="1">
              <a:buFontTx/>
              <a:buNone/>
            </a:pPr>
            <a:r>
              <a:rPr lang="el-GR" sz="2800" smtClean="0">
                <a:cs typeface="Arial" charset="0"/>
              </a:rPr>
              <a:t>Πληροφορούμαστε:</a:t>
            </a:r>
          </a:p>
          <a:p>
            <a:pPr eaLnBrk="1" hangingPunct="1"/>
            <a:r>
              <a:rPr lang="el-GR" sz="2800" smtClean="0">
                <a:cs typeface="Arial" charset="0"/>
              </a:rPr>
              <a:t>το ποσό των κερδών που </a:t>
            </a:r>
            <a:r>
              <a:rPr lang="el-GR" sz="2800" u="sng" smtClean="0">
                <a:cs typeface="Arial" charset="0"/>
              </a:rPr>
              <a:t>μοιράζονται </a:t>
            </a:r>
            <a:r>
              <a:rPr lang="el-GR" sz="2800" smtClean="0">
                <a:cs typeface="Arial" charset="0"/>
              </a:rPr>
              <a:t>στους μετόχους</a:t>
            </a:r>
          </a:p>
          <a:p>
            <a:pPr eaLnBrk="1" hangingPunct="1"/>
            <a:r>
              <a:rPr lang="el-GR" sz="2800" smtClean="0">
                <a:cs typeface="Arial" charset="0"/>
              </a:rPr>
              <a:t>το ποσό των κερδών που </a:t>
            </a:r>
            <a:r>
              <a:rPr lang="el-GR" sz="2800" u="sng" smtClean="0">
                <a:cs typeface="Arial" charset="0"/>
              </a:rPr>
              <a:t>παραμένουν </a:t>
            </a:r>
            <a:r>
              <a:rPr lang="el-GR" sz="2800" smtClean="0">
                <a:cs typeface="Arial" charset="0"/>
              </a:rPr>
              <a:t>στην επιχείρηση ως αποθεματικά </a:t>
            </a:r>
          </a:p>
          <a:p>
            <a:pPr eaLnBrk="1" hangingPunct="1"/>
            <a:r>
              <a:rPr lang="el-GR" sz="2800" smtClean="0">
                <a:solidFill>
                  <a:srgbClr val="000000"/>
                </a:solidFill>
                <a:cs typeface="Arial" charset="0"/>
              </a:rPr>
              <a:t>την απόδοση που θα πρέπει να </a:t>
            </a:r>
            <a:r>
              <a:rPr lang="el-GR" sz="2800" u="sng" smtClean="0">
                <a:solidFill>
                  <a:srgbClr val="000000"/>
                </a:solidFill>
                <a:cs typeface="Arial" charset="0"/>
              </a:rPr>
              <a:t>πάρουν</a:t>
            </a:r>
            <a:r>
              <a:rPr lang="el-GR" sz="2800" smtClean="0">
                <a:solidFill>
                  <a:srgbClr val="000000"/>
                </a:solidFill>
                <a:cs typeface="Arial" charset="0"/>
              </a:rPr>
              <a:t> οι μέτοχοι για το χρόνο που κρατούν την μετοχή της εταιρίας.</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457200" y="274638"/>
            <a:ext cx="8229600" cy="633412"/>
          </a:xfrm>
        </p:spPr>
        <p:txBody>
          <a:bodyPr/>
          <a:lstStyle/>
          <a:p>
            <a:pPr eaLnBrk="1" hangingPunct="1"/>
            <a:r>
              <a:rPr lang="el-GR" sz="3200" b="1" u="sng" smtClean="0"/>
              <a:t>4. Δείκτης Μερισματικής Πολιτικής</a:t>
            </a:r>
          </a:p>
        </p:txBody>
      </p:sp>
      <p:sp>
        <p:nvSpPr>
          <p:cNvPr id="82947" name="Rectangle 3"/>
          <p:cNvSpPr>
            <a:spLocks noGrp="1" noChangeArrowheads="1"/>
          </p:cNvSpPr>
          <p:nvPr>
            <p:ph type="body" idx="1"/>
          </p:nvPr>
        </p:nvSpPr>
        <p:spPr>
          <a:xfrm>
            <a:off x="0" y="1052513"/>
            <a:ext cx="9144000" cy="5545137"/>
          </a:xfrm>
        </p:spPr>
        <p:txBody>
          <a:bodyPr/>
          <a:lstStyle/>
          <a:p>
            <a:pPr eaLnBrk="1" hangingPunct="1">
              <a:lnSpc>
                <a:spcPct val="90000"/>
              </a:lnSpc>
              <a:buFontTx/>
              <a:buNone/>
            </a:pPr>
            <a:r>
              <a:rPr lang="el-GR" b="1" smtClean="0"/>
              <a:t>Μερισματική Πολιτική = ( P / E ) x Δ.Μ.</a:t>
            </a:r>
          </a:p>
          <a:p>
            <a:pPr eaLnBrk="1" hangingPunct="1">
              <a:lnSpc>
                <a:spcPct val="90000"/>
              </a:lnSpc>
              <a:buFontTx/>
              <a:buNone/>
            </a:pPr>
            <a:endParaRPr lang="el-GR" b="1" smtClean="0"/>
          </a:p>
          <a:p>
            <a:pPr eaLnBrk="1" hangingPunct="1">
              <a:lnSpc>
                <a:spcPct val="90000"/>
              </a:lnSpc>
              <a:buFontTx/>
              <a:buNone/>
            </a:pPr>
            <a:r>
              <a:rPr lang="el-GR" b="1" smtClean="0"/>
              <a:t>Δ.Μ. : Δείκτης Μερίσματος</a:t>
            </a:r>
          </a:p>
          <a:p>
            <a:pPr eaLnBrk="1" hangingPunct="1">
              <a:lnSpc>
                <a:spcPct val="90000"/>
              </a:lnSpc>
              <a:buFontTx/>
              <a:buNone/>
            </a:pPr>
            <a:endParaRPr lang="el-GR" b="1" smtClean="0"/>
          </a:p>
          <a:p>
            <a:pPr eaLnBrk="1" hangingPunct="1">
              <a:lnSpc>
                <a:spcPct val="90000"/>
              </a:lnSpc>
              <a:buFontTx/>
              <a:buNone/>
            </a:pPr>
            <a:r>
              <a:rPr lang="el-GR" smtClean="0"/>
              <a:t>Δείχνει τη ακολουθούμενη μερισματική πολιτική</a:t>
            </a:r>
          </a:p>
          <a:p>
            <a:pPr eaLnBrk="1" hangingPunct="1">
              <a:lnSpc>
                <a:spcPct val="90000"/>
              </a:lnSpc>
              <a:buFontTx/>
              <a:buNone/>
            </a:pPr>
            <a:r>
              <a:rPr lang="el-GR" smtClean="0"/>
              <a:t>της επιχείρησης.</a:t>
            </a:r>
          </a:p>
          <a:p>
            <a:pPr eaLnBrk="1" hangingPunct="1">
              <a:lnSpc>
                <a:spcPct val="90000"/>
              </a:lnSpc>
              <a:buFontTx/>
              <a:buNone/>
            </a:pPr>
            <a:r>
              <a:rPr lang="el-GR" smtClean="0"/>
              <a:t>Υπάρχουν επιχειρήσεις που δανείζονται</a:t>
            </a:r>
          </a:p>
          <a:p>
            <a:pPr eaLnBrk="1" hangingPunct="1">
              <a:lnSpc>
                <a:spcPct val="90000"/>
              </a:lnSpc>
              <a:buFontTx/>
              <a:buNone/>
            </a:pPr>
            <a:r>
              <a:rPr lang="el-GR" smtClean="0"/>
              <a:t>προκειμένου να μοιράσουν μέρισμα στους</a:t>
            </a:r>
          </a:p>
          <a:p>
            <a:pPr eaLnBrk="1" hangingPunct="1">
              <a:lnSpc>
                <a:spcPct val="90000"/>
              </a:lnSpc>
              <a:buFontTx/>
              <a:buNone/>
            </a:pPr>
            <a:r>
              <a:rPr lang="el-GR" smtClean="0"/>
              <a:t>μετόχους και να κάνουν έτσι πιο ελκυστική την</a:t>
            </a:r>
          </a:p>
          <a:p>
            <a:pPr eaLnBrk="1" hangingPunct="1">
              <a:lnSpc>
                <a:spcPct val="90000"/>
              </a:lnSpc>
              <a:buFontTx/>
              <a:buNone/>
            </a:pPr>
            <a:r>
              <a:rPr lang="el-GR" smtClean="0"/>
              <a:t>αγορά της μετοχής τους.</a:t>
            </a:r>
          </a:p>
          <a:p>
            <a:pPr eaLnBrk="1" hangingPunct="1">
              <a:lnSpc>
                <a:spcPct val="90000"/>
              </a:lnSpc>
              <a:buFontTx/>
              <a:buNone/>
            </a:pPr>
            <a:endParaRPr lang="el-GR" smtClean="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274638"/>
            <a:ext cx="8229600" cy="706437"/>
          </a:xfrm>
        </p:spPr>
        <p:txBody>
          <a:bodyPr/>
          <a:lstStyle/>
          <a:p>
            <a:pPr eaLnBrk="1" hangingPunct="1"/>
            <a:r>
              <a:rPr lang="el-GR" sz="3200" b="1" u="sng" smtClean="0"/>
              <a:t>5. Δείκτης Μερισματικής Απόδοση Ιδίων Κεφαλαίων</a:t>
            </a:r>
          </a:p>
        </p:txBody>
      </p:sp>
      <p:sp>
        <p:nvSpPr>
          <p:cNvPr id="83971" name="Rectangle 3"/>
          <p:cNvSpPr>
            <a:spLocks noGrp="1" noChangeArrowheads="1"/>
          </p:cNvSpPr>
          <p:nvPr>
            <p:ph type="body" idx="1"/>
          </p:nvPr>
        </p:nvSpPr>
        <p:spPr>
          <a:xfrm>
            <a:off x="0" y="1196975"/>
            <a:ext cx="9144000" cy="5661025"/>
          </a:xfrm>
        </p:spPr>
        <p:txBody>
          <a:bodyPr/>
          <a:lstStyle/>
          <a:p>
            <a:pPr eaLnBrk="1" hangingPunct="1">
              <a:buFontTx/>
              <a:buNone/>
            </a:pPr>
            <a:r>
              <a:rPr lang="el-GR" sz="2800" b="1" smtClean="0"/>
              <a:t>ΔΜΑΙΚ = </a:t>
            </a:r>
            <a:r>
              <a:rPr lang="el-GR" sz="2800" b="1" u="sng" smtClean="0"/>
              <a:t>Συνολικά Καταβαλλόμενα ΜερίσματαΧ100</a:t>
            </a:r>
          </a:p>
          <a:p>
            <a:pPr eaLnBrk="1" hangingPunct="1">
              <a:buFontTx/>
              <a:buNone/>
            </a:pPr>
            <a:r>
              <a:rPr lang="el-GR" sz="2800" b="1" smtClean="0"/>
              <a:t>                       Σύνολο Ιδίων Κεφαλαίων</a:t>
            </a:r>
          </a:p>
          <a:p>
            <a:pPr eaLnBrk="1" hangingPunct="1">
              <a:buFontTx/>
              <a:buNone/>
            </a:pPr>
            <a:endParaRPr lang="el-GR" sz="2800" b="1" smtClean="0"/>
          </a:p>
          <a:p>
            <a:pPr eaLnBrk="1" hangingPunct="1">
              <a:buFontTx/>
              <a:buNone/>
            </a:pPr>
            <a:r>
              <a:rPr lang="el-GR" smtClean="0"/>
              <a:t>Δείχνει την απόδοση των Ιδίων Κεφαλαίων μιας</a:t>
            </a:r>
          </a:p>
          <a:p>
            <a:pPr eaLnBrk="1" hangingPunct="1">
              <a:buFontTx/>
              <a:buNone/>
            </a:pPr>
            <a:r>
              <a:rPr lang="el-GR" smtClean="0"/>
              <a:t>επιχείρησης με βάση τα καταβαλλόμενα</a:t>
            </a:r>
          </a:p>
          <a:p>
            <a:pPr eaLnBrk="1" hangingPunct="1">
              <a:buFontTx/>
              <a:buNone/>
            </a:pPr>
            <a:r>
              <a:rPr lang="el-GR" smtClean="0"/>
              <a:t>μερίσματα.</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457200" y="274638"/>
            <a:ext cx="8229600" cy="417512"/>
          </a:xfrm>
        </p:spPr>
        <p:txBody>
          <a:bodyPr/>
          <a:lstStyle/>
          <a:p>
            <a:pPr eaLnBrk="1" hangingPunct="1"/>
            <a:r>
              <a:rPr lang="en-US" sz="3200" b="1" u="sng" smtClean="0"/>
              <a:t>6. </a:t>
            </a:r>
            <a:r>
              <a:rPr lang="el-GR" sz="3200" b="1" u="sng" smtClean="0"/>
              <a:t>Δείκτης ποσοστού διανεμομένων κερδών</a:t>
            </a:r>
          </a:p>
        </p:txBody>
      </p:sp>
      <p:sp>
        <p:nvSpPr>
          <p:cNvPr id="84995" name="Rectangle 3"/>
          <p:cNvSpPr>
            <a:spLocks noGrp="1" noChangeArrowheads="1"/>
          </p:cNvSpPr>
          <p:nvPr>
            <p:ph type="body" idx="1"/>
          </p:nvPr>
        </p:nvSpPr>
        <p:spPr>
          <a:xfrm>
            <a:off x="0" y="981075"/>
            <a:ext cx="9144000" cy="5876925"/>
          </a:xfrm>
        </p:spPr>
        <p:txBody>
          <a:bodyPr/>
          <a:lstStyle/>
          <a:p>
            <a:pPr eaLnBrk="1" hangingPunct="1">
              <a:buFontTx/>
              <a:buNone/>
            </a:pPr>
            <a:r>
              <a:rPr lang="el-GR" smtClean="0"/>
              <a:t>ΔΠΔΚ = </a:t>
            </a:r>
            <a:r>
              <a:rPr lang="el-GR" u="sng" smtClean="0"/>
              <a:t>Σύνολο Μερισμάτων Χρήσης Χ 100</a:t>
            </a:r>
          </a:p>
          <a:p>
            <a:pPr eaLnBrk="1" hangingPunct="1">
              <a:buFontTx/>
              <a:buNone/>
            </a:pPr>
            <a:r>
              <a:rPr lang="el-GR" smtClean="0"/>
              <a:t>              Σύνολο Καθαρών Κερδών Χρήσης</a:t>
            </a:r>
          </a:p>
          <a:p>
            <a:pPr eaLnBrk="1" hangingPunct="1">
              <a:buFontTx/>
              <a:buNone/>
            </a:pPr>
            <a:endParaRPr lang="el-GR" smtClean="0"/>
          </a:p>
          <a:p>
            <a:pPr eaLnBrk="1" hangingPunct="1">
              <a:buFontTx/>
              <a:buNone/>
            </a:pPr>
            <a:r>
              <a:rPr lang="el-GR" smtClean="0"/>
              <a:t>Δείχνει το ποσοστό των κερδών που διανέμει η</a:t>
            </a:r>
          </a:p>
          <a:p>
            <a:pPr eaLnBrk="1" hangingPunct="1">
              <a:buFontTx/>
              <a:buNone/>
            </a:pPr>
            <a:r>
              <a:rPr lang="el-GR" smtClean="0"/>
              <a:t>επιχείρηση στους μετόχους της.</a:t>
            </a:r>
          </a:p>
          <a:p>
            <a:pPr eaLnBrk="1" hangingPunct="1">
              <a:buFontTx/>
              <a:buNone/>
            </a:pPr>
            <a:r>
              <a:rPr lang="el-GR" smtClean="0"/>
              <a:t>Όσο πιο </a:t>
            </a:r>
            <a:r>
              <a:rPr lang="el-GR" b="1" smtClean="0"/>
              <a:t>μικρό</a:t>
            </a:r>
            <a:r>
              <a:rPr lang="el-GR" smtClean="0"/>
              <a:t> είναι το ποσοστό αυτό τόσο πιο</a:t>
            </a:r>
          </a:p>
          <a:p>
            <a:pPr eaLnBrk="1" hangingPunct="1">
              <a:buFontTx/>
              <a:buNone/>
            </a:pPr>
            <a:r>
              <a:rPr lang="el-GR" u="sng" smtClean="0"/>
              <a:t>συντηρητική</a:t>
            </a:r>
            <a:r>
              <a:rPr lang="el-GR" smtClean="0"/>
              <a:t> θεωρείται η μερισματική πολιτική της</a:t>
            </a:r>
          </a:p>
          <a:p>
            <a:pPr eaLnBrk="1" hangingPunct="1">
              <a:buFontTx/>
              <a:buNone/>
            </a:pPr>
            <a:r>
              <a:rPr lang="el-GR" smtClean="0"/>
              <a:t>επιχείρησης και επομένως τόσο </a:t>
            </a:r>
            <a:r>
              <a:rPr lang="el-GR" u="sng" smtClean="0"/>
              <a:t>μεγαλύτερο</a:t>
            </a:r>
            <a:r>
              <a:rPr lang="el-GR" smtClean="0"/>
              <a:t> είναι</a:t>
            </a:r>
          </a:p>
          <a:p>
            <a:pPr eaLnBrk="1" hangingPunct="1">
              <a:buFontTx/>
              <a:buNone/>
            </a:pPr>
            <a:r>
              <a:rPr lang="el-GR" smtClean="0"/>
              <a:t>το ποσοστό των παρακρατούμενων κερδών.</a:t>
            </a:r>
          </a:p>
          <a:p>
            <a:pPr eaLnBrk="1" hangingPunct="1">
              <a:buFontTx/>
              <a:buNone/>
            </a:pPr>
            <a:r>
              <a:rPr lang="el-GR" smtClean="0"/>
              <a:t>Ισχύει και το αντίθετο.</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457200" y="274638"/>
            <a:ext cx="8229600" cy="561975"/>
          </a:xfrm>
        </p:spPr>
        <p:txBody>
          <a:bodyPr/>
          <a:lstStyle/>
          <a:p>
            <a:pPr eaLnBrk="1" hangingPunct="1"/>
            <a:r>
              <a:rPr lang="el-GR" sz="3200" b="1" u="sng" smtClean="0">
                <a:latin typeface="Arial Greek" pitchFamily="34" charset="0"/>
                <a:ea typeface="Arial Unicode MS" pitchFamily="34" charset="-128"/>
                <a:cs typeface="Arial Unicode MS" pitchFamily="34" charset="-128"/>
              </a:rPr>
              <a:t>7. Ο δείκτης κεφαλαιοποίησης προς πωλήσεις</a:t>
            </a:r>
          </a:p>
        </p:txBody>
      </p:sp>
      <p:sp>
        <p:nvSpPr>
          <p:cNvPr id="86019" name="Rectangle 3"/>
          <p:cNvSpPr>
            <a:spLocks noGrp="1" noChangeArrowheads="1"/>
          </p:cNvSpPr>
          <p:nvPr>
            <p:ph type="body" idx="1"/>
          </p:nvPr>
        </p:nvSpPr>
        <p:spPr>
          <a:xfrm>
            <a:off x="0" y="1125538"/>
            <a:ext cx="9144000" cy="5732462"/>
          </a:xfrm>
        </p:spPr>
        <p:txBody>
          <a:bodyPr/>
          <a:lstStyle/>
          <a:p>
            <a:pPr eaLnBrk="1" hangingPunct="1">
              <a:buFontTx/>
              <a:buNone/>
            </a:pPr>
            <a:r>
              <a:rPr lang="el-GR" sz="2800" b="1" smtClean="0"/>
              <a:t>ΔΚπΠ = </a:t>
            </a:r>
            <a:r>
              <a:rPr lang="el-GR" sz="2800" b="1" u="sng" smtClean="0"/>
              <a:t>Κεφαλαιοποίηση</a:t>
            </a:r>
          </a:p>
          <a:p>
            <a:pPr eaLnBrk="1" hangingPunct="1">
              <a:buFontTx/>
              <a:buNone/>
            </a:pPr>
            <a:r>
              <a:rPr lang="el-GR" sz="2800" b="1" smtClean="0"/>
              <a:t>                     Πωλήσεις</a:t>
            </a:r>
          </a:p>
          <a:p>
            <a:pPr eaLnBrk="1" hangingPunct="1"/>
            <a:r>
              <a:rPr lang="el-GR" sz="2800" smtClean="0">
                <a:cs typeface="Arial" charset="0"/>
              </a:rPr>
              <a:t>Ο δείκτης αυτός </a:t>
            </a:r>
            <a:r>
              <a:rPr lang="el-GR" sz="2800" b="1" smtClean="0">
                <a:ea typeface="Arial Unicode MS" pitchFamily="34" charset="-128"/>
                <a:cs typeface="Arial" charset="0"/>
              </a:rPr>
              <a:t>υποδηλώνει πόσες φορές υπερβαίνει ή υπολείπεται η χρηματιστηριακή αξία τις πωλήσεις (ή κύκλο εργασιών) της κάθε εταιρίας.</a:t>
            </a:r>
            <a:r>
              <a:rPr lang="el-GR" sz="2400" b="1" smtClean="0">
                <a:ea typeface="Arial Unicode MS" pitchFamily="34" charset="-128"/>
                <a:cs typeface="Arial" charset="0"/>
              </a:rPr>
              <a:t> </a:t>
            </a:r>
          </a:p>
          <a:p>
            <a:pPr eaLnBrk="1" hangingPunct="1"/>
            <a:r>
              <a:rPr lang="el-GR" sz="2800" b="1" smtClean="0">
                <a:cs typeface="Arial" charset="0"/>
              </a:rPr>
              <a:t>Όσο πιο χαμηλός είναι ο δείκτης τόσο πιο ευνοϊκά είναι τα εξαγόμενα συμπεράσματα για την εταιρία.</a:t>
            </a:r>
            <a:endParaRPr lang="el-GR" sz="2800" smtClean="0">
              <a:cs typeface="Arial" charset="0"/>
            </a:endParaRPr>
          </a:p>
          <a:p>
            <a:pPr eaLnBrk="1" hangingPunct="1">
              <a:buFontTx/>
              <a:buNone/>
            </a:pPr>
            <a:r>
              <a:rPr lang="el-GR" sz="2800" smtClean="0">
                <a:cs typeface="Arial" charset="0"/>
              </a:rPr>
              <a:t>Κεφαλαιοποίηση ή Χρηματιστηριακή Αξία Εταιρείας </a:t>
            </a:r>
            <a:r>
              <a:rPr lang="el-GR" sz="2800" b="1" smtClean="0">
                <a:cs typeface="Arial" charset="0"/>
              </a:rPr>
              <a:t>=</a:t>
            </a:r>
          </a:p>
          <a:p>
            <a:pPr eaLnBrk="1" hangingPunct="1">
              <a:buFontTx/>
              <a:buNone/>
            </a:pPr>
            <a:r>
              <a:rPr lang="el-GR" sz="2800" smtClean="0">
                <a:cs typeface="Arial" charset="0"/>
              </a:rPr>
              <a:t>Συνολικός Αριθμός Μετοχών της Εταιρείας </a:t>
            </a:r>
            <a:r>
              <a:rPr lang="el-GR" sz="2800" b="1" smtClean="0">
                <a:cs typeface="Arial" charset="0"/>
              </a:rPr>
              <a:t>Χ</a:t>
            </a:r>
            <a:r>
              <a:rPr lang="el-GR" sz="2800" smtClean="0">
                <a:cs typeface="Arial" charset="0"/>
              </a:rPr>
              <a:t> Τρέχουσα</a:t>
            </a:r>
          </a:p>
          <a:p>
            <a:pPr eaLnBrk="1" hangingPunct="1">
              <a:buFontTx/>
              <a:buNone/>
            </a:pPr>
            <a:r>
              <a:rPr lang="el-GR" sz="2800" smtClean="0">
                <a:cs typeface="Arial" charset="0"/>
              </a:rPr>
              <a:t>Τιμή Μετοχής στο Χ.Α.Α.</a:t>
            </a:r>
          </a:p>
          <a:p>
            <a:pPr eaLnBrk="1" hangingPunct="1">
              <a:buFontTx/>
              <a:buNone/>
            </a:pPr>
            <a:endParaRPr lang="el-GR" sz="2800" smtClean="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1 - Τίτλος"/>
          <p:cNvSpPr>
            <a:spLocks noGrp="1"/>
          </p:cNvSpPr>
          <p:nvPr>
            <p:ph type="title"/>
          </p:nvPr>
        </p:nvSpPr>
        <p:spPr>
          <a:xfrm>
            <a:off x="457200" y="274638"/>
            <a:ext cx="8229600" cy="490537"/>
          </a:xfrm>
        </p:spPr>
        <p:txBody>
          <a:bodyPr/>
          <a:lstStyle/>
          <a:p>
            <a:pPr eaLnBrk="1" hangingPunct="1"/>
            <a:r>
              <a:rPr lang="el-GR" b="1" smtClean="0">
                <a:latin typeface="Times New Roman" pitchFamily="18" charset="0"/>
                <a:cs typeface="Times New Roman" pitchFamily="18" charset="0"/>
              </a:rPr>
              <a:t>ΒΙΒΛΙΟΓΡΑΦΙΑ</a:t>
            </a:r>
          </a:p>
        </p:txBody>
      </p:sp>
      <p:sp>
        <p:nvSpPr>
          <p:cNvPr id="99331" name="2 - Θέση περιεχομένου"/>
          <p:cNvSpPr>
            <a:spLocks noGrp="1"/>
          </p:cNvSpPr>
          <p:nvPr>
            <p:ph idx="1"/>
          </p:nvPr>
        </p:nvSpPr>
        <p:spPr>
          <a:xfrm>
            <a:off x="0" y="1052513"/>
            <a:ext cx="9144000" cy="5805487"/>
          </a:xfrm>
        </p:spPr>
        <p:txBody>
          <a:bodyPr/>
          <a:lstStyle/>
          <a:p>
            <a:pPr eaLnBrk="1" hangingPunct="1"/>
            <a:r>
              <a:rPr lang="en-US" b="1" smtClean="0">
                <a:latin typeface="Times New Roman" pitchFamily="18" charset="0"/>
              </a:rPr>
              <a:t>“</a:t>
            </a:r>
            <a:r>
              <a:rPr lang="el-GR" b="1" smtClean="0">
                <a:latin typeface="Times New Roman" pitchFamily="18" charset="0"/>
              </a:rPr>
              <a:t>Χρηματοοικονομική Διοίκηση</a:t>
            </a:r>
            <a:r>
              <a:rPr lang="en-US" b="1" smtClean="0">
                <a:latin typeface="Times New Roman" pitchFamily="18" charset="0"/>
              </a:rPr>
              <a:t> </a:t>
            </a:r>
            <a:r>
              <a:rPr lang="el-GR" b="1" smtClean="0">
                <a:latin typeface="Times New Roman" pitchFamily="18" charset="0"/>
              </a:rPr>
              <a:t>Θεωρία και Πρακτική</a:t>
            </a:r>
            <a:r>
              <a:rPr lang="en-US" b="1" smtClean="0">
                <a:latin typeface="Times New Roman" pitchFamily="18" charset="0"/>
              </a:rPr>
              <a:t>” </a:t>
            </a:r>
            <a:r>
              <a:rPr lang="el-GR" b="1" smtClean="0">
                <a:latin typeface="Times New Roman" pitchFamily="18" charset="0"/>
              </a:rPr>
              <a:t>Βασιλείου </a:t>
            </a:r>
            <a:r>
              <a:rPr lang="en-US" b="1" smtClean="0">
                <a:latin typeface="Times New Roman" pitchFamily="18" charset="0"/>
              </a:rPr>
              <a:t>- </a:t>
            </a:r>
            <a:r>
              <a:rPr lang="el-GR" b="1" smtClean="0">
                <a:latin typeface="Times New Roman" pitchFamily="18" charset="0"/>
              </a:rPr>
              <a:t>Ηρειώτης</a:t>
            </a:r>
          </a:p>
          <a:p>
            <a:pPr eaLnBrk="1" hangingPunct="1"/>
            <a:r>
              <a:rPr lang="en-US" b="1" smtClean="0">
                <a:latin typeface="Times New Roman" pitchFamily="18" charset="0"/>
                <a:cs typeface="Times New Roman" pitchFamily="18" charset="0"/>
              </a:rPr>
              <a:t>“</a:t>
            </a:r>
            <a:r>
              <a:rPr lang="el-GR" b="1" smtClean="0">
                <a:latin typeface="Times New Roman" pitchFamily="18" charset="0"/>
                <a:cs typeface="Times New Roman" pitchFamily="18" charset="0"/>
              </a:rPr>
              <a:t>Βασικές Αρχές Χρηματοοικονομικής Διαχείρισης και Πολιτικής</a:t>
            </a:r>
            <a:r>
              <a:rPr lang="en-US" b="1" smtClean="0">
                <a:latin typeface="Times New Roman" pitchFamily="18" charset="0"/>
                <a:cs typeface="Times New Roman" pitchFamily="18" charset="0"/>
              </a:rPr>
              <a:t>”</a:t>
            </a:r>
            <a:r>
              <a:rPr lang="el-GR" b="1" smtClean="0">
                <a:latin typeface="Times New Roman" pitchFamily="18" charset="0"/>
                <a:cs typeface="Times New Roman" pitchFamily="18" charset="0"/>
              </a:rPr>
              <a:t> </a:t>
            </a:r>
            <a:r>
              <a:rPr lang="en-US" b="1" smtClean="0">
                <a:latin typeface="Times New Roman" pitchFamily="18" charset="0"/>
                <a:cs typeface="Times New Roman" pitchFamily="18" charset="0"/>
              </a:rPr>
              <a:t>Weston and Brigham</a:t>
            </a:r>
          </a:p>
          <a:p>
            <a:pPr eaLnBrk="1" hangingPunct="1"/>
            <a:r>
              <a:rPr lang="en-US" b="1" smtClean="0">
                <a:latin typeface="Times New Roman" pitchFamily="18" charset="0"/>
                <a:cs typeface="Times New Roman" pitchFamily="18" charset="0"/>
              </a:rPr>
              <a:t>“</a:t>
            </a:r>
            <a:r>
              <a:rPr lang="el-GR" b="1" smtClean="0">
                <a:latin typeface="Times New Roman" pitchFamily="18" charset="0"/>
                <a:cs typeface="Times New Roman" pitchFamily="18" charset="0"/>
              </a:rPr>
              <a:t>Χρηματοοικονομική Διοίκηση» Λαζαρίδης – Παπαδόπουλος</a:t>
            </a:r>
            <a:endParaRPr lang="el-GR" smtClean="0">
              <a:latin typeface="Times New Roman" pitchFamily="18" charset="0"/>
              <a:cs typeface="Times New Roman" pitchFamily="18" charset="0"/>
            </a:endParaRPr>
          </a:p>
        </p:txBody>
      </p:sp>
      <p:sp>
        <p:nvSpPr>
          <p:cNvPr id="4" name="3 - Θέση αριθμού διαφάνειας"/>
          <p:cNvSpPr>
            <a:spLocks noGrp="1"/>
          </p:cNvSpPr>
          <p:nvPr>
            <p:ph type="sldNum" sz="quarter" idx="12"/>
          </p:nvPr>
        </p:nvSpPr>
        <p:spPr/>
        <p:txBody>
          <a:bodyPr/>
          <a:lstStyle/>
          <a:p>
            <a:pPr>
              <a:defRPr/>
            </a:pPr>
            <a:fld id="{13060572-D04E-4E21-8407-8987EE231194}" type="slidenum">
              <a:rPr lang="el-GR" smtClean="0"/>
              <a:pPr>
                <a:defRPr/>
              </a:pPr>
              <a:t>116</a:t>
            </a:fld>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a:xfrm>
            <a:off x="457200" y="274638"/>
            <a:ext cx="8229600" cy="418058"/>
          </a:xfrm>
        </p:spPr>
        <p:txBody>
          <a:bodyPr/>
          <a:lstStyle/>
          <a:p>
            <a:r>
              <a:rPr lang="en-GB" sz="3600" b="1" dirty="0" err="1" smtClean="0"/>
              <a:t>Παράδειγμα</a:t>
            </a:r>
            <a:endParaRPr lang="en-GB" sz="3600" b="1" dirty="0" smtClean="0"/>
          </a:p>
        </p:txBody>
      </p:sp>
      <p:sp>
        <p:nvSpPr>
          <p:cNvPr id="8197" name="Rectangle 3"/>
          <p:cNvSpPr>
            <a:spLocks noGrp="1" noChangeArrowheads="1"/>
          </p:cNvSpPr>
          <p:nvPr>
            <p:ph type="body" idx="1"/>
          </p:nvPr>
        </p:nvSpPr>
        <p:spPr>
          <a:xfrm>
            <a:off x="0" y="692696"/>
            <a:ext cx="9144000" cy="6165304"/>
          </a:xfrm>
        </p:spPr>
        <p:txBody>
          <a:bodyPr/>
          <a:lstStyle/>
          <a:p>
            <a:pPr algn="just"/>
            <a:r>
              <a:rPr lang="el-GR" sz="2400" dirty="0" smtClean="0">
                <a:solidFill>
                  <a:schemeClr val="tx1"/>
                </a:solidFill>
              </a:rPr>
              <a:t>Εξετάζετε επένδυση διάρκειας δύο ετών. Το αρχικό κεφάλαιο είναι € 100. Οι ΚΤΡ του πρώτου έτους θα είναι € 10 στο δε δεύτερο έτος θα είναι € 110. Η ελάχιστη απόδοση που απαιτείται είναι 5%. Να αξιολογηθεί η επένδυση με τη μέθοδο του ΕΒΑ.</a:t>
            </a:r>
            <a:endParaRPr lang="en-GB" sz="2400" dirty="0" smtClean="0">
              <a:solidFill>
                <a:srgbClr val="CC3300"/>
              </a:solidFill>
            </a:endParaRPr>
          </a:p>
          <a:p>
            <a:endParaRPr lang="en-GB" sz="1800" dirty="0" smtClean="0">
              <a:solidFill>
                <a:srgbClr val="CC3300"/>
              </a:solidFill>
            </a:endParaRPr>
          </a:p>
          <a:p>
            <a:endParaRPr lang="en-GB" sz="1800" dirty="0" smtClean="0">
              <a:solidFill>
                <a:srgbClr val="CC3300"/>
              </a:solidFill>
            </a:endParaRPr>
          </a:p>
          <a:p>
            <a:endParaRPr lang="en-GB" sz="1800" dirty="0" smtClean="0">
              <a:solidFill>
                <a:srgbClr val="CC3300"/>
              </a:solidFill>
            </a:endParaRPr>
          </a:p>
          <a:p>
            <a:endParaRPr lang="en-US" sz="1800" dirty="0" smtClean="0">
              <a:solidFill>
                <a:schemeClr val="tx1"/>
              </a:solidFill>
            </a:endParaRPr>
          </a:p>
          <a:p>
            <a:endParaRPr lang="en-US" sz="1800" dirty="0" smtClean="0"/>
          </a:p>
          <a:p>
            <a:r>
              <a:rPr lang="el-GR" sz="2400" dirty="0" smtClean="0">
                <a:solidFill>
                  <a:schemeClr val="tx1"/>
                </a:solidFill>
              </a:rPr>
              <a:t>Ο ΕΒΑ θα πρέπει να έχει την ακόλουθη ιδιότητα:</a:t>
            </a:r>
          </a:p>
          <a:p>
            <a:endParaRPr lang="el-GR" sz="1800" dirty="0" smtClean="0">
              <a:solidFill>
                <a:schemeClr val="tx1"/>
              </a:solidFill>
            </a:endParaRPr>
          </a:p>
          <a:p>
            <a:endParaRPr lang="el-GR" sz="1800" dirty="0" smtClean="0">
              <a:solidFill>
                <a:schemeClr val="tx1"/>
              </a:solidFill>
            </a:endParaRPr>
          </a:p>
          <a:p>
            <a:endParaRPr lang="en-US" sz="1800" dirty="0" smtClean="0">
              <a:solidFill>
                <a:schemeClr val="tx1"/>
              </a:solidFill>
            </a:endParaRPr>
          </a:p>
          <a:p>
            <a:pPr algn="just"/>
            <a:r>
              <a:rPr lang="el-GR" sz="2000" dirty="0" smtClean="0">
                <a:solidFill>
                  <a:schemeClr val="tx1"/>
                </a:solidFill>
              </a:rPr>
              <a:t>Δοκιμάζουμε αρχικά την απόδοση που απαιτούμε (5%). Τότε η ΚΠΑ είναι € 9,297. Επειδή η ΚΠΑ &gt; 0 το επιτόκιο δεν αντιπροσωπεύει τον ΕΒΑ της επένδυσης. Με 10% η ΚΠΑ μηδενίζεται. Συνεπώς ο ΕΒΑ της επένδυσης είναι 10%&gt;5%, οπότε η επένδυση γίνεται αποδεκτή.</a:t>
            </a:r>
            <a:endParaRPr lang="en-GB" sz="2000" dirty="0" smtClean="0"/>
          </a:p>
        </p:txBody>
      </p:sp>
      <p:graphicFrame>
        <p:nvGraphicFramePr>
          <p:cNvPr id="8194" name="Object 4"/>
          <p:cNvGraphicFramePr>
            <a:graphicFrameLocks noChangeAspect="1"/>
          </p:cNvGraphicFramePr>
          <p:nvPr/>
        </p:nvGraphicFramePr>
        <p:xfrm>
          <a:off x="914400" y="2971800"/>
          <a:ext cx="2565400" cy="952500"/>
        </p:xfrm>
        <a:graphic>
          <a:graphicData uri="http://schemas.openxmlformats.org/presentationml/2006/ole">
            <p:oleObj spid="_x0000_s96258" name="Equation" r:id="rId4" imgW="2565360" imgH="952200" progId="Equation.3">
              <p:embed/>
            </p:oleObj>
          </a:graphicData>
        </a:graphic>
      </p:graphicFrame>
      <p:sp>
        <p:nvSpPr>
          <p:cNvPr id="8198" name="Line 5"/>
          <p:cNvSpPr>
            <a:spLocks noChangeShapeType="1"/>
          </p:cNvSpPr>
          <p:nvPr/>
        </p:nvSpPr>
        <p:spPr bwMode="auto">
          <a:xfrm>
            <a:off x="4038600" y="3505200"/>
            <a:ext cx="3886200" cy="0"/>
          </a:xfrm>
          <a:prstGeom prst="line">
            <a:avLst/>
          </a:prstGeom>
          <a:noFill/>
          <a:ln w="9525">
            <a:solidFill>
              <a:schemeClr val="tx1"/>
            </a:solidFill>
            <a:round/>
            <a:headEnd/>
            <a:tailEnd/>
          </a:ln>
        </p:spPr>
        <p:txBody>
          <a:bodyPr wrap="none" anchor="ctr">
            <a:spAutoFit/>
          </a:bodyPr>
          <a:lstStyle/>
          <a:p>
            <a:endParaRPr lang="el-GR"/>
          </a:p>
        </p:txBody>
      </p:sp>
      <p:sp>
        <p:nvSpPr>
          <p:cNvPr id="8199" name="Line 6"/>
          <p:cNvSpPr>
            <a:spLocks noChangeShapeType="1"/>
          </p:cNvSpPr>
          <p:nvPr/>
        </p:nvSpPr>
        <p:spPr bwMode="auto">
          <a:xfrm>
            <a:off x="4038600" y="3505200"/>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8200" name="Line 7"/>
          <p:cNvSpPr>
            <a:spLocks noChangeShapeType="1"/>
          </p:cNvSpPr>
          <p:nvPr/>
        </p:nvSpPr>
        <p:spPr bwMode="auto">
          <a:xfrm flipV="1">
            <a:off x="7924800" y="2971800"/>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8201" name="Text Box 8"/>
          <p:cNvSpPr txBox="1">
            <a:spLocks noChangeArrowheads="1"/>
          </p:cNvSpPr>
          <p:nvPr/>
        </p:nvSpPr>
        <p:spPr bwMode="auto">
          <a:xfrm>
            <a:off x="4114800" y="3597275"/>
            <a:ext cx="641350" cy="336550"/>
          </a:xfrm>
          <a:prstGeom prst="rect">
            <a:avLst/>
          </a:prstGeom>
          <a:noFill/>
          <a:ln w="9525">
            <a:noFill/>
            <a:miter lim="800000"/>
            <a:headEnd/>
            <a:tailEnd/>
          </a:ln>
        </p:spPr>
        <p:txBody>
          <a:bodyPr wrap="none" anchor="ctr">
            <a:spAutoFit/>
          </a:bodyPr>
          <a:lstStyle/>
          <a:p>
            <a:r>
              <a:rPr lang="en-GB"/>
              <a:t>€ 100</a:t>
            </a:r>
          </a:p>
        </p:txBody>
      </p:sp>
      <p:sp>
        <p:nvSpPr>
          <p:cNvPr id="8202" name="Text Box 9"/>
          <p:cNvSpPr txBox="1">
            <a:spLocks noChangeArrowheads="1"/>
          </p:cNvSpPr>
          <p:nvPr/>
        </p:nvSpPr>
        <p:spPr bwMode="auto">
          <a:xfrm>
            <a:off x="8001000" y="3063875"/>
            <a:ext cx="641350" cy="336550"/>
          </a:xfrm>
          <a:prstGeom prst="rect">
            <a:avLst/>
          </a:prstGeom>
          <a:noFill/>
          <a:ln w="9525">
            <a:noFill/>
            <a:miter lim="800000"/>
            <a:headEnd/>
            <a:tailEnd/>
          </a:ln>
        </p:spPr>
        <p:txBody>
          <a:bodyPr wrap="none" anchor="ctr">
            <a:spAutoFit/>
          </a:bodyPr>
          <a:lstStyle/>
          <a:p>
            <a:r>
              <a:rPr lang="en-GB"/>
              <a:t>€ 110</a:t>
            </a:r>
          </a:p>
        </p:txBody>
      </p:sp>
      <p:graphicFrame>
        <p:nvGraphicFramePr>
          <p:cNvPr id="8195" name="Object 10"/>
          <p:cNvGraphicFramePr>
            <a:graphicFrameLocks noChangeAspect="1"/>
          </p:cNvGraphicFramePr>
          <p:nvPr/>
        </p:nvGraphicFramePr>
        <p:xfrm>
          <a:off x="971600" y="4653136"/>
          <a:ext cx="3543300" cy="698500"/>
        </p:xfrm>
        <a:graphic>
          <a:graphicData uri="http://schemas.openxmlformats.org/presentationml/2006/ole">
            <p:oleObj spid="_x0000_s96259" name="Equation" r:id="rId5" imgW="3543120" imgH="698400" progId="Equation.3">
              <p:embed/>
            </p:oleObj>
          </a:graphicData>
        </a:graphic>
      </p:graphicFrame>
      <p:sp>
        <p:nvSpPr>
          <p:cNvPr id="8203" name="Line 11"/>
          <p:cNvSpPr>
            <a:spLocks noChangeShapeType="1"/>
          </p:cNvSpPr>
          <p:nvPr/>
        </p:nvSpPr>
        <p:spPr bwMode="auto">
          <a:xfrm>
            <a:off x="762000" y="2819400"/>
            <a:ext cx="7924800" cy="0"/>
          </a:xfrm>
          <a:prstGeom prst="line">
            <a:avLst/>
          </a:prstGeom>
          <a:noFill/>
          <a:ln w="28575">
            <a:solidFill>
              <a:srgbClr val="CC3300"/>
            </a:solidFill>
            <a:prstDash val="sysDot"/>
            <a:round/>
            <a:headEnd/>
            <a:tailEnd/>
          </a:ln>
        </p:spPr>
        <p:txBody>
          <a:bodyPr wrap="none" anchor="ctr">
            <a:spAutoFit/>
          </a:bodyPr>
          <a:lstStyle/>
          <a:p>
            <a:endParaRPr lang="el-GR"/>
          </a:p>
        </p:txBody>
      </p:sp>
      <p:sp>
        <p:nvSpPr>
          <p:cNvPr id="8204" name="Line 12"/>
          <p:cNvSpPr>
            <a:spLocks noChangeShapeType="1"/>
          </p:cNvSpPr>
          <p:nvPr/>
        </p:nvSpPr>
        <p:spPr bwMode="auto">
          <a:xfrm flipV="1">
            <a:off x="6019800" y="3352800"/>
            <a:ext cx="0" cy="168275"/>
          </a:xfrm>
          <a:prstGeom prst="line">
            <a:avLst/>
          </a:prstGeom>
          <a:noFill/>
          <a:ln w="9525">
            <a:solidFill>
              <a:schemeClr val="tx1"/>
            </a:solidFill>
            <a:round/>
            <a:headEnd/>
            <a:tailEnd type="triangle" w="med" len="med"/>
          </a:ln>
        </p:spPr>
        <p:txBody>
          <a:bodyPr anchor="ctr">
            <a:spAutoFit/>
          </a:bodyPr>
          <a:lstStyle/>
          <a:p>
            <a:endParaRPr lang="el-GR"/>
          </a:p>
        </p:txBody>
      </p:sp>
      <p:sp>
        <p:nvSpPr>
          <p:cNvPr id="8205" name="Text Box 13"/>
          <p:cNvSpPr txBox="1">
            <a:spLocks noChangeArrowheads="1"/>
          </p:cNvSpPr>
          <p:nvPr/>
        </p:nvSpPr>
        <p:spPr bwMode="auto">
          <a:xfrm>
            <a:off x="6146800" y="3063875"/>
            <a:ext cx="539750" cy="336550"/>
          </a:xfrm>
          <a:prstGeom prst="rect">
            <a:avLst/>
          </a:prstGeom>
          <a:noFill/>
          <a:ln w="9525">
            <a:noFill/>
            <a:miter lim="800000"/>
            <a:headEnd/>
            <a:tailEnd/>
          </a:ln>
        </p:spPr>
        <p:txBody>
          <a:bodyPr wrap="none" anchor="ctr">
            <a:spAutoFit/>
          </a:bodyPr>
          <a:lstStyle/>
          <a:p>
            <a:r>
              <a:rPr lang="en-GB"/>
              <a:t>€ 10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p:cNvSpPr>
            <a:spLocks noGrp="1" noChangeArrowheads="1"/>
          </p:cNvSpPr>
          <p:nvPr>
            <p:ph type="title"/>
          </p:nvPr>
        </p:nvSpPr>
        <p:spPr>
          <a:xfrm>
            <a:off x="457200" y="274638"/>
            <a:ext cx="8229600" cy="346050"/>
          </a:xfrm>
        </p:spPr>
        <p:txBody>
          <a:bodyPr/>
          <a:lstStyle/>
          <a:p>
            <a:r>
              <a:rPr lang="en-GB" sz="3600" b="1" dirty="0" err="1" smtClean="0"/>
              <a:t>Παράδειγμα</a:t>
            </a:r>
            <a:endParaRPr lang="en-GB" sz="3600" b="1" dirty="0" smtClean="0"/>
          </a:p>
        </p:txBody>
      </p:sp>
      <p:sp>
        <p:nvSpPr>
          <p:cNvPr id="9221" name="Rectangle 3"/>
          <p:cNvSpPr>
            <a:spLocks noGrp="1" noChangeArrowheads="1"/>
          </p:cNvSpPr>
          <p:nvPr>
            <p:ph type="body" idx="1"/>
          </p:nvPr>
        </p:nvSpPr>
        <p:spPr>
          <a:xfrm>
            <a:off x="0" y="692696"/>
            <a:ext cx="9144000" cy="6165304"/>
          </a:xfrm>
        </p:spPr>
        <p:txBody>
          <a:bodyPr/>
          <a:lstStyle/>
          <a:p>
            <a:pPr algn="just"/>
            <a:r>
              <a:rPr lang="el-GR" sz="2000" dirty="0" smtClean="0">
                <a:solidFill>
                  <a:schemeClr val="tx1"/>
                </a:solidFill>
              </a:rPr>
              <a:t>Εξετάζετε επένδυση διάρκειας δύο ετών. Το σύνολο των ΚΤΡ θα προκύψει στο τέλος του δεύτερου έτους. Το απαιτούμενο κεφάλαιο είναι € 1.000. Η ΚΤΡ θα είναι € 1.440. Η ελάχιστη απόδοση που απαιτείται από την επένδυση είναι 15%. Να αξιολογηθεί η επένδυση με τη μέθοδο του ΕΒΑ.</a:t>
            </a:r>
            <a:endParaRPr lang="en-GB" sz="2000" dirty="0" smtClean="0">
              <a:solidFill>
                <a:srgbClr val="CC3300"/>
              </a:solidFill>
            </a:endParaRPr>
          </a:p>
          <a:p>
            <a:endParaRPr lang="en-GB" sz="1800" dirty="0" smtClean="0">
              <a:solidFill>
                <a:srgbClr val="CC3300"/>
              </a:solidFill>
            </a:endParaRPr>
          </a:p>
          <a:p>
            <a:endParaRPr lang="en-GB" sz="1800" dirty="0" smtClean="0">
              <a:solidFill>
                <a:srgbClr val="CC3300"/>
              </a:solidFill>
            </a:endParaRPr>
          </a:p>
          <a:p>
            <a:endParaRPr lang="en-GB" sz="1800" dirty="0" smtClean="0">
              <a:solidFill>
                <a:srgbClr val="CC3300"/>
              </a:solidFill>
            </a:endParaRPr>
          </a:p>
          <a:p>
            <a:endParaRPr lang="en-US" sz="1800" dirty="0" smtClean="0">
              <a:solidFill>
                <a:schemeClr val="tx1"/>
              </a:solidFill>
            </a:endParaRPr>
          </a:p>
          <a:p>
            <a:endParaRPr lang="en-US" sz="1800" dirty="0" smtClean="0"/>
          </a:p>
          <a:p>
            <a:endParaRPr lang="en-US" sz="1800" dirty="0" smtClean="0">
              <a:solidFill>
                <a:schemeClr val="tx1"/>
              </a:solidFill>
            </a:endParaRPr>
          </a:p>
          <a:p>
            <a:r>
              <a:rPr lang="el-GR" sz="2000" dirty="0" smtClean="0">
                <a:solidFill>
                  <a:schemeClr val="tx1"/>
                </a:solidFill>
              </a:rPr>
              <a:t>Η ΚΠΑ με επιτόκιο 15% είναι:</a:t>
            </a:r>
          </a:p>
          <a:p>
            <a:endParaRPr lang="el-GR" sz="1800" dirty="0" smtClean="0">
              <a:solidFill>
                <a:schemeClr val="tx1"/>
              </a:solidFill>
            </a:endParaRPr>
          </a:p>
          <a:p>
            <a:endParaRPr lang="el-GR" sz="1800" dirty="0" smtClean="0">
              <a:solidFill>
                <a:schemeClr val="tx1"/>
              </a:solidFill>
            </a:endParaRPr>
          </a:p>
          <a:p>
            <a:endParaRPr lang="en-US" sz="1800" dirty="0" smtClean="0">
              <a:solidFill>
                <a:schemeClr val="tx1"/>
              </a:solidFill>
            </a:endParaRPr>
          </a:p>
          <a:p>
            <a:endParaRPr lang="en-US" sz="1800" dirty="0" smtClean="0"/>
          </a:p>
          <a:p>
            <a:r>
              <a:rPr lang="el-GR" sz="2000" dirty="0" smtClean="0">
                <a:solidFill>
                  <a:schemeClr val="tx1"/>
                </a:solidFill>
              </a:rPr>
              <a:t>Η ΚΠΑ είναι μεγαλύτερη του μηδενός. Η ΚΠΑ με επιτόκιο 20% είναι 0. Επειδή ο ΕΒΑ της επένδυσης είναι μεγαλύτερος από την ελάχιστη απαιτούμενη απόδοση (15%), η επένδυση γίνεται αποδεκτή.</a:t>
            </a:r>
            <a:endParaRPr lang="en-GB" sz="2000" dirty="0" smtClean="0"/>
          </a:p>
        </p:txBody>
      </p:sp>
      <p:graphicFrame>
        <p:nvGraphicFramePr>
          <p:cNvPr id="9218" name="Object 4"/>
          <p:cNvGraphicFramePr>
            <a:graphicFrameLocks noChangeAspect="1"/>
          </p:cNvGraphicFramePr>
          <p:nvPr/>
        </p:nvGraphicFramePr>
        <p:xfrm>
          <a:off x="914400" y="2971800"/>
          <a:ext cx="2565400" cy="952500"/>
        </p:xfrm>
        <a:graphic>
          <a:graphicData uri="http://schemas.openxmlformats.org/presentationml/2006/ole">
            <p:oleObj spid="_x0000_s97282" name="Equation" r:id="rId4" imgW="2565360" imgH="952200" progId="Equation.3">
              <p:embed/>
            </p:oleObj>
          </a:graphicData>
        </a:graphic>
      </p:graphicFrame>
      <p:sp>
        <p:nvSpPr>
          <p:cNvPr id="9222" name="Line 5"/>
          <p:cNvSpPr>
            <a:spLocks noChangeShapeType="1"/>
          </p:cNvSpPr>
          <p:nvPr/>
        </p:nvSpPr>
        <p:spPr bwMode="auto">
          <a:xfrm>
            <a:off x="4038600" y="3505200"/>
            <a:ext cx="3886200" cy="0"/>
          </a:xfrm>
          <a:prstGeom prst="line">
            <a:avLst/>
          </a:prstGeom>
          <a:noFill/>
          <a:ln w="9525">
            <a:solidFill>
              <a:schemeClr val="tx1"/>
            </a:solidFill>
            <a:round/>
            <a:headEnd/>
            <a:tailEnd/>
          </a:ln>
        </p:spPr>
        <p:txBody>
          <a:bodyPr wrap="none" anchor="ctr">
            <a:spAutoFit/>
          </a:bodyPr>
          <a:lstStyle/>
          <a:p>
            <a:endParaRPr lang="el-GR"/>
          </a:p>
        </p:txBody>
      </p:sp>
      <p:sp>
        <p:nvSpPr>
          <p:cNvPr id="9223" name="Line 6"/>
          <p:cNvSpPr>
            <a:spLocks noChangeShapeType="1"/>
          </p:cNvSpPr>
          <p:nvPr/>
        </p:nvSpPr>
        <p:spPr bwMode="auto">
          <a:xfrm>
            <a:off x="4038600" y="3505200"/>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9224" name="Line 7"/>
          <p:cNvSpPr>
            <a:spLocks noChangeShapeType="1"/>
          </p:cNvSpPr>
          <p:nvPr/>
        </p:nvSpPr>
        <p:spPr bwMode="auto">
          <a:xfrm flipV="1">
            <a:off x="7924800" y="2971800"/>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9225" name="Text Box 8"/>
          <p:cNvSpPr txBox="1">
            <a:spLocks noChangeArrowheads="1"/>
          </p:cNvSpPr>
          <p:nvPr/>
        </p:nvSpPr>
        <p:spPr bwMode="auto">
          <a:xfrm>
            <a:off x="4038600" y="3597275"/>
            <a:ext cx="793750" cy="336550"/>
          </a:xfrm>
          <a:prstGeom prst="rect">
            <a:avLst/>
          </a:prstGeom>
          <a:noFill/>
          <a:ln w="9525">
            <a:noFill/>
            <a:miter lim="800000"/>
            <a:headEnd/>
            <a:tailEnd/>
          </a:ln>
        </p:spPr>
        <p:txBody>
          <a:bodyPr wrap="none" anchor="ctr">
            <a:spAutoFit/>
          </a:bodyPr>
          <a:lstStyle/>
          <a:p>
            <a:r>
              <a:rPr lang="en-GB"/>
              <a:t>€ 1.000</a:t>
            </a:r>
          </a:p>
        </p:txBody>
      </p:sp>
      <p:sp>
        <p:nvSpPr>
          <p:cNvPr id="9226" name="Text Box 9"/>
          <p:cNvSpPr txBox="1">
            <a:spLocks noChangeArrowheads="1"/>
          </p:cNvSpPr>
          <p:nvPr/>
        </p:nvSpPr>
        <p:spPr bwMode="auto">
          <a:xfrm>
            <a:off x="7924800" y="3063875"/>
            <a:ext cx="793750" cy="336550"/>
          </a:xfrm>
          <a:prstGeom prst="rect">
            <a:avLst/>
          </a:prstGeom>
          <a:noFill/>
          <a:ln w="9525">
            <a:noFill/>
            <a:miter lim="800000"/>
            <a:headEnd/>
            <a:tailEnd/>
          </a:ln>
        </p:spPr>
        <p:txBody>
          <a:bodyPr wrap="none" anchor="ctr">
            <a:spAutoFit/>
          </a:bodyPr>
          <a:lstStyle/>
          <a:p>
            <a:r>
              <a:rPr lang="en-GB"/>
              <a:t>€ 1.440</a:t>
            </a:r>
          </a:p>
        </p:txBody>
      </p:sp>
      <p:graphicFrame>
        <p:nvGraphicFramePr>
          <p:cNvPr id="9219" name="Object 10"/>
          <p:cNvGraphicFramePr>
            <a:graphicFrameLocks noChangeAspect="1"/>
          </p:cNvGraphicFramePr>
          <p:nvPr/>
        </p:nvGraphicFramePr>
        <p:xfrm>
          <a:off x="990600" y="4406900"/>
          <a:ext cx="2806700" cy="698500"/>
        </p:xfrm>
        <a:graphic>
          <a:graphicData uri="http://schemas.openxmlformats.org/presentationml/2006/ole">
            <p:oleObj spid="_x0000_s97283" name="Equation" r:id="rId5" imgW="2806560" imgH="698400" progId="Equation.3">
              <p:embed/>
            </p:oleObj>
          </a:graphicData>
        </a:graphic>
      </p:graphicFrame>
      <p:sp>
        <p:nvSpPr>
          <p:cNvPr id="9227" name="Line 11"/>
          <p:cNvSpPr>
            <a:spLocks noChangeShapeType="1"/>
          </p:cNvSpPr>
          <p:nvPr/>
        </p:nvSpPr>
        <p:spPr bwMode="auto">
          <a:xfrm>
            <a:off x="762000" y="2819400"/>
            <a:ext cx="7924800" cy="0"/>
          </a:xfrm>
          <a:prstGeom prst="line">
            <a:avLst/>
          </a:prstGeom>
          <a:noFill/>
          <a:ln w="28575">
            <a:solidFill>
              <a:srgbClr val="CC3300"/>
            </a:solidFill>
            <a:prstDash val="sysDot"/>
            <a:round/>
            <a:headEnd/>
            <a:tailEnd/>
          </a:ln>
        </p:spPr>
        <p:txBody>
          <a:bodyPr wrap="none" anchor="ctr">
            <a:spAutoFit/>
          </a:bodyPr>
          <a:lstStyle/>
          <a:p>
            <a:endParaRPr lang="el-G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Rectangle 2"/>
          <p:cNvSpPr>
            <a:spLocks noGrp="1" noChangeArrowheads="1"/>
          </p:cNvSpPr>
          <p:nvPr>
            <p:ph type="title"/>
          </p:nvPr>
        </p:nvSpPr>
        <p:spPr>
          <a:xfrm>
            <a:off x="457200" y="274638"/>
            <a:ext cx="8229600" cy="346050"/>
          </a:xfrm>
        </p:spPr>
        <p:txBody>
          <a:bodyPr/>
          <a:lstStyle/>
          <a:p>
            <a:r>
              <a:rPr lang="en-GB" sz="3600" b="1" dirty="0" err="1" smtClean="0"/>
              <a:t>Παράδειγμα</a:t>
            </a:r>
            <a:endParaRPr lang="en-GB" sz="3600" b="1" dirty="0" smtClean="0"/>
          </a:p>
        </p:txBody>
      </p:sp>
      <p:sp>
        <p:nvSpPr>
          <p:cNvPr id="10246" name="Rectangle 3"/>
          <p:cNvSpPr>
            <a:spLocks noGrp="1" noChangeArrowheads="1"/>
          </p:cNvSpPr>
          <p:nvPr>
            <p:ph type="body" idx="1"/>
          </p:nvPr>
        </p:nvSpPr>
        <p:spPr>
          <a:xfrm>
            <a:off x="0" y="764704"/>
            <a:ext cx="9144000" cy="6093296"/>
          </a:xfrm>
        </p:spPr>
        <p:txBody>
          <a:bodyPr/>
          <a:lstStyle/>
          <a:p>
            <a:pPr algn="just"/>
            <a:r>
              <a:rPr lang="el-GR" sz="2400" dirty="0" smtClean="0">
                <a:solidFill>
                  <a:schemeClr val="tx1"/>
                </a:solidFill>
              </a:rPr>
              <a:t>Να υπολογιστεί ο ΕΒΑ της επένδυσης με </a:t>
            </a:r>
            <a:r>
              <a:rPr lang="el-GR" sz="2400" dirty="0" err="1" smtClean="0">
                <a:solidFill>
                  <a:schemeClr val="tx1"/>
                </a:solidFill>
              </a:rPr>
              <a:t>Κο</a:t>
            </a:r>
            <a:r>
              <a:rPr lang="el-GR" sz="2400" dirty="0" smtClean="0">
                <a:solidFill>
                  <a:schemeClr val="tx1"/>
                </a:solidFill>
              </a:rPr>
              <a:t> = € 1.000 και ΚΤΡ = € 230,973 για κάθε ένα από τα επόμενα 5 έτη.</a:t>
            </a:r>
            <a:endParaRPr lang="en-GB" sz="2400" dirty="0" smtClean="0">
              <a:solidFill>
                <a:srgbClr val="CC3300"/>
              </a:solidFill>
            </a:endParaRPr>
          </a:p>
          <a:p>
            <a:endParaRPr lang="en-GB" sz="1800" dirty="0" smtClean="0">
              <a:solidFill>
                <a:srgbClr val="CC3300"/>
              </a:solidFill>
            </a:endParaRPr>
          </a:p>
          <a:p>
            <a:endParaRPr lang="el-GR" sz="1800" dirty="0" smtClean="0">
              <a:solidFill>
                <a:schemeClr val="tx1"/>
              </a:solidFill>
            </a:endParaRPr>
          </a:p>
          <a:p>
            <a:pPr algn="just"/>
            <a:r>
              <a:rPr lang="el-GR" sz="2400" dirty="0" smtClean="0">
                <a:solidFill>
                  <a:schemeClr val="tx1"/>
                </a:solidFill>
              </a:rPr>
              <a:t>Ο ΕΒΑ θα πρέπει να μηδενίζει την ΚΠΑ. Άρα θα πρέπει</a:t>
            </a:r>
          </a:p>
          <a:p>
            <a:endParaRPr lang="el-GR" sz="1800" dirty="0" smtClean="0">
              <a:solidFill>
                <a:schemeClr val="tx1"/>
              </a:solidFill>
            </a:endParaRPr>
          </a:p>
          <a:p>
            <a:endParaRPr lang="el-GR" sz="1800" dirty="0" smtClean="0">
              <a:solidFill>
                <a:schemeClr val="tx1"/>
              </a:solidFill>
            </a:endParaRPr>
          </a:p>
          <a:p>
            <a:endParaRPr lang="en-US" sz="1800" dirty="0" smtClean="0">
              <a:solidFill>
                <a:schemeClr val="tx1"/>
              </a:solidFill>
            </a:endParaRPr>
          </a:p>
          <a:p>
            <a:endParaRPr lang="en-US" sz="1800" dirty="0" smtClean="0"/>
          </a:p>
          <a:p>
            <a:endParaRPr lang="en-US" sz="1800" dirty="0" smtClean="0">
              <a:solidFill>
                <a:schemeClr val="tx1"/>
              </a:solidFill>
            </a:endParaRPr>
          </a:p>
          <a:p>
            <a:endParaRPr lang="en-US" sz="1800" dirty="0" smtClean="0"/>
          </a:p>
          <a:p>
            <a:endParaRPr lang="en-US" sz="1800" dirty="0" smtClean="0">
              <a:solidFill>
                <a:schemeClr val="tx1"/>
              </a:solidFill>
            </a:endParaRPr>
          </a:p>
          <a:p>
            <a:endParaRPr lang="en-US" sz="1800" dirty="0" smtClean="0"/>
          </a:p>
          <a:p>
            <a:pPr algn="just"/>
            <a:r>
              <a:rPr lang="el-GR" sz="2400" dirty="0" smtClean="0">
                <a:solidFill>
                  <a:schemeClr val="tx1"/>
                </a:solidFill>
              </a:rPr>
              <a:t>Σύμφωνα με πίνακες που είναι συνημμένοι στο βιβλίο ασκήσεων, για 5 έτη το επιτόκιο (ΕΒΑ) είναι 5%</a:t>
            </a:r>
            <a:endParaRPr lang="en-GB" sz="2400" dirty="0" smtClean="0"/>
          </a:p>
        </p:txBody>
      </p:sp>
      <p:graphicFrame>
        <p:nvGraphicFramePr>
          <p:cNvPr id="10242" name="Object 4"/>
          <p:cNvGraphicFramePr>
            <a:graphicFrameLocks noChangeAspect="1"/>
          </p:cNvGraphicFramePr>
          <p:nvPr/>
        </p:nvGraphicFramePr>
        <p:xfrm>
          <a:off x="539552" y="3212976"/>
          <a:ext cx="2565400" cy="952500"/>
        </p:xfrm>
        <a:graphic>
          <a:graphicData uri="http://schemas.openxmlformats.org/presentationml/2006/ole">
            <p:oleObj spid="_x0000_s98306" name="Equation" r:id="rId4" imgW="2565360" imgH="952200" progId="Equation.3">
              <p:embed/>
            </p:oleObj>
          </a:graphicData>
        </a:graphic>
      </p:graphicFrame>
      <p:graphicFrame>
        <p:nvGraphicFramePr>
          <p:cNvPr id="10243" name="Object 12"/>
          <p:cNvGraphicFramePr>
            <a:graphicFrameLocks noChangeAspect="1"/>
          </p:cNvGraphicFramePr>
          <p:nvPr/>
        </p:nvGraphicFramePr>
        <p:xfrm>
          <a:off x="4644008" y="3356992"/>
          <a:ext cx="3251200" cy="787400"/>
        </p:xfrm>
        <a:graphic>
          <a:graphicData uri="http://schemas.openxmlformats.org/presentationml/2006/ole">
            <p:oleObj spid="_x0000_s98307" name="Equation" r:id="rId5" imgW="3251160" imgH="787320" progId="Equation.3">
              <p:embed/>
            </p:oleObj>
          </a:graphicData>
        </a:graphic>
      </p:graphicFrame>
      <p:graphicFrame>
        <p:nvGraphicFramePr>
          <p:cNvPr id="10244" name="Object 14"/>
          <p:cNvGraphicFramePr>
            <a:graphicFrameLocks noChangeAspect="1"/>
          </p:cNvGraphicFramePr>
          <p:nvPr/>
        </p:nvGraphicFramePr>
        <p:xfrm>
          <a:off x="2843808" y="4581128"/>
          <a:ext cx="2971800" cy="671512"/>
        </p:xfrm>
        <a:graphic>
          <a:graphicData uri="http://schemas.openxmlformats.org/presentationml/2006/ole">
            <p:oleObj spid="_x0000_s98308" name="Equation" r:id="rId6" imgW="2971800" imgH="672840" progId="Equation.3">
              <p:embed/>
            </p:oleObj>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2"/>
          <p:cNvSpPr>
            <a:spLocks noGrp="1" noChangeArrowheads="1"/>
          </p:cNvSpPr>
          <p:nvPr>
            <p:ph type="title"/>
          </p:nvPr>
        </p:nvSpPr>
        <p:spPr>
          <a:xfrm>
            <a:off x="457200" y="274638"/>
            <a:ext cx="8229600" cy="274042"/>
          </a:xfrm>
        </p:spPr>
        <p:txBody>
          <a:bodyPr/>
          <a:lstStyle/>
          <a:p>
            <a:r>
              <a:rPr lang="en-GB" sz="3600" b="1" dirty="0" err="1" smtClean="0"/>
              <a:t>Παράδειγμα</a:t>
            </a:r>
            <a:endParaRPr lang="en-GB" sz="3600" b="1" dirty="0" smtClean="0"/>
          </a:p>
        </p:txBody>
      </p:sp>
      <p:sp>
        <p:nvSpPr>
          <p:cNvPr id="11269" name="Rectangle 3"/>
          <p:cNvSpPr>
            <a:spLocks noGrp="1" noChangeArrowheads="1"/>
          </p:cNvSpPr>
          <p:nvPr>
            <p:ph type="body" idx="1"/>
          </p:nvPr>
        </p:nvSpPr>
        <p:spPr>
          <a:xfrm>
            <a:off x="0" y="764704"/>
            <a:ext cx="9144000" cy="6093296"/>
          </a:xfrm>
        </p:spPr>
        <p:txBody>
          <a:bodyPr/>
          <a:lstStyle/>
          <a:p>
            <a:pPr algn="just"/>
            <a:r>
              <a:rPr lang="el-GR" sz="2400" dirty="0" smtClean="0">
                <a:solidFill>
                  <a:schemeClr val="tx1"/>
                </a:solidFill>
              </a:rPr>
              <a:t>Ας θεωρήσουμε ότι υπάρχει μια άληκτη ομολογία για την οποία η τιμή (παρούσα αξία) είναι € 10.000 και οι ετήσιοι τόκοι (έσοδα) είναι € 2.000. Αναζητείται ο ΕΒΑ της επένδυσης.</a:t>
            </a:r>
            <a:endParaRPr lang="en-GB" sz="2400" dirty="0" smtClean="0">
              <a:solidFill>
                <a:srgbClr val="CC3300"/>
              </a:solidFill>
            </a:endParaRPr>
          </a:p>
          <a:p>
            <a:endParaRPr lang="el-GR" sz="1800" dirty="0" smtClean="0">
              <a:solidFill>
                <a:schemeClr val="tx1"/>
              </a:solidFill>
            </a:endParaRPr>
          </a:p>
          <a:p>
            <a:pPr algn="just"/>
            <a:r>
              <a:rPr lang="el-GR" sz="2400" dirty="0" smtClean="0">
                <a:solidFill>
                  <a:schemeClr val="tx1"/>
                </a:solidFill>
              </a:rPr>
              <a:t>Γνωρίζουμε ότι η αξία μιας ράντας στο διηνεκές </a:t>
            </a:r>
            <a:r>
              <a:rPr lang="en-US" sz="2400" dirty="0" smtClean="0">
                <a:solidFill>
                  <a:schemeClr val="tx1"/>
                </a:solidFill>
              </a:rPr>
              <a:t>(perpetuity) </a:t>
            </a:r>
            <a:r>
              <a:rPr lang="el-GR" sz="2400" dirty="0" smtClean="0">
                <a:solidFill>
                  <a:schemeClr val="tx1"/>
                </a:solidFill>
              </a:rPr>
              <a:t>είναι:</a:t>
            </a:r>
          </a:p>
          <a:p>
            <a:endParaRPr lang="el-GR" sz="1800" dirty="0" smtClean="0">
              <a:solidFill>
                <a:schemeClr val="tx1"/>
              </a:solidFill>
            </a:endParaRPr>
          </a:p>
          <a:p>
            <a:pPr algn="just"/>
            <a:r>
              <a:rPr lang="el-GR" sz="2400" dirty="0" smtClean="0">
                <a:solidFill>
                  <a:schemeClr val="tx1"/>
                </a:solidFill>
              </a:rPr>
              <a:t>Ο ΕΒΑ θα πρέπει να μηδενίζει την ΚΠΑ. Άρα θα πρέπει</a:t>
            </a:r>
          </a:p>
          <a:p>
            <a:endParaRPr lang="el-GR" sz="1800" dirty="0" smtClean="0">
              <a:solidFill>
                <a:schemeClr val="tx1"/>
              </a:solidFill>
            </a:endParaRPr>
          </a:p>
          <a:p>
            <a:endParaRPr lang="el-GR" sz="1800" dirty="0" smtClean="0">
              <a:solidFill>
                <a:schemeClr val="tx1"/>
              </a:solidFill>
            </a:endParaRPr>
          </a:p>
          <a:p>
            <a:pPr algn="just"/>
            <a:endParaRPr lang="en-US" sz="2400" dirty="0" smtClean="0">
              <a:solidFill>
                <a:schemeClr val="tx1"/>
              </a:solidFill>
            </a:endParaRPr>
          </a:p>
          <a:p>
            <a:pPr algn="just"/>
            <a:r>
              <a:rPr lang="el-GR" sz="2400" dirty="0" smtClean="0">
                <a:solidFill>
                  <a:schemeClr val="tx1"/>
                </a:solidFill>
              </a:rPr>
              <a:t>Αντικαθιστώντας το </a:t>
            </a:r>
            <a:r>
              <a:rPr lang="en-US" sz="2400" dirty="0" smtClean="0">
                <a:solidFill>
                  <a:schemeClr val="tx1"/>
                </a:solidFill>
              </a:rPr>
              <a:t>i </a:t>
            </a:r>
            <a:r>
              <a:rPr lang="el-GR" sz="2400" dirty="0" smtClean="0">
                <a:solidFill>
                  <a:schemeClr val="tx1"/>
                </a:solidFill>
              </a:rPr>
              <a:t>με τον ΕΒΑ και επιλύοντας ως προς i</a:t>
            </a:r>
            <a:r>
              <a:rPr lang="en-US" sz="2400" dirty="0" smtClean="0">
                <a:solidFill>
                  <a:schemeClr val="tx1"/>
                </a:solidFill>
              </a:rPr>
              <a:t> </a:t>
            </a:r>
            <a:r>
              <a:rPr lang="el-GR" sz="2400" dirty="0" smtClean="0">
                <a:solidFill>
                  <a:schemeClr val="tx1"/>
                </a:solidFill>
              </a:rPr>
              <a:t>βρίσκουμε ότι ο ΕΒΑ είναι 0,20 </a:t>
            </a:r>
            <a:r>
              <a:rPr lang="en-US" sz="2400" dirty="0" smtClean="0">
                <a:solidFill>
                  <a:schemeClr val="tx1"/>
                </a:solidFill>
              </a:rPr>
              <a:t>(</a:t>
            </a:r>
            <a:r>
              <a:rPr lang="el-GR" sz="2400" dirty="0" smtClean="0">
                <a:solidFill>
                  <a:schemeClr val="tx1"/>
                </a:solidFill>
              </a:rPr>
              <a:t>ή 20%) </a:t>
            </a:r>
            <a:endParaRPr lang="en-GB" sz="2400" dirty="0" smtClean="0">
              <a:solidFill>
                <a:schemeClr val="tx1"/>
              </a:solidFill>
            </a:endParaRPr>
          </a:p>
        </p:txBody>
      </p:sp>
      <p:sp>
        <p:nvSpPr>
          <p:cNvPr id="11270" name="Line 5"/>
          <p:cNvSpPr>
            <a:spLocks noChangeShapeType="1"/>
          </p:cNvSpPr>
          <p:nvPr/>
        </p:nvSpPr>
        <p:spPr bwMode="auto">
          <a:xfrm>
            <a:off x="762000" y="2590800"/>
            <a:ext cx="7924800" cy="0"/>
          </a:xfrm>
          <a:prstGeom prst="line">
            <a:avLst/>
          </a:prstGeom>
          <a:noFill/>
          <a:ln w="28575">
            <a:solidFill>
              <a:srgbClr val="CC3300"/>
            </a:solidFill>
            <a:prstDash val="sysDot"/>
            <a:round/>
            <a:headEnd/>
            <a:tailEnd/>
          </a:ln>
        </p:spPr>
        <p:txBody>
          <a:bodyPr wrap="none" anchor="ctr">
            <a:spAutoFit/>
          </a:bodyPr>
          <a:lstStyle/>
          <a:p>
            <a:endParaRPr lang="el-GR"/>
          </a:p>
        </p:txBody>
      </p:sp>
      <p:graphicFrame>
        <p:nvGraphicFramePr>
          <p:cNvPr id="11266" name="Object 0"/>
          <p:cNvGraphicFramePr>
            <a:graphicFrameLocks noChangeAspect="1"/>
          </p:cNvGraphicFramePr>
          <p:nvPr/>
        </p:nvGraphicFramePr>
        <p:xfrm>
          <a:off x="3995936" y="3861048"/>
          <a:ext cx="965200" cy="660400"/>
        </p:xfrm>
        <a:graphic>
          <a:graphicData uri="http://schemas.openxmlformats.org/presentationml/2006/ole">
            <p:oleObj spid="_x0000_s99330" name="Equation" r:id="rId4" imgW="965160" imgH="660240" progId="Equation.3">
              <p:embed/>
            </p:oleObj>
          </a:graphicData>
        </a:graphic>
      </p:graphicFrame>
      <p:graphicFrame>
        <p:nvGraphicFramePr>
          <p:cNvPr id="11267" name="Object 1"/>
          <p:cNvGraphicFramePr>
            <a:graphicFrameLocks noChangeAspect="1"/>
          </p:cNvGraphicFramePr>
          <p:nvPr/>
        </p:nvGraphicFramePr>
        <p:xfrm>
          <a:off x="3491880" y="5589240"/>
          <a:ext cx="1943100" cy="633412"/>
        </p:xfrm>
        <a:graphic>
          <a:graphicData uri="http://schemas.openxmlformats.org/presentationml/2006/ole">
            <p:oleObj spid="_x0000_s99331" name="Equation" r:id="rId5" imgW="1942920" imgH="634680" progId="Equation.3">
              <p:embed/>
            </p:oleObj>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0" y="2057400"/>
            <a:ext cx="9144000" cy="1446550"/>
          </a:xfrm>
          <a:prstGeom prst="rect">
            <a:avLst/>
          </a:prstGeom>
          <a:noFill/>
          <a:ln w="9525">
            <a:noFill/>
            <a:miter lim="800000"/>
            <a:headEnd/>
            <a:tailEnd/>
          </a:ln>
        </p:spPr>
        <p:txBody>
          <a:bodyPr wrap="square">
            <a:spAutoFit/>
          </a:bodyPr>
          <a:lstStyle/>
          <a:p>
            <a:pPr algn="ctr">
              <a:spcBef>
                <a:spcPct val="0"/>
              </a:spcBef>
            </a:pPr>
            <a:r>
              <a:rPr lang="en-GB" sz="4400" dirty="0" err="1">
                <a:solidFill>
                  <a:srgbClr val="C00000"/>
                </a:solidFill>
                <a:latin typeface="Arial" charset="0"/>
              </a:rPr>
              <a:t>Κριτήρια</a:t>
            </a:r>
            <a:r>
              <a:rPr lang="en-GB" sz="4400" dirty="0">
                <a:solidFill>
                  <a:srgbClr val="C00000"/>
                </a:solidFill>
                <a:latin typeface="Arial" charset="0"/>
              </a:rPr>
              <a:t> Αξιολόγηση</a:t>
            </a:r>
            <a:r>
              <a:rPr lang="el-GR" sz="4400" dirty="0" smtClean="0">
                <a:solidFill>
                  <a:srgbClr val="C00000"/>
                </a:solidFill>
                <a:latin typeface="Arial" charset="0"/>
              </a:rPr>
              <a:t>ς</a:t>
            </a:r>
            <a:r>
              <a:rPr lang="en-US" sz="4400" dirty="0" smtClean="0">
                <a:solidFill>
                  <a:srgbClr val="C00000"/>
                </a:solidFill>
                <a:latin typeface="Arial" charset="0"/>
              </a:rPr>
              <a:t> </a:t>
            </a:r>
            <a:r>
              <a:rPr lang="en-GB" sz="4400" dirty="0" smtClean="0">
                <a:solidFill>
                  <a:srgbClr val="C00000"/>
                </a:solidFill>
                <a:latin typeface="Arial" charset="0"/>
              </a:rPr>
              <a:t>Επενδύσεων</a:t>
            </a:r>
            <a:endParaRPr lang="en-GB" sz="4400" dirty="0">
              <a:solidFill>
                <a:srgbClr val="C00000"/>
              </a:solidFill>
              <a:latin typeface="Arial" charset="0"/>
            </a:endParaRPr>
          </a:p>
          <a:p>
            <a:pPr algn="l">
              <a:spcBef>
                <a:spcPct val="0"/>
              </a:spcBef>
            </a:pPr>
            <a:endParaRPr lang="en-GB" sz="4400" dirty="0">
              <a:latin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116632"/>
            <a:ext cx="8229600" cy="360040"/>
          </a:xfrm>
        </p:spPr>
        <p:txBody>
          <a:bodyPr/>
          <a:lstStyle/>
          <a:p>
            <a:r>
              <a:rPr lang="en-GB" sz="3600" b="1" dirty="0" err="1" smtClean="0"/>
              <a:t>Θεωρητική</a:t>
            </a:r>
            <a:r>
              <a:rPr lang="en-GB" sz="3600" b="1" dirty="0" smtClean="0"/>
              <a:t> </a:t>
            </a:r>
            <a:r>
              <a:rPr lang="en-GB" sz="3600" b="1" dirty="0" err="1" smtClean="0"/>
              <a:t>Άσκηση</a:t>
            </a:r>
            <a:endParaRPr lang="en-GB" sz="3600" b="1" dirty="0" smtClean="0"/>
          </a:p>
        </p:txBody>
      </p:sp>
      <p:sp>
        <p:nvSpPr>
          <p:cNvPr id="119811" name="Rectangle 3"/>
          <p:cNvSpPr>
            <a:spLocks noGrp="1" noChangeArrowheads="1"/>
          </p:cNvSpPr>
          <p:nvPr>
            <p:ph type="body" idx="1"/>
          </p:nvPr>
        </p:nvSpPr>
        <p:spPr>
          <a:xfrm>
            <a:off x="0" y="548680"/>
            <a:ext cx="9144000" cy="6309320"/>
          </a:xfrm>
        </p:spPr>
        <p:txBody>
          <a:bodyPr/>
          <a:lstStyle/>
          <a:p>
            <a:r>
              <a:rPr lang="en-GB" sz="2400" i="1" dirty="0" err="1" smtClean="0"/>
              <a:t>Αξιολογήστε</a:t>
            </a:r>
            <a:r>
              <a:rPr lang="en-GB" sz="2400" i="1" dirty="0" smtClean="0"/>
              <a:t> τις </a:t>
            </a:r>
            <a:r>
              <a:rPr lang="en-GB" sz="2400" i="1" dirty="0" err="1" smtClean="0"/>
              <a:t>κάτωθι</a:t>
            </a:r>
            <a:r>
              <a:rPr lang="en-GB" sz="2400" i="1" dirty="0" smtClean="0"/>
              <a:t> </a:t>
            </a:r>
            <a:r>
              <a:rPr lang="en-GB" sz="2400" i="1" dirty="0" err="1" smtClean="0"/>
              <a:t>προτάσεις</a:t>
            </a:r>
            <a:r>
              <a:rPr lang="en-GB" sz="2400" i="1" dirty="0" smtClean="0"/>
              <a:t>:</a:t>
            </a:r>
          </a:p>
          <a:p>
            <a:pPr lvl="1"/>
            <a:r>
              <a:rPr lang="en-GB" sz="2400" i="1" dirty="0" smtClean="0"/>
              <a:t>Πρέπει να </a:t>
            </a:r>
            <a:r>
              <a:rPr lang="en-GB" sz="2400" i="1" dirty="0" err="1" smtClean="0"/>
              <a:t>γνωρίζουμε</a:t>
            </a:r>
            <a:r>
              <a:rPr lang="en-GB" sz="2400" i="1" dirty="0" smtClean="0"/>
              <a:t> το </a:t>
            </a:r>
            <a:r>
              <a:rPr lang="en-GB" sz="2400" i="1" dirty="0" err="1" smtClean="0"/>
              <a:t>επιτόκιο</a:t>
            </a:r>
            <a:r>
              <a:rPr lang="en-GB" sz="2400" i="1" dirty="0" smtClean="0"/>
              <a:t> </a:t>
            </a:r>
            <a:r>
              <a:rPr lang="en-GB" sz="2400" i="1" dirty="0" err="1" smtClean="0"/>
              <a:t>προεξόφλησης</a:t>
            </a:r>
            <a:r>
              <a:rPr lang="en-GB" sz="2400" i="1" dirty="0" smtClean="0"/>
              <a:t> για να </a:t>
            </a:r>
            <a:r>
              <a:rPr lang="en-GB" sz="2400" i="1" dirty="0" err="1" smtClean="0"/>
              <a:t>υπολογίσουμε</a:t>
            </a:r>
            <a:r>
              <a:rPr lang="en-GB" sz="2400" i="1" dirty="0" smtClean="0"/>
              <a:t> την </a:t>
            </a:r>
            <a:r>
              <a:rPr lang="en-GB" sz="2400" i="1" dirty="0" err="1" smtClean="0"/>
              <a:t>καθαρή</a:t>
            </a:r>
            <a:r>
              <a:rPr lang="en-GB" sz="2400" i="1" dirty="0" smtClean="0"/>
              <a:t> παρούσα αξία μιας επένδυσης, </a:t>
            </a:r>
            <a:r>
              <a:rPr lang="en-GB" sz="2400" i="1" dirty="0" err="1" smtClean="0"/>
              <a:t>ενώ</a:t>
            </a:r>
            <a:r>
              <a:rPr lang="en-GB" sz="2400" i="1" dirty="0" smtClean="0"/>
              <a:t> </a:t>
            </a:r>
            <a:r>
              <a:rPr lang="en-GB" sz="2400" i="1" dirty="0" err="1" smtClean="0"/>
              <a:t>υπολογίζουμε</a:t>
            </a:r>
            <a:r>
              <a:rPr lang="en-GB" sz="2400" i="1" dirty="0" smtClean="0"/>
              <a:t> τον ΕΒΑ χωρίς τη </a:t>
            </a:r>
            <a:r>
              <a:rPr lang="en-GB" sz="2400" i="1" dirty="0" err="1" smtClean="0"/>
              <a:t>χρήση</a:t>
            </a:r>
            <a:r>
              <a:rPr lang="en-GB" sz="2400" i="1" dirty="0" smtClean="0"/>
              <a:t> του </a:t>
            </a:r>
            <a:r>
              <a:rPr lang="en-GB" sz="2400" i="1" dirty="0" err="1" smtClean="0"/>
              <a:t>επιτοκίου</a:t>
            </a:r>
            <a:r>
              <a:rPr lang="en-GB" sz="2400" i="1" dirty="0" smtClean="0"/>
              <a:t> </a:t>
            </a:r>
            <a:r>
              <a:rPr lang="en-GB" sz="2400" i="1" dirty="0" err="1" smtClean="0"/>
              <a:t>προεξόφλησης</a:t>
            </a:r>
            <a:r>
              <a:rPr lang="en-GB" sz="2400" i="1" dirty="0" smtClean="0"/>
              <a:t>.</a:t>
            </a:r>
          </a:p>
          <a:p>
            <a:pPr lvl="1"/>
            <a:r>
              <a:rPr lang="en-GB" sz="2400" i="1" dirty="0" smtClean="0"/>
              <a:t>Το </a:t>
            </a:r>
            <a:r>
              <a:rPr lang="en-GB" sz="2400" i="1" dirty="0" err="1" smtClean="0"/>
              <a:t>κριτήριο</a:t>
            </a:r>
            <a:r>
              <a:rPr lang="en-GB" sz="2400" i="1" dirty="0" smtClean="0"/>
              <a:t> με </a:t>
            </a:r>
            <a:r>
              <a:rPr lang="en-GB" sz="2400" i="1" dirty="0" err="1" smtClean="0"/>
              <a:t>χρήση</a:t>
            </a:r>
            <a:r>
              <a:rPr lang="en-GB" sz="2400" i="1" dirty="0" smtClean="0"/>
              <a:t> του ΕΒΑ είναι </a:t>
            </a:r>
            <a:r>
              <a:rPr lang="en-GB" sz="2400" i="1" dirty="0" err="1" smtClean="0"/>
              <a:t>ευκολότερο</a:t>
            </a:r>
            <a:r>
              <a:rPr lang="en-GB" sz="2400" i="1" dirty="0" smtClean="0"/>
              <a:t> στον υπολογισμό σε </a:t>
            </a:r>
            <a:r>
              <a:rPr lang="en-GB" sz="2400" i="1" dirty="0" err="1" smtClean="0"/>
              <a:t>σχέση</a:t>
            </a:r>
            <a:r>
              <a:rPr lang="en-GB" sz="2400" i="1" dirty="0" smtClean="0"/>
              <a:t> με το </a:t>
            </a:r>
            <a:r>
              <a:rPr lang="en-GB" sz="2400" i="1" dirty="0" err="1" smtClean="0"/>
              <a:t>κριτήριο</a:t>
            </a:r>
            <a:r>
              <a:rPr lang="en-GB" sz="2400" i="1" dirty="0" smtClean="0"/>
              <a:t> της ΚΠΑ </a:t>
            </a:r>
            <a:r>
              <a:rPr lang="en-GB" sz="2400" i="1" dirty="0" err="1" smtClean="0"/>
              <a:t>επειδή</a:t>
            </a:r>
            <a:r>
              <a:rPr lang="en-GB" sz="2400" i="1" dirty="0" smtClean="0"/>
              <a:t> δεν </a:t>
            </a:r>
            <a:r>
              <a:rPr lang="en-GB" sz="2400" i="1" dirty="0" err="1" smtClean="0"/>
              <a:t>χρησιμοποιούμε</a:t>
            </a:r>
            <a:r>
              <a:rPr lang="en-GB" sz="2400" i="1" dirty="0" smtClean="0"/>
              <a:t> το </a:t>
            </a:r>
            <a:r>
              <a:rPr lang="en-GB" sz="2400" i="1" dirty="0" err="1" smtClean="0"/>
              <a:t>προεξοφλητικό</a:t>
            </a:r>
            <a:r>
              <a:rPr lang="en-GB" sz="2400" i="1" dirty="0" smtClean="0"/>
              <a:t> </a:t>
            </a:r>
            <a:r>
              <a:rPr lang="en-GB" sz="2400" i="1" dirty="0" err="1" smtClean="0"/>
              <a:t>επιτόκιο</a:t>
            </a:r>
            <a:r>
              <a:rPr lang="en-GB" sz="2400" i="1" dirty="0" smtClean="0"/>
              <a:t> στην </a:t>
            </a:r>
            <a:r>
              <a:rPr lang="en-GB" sz="2400" i="1" dirty="0" err="1" smtClean="0"/>
              <a:t>εφαρμογή</a:t>
            </a:r>
            <a:r>
              <a:rPr lang="en-GB" sz="2400" i="1" dirty="0" smtClean="0"/>
              <a:t> του.</a:t>
            </a:r>
          </a:p>
          <a:p>
            <a:r>
              <a:rPr lang="en-GB" sz="2400" dirty="0" smtClean="0"/>
              <a:t>Η πρώτη πρόταση είναι </a:t>
            </a:r>
            <a:r>
              <a:rPr lang="en-GB" sz="2400" dirty="0" err="1" smtClean="0"/>
              <a:t>ορθή</a:t>
            </a:r>
            <a:r>
              <a:rPr lang="en-GB" sz="2400" dirty="0" smtClean="0"/>
              <a:t>. Η </a:t>
            </a:r>
            <a:r>
              <a:rPr lang="en-GB" sz="2400" dirty="0" err="1" smtClean="0"/>
              <a:t>γνώση</a:t>
            </a:r>
            <a:r>
              <a:rPr lang="en-GB" sz="2400" dirty="0" smtClean="0"/>
              <a:t> του </a:t>
            </a:r>
            <a:r>
              <a:rPr lang="en-GB" sz="2400" dirty="0" err="1" smtClean="0"/>
              <a:t>προεξοφλητικού</a:t>
            </a:r>
            <a:r>
              <a:rPr lang="en-GB" sz="2400" dirty="0" smtClean="0"/>
              <a:t> </a:t>
            </a:r>
            <a:r>
              <a:rPr lang="en-GB" sz="2400" dirty="0" err="1" smtClean="0"/>
              <a:t>επιτοκίου</a:t>
            </a:r>
            <a:r>
              <a:rPr lang="en-GB" sz="2400" dirty="0" smtClean="0"/>
              <a:t> απαιτείται για τον υπολογισμό της ΚΠΑ, </a:t>
            </a:r>
            <a:r>
              <a:rPr lang="en-GB" sz="2400" dirty="0" err="1" smtClean="0"/>
              <a:t>ενώ</a:t>
            </a:r>
            <a:r>
              <a:rPr lang="en-GB" sz="2400" dirty="0" smtClean="0"/>
              <a:t> δεν </a:t>
            </a:r>
            <a:r>
              <a:rPr lang="en-GB" sz="2400" dirty="0" err="1" smtClean="0"/>
              <a:t>συμβαίνει</a:t>
            </a:r>
            <a:r>
              <a:rPr lang="en-GB" sz="2400" dirty="0" smtClean="0"/>
              <a:t> το </a:t>
            </a:r>
            <a:r>
              <a:rPr lang="en-GB" sz="2400" dirty="0" err="1" smtClean="0"/>
              <a:t>ίδιο</a:t>
            </a:r>
            <a:r>
              <a:rPr lang="en-GB" sz="2400" dirty="0" smtClean="0"/>
              <a:t> και με τον ΕΒΑ.</a:t>
            </a:r>
          </a:p>
          <a:p>
            <a:r>
              <a:rPr lang="en-GB" sz="2400" dirty="0" smtClean="0"/>
              <a:t>Η δεύτερη πρόταση δεν είναι </a:t>
            </a:r>
            <a:r>
              <a:rPr lang="en-GB" sz="2400" dirty="0" err="1" smtClean="0"/>
              <a:t>σωστή</a:t>
            </a:r>
            <a:r>
              <a:rPr lang="en-GB" sz="2400" dirty="0" smtClean="0"/>
              <a:t>. Προκειμένου να χρησιμοποιηθεί το </a:t>
            </a:r>
            <a:r>
              <a:rPr lang="en-GB" sz="2400" dirty="0" err="1" smtClean="0"/>
              <a:t>κριτήριο</a:t>
            </a:r>
            <a:r>
              <a:rPr lang="en-GB" sz="2400" dirty="0" smtClean="0"/>
              <a:t> του ΕΒΑ, απαιτείται η </a:t>
            </a:r>
            <a:r>
              <a:rPr lang="en-GB" sz="2400" dirty="0" err="1" smtClean="0"/>
              <a:t>σύγκριση</a:t>
            </a:r>
            <a:r>
              <a:rPr lang="en-GB" sz="2400" dirty="0" smtClean="0"/>
              <a:t> του ΕΒΑ με το </a:t>
            </a:r>
            <a:r>
              <a:rPr lang="en-GB" sz="2400" dirty="0" err="1" smtClean="0"/>
              <a:t>προεξοφλητικό</a:t>
            </a:r>
            <a:r>
              <a:rPr lang="en-GB" sz="2400" dirty="0" smtClean="0"/>
              <a:t> </a:t>
            </a:r>
            <a:r>
              <a:rPr lang="en-GB" sz="2400" dirty="0" err="1" smtClean="0"/>
              <a:t>επιτόκιο</a:t>
            </a:r>
            <a:r>
              <a:rPr lang="en-GB" sz="2400" dirty="0" smtClean="0"/>
              <a:t>. </a:t>
            </a:r>
            <a:r>
              <a:rPr lang="en-GB" sz="2400" dirty="0" err="1" smtClean="0"/>
              <a:t>Άρα</a:t>
            </a:r>
            <a:r>
              <a:rPr lang="en-GB" sz="2400" dirty="0" smtClean="0"/>
              <a:t> </a:t>
            </a:r>
            <a:r>
              <a:rPr lang="en-GB" sz="2400" dirty="0" err="1" smtClean="0"/>
              <a:t>χρειάζεται</a:t>
            </a:r>
            <a:r>
              <a:rPr lang="en-GB" sz="2400" dirty="0" smtClean="0"/>
              <a:t> η </a:t>
            </a:r>
            <a:r>
              <a:rPr lang="en-GB" sz="2400" dirty="0" err="1" smtClean="0"/>
              <a:t>γνώση</a:t>
            </a:r>
            <a:r>
              <a:rPr lang="en-GB" sz="2400" dirty="0" smtClean="0"/>
              <a:t> του </a:t>
            </a:r>
            <a:r>
              <a:rPr lang="en-GB" sz="2400" dirty="0" err="1" smtClean="0"/>
              <a:t>επιτόκιου</a:t>
            </a:r>
            <a:r>
              <a:rPr lang="en-GB" sz="2400" dirty="0" smtClean="0"/>
              <a:t> </a:t>
            </a:r>
            <a:r>
              <a:rPr lang="en-GB" sz="2400" dirty="0" err="1" smtClean="0"/>
              <a:t>προεξόφλησης</a:t>
            </a:r>
            <a:r>
              <a:rPr lang="en-GB" sz="2400" dirty="0" smtClean="0"/>
              <a:t> για τη </a:t>
            </a:r>
            <a:r>
              <a:rPr lang="en-GB" sz="2400" dirty="0" err="1" smtClean="0"/>
              <a:t>λήψη</a:t>
            </a:r>
            <a:r>
              <a:rPr lang="en-GB" sz="2400" dirty="0" smtClean="0"/>
              <a:t> της </a:t>
            </a:r>
            <a:r>
              <a:rPr lang="en-GB" sz="2400" dirty="0" err="1" smtClean="0"/>
              <a:t>επενδυτικής</a:t>
            </a:r>
            <a:r>
              <a:rPr lang="en-GB" sz="2400" dirty="0" smtClean="0"/>
              <a:t> απόφασης με </a:t>
            </a:r>
            <a:r>
              <a:rPr lang="en-GB" sz="2400" dirty="0" err="1" smtClean="0"/>
              <a:t>χρήση</a:t>
            </a:r>
            <a:r>
              <a:rPr lang="en-GB" sz="2400" dirty="0" smtClean="0"/>
              <a:t> των </a:t>
            </a:r>
            <a:r>
              <a:rPr lang="en-GB" sz="2400" dirty="0" err="1" smtClean="0"/>
              <a:t>κριτηρίων</a:t>
            </a:r>
            <a:r>
              <a:rPr lang="en-GB" sz="2400" dirty="0" smtClean="0"/>
              <a:t> </a:t>
            </a:r>
            <a:r>
              <a:rPr lang="en-GB" sz="2400" dirty="0" err="1" smtClean="0"/>
              <a:t>τόσο</a:t>
            </a:r>
            <a:r>
              <a:rPr lang="en-GB" sz="2400" dirty="0" smtClean="0"/>
              <a:t> της ΚΠΑ </a:t>
            </a:r>
            <a:r>
              <a:rPr lang="en-GB" sz="2400" dirty="0" err="1" smtClean="0"/>
              <a:t>όσο</a:t>
            </a:r>
            <a:r>
              <a:rPr lang="en-GB" sz="2400" dirty="0" smtClean="0"/>
              <a:t> και του ΕΒΑ. </a:t>
            </a:r>
          </a:p>
          <a:p>
            <a:endParaRPr lang="en-GB" sz="2000" dirty="0" smtClean="0"/>
          </a:p>
        </p:txBody>
      </p:sp>
      <p:sp>
        <p:nvSpPr>
          <p:cNvPr id="14340" name="Line 4"/>
          <p:cNvSpPr>
            <a:spLocks noChangeShapeType="1"/>
          </p:cNvSpPr>
          <p:nvPr/>
        </p:nvSpPr>
        <p:spPr bwMode="auto">
          <a:xfrm>
            <a:off x="685800" y="3581400"/>
            <a:ext cx="7924800" cy="0"/>
          </a:xfrm>
          <a:prstGeom prst="line">
            <a:avLst/>
          </a:prstGeom>
          <a:noFill/>
          <a:ln w="28575">
            <a:solidFill>
              <a:srgbClr val="CC3300"/>
            </a:solidFill>
            <a:prstDash val="sysDot"/>
            <a:round/>
            <a:headEnd/>
            <a:tailEnd/>
          </a:ln>
        </p:spPr>
        <p:txBody>
          <a:bodyPr wrap="none" anchor="ctr">
            <a:spAutoFit/>
          </a:bodyPr>
          <a:lstStyle/>
          <a:p>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9811">
                                            <p:txEl>
                                              <p:pRg st="0" end="0"/>
                                            </p:txEl>
                                          </p:spTgt>
                                        </p:tgtEl>
                                        <p:attrNameLst>
                                          <p:attrName>style.visibility</p:attrName>
                                        </p:attrNameLst>
                                      </p:cBhvr>
                                      <p:to>
                                        <p:strVal val="visible"/>
                                      </p:to>
                                    </p:set>
                                    <p:anim calcmode="lin" valueType="num">
                                      <p:cBhvr additive="base">
                                        <p:cTn id="7" dur="500" fill="hold"/>
                                        <p:tgtEl>
                                          <p:spTgt spid="1198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981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par>
                                <p:cTn id="9" presetID="2" presetClass="entr" presetSubtype="8" fill="hold" grpId="0" nodeType="withEffect">
                                  <p:stCondLst>
                                    <p:cond delay="0"/>
                                  </p:stCondLst>
                                  <p:childTnLst>
                                    <p:set>
                                      <p:cBhvr>
                                        <p:cTn id="10" dur="1" fill="hold">
                                          <p:stCondLst>
                                            <p:cond delay="0"/>
                                          </p:stCondLst>
                                        </p:cTn>
                                        <p:tgtEl>
                                          <p:spTgt spid="119811">
                                            <p:txEl>
                                              <p:pRg st="1" end="1"/>
                                            </p:txEl>
                                          </p:spTgt>
                                        </p:tgtEl>
                                        <p:attrNameLst>
                                          <p:attrName>style.visibility</p:attrName>
                                        </p:attrNameLst>
                                      </p:cBhvr>
                                      <p:to>
                                        <p:strVal val="visible"/>
                                      </p:to>
                                    </p:set>
                                    <p:anim calcmode="lin" valueType="num">
                                      <p:cBhvr additive="base">
                                        <p:cTn id="11" dur="500" fill="hold"/>
                                        <p:tgtEl>
                                          <p:spTgt spid="119811">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1981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3" name="WHOOSH.WAV"/>
                                        </p:tgtEl>
                                      </p:cMediaNode>
                                    </p:audio>
                                  </p:subTnLst>
                                </p:cTn>
                              </p:par>
                              <p:par>
                                <p:cTn id="13" presetID="2" presetClass="entr" presetSubtype="8" fill="hold" grpId="0" nodeType="withEffect">
                                  <p:stCondLst>
                                    <p:cond delay="0"/>
                                  </p:stCondLst>
                                  <p:childTnLst>
                                    <p:set>
                                      <p:cBhvr>
                                        <p:cTn id="14" dur="1" fill="hold">
                                          <p:stCondLst>
                                            <p:cond delay="0"/>
                                          </p:stCondLst>
                                        </p:cTn>
                                        <p:tgtEl>
                                          <p:spTgt spid="119811">
                                            <p:txEl>
                                              <p:pRg st="2" end="2"/>
                                            </p:txEl>
                                          </p:spTgt>
                                        </p:tgtEl>
                                        <p:attrNameLst>
                                          <p:attrName>style.visibility</p:attrName>
                                        </p:attrNameLst>
                                      </p:cBhvr>
                                      <p:to>
                                        <p:strVal val="visible"/>
                                      </p:to>
                                    </p:set>
                                    <p:anim calcmode="lin" valueType="num">
                                      <p:cBhvr additive="base">
                                        <p:cTn id="15" dur="500" fill="hold"/>
                                        <p:tgtEl>
                                          <p:spTgt spid="119811">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1981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3"/>
                                            </p:cond>
                                          </p:stCondLst>
                                          <p:endCondLst>
                                            <p:cond evt="onStopAudio" delay="0">
                                              <p:tgtEl>
                                                <p:sldTgt/>
                                              </p:tgtEl>
                                            </p:cond>
                                          </p:endCondLst>
                                        </p:cTn>
                                        <p:tgtEl>
                                          <p:sndTgt r:embed="rId3" name="WHOOSH.WAV"/>
                                        </p:tgtEl>
                                      </p:cMediaNode>
                                    </p:audio>
                                  </p:sub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119811">
                                            <p:txEl>
                                              <p:pRg st="3" end="3"/>
                                            </p:txEl>
                                          </p:spTgt>
                                        </p:tgtEl>
                                        <p:attrNameLst>
                                          <p:attrName>style.visibility</p:attrName>
                                        </p:attrNameLst>
                                      </p:cBhvr>
                                      <p:to>
                                        <p:strVal val="visible"/>
                                      </p:to>
                                    </p:set>
                                    <p:anim calcmode="lin" valueType="num">
                                      <p:cBhvr additive="base">
                                        <p:cTn id="21" dur="500" fill="hold"/>
                                        <p:tgtEl>
                                          <p:spTgt spid="119811">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119811">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9"/>
                                            </p:cond>
                                          </p:stCondLst>
                                          <p:endCondLst>
                                            <p:cond evt="onStopAudio" delay="0">
                                              <p:tgtEl>
                                                <p:sldTgt/>
                                              </p:tgtEl>
                                            </p:cond>
                                          </p:endCondLst>
                                        </p:cTn>
                                        <p:tgtEl>
                                          <p:sndTgt r:embed="rId3" name="WHOOSH.WAV"/>
                                        </p:tgtEl>
                                      </p:cMediaNode>
                                    </p:audio>
                                  </p:sub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119811">
                                            <p:txEl>
                                              <p:pRg st="4" end="4"/>
                                            </p:txEl>
                                          </p:spTgt>
                                        </p:tgtEl>
                                        <p:attrNameLst>
                                          <p:attrName>style.visibility</p:attrName>
                                        </p:attrNameLst>
                                      </p:cBhvr>
                                      <p:to>
                                        <p:strVal val="visible"/>
                                      </p:to>
                                    </p:set>
                                    <p:anim calcmode="lin" valueType="num">
                                      <p:cBhvr additive="base">
                                        <p:cTn id="27" dur="500" fill="hold"/>
                                        <p:tgtEl>
                                          <p:spTgt spid="119811">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1981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5"/>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1"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457200" y="274638"/>
            <a:ext cx="8229600" cy="346050"/>
          </a:xfrm>
        </p:spPr>
        <p:txBody>
          <a:bodyPr/>
          <a:lstStyle/>
          <a:p>
            <a:r>
              <a:rPr lang="en-GB" sz="3600" b="1" dirty="0" err="1" smtClean="0"/>
              <a:t>Παράδειγμα</a:t>
            </a:r>
            <a:r>
              <a:rPr lang="en-GB" sz="3600" b="1" dirty="0" smtClean="0"/>
              <a:t> 1</a:t>
            </a:r>
          </a:p>
        </p:txBody>
      </p:sp>
      <p:sp>
        <p:nvSpPr>
          <p:cNvPr id="1028" name="Rectangle 3"/>
          <p:cNvSpPr>
            <a:spLocks noGrp="1" noChangeArrowheads="1"/>
          </p:cNvSpPr>
          <p:nvPr>
            <p:ph type="body" idx="1"/>
          </p:nvPr>
        </p:nvSpPr>
        <p:spPr>
          <a:xfrm>
            <a:off x="0" y="692696"/>
            <a:ext cx="9144000" cy="6165304"/>
          </a:xfrm>
        </p:spPr>
        <p:txBody>
          <a:bodyPr/>
          <a:lstStyle/>
          <a:p>
            <a:pPr algn="just"/>
            <a:r>
              <a:rPr lang="en-GB" sz="2000" i="1" dirty="0" smtClean="0">
                <a:solidFill>
                  <a:schemeClr val="tx1"/>
                </a:solidFill>
              </a:rPr>
              <a:t>Ένας </a:t>
            </a:r>
            <a:r>
              <a:rPr lang="en-GB" sz="2000" i="1" dirty="0" err="1" smtClean="0">
                <a:solidFill>
                  <a:schemeClr val="tx1"/>
                </a:solidFill>
              </a:rPr>
              <a:t>συνταξιούχος</a:t>
            </a:r>
            <a:r>
              <a:rPr lang="en-GB" sz="2000" i="1" dirty="0" smtClean="0">
                <a:solidFill>
                  <a:schemeClr val="tx1"/>
                </a:solidFill>
              </a:rPr>
              <a:t> </a:t>
            </a:r>
            <a:r>
              <a:rPr lang="en-GB" sz="2000" i="1" dirty="0" err="1" smtClean="0">
                <a:solidFill>
                  <a:schemeClr val="tx1"/>
                </a:solidFill>
              </a:rPr>
              <a:t>διαθέτει</a:t>
            </a:r>
            <a:r>
              <a:rPr lang="en-GB" sz="2000" i="1" dirty="0" smtClean="0">
                <a:solidFill>
                  <a:schemeClr val="tx1"/>
                </a:solidFill>
              </a:rPr>
              <a:t> την παρούσα χρονική </a:t>
            </a:r>
            <a:r>
              <a:rPr lang="en-GB" sz="2000" i="1" dirty="0" err="1" smtClean="0">
                <a:solidFill>
                  <a:schemeClr val="tx1"/>
                </a:solidFill>
              </a:rPr>
              <a:t>στιγμή</a:t>
            </a:r>
            <a:r>
              <a:rPr lang="en-GB" sz="2000" i="1" dirty="0" smtClean="0">
                <a:solidFill>
                  <a:schemeClr val="tx1"/>
                </a:solidFill>
              </a:rPr>
              <a:t> €10.000 και </a:t>
            </a:r>
            <a:r>
              <a:rPr lang="en-GB" sz="2000" i="1" dirty="0" err="1" smtClean="0">
                <a:solidFill>
                  <a:schemeClr val="tx1"/>
                </a:solidFill>
              </a:rPr>
              <a:t>επιθυμεί</a:t>
            </a:r>
            <a:r>
              <a:rPr lang="en-GB" sz="2000" i="1" dirty="0" smtClean="0">
                <a:solidFill>
                  <a:schemeClr val="tx1"/>
                </a:solidFill>
              </a:rPr>
              <a:t> να </a:t>
            </a:r>
            <a:r>
              <a:rPr lang="en-GB" sz="2000" i="1" dirty="0" err="1" smtClean="0">
                <a:solidFill>
                  <a:schemeClr val="tx1"/>
                </a:solidFill>
              </a:rPr>
              <a:t>γνωρίζει</a:t>
            </a:r>
            <a:r>
              <a:rPr lang="en-GB" sz="2000" i="1" dirty="0" smtClean="0">
                <a:solidFill>
                  <a:schemeClr val="tx1"/>
                </a:solidFill>
              </a:rPr>
              <a:t> </a:t>
            </a:r>
            <a:r>
              <a:rPr lang="en-GB" sz="2000" i="1" dirty="0" err="1" smtClean="0">
                <a:solidFill>
                  <a:schemeClr val="tx1"/>
                </a:solidFill>
              </a:rPr>
              <a:t>πόσα</a:t>
            </a:r>
            <a:r>
              <a:rPr lang="en-GB" sz="2000" i="1" dirty="0" smtClean="0">
                <a:solidFill>
                  <a:schemeClr val="tx1"/>
                </a:solidFill>
              </a:rPr>
              <a:t> </a:t>
            </a:r>
            <a:r>
              <a:rPr lang="en-GB" sz="2000" i="1" dirty="0" err="1" smtClean="0">
                <a:solidFill>
                  <a:schemeClr val="tx1"/>
                </a:solidFill>
              </a:rPr>
              <a:t>χρήματα</a:t>
            </a:r>
            <a:r>
              <a:rPr lang="en-GB" sz="2000" i="1" dirty="0" smtClean="0">
                <a:solidFill>
                  <a:schemeClr val="tx1"/>
                </a:solidFill>
              </a:rPr>
              <a:t> μπορεί να έχει κάθε έτος για τα </a:t>
            </a:r>
            <a:r>
              <a:rPr lang="en-GB" sz="2000" i="1" dirty="0" err="1" smtClean="0">
                <a:solidFill>
                  <a:schemeClr val="tx1"/>
                </a:solidFill>
              </a:rPr>
              <a:t>επόμενα</a:t>
            </a:r>
            <a:r>
              <a:rPr lang="en-GB" sz="2000" i="1" dirty="0" smtClean="0">
                <a:solidFill>
                  <a:schemeClr val="tx1"/>
                </a:solidFill>
              </a:rPr>
              <a:t> 5 έτη. Το </a:t>
            </a:r>
            <a:r>
              <a:rPr lang="en-GB" sz="2000" i="1" dirty="0" err="1" smtClean="0">
                <a:solidFill>
                  <a:schemeClr val="tx1"/>
                </a:solidFill>
              </a:rPr>
              <a:t>επιτόκιο</a:t>
            </a:r>
            <a:r>
              <a:rPr lang="en-GB" sz="2000" i="1" dirty="0" smtClean="0">
                <a:solidFill>
                  <a:schemeClr val="tx1"/>
                </a:solidFill>
              </a:rPr>
              <a:t> είναι 10%.</a:t>
            </a:r>
            <a:endParaRPr lang="en-GB" sz="2000" dirty="0" smtClean="0">
              <a:solidFill>
                <a:srgbClr val="CC3300"/>
              </a:solidFill>
            </a:endParaRPr>
          </a:p>
          <a:p>
            <a:endParaRPr lang="en-GB" sz="1800" dirty="0" smtClean="0">
              <a:solidFill>
                <a:srgbClr val="CC3300"/>
              </a:solidFill>
            </a:endParaRPr>
          </a:p>
          <a:p>
            <a:endParaRPr lang="en-GB" sz="1800" dirty="0" smtClean="0">
              <a:solidFill>
                <a:srgbClr val="CC3300"/>
              </a:solidFill>
            </a:endParaRPr>
          </a:p>
          <a:p>
            <a:endParaRPr lang="en-GB" sz="1800" dirty="0" smtClean="0">
              <a:solidFill>
                <a:srgbClr val="CC3300"/>
              </a:solidFill>
            </a:endParaRPr>
          </a:p>
          <a:p>
            <a:endParaRPr lang="el-GR" sz="1800" dirty="0" smtClean="0">
              <a:solidFill>
                <a:schemeClr val="tx1"/>
              </a:solidFill>
            </a:endParaRPr>
          </a:p>
          <a:p>
            <a:endParaRPr lang="el-GR" sz="1800" dirty="0" smtClean="0">
              <a:solidFill>
                <a:schemeClr val="tx1"/>
              </a:solidFill>
            </a:endParaRPr>
          </a:p>
          <a:p>
            <a:endParaRPr lang="en-US" sz="1800" dirty="0" smtClean="0">
              <a:solidFill>
                <a:schemeClr val="tx1"/>
              </a:solidFill>
            </a:endParaRPr>
          </a:p>
          <a:p>
            <a:endParaRPr lang="en-US" sz="1800" dirty="0" smtClean="0"/>
          </a:p>
          <a:p>
            <a:endParaRPr lang="en-US" sz="1800" dirty="0" smtClean="0">
              <a:solidFill>
                <a:schemeClr val="tx1"/>
              </a:solidFill>
            </a:endParaRPr>
          </a:p>
          <a:p>
            <a:endParaRPr lang="en-US" sz="1800" dirty="0" smtClean="0"/>
          </a:p>
          <a:p>
            <a:endParaRPr lang="en-US" sz="1800" dirty="0" smtClean="0">
              <a:solidFill>
                <a:schemeClr val="tx1"/>
              </a:solidFill>
            </a:endParaRPr>
          </a:p>
          <a:p>
            <a:pPr algn="just"/>
            <a:r>
              <a:rPr lang="el-GR" sz="2000" dirty="0" smtClean="0">
                <a:solidFill>
                  <a:schemeClr val="tx1"/>
                </a:solidFill>
              </a:rPr>
              <a:t>Αντικαθιστώντας όπου i</a:t>
            </a:r>
            <a:r>
              <a:rPr lang="en-US" sz="2000" dirty="0" smtClean="0">
                <a:solidFill>
                  <a:schemeClr val="tx1"/>
                </a:solidFill>
              </a:rPr>
              <a:t>=10% </a:t>
            </a:r>
            <a:r>
              <a:rPr lang="el-GR" sz="2000" dirty="0" smtClean="0">
                <a:solidFill>
                  <a:schemeClr val="tx1"/>
                </a:solidFill>
              </a:rPr>
              <a:t>και </a:t>
            </a:r>
            <a:r>
              <a:rPr lang="en-US" sz="2000" dirty="0" smtClean="0">
                <a:solidFill>
                  <a:schemeClr val="tx1"/>
                </a:solidFill>
              </a:rPr>
              <a:t>v=5, </a:t>
            </a:r>
            <a:r>
              <a:rPr lang="el-GR" sz="2000" dirty="0" smtClean="0">
                <a:solidFill>
                  <a:schemeClr val="tx1"/>
                </a:solidFill>
              </a:rPr>
              <a:t>βρίσκουμε ότι η αγκύλη είναι ίση με 3,791 (από πίνακες ή υπολογισμό της σχέσεως). Συνεπώς το ετήσιο ποσό που θα λαμβάνει κάθε έτος για τα επόμενα 5 έτη είναι:</a:t>
            </a:r>
          </a:p>
          <a:p>
            <a:pPr algn="just">
              <a:buFontTx/>
              <a:buNone/>
            </a:pPr>
            <a:r>
              <a:rPr lang="el-GR" sz="2000" dirty="0" smtClean="0">
                <a:solidFill>
                  <a:schemeClr val="tx1"/>
                </a:solidFill>
              </a:rPr>
              <a:t>	Α = ΠΑ / (Τιμή Ράντας) = €10.000 / 3,791 = €2.637,826</a:t>
            </a:r>
          </a:p>
          <a:p>
            <a:endParaRPr lang="en-GB" sz="1800" dirty="0" smtClean="0"/>
          </a:p>
        </p:txBody>
      </p:sp>
      <p:graphicFrame>
        <p:nvGraphicFramePr>
          <p:cNvPr id="1026" name="Object 1024"/>
          <p:cNvGraphicFramePr>
            <a:graphicFrameLocks noChangeAspect="1"/>
          </p:cNvGraphicFramePr>
          <p:nvPr/>
        </p:nvGraphicFramePr>
        <p:xfrm>
          <a:off x="533400" y="2743200"/>
          <a:ext cx="4038600" cy="1600200"/>
        </p:xfrm>
        <a:graphic>
          <a:graphicData uri="http://schemas.openxmlformats.org/presentationml/2006/ole">
            <p:oleObj spid="_x0000_s100354" name="Equation" r:id="rId4" imgW="4305240" imgH="1638000" progId="Equation.3">
              <p:embed/>
            </p:oleObj>
          </a:graphicData>
        </a:graphic>
      </p:graphicFrame>
      <p:sp>
        <p:nvSpPr>
          <p:cNvPr id="1029" name="Line 5"/>
          <p:cNvSpPr>
            <a:spLocks noChangeShapeType="1"/>
          </p:cNvSpPr>
          <p:nvPr/>
        </p:nvSpPr>
        <p:spPr bwMode="auto">
          <a:xfrm>
            <a:off x="4775200" y="3352800"/>
            <a:ext cx="3886200" cy="0"/>
          </a:xfrm>
          <a:prstGeom prst="line">
            <a:avLst/>
          </a:prstGeom>
          <a:noFill/>
          <a:ln w="9525">
            <a:solidFill>
              <a:schemeClr val="tx1"/>
            </a:solidFill>
            <a:round/>
            <a:headEnd/>
            <a:tailEnd/>
          </a:ln>
        </p:spPr>
        <p:txBody>
          <a:bodyPr wrap="none" anchor="ctr">
            <a:spAutoFit/>
          </a:bodyPr>
          <a:lstStyle/>
          <a:p>
            <a:endParaRPr lang="el-GR"/>
          </a:p>
        </p:txBody>
      </p:sp>
      <p:sp>
        <p:nvSpPr>
          <p:cNvPr id="1030" name="Line 6"/>
          <p:cNvSpPr>
            <a:spLocks noChangeShapeType="1"/>
          </p:cNvSpPr>
          <p:nvPr/>
        </p:nvSpPr>
        <p:spPr bwMode="auto">
          <a:xfrm>
            <a:off x="4775200" y="3352800"/>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1031" name="Line 7"/>
          <p:cNvSpPr>
            <a:spLocks noChangeShapeType="1"/>
          </p:cNvSpPr>
          <p:nvPr/>
        </p:nvSpPr>
        <p:spPr bwMode="auto">
          <a:xfrm flipV="1">
            <a:off x="8661400" y="2819400"/>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1032" name="Text Box 8"/>
          <p:cNvSpPr txBox="1">
            <a:spLocks noChangeArrowheads="1"/>
          </p:cNvSpPr>
          <p:nvPr/>
        </p:nvSpPr>
        <p:spPr bwMode="auto">
          <a:xfrm>
            <a:off x="4724400" y="3444875"/>
            <a:ext cx="895350" cy="336550"/>
          </a:xfrm>
          <a:prstGeom prst="rect">
            <a:avLst/>
          </a:prstGeom>
          <a:noFill/>
          <a:ln w="9525">
            <a:noFill/>
            <a:miter lim="800000"/>
            <a:headEnd/>
            <a:tailEnd/>
          </a:ln>
        </p:spPr>
        <p:txBody>
          <a:bodyPr wrap="none" anchor="ctr">
            <a:spAutoFit/>
          </a:bodyPr>
          <a:lstStyle/>
          <a:p>
            <a:r>
              <a:rPr lang="en-GB"/>
              <a:t>€ 10.000</a:t>
            </a:r>
          </a:p>
        </p:txBody>
      </p:sp>
      <p:sp>
        <p:nvSpPr>
          <p:cNvPr id="1033" name="Text Box 9"/>
          <p:cNvSpPr txBox="1">
            <a:spLocks noChangeArrowheads="1"/>
          </p:cNvSpPr>
          <p:nvPr/>
        </p:nvSpPr>
        <p:spPr bwMode="auto">
          <a:xfrm>
            <a:off x="8661400" y="2911475"/>
            <a:ext cx="482600" cy="336550"/>
          </a:xfrm>
          <a:prstGeom prst="rect">
            <a:avLst/>
          </a:prstGeom>
          <a:noFill/>
          <a:ln w="9525">
            <a:noFill/>
            <a:miter lim="800000"/>
            <a:headEnd/>
            <a:tailEnd/>
          </a:ln>
        </p:spPr>
        <p:txBody>
          <a:bodyPr wrap="none" anchor="ctr">
            <a:spAutoFit/>
          </a:bodyPr>
          <a:lstStyle/>
          <a:p>
            <a:r>
              <a:rPr lang="en-GB"/>
              <a:t>€ Α</a:t>
            </a:r>
          </a:p>
        </p:txBody>
      </p:sp>
      <p:sp>
        <p:nvSpPr>
          <p:cNvPr id="1034" name="Line 11"/>
          <p:cNvSpPr>
            <a:spLocks noChangeShapeType="1"/>
          </p:cNvSpPr>
          <p:nvPr/>
        </p:nvSpPr>
        <p:spPr bwMode="auto">
          <a:xfrm>
            <a:off x="762000" y="2590800"/>
            <a:ext cx="7924800" cy="0"/>
          </a:xfrm>
          <a:prstGeom prst="line">
            <a:avLst/>
          </a:prstGeom>
          <a:noFill/>
          <a:ln w="28575">
            <a:solidFill>
              <a:srgbClr val="CC3300"/>
            </a:solidFill>
            <a:prstDash val="sysDot"/>
            <a:round/>
            <a:headEnd/>
            <a:tailEnd/>
          </a:ln>
        </p:spPr>
        <p:txBody>
          <a:bodyPr wrap="none" anchor="ctr">
            <a:spAutoFit/>
          </a:bodyPr>
          <a:lstStyle/>
          <a:p>
            <a:endParaRPr lang="el-GR"/>
          </a:p>
        </p:txBody>
      </p:sp>
      <p:sp>
        <p:nvSpPr>
          <p:cNvPr id="1035" name="Line 12"/>
          <p:cNvSpPr>
            <a:spLocks noChangeShapeType="1"/>
          </p:cNvSpPr>
          <p:nvPr/>
        </p:nvSpPr>
        <p:spPr bwMode="auto">
          <a:xfrm flipV="1">
            <a:off x="6908800" y="2835275"/>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1036" name="Text Box 13"/>
          <p:cNvSpPr txBox="1">
            <a:spLocks noChangeArrowheads="1"/>
          </p:cNvSpPr>
          <p:nvPr/>
        </p:nvSpPr>
        <p:spPr bwMode="auto">
          <a:xfrm>
            <a:off x="6911975" y="2911475"/>
            <a:ext cx="482600" cy="336550"/>
          </a:xfrm>
          <a:prstGeom prst="rect">
            <a:avLst/>
          </a:prstGeom>
          <a:noFill/>
          <a:ln w="9525">
            <a:noFill/>
            <a:miter lim="800000"/>
            <a:headEnd/>
            <a:tailEnd/>
          </a:ln>
        </p:spPr>
        <p:txBody>
          <a:bodyPr wrap="none" anchor="ctr">
            <a:spAutoFit/>
          </a:bodyPr>
          <a:lstStyle/>
          <a:p>
            <a:r>
              <a:rPr lang="en-GB"/>
              <a:t>€ Α</a:t>
            </a:r>
          </a:p>
        </p:txBody>
      </p:sp>
      <p:sp>
        <p:nvSpPr>
          <p:cNvPr id="1037" name="Line 14"/>
          <p:cNvSpPr>
            <a:spLocks noChangeShapeType="1"/>
          </p:cNvSpPr>
          <p:nvPr/>
        </p:nvSpPr>
        <p:spPr bwMode="auto">
          <a:xfrm flipV="1">
            <a:off x="6146800" y="2819400"/>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1038" name="Line 15"/>
          <p:cNvSpPr>
            <a:spLocks noChangeShapeType="1"/>
          </p:cNvSpPr>
          <p:nvPr/>
        </p:nvSpPr>
        <p:spPr bwMode="auto">
          <a:xfrm flipV="1">
            <a:off x="7747000" y="2819400"/>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1039" name="Line 16"/>
          <p:cNvSpPr>
            <a:spLocks noChangeShapeType="1"/>
          </p:cNvSpPr>
          <p:nvPr/>
        </p:nvSpPr>
        <p:spPr bwMode="auto">
          <a:xfrm flipV="1">
            <a:off x="5384800" y="2819400"/>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1040" name="Text Box 17"/>
          <p:cNvSpPr txBox="1">
            <a:spLocks noChangeArrowheads="1"/>
          </p:cNvSpPr>
          <p:nvPr/>
        </p:nvSpPr>
        <p:spPr bwMode="auto">
          <a:xfrm>
            <a:off x="7721600" y="2940050"/>
            <a:ext cx="482600" cy="336550"/>
          </a:xfrm>
          <a:prstGeom prst="rect">
            <a:avLst/>
          </a:prstGeom>
          <a:noFill/>
          <a:ln w="9525">
            <a:noFill/>
            <a:miter lim="800000"/>
            <a:headEnd/>
            <a:tailEnd/>
          </a:ln>
        </p:spPr>
        <p:txBody>
          <a:bodyPr wrap="none" anchor="ctr">
            <a:spAutoFit/>
          </a:bodyPr>
          <a:lstStyle/>
          <a:p>
            <a:r>
              <a:rPr lang="en-GB"/>
              <a:t>€ Α</a:t>
            </a:r>
          </a:p>
        </p:txBody>
      </p:sp>
      <p:sp>
        <p:nvSpPr>
          <p:cNvPr id="1041" name="Text Box 18"/>
          <p:cNvSpPr txBox="1">
            <a:spLocks noChangeArrowheads="1"/>
          </p:cNvSpPr>
          <p:nvPr/>
        </p:nvSpPr>
        <p:spPr bwMode="auto">
          <a:xfrm>
            <a:off x="6121400" y="2940050"/>
            <a:ext cx="482600" cy="336550"/>
          </a:xfrm>
          <a:prstGeom prst="rect">
            <a:avLst/>
          </a:prstGeom>
          <a:noFill/>
          <a:ln w="9525">
            <a:noFill/>
            <a:miter lim="800000"/>
            <a:headEnd/>
            <a:tailEnd/>
          </a:ln>
        </p:spPr>
        <p:txBody>
          <a:bodyPr wrap="none" anchor="ctr">
            <a:spAutoFit/>
          </a:bodyPr>
          <a:lstStyle/>
          <a:p>
            <a:r>
              <a:rPr lang="en-GB"/>
              <a:t>€ Α</a:t>
            </a:r>
          </a:p>
        </p:txBody>
      </p:sp>
      <p:sp>
        <p:nvSpPr>
          <p:cNvPr id="1042" name="Text Box 19"/>
          <p:cNvSpPr txBox="1">
            <a:spLocks noChangeArrowheads="1"/>
          </p:cNvSpPr>
          <p:nvPr/>
        </p:nvSpPr>
        <p:spPr bwMode="auto">
          <a:xfrm>
            <a:off x="5359400" y="2940050"/>
            <a:ext cx="482600" cy="336550"/>
          </a:xfrm>
          <a:prstGeom prst="rect">
            <a:avLst/>
          </a:prstGeom>
          <a:noFill/>
          <a:ln w="9525">
            <a:noFill/>
            <a:miter lim="800000"/>
            <a:headEnd/>
            <a:tailEnd/>
          </a:ln>
        </p:spPr>
        <p:txBody>
          <a:bodyPr wrap="none" anchor="ctr">
            <a:spAutoFit/>
          </a:bodyPr>
          <a:lstStyle/>
          <a:p>
            <a:r>
              <a:rPr lang="en-GB"/>
              <a:t>€ Α</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1026"/>
          <p:cNvSpPr>
            <a:spLocks noGrp="1" noChangeArrowheads="1"/>
          </p:cNvSpPr>
          <p:nvPr>
            <p:ph type="title"/>
          </p:nvPr>
        </p:nvSpPr>
        <p:spPr>
          <a:xfrm>
            <a:off x="457200" y="274638"/>
            <a:ext cx="8229600" cy="274042"/>
          </a:xfrm>
        </p:spPr>
        <p:txBody>
          <a:bodyPr/>
          <a:lstStyle/>
          <a:p>
            <a:r>
              <a:rPr lang="en-GB" sz="3600" b="1" dirty="0" err="1" smtClean="0"/>
              <a:t>Παράδειγμα</a:t>
            </a:r>
            <a:r>
              <a:rPr lang="en-GB" sz="3600" b="1" dirty="0" smtClean="0"/>
              <a:t> 2</a:t>
            </a:r>
          </a:p>
        </p:txBody>
      </p:sp>
      <p:sp>
        <p:nvSpPr>
          <p:cNvPr id="2052" name="Rectangle 1027"/>
          <p:cNvSpPr>
            <a:spLocks noGrp="1" noChangeArrowheads="1"/>
          </p:cNvSpPr>
          <p:nvPr>
            <p:ph type="body" idx="1"/>
          </p:nvPr>
        </p:nvSpPr>
        <p:spPr>
          <a:xfrm>
            <a:off x="0" y="692696"/>
            <a:ext cx="9144000" cy="6165304"/>
          </a:xfrm>
        </p:spPr>
        <p:txBody>
          <a:bodyPr/>
          <a:lstStyle/>
          <a:p>
            <a:pPr algn="just"/>
            <a:r>
              <a:rPr lang="en-GB" sz="2400" dirty="0" err="1" smtClean="0">
                <a:solidFill>
                  <a:schemeClr val="tx1"/>
                </a:solidFill>
              </a:rPr>
              <a:t>Επιθυμείτε</a:t>
            </a:r>
            <a:r>
              <a:rPr lang="en-GB" sz="2400" dirty="0" smtClean="0">
                <a:solidFill>
                  <a:schemeClr val="tx1"/>
                </a:solidFill>
              </a:rPr>
              <a:t> να </a:t>
            </a:r>
            <a:r>
              <a:rPr lang="en-GB" sz="2400" dirty="0" err="1" smtClean="0">
                <a:solidFill>
                  <a:schemeClr val="tx1"/>
                </a:solidFill>
              </a:rPr>
              <a:t>δανειστείτε</a:t>
            </a:r>
            <a:r>
              <a:rPr lang="en-GB" sz="2400" dirty="0" smtClean="0">
                <a:solidFill>
                  <a:schemeClr val="tx1"/>
                </a:solidFill>
              </a:rPr>
              <a:t> €5.000 την τρέχουσα χρονική περίοδο. Το </a:t>
            </a:r>
            <a:r>
              <a:rPr lang="en-GB" sz="2400" dirty="0" err="1" smtClean="0">
                <a:solidFill>
                  <a:schemeClr val="tx1"/>
                </a:solidFill>
              </a:rPr>
              <a:t>επιτόκιο</a:t>
            </a:r>
            <a:r>
              <a:rPr lang="en-GB" sz="2400" dirty="0" smtClean="0">
                <a:solidFill>
                  <a:schemeClr val="tx1"/>
                </a:solidFill>
              </a:rPr>
              <a:t> </a:t>
            </a:r>
            <a:r>
              <a:rPr lang="en-GB" sz="2400" dirty="0" err="1" smtClean="0">
                <a:solidFill>
                  <a:schemeClr val="tx1"/>
                </a:solidFill>
              </a:rPr>
              <a:t>δανεισμού</a:t>
            </a:r>
            <a:r>
              <a:rPr lang="en-GB" sz="2400" dirty="0" smtClean="0">
                <a:solidFill>
                  <a:schemeClr val="tx1"/>
                </a:solidFill>
              </a:rPr>
              <a:t> είναι 5%. Το </a:t>
            </a:r>
            <a:r>
              <a:rPr lang="en-GB" sz="2400" dirty="0" err="1" smtClean="0">
                <a:solidFill>
                  <a:schemeClr val="tx1"/>
                </a:solidFill>
              </a:rPr>
              <a:t>δάνειο</a:t>
            </a:r>
            <a:r>
              <a:rPr lang="en-GB" sz="2400" dirty="0" smtClean="0">
                <a:solidFill>
                  <a:schemeClr val="tx1"/>
                </a:solidFill>
              </a:rPr>
              <a:t> θα </a:t>
            </a:r>
            <a:r>
              <a:rPr lang="en-GB" sz="2400" dirty="0" err="1" smtClean="0">
                <a:solidFill>
                  <a:schemeClr val="tx1"/>
                </a:solidFill>
              </a:rPr>
              <a:t>εξοφληθεί</a:t>
            </a:r>
            <a:r>
              <a:rPr lang="en-GB" sz="2400" dirty="0" smtClean="0">
                <a:solidFill>
                  <a:schemeClr val="tx1"/>
                </a:solidFill>
              </a:rPr>
              <a:t> σε δύο </a:t>
            </a:r>
            <a:r>
              <a:rPr lang="en-GB" sz="2400" dirty="0" err="1" smtClean="0">
                <a:solidFill>
                  <a:schemeClr val="tx1"/>
                </a:solidFill>
              </a:rPr>
              <a:t>ισόποσες</a:t>
            </a:r>
            <a:r>
              <a:rPr lang="en-GB" sz="2400" dirty="0" smtClean="0">
                <a:solidFill>
                  <a:schemeClr val="tx1"/>
                </a:solidFill>
              </a:rPr>
              <a:t> </a:t>
            </a:r>
            <a:r>
              <a:rPr lang="en-GB" sz="2400" dirty="0" err="1" smtClean="0">
                <a:solidFill>
                  <a:schemeClr val="tx1"/>
                </a:solidFill>
              </a:rPr>
              <a:t>δόσεις</a:t>
            </a:r>
            <a:r>
              <a:rPr lang="en-GB" sz="2400" dirty="0" smtClean="0">
                <a:solidFill>
                  <a:schemeClr val="tx1"/>
                </a:solidFill>
              </a:rPr>
              <a:t>. Να </a:t>
            </a:r>
            <a:r>
              <a:rPr lang="en-GB" sz="2400" dirty="0" err="1" smtClean="0">
                <a:solidFill>
                  <a:schemeClr val="tx1"/>
                </a:solidFill>
              </a:rPr>
              <a:t>υπολογιστεί</a:t>
            </a:r>
            <a:r>
              <a:rPr lang="en-GB" sz="2400" dirty="0" smtClean="0">
                <a:solidFill>
                  <a:schemeClr val="tx1"/>
                </a:solidFill>
              </a:rPr>
              <a:t> η </a:t>
            </a:r>
            <a:r>
              <a:rPr lang="en-GB" sz="2400" dirty="0" err="1" smtClean="0">
                <a:solidFill>
                  <a:schemeClr val="tx1"/>
                </a:solidFill>
              </a:rPr>
              <a:t>ετήσια</a:t>
            </a:r>
            <a:r>
              <a:rPr lang="en-GB" sz="2400" dirty="0" smtClean="0">
                <a:solidFill>
                  <a:schemeClr val="tx1"/>
                </a:solidFill>
              </a:rPr>
              <a:t> </a:t>
            </a:r>
            <a:r>
              <a:rPr lang="en-GB" sz="2400" dirty="0" err="1" smtClean="0">
                <a:solidFill>
                  <a:schemeClr val="tx1"/>
                </a:solidFill>
              </a:rPr>
              <a:t>τοκοχρεωλυτική</a:t>
            </a:r>
            <a:r>
              <a:rPr lang="en-GB" sz="2400" dirty="0" smtClean="0">
                <a:solidFill>
                  <a:schemeClr val="tx1"/>
                </a:solidFill>
              </a:rPr>
              <a:t> </a:t>
            </a:r>
            <a:r>
              <a:rPr lang="en-GB" sz="2400" dirty="0" err="1" smtClean="0">
                <a:solidFill>
                  <a:schemeClr val="tx1"/>
                </a:solidFill>
              </a:rPr>
              <a:t>δόση</a:t>
            </a:r>
            <a:r>
              <a:rPr lang="en-GB" sz="2400" dirty="0" smtClean="0">
                <a:solidFill>
                  <a:schemeClr val="tx1"/>
                </a:solidFill>
              </a:rPr>
              <a:t>.</a:t>
            </a:r>
            <a:endParaRPr lang="en-GB" sz="2400" dirty="0" smtClean="0">
              <a:solidFill>
                <a:srgbClr val="CC3300"/>
              </a:solidFill>
            </a:endParaRPr>
          </a:p>
          <a:p>
            <a:endParaRPr lang="en-GB" sz="1800" dirty="0" smtClean="0">
              <a:solidFill>
                <a:srgbClr val="CC3300"/>
              </a:solidFill>
            </a:endParaRPr>
          </a:p>
          <a:p>
            <a:endParaRPr lang="en-GB" sz="1800" dirty="0" smtClean="0">
              <a:solidFill>
                <a:srgbClr val="CC3300"/>
              </a:solidFill>
            </a:endParaRPr>
          </a:p>
          <a:p>
            <a:endParaRPr lang="en-GB" sz="1800" dirty="0" smtClean="0">
              <a:solidFill>
                <a:srgbClr val="CC3300"/>
              </a:solidFill>
            </a:endParaRPr>
          </a:p>
          <a:p>
            <a:endParaRPr lang="el-GR" sz="1800" dirty="0" smtClean="0">
              <a:solidFill>
                <a:schemeClr val="tx1"/>
              </a:solidFill>
            </a:endParaRPr>
          </a:p>
          <a:p>
            <a:endParaRPr lang="el-GR" sz="1800" dirty="0" smtClean="0">
              <a:solidFill>
                <a:schemeClr val="tx1"/>
              </a:solidFill>
            </a:endParaRPr>
          </a:p>
          <a:p>
            <a:endParaRPr lang="en-US" sz="1800" dirty="0" smtClean="0">
              <a:solidFill>
                <a:schemeClr val="tx1"/>
              </a:solidFill>
            </a:endParaRPr>
          </a:p>
          <a:p>
            <a:endParaRPr lang="en-US" sz="1800" dirty="0" smtClean="0"/>
          </a:p>
          <a:p>
            <a:endParaRPr lang="en-US" sz="1800" dirty="0" smtClean="0">
              <a:solidFill>
                <a:schemeClr val="tx1"/>
              </a:solidFill>
            </a:endParaRPr>
          </a:p>
          <a:p>
            <a:endParaRPr lang="en-US" sz="1800" dirty="0" smtClean="0"/>
          </a:p>
          <a:p>
            <a:endParaRPr lang="en-US" sz="1800" dirty="0" smtClean="0">
              <a:solidFill>
                <a:schemeClr val="tx1"/>
              </a:solidFill>
            </a:endParaRPr>
          </a:p>
          <a:p>
            <a:pPr algn="just"/>
            <a:r>
              <a:rPr lang="el-GR" sz="2400" dirty="0" smtClean="0">
                <a:solidFill>
                  <a:schemeClr val="tx1"/>
                </a:solidFill>
              </a:rPr>
              <a:t>Αντικαθιστώντας όπου i</a:t>
            </a:r>
            <a:r>
              <a:rPr lang="en-US" sz="2400" dirty="0" smtClean="0">
                <a:solidFill>
                  <a:schemeClr val="tx1"/>
                </a:solidFill>
              </a:rPr>
              <a:t>=5% </a:t>
            </a:r>
            <a:r>
              <a:rPr lang="el-GR" sz="2400" dirty="0" smtClean="0">
                <a:solidFill>
                  <a:schemeClr val="tx1"/>
                </a:solidFill>
              </a:rPr>
              <a:t>και </a:t>
            </a:r>
            <a:r>
              <a:rPr lang="en-US" sz="2400" dirty="0" smtClean="0">
                <a:solidFill>
                  <a:schemeClr val="tx1"/>
                </a:solidFill>
              </a:rPr>
              <a:t>v=2, </a:t>
            </a:r>
            <a:r>
              <a:rPr lang="el-GR" sz="2400" dirty="0" smtClean="0">
                <a:solidFill>
                  <a:schemeClr val="tx1"/>
                </a:solidFill>
              </a:rPr>
              <a:t>βρίσκουμε ότι η αγκύλη είναι ίση με 1,859. Συνεπώς η ετήσια τοκοχρεωλυτική δόση είναι:</a:t>
            </a:r>
          </a:p>
          <a:p>
            <a:pPr algn="just">
              <a:buFontTx/>
              <a:buNone/>
            </a:pPr>
            <a:r>
              <a:rPr lang="el-GR" sz="2400" dirty="0" smtClean="0">
                <a:solidFill>
                  <a:schemeClr val="tx1"/>
                </a:solidFill>
              </a:rPr>
              <a:t>	Α = ΠΑ / (Τιμή Ράντας) = €5.000 / 1,859 = €2.689,618</a:t>
            </a:r>
            <a:endParaRPr lang="en-GB" sz="2400" dirty="0" smtClean="0"/>
          </a:p>
        </p:txBody>
      </p:sp>
      <p:graphicFrame>
        <p:nvGraphicFramePr>
          <p:cNvPr id="2050" name="Object 3072"/>
          <p:cNvGraphicFramePr>
            <a:graphicFrameLocks noChangeAspect="1"/>
          </p:cNvGraphicFramePr>
          <p:nvPr/>
        </p:nvGraphicFramePr>
        <p:xfrm>
          <a:off x="533400" y="2743200"/>
          <a:ext cx="4038600" cy="1600200"/>
        </p:xfrm>
        <a:graphic>
          <a:graphicData uri="http://schemas.openxmlformats.org/presentationml/2006/ole">
            <p:oleObj spid="_x0000_s101378" name="Equation" r:id="rId4" imgW="4305240" imgH="1638000" progId="Equation.3">
              <p:embed/>
            </p:oleObj>
          </a:graphicData>
        </a:graphic>
      </p:graphicFrame>
      <p:sp>
        <p:nvSpPr>
          <p:cNvPr id="2053" name="Line 1029"/>
          <p:cNvSpPr>
            <a:spLocks noChangeShapeType="1"/>
          </p:cNvSpPr>
          <p:nvPr/>
        </p:nvSpPr>
        <p:spPr bwMode="auto">
          <a:xfrm>
            <a:off x="4775200" y="3352800"/>
            <a:ext cx="3886200" cy="0"/>
          </a:xfrm>
          <a:prstGeom prst="line">
            <a:avLst/>
          </a:prstGeom>
          <a:noFill/>
          <a:ln w="9525">
            <a:solidFill>
              <a:schemeClr val="tx1"/>
            </a:solidFill>
            <a:round/>
            <a:headEnd/>
            <a:tailEnd/>
          </a:ln>
        </p:spPr>
        <p:txBody>
          <a:bodyPr wrap="none" anchor="ctr">
            <a:spAutoFit/>
          </a:bodyPr>
          <a:lstStyle/>
          <a:p>
            <a:endParaRPr lang="el-GR"/>
          </a:p>
        </p:txBody>
      </p:sp>
      <p:sp>
        <p:nvSpPr>
          <p:cNvPr id="2054" name="Line 1030"/>
          <p:cNvSpPr>
            <a:spLocks noChangeShapeType="1"/>
          </p:cNvSpPr>
          <p:nvPr/>
        </p:nvSpPr>
        <p:spPr bwMode="auto">
          <a:xfrm>
            <a:off x="6705600" y="3352800"/>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2055" name="Text Box 1032"/>
          <p:cNvSpPr txBox="1">
            <a:spLocks noChangeArrowheads="1"/>
          </p:cNvSpPr>
          <p:nvPr/>
        </p:nvSpPr>
        <p:spPr bwMode="auto">
          <a:xfrm>
            <a:off x="4775200" y="2971800"/>
            <a:ext cx="793750" cy="336550"/>
          </a:xfrm>
          <a:prstGeom prst="rect">
            <a:avLst/>
          </a:prstGeom>
          <a:noFill/>
          <a:ln w="9525">
            <a:noFill/>
            <a:miter lim="800000"/>
            <a:headEnd/>
            <a:tailEnd/>
          </a:ln>
        </p:spPr>
        <p:txBody>
          <a:bodyPr wrap="none" anchor="ctr">
            <a:spAutoFit/>
          </a:bodyPr>
          <a:lstStyle/>
          <a:p>
            <a:r>
              <a:rPr lang="en-GB"/>
              <a:t>€ 5.000</a:t>
            </a:r>
          </a:p>
        </p:txBody>
      </p:sp>
      <p:sp>
        <p:nvSpPr>
          <p:cNvPr id="2056" name="Text Box 1033"/>
          <p:cNvSpPr txBox="1">
            <a:spLocks noChangeArrowheads="1"/>
          </p:cNvSpPr>
          <p:nvPr/>
        </p:nvSpPr>
        <p:spPr bwMode="auto">
          <a:xfrm>
            <a:off x="8661400" y="3473450"/>
            <a:ext cx="482600" cy="336550"/>
          </a:xfrm>
          <a:prstGeom prst="rect">
            <a:avLst/>
          </a:prstGeom>
          <a:noFill/>
          <a:ln w="9525">
            <a:noFill/>
            <a:miter lim="800000"/>
            <a:headEnd/>
            <a:tailEnd/>
          </a:ln>
        </p:spPr>
        <p:txBody>
          <a:bodyPr wrap="none" anchor="ctr">
            <a:spAutoFit/>
          </a:bodyPr>
          <a:lstStyle/>
          <a:p>
            <a:r>
              <a:rPr lang="en-GB"/>
              <a:t>€ Α</a:t>
            </a:r>
          </a:p>
        </p:txBody>
      </p:sp>
      <p:sp>
        <p:nvSpPr>
          <p:cNvPr id="2057" name="Line 1034"/>
          <p:cNvSpPr>
            <a:spLocks noChangeShapeType="1"/>
          </p:cNvSpPr>
          <p:nvPr/>
        </p:nvSpPr>
        <p:spPr bwMode="auto">
          <a:xfrm>
            <a:off x="762000" y="2590800"/>
            <a:ext cx="7924800" cy="0"/>
          </a:xfrm>
          <a:prstGeom prst="line">
            <a:avLst/>
          </a:prstGeom>
          <a:noFill/>
          <a:ln w="28575">
            <a:solidFill>
              <a:srgbClr val="CC3300"/>
            </a:solidFill>
            <a:prstDash val="sysDot"/>
            <a:round/>
            <a:headEnd/>
            <a:tailEnd/>
          </a:ln>
        </p:spPr>
        <p:txBody>
          <a:bodyPr wrap="none" anchor="ctr">
            <a:spAutoFit/>
          </a:bodyPr>
          <a:lstStyle/>
          <a:p>
            <a:endParaRPr lang="el-GR"/>
          </a:p>
        </p:txBody>
      </p:sp>
      <p:sp>
        <p:nvSpPr>
          <p:cNvPr id="2058" name="Line 1035"/>
          <p:cNvSpPr>
            <a:spLocks noChangeShapeType="1"/>
          </p:cNvSpPr>
          <p:nvPr/>
        </p:nvSpPr>
        <p:spPr bwMode="auto">
          <a:xfrm flipV="1">
            <a:off x="4800600" y="2835275"/>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2059" name="Text Box 1036"/>
          <p:cNvSpPr txBox="1">
            <a:spLocks noChangeArrowheads="1"/>
          </p:cNvSpPr>
          <p:nvPr/>
        </p:nvSpPr>
        <p:spPr bwMode="auto">
          <a:xfrm>
            <a:off x="6680200" y="3473450"/>
            <a:ext cx="482600" cy="336550"/>
          </a:xfrm>
          <a:prstGeom prst="rect">
            <a:avLst/>
          </a:prstGeom>
          <a:noFill/>
          <a:ln w="9525">
            <a:noFill/>
            <a:miter lim="800000"/>
            <a:headEnd/>
            <a:tailEnd/>
          </a:ln>
        </p:spPr>
        <p:txBody>
          <a:bodyPr wrap="none" anchor="ctr">
            <a:spAutoFit/>
          </a:bodyPr>
          <a:lstStyle/>
          <a:p>
            <a:r>
              <a:rPr lang="en-GB"/>
              <a:t>€ Α</a:t>
            </a:r>
          </a:p>
        </p:txBody>
      </p:sp>
      <p:sp>
        <p:nvSpPr>
          <p:cNvPr id="2060" name="Line 1043"/>
          <p:cNvSpPr>
            <a:spLocks noChangeShapeType="1"/>
          </p:cNvSpPr>
          <p:nvPr/>
        </p:nvSpPr>
        <p:spPr bwMode="auto">
          <a:xfrm>
            <a:off x="8686800" y="3352800"/>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0" y="404813"/>
            <a:ext cx="9144000" cy="719931"/>
          </a:xfrm>
        </p:spPr>
        <p:txBody>
          <a:bodyPr/>
          <a:lstStyle/>
          <a:p>
            <a:pPr eaLnBrk="1" hangingPunct="1">
              <a:spcBef>
                <a:spcPct val="20000"/>
              </a:spcBef>
            </a:pPr>
            <a:r>
              <a:rPr lang="el-GR" sz="3600" b="1" dirty="0" smtClean="0">
                <a:solidFill>
                  <a:srgbClr val="0000CC"/>
                </a:solidFill>
                <a:latin typeface="Times New Roman" pitchFamily="18" charset="0"/>
              </a:rPr>
              <a:t>ΜΕΘΟΔΟΙ ΑΞΙΟΛΟΓΗΣΗΣ ΕΠΕΝΔΥΣΕΩΝ ΔΙΧΩΣ ΚΙΝΔΥΝΟ</a:t>
            </a:r>
            <a:br>
              <a:rPr lang="el-GR" sz="3600" b="1" dirty="0" smtClean="0">
                <a:solidFill>
                  <a:srgbClr val="0000CC"/>
                </a:solidFill>
                <a:latin typeface="Times New Roman" pitchFamily="18" charset="0"/>
              </a:rPr>
            </a:br>
            <a:endParaRPr lang="el-GR" sz="3600" b="1" dirty="0" smtClean="0">
              <a:solidFill>
                <a:srgbClr val="0000CC"/>
              </a:solidFill>
              <a:latin typeface="Times New Roman" pitchFamily="18" charset="0"/>
            </a:endParaRPr>
          </a:p>
        </p:txBody>
      </p:sp>
      <p:sp>
        <p:nvSpPr>
          <p:cNvPr id="47107" name="Rectangle 3"/>
          <p:cNvSpPr>
            <a:spLocks noGrp="1" noChangeArrowheads="1"/>
          </p:cNvSpPr>
          <p:nvPr>
            <p:ph idx="1"/>
          </p:nvPr>
        </p:nvSpPr>
        <p:spPr>
          <a:xfrm>
            <a:off x="179388" y="1340768"/>
            <a:ext cx="8785225" cy="5256584"/>
          </a:xfrm>
        </p:spPr>
        <p:txBody>
          <a:bodyPr/>
          <a:lstStyle/>
          <a:p>
            <a:pPr marL="0" indent="0" algn="ctr" eaLnBrk="1" hangingPunct="1">
              <a:buFont typeface="Wingdings" pitchFamily="2" charset="2"/>
              <a:buNone/>
            </a:pPr>
            <a:endParaRPr lang="el-GR" sz="1400" u="sng" dirty="0" smtClean="0">
              <a:latin typeface="Times New Roman" pitchFamily="18" charset="0"/>
            </a:endParaRPr>
          </a:p>
          <a:p>
            <a:pPr marL="0" indent="0" algn="ctr" eaLnBrk="1" hangingPunct="1">
              <a:buFont typeface="Wingdings" pitchFamily="2" charset="2"/>
              <a:buNone/>
            </a:pPr>
            <a:r>
              <a:rPr lang="el-GR" b="1" dirty="0" smtClean="0">
                <a:latin typeface="Times New Roman" pitchFamily="18" charset="0"/>
              </a:rPr>
              <a:t>Δρ. Κυριαζόπουλος Γεώργιος</a:t>
            </a:r>
          </a:p>
          <a:p>
            <a:pPr marL="0" indent="0" algn="ctr" eaLnBrk="1" hangingPunct="1">
              <a:buFont typeface="Wingdings" pitchFamily="2" charset="2"/>
              <a:buNone/>
            </a:pPr>
            <a:r>
              <a:rPr lang="el-GR" b="1" dirty="0" smtClean="0">
                <a:latin typeface="Times New Roman" pitchFamily="18" charset="0"/>
              </a:rPr>
              <a:t>Καθηγητής Εφαρμογών </a:t>
            </a:r>
          </a:p>
          <a:p>
            <a:pPr marL="0" indent="0" algn="ctr" eaLnBrk="1" hangingPunct="1">
              <a:buFont typeface="Wingdings" pitchFamily="2" charset="2"/>
              <a:buNone/>
            </a:pPr>
            <a:r>
              <a:rPr lang="el-GR" b="1" dirty="0" smtClean="0">
                <a:latin typeface="Times New Roman" pitchFamily="18" charset="0"/>
              </a:rPr>
              <a:t>Τμήμα Λογιστικής &amp; Χρηματοοικονομικής</a:t>
            </a:r>
          </a:p>
          <a:p>
            <a:pPr marL="0" indent="0" algn="ctr" eaLnBrk="1" hangingPunct="1">
              <a:buFont typeface="Wingdings" pitchFamily="2" charset="2"/>
              <a:buNone/>
            </a:pPr>
            <a:r>
              <a:rPr lang="el-GR" b="1" dirty="0" smtClean="0">
                <a:latin typeface="Times New Roman" pitchFamily="18" charset="0"/>
              </a:rPr>
              <a:t>ΤΕΙ Δυτικής Μακεδονίας Κοζάνη</a:t>
            </a:r>
          </a:p>
          <a:p>
            <a:pPr marL="0" indent="0" algn="ctr" eaLnBrk="1" hangingPunct="1">
              <a:buFont typeface="Arial" charset="0"/>
              <a:buNone/>
            </a:pPr>
            <a:r>
              <a:rPr lang="en-US" b="1" dirty="0" smtClean="0">
                <a:latin typeface="Times New Roman" pitchFamily="18" charset="0"/>
                <a:cs typeface="Times New Roman" pitchFamily="18" charset="0"/>
              </a:rPr>
              <a:t>E-mail: </a:t>
            </a:r>
            <a:r>
              <a:rPr lang="en-US" b="1" dirty="0" smtClean="0">
                <a:latin typeface="Times New Roman" pitchFamily="18" charset="0"/>
                <a:cs typeface="Times New Roman" pitchFamily="18" charset="0"/>
                <a:hlinkClick r:id="rId3"/>
              </a:rPr>
              <a:t>kyriazopoulosg@yahoo.com</a:t>
            </a:r>
            <a:endParaRPr lang="el-GR" b="1" dirty="0" smtClean="0">
              <a:latin typeface="Times New Roman" pitchFamily="18" charset="0"/>
              <a:cs typeface="Times New Roman" pitchFamily="18" charset="0"/>
            </a:endParaRPr>
          </a:p>
          <a:p>
            <a:pPr marL="0" indent="0" algn="ctr" eaLnBrk="1" hangingPunct="1">
              <a:buFont typeface="Arial" charset="0"/>
              <a:buNone/>
            </a:pPr>
            <a:r>
              <a:rPr lang="en-US" b="1" dirty="0" smtClean="0">
                <a:latin typeface="Times New Roman" pitchFamily="18" charset="0"/>
                <a:cs typeface="Times New Roman" pitchFamily="18" charset="0"/>
                <a:hlinkClick r:id="rId4"/>
              </a:rPr>
              <a:t>kyriazog@yahoo.com</a:t>
            </a:r>
            <a:endParaRPr lang="en-US" b="1" dirty="0" smtClean="0">
              <a:latin typeface="Times New Roman" pitchFamily="18" charset="0"/>
              <a:cs typeface="Times New Roman" pitchFamily="18" charset="0"/>
            </a:endParaRPr>
          </a:p>
          <a:p>
            <a:pPr marL="0" indent="0" algn="ctr" eaLnBrk="1" hangingPunct="1">
              <a:buFont typeface="Arial" charset="0"/>
              <a:buNone/>
            </a:pPr>
            <a:r>
              <a:rPr lang="en-US" b="1" dirty="0" smtClean="0">
                <a:latin typeface="Times New Roman" pitchFamily="18" charset="0"/>
                <a:cs typeface="Times New Roman" pitchFamily="18" charset="0"/>
                <a:hlinkClick r:id="rId5"/>
              </a:rPr>
              <a:t>kyriazog@teiwm.gr</a:t>
            </a:r>
            <a:endParaRPr lang="en-US" b="1" dirty="0" smtClean="0">
              <a:latin typeface="Times New Roman" pitchFamily="18" charset="0"/>
              <a:cs typeface="Times New Roman" pitchFamily="18" charset="0"/>
            </a:endParaRPr>
          </a:p>
          <a:p>
            <a:pPr marL="0" indent="0" algn="ctr" eaLnBrk="1" hangingPunct="1">
              <a:buFont typeface="Arial" charset="0"/>
              <a:buNone/>
            </a:pPr>
            <a:endParaRPr lang="en-US" b="1" dirty="0" smtClean="0">
              <a:latin typeface="Times New Roman" pitchFamily="18" charset="0"/>
              <a:cs typeface="Times New Roman" pitchFamily="18" charset="0"/>
            </a:endParaRPr>
          </a:p>
          <a:p>
            <a:pPr marL="0" indent="0" algn="ctr" eaLnBrk="1" hangingPunct="1">
              <a:buFont typeface="Arial" charset="0"/>
              <a:buNone/>
            </a:pPr>
            <a:endParaRPr lang="el-GR" b="1" dirty="0" smtClean="0">
              <a:latin typeface="Times New Roman" pitchFamily="18" charset="0"/>
              <a:cs typeface="Times New Roman" pitchFamily="18" charset="0"/>
            </a:endParaRPr>
          </a:p>
          <a:p>
            <a:pPr marL="0" indent="0" algn="ctr" eaLnBrk="1" hangingPunct="1">
              <a:buFont typeface="Wingdings" pitchFamily="2" charset="2"/>
              <a:buNone/>
            </a:pPr>
            <a:endParaRPr lang="el-GR" b="1" dirty="0" smtClean="0">
              <a:latin typeface="Times New Roman" pitchFamily="18" charset="0"/>
            </a:endParaRPr>
          </a:p>
        </p:txBody>
      </p:sp>
      <p:sp>
        <p:nvSpPr>
          <p:cNvPr id="5" name="5 - Θέση αριθμού διαφάνειας"/>
          <p:cNvSpPr>
            <a:spLocks noGrp="1"/>
          </p:cNvSpPr>
          <p:nvPr>
            <p:ph type="sldNum" sz="quarter" idx="12"/>
          </p:nvPr>
        </p:nvSpPr>
        <p:spPr/>
        <p:txBody>
          <a:bodyPr/>
          <a:lstStyle/>
          <a:p>
            <a:pPr>
              <a:defRPr/>
            </a:pPr>
            <a:fld id="{364CE254-8B69-4DF6-8FE4-053132204A96}" type="slidenum">
              <a:rPr lang="el-GR"/>
              <a:pPr>
                <a:defRPr/>
              </a:pPr>
              <a:t>2</a:t>
            </a:fld>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026"/>
          <p:cNvSpPr>
            <a:spLocks noGrp="1" noChangeArrowheads="1"/>
          </p:cNvSpPr>
          <p:nvPr>
            <p:ph type="title"/>
          </p:nvPr>
        </p:nvSpPr>
        <p:spPr>
          <a:xfrm>
            <a:off x="457200" y="274638"/>
            <a:ext cx="8229600" cy="274042"/>
          </a:xfrm>
        </p:spPr>
        <p:txBody>
          <a:bodyPr/>
          <a:lstStyle/>
          <a:p>
            <a:r>
              <a:rPr lang="en-GB" sz="3600" b="1" dirty="0" err="1" smtClean="0"/>
              <a:t>Παράδειγμα</a:t>
            </a:r>
            <a:r>
              <a:rPr lang="en-GB" sz="3600" b="1" dirty="0" smtClean="0"/>
              <a:t> 3</a:t>
            </a:r>
          </a:p>
        </p:txBody>
      </p:sp>
      <p:sp>
        <p:nvSpPr>
          <p:cNvPr id="3076" name="Rectangle 1027"/>
          <p:cNvSpPr>
            <a:spLocks noGrp="1" noChangeArrowheads="1"/>
          </p:cNvSpPr>
          <p:nvPr>
            <p:ph type="body" idx="1"/>
          </p:nvPr>
        </p:nvSpPr>
        <p:spPr>
          <a:xfrm>
            <a:off x="0" y="692696"/>
            <a:ext cx="9144000" cy="6165304"/>
          </a:xfrm>
        </p:spPr>
        <p:txBody>
          <a:bodyPr/>
          <a:lstStyle/>
          <a:p>
            <a:pPr algn="just"/>
            <a:r>
              <a:rPr lang="en-GB" sz="2400" dirty="0" err="1" smtClean="0">
                <a:solidFill>
                  <a:schemeClr val="tx1"/>
                </a:solidFill>
              </a:rPr>
              <a:t>Θέλετε</a:t>
            </a:r>
            <a:r>
              <a:rPr lang="en-GB" sz="2400" dirty="0" smtClean="0">
                <a:solidFill>
                  <a:schemeClr val="tx1"/>
                </a:solidFill>
              </a:rPr>
              <a:t> να </a:t>
            </a:r>
            <a:r>
              <a:rPr lang="en-GB" sz="2400" dirty="0" err="1" smtClean="0">
                <a:solidFill>
                  <a:schemeClr val="tx1"/>
                </a:solidFill>
              </a:rPr>
              <a:t>έχετε</a:t>
            </a:r>
            <a:r>
              <a:rPr lang="en-GB" sz="2400" dirty="0" smtClean="0">
                <a:solidFill>
                  <a:schemeClr val="tx1"/>
                </a:solidFill>
              </a:rPr>
              <a:t> στη </a:t>
            </a:r>
            <a:r>
              <a:rPr lang="en-GB" sz="2400" dirty="0" err="1" smtClean="0">
                <a:solidFill>
                  <a:schemeClr val="tx1"/>
                </a:solidFill>
              </a:rPr>
              <a:t>διάθεσή</a:t>
            </a:r>
            <a:r>
              <a:rPr lang="en-GB" sz="2400" dirty="0" smtClean="0">
                <a:solidFill>
                  <a:schemeClr val="tx1"/>
                </a:solidFill>
              </a:rPr>
              <a:t> </a:t>
            </a:r>
            <a:r>
              <a:rPr lang="en-GB" sz="2400" dirty="0" err="1" smtClean="0">
                <a:solidFill>
                  <a:schemeClr val="tx1"/>
                </a:solidFill>
              </a:rPr>
              <a:t>σας</a:t>
            </a:r>
            <a:r>
              <a:rPr lang="en-GB" sz="2400" dirty="0" smtClean="0">
                <a:solidFill>
                  <a:schemeClr val="tx1"/>
                </a:solidFill>
              </a:rPr>
              <a:t> €100 στο τέλος του </a:t>
            </a:r>
            <a:r>
              <a:rPr lang="en-GB" sz="2400" dirty="0" err="1" smtClean="0">
                <a:solidFill>
                  <a:schemeClr val="tx1"/>
                </a:solidFill>
              </a:rPr>
              <a:t>δεύτερου</a:t>
            </a:r>
            <a:r>
              <a:rPr lang="en-GB" sz="2400" dirty="0" smtClean="0">
                <a:solidFill>
                  <a:schemeClr val="tx1"/>
                </a:solidFill>
              </a:rPr>
              <a:t> </a:t>
            </a:r>
            <a:r>
              <a:rPr lang="en-GB" sz="2400" dirty="0" err="1" smtClean="0">
                <a:solidFill>
                  <a:schemeClr val="tx1"/>
                </a:solidFill>
              </a:rPr>
              <a:t>έτους</a:t>
            </a:r>
            <a:r>
              <a:rPr lang="en-GB" sz="2400" dirty="0" smtClean="0">
                <a:solidFill>
                  <a:schemeClr val="tx1"/>
                </a:solidFill>
              </a:rPr>
              <a:t> και το </a:t>
            </a:r>
            <a:r>
              <a:rPr lang="en-GB" sz="2400" dirty="0" err="1" smtClean="0">
                <a:solidFill>
                  <a:schemeClr val="tx1"/>
                </a:solidFill>
              </a:rPr>
              <a:t>ίδιο</a:t>
            </a:r>
            <a:r>
              <a:rPr lang="en-GB" sz="2400" dirty="0" smtClean="0">
                <a:solidFill>
                  <a:schemeClr val="tx1"/>
                </a:solidFill>
              </a:rPr>
              <a:t> ποσό </a:t>
            </a:r>
            <a:r>
              <a:rPr lang="en-GB" sz="2400" dirty="0" err="1" smtClean="0">
                <a:solidFill>
                  <a:schemeClr val="tx1"/>
                </a:solidFill>
              </a:rPr>
              <a:t>χρημάτων</a:t>
            </a:r>
            <a:r>
              <a:rPr lang="en-GB" sz="2400" dirty="0" smtClean="0">
                <a:solidFill>
                  <a:schemeClr val="tx1"/>
                </a:solidFill>
              </a:rPr>
              <a:t> στο τέλος του </a:t>
            </a:r>
            <a:r>
              <a:rPr lang="en-GB" sz="2400" dirty="0" err="1" smtClean="0">
                <a:solidFill>
                  <a:schemeClr val="tx1"/>
                </a:solidFill>
              </a:rPr>
              <a:t>τρίτου</a:t>
            </a:r>
            <a:r>
              <a:rPr lang="en-GB" sz="2400" dirty="0" smtClean="0">
                <a:solidFill>
                  <a:schemeClr val="tx1"/>
                </a:solidFill>
              </a:rPr>
              <a:t> </a:t>
            </a:r>
            <a:r>
              <a:rPr lang="en-GB" sz="2400" dirty="0" err="1" smtClean="0">
                <a:solidFill>
                  <a:schemeClr val="tx1"/>
                </a:solidFill>
              </a:rPr>
              <a:t>έτους</a:t>
            </a:r>
            <a:r>
              <a:rPr lang="en-GB" sz="2400" dirty="0" smtClean="0">
                <a:solidFill>
                  <a:schemeClr val="tx1"/>
                </a:solidFill>
              </a:rPr>
              <a:t>. Το </a:t>
            </a:r>
            <a:r>
              <a:rPr lang="en-GB" sz="2400" dirty="0" err="1" smtClean="0">
                <a:solidFill>
                  <a:schemeClr val="tx1"/>
                </a:solidFill>
              </a:rPr>
              <a:t>σχετικό</a:t>
            </a:r>
            <a:r>
              <a:rPr lang="en-GB" sz="2400" dirty="0" smtClean="0">
                <a:solidFill>
                  <a:schemeClr val="tx1"/>
                </a:solidFill>
              </a:rPr>
              <a:t> </a:t>
            </a:r>
            <a:r>
              <a:rPr lang="en-GB" sz="2400" dirty="0" err="1" smtClean="0">
                <a:solidFill>
                  <a:schemeClr val="tx1"/>
                </a:solidFill>
              </a:rPr>
              <a:t>επιτόκιο</a:t>
            </a:r>
            <a:r>
              <a:rPr lang="en-GB" sz="2400" dirty="0" smtClean="0">
                <a:solidFill>
                  <a:schemeClr val="tx1"/>
                </a:solidFill>
              </a:rPr>
              <a:t> είναι 10%. </a:t>
            </a:r>
            <a:r>
              <a:rPr lang="en-GB" sz="2400" dirty="0" err="1" smtClean="0">
                <a:solidFill>
                  <a:schemeClr val="tx1"/>
                </a:solidFill>
              </a:rPr>
              <a:t>Πόσα</a:t>
            </a:r>
            <a:r>
              <a:rPr lang="en-GB" sz="2400" dirty="0" smtClean="0">
                <a:solidFill>
                  <a:schemeClr val="tx1"/>
                </a:solidFill>
              </a:rPr>
              <a:t> </a:t>
            </a:r>
            <a:r>
              <a:rPr lang="en-GB" sz="2400" dirty="0" err="1" smtClean="0">
                <a:solidFill>
                  <a:schemeClr val="tx1"/>
                </a:solidFill>
              </a:rPr>
              <a:t>χρήματα</a:t>
            </a:r>
            <a:r>
              <a:rPr lang="en-GB" sz="2400" dirty="0" smtClean="0">
                <a:solidFill>
                  <a:schemeClr val="tx1"/>
                </a:solidFill>
              </a:rPr>
              <a:t> πρέπει να </a:t>
            </a:r>
            <a:r>
              <a:rPr lang="en-GB" sz="2400" dirty="0" err="1" smtClean="0">
                <a:solidFill>
                  <a:schemeClr val="tx1"/>
                </a:solidFill>
              </a:rPr>
              <a:t>επενδύσετε</a:t>
            </a:r>
            <a:r>
              <a:rPr lang="en-GB" sz="2400" dirty="0" smtClean="0">
                <a:solidFill>
                  <a:schemeClr val="tx1"/>
                </a:solidFill>
              </a:rPr>
              <a:t> σήμερα;</a:t>
            </a:r>
            <a:endParaRPr lang="en-GB" sz="2400" dirty="0" smtClean="0">
              <a:solidFill>
                <a:srgbClr val="CC3300"/>
              </a:solidFill>
            </a:endParaRPr>
          </a:p>
          <a:p>
            <a:endParaRPr lang="en-GB" sz="1800" dirty="0" smtClean="0">
              <a:solidFill>
                <a:srgbClr val="CC3300"/>
              </a:solidFill>
            </a:endParaRPr>
          </a:p>
          <a:p>
            <a:endParaRPr lang="en-GB" sz="1800" dirty="0" smtClean="0">
              <a:solidFill>
                <a:srgbClr val="CC3300"/>
              </a:solidFill>
            </a:endParaRPr>
          </a:p>
          <a:p>
            <a:endParaRPr lang="el-GR" sz="1800" dirty="0" smtClean="0">
              <a:solidFill>
                <a:schemeClr val="tx1"/>
              </a:solidFill>
            </a:endParaRPr>
          </a:p>
          <a:p>
            <a:endParaRPr lang="en-US" sz="1800" dirty="0" smtClean="0">
              <a:solidFill>
                <a:schemeClr val="tx1"/>
              </a:solidFill>
            </a:endParaRPr>
          </a:p>
          <a:p>
            <a:endParaRPr lang="en-US" sz="1800" dirty="0" smtClean="0"/>
          </a:p>
          <a:p>
            <a:pPr algn="just"/>
            <a:r>
              <a:rPr lang="el-GR" sz="2400" dirty="0" smtClean="0">
                <a:solidFill>
                  <a:schemeClr val="tx1"/>
                </a:solidFill>
              </a:rPr>
              <a:t>Το ποσό που αναζητούμε είναι η ΠΑ των καθαρών ταμειακών ροών. Άρα:</a:t>
            </a:r>
          </a:p>
          <a:p>
            <a:endParaRPr lang="el-GR" sz="1800" dirty="0" smtClean="0">
              <a:solidFill>
                <a:schemeClr val="tx1"/>
              </a:solidFill>
            </a:endParaRPr>
          </a:p>
          <a:p>
            <a:endParaRPr lang="el-GR" sz="1800" dirty="0" smtClean="0">
              <a:solidFill>
                <a:schemeClr val="tx1"/>
              </a:solidFill>
            </a:endParaRPr>
          </a:p>
          <a:p>
            <a:pPr algn="just"/>
            <a:r>
              <a:rPr lang="el-GR" sz="2400" dirty="0" smtClean="0">
                <a:solidFill>
                  <a:schemeClr val="tx1"/>
                </a:solidFill>
              </a:rPr>
              <a:t>Εναλλακτικά, πρόκειται για ράντα με </a:t>
            </a:r>
            <a:r>
              <a:rPr lang="en-US" sz="2400" dirty="0" smtClean="0">
                <a:solidFill>
                  <a:schemeClr val="tx1"/>
                </a:solidFill>
              </a:rPr>
              <a:t>i=10% </a:t>
            </a:r>
            <a:r>
              <a:rPr lang="el-GR" sz="2400" dirty="0" smtClean="0">
                <a:solidFill>
                  <a:schemeClr val="tx1"/>
                </a:solidFill>
              </a:rPr>
              <a:t>και ν=2, οπότε η παρούσα αξία στο τέλος του πρώτου έτους είναι 100</a:t>
            </a:r>
            <a:r>
              <a:rPr lang="en-US" sz="2400" dirty="0" smtClean="0">
                <a:solidFill>
                  <a:schemeClr val="tx1"/>
                </a:solidFill>
              </a:rPr>
              <a:t> x</a:t>
            </a:r>
            <a:r>
              <a:rPr lang="el-GR" sz="2400" dirty="0" smtClean="0">
                <a:solidFill>
                  <a:schemeClr val="tx1"/>
                </a:solidFill>
              </a:rPr>
              <a:t> 1,7355 = €173,55. Συνεπώς η παρούσα αξία είναι ΠΑ = €173,55/1.1 = €157,55</a:t>
            </a:r>
          </a:p>
          <a:p>
            <a:pPr>
              <a:buFontTx/>
              <a:buNone/>
            </a:pPr>
            <a:endParaRPr lang="en-GB" sz="1800" dirty="0" smtClean="0"/>
          </a:p>
        </p:txBody>
      </p:sp>
      <p:sp>
        <p:nvSpPr>
          <p:cNvPr id="3077" name="Line 1029"/>
          <p:cNvSpPr>
            <a:spLocks noChangeShapeType="1"/>
          </p:cNvSpPr>
          <p:nvPr/>
        </p:nvSpPr>
        <p:spPr bwMode="auto">
          <a:xfrm>
            <a:off x="4622800" y="3352800"/>
            <a:ext cx="3886200" cy="0"/>
          </a:xfrm>
          <a:prstGeom prst="line">
            <a:avLst/>
          </a:prstGeom>
          <a:noFill/>
          <a:ln w="9525">
            <a:solidFill>
              <a:schemeClr val="tx1"/>
            </a:solidFill>
            <a:round/>
            <a:headEnd/>
            <a:tailEnd/>
          </a:ln>
        </p:spPr>
        <p:txBody>
          <a:bodyPr wrap="none" anchor="ctr">
            <a:spAutoFit/>
          </a:bodyPr>
          <a:lstStyle/>
          <a:p>
            <a:endParaRPr lang="el-GR"/>
          </a:p>
        </p:txBody>
      </p:sp>
      <p:sp>
        <p:nvSpPr>
          <p:cNvPr id="3078" name="Line 1030"/>
          <p:cNvSpPr>
            <a:spLocks noChangeShapeType="1"/>
          </p:cNvSpPr>
          <p:nvPr/>
        </p:nvSpPr>
        <p:spPr bwMode="auto">
          <a:xfrm>
            <a:off x="4622800" y="3352800"/>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3079" name="Line 1031"/>
          <p:cNvSpPr>
            <a:spLocks noChangeShapeType="1"/>
          </p:cNvSpPr>
          <p:nvPr/>
        </p:nvSpPr>
        <p:spPr bwMode="auto">
          <a:xfrm flipV="1">
            <a:off x="8509000" y="2819400"/>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3080" name="Text Box 1032"/>
          <p:cNvSpPr txBox="1">
            <a:spLocks noChangeArrowheads="1"/>
          </p:cNvSpPr>
          <p:nvPr/>
        </p:nvSpPr>
        <p:spPr bwMode="auto">
          <a:xfrm>
            <a:off x="4778375" y="3444875"/>
            <a:ext cx="482600" cy="336550"/>
          </a:xfrm>
          <a:prstGeom prst="rect">
            <a:avLst/>
          </a:prstGeom>
          <a:noFill/>
          <a:ln w="9525">
            <a:noFill/>
            <a:miter lim="800000"/>
            <a:headEnd/>
            <a:tailEnd/>
          </a:ln>
        </p:spPr>
        <p:txBody>
          <a:bodyPr wrap="none" anchor="ctr">
            <a:spAutoFit/>
          </a:bodyPr>
          <a:lstStyle/>
          <a:p>
            <a:r>
              <a:rPr lang="en-GB"/>
              <a:t>€ Χ</a:t>
            </a:r>
          </a:p>
        </p:txBody>
      </p:sp>
      <p:sp>
        <p:nvSpPr>
          <p:cNvPr id="3081" name="Text Box 1033"/>
          <p:cNvSpPr txBox="1">
            <a:spLocks noChangeArrowheads="1"/>
          </p:cNvSpPr>
          <p:nvPr/>
        </p:nvSpPr>
        <p:spPr bwMode="auto">
          <a:xfrm>
            <a:off x="8477250" y="2911475"/>
            <a:ext cx="590550" cy="336550"/>
          </a:xfrm>
          <a:prstGeom prst="rect">
            <a:avLst/>
          </a:prstGeom>
          <a:noFill/>
          <a:ln w="9525">
            <a:noFill/>
            <a:miter lim="800000"/>
            <a:headEnd/>
            <a:tailEnd/>
          </a:ln>
        </p:spPr>
        <p:txBody>
          <a:bodyPr wrap="none" anchor="ctr">
            <a:spAutoFit/>
          </a:bodyPr>
          <a:lstStyle/>
          <a:p>
            <a:r>
              <a:rPr lang="en-GB"/>
              <a:t>€100</a:t>
            </a:r>
          </a:p>
        </p:txBody>
      </p:sp>
      <p:sp>
        <p:nvSpPr>
          <p:cNvPr id="3083" name="Line 1035"/>
          <p:cNvSpPr>
            <a:spLocks noChangeShapeType="1"/>
          </p:cNvSpPr>
          <p:nvPr/>
        </p:nvSpPr>
        <p:spPr bwMode="auto">
          <a:xfrm flipV="1">
            <a:off x="7162800" y="2835275"/>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3084" name="Text Box 1036"/>
          <p:cNvSpPr txBox="1">
            <a:spLocks noChangeArrowheads="1"/>
          </p:cNvSpPr>
          <p:nvPr/>
        </p:nvSpPr>
        <p:spPr bwMode="auto">
          <a:xfrm>
            <a:off x="7083425" y="2940050"/>
            <a:ext cx="590550" cy="336550"/>
          </a:xfrm>
          <a:prstGeom prst="rect">
            <a:avLst/>
          </a:prstGeom>
          <a:noFill/>
          <a:ln w="9525">
            <a:noFill/>
            <a:miter lim="800000"/>
            <a:headEnd/>
            <a:tailEnd/>
          </a:ln>
        </p:spPr>
        <p:txBody>
          <a:bodyPr wrap="none" anchor="ctr">
            <a:spAutoFit/>
          </a:bodyPr>
          <a:lstStyle/>
          <a:p>
            <a:r>
              <a:rPr lang="en-GB"/>
              <a:t>€100</a:t>
            </a:r>
          </a:p>
        </p:txBody>
      </p:sp>
      <p:graphicFrame>
        <p:nvGraphicFramePr>
          <p:cNvPr id="3074" name="Object 4096"/>
          <p:cNvGraphicFramePr>
            <a:graphicFrameLocks noChangeAspect="1"/>
          </p:cNvGraphicFramePr>
          <p:nvPr/>
        </p:nvGraphicFramePr>
        <p:xfrm>
          <a:off x="3263900" y="4495800"/>
          <a:ext cx="3060700" cy="671513"/>
        </p:xfrm>
        <a:graphic>
          <a:graphicData uri="http://schemas.openxmlformats.org/presentationml/2006/ole">
            <p:oleObj spid="_x0000_s102402" name="Equation" r:id="rId4" imgW="3060360" imgH="672840" progId="Equation.3">
              <p:embed/>
            </p:oleObj>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a:xfrm>
            <a:off x="457200" y="274638"/>
            <a:ext cx="8229600" cy="346050"/>
          </a:xfrm>
        </p:spPr>
        <p:txBody>
          <a:bodyPr/>
          <a:lstStyle/>
          <a:p>
            <a:r>
              <a:rPr lang="en-GB" sz="3600" b="1" dirty="0" err="1" smtClean="0"/>
              <a:t>Παράδειγμα</a:t>
            </a:r>
            <a:r>
              <a:rPr lang="en-GB" sz="3600" b="1" dirty="0" smtClean="0"/>
              <a:t> 4</a:t>
            </a:r>
          </a:p>
        </p:txBody>
      </p:sp>
      <p:sp>
        <p:nvSpPr>
          <p:cNvPr id="4101" name="Rectangle 3"/>
          <p:cNvSpPr>
            <a:spLocks noGrp="1" noChangeArrowheads="1"/>
          </p:cNvSpPr>
          <p:nvPr>
            <p:ph type="body" idx="1"/>
          </p:nvPr>
        </p:nvSpPr>
        <p:spPr>
          <a:xfrm>
            <a:off x="0" y="764704"/>
            <a:ext cx="9144000" cy="6093296"/>
          </a:xfrm>
        </p:spPr>
        <p:txBody>
          <a:bodyPr/>
          <a:lstStyle/>
          <a:p>
            <a:pPr algn="just"/>
            <a:r>
              <a:rPr lang="en-GB" sz="2400" dirty="0" smtClean="0">
                <a:solidFill>
                  <a:schemeClr val="tx1"/>
                </a:solidFill>
              </a:rPr>
              <a:t>Να </a:t>
            </a:r>
            <a:r>
              <a:rPr lang="en-GB" sz="2400" dirty="0" err="1" smtClean="0">
                <a:solidFill>
                  <a:schemeClr val="tx1"/>
                </a:solidFill>
              </a:rPr>
              <a:t>υπολογιστεί</a:t>
            </a:r>
            <a:r>
              <a:rPr lang="en-GB" sz="2400" dirty="0" smtClean="0">
                <a:solidFill>
                  <a:schemeClr val="tx1"/>
                </a:solidFill>
              </a:rPr>
              <a:t> η ΠΑ </a:t>
            </a:r>
            <a:r>
              <a:rPr lang="en-GB" sz="2400" dirty="0" err="1" smtClean="0">
                <a:solidFill>
                  <a:schemeClr val="tx1"/>
                </a:solidFill>
              </a:rPr>
              <a:t>ράντας</a:t>
            </a:r>
            <a:r>
              <a:rPr lang="en-GB" sz="2400" dirty="0" smtClean="0">
                <a:solidFill>
                  <a:schemeClr val="tx1"/>
                </a:solidFill>
              </a:rPr>
              <a:t> στο </a:t>
            </a:r>
            <a:r>
              <a:rPr lang="en-GB" sz="2400" dirty="0" err="1" smtClean="0">
                <a:solidFill>
                  <a:schemeClr val="tx1"/>
                </a:solidFill>
              </a:rPr>
              <a:t>διηνεκές</a:t>
            </a:r>
            <a:r>
              <a:rPr lang="en-GB" sz="2400" dirty="0" smtClean="0">
                <a:solidFill>
                  <a:schemeClr val="tx1"/>
                </a:solidFill>
              </a:rPr>
              <a:t> με σταθερό όρο €100, η πρώτη </a:t>
            </a:r>
            <a:r>
              <a:rPr lang="en-GB" sz="2400" dirty="0" err="1" smtClean="0">
                <a:solidFill>
                  <a:schemeClr val="tx1"/>
                </a:solidFill>
              </a:rPr>
              <a:t>δόση</a:t>
            </a:r>
            <a:r>
              <a:rPr lang="en-GB" sz="2400" dirty="0" smtClean="0">
                <a:solidFill>
                  <a:schemeClr val="tx1"/>
                </a:solidFill>
              </a:rPr>
              <a:t> της </a:t>
            </a:r>
            <a:r>
              <a:rPr lang="en-GB" sz="2400" dirty="0" err="1" smtClean="0">
                <a:solidFill>
                  <a:schemeClr val="tx1"/>
                </a:solidFill>
              </a:rPr>
              <a:t>οποίας</a:t>
            </a:r>
            <a:r>
              <a:rPr lang="en-GB" sz="2400" dirty="0" smtClean="0">
                <a:solidFill>
                  <a:schemeClr val="tx1"/>
                </a:solidFill>
              </a:rPr>
              <a:t> </a:t>
            </a:r>
            <a:r>
              <a:rPr lang="en-GB" sz="2400" dirty="0" err="1" smtClean="0">
                <a:solidFill>
                  <a:schemeClr val="tx1"/>
                </a:solidFill>
              </a:rPr>
              <a:t>πραγματοποιείται</a:t>
            </a:r>
            <a:r>
              <a:rPr lang="en-GB" sz="2400" dirty="0" smtClean="0">
                <a:solidFill>
                  <a:schemeClr val="tx1"/>
                </a:solidFill>
              </a:rPr>
              <a:t> στο τέλος του </a:t>
            </a:r>
            <a:r>
              <a:rPr lang="en-GB" sz="2400" dirty="0" err="1" smtClean="0">
                <a:solidFill>
                  <a:schemeClr val="tx1"/>
                </a:solidFill>
              </a:rPr>
              <a:t>τρίτου</a:t>
            </a:r>
            <a:r>
              <a:rPr lang="en-GB" sz="2400" dirty="0" smtClean="0">
                <a:solidFill>
                  <a:schemeClr val="tx1"/>
                </a:solidFill>
              </a:rPr>
              <a:t> </a:t>
            </a:r>
            <a:r>
              <a:rPr lang="en-GB" sz="2400" dirty="0" err="1" smtClean="0">
                <a:solidFill>
                  <a:schemeClr val="tx1"/>
                </a:solidFill>
              </a:rPr>
              <a:t>έτους</a:t>
            </a:r>
            <a:r>
              <a:rPr lang="en-GB" sz="2400" dirty="0" smtClean="0">
                <a:solidFill>
                  <a:schemeClr val="tx1"/>
                </a:solidFill>
              </a:rPr>
              <a:t>, το </a:t>
            </a:r>
            <a:r>
              <a:rPr lang="en-GB" sz="2400" dirty="0" err="1" smtClean="0">
                <a:solidFill>
                  <a:schemeClr val="tx1"/>
                </a:solidFill>
              </a:rPr>
              <a:t>δε</a:t>
            </a:r>
            <a:r>
              <a:rPr lang="en-GB" sz="2400" dirty="0" smtClean="0">
                <a:solidFill>
                  <a:schemeClr val="tx1"/>
                </a:solidFill>
              </a:rPr>
              <a:t> </a:t>
            </a:r>
            <a:r>
              <a:rPr lang="en-GB" sz="2400" dirty="0" err="1" smtClean="0">
                <a:solidFill>
                  <a:schemeClr val="tx1"/>
                </a:solidFill>
              </a:rPr>
              <a:t>επιτόκιο</a:t>
            </a:r>
            <a:r>
              <a:rPr lang="en-GB" sz="2400" dirty="0" smtClean="0">
                <a:solidFill>
                  <a:schemeClr val="tx1"/>
                </a:solidFill>
              </a:rPr>
              <a:t> είναι 10%.</a:t>
            </a:r>
            <a:endParaRPr lang="en-GB" sz="2400" dirty="0" smtClean="0">
              <a:solidFill>
                <a:srgbClr val="CC3300"/>
              </a:solidFill>
            </a:endParaRPr>
          </a:p>
          <a:p>
            <a:endParaRPr lang="en-US" sz="1800" dirty="0" smtClean="0"/>
          </a:p>
          <a:p>
            <a:endParaRPr lang="en-US" sz="1800" dirty="0" smtClean="0">
              <a:solidFill>
                <a:schemeClr val="tx1"/>
              </a:solidFill>
            </a:endParaRPr>
          </a:p>
          <a:p>
            <a:r>
              <a:rPr lang="el-GR" sz="2000" dirty="0" smtClean="0">
                <a:solidFill>
                  <a:schemeClr val="tx1"/>
                </a:solidFill>
              </a:rPr>
              <a:t>Αναγάγουμε τη ράντα στο διηνεκές</a:t>
            </a:r>
          </a:p>
          <a:p>
            <a:pPr>
              <a:buFontTx/>
              <a:buNone/>
            </a:pPr>
            <a:r>
              <a:rPr lang="el-GR" sz="2000" dirty="0" smtClean="0">
                <a:solidFill>
                  <a:schemeClr val="tx1"/>
                </a:solidFill>
              </a:rPr>
              <a:t>	 σε όρους αξίας δεύτερου έτους:</a:t>
            </a:r>
          </a:p>
          <a:p>
            <a:endParaRPr lang="en-US" sz="2000" dirty="0" smtClean="0">
              <a:solidFill>
                <a:schemeClr val="tx1"/>
              </a:solidFill>
            </a:endParaRPr>
          </a:p>
          <a:p>
            <a:endParaRPr lang="en-US" sz="2000" dirty="0" smtClean="0">
              <a:solidFill>
                <a:schemeClr val="tx1"/>
              </a:solidFill>
            </a:endParaRPr>
          </a:p>
          <a:p>
            <a:r>
              <a:rPr lang="el-GR" sz="2000" dirty="0" smtClean="0">
                <a:solidFill>
                  <a:schemeClr val="tx1"/>
                </a:solidFill>
              </a:rPr>
              <a:t>Συνεπώς η παρούσα αξία των δύο ετών είναι: </a:t>
            </a:r>
          </a:p>
          <a:p>
            <a:endParaRPr lang="en-US" sz="2000" dirty="0" smtClean="0">
              <a:solidFill>
                <a:schemeClr val="tx1"/>
              </a:solidFill>
            </a:endParaRPr>
          </a:p>
          <a:p>
            <a:r>
              <a:rPr lang="el-GR" sz="2000" dirty="0" smtClean="0">
                <a:solidFill>
                  <a:schemeClr val="tx1"/>
                </a:solidFill>
              </a:rPr>
              <a:t>Η παρούσα αξία των €1.000 στο δεύτερο έτος είναι:</a:t>
            </a:r>
          </a:p>
          <a:p>
            <a:endParaRPr lang="el-GR" sz="1800" dirty="0" smtClean="0">
              <a:solidFill>
                <a:schemeClr val="tx1"/>
              </a:solidFill>
            </a:endParaRPr>
          </a:p>
          <a:p>
            <a:endParaRPr lang="en-US" sz="1800" dirty="0" smtClean="0">
              <a:solidFill>
                <a:schemeClr val="tx1"/>
              </a:solidFill>
            </a:endParaRPr>
          </a:p>
          <a:p>
            <a:pPr algn="just"/>
            <a:r>
              <a:rPr lang="el-GR" sz="2000" dirty="0" smtClean="0">
                <a:solidFill>
                  <a:schemeClr val="tx1"/>
                </a:solidFill>
              </a:rPr>
              <a:t>Εναλλακτικά θα μπορούσαμε να υπολογίσουμε την παρούσα αξία ράντας στο διηνεκές για όλα τα έτη και να αφαιρέσουμε την παρούσα αξία ράντας (</a:t>
            </a:r>
            <a:r>
              <a:rPr lang="el-GR" sz="2000" u="sng" dirty="0" smtClean="0">
                <a:solidFill>
                  <a:schemeClr val="tx1"/>
                </a:solidFill>
              </a:rPr>
              <a:t>όχι στο διηνεκές</a:t>
            </a:r>
            <a:r>
              <a:rPr lang="el-GR" sz="2000" dirty="0" smtClean="0">
                <a:solidFill>
                  <a:schemeClr val="tx1"/>
                </a:solidFill>
              </a:rPr>
              <a:t>) με €100 ετησίως για 2 έτη</a:t>
            </a:r>
          </a:p>
          <a:p>
            <a:pPr>
              <a:buFontTx/>
              <a:buNone/>
            </a:pPr>
            <a:endParaRPr lang="el-GR" sz="1800" dirty="0" smtClean="0">
              <a:solidFill>
                <a:schemeClr val="tx1"/>
              </a:solidFill>
            </a:endParaRPr>
          </a:p>
          <a:p>
            <a:pPr>
              <a:buFontTx/>
              <a:buNone/>
            </a:pPr>
            <a:endParaRPr lang="en-GB" sz="1800" dirty="0" smtClean="0"/>
          </a:p>
        </p:txBody>
      </p:sp>
      <p:sp>
        <p:nvSpPr>
          <p:cNvPr id="4102" name="Line 4"/>
          <p:cNvSpPr>
            <a:spLocks noChangeShapeType="1"/>
          </p:cNvSpPr>
          <p:nvPr/>
        </p:nvSpPr>
        <p:spPr bwMode="auto">
          <a:xfrm>
            <a:off x="4699000" y="3200400"/>
            <a:ext cx="3886200" cy="0"/>
          </a:xfrm>
          <a:prstGeom prst="line">
            <a:avLst/>
          </a:prstGeom>
          <a:noFill/>
          <a:ln w="9525">
            <a:solidFill>
              <a:schemeClr val="tx1"/>
            </a:solidFill>
            <a:round/>
            <a:headEnd/>
            <a:tailEnd/>
          </a:ln>
        </p:spPr>
        <p:txBody>
          <a:bodyPr wrap="none" anchor="ctr">
            <a:spAutoFit/>
          </a:bodyPr>
          <a:lstStyle/>
          <a:p>
            <a:endParaRPr lang="el-GR"/>
          </a:p>
        </p:txBody>
      </p:sp>
      <p:sp>
        <p:nvSpPr>
          <p:cNvPr id="4103" name="Line 5"/>
          <p:cNvSpPr>
            <a:spLocks noChangeShapeType="1"/>
          </p:cNvSpPr>
          <p:nvPr/>
        </p:nvSpPr>
        <p:spPr bwMode="auto">
          <a:xfrm>
            <a:off x="4699000" y="3200400"/>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4104" name="Line 6"/>
          <p:cNvSpPr>
            <a:spLocks noChangeShapeType="1"/>
          </p:cNvSpPr>
          <p:nvPr/>
        </p:nvSpPr>
        <p:spPr bwMode="auto">
          <a:xfrm flipV="1">
            <a:off x="7772400" y="2667000"/>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4105" name="Text Box 7"/>
          <p:cNvSpPr txBox="1">
            <a:spLocks noChangeArrowheads="1"/>
          </p:cNvSpPr>
          <p:nvPr/>
        </p:nvSpPr>
        <p:spPr bwMode="auto">
          <a:xfrm>
            <a:off x="4854575" y="3292475"/>
            <a:ext cx="482600" cy="336550"/>
          </a:xfrm>
          <a:prstGeom prst="rect">
            <a:avLst/>
          </a:prstGeom>
          <a:noFill/>
          <a:ln w="9525">
            <a:noFill/>
            <a:miter lim="800000"/>
            <a:headEnd/>
            <a:tailEnd/>
          </a:ln>
        </p:spPr>
        <p:txBody>
          <a:bodyPr wrap="none" anchor="ctr">
            <a:spAutoFit/>
          </a:bodyPr>
          <a:lstStyle/>
          <a:p>
            <a:r>
              <a:rPr lang="en-GB"/>
              <a:t>€ Χ</a:t>
            </a:r>
          </a:p>
        </p:txBody>
      </p:sp>
      <p:sp>
        <p:nvSpPr>
          <p:cNvPr id="4106" name="Text Box 8"/>
          <p:cNvSpPr txBox="1">
            <a:spLocks noChangeArrowheads="1"/>
          </p:cNvSpPr>
          <p:nvPr/>
        </p:nvSpPr>
        <p:spPr bwMode="auto">
          <a:xfrm>
            <a:off x="7696200" y="2759075"/>
            <a:ext cx="590550" cy="336550"/>
          </a:xfrm>
          <a:prstGeom prst="rect">
            <a:avLst/>
          </a:prstGeom>
          <a:noFill/>
          <a:ln w="9525">
            <a:noFill/>
            <a:miter lim="800000"/>
            <a:headEnd/>
            <a:tailEnd/>
          </a:ln>
        </p:spPr>
        <p:txBody>
          <a:bodyPr wrap="none" anchor="ctr">
            <a:spAutoFit/>
          </a:bodyPr>
          <a:lstStyle/>
          <a:p>
            <a:r>
              <a:rPr lang="en-GB"/>
              <a:t>€100</a:t>
            </a:r>
          </a:p>
        </p:txBody>
      </p:sp>
      <p:sp>
        <p:nvSpPr>
          <p:cNvPr id="4107" name="Line 9"/>
          <p:cNvSpPr>
            <a:spLocks noChangeShapeType="1"/>
          </p:cNvSpPr>
          <p:nvPr/>
        </p:nvSpPr>
        <p:spPr bwMode="auto">
          <a:xfrm>
            <a:off x="762000" y="2590800"/>
            <a:ext cx="7924800" cy="0"/>
          </a:xfrm>
          <a:prstGeom prst="line">
            <a:avLst/>
          </a:prstGeom>
          <a:noFill/>
          <a:ln w="28575">
            <a:solidFill>
              <a:srgbClr val="CC3300"/>
            </a:solidFill>
            <a:prstDash val="sysDot"/>
            <a:round/>
            <a:headEnd/>
            <a:tailEnd/>
          </a:ln>
        </p:spPr>
        <p:txBody>
          <a:bodyPr wrap="none" anchor="ctr">
            <a:spAutoFit/>
          </a:bodyPr>
          <a:lstStyle/>
          <a:p>
            <a:endParaRPr lang="el-GR"/>
          </a:p>
        </p:txBody>
      </p:sp>
      <p:sp>
        <p:nvSpPr>
          <p:cNvPr id="4108" name="Line 10"/>
          <p:cNvSpPr>
            <a:spLocks noChangeShapeType="1"/>
          </p:cNvSpPr>
          <p:nvPr/>
        </p:nvSpPr>
        <p:spPr bwMode="auto">
          <a:xfrm flipV="1">
            <a:off x="6781800" y="2682875"/>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4109" name="Text Box 11"/>
          <p:cNvSpPr txBox="1">
            <a:spLocks noChangeArrowheads="1"/>
          </p:cNvSpPr>
          <p:nvPr/>
        </p:nvSpPr>
        <p:spPr bwMode="auto">
          <a:xfrm>
            <a:off x="6724650" y="2787650"/>
            <a:ext cx="590550" cy="336550"/>
          </a:xfrm>
          <a:prstGeom prst="rect">
            <a:avLst/>
          </a:prstGeom>
          <a:noFill/>
          <a:ln w="9525">
            <a:noFill/>
            <a:miter lim="800000"/>
            <a:headEnd/>
            <a:tailEnd/>
          </a:ln>
        </p:spPr>
        <p:txBody>
          <a:bodyPr wrap="none" anchor="ctr">
            <a:spAutoFit/>
          </a:bodyPr>
          <a:lstStyle/>
          <a:p>
            <a:r>
              <a:rPr lang="en-GB"/>
              <a:t>€100</a:t>
            </a:r>
          </a:p>
        </p:txBody>
      </p:sp>
      <p:graphicFrame>
        <p:nvGraphicFramePr>
          <p:cNvPr id="4098" name="Object 1024"/>
          <p:cNvGraphicFramePr>
            <a:graphicFrameLocks noChangeAspect="1"/>
          </p:cNvGraphicFramePr>
          <p:nvPr/>
        </p:nvGraphicFramePr>
        <p:xfrm>
          <a:off x="5364088" y="3933056"/>
          <a:ext cx="3289300" cy="711200"/>
        </p:xfrm>
        <a:graphic>
          <a:graphicData uri="http://schemas.openxmlformats.org/presentationml/2006/ole">
            <p:oleObj spid="_x0000_s103426" name="Equation" r:id="rId4" imgW="3288960" imgH="711000" progId="Equation.3">
              <p:embed/>
            </p:oleObj>
          </a:graphicData>
        </a:graphic>
      </p:graphicFrame>
      <p:sp>
        <p:nvSpPr>
          <p:cNvPr id="4110" name="Text Box 13"/>
          <p:cNvSpPr txBox="1">
            <a:spLocks noChangeArrowheads="1"/>
          </p:cNvSpPr>
          <p:nvPr/>
        </p:nvSpPr>
        <p:spPr bwMode="auto">
          <a:xfrm>
            <a:off x="8350250" y="2667000"/>
            <a:ext cx="565150" cy="396875"/>
          </a:xfrm>
          <a:prstGeom prst="rect">
            <a:avLst/>
          </a:prstGeom>
          <a:noFill/>
          <a:ln w="9525">
            <a:noFill/>
            <a:miter lim="800000"/>
            <a:headEnd/>
            <a:tailEnd/>
          </a:ln>
        </p:spPr>
        <p:txBody>
          <a:bodyPr wrap="none" anchor="ctr">
            <a:spAutoFit/>
          </a:bodyPr>
          <a:lstStyle/>
          <a:p>
            <a:r>
              <a:rPr lang="en-GB" sz="2000" b="1"/>
              <a:t>…..</a:t>
            </a:r>
          </a:p>
        </p:txBody>
      </p:sp>
      <p:graphicFrame>
        <p:nvGraphicFramePr>
          <p:cNvPr id="4099" name="Object 1025"/>
          <p:cNvGraphicFramePr>
            <a:graphicFrameLocks noChangeAspect="1"/>
          </p:cNvGraphicFramePr>
          <p:nvPr/>
        </p:nvGraphicFramePr>
        <p:xfrm>
          <a:off x="6444208" y="4725144"/>
          <a:ext cx="2387600" cy="736600"/>
        </p:xfrm>
        <a:graphic>
          <a:graphicData uri="http://schemas.openxmlformats.org/presentationml/2006/ole">
            <p:oleObj spid="_x0000_s103427" name="Equation" r:id="rId5" imgW="2387520" imgH="736560" progId="Equation.3">
              <p:embed/>
            </p:oleObj>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26"/>
          <p:cNvSpPr>
            <a:spLocks noGrp="1" noChangeArrowheads="1"/>
          </p:cNvSpPr>
          <p:nvPr>
            <p:ph type="title"/>
          </p:nvPr>
        </p:nvSpPr>
        <p:spPr>
          <a:xfrm>
            <a:off x="457200" y="274638"/>
            <a:ext cx="8229600" cy="202034"/>
          </a:xfrm>
        </p:spPr>
        <p:txBody>
          <a:bodyPr/>
          <a:lstStyle/>
          <a:p>
            <a:r>
              <a:rPr lang="en-GB" sz="3600" b="1" dirty="0" err="1" smtClean="0"/>
              <a:t>Παράδειγμα</a:t>
            </a:r>
            <a:r>
              <a:rPr lang="en-GB" sz="3600" b="1" dirty="0" smtClean="0"/>
              <a:t> 5</a:t>
            </a:r>
          </a:p>
        </p:txBody>
      </p:sp>
      <p:sp>
        <p:nvSpPr>
          <p:cNvPr id="15363" name="Rectangle 1027"/>
          <p:cNvSpPr>
            <a:spLocks noGrp="1" noChangeArrowheads="1"/>
          </p:cNvSpPr>
          <p:nvPr>
            <p:ph type="body" idx="1"/>
          </p:nvPr>
        </p:nvSpPr>
        <p:spPr>
          <a:xfrm>
            <a:off x="0" y="692696"/>
            <a:ext cx="9144000" cy="6165304"/>
          </a:xfrm>
        </p:spPr>
        <p:txBody>
          <a:bodyPr/>
          <a:lstStyle/>
          <a:p>
            <a:pPr algn="just"/>
            <a:r>
              <a:rPr lang="en-GB" sz="2400" dirty="0" err="1" smtClean="0">
                <a:solidFill>
                  <a:schemeClr val="tx1"/>
                </a:solidFill>
              </a:rPr>
              <a:t>Έχετε</a:t>
            </a:r>
            <a:r>
              <a:rPr lang="en-GB" sz="2400" dirty="0" smtClean="0">
                <a:solidFill>
                  <a:schemeClr val="tx1"/>
                </a:solidFill>
              </a:rPr>
              <a:t> €1.000 και </a:t>
            </a:r>
            <a:r>
              <a:rPr lang="en-GB" sz="2400" dirty="0" err="1" smtClean="0">
                <a:solidFill>
                  <a:schemeClr val="tx1"/>
                </a:solidFill>
              </a:rPr>
              <a:t>επιθυμείτε</a:t>
            </a:r>
            <a:r>
              <a:rPr lang="en-GB" sz="2400" dirty="0" smtClean="0">
                <a:solidFill>
                  <a:schemeClr val="tx1"/>
                </a:solidFill>
              </a:rPr>
              <a:t> να τα </a:t>
            </a:r>
            <a:r>
              <a:rPr lang="en-GB" sz="2400" dirty="0" err="1" smtClean="0">
                <a:solidFill>
                  <a:schemeClr val="tx1"/>
                </a:solidFill>
              </a:rPr>
              <a:t>επενδύσετε</a:t>
            </a:r>
            <a:r>
              <a:rPr lang="en-GB" sz="2400" dirty="0" smtClean="0">
                <a:solidFill>
                  <a:schemeClr val="tx1"/>
                </a:solidFill>
              </a:rPr>
              <a:t> για δύο έτη (με </a:t>
            </a:r>
            <a:r>
              <a:rPr lang="en-GB" sz="2400" dirty="0" err="1" smtClean="0">
                <a:solidFill>
                  <a:schemeClr val="tx1"/>
                </a:solidFill>
              </a:rPr>
              <a:t>ανατοκισμό</a:t>
            </a:r>
            <a:r>
              <a:rPr lang="en-GB" sz="2400" dirty="0" smtClean="0">
                <a:solidFill>
                  <a:schemeClr val="tx1"/>
                </a:solidFill>
              </a:rPr>
              <a:t>) με </a:t>
            </a:r>
            <a:r>
              <a:rPr lang="en-GB" sz="2400" dirty="0" err="1" smtClean="0">
                <a:solidFill>
                  <a:schemeClr val="tx1"/>
                </a:solidFill>
              </a:rPr>
              <a:t>κυμαινόμενο</a:t>
            </a:r>
            <a:r>
              <a:rPr lang="en-GB" sz="2400" dirty="0" smtClean="0">
                <a:solidFill>
                  <a:schemeClr val="tx1"/>
                </a:solidFill>
              </a:rPr>
              <a:t> </a:t>
            </a:r>
            <a:r>
              <a:rPr lang="en-GB" sz="2400" dirty="0" err="1" smtClean="0">
                <a:solidFill>
                  <a:schemeClr val="tx1"/>
                </a:solidFill>
              </a:rPr>
              <a:t>επιτόκιο</a:t>
            </a:r>
            <a:r>
              <a:rPr lang="en-GB" sz="2400" dirty="0" smtClean="0">
                <a:solidFill>
                  <a:schemeClr val="tx1"/>
                </a:solidFill>
              </a:rPr>
              <a:t>. Το </a:t>
            </a:r>
            <a:r>
              <a:rPr lang="en-GB" sz="2400" dirty="0" err="1" smtClean="0">
                <a:solidFill>
                  <a:schemeClr val="tx1"/>
                </a:solidFill>
              </a:rPr>
              <a:t>επιτόκιο</a:t>
            </a:r>
            <a:r>
              <a:rPr lang="en-GB" sz="2400" dirty="0" smtClean="0">
                <a:solidFill>
                  <a:schemeClr val="tx1"/>
                </a:solidFill>
              </a:rPr>
              <a:t> της </a:t>
            </a:r>
            <a:r>
              <a:rPr lang="en-GB" sz="2400" dirty="0" err="1" smtClean="0">
                <a:solidFill>
                  <a:schemeClr val="tx1"/>
                </a:solidFill>
              </a:rPr>
              <a:t>πρώτης</a:t>
            </a:r>
            <a:r>
              <a:rPr lang="en-GB" sz="2400" dirty="0" smtClean="0">
                <a:solidFill>
                  <a:schemeClr val="tx1"/>
                </a:solidFill>
              </a:rPr>
              <a:t> περιόδου είναι 10% και της </a:t>
            </a:r>
            <a:r>
              <a:rPr lang="en-GB" sz="2400" dirty="0" err="1" smtClean="0">
                <a:solidFill>
                  <a:schemeClr val="tx1"/>
                </a:solidFill>
              </a:rPr>
              <a:t>δεύτερης</a:t>
            </a:r>
            <a:r>
              <a:rPr lang="en-GB" sz="2400" dirty="0" smtClean="0">
                <a:solidFill>
                  <a:schemeClr val="tx1"/>
                </a:solidFill>
              </a:rPr>
              <a:t> είναι 8%. </a:t>
            </a:r>
            <a:r>
              <a:rPr lang="en-GB" sz="2400" dirty="0" err="1" smtClean="0">
                <a:solidFill>
                  <a:schemeClr val="tx1"/>
                </a:solidFill>
              </a:rPr>
              <a:t>Πόσα</a:t>
            </a:r>
            <a:r>
              <a:rPr lang="en-GB" sz="2400" dirty="0" smtClean="0">
                <a:solidFill>
                  <a:schemeClr val="tx1"/>
                </a:solidFill>
              </a:rPr>
              <a:t> </a:t>
            </a:r>
            <a:r>
              <a:rPr lang="en-GB" sz="2400" dirty="0" err="1" smtClean="0">
                <a:solidFill>
                  <a:schemeClr val="tx1"/>
                </a:solidFill>
              </a:rPr>
              <a:t>χρήματα</a:t>
            </a:r>
            <a:r>
              <a:rPr lang="en-GB" sz="2400" dirty="0" smtClean="0">
                <a:solidFill>
                  <a:schemeClr val="tx1"/>
                </a:solidFill>
              </a:rPr>
              <a:t> θα </a:t>
            </a:r>
            <a:r>
              <a:rPr lang="en-GB" sz="2400" dirty="0" err="1" smtClean="0">
                <a:solidFill>
                  <a:schemeClr val="tx1"/>
                </a:solidFill>
              </a:rPr>
              <a:t>έχετε</a:t>
            </a:r>
            <a:r>
              <a:rPr lang="en-GB" sz="2400" dirty="0" smtClean="0">
                <a:solidFill>
                  <a:schemeClr val="tx1"/>
                </a:solidFill>
              </a:rPr>
              <a:t> στο τέλος του </a:t>
            </a:r>
            <a:r>
              <a:rPr lang="en-GB" sz="2400" dirty="0" err="1" smtClean="0">
                <a:solidFill>
                  <a:schemeClr val="tx1"/>
                </a:solidFill>
              </a:rPr>
              <a:t>δεύτερου</a:t>
            </a:r>
            <a:r>
              <a:rPr lang="en-GB" sz="2400" dirty="0" smtClean="0">
                <a:solidFill>
                  <a:schemeClr val="tx1"/>
                </a:solidFill>
              </a:rPr>
              <a:t> </a:t>
            </a:r>
            <a:r>
              <a:rPr lang="en-GB" sz="2400" dirty="0" err="1" smtClean="0">
                <a:solidFill>
                  <a:schemeClr val="tx1"/>
                </a:solidFill>
              </a:rPr>
              <a:t>έτους</a:t>
            </a:r>
            <a:r>
              <a:rPr lang="en-GB" sz="2400" dirty="0" smtClean="0">
                <a:solidFill>
                  <a:schemeClr val="tx1"/>
                </a:solidFill>
              </a:rPr>
              <a:t>;</a:t>
            </a:r>
            <a:endParaRPr lang="en-GB" sz="2400" dirty="0" smtClean="0">
              <a:solidFill>
                <a:srgbClr val="CC3300"/>
              </a:solidFill>
            </a:endParaRPr>
          </a:p>
          <a:p>
            <a:endParaRPr lang="en-GB" sz="1800" dirty="0" smtClean="0">
              <a:solidFill>
                <a:srgbClr val="CC3300"/>
              </a:solidFill>
            </a:endParaRPr>
          </a:p>
          <a:p>
            <a:r>
              <a:rPr lang="el-GR" sz="2400" dirty="0" smtClean="0">
                <a:solidFill>
                  <a:schemeClr val="tx1"/>
                </a:solidFill>
              </a:rPr>
              <a:t>Αρχικά υπολογίζουμε την αξία των €1.000 στο τέλος του πρώτου έτους με επιτόκιο 10%. Το αποτέλεσμα είναι: </a:t>
            </a:r>
          </a:p>
          <a:p>
            <a:pPr algn="ctr">
              <a:buFontTx/>
              <a:buNone/>
            </a:pPr>
            <a:r>
              <a:rPr lang="el-GR" sz="2400" dirty="0" smtClean="0">
                <a:solidFill>
                  <a:schemeClr val="tx1"/>
                </a:solidFill>
              </a:rPr>
              <a:t>€1.000 </a:t>
            </a:r>
            <a:r>
              <a:rPr lang="en-US" sz="2400" dirty="0" smtClean="0">
                <a:solidFill>
                  <a:schemeClr val="tx1"/>
                </a:solidFill>
              </a:rPr>
              <a:t>x </a:t>
            </a:r>
            <a:r>
              <a:rPr lang="el-GR" sz="2400" dirty="0" smtClean="0">
                <a:solidFill>
                  <a:schemeClr val="tx1"/>
                </a:solidFill>
              </a:rPr>
              <a:t>1,1 = €1.100</a:t>
            </a:r>
          </a:p>
          <a:p>
            <a:r>
              <a:rPr lang="el-GR" sz="2400" dirty="0" smtClean="0">
                <a:solidFill>
                  <a:schemeClr val="tx1"/>
                </a:solidFill>
              </a:rPr>
              <a:t>Κατόπιν υπολογίζουμε τη μελλοντική αξία στο τέλος του δεύτερου έτους των €1.100 του πρώτου έτους με επιτόκιο 8%. Το αποτέλεσμα είναι</a:t>
            </a:r>
          </a:p>
          <a:p>
            <a:pPr algn="ctr">
              <a:buFontTx/>
              <a:buNone/>
            </a:pPr>
            <a:r>
              <a:rPr lang="el-GR" sz="2400" dirty="0" smtClean="0">
                <a:solidFill>
                  <a:schemeClr val="tx1"/>
                </a:solidFill>
              </a:rPr>
              <a:t>€1.100 </a:t>
            </a:r>
            <a:r>
              <a:rPr lang="en-US" sz="2400" dirty="0" smtClean="0">
                <a:solidFill>
                  <a:schemeClr val="tx1"/>
                </a:solidFill>
              </a:rPr>
              <a:t>x </a:t>
            </a:r>
            <a:r>
              <a:rPr lang="el-GR" sz="2400" dirty="0" smtClean="0">
                <a:solidFill>
                  <a:schemeClr val="tx1"/>
                </a:solidFill>
              </a:rPr>
              <a:t>1,08 = €1.188</a:t>
            </a:r>
          </a:p>
          <a:p>
            <a:r>
              <a:rPr lang="el-GR" sz="2400" dirty="0" smtClean="0">
                <a:solidFill>
                  <a:schemeClr val="tx1"/>
                </a:solidFill>
              </a:rPr>
              <a:t>Άρα στο τέλος του δεύτερου έτους το χρηματικό ποσό θα είναι €1.188.</a:t>
            </a:r>
          </a:p>
          <a:p>
            <a:pPr>
              <a:buFontTx/>
              <a:buNone/>
            </a:pPr>
            <a:endParaRPr lang="en-GB" sz="1800" dirty="0" smtClean="0"/>
          </a:p>
        </p:txBody>
      </p:sp>
      <p:sp>
        <p:nvSpPr>
          <p:cNvPr id="15364" name="Line 1033"/>
          <p:cNvSpPr>
            <a:spLocks noChangeShapeType="1"/>
          </p:cNvSpPr>
          <p:nvPr/>
        </p:nvSpPr>
        <p:spPr bwMode="auto">
          <a:xfrm>
            <a:off x="762000" y="2590800"/>
            <a:ext cx="7924800" cy="0"/>
          </a:xfrm>
          <a:prstGeom prst="line">
            <a:avLst/>
          </a:prstGeom>
          <a:noFill/>
          <a:ln w="28575">
            <a:solidFill>
              <a:srgbClr val="CC3300"/>
            </a:solidFill>
            <a:prstDash val="sysDot"/>
            <a:round/>
            <a:headEnd/>
            <a:tailEnd/>
          </a:ln>
        </p:spPr>
        <p:txBody>
          <a:bodyPr wrap="none" anchor="ctr">
            <a:spAutoFit/>
          </a:bodyPr>
          <a:lstStyle/>
          <a:p>
            <a:endParaRPr lang="el-G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1026"/>
          <p:cNvSpPr>
            <a:spLocks noGrp="1" noChangeArrowheads="1"/>
          </p:cNvSpPr>
          <p:nvPr>
            <p:ph type="title"/>
          </p:nvPr>
        </p:nvSpPr>
        <p:spPr>
          <a:xfrm>
            <a:off x="457200" y="274638"/>
            <a:ext cx="8229600" cy="274042"/>
          </a:xfrm>
        </p:spPr>
        <p:txBody>
          <a:bodyPr/>
          <a:lstStyle/>
          <a:p>
            <a:r>
              <a:rPr lang="en-GB" sz="3600" b="1" dirty="0" err="1" smtClean="0"/>
              <a:t>Παράδειγμα</a:t>
            </a:r>
            <a:r>
              <a:rPr lang="en-GB" sz="3600" b="1" dirty="0" smtClean="0"/>
              <a:t> 6</a:t>
            </a:r>
          </a:p>
        </p:txBody>
      </p:sp>
      <p:sp>
        <p:nvSpPr>
          <p:cNvPr id="5124" name="Rectangle 1027"/>
          <p:cNvSpPr>
            <a:spLocks noGrp="1" noChangeArrowheads="1"/>
          </p:cNvSpPr>
          <p:nvPr>
            <p:ph type="body" idx="1"/>
          </p:nvPr>
        </p:nvSpPr>
        <p:spPr>
          <a:xfrm>
            <a:off x="0" y="692696"/>
            <a:ext cx="9144000" cy="6165304"/>
          </a:xfrm>
        </p:spPr>
        <p:txBody>
          <a:bodyPr/>
          <a:lstStyle/>
          <a:p>
            <a:pPr algn="just"/>
            <a:r>
              <a:rPr lang="en-GB" sz="2400" dirty="0" err="1" smtClean="0">
                <a:solidFill>
                  <a:schemeClr val="tx1"/>
                </a:solidFill>
              </a:rPr>
              <a:t>Τι</a:t>
            </a:r>
            <a:r>
              <a:rPr lang="en-GB" sz="2400" dirty="0" smtClean="0">
                <a:solidFill>
                  <a:schemeClr val="tx1"/>
                </a:solidFill>
              </a:rPr>
              <a:t> </a:t>
            </a:r>
            <a:r>
              <a:rPr lang="en-GB" sz="2400" dirty="0" err="1" smtClean="0">
                <a:solidFill>
                  <a:schemeClr val="tx1"/>
                </a:solidFill>
              </a:rPr>
              <a:t>προτιμάτε</a:t>
            </a:r>
            <a:r>
              <a:rPr lang="en-GB" sz="2400" dirty="0" smtClean="0">
                <a:solidFill>
                  <a:schemeClr val="tx1"/>
                </a:solidFill>
              </a:rPr>
              <a:t> να </a:t>
            </a:r>
            <a:r>
              <a:rPr lang="en-GB" sz="2400" dirty="0" err="1" smtClean="0">
                <a:solidFill>
                  <a:schemeClr val="tx1"/>
                </a:solidFill>
              </a:rPr>
              <a:t>επενδύσετε</a:t>
            </a:r>
            <a:r>
              <a:rPr lang="en-GB" sz="2400" dirty="0" smtClean="0">
                <a:solidFill>
                  <a:schemeClr val="tx1"/>
                </a:solidFill>
              </a:rPr>
              <a:t>: Α) €100 για ένα έτος με 10% και να </a:t>
            </a:r>
            <a:r>
              <a:rPr lang="en-GB" sz="2400" dirty="0" err="1" smtClean="0">
                <a:solidFill>
                  <a:schemeClr val="tx1"/>
                </a:solidFill>
              </a:rPr>
              <a:t>εισπράξετε</a:t>
            </a:r>
            <a:r>
              <a:rPr lang="en-GB" sz="2400" dirty="0" smtClean="0">
                <a:solidFill>
                  <a:schemeClr val="tx1"/>
                </a:solidFill>
              </a:rPr>
              <a:t> τον </a:t>
            </a:r>
            <a:r>
              <a:rPr lang="en-GB" sz="2400" dirty="0" err="1" smtClean="0">
                <a:solidFill>
                  <a:schemeClr val="tx1"/>
                </a:solidFill>
              </a:rPr>
              <a:t>τόκο</a:t>
            </a:r>
            <a:r>
              <a:rPr lang="en-GB" sz="2400" dirty="0" smtClean="0">
                <a:solidFill>
                  <a:schemeClr val="tx1"/>
                </a:solidFill>
              </a:rPr>
              <a:t> και το κεφάλαιο στο τέλος του </a:t>
            </a:r>
            <a:r>
              <a:rPr lang="en-GB" sz="2400" dirty="0" err="1" smtClean="0">
                <a:solidFill>
                  <a:schemeClr val="tx1"/>
                </a:solidFill>
              </a:rPr>
              <a:t>έτους</a:t>
            </a:r>
            <a:r>
              <a:rPr lang="en-GB" sz="2400" dirty="0" smtClean="0">
                <a:solidFill>
                  <a:schemeClr val="tx1"/>
                </a:solidFill>
              </a:rPr>
              <a:t> ή Β) να </a:t>
            </a:r>
            <a:r>
              <a:rPr lang="en-GB" sz="2400" dirty="0" err="1" smtClean="0">
                <a:solidFill>
                  <a:schemeClr val="tx1"/>
                </a:solidFill>
              </a:rPr>
              <a:t>επενδύσετε</a:t>
            </a:r>
            <a:r>
              <a:rPr lang="en-GB" sz="2400" dirty="0" smtClean="0">
                <a:solidFill>
                  <a:schemeClr val="tx1"/>
                </a:solidFill>
              </a:rPr>
              <a:t> το </a:t>
            </a:r>
            <a:r>
              <a:rPr lang="en-GB" sz="2400" dirty="0" err="1" smtClean="0">
                <a:solidFill>
                  <a:schemeClr val="tx1"/>
                </a:solidFill>
              </a:rPr>
              <a:t>ίδιο</a:t>
            </a:r>
            <a:r>
              <a:rPr lang="en-GB" sz="2400" dirty="0" smtClean="0">
                <a:solidFill>
                  <a:schemeClr val="tx1"/>
                </a:solidFill>
              </a:rPr>
              <a:t> ποσό </a:t>
            </a:r>
            <a:r>
              <a:rPr lang="en-GB" sz="2400" dirty="0" err="1" smtClean="0">
                <a:solidFill>
                  <a:schemeClr val="tx1"/>
                </a:solidFill>
              </a:rPr>
              <a:t>χρημάτων</a:t>
            </a:r>
            <a:r>
              <a:rPr lang="en-GB" sz="2400" dirty="0" smtClean="0">
                <a:solidFill>
                  <a:schemeClr val="tx1"/>
                </a:solidFill>
              </a:rPr>
              <a:t> με το </a:t>
            </a:r>
            <a:r>
              <a:rPr lang="en-GB" sz="2400" dirty="0" err="1" smtClean="0">
                <a:solidFill>
                  <a:schemeClr val="tx1"/>
                </a:solidFill>
              </a:rPr>
              <a:t>ίδιο</a:t>
            </a:r>
            <a:r>
              <a:rPr lang="en-GB" sz="2400" dirty="0" smtClean="0">
                <a:solidFill>
                  <a:schemeClr val="tx1"/>
                </a:solidFill>
              </a:rPr>
              <a:t> </a:t>
            </a:r>
            <a:r>
              <a:rPr lang="en-GB" sz="2400" dirty="0" err="1" smtClean="0">
                <a:solidFill>
                  <a:schemeClr val="tx1"/>
                </a:solidFill>
              </a:rPr>
              <a:t>ετήσιο</a:t>
            </a:r>
            <a:r>
              <a:rPr lang="en-GB" sz="2400" dirty="0" smtClean="0">
                <a:solidFill>
                  <a:schemeClr val="tx1"/>
                </a:solidFill>
              </a:rPr>
              <a:t> </a:t>
            </a:r>
            <a:r>
              <a:rPr lang="en-GB" sz="2400" dirty="0" err="1" smtClean="0">
                <a:solidFill>
                  <a:schemeClr val="tx1"/>
                </a:solidFill>
              </a:rPr>
              <a:t>επιτόκιο</a:t>
            </a:r>
            <a:r>
              <a:rPr lang="en-GB" sz="2400" dirty="0" smtClean="0">
                <a:solidFill>
                  <a:schemeClr val="tx1"/>
                </a:solidFill>
              </a:rPr>
              <a:t> </a:t>
            </a:r>
            <a:r>
              <a:rPr lang="en-GB" sz="2400" dirty="0" err="1" smtClean="0">
                <a:solidFill>
                  <a:schemeClr val="tx1"/>
                </a:solidFill>
              </a:rPr>
              <a:t>αλλά</a:t>
            </a:r>
            <a:r>
              <a:rPr lang="en-GB" sz="2400" dirty="0" smtClean="0">
                <a:solidFill>
                  <a:schemeClr val="tx1"/>
                </a:solidFill>
              </a:rPr>
              <a:t> με </a:t>
            </a:r>
            <a:r>
              <a:rPr lang="en-GB" sz="2400" dirty="0" err="1" smtClean="0">
                <a:solidFill>
                  <a:schemeClr val="tx1"/>
                </a:solidFill>
              </a:rPr>
              <a:t>καταβολή</a:t>
            </a:r>
            <a:r>
              <a:rPr lang="en-GB" sz="2400" dirty="0" smtClean="0">
                <a:solidFill>
                  <a:schemeClr val="tx1"/>
                </a:solidFill>
              </a:rPr>
              <a:t> των </a:t>
            </a:r>
            <a:r>
              <a:rPr lang="en-GB" sz="2400" dirty="0" err="1" smtClean="0">
                <a:solidFill>
                  <a:schemeClr val="tx1"/>
                </a:solidFill>
              </a:rPr>
              <a:t>τόκων</a:t>
            </a:r>
            <a:r>
              <a:rPr lang="en-GB" sz="2400" dirty="0" smtClean="0">
                <a:solidFill>
                  <a:schemeClr val="tx1"/>
                </a:solidFill>
              </a:rPr>
              <a:t> δύο </a:t>
            </a:r>
            <a:r>
              <a:rPr lang="en-GB" sz="2400" dirty="0" err="1" smtClean="0">
                <a:solidFill>
                  <a:schemeClr val="tx1"/>
                </a:solidFill>
              </a:rPr>
              <a:t>φορές</a:t>
            </a:r>
            <a:r>
              <a:rPr lang="en-GB" sz="2400" dirty="0" smtClean="0">
                <a:solidFill>
                  <a:schemeClr val="tx1"/>
                </a:solidFill>
              </a:rPr>
              <a:t> το έτος (</a:t>
            </a:r>
            <a:r>
              <a:rPr lang="en-GB" sz="2400" dirty="0" err="1" smtClean="0">
                <a:solidFill>
                  <a:schemeClr val="tx1"/>
                </a:solidFill>
              </a:rPr>
              <a:t>ανά</a:t>
            </a:r>
            <a:r>
              <a:rPr lang="en-GB" sz="2400" dirty="0" smtClean="0">
                <a:solidFill>
                  <a:schemeClr val="tx1"/>
                </a:solidFill>
              </a:rPr>
              <a:t> </a:t>
            </a:r>
            <a:r>
              <a:rPr lang="en-GB" sz="2400" dirty="0" err="1" smtClean="0">
                <a:solidFill>
                  <a:schemeClr val="tx1"/>
                </a:solidFill>
              </a:rPr>
              <a:t>εξάμηνο</a:t>
            </a:r>
            <a:r>
              <a:rPr lang="en-GB" sz="2400" dirty="0" smtClean="0">
                <a:solidFill>
                  <a:schemeClr val="tx1"/>
                </a:solidFill>
              </a:rPr>
              <a:t>);</a:t>
            </a:r>
            <a:endParaRPr lang="en-GB" sz="2400" dirty="0" smtClean="0">
              <a:solidFill>
                <a:srgbClr val="CC3300"/>
              </a:solidFill>
            </a:endParaRPr>
          </a:p>
          <a:p>
            <a:endParaRPr lang="en-GB" sz="1800" dirty="0" smtClean="0">
              <a:solidFill>
                <a:srgbClr val="CC3300"/>
              </a:solidFill>
            </a:endParaRPr>
          </a:p>
          <a:p>
            <a:pPr algn="just"/>
            <a:r>
              <a:rPr lang="el-GR" sz="2400" dirty="0" smtClean="0">
                <a:solidFill>
                  <a:schemeClr val="tx1"/>
                </a:solidFill>
              </a:rPr>
              <a:t>Στην πρώτη περίπτωση το ποσό που θα πάρουμε στο τέλος του πρώτου έτους είναι</a:t>
            </a:r>
            <a:r>
              <a:rPr lang="en-US" sz="2400" dirty="0" smtClean="0">
                <a:solidFill>
                  <a:schemeClr val="tx1"/>
                </a:solidFill>
              </a:rPr>
              <a:t>:</a:t>
            </a:r>
            <a:endParaRPr lang="el-GR" sz="2400" dirty="0" smtClean="0">
              <a:solidFill>
                <a:schemeClr val="tx1"/>
              </a:solidFill>
            </a:endParaRPr>
          </a:p>
          <a:p>
            <a:pPr algn="ctr">
              <a:buFontTx/>
              <a:buNone/>
            </a:pPr>
            <a:r>
              <a:rPr lang="el-GR" sz="2400" dirty="0" smtClean="0">
                <a:solidFill>
                  <a:schemeClr val="tx1"/>
                </a:solidFill>
              </a:rPr>
              <a:t>€100 </a:t>
            </a:r>
            <a:r>
              <a:rPr lang="en-US" sz="2400" dirty="0" smtClean="0">
                <a:solidFill>
                  <a:schemeClr val="tx1"/>
                </a:solidFill>
              </a:rPr>
              <a:t>x (1+0,10)</a:t>
            </a:r>
            <a:r>
              <a:rPr lang="el-GR" sz="2400" dirty="0" smtClean="0">
                <a:solidFill>
                  <a:schemeClr val="tx1"/>
                </a:solidFill>
              </a:rPr>
              <a:t> = €110</a:t>
            </a:r>
          </a:p>
          <a:p>
            <a:r>
              <a:rPr lang="el-GR" sz="2400" dirty="0" smtClean="0">
                <a:solidFill>
                  <a:schemeClr val="tx1"/>
                </a:solidFill>
              </a:rPr>
              <a:t>Στη δεύτερη περίπτωση έχουμε την καταβολή τόκου δύο φορές μέσα στο έτος. Το αποτέλεσμα είναι</a:t>
            </a:r>
            <a:r>
              <a:rPr lang="en-US" sz="2400" dirty="0" smtClean="0">
                <a:solidFill>
                  <a:schemeClr val="tx1"/>
                </a:solidFill>
              </a:rPr>
              <a:t>:</a:t>
            </a:r>
            <a:endParaRPr lang="el-GR" sz="2400" dirty="0" smtClean="0">
              <a:solidFill>
                <a:schemeClr val="tx1"/>
              </a:solidFill>
            </a:endParaRPr>
          </a:p>
          <a:p>
            <a:pPr algn="ctr">
              <a:buFontTx/>
              <a:buNone/>
            </a:pPr>
            <a:endParaRPr lang="el-GR" sz="2400" dirty="0" smtClean="0">
              <a:solidFill>
                <a:schemeClr val="tx1"/>
              </a:solidFill>
            </a:endParaRPr>
          </a:p>
          <a:p>
            <a:endParaRPr lang="en-US" sz="2400" dirty="0" smtClean="0">
              <a:solidFill>
                <a:schemeClr val="tx1"/>
              </a:solidFill>
            </a:endParaRPr>
          </a:p>
          <a:p>
            <a:pPr algn="just"/>
            <a:r>
              <a:rPr lang="el-GR" sz="2400" dirty="0" smtClean="0">
                <a:solidFill>
                  <a:schemeClr val="tx1"/>
                </a:solidFill>
              </a:rPr>
              <a:t>Συνεπώς η δεύτερη περίπτωση είναι καλύτερη και πρέπει να προτιμηθεί</a:t>
            </a:r>
            <a:r>
              <a:rPr lang="en-US" sz="2400" dirty="0" smtClean="0">
                <a:solidFill>
                  <a:schemeClr val="tx1"/>
                </a:solidFill>
              </a:rPr>
              <a:t>.</a:t>
            </a:r>
            <a:endParaRPr lang="el-GR" sz="2400" dirty="0" smtClean="0">
              <a:solidFill>
                <a:schemeClr val="tx1"/>
              </a:solidFill>
            </a:endParaRPr>
          </a:p>
          <a:p>
            <a:pPr>
              <a:buFontTx/>
              <a:buNone/>
            </a:pPr>
            <a:endParaRPr lang="en-GB" sz="1800" dirty="0" smtClean="0"/>
          </a:p>
        </p:txBody>
      </p:sp>
      <p:sp>
        <p:nvSpPr>
          <p:cNvPr id="5125" name="Line 1028"/>
          <p:cNvSpPr>
            <a:spLocks noChangeShapeType="1"/>
          </p:cNvSpPr>
          <p:nvPr/>
        </p:nvSpPr>
        <p:spPr bwMode="auto">
          <a:xfrm>
            <a:off x="762000" y="2971800"/>
            <a:ext cx="7924800" cy="0"/>
          </a:xfrm>
          <a:prstGeom prst="line">
            <a:avLst/>
          </a:prstGeom>
          <a:noFill/>
          <a:ln w="28575">
            <a:solidFill>
              <a:srgbClr val="CC3300"/>
            </a:solidFill>
            <a:prstDash val="sysDot"/>
            <a:round/>
            <a:headEnd/>
            <a:tailEnd/>
          </a:ln>
        </p:spPr>
        <p:txBody>
          <a:bodyPr wrap="none" anchor="ctr">
            <a:spAutoFit/>
          </a:bodyPr>
          <a:lstStyle/>
          <a:p>
            <a:endParaRPr lang="el-GR"/>
          </a:p>
        </p:txBody>
      </p:sp>
      <p:graphicFrame>
        <p:nvGraphicFramePr>
          <p:cNvPr id="5122" name="Object 2048"/>
          <p:cNvGraphicFramePr>
            <a:graphicFrameLocks noChangeAspect="1"/>
          </p:cNvGraphicFramePr>
          <p:nvPr/>
        </p:nvGraphicFramePr>
        <p:xfrm>
          <a:off x="2339752" y="4725144"/>
          <a:ext cx="3835400" cy="660400"/>
        </p:xfrm>
        <a:graphic>
          <a:graphicData uri="http://schemas.openxmlformats.org/presentationml/2006/ole">
            <p:oleObj spid="_x0000_s104450" name="Equation" r:id="rId4" imgW="3835080" imgH="660240" progId="Equation.3">
              <p:embed/>
            </p:oleObj>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74638"/>
            <a:ext cx="9144000" cy="418058"/>
          </a:xfrm>
        </p:spPr>
        <p:txBody>
          <a:bodyPr/>
          <a:lstStyle/>
          <a:p>
            <a:r>
              <a:rPr lang="en-GB" sz="3600" b="1" dirty="0" err="1" smtClean="0"/>
              <a:t>Μέθοδος</a:t>
            </a:r>
            <a:r>
              <a:rPr lang="en-GB" sz="3600" b="1" dirty="0" smtClean="0"/>
              <a:t> του </a:t>
            </a:r>
            <a:r>
              <a:rPr lang="en-GB" sz="3600" b="1" dirty="0" err="1" smtClean="0"/>
              <a:t>Καθαρού</a:t>
            </a:r>
            <a:r>
              <a:rPr lang="en-GB" sz="3600" b="1" dirty="0" smtClean="0"/>
              <a:t> </a:t>
            </a:r>
            <a:r>
              <a:rPr lang="en-GB" sz="3600" b="1" dirty="0" err="1" smtClean="0"/>
              <a:t>Οικονομικού</a:t>
            </a:r>
            <a:r>
              <a:rPr lang="en-GB" sz="3600" b="1" dirty="0" smtClean="0"/>
              <a:t> </a:t>
            </a:r>
            <a:r>
              <a:rPr lang="en-GB" sz="3600" b="1" dirty="0" err="1" smtClean="0"/>
              <a:t>Πλεονάσματος</a:t>
            </a:r>
            <a:r>
              <a:rPr lang="en-GB" sz="3600" b="1" dirty="0" smtClean="0"/>
              <a:t> (ΚΟΠ) </a:t>
            </a:r>
          </a:p>
        </p:txBody>
      </p:sp>
      <p:sp>
        <p:nvSpPr>
          <p:cNvPr id="16387" name="Rectangle 3"/>
          <p:cNvSpPr>
            <a:spLocks noGrp="1" noChangeArrowheads="1"/>
          </p:cNvSpPr>
          <p:nvPr>
            <p:ph type="body" idx="1"/>
          </p:nvPr>
        </p:nvSpPr>
        <p:spPr>
          <a:xfrm>
            <a:off x="0" y="1124744"/>
            <a:ext cx="9144000" cy="5733256"/>
          </a:xfrm>
        </p:spPr>
        <p:txBody>
          <a:bodyPr/>
          <a:lstStyle/>
          <a:p>
            <a:pPr algn="just"/>
            <a:r>
              <a:rPr lang="en-GB" sz="2400" dirty="0" smtClean="0"/>
              <a:t>Με </a:t>
            </a:r>
            <a:r>
              <a:rPr lang="en-GB" sz="2400" dirty="0" err="1" smtClean="0"/>
              <a:t>Καθαρό</a:t>
            </a:r>
            <a:r>
              <a:rPr lang="en-GB" sz="2400" dirty="0" smtClean="0"/>
              <a:t> </a:t>
            </a:r>
            <a:r>
              <a:rPr lang="en-GB" sz="2400" dirty="0" err="1" smtClean="0"/>
              <a:t>Οικονομικό</a:t>
            </a:r>
            <a:r>
              <a:rPr lang="en-GB" sz="2400" dirty="0" smtClean="0"/>
              <a:t> </a:t>
            </a:r>
            <a:r>
              <a:rPr lang="en-GB" sz="2400" dirty="0" err="1" smtClean="0"/>
              <a:t>Πλεόνασμα</a:t>
            </a:r>
            <a:r>
              <a:rPr lang="en-GB" sz="2400" dirty="0" smtClean="0"/>
              <a:t> (ΚΟΠ) εννοούμε τη διαφορά μεταξύ της ΚΤΡ της επένδυσης και της </a:t>
            </a:r>
            <a:r>
              <a:rPr lang="en-GB" sz="2400" dirty="0" err="1" smtClean="0"/>
              <a:t>μελλοντικής</a:t>
            </a:r>
            <a:r>
              <a:rPr lang="en-GB" sz="2400" dirty="0" smtClean="0"/>
              <a:t> ή </a:t>
            </a:r>
            <a:r>
              <a:rPr lang="en-GB" sz="2400" dirty="0" err="1" smtClean="0"/>
              <a:t>τελικής</a:t>
            </a:r>
            <a:r>
              <a:rPr lang="en-GB" sz="2400" dirty="0" smtClean="0"/>
              <a:t> αξίας του κεφαλαίου της επένδυσης με </a:t>
            </a:r>
            <a:r>
              <a:rPr lang="en-GB" sz="2400" dirty="0" err="1" smtClean="0"/>
              <a:t>επιτόκιο</a:t>
            </a:r>
            <a:r>
              <a:rPr lang="en-GB" sz="2400" dirty="0" smtClean="0"/>
              <a:t> </a:t>
            </a:r>
            <a:r>
              <a:rPr lang="en-GB" sz="2400" dirty="0" err="1" smtClean="0"/>
              <a:t>ίσο</a:t>
            </a:r>
            <a:r>
              <a:rPr lang="en-GB" sz="2400" dirty="0" smtClean="0"/>
              <a:t> με το i</a:t>
            </a:r>
            <a:r>
              <a:rPr lang="en-US" sz="2400" dirty="0" smtClean="0"/>
              <a:t>. </a:t>
            </a:r>
          </a:p>
          <a:p>
            <a:pPr algn="just"/>
            <a:r>
              <a:rPr lang="el-GR" sz="2400" dirty="0" smtClean="0"/>
              <a:t>Αν η επένδυση έχει διάρκεια ζωής μεγαλύτερη του έτους τότε με ΚΟΠ εννοούμε τη διαφορά μεταξύ της τελικής αξίας των ΚΤΡ της επένδυσης και της τελικής αξίας του </a:t>
            </a:r>
            <a:r>
              <a:rPr lang="en-US" sz="2400" dirty="0" smtClean="0"/>
              <a:t>Ko.</a:t>
            </a:r>
            <a:endParaRPr lang="el-GR" sz="2400" dirty="0" smtClean="0"/>
          </a:p>
          <a:p>
            <a:pPr algn="just"/>
            <a:r>
              <a:rPr lang="el-GR" sz="2400" dirty="0" smtClean="0"/>
              <a:t>Το ΚΟΠ μπορεί να ορισθεί και ως </a:t>
            </a:r>
            <a:r>
              <a:rPr lang="el-GR" sz="2400" b="1" dirty="0" smtClean="0">
                <a:solidFill>
                  <a:srgbClr val="32406E"/>
                </a:solidFill>
              </a:rPr>
              <a:t>Καθαρή Τελική Αξία της Επένδυσης</a:t>
            </a:r>
            <a:r>
              <a:rPr lang="el-GR" sz="2400" b="1" dirty="0" smtClean="0"/>
              <a:t> </a:t>
            </a:r>
            <a:r>
              <a:rPr lang="el-GR" sz="2400" dirty="0" smtClean="0"/>
              <a:t>και συνεπώς είναι το αντίστροφο της ΚΠΑ.</a:t>
            </a:r>
          </a:p>
          <a:p>
            <a:pPr algn="just"/>
            <a:r>
              <a:rPr lang="el-GR" sz="2400" dirty="0" smtClean="0"/>
              <a:t>Με βάση το κριτήριο αυτό</a:t>
            </a:r>
          </a:p>
          <a:p>
            <a:pPr lvl="1" algn="just"/>
            <a:r>
              <a:rPr lang="el-GR" sz="2400" dirty="0" smtClean="0"/>
              <a:t>όταν το ΚΟΠ &gt; 0, η επένδυση γίνεται αποδεκτή</a:t>
            </a:r>
          </a:p>
          <a:p>
            <a:pPr lvl="1" algn="just"/>
            <a:r>
              <a:rPr lang="el-GR" sz="2400" dirty="0" smtClean="0"/>
              <a:t>όταν το ΚΟΠ = 0, είμαστε αδιάφοροι</a:t>
            </a:r>
          </a:p>
          <a:p>
            <a:pPr lvl="1" algn="just"/>
            <a:r>
              <a:rPr lang="el-GR" sz="2400" dirty="0" smtClean="0"/>
              <a:t>όταν το ΚΟΠ &lt; 0, η επένδυση απορρίπτεται</a:t>
            </a:r>
            <a:endParaRPr lang="en-GB" sz="2400" dirty="0" smtClean="0"/>
          </a:p>
          <a:p>
            <a:endParaRPr lang="en-GB" sz="20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74638"/>
            <a:ext cx="8229600" cy="418058"/>
          </a:xfrm>
        </p:spPr>
        <p:txBody>
          <a:bodyPr/>
          <a:lstStyle/>
          <a:p>
            <a:r>
              <a:rPr lang="en-GB" sz="3600" b="1" dirty="0" err="1" smtClean="0"/>
              <a:t>Παράδειγμα</a:t>
            </a:r>
            <a:r>
              <a:rPr lang="en-GB" sz="3600" b="1" dirty="0" smtClean="0"/>
              <a:t> 7</a:t>
            </a:r>
          </a:p>
        </p:txBody>
      </p:sp>
      <p:sp>
        <p:nvSpPr>
          <p:cNvPr id="17411" name="Rectangle 3"/>
          <p:cNvSpPr>
            <a:spLocks noGrp="1" noChangeArrowheads="1"/>
          </p:cNvSpPr>
          <p:nvPr>
            <p:ph type="body" idx="1"/>
          </p:nvPr>
        </p:nvSpPr>
        <p:spPr>
          <a:xfrm>
            <a:off x="0" y="764704"/>
            <a:ext cx="9144000" cy="6093296"/>
          </a:xfrm>
        </p:spPr>
        <p:txBody>
          <a:bodyPr/>
          <a:lstStyle/>
          <a:p>
            <a:pPr algn="just"/>
            <a:r>
              <a:rPr lang="en-GB" sz="2400" dirty="0" err="1" smtClean="0">
                <a:solidFill>
                  <a:schemeClr val="tx1"/>
                </a:solidFill>
              </a:rPr>
              <a:t>Εξετάζετε</a:t>
            </a:r>
            <a:r>
              <a:rPr lang="en-GB" sz="2400" dirty="0" smtClean="0">
                <a:solidFill>
                  <a:schemeClr val="tx1"/>
                </a:solidFill>
              </a:rPr>
              <a:t> επένδυση διάρκεια</a:t>
            </a:r>
            <a:r>
              <a:rPr lang="el-GR" sz="2400" dirty="0" smtClean="0">
                <a:solidFill>
                  <a:schemeClr val="tx1"/>
                </a:solidFill>
              </a:rPr>
              <a:t>ς</a:t>
            </a:r>
            <a:r>
              <a:rPr lang="en-GB" sz="2400" dirty="0" smtClean="0">
                <a:solidFill>
                  <a:schemeClr val="tx1"/>
                </a:solidFill>
              </a:rPr>
              <a:t> δύο </a:t>
            </a:r>
            <a:r>
              <a:rPr lang="en-GB" sz="2400" dirty="0" err="1" smtClean="0">
                <a:solidFill>
                  <a:schemeClr val="tx1"/>
                </a:solidFill>
              </a:rPr>
              <a:t>ετών</a:t>
            </a:r>
            <a:r>
              <a:rPr lang="en-GB" sz="2400" dirty="0" smtClean="0">
                <a:solidFill>
                  <a:schemeClr val="tx1"/>
                </a:solidFill>
              </a:rPr>
              <a:t>. Για την </a:t>
            </a:r>
            <a:r>
              <a:rPr lang="en-GB" sz="2400" dirty="0" err="1" smtClean="0">
                <a:solidFill>
                  <a:schemeClr val="tx1"/>
                </a:solidFill>
              </a:rPr>
              <a:t>απόκτηση</a:t>
            </a:r>
            <a:r>
              <a:rPr lang="en-GB" sz="2400" dirty="0" smtClean="0">
                <a:solidFill>
                  <a:schemeClr val="tx1"/>
                </a:solidFill>
              </a:rPr>
              <a:t> της επένδυσης θα </a:t>
            </a:r>
            <a:r>
              <a:rPr lang="en-GB" sz="2400" dirty="0" err="1" smtClean="0">
                <a:solidFill>
                  <a:schemeClr val="tx1"/>
                </a:solidFill>
              </a:rPr>
              <a:t>απαιτηθεί</a:t>
            </a:r>
            <a:r>
              <a:rPr lang="en-GB" sz="2400" dirty="0" smtClean="0">
                <a:solidFill>
                  <a:schemeClr val="tx1"/>
                </a:solidFill>
              </a:rPr>
              <a:t> κεφάλαιο </a:t>
            </a:r>
            <a:r>
              <a:rPr lang="en-GB" sz="2400" dirty="0" err="1" smtClean="0">
                <a:solidFill>
                  <a:schemeClr val="tx1"/>
                </a:solidFill>
              </a:rPr>
              <a:t>ύψους</a:t>
            </a:r>
            <a:r>
              <a:rPr lang="en-GB" sz="2400" dirty="0" smtClean="0">
                <a:solidFill>
                  <a:schemeClr val="tx1"/>
                </a:solidFill>
              </a:rPr>
              <a:t> €5.000. Από την επένδυση αναμένονται ΚΤΡ </a:t>
            </a:r>
            <a:r>
              <a:rPr lang="en-GB" sz="2400" dirty="0" err="1" smtClean="0">
                <a:solidFill>
                  <a:schemeClr val="tx1"/>
                </a:solidFill>
              </a:rPr>
              <a:t>ύψους</a:t>
            </a:r>
            <a:r>
              <a:rPr lang="en-GB" sz="2400" dirty="0" smtClean="0">
                <a:solidFill>
                  <a:schemeClr val="tx1"/>
                </a:solidFill>
              </a:rPr>
              <a:t> €3.200 κάθε </a:t>
            </a:r>
            <a:r>
              <a:rPr lang="en-GB" sz="2400" dirty="0" err="1" smtClean="0">
                <a:solidFill>
                  <a:schemeClr val="tx1"/>
                </a:solidFill>
              </a:rPr>
              <a:t>χρόνο</a:t>
            </a:r>
            <a:r>
              <a:rPr lang="en-GB" sz="2400" dirty="0" smtClean="0">
                <a:solidFill>
                  <a:schemeClr val="tx1"/>
                </a:solidFill>
              </a:rPr>
              <a:t> για δύο έτη. Το </a:t>
            </a:r>
            <a:r>
              <a:rPr lang="en-GB" sz="2400" dirty="0" err="1" smtClean="0">
                <a:solidFill>
                  <a:schemeClr val="tx1"/>
                </a:solidFill>
              </a:rPr>
              <a:t>επιτόκιο</a:t>
            </a:r>
            <a:r>
              <a:rPr lang="en-GB" sz="2400" dirty="0" smtClean="0">
                <a:solidFill>
                  <a:schemeClr val="tx1"/>
                </a:solidFill>
              </a:rPr>
              <a:t> είναι 10%. Να </a:t>
            </a:r>
            <a:r>
              <a:rPr lang="en-GB" sz="2400" dirty="0" err="1" smtClean="0">
                <a:solidFill>
                  <a:schemeClr val="tx1"/>
                </a:solidFill>
              </a:rPr>
              <a:t>αξιολογηθεί</a:t>
            </a:r>
            <a:r>
              <a:rPr lang="en-GB" sz="2400" dirty="0" smtClean="0">
                <a:solidFill>
                  <a:schemeClr val="tx1"/>
                </a:solidFill>
              </a:rPr>
              <a:t> η επένδυση με το </a:t>
            </a:r>
            <a:r>
              <a:rPr lang="en-GB" sz="2400" dirty="0" err="1" smtClean="0">
                <a:solidFill>
                  <a:schemeClr val="tx1"/>
                </a:solidFill>
              </a:rPr>
              <a:t>κριτήριο</a:t>
            </a:r>
            <a:r>
              <a:rPr lang="en-GB" sz="2400" dirty="0" smtClean="0">
                <a:solidFill>
                  <a:schemeClr val="tx1"/>
                </a:solidFill>
              </a:rPr>
              <a:t> του ΚΟΠ.</a:t>
            </a:r>
            <a:endParaRPr lang="en-GB" sz="2400" dirty="0" smtClean="0">
              <a:solidFill>
                <a:srgbClr val="CC3300"/>
              </a:solidFill>
            </a:endParaRPr>
          </a:p>
          <a:p>
            <a:endParaRPr lang="en-GB" sz="1800" dirty="0" smtClean="0">
              <a:solidFill>
                <a:srgbClr val="CC3300"/>
              </a:solidFill>
            </a:endParaRPr>
          </a:p>
          <a:p>
            <a:r>
              <a:rPr lang="el-GR" sz="2400" dirty="0" smtClean="0">
                <a:solidFill>
                  <a:schemeClr val="tx1"/>
                </a:solidFill>
              </a:rPr>
              <a:t>Η τελική αξία των ΚΤΡ της επένδυσης είναι: </a:t>
            </a:r>
          </a:p>
          <a:p>
            <a:pPr algn="ctr">
              <a:buFontTx/>
              <a:buNone/>
            </a:pPr>
            <a:r>
              <a:rPr lang="el-GR" sz="2400" dirty="0" smtClean="0">
                <a:solidFill>
                  <a:schemeClr val="tx1"/>
                </a:solidFill>
              </a:rPr>
              <a:t>€3.200 </a:t>
            </a:r>
            <a:r>
              <a:rPr lang="en-US" sz="2400" dirty="0" smtClean="0">
                <a:solidFill>
                  <a:schemeClr val="tx1"/>
                </a:solidFill>
              </a:rPr>
              <a:t>x </a:t>
            </a:r>
            <a:r>
              <a:rPr lang="el-GR" sz="2400" dirty="0" smtClean="0">
                <a:solidFill>
                  <a:schemeClr val="tx1"/>
                </a:solidFill>
              </a:rPr>
              <a:t>1,1 + €3.200 = €6.720</a:t>
            </a:r>
          </a:p>
          <a:p>
            <a:r>
              <a:rPr lang="el-GR" sz="2400" dirty="0" smtClean="0">
                <a:solidFill>
                  <a:schemeClr val="tx1"/>
                </a:solidFill>
              </a:rPr>
              <a:t>Η τελική αξία του αρχικού ποσού της επένδυσης είναι</a:t>
            </a:r>
          </a:p>
          <a:p>
            <a:pPr algn="ctr">
              <a:buFontTx/>
              <a:buNone/>
            </a:pPr>
            <a:r>
              <a:rPr lang="el-GR" sz="2400" dirty="0" smtClean="0">
                <a:solidFill>
                  <a:schemeClr val="tx1"/>
                </a:solidFill>
              </a:rPr>
              <a:t>€5.000 </a:t>
            </a:r>
            <a:r>
              <a:rPr lang="en-US" sz="2400" dirty="0" smtClean="0">
                <a:solidFill>
                  <a:schemeClr val="tx1"/>
                </a:solidFill>
              </a:rPr>
              <a:t>x 1,1 x 1,1 = </a:t>
            </a:r>
            <a:r>
              <a:rPr lang="el-GR" sz="2400" dirty="0" smtClean="0">
                <a:solidFill>
                  <a:schemeClr val="tx1"/>
                </a:solidFill>
              </a:rPr>
              <a:t>€6.050</a:t>
            </a:r>
          </a:p>
          <a:p>
            <a:r>
              <a:rPr lang="el-GR" sz="2400" dirty="0" smtClean="0">
                <a:solidFill>
                  <a:schemeClr val="tx1"/>
                </a:solidFill>
              </a:rPr>
              <a:t>Συνεπώς η ΚΟΠ είναι €670 &gt; 0, άρα η επένδυση θα πρέπει να γίνει αποδεκτή</a:t>
            </a:r>
          </a:p>
          <a:p>
            <a:r>
              <a:rPr lang="el-GR" sz="2400" dirty="0" smtClean="0">
                <a:solidFill>
                  <a:schemeClr val="tx1"/>
                </a:solidFill>
              </a:rPr>
              <a:t>Τονίζεται ότι η ΠΑ του ΚΟΠ ισούται με την ΚΠΑ της επένδυσης</a:t>
            </a:r>
          </a:p>
          <a:p>
            <a:pPr>
              <a:buFontTx/>
              <a:buNone/>
            </a:pPr>
            <a:endParaRPr lang="en-GB" sz="1800"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457200" y="0"/>
            <a:ext cx="8229600" cy="548680"/>
          </a:xfrm>
        </p:spPr>
        <p:txBody>
          <a:bodyPr/>
          <a:lstStyle/>
          <a:p>
            <a:r>
              <a:rPr lang="en-GB" sz="3600" b="1" dirty="0" err="1" smtClean="0"/>
              <a:t>Παράδειγμα</a:t>
            </a:r>
            <a:r>
              <a:rPr lang="en-GB" sz="3600" b="1" dirty="0" smtClean="0"/>
              <a:t> 10</a:t>
            </a:r>
          </a:p>
        </p:txBody>
      </p:sp>
      <p:sp>
        <p:nvSpPr>
          <p:cNvPr id="6148" name="Rectangle 3"/>
          <p:cNvSpPr>
            <a:spLocks noGrp="1" noChangeArrowheads="1"/>
          </p:cNvSpPr>
          <p:nvPr>
            <p:ph type="body" idx="1"/>
          </p:nvPr>
        </p:nvSpPr>
        <p:spPr>
          <a:xfrm>
            <a:off x="0" y="548680"/>
            <a:ext cx="9144000" cy="6309320"/>
          </a:xfrm>
        </p:spPr>
        <p:txBody>
          <a:bodyPr/>
          <a:lstStyle/>
          <a:p>
            <a:pPr algn="just"/>
            <a:r>
              <a:rPr lang="en-GB" sz="2000" dirty="0" err="1" smtClean="0">
                <a:solidFill>
                  <a:schemeClr val="tx1"/>
                </a:solidFill>
              </a:rPr>
              <a:t>Εξετάζετε</a:t>
            </a:r>
            <a:r>
              <a:rPr lang="en-GB" sz="2000" dirty="0" smtClean="0">
                <a:solidFill>
                  <a:schemeClr val="tx1"/>
                </a:solidFill>
              </a:rPr>
              <a:t> επένδυση </a:t>
            </a:r>
            <a:r>
              <a:rPr lang="en-GB" sz="2000" dirty="0" err="1" smtClean="0">
                <a:solidFill>
                  <a:schemeClr val="tx1"/>
                </a:solidFill>
              </a:rPr>
              <a:t>διάρκειας</a:t>
            </a:r>
            <a:r>
              <a:rPr lang="en-GB" sz="2000" dirty="0" smtClean="0">
                <a:solidFill>
                  <a:schemeClr val="tx1"/>
                </a:solidFill>
              </a:rPr>
              <a:t> δύο </a:t>
            </a:r>
            <a:r>
              <a:rPr lang="en-GB" sz="2000" dirty="0" err="1" smtClean="0">
                <a:solidFill>
                  <a:schemeClr val="tx1"/>
                </a:solidFill>
              </a:rPr>
              <a:t>ετών</a:t>
            </a:r>
            <a:r>
              <a:rPr lang="en-GB" sz="2000" dirty="0" smtClean="0">
                <a:solidFill>
                  <a:schemeClr val="tx1"/>
                </a:solidFill>
              </a:rPr>
              <a:t> με </a:t>
            </a:r>
            <a:r>
              <a:rPr lang="en-GB" sz="2000" dirty="0" err="1" smtClean="0">
                <a:solidFill>
                  <a:schemeClr val="tx1"/>
                </a:solidFill>
              </a:rPr>
              <a:t>αρχικό</a:t>
            </a:r>
            <a:r>
              <a:rPr lang="en-GB" sz="2000" dirty="0" smtClean="0">
                <a:solidFill>
                  <a:schemeClr val="tx1"/>
                </a:solidFill>
              </a:rPr>
              <a:t> κόστος €1.000 και ΚΤΡ €1.000 στο τέλος του </a:t>
            </a:r>
            <a:r>
              <a:rPr lang="en-GB" sz="2000" dirty="0" err="1" smtClean="0">
                <a:solidFill>
                  <a:schemeClr val="tx1"/>
                </a:solidFill>
              </a:rPr>
              <a:t>πρώτου</a:t>
            </a:r>
            <a:r>
              <a:rPr lang="en-GB" sz="2000" dirty="0" smtClean="0">
                <a:solidFill>
                  <a:schemeClr val="tx1"/>
                </a:solidFill>
              </a:rPr>
              <a:t> </a:t>
            </a:r>
            <a:r>
              <a:rPr lang="en-GB" sz="2000" dirty="0" err="1" smtClean="0">
                <a:solidFill>
                  <a:schemeClr val="tx1"/>
                </a:solidFill>
              </a:rPr>
              <a:t>έτους</a:t>
            </a:r>
            <a:r>
              <a:rPr lang="en-GB" sz="2000" dirty="0" smtClean="0">
                <a:solidFill>
                  <a:schemeClr val="tx1"/>
                </a:solidFill>
              </a:rPr>
              <a:t> και €358,4 στο τέλος του </a:t>
            </a:r>
            <a:r>
              <a:rPr lang="en-GB" sz="2000" dirty="0" err="1" smtClean="0">
                <a:solidFill>
                  <a:schemeClr val="tx1"/>
                </a:solidFill>
              </a:rPr>
              <a:t>δεύτερου</a:t>
            </a:r>
            <a:r>
              <a:rPr lang="en-GB" sz="2000" dirty="0" smtClean="0">
                <a:solidFill>
                  <a:schemeClr val="tx1"/>
                </a:solidFill>
              </a:rPr>
              <a:t> </a:t>
            </a:r>
            <a:r>
              <a:rPr lang="en-GB" sz="2000" dirty="0" err="1" smtClean="0">
                <a:solidFill>
                  <a:schemeClr val="tx1"/>
                </a:solidFill>
              </a:rPr>
              <a:t>έτους</a:t>
            </a:r>
            <a:r>
              <a:rPr lang="en-GB" sz="2000" dirty="0" smtClean="0">
                <a:solidFill>
                  <a:schemeClr val="tx1"/>
                </a:solidFill>
              </a:rPr>
              <a:t>. </a:t>
            </a:r>
            <a:r>
              <a:rPr lang="en-GB" sz="2000" dirty="0" err="1" smtClean="0">
                <a:solidFill>
                  <a:schemeClr val="tx1"/>
                </a:solidFill>
              </a:rPr>
              <a:t>Ποιος</a:t>
            </a:r>
            <a:r>
              <a:rPr lang="en-GB" sz="2000" dirty="0" smtClean="0">
                <a:solidFill>
                  <a:schemeClr val="tx1"/>
                </a:solidFill>
              </a:rPr>
              <a:t> ο ΕΒΑ της επένδυσης όταν η </a:t>
            </a:r>
            <a:r>
              <a:rPr lang="en-GB" sz="2000" dirty="0" err="1" smtClean="0">
                <a:solidFill>
                  <a:schemeClr val="tx1"/>
                </a:solidFill>
              </a:rPr>
              <a:t>ελάχιστη</a:t>
            </a:r>
            <a:r>
              <a:rPr lang="en-GB" sz="2000" dirty="0" smtClean="0">
                <a:solidFill>
                  <a:schemeClr val="tx1"/>
                </a:solidFill>
              </a:rPr>
              <a:t> </a:t>
            </a:r>
            <a:r>
              <a:rPr lang="en-GB" sz="2000" dirty="0" err="1" smtClean="0">
                <a:solidFill>
                  <a:schemeClr val="tx1"/>
                </a:solidFill>
              </a:rPr>
              <a:t>απαιτούμενη</a:t>
            </a:r>
            <a:r>
              <a:rPr lang="en-GB" sz="2000" dirty="0" smtClean="0">
                <a:solidFill>
                  <a:schemeClr val="tx1"/>
                </a:solidFill>
              </a:rPr>
              <a:t> απόδοση είναι 20%; </a:t>
            </a:r>
            <a:endParaRPr lang="en-GB" sz="2000" dirty="0" smtClean="0">
              <a:solidFill>
                <a:srgbClr val="CC3300"/>
              </a:solidFill>
            </a:endParaRPr>
          </a:p>
          <a:p>
            <a:endParaRPr lang="el-GR" sz="1600" dirty="0" smtClean="0">
              <a:solidFill>
                <a:schemeClr val="tx1"/>
              </a:solidFill>
            </a:endParaRPr>
          </a:p>
          <a:p>
            <a:pPr algn="just"/>
            <a:r>
              <a:rPr lang="el-GR" sz="2000" dirty="0" smtClean="0">
                <a:solidFill>
                  <a:schemeClr val="tx1"/>
                </a:solidFill>
              </a:rPr>
              <a:t>Με επιτόκιο 20% η ΚΠΑ είναι €82,222</a:t>
            </a:r>
          </a:p>
          <a:p>
            <a:pPr algn="just"/>
            <a:r>
              <a:rPr lang="el-GR" sz="2000" dirty="0" smtClean="0">
                <a:solidFill>
                  <a:schemeClr val="tx1"/>
                </a:solidFill>
              </a:rPr>
              <a:t>Με επιτόκιο 25% η ΚΠΑ είναι €29,376</a:t>
            </a:r>
          </a:p>
          <a:p>
            <a:pPr algn="just"/>
            <a:r>
              <a:rPr lang="el-GR" sz="2000" dirty="0" smtClean="0">
                <a:solidFill>
                  <a:schemeClr val="tx1"/>
                </a:solidFill>
              </a:rPr>
              <a:t>Με επιτόκιο 30% η ΚΠΑ είναι -€18,698. Συνεπώς ο ΕΒΑ βρίσκεται μεταξύ 25% και 30%. Συνεπώς και να μην υπολογίσουμε ακριβώς τον ΕΒΑ, η επένδυση θα πρέπει να γίνει αποδεκτή με βάση το κριτήριο αυτό. </a:t>
            </a:r>
          </a:p>
          <a:p>
            <a:pPr algn="just"/>
            <a:r>
              <a:rPr lang="el-GR" sz="2000" dirty="0" smtClean="0">
                <a:solidFill>
                  <a:schemeClr val="tx1"/>
                </a:solidFill>
              </a:rPr>
              <a:t>Για τον υπολογισμό του ΕΒΑ, σε περιπτώσεις όπως αυτή που περιγράψαμε, μπορούμε να χρησιμοποιήσουμε την ακόλουθη σχέση</a:t>
            </a:r>
          </a:p>
          <a:p>
            <a:pPr>
              <a:buFontTx/>
              <a:buNone/>
            </a:pPr>
            <a:endParaRPr lang="en-GB" sz="1600" dirty="0" smtClean="0"/>
          </a:p>
        </p:txBody>
      </p:sp>
      <p:graphicFrame>
        <p:nvGraphicFramePr>
          <p:cNvPr id="6146" name="Object 5"/>
          <p:cNvGraphicFramePr>
            <a:graphicFrameLocks noChangeAspect="1"/>
          </p:cNvGraphicFramePr>
          <p:nvPr/>
        </p:nvGraphicFramePr>
        <p:xfrm>
          <a:off x="952500" y="4889500"/>
          <a:ext cx="4991100" cy="1206500"/>
        </p:xfrm>
        <a:graphic>
          <a:graphicData uri="http://schemas.openxmlformats.org/presentationml/2006/ole">
            <p:oleObj spid="_x0000_s105474" name="Equation" r:id="rId4" imgW="4991040" imgH="1206360" progId="Equation.3">
              <p:embed/>
            </p:oleObj>
          </a:graphicData>
        </a:graphic>
      </p:graphicFrame>
      <p:sp>
        <p:nvSpPr>
          <p:cNvPr id="6150" name="Text Box 6"/>
          <p:cNvSpPr txBox="1">
            <a:spLocks noChangeArrowheads="1"/>
          </p:cNvSpPr>
          <p:nvPr/>
        </p:nvSpPr>
        <p:spPr bwMode="auto">
          <a:xfrm>
            <a:off x="6096000" y="4802188"/>
            <a:ext cx="2895600" cy="1217612"/>
          </a:xfrm>
          <a:prstGeom prst="rect">
            <a:avLst/>
          </a:prstGeom>
          <a:solidFill>
            <a:schemeClr val="bg2"/>
          </a:solidFill>
          <a:ln w="9525">
            <a:noFill/>
            <a:miter lim="800000"/>
            <a:headEnd/>
            <a:tailEnd/>
          </a:ln>
        </p:spPr>
        <p:txBody>
          <a:bodyPr anchor="ctr">
            <a:spAutoFit/>
          </a:bodyPr>
          <a:lstStyle/>
          <a:p>
            <a:pPr algn="l"/>
            <a:r>
              <a:rPr lang="en-US"/>
              <a:t>R1 = </a:t>
            </a:r>
            <a:r>
              <a:rPr lang="el-GR"/>
              <a:t>το χαμηλότερο επιτόκιο</a:t>
            </a:r>
          </a:p>
          <a:p>
            <a:pPr algn="l"/>
            <a:r>
              <a:rPr lang="el-GR"/>
              <a:t>R2 = το υψηλότερο επιτόκιο</a:t>
            </a:r>
          </a:p>
          <a:p>
            <a:pPr algn="l"/>
            <a:r>
              <a:rPr lang="el-GR"/>
              <a:t>ΚΠΑ</a:t>
            </a:r>
            <a:r>
              <a:rPr lang="en-US"/>
              <a:t>R1= </a:t>
            </a:r>
            <a:r>
              <a:rPr lang="el-GR"/>
              <a:t>η ΚΠΑ με επιτόκιο </a:t>
            </a:r>
            <a:r>
              <a:rPr lang="en-US"/>
              <a:t>R1</a:t>
            </a:r>
          </a:p>
          <a:p>
            <a:pPr algn="l"/>
            <a:r>
              <a:rPr lang="el-GR"/>
              <a:t>ΚΠΑ</a:t>
            </a:r>
            <a:r>
              <a:rPr lang="en-US"/>
              <a:t>R2 =</a:t>
            </a:r>
            <a:r>
              <a:rPr lang="el-GR"/>
              <a:t>η ΚΠΑ με επιτόκιο </a:t>
            </a:r>
            <a:r>
              <a:rPr lang="en-US"/>
              <a:t>R2 </a:t>
            </a:r>
            <a:endParaRPr lang="en-GB"/>
          </a:p>
        </p:txBody>
      </p:sp>
      <p:sp>
        <p:nvSpPr>
          <p:cNvPr id="6151" name="Line 7"/>
          <p:cNvSpPr>
            <a:spLocks noChangeShapeType="1"/>
          </p:cNvSpPr>
          <p:nvPr/>
        </p:nvSpPr>
        <p:spPr bwMode="auto">
          <a:xfrm>
            <a:off x="1219200" y="5638800"/>
            <a:ext cx="0" cy="2286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6152" name="Text Box 9"/>
          <p:cNvSpPr txBox="1">
            <a:spLocks noChangeArrowheads="1"/>
          </p:cNvSpPr>
          <p:nvPr/>
        </p:nvSpPr>
        <p:spPr bwMode="auto">
          <a:xfrm>
            <a:off x="974725" y="5867400"/>
            <a:ext cx="590550" cy="336550"/>
          </a:xfrm>
          <a:prstGeom prst="rect">
            <a:avLst/>
          </a:prstGeom>
          <a:solidFill>
            <a:schemeClr val="folHlink"/>
          </a:solidFill>
          <a:ln w="9525">
            <a:noFill/>
            <a:miter lim="800000"/>
            <a:headEnd/>
            <a:tailEnd/>
          </a:ln>
        </p:spPr>
        <p:txBody>
          <a:bodyPr wrap="none" anchor="ctr">
            <a:spAutoFit/>
          </a:bodyPr>
          <a:lstStyle/>
          <a:p>
            <a:r>
              <a:rPr lang="en-GB" b="1"/>
              <a:t>28%</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457200" y="274638"/>
            <a:ext cx="8229600" cy="202034"/>
          </a:xfrm>
        </p:spPr>
        <p:txBody>
          <a:bodyPr/>
          <a:lstStyle/>
          <a:p>
            <a:r>
              <a:rPr lang="en-GB" sz="3600" b="1" dirty="0" err="1" smtClean="0"/>
              <a:t>Παράδειγμα</a:t>
            </a:r>
            <a:r>
              <a:rPr lang="en-GB" sz="3600" b="1" dirty="0" smtClean="0"/>
              <a:t> 11</a:t>
            </a:r>
          </a:p>
        </p:txBody>
      </p:sp>
      <p:sp>
        <p:nvSpPr>
          <p:cNvPr id="7172" name="Rectangle 3"/>
          <p:cNvSpPr>
            <a:spLocks noGrp="1" noChangeArrowheads="1"/>
          </p:cNvSpPr>
          <p:nvPr>
            <p:ph type="body" idx="1"/>
          </p:nvPr>
        </p:nvSpPr>
        <p:spPr>
          <a:xfrm>
            <a:off x="0" y="692696"/>
            <a:ext cx="8964488" cy="6165304"/>
          </a:xfrm>
        </p:spPr>
        <p:txBody>
          <a:bodyPr/>
          <a:lstStyle/>
          <a:p>
            <a:pPr algn="just"/>
            <a:r>
              <a:rPr lang="en-GB" sz="2000" dirty="0" smtClean="0">
                <a:solidFill>
                  <a:schemeClr val="tx1"/>
                </a:solidFill>
              </a:rPr>
              <a:t>Για μια επένδυση (με διάρκεια </a:t>
            </a:r>
            <a:r>
              <a:rPr lang="en-GB" sz="2000" dirty="0" err="1" smtClean="0">
                <a:solidFill>
                  <a:schemeClr val="tx1"/>
                </a:solidFill>
              </a:rPr>
              <a:t>ζωής</a:t>
            </a:r>
            <a:r>
              <a:rPr lang="en-GB" sz="2000" dirty="0" smtClean="0">
                <a:solidFill>
                  <a:schemeClr val="tx1"/>
                </a:solidFill>
              </a:rPr>
              <a:t> </a:t>
            </a:r>
            <a:r>
              <a:rPr lang="en-GB" sz="2000" dirty="0" err="1" smtClean="0">
                <a:solidFill>
                  <a:schemeClr val="tx1"/>
                </a:solidFill>
              </a:rPr>
              <a:t>τριών</a:t>
            </a:r>
            <a:r>
              <a:rPr lang="en-GB" sz="2000" dirty="0" smtClean="0">
                <a:solidFill>
                  <a:schemeClr val="tx1"/>
                </a:solidFill>
              </a:rPr>
              <a:t> </a:t>
            </a:r>
            <a:r>
              <a:rPr lang="en-GB" sz="2000" dirty="0" err="1" smtClean="0">
                <a:solidFill>
                  <a:schemeClr val="tx1"/>
                </a:solidFill>
              </a:rPr>
              <a:t>ετών</a:t>
            </a:r>
            <a:r>
              <a:rPr lang="en-GB" sz="2000" dirty="0" smtClean="0">
                <a:solidFill>
                  <a:schemeClr val="tx1"/>
                </a:solidFill>
              </a:rPr>
              <a:t>) απαιτείται </a:t>
            </a:r>
            <a:r>
              <a:rPr lang="en-GB" sz="2000" dirty="0" err="1" smtClean="0">
                <a:solidFill>
                  <a:schemeClr val="tx1"/>
                </a:solidFill>
              </a:rPr>
              <a:t>άμεση</a:t>
            </a:r>
            <a:r>
              <a:rPr lang="en-GB" sz="2000" dirty="0" smtClean="0">
                <a:solidFill>
                  <a:schemeClr val="tx1"/>
                </a:solidFill>
              </a:rPr>
              <a:t> </a:t>
            </a:r>
            <a:r>
              <a:rPr lang="en-GB" sz="2000" dirty="0" err="1" smtClean="0">
                <a:solidFill>
                  <a:schemeClr val="tx1"/>
                </a:solidFill>
              </a:rPr>
              <a:t>εκταμίευση</a:t>
            </a:r>
            <a:r>
              <a:rPr lang="en-GB" sz="2000" dirty="0" smtClean="0">
                <a:solidFill>
                  <a:schemeClr val="tx1"/>
                </a:solidFill>
              </a:rPr>
              <a:t> της </a:t>
            </a:r>
            <a:r>
              <a:rPr lang="en-GB" sz="2000" dirty="0" err="1" smtClean="0">
                <a:solidFill>
                  <a:schemeClr val="tx1"/>
                </a:solidFill>
              </a:rPr>
              <a:t>τάξεως</a:t>
            </a:r>
            <a:r>
              <a:rPr lang="en-GB" sz="2000" dirty="0" smtClean="0">
                <a:solidFill>
                  <a:schemeClr val="tx1"/>
                </a:solidFill>
              </a:rPr>
              <a:t> των €1.000. Οι ΚΤΡ κάθε έτος για τα </a:t>
            </a:r>
            <a:r>
              <a:rPr lang="en-GB" sz="2000" dirty="0" err="1" smtClean="0">
                <a:solidFill>
                  <a:schemeClr val="tx1"/>
                </a:solidFill>
              </a:rPr>
              <a:t>επόμενα</a:t>
            </a:r>
            <a:r>
              <a:rPr lang="en-GB" sz="2000" dirty="0" smtClean="0">
                <a:solidFill>
                  <a:schemeClr val="tx1"/>
                </a:solidFill>
              </a:rPr>
              <a:t> </a:t>
            </a:r>
            <a:r>
              <a:rPr lang="en-GB" sz="2000" dirty="0" err="1" smtClean="0">
                <a:solidFill>
                  <a:schemeClr val="tx1"/>
                </a:solidFill>
              </a:rPr>
              <a:t>τρία</a:t>
            </a:r>
            <a:r>
              <a:rPr lang="en-GB" sz="2000" dirty="0" smtClean="0">
                <a:solidFill>
                  <a:schemeClr val="tx1"/>
                </a:solidFill>
              </a:rPr>
              <a:t> έτη θα είναι €475. Να </a:t>
            </a:r>
            <a:r>
              <a:rPr lang="en-GB" sz="2000" dirty="0" err="1" smtClean="0">
                <a:solidFill>
                  <a:schemeClr val="tx1"/>
                </a:solidFill>
              </a:rPr>
              <a:t>υπολογίσετε</a:t>
            </a:r>
            <a:r>
              <a:rPr lang="en-GB" sz="2000" dirty="0" smtClean="0">
                <a:solidFill>
                  <a:schemeClr val="tx1"/>
                </a:solidFill>
              </a:rPr>
              <a:t> </a:t>
            </a:r>
            <a:r>
              <a:rPr lang="en-GB" sz="2000" dirty="0" err="1" smtClean="0">
                <a:solidFill>
                  <a:schemeClr val="tx1"/>
                </a:solidFill>
              </a:rPr>
              <a:t>τι</a:t>
            </a:r>
            <a:r>
              <a:rPr lang="en-GB" sz="2000" dirty="0" smtClean="0">
                <a:solidFill>
                  <a:schemeClr val="tx1"/>
                </a:solidFill>
              </a:rPr>
              <a:t> </a:t>
            </a:r>
            <a:r>
              <a:rPr lang="en-GB" sz="2000" dirty="0" err="1" smtClean="0">
                <a:solidFill>
                  <a:schemeClr val="tx1"/>
                </a:solidFill>
              </a:rPr>
              <a:t>μέρος</a:t>
            </a:r>
            <a:r>
              <a:rPr lang="en-GB" sz="2000" dirty="0" smtClean="0">
                <a:solidFill>
                  <a:schemeClr val="tx1"/>
                </a:solidFill>
              </a:rPr>
              <a:t> από κάθε </a:t>
            </a:r>
            <a:r>
              <a:rPr lang="en-GB" sz="2000" dirty="0" err="1" smtClean="0">
                <a:solidFill>
                  <a:schemeClr val="tx1"/>
                </a:solidFill>
              </a:rPr>
              <a:t>ετήσια</a:t>
            </a:r>
            <a:r>
              <a:rPr lang="en-GB" sz="2000" dirty="0" smtClean="0">
                <a:solidFill>
                  <a:schemeClr val="tx1"/>
                </a:solidFill>
              </a:rPr>
              <a:t> ΚΤΡ </a:t>
            </a:r>
            <a:r>
              <a:rPr lang="en-GB" sz="2000" dirty="0" err="1" smtClean="0">
                <a:solidFill>
                  <a:schemeClr val="tx1"/>
                </a:solidFill>
              </a:rPr>
              <a:t>αποτελεί</a:t>
            </a:r>
            <a:r>
              <a:rPr lang="en-GB" sz="2000" dirty="0" smtClean="0">
                <a:solidFill>
                  <a:schemeClr val="tx1"/>
                </a:solidFill>
              </a:rPr>
              <a:t> </a:t>
            </a:r>
            <a:r>
              <a:rPr lang="en-GB" sz="2000" dirty="0" err="1" smtClean="0">
                <a:solidFill>
                  <a:schemeClr val="tx1"/>
                </a:solidFill>
              </a:rPr>
              <a:t>τόκο</a:t>
            </a:r>
            <a:r>
              <a:rPr lang="en-GB" sz="2000" dirty="0" smtClean="0">
                <a:solidFill>
                  <a:schemeClr val="tx1"/>
                </a:solidFill>
              </a:rPr>
              <a:t> (απόδοση) και </a:t>
            </a:r>
            <a:r>
              <a:rPr lang="en-GB" sz="2000" dirty="0" err="1" smtClean="0">
                <a:solidFill>
                  <a:schemeClr val="tx1"/>
                </a:solidFill>
              </a:rPr>
              <a:t>τι</a:t>
            </a:r>
            <a:r>
              <a:rPr lang="en-GB" sz="2000" dirty="0" smtClean="0">
                <a:solidFill>
                  <a:schemeClr val="tx1"/>
                </a:solidFill>
              </a:rPr>
              <a:t> </a:t>
            </a:r>
            <a:r>
              <a:rPr lang="en-GB" sz="2000" dirty="0" err="1" smtClean="0">
                <a:solidFill>
                  <a:schemeClr val="tx1"/>
                </a:solidFill>
              </a:rPr>
              <a:t>ανάκτηση</a:t>
            </a:r>
            <a:r>
              <a:rPr lang="en-GB" sz="2000" dirty="0" smtClean="0">
                <a:solidFill>
                  <a:schemeClr val="tx1"/>
                </a:solidFill>
              </a:rPr>
              <a:t> κεφαλαίου.</a:t>
            </a:r>
            <a:endParaRPr lang="en-GB" sz="2000" dirty="0" smtClean="0">
              <a:solidFill>
                <a:srgbClr val="CC3300"/>
              </a:solidFill>
            </a:endParaRPr>
          </a:p>
          <a:p>
            <a:pPr algn="just"/>
            <a:r>
              <a:rPr lang="el-GR" sz="2000" dirty="0" smtClean="0">
                <a:solidFill>
                  <a:schemeClr val="tx1"/>
                </a:solidFill>
              </a:rPr>
              <a:t>Πρέπει πρώτα να υπολογίσουμε τον ΕΒΑ της επένδυσης. Ο ΕΒΑ είναι 20%. Η κάθε ετήσια ΚΤΡ αποτελείται από δύο μέρη: τόκο (ή απόδοση) και ανάκτηση (ή αποπληρωμή κεφαλαίου). Ο τόκος υπολογίζεται στο ανεξόφλητο ποσό του κεφαλαίου. Η αποπληρωμή κεφαλαίου για κάθε έτος ισούται με τη διαφορά μεταξύ των ΚΤΡ και των τόκων. </a:t>
            </a:r>
          </a:p>
        </p:txBody>
      </p:sp>
      <p:graphicFrame>
        <p:nvGraphicFramePr>
          <p:cNvPr id="7170" name="Object 5"/>
          <p:cNvGraphicFramePr>
            <a:graphicFrameLocks noChangeAspect="1"/>
          </p:cNvGraphicFramePr>
          <p:nvPr/>
        </p:nvGraphicFramePr>
        <p:xfrm>
          <a:off x="1371600" y="3789040"/>
          <a:ext cx="6705600" cy="2383160"/>
        </p:xfrm>
        <a:graphic>
          <a:graphicData uri="http://schemas.openxmlformats.org/presentationml/2006/ole">
            <p:oleObj spid="_x0000_s106498" name="Worksheet" r:id="rId4" imgW="6984000" imgH="1900800" progId="Excel.Sheet.8">
              <p:embed/>
            </p:oleObj>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050"/>
          <p:cNvSpPr>
            <a:spLocks noGrp="1" noChangeArrowheads="1"/>
          </p:cNvSpPr>
          <p:nvPr>
            <p:ph type="title"/>
          </p:nvPr>
        </p:nvSpPr>
        <p:spPr>
          <a:xfrm>
            <a:off x="457200" y="274638"/>
            <a:ext cx="8229600" cy="346050"/>
          </a:xfrm>
        </p:spPr>
        <p:txBody>
          <a:bodyPr/>
          <a:lstStyle/>
          <a:p>
            <a:r>
              <a:rPr lang="en-GB" sz="3600" b="1" dirty="0" err="1" smtClean="0"/>
              <a:t>Παράδειγμα</a:t>
            </a:r>
            <a:r>
              <a:rPr lang="en-GB" sz="3600" b="1" dirty="0" smtClean="0"/>
              <a:t> 12</a:t>
            </a:r>
          </a:p>
        </p:txBody>
      </p:sp>
      <p:sp>
        <p:nvSpPr>
          <p:cNvPr id="8197" name="Rectangle 2051"/>
          <p:cNvSpPr>
            <a:spLocks noGrp="1" noChangeArrowheads="1"/>
          </p:cNvSpPr>
          <p:nvPr>
            <p:ph type="body" idx="1"/>
          </p:nvPr>
        </p:nvSpPr>
        <p:spPr>
          <a:xfrm>
            <a:off x="0" y="692696"/>
            <a:ext cx="8964488" cy="6165304"/>
          </a:xfrm>
        </p:spPr>
        <p:txBody>
          <a:bodyPr/>
          <a:lstStyle/>
          <a:p>
            <a:pPr algn="just"/>
            <a:r>
              <a:rPr lang="en-GB" sz="2400" i="1" dirty="0" err="1" smtClean="0">
                <a:solidFill>
                  <a:schemeClr val="tx1"/>
                </a:solidFill>
              </a:rPr>
              <a:t>Έστω</a:t>
            </a:r>
            <a:r>
              <a:rPr lang="en-GB" sz="2400" i="1" dirty="0" smtClean="0">
                <a:solidFill>
                  <a:schemeClr val="tx1"/>
                </a:solidFill>
              </a:rPr>
              <a:t> ότι </a:t>
            </a:r>
            <a:r>
              <a:rPr lang="en-GB" sz="2400" i="1" dirty="0" err="1" smtClean="0">
                <a:solidFill>
                  <a:schemeClr val="tx1"/>
                </a:solidFill>
              </a:rPr>
              <a:t>λαμβάνουμε</a:t>
            </a:r>
            <a:r>
              <a:rPr lang="en-GB" sz="2400" i="1" dirty="0" smtClean="0">
                <a:solidFill>
                  <a:schemeClr val="tx1"/>
                </a:solidFill>
              </a:rPr>
              <a:t> €500 μετά από 6 </a:t>
            </a:r>
            <a:r>
              <a:rPr lang="en-GB" sz="2400" i="1" dirty="0" err="1" smtClean="0">
                <a:solidFill>
                  <a:schemeClr val="tx1"/>
                </a:solidFill>
              </a:rPr>
              <a:t>χρόνια</a:t>
            </a:r>
            <a:r>
              <a:rPr lang="en-GB" sz="2400" i="1" dirty="0" smtClean="0">
                <a:solidFill>
                  <a:schemeClr val="tx1"/>
                </a:solidFill>
              </a:rPr>
              <a:t>, για 4 </a:t>
            </a:r>
            <a:r>
              <a:rPr lang="en-GB" sz="2400" i="1" dirty="0" err="1" smtClean="0">
                <a:solidFill>
                  <a:schemeClr val="tx1"/>
                </a:solidFill>
              </a:rPr>
              <a:t>χρόνια</a:t>
            </a:r>
            <a:r>
              <a:rPr lang="en-GB" sz="2400" i="1" dirty="0" smtClean="0">
                <a:solidFill>
                  <a:schemeClr val="tx1"/>
                </a:solidFill>
              </a:rPr>
              <a:t>. </a:t>
            </a:r>
            <a:r>
              <a:rPr lang="en-GB" sz="2400" i="1" dirty="0" err="1" smtClean="0">
                <a:solidFill>
                  <a:schemeClr val="tx1"/>
                </a:solidFill>
              </a:rPr>
              <a:t>Εαν</a:t>
            </a:r>
            <a:r>
              <a:rPr lang="en-GB" sz="2400" i="1" dirty="0" smtClean="0">
                <a:solidFill>
                  <a:schemeClr val="tx1"/>
                </a:solidFill>
              </a:rPr>
              <a:t> το </a:t>
            </a:r>
            <a:r>
              <a:rPr lang="en-GB" sz="2400" i="1" dirty="0" err="1" smtClean="0">
                <a:solidFill>
                  <a:schemeClr val="tx1"/>
                </a:solidFill>
              </a:rPr>
              <a:t>επιτόκιο</a:t>
            </a:r>
            <a:r>
              <a:rPr lang="en-GB" sz="2400" i="1" dirty="0" smtClean="0">
                <a:solidFill>
                  <a:schemeClr val="tx1"/>
                </a:solidFill>
              </a:rPr>
              <a:t> είναι 10% </a:t>
            </a:r>
            <a:r>
              <a:rPr lang="en-GB" sz="2400" i="1" dirty="0" err="1" smtClean="0">
                <a:solidFill>
                  <a:schemeClr val="tx1"/>
                </a:solidFill>
              </a:rPr>
              <a:t>ποια</a:t>
            </a:r>
            <a:r>
              <a:rPr lang="en-GB" sz="2400" i="1" dirty="0" smtClean="0">
                <a:solidFill>
                  <a:schemeClr val="tx1"/>
                </a:solidFill>
              </a:rPr>
              <a:t> η παρούσα αξία;</a:t>
            </a:r>
            <a:endParaRPr lang="en-GB" sz="2400" dirty="0" smtClean="0">
              <a:solidFill>
                <a:srgbClr val="CC3300"/>
              </a:solidFill>
            </a:endParaRPr>
          </a:p>
          <a:p>
            <a:endParaRPr lang="en-GB" sz="1800" dirty="0" smtClean="0">
              <a:solidFill>
                <a:srgbClr val="CC3300"/>
              </a:solidFill>
            </a:endParaRPr>
          </a:p>
          <a:p>
            <a:endParaRPr lang="en-GB" sz="1800" dirty="0" smtClean="0">
              <a:solidFill>
                <a:srgbClr val="CC3300"/>
              </a:solidFill>
            </a:endParaRPr>
          </a:p>
          <a:p>
            <a:endParaRPr lang="en-GB" sz="1800" dirty="0" smtClean="0">
              <a:solidFill>
                <a:srgbClr val="CC3300"/>
              </a:solidFill>
            </a:endParaRPr>
          </a:p>
          <a:p>
            <a:endParaRPr lang="el-GR" sz="1800" dirty="0" smtClean="0">
              <a:solidFill>
                <a:schemeClr val="tx1"/>
              </a:solidFill>
            </a:endParaRPr>
          </a:p>
          <a:p>
            <a:endParaRPr lang="el-GR" sz="1800" dirty="0" smtClean="0">
              <a:solidFill>
                <a:schemeClr val="tx1"/>
              </a:solidFill>
            </a:endParaRPr>
          </a:p>
          <a:p>
            <a:endParaRPr lang="en-US" sz="1800" dirty="0" smtClean="0">
              <a:solidFill>
                <a:schemeClr val="tx1"/>
              </a:solidFill>
            </a:endParaRPr>
          </a:p>
          <a:p>
            <a:endParaRPr lang="en-US" sz="1800" dirty="0" smtClean="0"/>
          </a:p>
          <a:p>
            <a:pPr algn="just"/>
            <a:r>
              <a:rPr lang="el-GR" sz="2400" dirty="0" smtClean="0">
                <a:solidFill>
                  <a:schemeClr val="tx1"/>
                </a:solidFill>
              </a:rPr>
              <a:t>Αντικαθιστώντας όπου i</a:t>
            </a:r>
            <a:r>
              <a:rPr lang="en-US" sz="2400" dirty="0" smtClean="0">
                <a:solidFill>
                  <a:schemeClr val="tx1"/>
                </a:solidFill>
              </a:rPr>
              <a:t>=10% </a:t>
            </a:r>
            <a:r>
              <a:rPr lang="el-GR" sz="2400" dirty="0" smtClean="0">
                <a:solidFill>
                  <a:schemeClr val="tx1"/>
                </a:solidFill>
              </a:rPr>
              <a:t>και </a:t>
            </a:r>
            <a:r>
              <a:rPr lang="en-US" sz="2400" dirty="0" smtClean="0">
                <a:solidFill>
                  <a:schemeClr val="tx1"/>
                </a:solidFill>
              </a:rPr>
              <a:t>v=4, </a:t>
            </a:r>
            <a:r>
              <a:rPr lang="el-GR" sz="2400" dirty="0" smtClean="0">
                <a:solidFill>
                  <a:schemeClr val="tx1"/>
                </a:solidFill>
              </a:rPr>
              <a:t>βρίσκουμε ότι η αγκύλη είναι ίση με 3,1699 (από πίνακες ή υπολογισμό της σχέσεως). Άρα η αξία το έτος 5 είναι Αξία</a:t>
            </a:r>
            <a:r>
              <a:rPr lang="el-GR" sz="2400" baseline="-25000" dirty="0" smtClean="0">
                <a:solidFill>
                  <a:schemeClr val="tx1"/>
                </a:solidFill>
              </a:rPr>
              <a:t>5</a:t>
            </a:r>
            <a:r>
              <a:rPr lang="el-GR" sz="2400" dirty="0" smtClean="0">
                <a:solidFill>
                  <a:schemeClr val="tx1"/>
                </a:solidFill>
              </a:rPr>
              <a:t> = 500 </a:t>
            </a:r>
            <a:r>
              <a:rPr lang="en-US" sz="2400" dirty="0" smtClean="0">
                <a:solidFill>
                  <a:schemeClr val="tx1"/>
                </a:solidFill>
              </a:rPr>
              <a:t>x 3,1699 = </a:t>
            </a:r>
            <a:r>
              <a:rPr lang="el-GR" sz="2400" dirty="0" smtClean="0">
                <a:solidFill>
                  <a:schemeClr val="tx1"/>
                </a:solidFill>
              </a:rPr>
              <a:t>€1.584,95. Η παρούσα αξία είναι: </a:t>
            </a:r>
          </a:p>
          <a:p>
            <a:pPr algn="just">
              <a:buFontTx/>
              <a:buNone/>
            </a:pPr>
            <a:r>
              <a:rPr lang="el-GR" sz="2400" dirty="0" smtClean="0">
                <a:solidFill>
                  <a:schemeClr val="tx1"/>
                </a:solidFill>
              </a:rPr>
              <a:t>	</a:t>
            </a:r>
            <a:endParaRPr lang="en-GB" sz="2400" dirty="0" smtClean="0"/>
          </a:p>
        </p:txBody>
      </p:sp>
      <p:graphicFrame>
        <p:nvGraphicFramePr>
          <p:cNvPr id="8194" name="Object 2048"/>
          <p:cNvGraphicFramePr>
            <a:graphicFrameLocks noChangeAspect="1"/>
          </p:cNvGraphicFramePr>
          <p:nvPr/>
        </p:nvGraphicFramePr>
        <p:xfrm>
          <a:off x="2123728" y="1556792"/>
          <a:ext cx="4038600" cy="1600200"/>
        </p:xfrm>
        <a:graphic>
          <a:graphicData uri="http://schemas.openxmlformats.org/presentationml/2006/ole">
            <p:oleObj spid="_x0000_s107522" name="Equation" r:id="rId4" imgW="4305240" imgH="1638000" progId="Equation.3">
              <p:embed/>
            </p:oleObj>
          </a:graphicData>
        </a:graphic>
      </p:graphicFrame>
      <p:graphicFrame>
        <p:nvGraphicFramePr>
          <p:cNvPr id="8195" name="Object 2049"/>
          <p:cNvGraphicFramePr>
            <a:graphicFrameLocks noChangeAspect="1"/>
          </p:cNvGraphicFramePr>
          <p:nvPr/>
        </p:nvGraphicFramePr>
        <p:xfrm>
          <a:off x="3340100" y="5219700"/>
          <a:ext cx="2870200" cy="711200"/>
        </p:xfrm>
        <a:graphic>
          <a:graphicData uri="http://schemas.openxmlformats.org/presentationml/2006/ole">
            <p:oleObj spid="_x0000_s107523" name="Equation" r:id="rId5" imgW="2869920" imgH="711000" progId="Equation.3">
              <p:embed/>
            </p:oleObj>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050"/>
          <p:cNvSpPr>
            <a:spLocks noGrp="1" noChangeArrowheads="1"/>
          </p:cNvSpPr>
          <p:nvPr>
            <p:ph type="title"/>
          </p:nvPr>
        </p:nvSpPr>
        <p:spPr>
          <a:xfrm>
            <a:off x="457200" y="274638"/>
            <a:ext cx="8229600" cy="274042"/>
          </a:xfrm>
        </p:spPr>
        <p:txBody>
          <a:bodyPr/>
          <a:lstStyle/>
          <a:p>
            <a:r>
              <a:rPr lang="en-GB" sz="3600" b="1" dirty="0" err="1" smtClean="0"/>
              <a:t>Παράδειγμα</a:t>
            </a:r>
            <a:r>
              <a:rPr lang="en-GB" sz="3600" b="1" dirty="0" smtClean="0"/>
              <a:t> 13</a:t>
            </a:r>
          </a:p>
        </p:txBody>
      </p:sp>
      <p:sp>
        <p:nvSpPr>
          <p:cNvPr id="9220" name="Rectangle 2051"/>
          <p:cNvSpPr>
            <a:spLocks noGrp="1" noChangeArrowheads="1"/>
          </p:cNvSpPr>
          <p:nvPr>
            <p:ph type="body" idx="1"/>
          </p:nvPr>
        </p:nvSpPr>
        <p:spPr>
          <a:xfrm>
            <a:off x="0" y="764704"/>
            <a:ext cx="9144000" cy="6093296"/>
          </a:xfrm>
        </p:spPr>
        <p:txBody>
          <a:bodyPr/>
          <a:lstStyle/>
          <a:p>
            <a:pPr algn="just"/>
            <a:r>
              <a:rPr lang="en-GB" sz="2400" dirty="0" err="1" smtClean="0">
                <a:solidFill>
                  <a:schemeClr val="tx1"/>
                </a:solidFill>
              </a:rPr>
              <a:t>Ας</a:t>
            </a:r>
            <a:r>
              <a:rPr lang="en-GB" sz="2400" dirty="0" smtClean="0">
                <a:solidFill>
                  <a:schemeClr val="tx1"/>
                </a:solidFill>
              </a:rPr>
              <a:t> </a:t>
            </a:r>
            <a:r>
              <a:rPr lang="en-GB" sz="2400" dirty="0" err="1" smtClean="0">
                <a:solidFill>
                  <a:schemeClr val="tx1"/>
                </a:solidFill>
              </a:rPr>
              <a:t>θεωρήσουμε</a:t>
            </a:r>
            <a:r>
              <a:rPr lang="en-GB" sz="2400" dirty="0" smtClean="0">
                <a:solidFill>
                  <a:schemeClr val="tx1"/>
                </a:solidFill>
              </a:rPr>
              <a:t> ότι </a:t>
            </a:r>
            <a:r>
              <a:rPr lang="en-GB" sz="2400" dirty="0" err="1" smtClean="0">
                <a:solidFill>
                  <a:schemeClr val="tx1"/>
                </a:solidFill>
              </a:rPr>
              <a:t>κερδίζει</a:t>
            </a:r>
            <a:r>
              <a:rPr lang="en-GB" sz="2400" dirty="0" smtClean="0">
                <a:solidFill>
                  <a:schemeClr val="tx1"/>
                </a:solidFill>
              </a:rPr>
              <a:t> κάποιος στο ΛΟΤΤΟ €10.000 και </a:t>
            </a:r>
            <a:r>
              <a:rPr lang="en-GB" sz="2400" dirty="0" err="1" smtClean="0">
                <a:solidFill>
                  <a:schemeClr val="tx1"/>
                </a:solidFill>
              </a:rPr>
              <a:t>επιθυμεί</a:t>
            </a:r>
            <a:r>
              <a:rPr lang="en-GB" sz="2400" dirty="0" smtClean="0">
                <a:solidFill>
                  <a:schemeClr val="tx1"/>
                </a:solidFill>
              </a:rPr>
              <a:t> να </a:t>
            </a:r>
            <a:r>
              <a:rPr lang="en-GB" sz="2400" dirty="0" err="1" smtClean="0">
                <a:solidFill>
                  <a:schemeClr val="tx1"/>
                </a:solidFill>
              </a:rPr>
              <a:t>αγοράσει</a:t>
            </a:r>
            <a:r>
              <a:rPr lang="en-GB" sz="2400" dirty="0" smtClean="0">
                <a:solidFill>
                  <a:schemeClr val="tx1"/>
                </a:solidFill>
              </a:rPr>
              <a:t> ένα </a:t>
            </a:r>
            <a:r>
              <a:rPr lang="en-GB" sz="2400" dirty="0" err="1" smtClean="0">
                <a:solidFill>
                  <a:schemeClr val="tx1"/>
                </a:solidFill>
              </a:rPr>
              <a:t>αυτοκίνητο</a:t>
            </a:r>
            <a:r>
              <a:rPr lang="en-GB" sz="2400" dirty="0" smtClean="0">
                <a:solidFill>
                  <a:schemeClr val="tx1"/>
                </a:solidFill>
              </a:rPr>
              <a:t> σε 5 έτη. </a:t>
            </a:r>
            <a:r>
              <a:rPr lang="en-GB" sz="2400" dirty="0" err="1" smtClean="0">
                <a:solidFill>
                  <a:schemeClr val="tx1"/>
                </a:solidFill>
              </a:rPr>
              <a:t>Εκτιμούμε</a:t>
            </a:r>
            <a:r>
              <a:rPr lang="en-GB" sz="2400" dirty="0" smtClean="0">
                <a:solidFill>
                  <a:schemeClr val="tx1"/>
                </a:solidFill>
              </a:rPr>
              <a:t> ότι το </a:t>
            </a:r>
            <a:r>
              <a:rPr lang="en-GB" sz="2400" dirty="0" err="1" smtClean="0">
                <a:solidFill>
                  <a:schemeClr val="tx1"/>
                </a:solidFill>
              </a:rPr>
              <a:t>αυτοκίνητο</a:t>
            </a:r>
            <a:r>
              <a:rPr lang="en-GB" sz="2400" dirty="0" smtClean="0">
                <a:solidFill>
                  <a:schemeClr val="tx1"/>
                </a:solidFill>
              </a:rPr>
              <a:t> θα </a:t>
            </a:r>
            <a:r>
              <a:rPr lang="en-GB" sz="2400" dirty="0" err="1" smtClean="0">
                <a:solidFill>
                  <a:schemeClr val="tx1"/>
                </a:solidFill>
              </a:rPr>
              <a:t>κοστίσει</a:t>
            </a:r>
            <a:r>
              <a:rPr lang="en-GB" sz="2400" dirty="0" smtClean="0">
                <a:solidFill>
                  <a:schemeClr val="tx1"/>
                </a:solidFill>
              </a:rPr>
              <a:t> €16.105 σε 5 </a:t>
            </a:r>
            <a:r>
              <a:rPr lang="en-GB" sz="2400" dirty="0" err="1" smtClean="0">
                <a:solidFill>
                  <a:schemeClr val="tx1"/>
                </a:solidFill>
              </a:rPr>
              <a:t>χρόνια</a:t>
            </a:r>
            <a:r>
              <a:rPr lang="en-GB" sz="2400" dirty="0" smtClean="0">
                <a:solidFill>
                  <a:schemeClr val="tx1"/>
                </a:solidFill>
              </a:rPr>
              <a:t>. </a:t>
            </a:r>
            <a:r>
              <a:rPr lang="en-GB" sz="2400" dirty="0" err="1" smtClean="0">
                <a:solidFill>
                  <a:schemeClr val="tx1"/>
                </a:solidFill>
              </a:rPr>
              <a:t>Ποιο</a:t>
            </a:r>
            <a:r>
              <a:rPr lang="en-GB" sz="2400" dirty="0" smtClean="0">
                <a:solidFill>
                  <a:schemeClr val="tx1"/>
                </a:solidFill>
              </a:rPr>
              <a:t> είναι το </a:t>
            </a:r>
            <a:r>
              <a:rPr lang="en-GB" sz="2400" dirty="0" err="1" smtClean="0">
                <a:solidFill>
                  <a:schemeClr val="tx1"/>
                </a:solidFill>
              </a:rPr>
              <a:t>επιτόκιο</a:t>
            </a:r>
            <a:r>
              <a:rPr lang="en-GB" sz="2400" dirty="0" smtClean="0">
                <a:solidFill>
                  <a:schemeClr val="tx1"/>
                </a:solidFill>
              </a:rPr>
              <a:t> που πρέπει να </a:t>
            </a:r>
            <a:r>
              <a:rPr lang="en-GB" sz="2400" dirty="0" err="1" smtClean="0">
                <a:solidFill>
                  <a:schemeClr val="tx1"/>
                </a:solidFill>
              </a:rPr>
              <a:t>κερδίσει</a:t>
            </a:r>
            <a:r>
              <a:rPr lang="en-GB" sz="2400" dirty="0" smtClean="0">
                <a:solidFill>
                  <a:schemeClr val="tx1"/>
                </a:solidFill>
              </a:rPr>
              <a:t> στο </a:t>
            </a:r>
            <a:r>
              <a:rPr lang="en-GB" sz="2400" dirty="0" err="1" smtClean="0">
                <a:solidFill>
                  <a:schemeClr val="tx1"/>
                </a:solidFill>
              </a:rPr>
              <a:t>αρχικό</a:t>
            </a:r>
            <a:r>
              <a:rPr lang="en-GB" sz="2400" dirty="0" smtClean="0">
                <a:solidFill>
                  <a:schemeClr val="tx1"/>
                </a:solidFill>
              </a:rPr>
              <a:t> ποσό για να </a:t>
            </a:r>
            <a:r>
              <a:rPr lang="en-GB" sz="2400" dirty="0" err="1" smtClean="0">
                <a:solidFill>
                  <a:schemeClr val="tx1"/>
                </a:solidFill>
              </a:rPr>
              <a:t>αγοράσει</a:t>
            </a:r>
            <a:r>
              <a:rPr lang="en-GB" sz="2400" dirty="0" smtClean="0">
                <a:solidFill>
                  <a:schemeClr val="tx1"/>
                </a:solidFill>
              </a:rPr>
              <a:t> το </a:t>
            </a:r>
            <a:r>
              <a:rPr lang="en-GB" sz="2400" dirty="0" err="1" smtClean="0">
                <a:solidFill>
                  <a:schemeClr val="tx1"/>
                </a:solidFill>
              </a:rPr>
              <a:t>αμάξι</a:t>
            </a:r>
            <a:r>
              <a:rPr lang="en-GB" sz="2400" dirty="0" smtClean="0">
                <a:solidFill>
                  <a:schemeClr val="tx1"/>
                </a:solidFill>
              </a:rPr>
              <a:t>;</a:t>
            </a:r>
            <a:endParaRPr lang="en-GB" sz="2400" dirty="0" smtClean="0">
              <a:solidFill>
                <a:srgbClr val="CC3300"/>
              </a:solidFill>
            </a:endParaRPr>
          </a:p>
          <a:p>
            <a:endParaRPr lang="en-GB" sz="2400" dirty="0" smtClean="0">
              <a:solidFill>
                <a:srgbClr val="CC3300"/>
              </a:solidFill>
            </a:endParaRPr>
          </a:p>
          <a:p>
            <a:r>
              <a:rPr lang="en-GB" sz="2400" dirty="0" err="1" smtClean="0">
                <a:solidFill>
                  <a:schemeClr val="tx1"/>
                </a:solidFill>
              </a:rPr>
              <a:t>Ουσιαστικά</a:t>
            </a:r>
            <a:r>
              <a:rPr lang="en-GB" sz="2400" dirty="0" smtClean="0">
                <a:solidFill>
                  <a:schemeClr val="tx1"/>
                </a:solidFill>
              </a:rPr>
              <a:t> </a:t>
            </a:r>
            <a:r>
              <a:rPr lang="en-GB" sz="2400" dirty="0" err="1" smtClean="0">
                <a:solidFill>
                  <a:schemeClr val="tx1"/>
                </a:solidFill>
              </a:rPr>
              <a:t>επιθυμούμε</a:t>
            </a:r>
            <a:r>
              <a:rPr lang="en-GB" sz="2400" dirty="0" smtClean="0">
                <a:solidFill>
                  <a:schemeClr val="tx1"/>
                </a:solidFill>
              </a:rPr>
              <a:t> να </a:t>
            </a:r>
            <a:r>
              <a:rPr lang="en-GB" sz="2400" dirty="0" err="1" smtClean="0">
                <a:solidFill>
                  <a:schemeClr val="tx1"/>
                </a:solidFill>
              </a:rPr>
              <a:t>βρούμε</a:t>
            </a:r>
            <a:r>
              <a:rPr lang="en-GB" sz="2400" dirty="0" smtClean="0">
                <a:solidFill>
                  <a:schemeClr val="tx1"/>
                </a:solidFill>
              </a:rPr>
              <a:t> τον ΕΒΑ της επένδυσης (</a:t>
            </a:r>
            <a:r>
              <a:rPr lang="en-GB" sz="2400" dirty="0" err="1" smtClean="0">
                <a:solidFill>
                  <a:schemeClr val="tx1"/>
                </a:solidFill>
              </a:rPr>
              <a:t>μηδενισμός</a:t>
            </a:r>
            <a:r>
              <a:rPr lang="en-GB" sz="2400" dirty="0" smtClean="0">
                <a:solidFill>
                  <a:schemeClr val="tx1"/>
                </a:solidFill>
              </a:rPr>
              <a:t> της </a:t>
            </a:r>
            <a:r>
              <a:rPr lang="en-GB" sz="2400" dirty="0" err="1" smtClean="0">
                <a:solidFill>
                  <a:schemeClr val="tx1"/>
                </a:solidFill>
              </a:rPr>
              <a:t>καθαρής</a:t>
            </a:r>
            <a:r>
              <a:rPr lang="en-GB" sz="2400" dirty="0" smtClean="0">
                <a:solidFill>
                  <a:schemeClr val="tx1"/>
                </a:solidFill>
              </a:rPr>
              <a:t> παρούσας αξίας). Έχουμε:</a:t>
            </a:r>
          </a:p>
          <a:p>
            <a:pPr>
              <a:buFontTx/>
              <a:buNone/>
            </a:pPr>
            <a:r>
              <a:rPr lang="el-GR" sz="2400" dirty="0" smtClean="0">
                <a:solidFill>
                  <a:schemeClr val="tx1"/>
                </a:solidFill>
              </a:rPr>
              <a:t>	</a:t>
            </a:r>
            <a:endParaRPr lang="en-GB" sz="2400" dirty="0" smtClean="0"/>
          </a:p>
        </p:txBody>
      </p:sp>
      <p:graphicFrame>
        <p:nvGraphicFramePr>
          <p:cNvPr id="9218" name="Object 2048"/>
          <p:cNvGraphicFramePr>
            <a:graphicFrameLocks noChangeAspect="1"/>
          </p:cNvGraphicFramePr>
          <p:nvPr/>
        </p:nvGraphicFramePr>
        <p:xfrm>
          <a:off x="2012950" y="3937000"/>
          <a:ext cx="5524500" cy="1930400"/>
        </p:xfrm>
        <a:graphic>
          <a:graphicData uri="http://schemas.openxmlformats.org/presentationml/2006/ole">
            <p:oleObj spid="_x0000_s108546" name="Equation" r:id="rId4" imgW="5524200" imgH="1930320" progId="Equation.3">
              <p:embed/>
            </p:oleObj>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274638"/>
            <a:ext cx="8964488" cy="634082"/>
          </a:xfrm>
        </p:spPr>
        <p:txBody>
          <a:bodyPr/>
          <a:lstStyle/>
          <a:p>
            <a:r>
              <a:rPr lang="el-GR" dirty="0" smtClean="0"/>
              <a:t> </a:t>
            </a:r>
            <a:r>
              <a:rPr lang="el-GR" sz="3600" b="1" dirty="0" smtClean="0"/>
              <a:t>Ο </a:t>
            </a:r>
            <a:r>
              <a:rPr lang="en-GB" sz="3600" b="1" dirty="0" err="1" smtClean="0"/>
              <a:t>Ορισμός</a:t>
            </a:r>
            <a:r>
              <a:rPr lang="en-GB" sz="3600" b="1" dirty="0" smtClean="0"/>
              <a:t> </a:t>
            </a:r>
            <a:r>
              <a:rPr lang="el-GR" sz="3600" b="1" dirty="0" smtClean="0"/>
              <a:t>της </a:t>
            </a:r>
            <a:r>
              <a:rPr lang="en-GB" sz="3600" b="1" dirty="0" smtClean="0"/>
              <a:t>Επένδυσης</a:t>
            </a:r>
          </a:p>
        </p:txBody>
      </p:sp>
      <p:sp>
        <p:nvSpPr>
          <p:cNvPr id="15363" name="Rectangle 3"/>
          <p:cNvSpPr>
            <a:spLocks noGrp="1" noChangeArrowheads="1"/>
          </p:cNvSpPr>
          <p:nvPr>
            <p:ph type="body" idx="1"/>
          </p:nvPr>
        </p:nvSpPr>
        <p:spPr>
          <a:xfrm>
            <a:off x="0" y="908720"/>
            <a:ext cx="9144000" cy="5949280"/>
          </a:xfrm>
        </p:spPr>
        <p:txBody>
          <a:bodyPr/>
          <a:lstStyle/>
          <a:p>
            <a:pPr algn="just"/>
            <a:r>
              <a:rPr lang="el-GR" sz="2600" dirty="0" smtClean="0"/>
              <a:t>Ε</a:t>
            </a:r>
            <a:r>
              <a:rPr lang="en-GB" sz="2600" dirty="0" err="1" smtClean="0"/>
              <a:t>πένδυση</a:t>
            </a:r>
            <a:r>
              <a:rPr lang="en-GB" sz="2600" dirty="0" smtClean="0"/>
              <a:t> εννοούμε μια σειρά (ακολουθία) </a:t>
            </a:r>
            <a:r>
              <a:rPr lang="el-GR" sz="2600" dirty="0" smtClean="0"/>
              <a:t>Κ</a:t>
            </a:r>
            <a:r>
              <a:rPr lang="en-GB" sz="2600" dirty="0" err="1" smtClean="0"/>
              <a:t>αθαρών</a:t>
            </a:r>
            <a:r>
              <a:rPr lang="en-GB" sz="2600" dirty="0" smtClean="0"/>
              <a:t> </a:t>
            </a:r>
            <a:r>
              <a:rPr lang="el-GR" sz="2600" dirty="0" smtClean="0"/>
              <a:t>Τ</a:t>
            </a:r>
            <a:r>
              <a:rPr lang="en-GB" sz="2600" dirty="0" err="1" smtClean="0"/>
              <a:t>αμειακών</a:t>
            </a:r>
            <a:r>
              <a:rPr lang="en-GB" sz="2600" dirty="0" smtClean="0"/>
              <a:t> </a:t>
            </a:r>
            <a:r>
              <a:rPr lang="el-GR" sz="2600" dirty="0" smtClean="0"/>
              <a:t>Ρ</a:t>
            </a:r>
            <a:r>
              <a:rPr lang="en-GB" sz="2600" dirty="0" err="1" smtClean="0"/>
              <a:t>οών</a:t>
            </a:r>
            <a:r>
              <a:rPr lang="en-GB" sz="2600" dirty="0" smtClean="0"/>
              <a:t> (ΚΤΡ)</a:t>
            </a:r>
            <a:r>
              <a:rPr lang="el-GR" sz="2600" dirty="0" smtClean="0"/>
              <a:t>. Διακρίνουμε τα παρακάτω είδη: </a:t>
            </a:r>
            <a:endParaRPr lang="en-GB" sz="2600" dirty="0" smtClean="0"/>
          </a:p>
          <a:p>
            <a:pPr lvl="1" algn="just">
              <a:buFont typeface="Wingdings" pitchFamily="2" charset="2"/>
              <a:buChar char="Ø"/>
            </a:pPr>
            <a:r>
              <a:rPr lang="el-GR" sz="2600" b="1" i="1" dirty="0" smtClean="0">
                <a:solidFill>
                  <a:srgbClr val="0000CC"/>
                </a:solidFill>
              </a:rPr>
              <a:t>Π</a:t>
            </a:r>
            <a:r>
              <a:rPr lang="en-GB" sz="2600" b="1" i="1" dirty="0" err="1" smtClean="0">
                <a:solidFill>
                  <a:srgbClr val="0000CC"/>
                </a:solidFill>
              </a:rPr>
              <a:t>αραγωγικές</a:t>
            </a:r>
            <a:r>
              <a:rPr lang="en-GB" sz="2600" b="1" i="1" dirty="0" smtClean="0">
                <a:solidFill>
                  <a:srgbClr val="0000CC"/>
                </a:solidFill>
              </a:rPr>
              <a:t> επενδύσεις</a:t>
            </a:r>
            <a:r>
              <a:rPr lang="en-GB" sz="2600" b="1" dirty="0" smtClean="0">
                <a:solidFill>
                  <a:srgbClr val="0000CC"/>
                </a:solidFill>
              </a:rPr>
              <a:t>:</a:t>
            </a:r>
            <a:r>
              <a:rPr lang="en-GB" sz="2600" dirty="0" smtClean="0"/>
              <a:t> διαφορά μεταξύ εισπράξεων από πωλήσεις και πληρωμών</a:t>
            </a:r>
            <a:r>
              <a:rPr lang="el-GR" sz="2600" dirty="0" smtClean="0"/>
              <a:t>.</a:t>
            </a:r>
            <a:endParaRPr lang="en-GB" sz="2600" dirty="0" smtClean="0"/>
          </a:p>
          <a:p>
            <a:pPr lvl="1" algn="just">
              <a:buFont typeface="Wingdings" pitchFamily="2" charset="2"/>
              <a:buChar char="Ø"/>
            </a:pPr>
            <a:r>
              <a:rPr lang="el-GR" sz="2600" b="1" i="1" dirty="0" smtClean="0">
                <a:solidFill>
                  <a:srgbClr val="7030A0"/>
                </a:solidFill>
              </a:rPr>
              <a:t>Μ</a:t>
            </a:r>
            <a:r>
              <a:rPr lang="en-GB" sz="2600" b="1" i="1" dirty="0" smtClean="0">
                <a:solidFill>
                  <a:srgbClr val="7030A0"/>
                </a:solidFill>
              </a:rPr>
              <a:t>ετοχές</a:t>
            </a:r>
            <a:r>
              <a:rPr lang="en-GB" sz="2600" b="1" dirty="0" smtClean="0">
                <a:solidFill>
                  <a:srgbClr val="7030A0"/>
                </a:solidFill>
              </a:rPr>
              <a:t>:</a:t>
            </a:r>
            <a:r>
              <a:rPr lang="en-GB" sz="2600" dirty="0" smtClean="0"/>
              <a:t> μέρισμα που λαμβάνει ο επενδυτής από τη διακράτηση μετοχών και εισπράξεις από την πώληση</a:t>
            </a:r>
            <a:r>
              <a:rPr lang="el-GR" sz="2600" dirty="0" smtClean="0"/>
              <a:t>.</a:t>
            </a:r>
            <a:endParaRPr lang="en-GB" sz="2600" dirty="0" smtClean="0"/>
          </a:p>
          <a:p>
            <a:pPr lvl="1" algn="just">
              <a:buFont typeface="Wingdings" pitchFamily="2" charset="2"/>
              <a:buChar char="Ø"/>
            </a:pPr>
            <a:r>
              <a:rPr lang="el-GR" sz="2600" b="1" i="1" dirty="0" smtClean="0">
                <a:solidFill>
                  <a:srgbClr val="C00000"/>
                </a:solidFill>
              </a:rPr>
              <a:t>Χ</a:t>
            </a:r>
            <a:r>
              <a:rPr lang="en-GB" sz="2600" b="1" i="1" dirty="0" err="1" smtClean="0">
                <a:solidFill>
                  <a:srgbClr val="C00000"/>
                </a:solidFill>
              </a:rPr>
              <a:t>ρεώγραφα</a:t>
            </a:r>
            <a:r>
              <a:rPr lang="en-GB" sz="2600" b="1" i="1" dirty="0" smtClean="0">
                <a:solidFill>
                  <a:srgbClr val="C00000"/>
                </a:solidFill>
              </a:rPr>
              <a:t> σταθερής προσόδου</a:t>
            </a:r>
            <a:r>
              <a:rPr lang="en-GB" sz="2600" b="1" dirty="0" smtClean="0">
                <a:solidFill>
                  <a:srgbClr val="C00000"/>
                </a:solidFill>
              </a:rPr>
              <a:t>: </a:t>
            </a:r>
            <a:r>
              <a:rPr lang="en-GB" sz="2600" dirty="0" smtClean="0"/>
              <a:t>τόκοι και τιμή εξόφλησης (πώλησης)</a:t>
            </a:r>
            <a:r>
              <a:rPr lang="el-GR" sz="2600" dirty="0" smtClean="0"/>
              <a:t>.</a:t>
            </a:r>
            <a:endParaRPr lang="en-GB" sz="2600" dirty="0" smtClean="0"/>
          </a:p>
          <a:p>
            <a:pPr algn="just"/>
            <a:r>
              <a:rPr lang="en-GB" sz="2600" dirty="0" smtClean="0"/>
              <a:t>Η διάσταση χρόνος έχει ιδιαίτερη σημασία στην αξιολόγηση επενδύσεων</a:t>
            </a:r>
            <a:r>
              <a:rPr lang="el-GR" sz="2600" dirty="0" smtClean="0"/>
              <a:t>.</a:t>
            </a:r>
            <a:endParaRPr lang="en-GB" sz="2600" dirty="0" smtClean="0"/>
          </a:p>
          <a:p>
            <a:pPr algn="just"/>
            <a:r>
              <a:rPr lang="en-GB" sz="2600" dirty="0" smtClean="0"/>
              <a:t>Οι μέθοδοι αξιολόγησης των επενδύσεων βασίζονται στην υπόθεση ότι οι ΚΤΡ είναι γνωστές με βεβαιότητα και δεν αναμένονται αυξήσεις στις τιμές των προϊόντων διαχρονικά</a:t>
            </a:r>
            <a:r>
              <a:rPr lang="el-GR" sz="2600" dirty="0" smtClean="0"/>
              <a:t>.</a:t>
            </a:r>
            <a:endParaRPr lang="en-GB" sz="2600"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050"/>
          <p:cNvSpPr>
            <a:spLocks noGrp="1" noChangeArrowheads="1"/>
          </p:cNvSpPr>
          <p:nvPr>
            <p:ph type="title"/>
          </p:nvPr>
        </p:nvSpPr>
        <p:spPr>
          <a:xfrm>
            <a:off x="0" y="0"/>
            <a:ext cx="9144000" cy="692696"/>
          </a:xfrm>
        </p:spPr>
        <p:txBody>
          <a:bodyPr/>
          <a:lstStyle/>
          <a:p>
            <a:r>
              <a:rPr lang="en-GB" sz="3600" b="1" dirty="0" smtClean="0"/>
              <a:t>Η Περίοδος Επανείσπραξης του Κεφαλαίου</a:t>
            </a:r>
          </a:p>
        </p:txBody>
      </p:sp>
      <p:sp>
        <p:nvSpPr>
          <p:cNvPr id="18435" name="Rectangle 2051"/>
          <p:cNvSpPr>
            <a:spLocks noGrp="1" noChangeArrowheads="1"/>
          </p:cNvSpPr>
          <p:nvPr>
            <p:ph type="body" idx="1"/>
          </p:nvPr>
        </p:nvSpPr>
        <p:spPr>
          <a:xfrm>
            <a:off x="0" y="692696"/>
            <a:ext cx="9144000" cy="6165304"/>
          </a:xfrm>
        </p:spPr>
        <p:txBody>
          <a:bodyPr/>
          <a:lstStyle/>
          <a:p>
            <a:r>
              <a:rPr lang="en-GB" sz="2400" dirty="0" smtClean="0"/>
              <a:t>Η </a:t>
            </a:r>
            <a:r>
              <a:rPr lang="en-GB" sz="2400" dirty="0" err="1" smtClean="0"/>
              <a:t>περίοδος</a:t>
            </a:r>
            <a:r>
              <a:rPr lang="en-GB" sz="2400" dirty="0" smtClean="0"/>
              <a:t> επανείσπραξης (ΠΕΚ) είναι ο </a:t>
            </a:r>
            <a:r>
              <a:rPr lang="en-GB" sz="2400" dirty="0" err="1" smtClean="0"/>
              <a:t>αριθμός</a:t>
            </a:r>
            <a:r>
              <a:rPr lang="en-GB" sz="2400" dirty="0" smtClean="0"/>
              <a:t> των </a:t>
            </a:r>
            <a:r>
              <a:rPr lang="en-GB" sz="2400" dirty="0" err="1" smtClean="0"/>
              <a:t>ετών</a:t>
            </a:r>
            <a:r>
              <a:rPr lang="en-GB" sz="2400" dirty="0" smtClean="0"/>
              <a:t> που </a:t>
            </a:r>
            <a:r>
              <a:rPr lang="en-GB" sz="2400" dirty="0" err="1" smtClean="0"/>
              <a:t>απαιτούνται</a:t>
            </a:r>
            <a:r>
              <a:rPr lang="en-GB" sz="2400" dirty="0" smtClean="0"/>
              <a:t> για να </a:t>
            </a:r>
            <a:r>
              <a:rPr lang="en-GB" sz="2400" dirty="0" err="1" smtClean="0"/>
              <a:t>ανακτήσουμε</a:t>
            </a:r>
            <a:r>
              <a:rPr lang="en-GB" sz="2400" dirty="0" smtClean="0"/>
              <a:t> τα κεφάλαια που </a:t>
            </a:r>
            <a:r>
              <a:rPr lang="en-GB" sz="2400" dirty="0" err="1" smtClean="0"/>
              <a:t>καταβάλαμε</a:t>
            </a:r>
            <a:r>
              <a:rPr lang="en-GB" sz="2400" dirty="0" smtClean="0"/>
              <a:t> για την </a:t>
            </a:r>
            <a:r>
              <a:rPr lang="en-GB" sz="2400" dirty="0" err="1" smtClean="0"/>
              <a:t>πραγματοποίηση</a:t>
            </a:r>
            <a:r>
              <a:rPr lang="en-GB" sz="2400" dirty="0" smtClean="0"/>
              <a:t> της επένδυσης π.χ. </a:t>
            </a:r>
            <a:r>
              <a:rPr lang="en-GB" sz="2400" dirty="0" err="1" smtClean="0"/>
              <a:t>απόκτηση</a:t>
            </a:r>
            <a:r>
              <a:rPr lang="en-GB" sz="2400" dirty="0" smtClean="0"/>
              <a:t> </a:t>
            </a:r>
            <a:r>
              <a:rPr lang="en-GB" sz="2400" dirty="0" err="1" smtClean="0"/>
              <a:t>μηχανημάτων</a:t>
            </a:r>
            <a:endParaRPr lang="en-GB" sz="2400" dirty="0" smtClean="0"/>
          </a:p>
          <a:p>
            <a:r>
              <a:rPr lang="en-GB" sz="2400" dirty="0" smtClean="0"/>
              <a:t>Η </a:t>
            </a:r>
            <a:r>
              <a:rPr lang="en-GB" sz="2400" dirty="0" err="1" smtClean="0"/>
              <a:t>διαδικασία</a:t>
            </a:r>
            <a:r>
              <a:rPr lang="en-GB" sz="2400" dirty="0" smtClean="0"/>
              <a:t> που </a:t>
            </a:r>
            <a:r>
              <a:rPr lang="en-GB" sz="2400" dirty="0" err="1" smtClean="0"/>
              <a:t>ακολουθείται</a:t>
            </a:r>
            <a:r>
              <a:rPr lang="en-GB" sz="2400" dirty="0" smtClean="0"/>
              <a:t> για την </a:t>
            </a:r>
            <a:r>
              <a:rPr lang="en-GB" sz="2400" dirty="0" err="1" smtClean="0"/>
              <a:t>επενδυτική</a:t>
            </a:r>
            <a:r>
              <a:rPr lang="en-GB" sz="2400" dirty="0" smtClean="0"/>
              <a:t> </a:t>
            </a:r>
            <a:r>
              <a:rPr lang="en-GB" sz="2400" dirty="0" err="1" smtClean="0"/>
              <a:t>απόφαση</a:t>
            </a:r>
            <a:r>
              <a:rPr lang="en-GB" sz="2400" dirty="0" smtClean="0"/>
              <a:t> με το </a:t>
            </a:r>
            <a:r>
              <a:rPr lang="en-GB" sz="2400" dirty="0" err="1" smtClean="0"/>
              <a:t>κριτήριο</a:t>
            </a:r>
            <a:r>
              <a:rPr lang="en-GB" sz="2400" dirty="0" smtClean="0"/>
              <a:t> της ΠΕΚ είναι:</a:t>
            </a:r>
          </a:p>
          <a:p>
            <a:pPr lvl="1"/>
            <a:r>
              <a:rPr lang="en-GB" sz="2400" dirty="0" err="1" smtClean="0"/>
              <a:t>Καθορίζουμε</a:t>
            </a:r>
            <a:r>
              <a:rPr lang="en-GB" sz="2400" dirty="0" smtClean="0"/>
              <a:t> το </a:t>
            </a:r>
            <a:r>
              <a:rPr lang="en-GB" sz="2400" dirty="0" err="1" smtClean="0"/>
              <a:t>μέγιστο</a:t>
            </a:r>
            <a:r>
              <a:rPr lang="en-GB" sz="2400" dirty="0" smtClean="0"/>
              <a:t> </a:t>
            </a:r>
            <a:r>
              <a:rPr lang="en-GB" sz="2400" dirty="0" err="1" smtClean="0"/>
              <a:t>επιθυμητό</a:t>
            </a:r>
            <a:r>
              <a:rPr lang="en-GB" sz="2400" dirty="0" smtClean="0"/>
              <a:t> </a:t>
            </a:r>
            <a:r>
              <a:rPr lang="en-GB" sz="2400" dirty="0" err="1" smtClean="0"/>
              <a:t>χρονικό</a:t>
            </a:r>
            <a:r>
              <a:rPr lang="en-GB" sz="2400" dirty="0" smtClean="0"/>
              <a:t> </a:t>
            </a:r>
            <a:r>
              <a:rPr lang="en-GB" sz="2400" dirty="0" err="1" smtClean="0"/>
              <a:t>όριο</a:t>
            </a:r>
            <a:r>
              <a:rPr lang="en-GB" sz="2400" dirty="0" smtClean="0"/>
              <a:t> </a:t>
            </a:r>
            <a:r>
              <a:rPr lang="en-GB" sz="2400" dirty="0" err="1" smtClean="0"/>
              <a:t>ανάκτησης</a:t>
            </a:r>
            <a:r>
              <a:rPr lang="en-GB" sz="2400" dirty="0" smtClean="0"/>
              <a:t> του κεφαλαίου</a:t>
            </a:r>
          </a:p>
          <a:p>
            <a:pPr lvl="1"/>
            <a:r>
              <a:rPr lang="en-GB" sz="2400" dirty="0" err="1" smtClean="0"/>
              <a:t>Εκτιμούμε</a:t>
            </a:r>
            <a:r>
              <a:rPr lang="en-GB" sz="2400" dirty="0" smtClean="0"/>
              <a:t> τον </a:t>
            </a:r>
            <a:r>
              <a:rPr lang="en-GB" sz="2400" dirty="0" err="1" smtClean="0"/>
              <a:t>πραγματικό</a:t>
            </a:r>
            <a:r>
              <a:rPr lang="en-GB" sz="2400" dirty="0" smtClean="0"/>
              <a:t> </a:t>
            </a:r>
            <a:r>
              <a:rPr lang="en-GB" sz="2400" dirty="0" err="1" smtClean="0"/>
              <a:t>χρόνο</a:t>
            </a:r>
            <a:r>
              <a:rPr lang="en-GB" sz="2400" dirty="0" smtClean="0"/>
              <a:t> </a:t>
            </a:r>
            <a:r>
              <a:rPr lang="en-GB" sz="2400" dirty="0" err="1" smtClean="0"/>
              <a:t>ανάκτησης</a:t>
            </a:r>
            <a:r>
              <a:rPr lang="en-GB" sz="2400" dirty="0" smtClean="0"/>
              <a:t> του κεφαλαίου</a:t>
            </a:r>
          </a:p>
          <a:p>
            <a:pPr lvl="1"/>
            <a:r>
              <a:rPr lang="en-GB" sz="2400" dirty="0" smtClean="0"/>
              <a:t>Εάν η τιμή στο </a:t>
            </a:r>
            <a:r>
              <a:rPr lang="en-GB" sz="2400" dirty="0" err="1" smtClean="0"/>
              <a:t>δεύτερο</a:t>
            </a:r>
            <a:r>
              <a:rPr lang="en-GB" sz="2400" dirty="0" smtClean="0"/>
              <a:t> </a:t>
            </a:r>
            <a:r>
              <a:rPr lang="en-GB" sz="2400" dirty="0" err="1" smtClean="0"/>
              <a:t>στάδιο</a:t>
            </a:r>
            <a:r>
              <a:rPr lang="en-GB" sz="2400" dirty="0" smtClean="0"/>
              <a:t> είναι </a:t>
            </a:r>
            <a:r>
              <a:rPr lang="en-GB" sz="2400" dirty="0" err="1" smtClean="0"/>
              <a:t>μικρότερη</a:t>
            </a:r>
            <a:r>
              <a:rPr lang="en-GB" sz="2400" dirty="0" smtClean="0"/>
              <a:t> από την τιμή στο πρώτο </a:t>
            </a:r>
            <a:r>
              <a:rPr lang="en-GB" sz="2400" dirty="0" err="1" smtClean="0"/>
              <a:t>στάδιο</a:t>
            </a:r>
            <a:r>
              <a:rPr lang="en-GB" sz="2400" dirty="0" smtClean="0"/>
              <a:t>, η επένδυση </a:t>
            </a:r>
            <a:r>
              <a:rPr lang="en-GB" sz="2400" dirty="0" err="1" smtClean="0"/>
              <a:t>εγκρίνεται</a:t>
            </a:r>
            <a:endParaRPr lang="en-GB" sz="2400" dirty="0" smtClean="0"/>
          </a:p>
          <a:p>
            <a:r>
              <a:rPr lang="en-GB" sz="2400" dirty="0" smtClean="0"/>
              <a:t>Είναι </a:t>
            </a:r>
            <a:r>
              <a:rPr lang="en-GB" sz="2400" dirty="0" err="1" smtClean="0"/>
              <a:t>απλή</a:t>
            </a:r>
            <a:r>
              <a:rPr lang="en-GB" sz="2400" dirty="0" smtClean="0"/>
              <a:t> </a:t>
            </a:r>
            <a:r>
              <a:rPr lang="en-GB" sz="2400" dirty="0" err="1" smtClean="0"/>
              <a:t>μέθοδος</a:t>
            </a:r>
            <a:r>
              <a:rPr lang="en-GB" sz="2400" dirty="0" smtClean="0"/>
              <a:t>, που </a:t>
            </a:r>
            <a:r>
              <a:rPr lang="en-GB" sz="2400" dirty="0" err="1" smtClean="0"/>
              <a:t>όμως</a:t>
            </a:r>
            <a:r>
              <a:rPr lang="en-GB" sz="2400" dirty="0" smtClean="0"/>
              <a:t> </a:t>
            </a:r>
            <a:r>
              <a:rPr lang="en-GB" sz="2400" u="sng" dirty="0" smtClean="0"/>
              <a:t>δεν λαμβάνει </a:t>
            </a:r>
            <a:r>
              <a:rPr lang="en-GB" sz="2400" u="sng" dirty="0" err="1" smtClean="0"/>
              <a:t>υπόψη</a:t>
            </a:r>
            <a:r>
              <a:rPr lang="en-GB" sz="2400" dirty="0" smtClean="0"/>
              <a:t> τη </a:t>
            </a:r>
            <a:r>
              <a:rPr lang="en-GB" sz="2400" dirty="0" smtClean="0">
                <a:solidFill>
                  <a:srgbClr val="CC3300"/>
                </a:solidFill>
              </a:rPr>
              <a:t>χρονική αξία του χρήματος</a:t>
            </a:r>
            <a:r>
              <a:rPr lang="en-GB" sz="2400" dirty="0" smtClean="0"/>
              <a:t> και τις </a:t>
            </a:r>
            <a:r>
              <a:rPr lang="en-GB" sz="2400" dirty="0" err="1" smtClean="0">
                <a:solidFill>
                  <a:srgbClr val="CC3300"/>
                </a:solidFill>
              </a:rPr>
              <a:t>χρηματικές</a:t>
            </a:r>
            <a:r>
              <a:rPr lang="en-GB" sz="2400" dirty="0" smtClean="0">
                <a:solidFill>
                  <a:srgbClr val="CC3300"/>
                </a:solidFill>
              </a:rPr>
              <a:t> </a:t>
            </a:r>
            <a:r>
              <a:rPr lang="en-GB" sz="2400" dirty="0" err="1" smtClean="0">
                <a:solidFill>
                  <a:srgbClr val="CC3300"/>
                </a:solidFill>
              </a:rPr>
              <a:t>ροές</a:t>
            </a:r>
            <a:r>
              <a:rPr lang="en-GB" sz="2400" dirty="0" smtClean="0">
                <a:solidFill>
                  <a:srgbClr val="CC3300"/>
                </a:solidFill>
              </a:rPr>
              <a:t> που </a:t>
            </a:r>
            <a:r>
              <a:rPr lang="en-GB" sz="2400" dirty="0" err="1" smtClean="0">
                <a:solidFill>
                  <a:srgbClr val="CC3300"/>
                </a:solidFill>
              </a:rPr>
              <a:t>πραγματοποιούνται</a:t>
            </a:r>
            <a:r>
              <a:rPr lang="en-GB" sz="2400" dirty="0" smtClean="0">
                <a:solidFill>
                  <a:srgbClr val="CC3300"/>
                </a:solidFill>
              </a:rPr>
              <a:t> μετά την ημερομηνία </a:t>
            </a:r>
            <a:r>
              <a:rPr lang="en-GB" sz="2400" dirty="0" err="1" smtClean="0">
                <a:solidFill>
                  <a:srgbClr val="CC3300"/>
                </a:solidFill>
              </a:rPr>
              <a:t>ανάκτησης</a:t>
            </a:r>
            <a:r>
              <a:rPr lang="en-GB" sz="2400" dirty="0" smtClean="0">
                <a:solidFill>
                  <a:srgbClr val="CC3300"/>
                </a:solidFill>
              </a:rPr>
              <a:t> του επενδεδυμένου κεφαλαίου</a:t>
            </a:r>
            <a:endParaRPr lang="en-GB" sz="2400" dirty="0" smtClean="0"/>
          </a:p>
          <a:p>
            <a:r>
              <a:rPr lang="en-GB" sz="2400" dirty="0" err="1" smtClean="0"/>
              <a:t>Εφαρμόζεται</a:t>
            </a:r>
            <a:r>
              <a:rPr lang="en-GB" sz="2400" dirty="0" smtClean="0"/>
              <a:t> συνήθως για </a:t>
            </a:r>
            <a:r>
              <a:rPr lang="en-GB" sz="2400" dirty="0" err="1" smtClean="0"/>
              <a:t>επενδυτικές</a:t>
            </a:r>
            <a:r>
              <a:rPr lang="en-GB" sz="2400" dirty="0" smtClean="0"/>
              <a:t> </a:t>
            </a:r>
            <a:r>
              <a:rPr lang="en-GB" sz="2400" dirty="0" err="1" smtClean="0"/>
              <a:t>αποφάσεις</a:t>
            </a:r>
            <a:r>
              <a:rPr lang="en-GB" sz="2400" dirty="0" smtClean="0"/>
              <a:t> </a:t>
            </a:r>
            <a:r>
              <a:rPr lang="en-GB" sz="2400" dirty="0" err="1" smtClean="0"/>
              <a:t>μικρής</a:t>
            </a:r>
            <a:r>
              <a:rPr lang="en-GB" sz="2400" dirty="0" smtClean="0"/>
              <a:t> </a:t>
            </a:r>
            <a:r>
              <a:rPr lang="en-GB" sz="2400" dirty="0" err="1" smtClean="0"/>
              <a:t>χρηματικής</a:t>
            </a:r>
            <a:r>
              <a:rPr lang="en-GB" sz="2400" dirty="0" smtClean="0"/>
              <a:t> αξίας.</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4638"/>
            <a:ext cx="8229600" cy="274042"/>
          </a:xfrm>
        </p:spPr>
        <p:txBody>
          <a:bodyPr/>
          <a:lstStyle/>
          <a:p>
            <a:r>
              <a:rPr lang="en-GB" sz="3600" b="1" dirty="0" err="1" smtClean="0"/>
              <a:t>Παράδειγμα</a:t>
            </a:r>
            <a:endParaRPr lang="en-GB" sz="3600" b="1" dirty="0" smtClean="0"/>
          </a:p>
        </p:txBody>
      </p:sp>
      <p:sp>
        <p:nvSpPr>
          <p:cNvPr id="111619" name="Rectangle 3"/>
          <p:cNvSpPr>
            <a:spLocks noGrp="1" noChangeArrowheads="1"/>
          </p:cNvSpPr>
          <p:nvPr>
            <p:ph type="body" idx="1"/>
          </p:nvPr>
        </p:nvSpPr>
        <p:spPr>
          <a:xfrm>
            <a:off x="0" y="764704"/>
            <a:ext cx="9144000" cy="6093296"/>
          </a:xfrm>
        </p:spPr>
        <p:txBody>
          <a:bodyPr/>
          <a:lstStyle/>
          <a:p>
            <a:pPr algn="just">
              <a:defRPr/>
            </a:pPr>
            <a:r>
              <a:rPr lang="el-GR" sz="2400" dirty="0" smtClean="0">
                <a:solidFill>
                  <a:schemeClr val="tx1"/>
                </a:solidFill>
              </a:rPr>
              <a:t>Έστω ότι η αρχική δαπάνη για την απόκτηση ενός μηχανήματος είναι € 175. Έστω ότι οι ΚΤΡ για τα επόμενα τέσσερα χρόνια είναι αντίστοιχα € 50, € 40, € 60 και € 50. Υποθέτουμε ότι τα έσοδα από πωλήσεις και τα έξοδα πραγματοποιούνται στο τέλος κάθε χρόνου. Ποια η ΠΑΚ;</a:t>
            </a:r>
            <a:endParaRPr lang="en-GB" sz="2400" dirty="0" smtClean="0">
              <a:solidFill>
                <a:srgbClr val="CC3300"/>
              </a:solidFill>
            </a:endParaRPr>
          </a:p>
          <a:p>
            <a:pPr>
              <a:defRPr/>
            </a:pPr>
            <a:endParaRPr lang="en-GB" sz="1800" dirty="0" smtClean="0">
              <a:solidFill>
                <a:srgbClr val="CC3300"/>
              </a:solidFill>
            </a:endParaRPr>
          </a:p>
          <a:p>
            <a:pPr>
              <a:defRPr/>
            </a:pPr>
            <a:endParaRPr lang="en-GB" sz="1800" dirty="0" smtClean="0">
              <a:solidFill>
                <a:srgbClr val="CC3300"/>
              </a:solidFill>
            </a:endParaRPr>
          </a:p>
          <a:p>
            <a:pPr>
              <a:defRPr/>
            </a:pPr>
            <a:endParaRPr lang="en-GB" sz="1800" dirty="0" smtClean="0">
              <a:solidFill>
                <a:srgbClr val="CC3300"/>
              </a:solidFill>
            </a:endParaRPr>
          </a:p>
          <a:p>
            <a:pPr>
              <a:defRPr/>
            </a:pPr>
            <a:endParaRPr lang="en-US" sz="1800" dirty="0" smtClean="0">
              <a:solidFill>
                <a:schemeClr val="tx1"/>
              </a:solidFill>
            </a:endParaRPr>
          </a:p>
          <a:p>
            <a:pPr algn="just">
              <a:defRPr/>
            </a:pPr>
            <a:r>
              <a:rPr lang="el-GR" sz="2400" dirty="0" smtClean="0">
                <a:solidFill>
                  <a:schemeClr val="tx1"/>
                </a:solidFill>
              </a:rPr>
              <a:t>Η περίοδος ανάκτησης του αρχικού κεφαλαίου είναι 3,5 χρόνια</a:t>
            </a:r>
          </a:p>
          <a:p>
            <a:pPr>
              <a:buFontTx/>
              <a:buNone/>
              <a:defRPr/>
            </a:pPr>
            <a:r>
              <a:rPr lang="el-GR" sz="1800" dirty="0" smtClean="0">
                <a:solidFill>
                  <a:schemeClr val="tx1"/>
                </a:solidFill>
              </a:rPr>
              <a:t>		</a:t>
            </a:r>
            <a:r>
              <a:rPr lang="el-GR" sz="2000" b="1" u="sng" dirty="0" smtClean="0">
                <a:solidFill>
                  <a:schemeClr val="tx1"/>
                </a:solidFill>
                <a:effectLst>
                  <a:outerShdw blurRad="38100" dist="38100" dir="2700000" algn="tl">
                    <a:srgbClr val="C0C0C0"/>
                  </a:outerShdw>
                </a:effectLst>
              </a:rPr>
              <a:t>Έτη</a:t>
            </a:r>
            <a:r>
              <a:rPr lang="el-GR" sz="2000" dirty="0" smtClean="0">
                <a:solidFill>
                  <a:schemeClr val="tx1"/>
                </a:solidFill>
              </a:rPr>
              <a:t>			</a:t>
            </a:r>
            <a:r>
              <a:rPr lang="el-GR" sz="2000" b="1" u="sng" dirty="0" smtClean="0">
                <a:solidFill>
                  <a:schemeClr val="tx1"/>
                </a:solidFill>
                <a:effectLst>
                  <a:outerShdw blurRad="38100" dist="38100" dir="2700000" algn="tl">
                    <a:srgbClr val="C0C0C0"/>
                  </a:outerShdw>
                </a:effectLst>
              </a:rPr>
              <a:t>ΚΤΡ</a:t>
            </a:r>
            <a:r>
              <a:rPr lang="el-GR" sz="2000" b="1" dirty="0" smtClean="0">
                <a:solidFill>
                  <a:schemeClr val="tx1"/>
                </a:solidFill>
              </a:rPr>
              <a:t>			</a:t>
            </a:r>
            <a:r>
              <a:rPr lang="el-GR" sz="2000" b="1" u="sng" dirty="0" smtClean="0">
                <a:solidFill>
                  <a:schemeClr val="tx1"/>
                </a:solidFill>
                <a:effectLst>
                  <a:outerShdw blurRad="38100" dist="38100" dir="2700000" algn="tl">
                    <a:srgbClr val="C0C0C0"/>
                  </a:outerShdw>
                </a:effectLst>
              </a:rPr>
              <a:t>ΠΕΚ</a:t>
            </a:r>
            <a:endParaRPr lang="el-GR" sz="2000" dirty="0" smtClean="0">
              <a:solidFill>
                <a:schemeClr val="tx1"/>
              </a:solidFill>
            </a:endParaRPr>
          </a:p>
          <a:p>
            <a:pPr lvl="1">
              <a:buFontTx/>
              <a:buNone/>
              <a:defRPr/>
            </a:pPr>
            <a:r>
              <a:rPr lang="el-GR" sz="2000" dirty="0" smtClean="0">
                <a:solidFill>
                  <a:schemeClr val="tx1"/>
                </a:solidFill>
              </a:rPr>
              <a:t>		   0			-175</a:t>
            </a:r>
          </a:p>
          <a:p>
            <a:pPr lvl="1">
              <a:buFontTx/>
              <a:buNone/>
              <a:defRPr/>
            </a:pPr>
            <a:r>
              <a:rPr lang="el-GR" sz="2000" dirty="0" smtClean="0">
                <a:solidFill>
                  <a:schemeClr val="tx1"/>
                </a:solidFill>
              </a:rPr>
              <a:t>		   1			  50			   1</a:t>
            </a:r>
          </a:p>
          <a:p>
            <a:pPr lvl="1">
              <a:buFontTx/>
              <a:buNone/>
              <a:defRPr/>
            </a:pPr>
            <a:r>
              <a:rPr lang="el-GR" sz="2000" dirty="0" smtClean="0">
                <a:solidFill>
                  <a:schemeClr val="tx1"/>
                </a:solidFill>
              </a:rPr>
              <a:t>		   2			  40			   1</a:t>
            </a:r>
          </a:p>
          <a:p>
            <a:pPr lvl="1">
              <a:buFontTx/>
              <a:buNone/>
              <a:defRPr/>
            </a:pPr>
            <a:r>
              <a:rPr lang="el-GR" sz="2000" dirty="0" smtClean="0">
                <a:solidFill>
                  <a:schemeClr val="tx1"/>
                </a:solidFill>
              </a:rPr>
              <a:t>		   3			  60			   1</a:t>
            </a:r>
          </a:p>
          <a:p>
            <a:pPr lvl="1">
              <a:buFontTx/>
              <a:buNone/>
              <a:defRPr/>
            </a:pPr>
            <a:r>
              <a:rPr lang="el-GR" sz="2000" dirty="0" smtClean="0">
                <a:solidFill>
                  <a:schemeClr val="tx1"/>
                </a:solidFill>
              </a:rPr>
              <a:t>		   4			  50			  0.5</a:t>
            </a:r>
          </a:p>
          <a:p>
            <a:pPr>
              <a:defRPr/>
            </a:pPr>
            <a:endParaRPr lang="en-GB" sz="1800" dirty="0" smtClean="0"/>
          </a:p>
        </p:txBody>
      </p:sp>
      <p:sp>
        <p:nvSpPr>
          <p:cNvPr id="19460" name="Line 5"/>
          <p:cNvSpPr>
            <a:spLocks noChangeShapeType="1"/>
          </p:cNvSpPr>
          <p:nvPr/>
        </p:nvSpPr>
        <p:spPr bwMode="auto">
          <a:xfrm>
            <a:off x="1524000" y="3429000"/>
            <a:ext cx="6400800" cy="0"/>
          </a:xfrm>
          <a:prstGeom prst="line">
            <a:avLst/>
          </a:prstGeom>
          <a:noFill/>
          <a:ln w="9525">
            <a:solidFill>
              <a:schemeClr val="tx1"/>
            </a:solidFill>
            <a:round/>
            <a:headEnd/>
            <a:tailEnd/>
          </a:ln>
        </p:spPr>
        <p:txBody>
          <a:bodyPr anchor="ctr">
            <a:spAutoFit/>
          </a:bodyPr>
          <a:lstStyle/>
          <a:p>
            <a:endParaRPr lang="el-GR"/>
          </a:p>
        </p:txBody>
      </p:sp>
      <p:sp>
        <p:nvSpPr>
          <p:cNvPr id="19461" name="Line 6"/>
          <p:cNvSpPr>
            <a:spLocks noChangeShapeType="1"/>
          </p:cNvSpPr>
          <p:nvPr/>
        </p:nvSpPr>
        <p:spPr bwMode="auto">
          <a:xfrm>
            <a:off x="1524000" y="3429000"/>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19462" name="Line 7"/>
          <p:cNvSpPr>
            <a:spLocks noChangeShapeType="1"/>
          </p:cNvSpPr>
          <p:nvPr/>
        </p:nvSpPr>
        <p:spPr bwMode="auto">
          <a:xfrm flipV="1">
            <a:off x="7924800" y="3048000"/>
            <a:ext cx="0" cy="381000"/>
          </a:xfrm>
          <a:prstGeom prst="line">
            <a:avLst/>
          </a:prstGeom>
          <a:noFill/>
          <a:ln w="9525">
            <a:solidFill>
              <a:schemeClr val="tx1"/>
            </a:solidFill>
            <a:round/>
            <a:headEnd/>
            <a:tailEnd type="triangle" w="med" len="med"/>
          </a:ln>
        </p:spPr>
        <p:txBody>
          <a:bodyPr anchor="ctr">
            <a:spAutoFit/>
          </a:bodyPr>
          <a:lstStyle/>
          <a:p>
            <a:endParaRPr lang="el-GR"/>
          </a:p>
        </p:txBody>
      </p:sp>
      <p:sp>
        <p:nvSpPr>
          <p:cNvPr id="19463" name="Text Box 8"/>
          <p:cNvSpPr txBox="1">
            <a:spLocks noChangeArrowheads="1"/>
          </p:cNvSpPr>
          <p:nvPr/>
        </p:nvSpPr>
        <p:spPr bwMode="auto">
          <a:xfrm>
            <a:off x="1600200" y="3521075"/>
            <a:ext cx="641350" cy="336550"/>
          </a:xfrm>
          <a:prstGeom prst="rect">
            <a:avLst/>
          </a:prstGeom>
          <a:noFill/>
          <a:ln w="9525">
            <a:noFill/>
            <a:miter lim="800000"/>
            <a:headEnd/>
            <a:tailEnd/>
          </a:ln>
        </p:spPr>
        <p:txBody>
          <a:bodyPr wrap="none" anchor="ctr">
            <a:spAutoFit/>
          </a:bodyPr>
          <a:lstStyle/>
          <a:p>
            <a:r>
              <a:rPr lang="en-GB"/>
              <a:t>€ 175</a:t>
            </a:r>
          </a:p>
        </p:txBody>
      </p:sp>
      <p:sp>
        <p:nvSpPr>
          <p:cNvPr id="19464" name="Text Box 9"/>
          <p:cNvSpPr txBox="1">
            <a:spLocks noChangeArrowheads="1"/>
          </p:cNvSpPr>
          <p:nvPr/>
        </p:nvSpPr>
        <p:spPr bwMode="auto">
          <a:xfrm>
            <a:off x="7975600" y="3092450"/>
            <a:ext cx="539750" cy="336550"/>
          </a:xfrm>
          <a:prstGeom prst="rect">
            <a:avLst/>
          </a:prstGeom>
          <a:noFill/>
          <a:ln w="9525">
            <a:noFill/>
            <a:miter lim="800000"/>
            <a:headEnd/>
            <a:tailEnd/>
          </a:ln>
        </p:spPr>
        <p:txBody>
          <a:bodyPr wrap="none" anchor="ctr">
            <a:spAutoFit/>
          </a:bodyPr>
          <a:lstStyle/>
          <a:p>
            <a:r>
              <a:rPr lang="en-GB"/>
              <a:t>€ 50</a:t>
            </a:r>
          </a:p>
        </p:txBody>
      </p:sp>
      <p:sp>
        <p:nvSpPr>
          <p:cNvPr id="19466" name="Text Box 13"/>
          <p:cNvSpPr txBox="1">
            <a:spLocks noChangeArrowheads="1"/>
          </p:cNvSpPr>
          <p:nvPr/>
        </p:nvSpPr>
        <p:spPr bwMode="auto">
          <a:xfrm>
            <a:off x="3124200" y="3092450"/>
            <a:ext cx="539750" cy="336550"/>
          </a:xfrm>
          <a:prstGeom prst="rect">
            <a:avLst/>
          </a:prstGeom>
          <a:noFill/>
          <a:ln w="9525">
            <a:noFill/>
            <a:miter lim="800000"/>
            <a:headEnd/>
            <a:tailEnd/>
          </a:ln>
        </p:spPr>
        <p:txBody>
          <a:bodyPr wrap="none" anchor="ctr">
            <a:spAutoFit/>
          </a:bodyPr>
          <a:lstStyle/>
          <a:p>
            <a:r>
              <a:rPr lang="en-GB"/>
              <a:t>€ 50</a:t>
            </a:r>
          </a:p>
        </p:txBody>
      </p:sp>
      <p:sp>
        <p:nvSpPr>
          <p:cNvPr id="19467" name="Line 14"/>
          <p:cNvSpPr>
            <a:spLocks noChangeShapeType="1"/>
          </p:cNvSpPr>
          <p:nvPr/>
        </p:nvSpPr>
        <p:spPr bwMode="auto">
          <a:xfrm flipV="1">
            <a:off x="4800600" y="3200400"/>
            <a:ext cx="0" cy="228600"/>
          </a:xfrm>
          <a:prstGeom prst="line">
            <a:avLst/>
          </a:prstGeom>
          <a:noFill/>
          <a:ln w="9525">
            <a:solidFill>
              <a:schemeClr val="tx1"/>
            </a:solidFill>
            <a:round/>
            <a:headEnd/>
            <a:tailEnd type="triangle" w="med" len="med"/>
          </a:ln>
        </p:spPr>
        <p:txBody>
          <a:bodyPr anchor="ctr">
            <a:spAutoFit/>
          </a:bodyPr>
          <a:lstStyle/>
          <a:p>
            <a:endParaRPr lang="el-GR"/>
          </a:p>
        </p:txBody>
      </p:sp>
      <p:sp>
        <p:nvSpPr>
          <p:cNvPr id="19468" name="Line 15"/>
          <p:cNvSpPr>
            <a:spLocks noChangeShapeType="1"/>
          </p:cNvSpPr>
          <p:nvPr/>
        </p:nvSpPr>
        <p:spPr bwMode="auto">
          <a:xfrm flipV="1">
            <a:off x="3124200" y="3048000"/>
            <a:ext cx="0" cy="381000"/>
          </a:xfrm>
          <a:prstGeom prst="line">
            <a:avLst/>
          </a:prstGeom>
          <a:noFill/>
          <a:ln w="9525">
            <a:solidFill>
              <a:schemeClr val="tx1"/>
            </a:solidFill>
            <a:round/>
            <a:headEnd/>
            <a:tailEnd type="triangle" w="med" len="med"/>
          </a:ln>
        </p:spPr>
        <p:txBody>
          <a:bodyPr anchor="ctr">
            <a:spAutoFit/>
          </a:bodyPr>
          <a:lstStyle/>
          <a:p>
            <a:endParaRPr lang="el-GR"/>
          </a:p>
        </p:txBody>
      </p:sp>
      <p:sp>
        <p:nvSpPr>
          <p:cNvPr id="19469" name="Line 16"/>
          <p:cNvSpPr>
            <a:spLocks noChangeShapeType="1"/>
          </p:cNvSpPr>
          <p:nvPr/>
        </p:nvSpPr>
        <p:spPr bwMode="auto">
          <a:xfrm flipV="1">
            <a:off x="6400800" y="2971800"/>
            <a:ext cx="0" cy="457200"/>
          </a:xfrm>
          <a:prstGeom prst="line">
            <a:avLst/>
          </a:prstGeom>
          <a:noFill/>
          <a:ln w="9525">
            <a:solidFill>
              <a:schemeClr val="tx1"/>
            </a:solidFill>
            <a:round/>
            <a:headEnd/>
            <a:tailEnd type="triangle" w="med" len="med"/>
          </a:ln>
        </p:spPr>
        <p:txBody>
          <a:bodyPr anchor="ctr">
            <a:spAutoFit/>
          </a:bodyPr>
          <a:lstStyle/>
          <a:p>
            <a:endParaRPr lang="el-GR"/>
          </a:p>
        </p:txBody>
      </p:sp>
      <p:sp>
        <p:nvSpPr>
          <p:cNvPr id="19470" name="Text Box 17"/>
          <p:cNvSpPr txBox="1">
            <a:spLocks noChangeArrowheads="1"/>
          </p:cNvSpPr>
          <p:nvPr/>
        </p:nvSpPr>
        <p:spPr bwMode="auto">
          <a:xfrm>
            <a:off x="4870450" y="3092450"/>
            <a:ext cx="539750" cy="336550"/>
          </a:xfrm>
          <a:prstGeom prst="rect">
            <a:avLst/>
          </a:prstGeom>
          <a:noFill/>
          <a:ln w="9525">
            <a:noFill/>
            <a:miter lim="800000"/>
            <a:headEnd/>
            <a:tailEnd/>
          </a:ln>
        </p:spPr>
        <p:txBody>
          <a:bodyPr wrap="none" anchor="ctr">
            <a:spAutoFit/>
          </a:bodyPr>
          <a:lstStyle/>
          <a:p>
            <a:r>
              <a:rPr lang="en-GB"/>
              <a:t>€ 40</a:t>
            </a:r>
          </a:p>
        </p:txBody>
      </p:sp>
      <p:sp>
        <p:nvSpPr>
          <p:cNvPr id="19471" name="Text Box 18"/>
          <p:cNvSpPr txBox="1">
            <a:spLocks noChangeArrowheads="1"/>
          </p:cNvSpPr>
          <p:nvPr/>
        </p:nvSpPr>
        <p:spPr bwMode="auto">
          <a:xfrm>
            <a:off x="6470650" y="3092450"/>
            <a:ext cx="539750" cy="336550"/>
          </a:xfrm>
          <a:prstGeom prst="rect">
            <a:avLst/>
          </a:prstGeom>
          <a:noFill/>
          <a:ln w="9525">
            <a:noFill/>
            <a:miter lim="800000"/>
            <a:headEnd/>
            <a:tailEnd/>
          </a:ln>
        </p:spPr>
        <p:txBody>
          <a:bodyPr wrap="none" anchor="ctr">
            <a:spAutoFit/>
          </a:bodyPr>
          <a:lstStyle/>
          <a:p>
            <a:r>
              <a:rPr lang="en-GB"/>
              <a:t>€ 60</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0" y="0"/>
            <a:ext cx="9144000" cy="476672"/>
          </a:xfrm>
        </p:spPr>
        <p:txBody>
          <a:bodyPr/>
          <a:lstStyle/>
          <a:p>
            <a:r>
              <a:rPr lang="en-GB" sz="3600" b="1" dirty="0" err="1" smtClean="0"/>
              <a:t>Μέση</a:t>
            </a:r>
            <a:r>
              <a:rPr lang="en-GB" sz="3600" b="1" dirty="0" smtClean="0"/>
              <a:t> </a:t>
            </a:r>
            <a:r>
              <a:rPr lang="en-GB" sz="3600" b="1" dirty="0" err="1" smtClean="0"/>
              <a:t>Ετήσια</a:t>
            </a:r>
            <a:r>
              <a:rPr lang="en-GB" sz="3600" b="1" dirty="0" smtClean="0"/>
              <a:t> Απόδοση Επένδυσης (ΜΕΑ)</a:t>
            </a:r>
          </a:p>
        </p:txBody>
      </p:sp>
      <p:sp>
        <p:nvSpPr>
          <p:cNvPr id="20483" name="Rectangle 3"/>
          <p:cNvSpPr>
            <a:spLocks noGrp="1" noChangeArrowheads="1"/>
          </p:cNvSpPr>
          <p:nvPr>
            <p:ph type="body" idx="1"/>
          </p:nvPr>
        </p:nvSpPr>
        <p:spPr>
          <a:xfrm>
            <a:off x="0" y="548680"/>
            <a:ext cx="9144000" cy="6309320"/>
          </a:xfrm>
        </p:spPr>
        <p:txBody>
          <a:bodyPr/>
          <a:lstStyle/>
          <a:p>
            <a:r>
              <a:rPr lang="en-GB" sz="2200" dirty="0" smtClean="0"/>
              <a:t>Υπάρχει μια ποικιλία από </a:t>
            </a:r>
            <a:r>
              <a:rPr lang="en-GB" sz="2200" dirty="0" err="1" smtClean="0"/>
              <a:t>παραλλαγές</a:t>
            </a:r>
            <a:r>
              <a:rPr lang="en-GB" sz="2200" dirty="0" smtClean="0"/>
              <a:t> της </a:t>
            </a:r>
            <a:r>
              <a:rPr lang="en-GB" sz="2200" dirty="0" err="1" smtClean="0"/>
              <a:t>μεθόδου</a:t>
            </a:r>
            <a:r>
              <a:rPr lang="en-GB" sz="2200" dirty="0" smtClean="0"/>
              <a:t> με </a:t>
            </a:r>
            <a:r>
              <a:rPr lang="en-GB" sz="2200" dirty="0" err="1" smtClean="0"/>
              <a:t>βασικότερες</a:t>
            </a:r>
            <a:r>
              <a:rPr lang="en-GB" sz="2200" dirty="0" smtClean="0"/>
              <a:t> τις </a:t>
            </a:r>
            <a:r>
              <a:rPr lang="en-GB" sz="2200" dirty="0" err="1" smtClean="0"/>
              <a:t>παρακάτω</a:t>
            </a:r>
            <a:r>
              <a:rPr lang="en-GB" sz="2200" dirty="0" smtClean="0"/>
              <a:t> (</a:t>
            </a:r>
            <a:r>
              <a:rPr lang="en-GB" sz="2200" u="sng" dirty="0" smtClean="0"/>
              <a:t>το </a:t>
            </a:r>
            <a:r>
              <a:rPr lang="en-GB" sz="2200" u="sng" dirty="0" err="1" smtClean="0"/>
              <a:t>καθαρό</a:t>
            </a:r>
            <a:r>
              <a:rPr lang="en-GB" sz="2200" u="sng" dirty="0" smtClean="0"/>
              <a:t> </a:t>
            </a:r>
            <a:r>
              <a:rPr lang="en-GB" sz="2200" u="sng" dirty="0" err="1" smtClean="0"/>
              <a:t>κέρδος</a:t>
            </a:r>
            <a:r>
              <a:rPr lang="en-GB" sz="2200" u="sng" dirty="0" smtClean="0"/>
              <a:t> είναι μετά από φόρους</a:t>
            </a:r>
            <a:r>
              <a:rPr lang="en-GB" sz="2200" dirty="0" smtClean="0"/>
              <a:t>):</a:t>
            </a:r>
          </a:p>
          <a:p>
            <a:pPr>
              <a:buFontTx/>
              <a:buNone/>
            </a:pPr>
            <a:r>
              <a:rPr lang="en-GB" sz="2200" dirty="0" smtClean="0"/>
              <a:t>			</a:t>
            </a:r>
            <a:r>
              <a:rPr lang="en-GB" sz="2200" dirty="0" smtClean="0">
                <a:solidFill>
                  <a:srgbClr val="32406E"/>
                </a:solidFill>
              </a:rPr>
              <a:t>ΜΕΑ = Μέσο </a:t>
            </a:r>
            <a:r>
              <a:rPr lang="en-GB" sz="2200" dirty="0" err="1" smtClean="0">
                <a:solidFill>
                  <a:srgbClr val="32406E"/>
                </a:solidFill>
              </a:rPr>
              <a:t>Καθαρό</a:t>
            </a:r>
            <a:r>
              <a:rPr lang="en-GB" sz="2200" dirty="0" smtClean="0">
                <a:solidFill>
                  <a:srgbClr val="32406E"/>
                </a:solidFill>
              </a:rPr>
              <a:t> </a:t>
            </a:r>
            <a:r>
              <a:rPr lang="en-GB" sz="2200" dirty="0" err="1" smtClean="0">
                <a:solidFill>
                  <a:srgbClr val="32406E"/>
                </a:solidFill>
              </a:rPr>
              <a:t>Κέρδος</a:t>
            </a:r>
            <a:r>
              <a:rPr lang="en-GB" sz="2200" dirty="0" smtClean="0">
                <a:solidFill>
                  <a:srgbClr val="32406E"/>
                </a:solidFill>
              </a:rPr>
              <a:t> / </a:t>
            </a:r>
            <a:r>
              <a:rPr lang="en-GB" sz="2200" dirty="0" err="1" smtClean="0">
                <a:solidFill>
                  <a:srgbClr val="32406E"/>
                </a:solidFill>
              </a:rPr>
              <a:t>Αρχική</a:t>
            </a:r>
            <a:r>
              <a:rPr lang="en-GB" sz="2200" dirty="0" smtClean="0">
                <a:solidFill>
                  <a:srgbClr val="32406E"/>
                </a:solidFill>
              </a:rPr>
              <a:t> Επένδυση</a:t>
            </a:r>
            <a:endParaRPr lang="en-GB" sz="2200" dirty="0" smtClean="0"/>
          </a:p>
          <a:p>
            <a:pPr>
              <a:buFontTx/>
              <a:buNone/>
            </a:pPr>
            <a:r>
              <a:rPr lang="en-GB" sz="2200" dirty="0" smtClean="0"/>
              <a:t>	     		</a:t>
            </a:r>
            <a:r>
              <a:rPr lang="en-GB" sz="2200" dirty="0" smtClean="0">
                <a:solidFill>
                  <a:srgbClr val="32406E"/>
                </a:solidFill>
              </a:rPr>
              <a:t>ΜΕΑ = Μέσο </a:t>
            </a:r>
            <a:r>
              <a:rPr lang="en-GB" sz="2200" dirty="0" err="1" smtClean="0">
                <a:solidFill>
                  <a:srgbClr val="32406E"/>
                </a:solidFill>
              </a:rPr>
              <a:t>Καθαρό</a:t>
            </a:r>
            <a:r>
              <a:rPr lang="en-GB" sz="2200" dirty="0" smtClean="0">
                <a:solidFill>
                  <a:srgbClr val="32406E"/>
                </a:solidFill>
              </a:rPr>
              <a:t> </a:t>
            </a:r>
            <a:r>
              <a:rPr lang="en-GB" sz="2200" dirty="0" err="1" smtClean="0">
                <a:solidFill>
                  <a:srgbClr val="32406E"/>
                </a:solidFill>
              </a:rPr>
              <a:t>Κέρδος</a:t>
            </a:r>
            <a:r>
              <a:rPr lang="en-GB" sz="2200" dirty="0" smtClean="0">
                <a:solidFill>
                  <a:srgbClr val="32406E"/>
                </a:solidFill>
              </a:rPr>
              <a:t> / </a:t>
            </a:r>
            <a:r>
              <a:rPr lang="en-GB" sz="2200" dirty="0" err="1" smtClean="0">
                <a:solidFill>
                  <a:srgbClr val="32406E"/>
                </a:solidFill>
              </a:rPr>
              <a:t>Μέση</a:t>
            </a:r>
            <a:r>
              <a:rPr lang="en-GB" sz="2200" dirty="0" smtClean="0">
                <a:solidFill>
                  <a:srgbClr val="32406E"/>
                </a:solidFill>
              </a:rPr>
              <a:t> Επένδυση</a:t>
            </a:r>
            <a:endParaRPr lang="en-GB" sz="2200" dirty="0" smtClean="0"/>
          </a:p>
          <a:p>
            <a:r>
              <a:rPr lang="en-GB" sz="2200" b="1" u="sng" dirty="0" err="1" smtClean="0">
                <a:solidFill>
                  <a:srgbClr val="002060"/>
                </a:solidFill>
              </a:rPr>
              <a:t>Πλεονεκτήματα</a:t>
            </a:r>
            <a:r>
              <a:rPr lang="en-GB" sz="2200" b="1" u="sng" dirty="0" smtClean="0">
                <a:solidFill>
                  <a:srgbClr val="002060"/>
                </a:solidFill>
              </a:rPr>
              <a:t>:</a:t>
            </a:r>
          </a:p>
          <a:p>
            <a:pPr lvl="1"/>
            <a:r>
              <a:rPr lang="en-GB" sz="2200" dirty="0" err="1" smtClean="0"/>
              <a:t>Στηρίζεται</a:t>
            </a:r>
            <a:r>
              <a:rPr lang="en-GB" sz="2200" dirty="0" smtClean="0"/>
              <a:t> στα </a:t>
            </a:r>
            <a:r>
              <a:rPr lang="en-GB" sz="2200" dirty="0" err="1" smtClean="0"/>
              <a:t>λογιστικά</a:t>
            </a:r>
            <a:r>
              <a:rPr lang="en-GB" sz="2200" dirty="0" smtClean="0"/>
              <a:t> </a:t>
            </a:r>
            <a:r>
              <a:rPr lang="en-GB" sz="2200" dirty="0" err="1" smtClean="0"/>
              <a:t>δεδομένα</a:t>
            </a:r>
            <a:r>
              <a:rPr lang="en-GB" sz="2200" dirty="0" smtClean="0"/>
              <a:t> με τα οποία είναι </a:t>
            </a:r>
            <a:r>
              <a:rPr lang="en-GB" sz="2200" dirty="0" err="1" smtClean="0"/>
              <a:t>ιδιαιτέρως</a:t>
            </a:r>
            <a:r>
              <a:rPr lang="en-GB" sz="2200" dirty="0" smtClean="0"/>
              <a:t> </a:t>
            </a:r>
            <a:r>
              <a:rPr lang="en-GB" sz="2200" dirty="0" err="1" smtClean="0"/>
              <a:t>εξοικειωμένα</a:t>
            </a:r>
            <a:r>
              <a:rPr lang="en-GB" sz="2200" dirty="0" smtClean="0"/>
              <a:t> τα </a:t>
            </a:r>
            <a:r>
              <a:rPr lang="en-GB" sz="2200" dirty="0" err="1" smtClean="0"/>
              <a:t>στελέχη</a:t>
            </a:r>
            <a:r>
              <a:rPr lang="en-GB" sz="2200" dirty="0" smtClean="0"/>
              <a:t> των </a:t>
            </a:r>
            <a:r>
              <a:rPr lang="en-GB" sz="2200" dirty="0" err="1" smtClean="0"/>
              <a:t>εταιρειών</a:t>
            </a:r>
            <a:endParaRPr lang="en-GB" sz="2200" dirty="0" smtClean="0"/>
          </a:p>
          <a:p>
            <a:pPr lvl="1"/>
            <a:r>
              <a:rPr lang="en-GB" sz="2200" dirty="0" smtClean="0"/>
              <a:t>Χρησιμοποιείται σε </a:t>
            </a:r>
            <a:r>
              <a:rPr lang="en-GB" sz="2200" dirty="0" err="1" smtClean="0"/>
              <a:t>πραγματικές</a:t>
            </a:r>
            <a:r>
              <a:rPr lang="en-GB" sz="2200" dirty="0" smtClean="0"/>
              <a:t> </a:t>
            </a:r>
            <a:r>
              <a:rPr lang="en-GB" sz="2200" dirty="0" err="1" smtClean="0"/>
              <a:t>καταστάσεις</a:t>
            </a:r>
            <a:r>
              <a:rPr lang="en-GB" sz="2200" dirty="0" smtClean="0"/>
              <a:t> ως </a:t>
            </a:r>
            <a:r>
              <a:rPr lang="en-GB" sz="2200" dirty="0" err="1" smtClean="0"/>
              <a:t>εναλλακτική</a:t>
            </a:r>
            <a:r>
              <a:rPr lang="en-GB" sz="2200" dirty="0" smtClean="0"/>
              <a:t> </a:t>
            </a:r>
            <a:r>
              <a:rPr lang="en-GB" sz="2200" dirty="0" err="1" smtClean="0"/>
              <a:t>λύση</a:t>
            </a:r>
            <a:r>
              <a:rPr lang="en-GB" sz="2200" dirty="0" smtClean="0"/>
              <a:t> της ΚΠΑ</a:t>
            </a:r>
          </a:p>
          <a:p>
            <a:r>
              <a:rPr lang="en-GB" sz="2200" b="1" u="sng" dirty="0" err="1" smtClean="0">
                <a:solidFill>
                  <a:srgbClr val="FF0000"/>
                </a:solidFill>
              </a:rPr>
              <a:t>Μειονεκτήματα</a:t>
            </a:r>
            <a:r>
              <a:rPr lang="en-GB" sz="2200" b="1" u="sng" dirty="0" smtClean="0">
                <a:solidFill>
                  <a:srgbClr val="FF0000"/>
                </a:solidFill>
              </a:rPr>
              <a:t>:</a:t>
            </a:r>
          </a:p>
          <a:p>
            <a:pPr lvl="1"/>
            <a:r>
              <a:rPr lang="en-GB" sz="2200" dirty="0" smtClean="0"/>
              <a:t>Δεν λαμβάνει </a:t>
            </a:r>
            <a:r>
              <a:rPr lang="en-GB" sz="2200" dirty="0" err="1" smtClean="0"/>
              <a:t>υπόψη</a:t>
            </a:r>
            <a:r>
              <a:rPr lang="en-GB" sz="2200" dirty="0" smtClean="0"/>
              <a:t> τη χρονική αξία του χρήματος</a:t>
            </a:r>
          </a:p>
          <a:p>
            <a:pPr lvl="1"/>
            <a:r>
              <a:rPr lang="en-GB" sz="2200" dirty="0" err="1" smtClean="0"/>
              <a:t>Στηρίζεται</a:t>
            </a:r>
            <a:r>
              <a:rPr lang="en-GB" sz="2200" dirty="0" smtClean="0"/>
              <a:t> σε </a:t>
            </a:r>
            <a:r>
              <a:rPr lang="en-GB" sz="2200" dirty="0" err="1" smtClean="0"/>
              <a:t>λογιστικά</a:t>
            </a:r>
            <a:r>
              <a:rPr lang="en-GB" sz="2200" dirty="0" smtClean="0"/>
              <a:t> </a:t>
            </a:r>
            <a:r>
              <a:rPr lang="en-GB" sz="2200" dirty="0" err="1" smtClean="0"/>
              <a:t>δεδομένα</a:t>
            </a:r>
            <a:r>
              <a:rPr lang="en-GB" sz="2200" dirty="0" smtClean="0"/>
              <a:t> π.χ. τις </a:t>
            </a:r>
            <a:r>
              <a:rPr lang="en-GB" sz="2200" dirty="0" err="1" smtClean="0"/>
              <a:t>αποσβέσεις</a:t>
            </a:r>
            <a:r>
              <a:rPr lang="en-GB" sz="2200" dirty="0" smtClean="0"/>
              <a:t> της επένδυσης, και όχι </a:t>
            </a:r>
            <a:r>
              <a:rPr lang="en-GB" sz="2200" dirty="0" err="1" smtClean="0"/>
              <a:t>χρηματικές</a:t>
            </a:r>
            <a:r>
              <a:rPr lang="en-GB" sz="2200" dirty="0" smtClean="0"/>
              <a:t> </a:t>
            </a:r>
            <a:r>
              <a:rPr lang="en-GB" sz="2200" dirty="0" err="1" smtClean="0"/>
              <a:t>ροές</a:t>
            </a:r>
            <a:r>
              <a:rPr lang="en-GB" sz="2200" dirty="0" smtClean="0"/>
              <a:t>, τα οποία δεν είναι </a:t>
            </a:r>
            <a:r>
              <a:rPr lang="en-GB" sz="2200" dirty="0" err="1" smtClean="0"/>
              <a:t>κατάλληλα</a:t>
            </a:r>
            <a:r>
              <a:rPr lang="en-GB" sz="2200" dirty="0" smtClean="0"/>
              <a:t> για την αξιολόγηση επενδύσεων</a:t>
            </a:r>
          </a:p>
          <a:p>
            <a:pPr lvl="1"/>
            <a:r>
              <a:rPr lang="en-GB" sz="2200" dirty="0" smtClean="0"/>
              <a:t>Δεν υπάρχει </a:t>
            </a:r>
            <a:r>
              <a:rPr lang="en-GB" sz="2200" dirty="0" err="1" smtClean="0"/>
              <a:t>ακριβής</a:t>
            </a:r>
            <a:r>
              <a:rPr lang="en-GB" sz="2200" dirty="0" smtClean="0"/>
              <a:t> </a:t>
            </a:r>
            <a:r>
              <a:rPr lang="en-GB" sz="2200" dirty="0" err="1" smtClean="0"/>
              <a:t>τρόπος</a:t>
            </a:r>
            <a:r>
              <a:rPr lang="en-GB" sz="2200" dirty="0" smtClean="0"/>
              <a:t> </a:t>
            </a:r>
            <a:r>
              <a:rPr lang="en-GB" sz="2200" dirty="0" err="1" smtClean="0"/>
              <a:t>υπολογισμού</a:t>
            </a:r>
            <a:r>
              <a:rPr lang="en-GB" sz="2200" dirty="0" smtClean="0"/>
              <a:t> της </a:t>
            </a:r>
            <a:r>
              <a:rPr lang="en-GB" sz="2200" dirty="0" err="1" smtClean="0"/>
              <a:t>επιθυμητής</a:t>
            </a:r>
            <a:r>
              <a:rPr lang="en-GB" sz="2200" dirty="0" smtClean="0"/>
              <a:t> </a:t>
            </a:r>
            <a:r>
              <a:rPr lang="en-GB" sz="2200" dirty="0" err="1" smtClean="0"/>
              <a:t>μέσης</a:t>
            </a:r>
            <a:r>
              <a:rPr lang="en-GB" sz="2200" dirty="0" smtClean="0"/>
              <a:t> </a:t>
            </a:r>
            <a:r>
              <a:rPr lang="en-GB" sz="2200" dirty="0" err="1" smtClean="0"/>
              <a:t>ετήσιας</a:t>
            </a:r>
            <a:r>
              <a:rPr lang="en-GB" sz="2200" dirty="0" smtClean="0"/>
              <a:t> απόδοσης</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74638"/>
            <a:ext cx="8229600" cy="202034"/>
          </a:xfrm>
        </p:spPr>
        <p:txBody>
          <a:bodyPr/>
          <a:lstStyle/>
          <a:p>
            <a:r>
              <a:rPr lang="en-GB" sz="3600" b="1" dirty="0" err="1" smtClean="0"/>
              <a:t>Παράδειγμα</a:t>
            </a:r>
            <a:endParaRPr lang="en-GB" sz="3600" b="1" dirty="0" smtClean="0"/>
          </a:p>
        </p:txBody>
      </p:sp>
      <p:sp>
        <p:nvSpPr>
          <p:cNvPr id="115715" name="Rectangle 3"/>
          <p:cNvSpPr>
            <a:spLocks noGrp="1" noChangeArrowheads="1"/>
          </p:cNvSpPr>
          <p:nvPr>
            <p:ph type="body" idx="1"/>
          </p:nvPr>
        </p:nvSpPr>
        <p:spPr>
          <a:xfrm>
            <a:off x="0" y="692696"/>
            <a:ext cx="9144000" cy="6165304"/>
          </a:xfrm>
        </p:spPr>
        <p:txBody>
          <a:bodyPr/>
          <a:lstStyle/>
          <a:p>
            <a:pPr algn="just">
              <a:defRPr/>
            </a:pPr>
            <a:r>
              <a:rPr lang="el-GR" sz="2400" dirty="0" smtClean="0">
                <a:solidFill>
                  <a:schemeClr val="tx1"/>
                </a:solidFill>
              </a:rPr>
              <a:t>Παρακάτω μας δίνονται τα κέρδη μετά από τις αποσβέσεις ενός επενδυτικού έργου με αρχική δαπάνη € 200</a:t>
            </a:r>
            <a:endParaRPr lang="en-GB" sz="2400" dirty="0" smtClean="0">
              <a:solidFill>
                <a:srgbClr val="CC3300"/>
              </a:solidFill>
            </a:endParaRPr>
          </a:p>
          <a:p>
            <a:pPr algn="ctr">
              <a:buFontTx/>
              <a:buNone/>
              <a:defRPr/>
            </a:pPr>
            <a:r>
              <a:rPr lang="el-GR" sz="1800" b="1" u="sng" dirty="0" smtClean="0">
                <a:solidFill>
                  <a:schemeClr val="tx1"/>
                </a:solidFill>
                <a:effectLst>
                  <a:outerShdw blurRad="38100" dist="38100" dir="2700000" algn="tl">
                    <a:srgbClr val="C0C0C0"/>
                  </a:outerShdw>
                </a:effectLst>
              </a:rPr>
              <a:t>		</a:t>
            </a:r>
            <a:r>
              <a:rPr lang="el-GR" sz="2400" b="1" dirty="0" smtClean="0">
                <a:solidFill>
                  <a:schemeClr val="tx1"/>
                </a:solidFill>
                <a:effectLst>
                  <a:outerShdw blurRad="38100" dist="38100" dir="2700000" algn="tl">
                    <a:srgbClr val="C0C0C0"/>
                  </a:outerShdw>
                </a:effectLst>
              </a:rPr>
              <a:t>      </a:t>
            </a:r>
            <a:r>
              <a:rPr lang="el-GR" sz="2400" b="1" u="sng" dirty="0" smtClean="0">
                <a:solidFill>
                  <a:schemeClr val="tx1"/>
                </a:solidFill>
                <a:effectLst>
                  <a:outerShdw blurRad="38100" dist="38100" dir="2700000" algn="tl">
                    <a:srgbClr val="C0C0C0"/>
                  </a:outerShdw>
                </a:effectLst>
              </a:rPr>
              <a:t>Έτη</a:t>
            </a:r>
            <a:r>
              <a:rPr lang="el-GR" sz="2400" dirty="0" smtClean="0">
                <a:solidFill>
                  <a:schemeClr val="tx1"/>
                </a:solidFill>
              </a:rPr>
              <a:t>			</a:t>
            </a:r>
            <a:r>
              <a:rPr lang="el-GR" sz="2400" b="1" u="sng" dirty="0" smtClean="0">
                <a:solidFill>
                  <a:schemeClr val="tx1"/>
                </a:solidFill>
                <a:effectLst>
                  <a:outerShdw blurRad="38100" dist="38100" dir="2700000" algn="tl">
                    <a:srgbClr val="C0C0C0"/>
                  </a:outerShdw>
                </a:effectLst>
              </a:rPr>
              <a:t>Κέρδη (μετά από φόρους)</a:t>
            </a:r>
            <a:r>
              <a:rPr lang="el-GR" sz="2400" b="1" dirty="0" smtClean="0">
                <a:solidFill>
                  <a:schemeClr val="tx1"/>
                </a:solidFill>
              </a:rPr>
              <a:t>			</a:t>
            </a:r>
            <a:endParaRPr lang="el-GR" sz="2400" b="1" u="sng" dirty="0" smtClean="0">
              <a:solidFill>
                <a:schemeClr val="tx1"/>
              </a:solidFill>
              <a:effectLst>
                <a:outerShdw blurRad="38100" dist="38100" dir="2700000" algn="tl">
                  <a:srgbClr val="C0C0C0"/>
                </a:outerShdw>
              </a:effectLst>
            </a:endParaRPr>
          </a:p>
          <a:p>
            <a:pPr>
              <a:buFontTx/>
              <a:buNone/>
              <a:defRPr/>
            </a:pPr>
            <a:r>
              <a:rPr lang="el-GR" sz="2400" dirty="0" smtClean="0">
                <a:solidFill>
                  <a:schemeClr val="tx1"/>
                </a:solidFill>
              </a:rPr>
              <a:t>	   	  	1			          50</a:t>
            </a:r>
          </a:p>
          <a:p>
            <a:pPr>
              <a:buFontTx/>
              <a:buNone/>
              <a:defRPr/>
            </a:pPr>
            <a:r>
              <a:rPr lang="el-GR" sz="2400" dirty="0" smtClean="0">
                <a:solidFill>
                  <a:schemeClr val="tx1"/>
                </a:solidFill>
              </a:rPr>
              <a:t>			2			          70</a:t>
            </a:r>
          </a:p>
          <a:p>
            <a:pPr>
              <a:buFontTx/>
              <a:buNone/>
              <a:defRPr/>
            </a:pPr>
            <a:r>
              <a:rPr lang="el-GR" sz="2400" dirty="0" smtClean="0">
                <a:solidFill>
                  <a:schemeClr val="tx1"/>
                </a:solidFill>
              </a:rPr>
              <a:t>			3			          30</a:t>
            </a:r>
          </a:p>
          <a:p>
            <a:pPr>
              <a:buFontTx/>
              <a:buNone/>
              <a:defRPr/>
            </a:pPr>
            <a:r>
              <a:rPr lang="el-GR" sz="2400" dirty="0" smtClean="0">
                <a:solidFill>
                  <a:schemeClr val="tx1"/>
                </a:solidFill>
              </a:rPr>
              <a:t>			4			          50	</a:t>
            </a:r>
          </a:p>
          <a:p>
            <a:pPr>
              <a:defRPr/>
            </a:pPr>
            <a:endParaRPr lang="el-GR" sz="1800" dirty="0" smtClean="0">
              <a:solidFill>
                <a:schemeClr val="tx1"/>
              </a:solidFill>
            </a:endParaRPr>
          </a:p>
          <a:p>
            <a:pPr algn="just">
              <a:defRPr/>
            </a:pPr>
            <a:r>
              <a:rPr lang="el-GR" sz="2400" dirty="0" smtClean="0">
                <a:solidFill>
                  <a:schemeClr val="tx1"/>
                </a:solidFill>
              </a:rPr>
              <a:t>Το σύνολο κερδών είναι € 200. Το μέσο κέρδος είναι €200 / 4 = € 50</a:t>
            </a:r>
          </a:p>
          <a:p>
            <a:pPr algn="just">
              <a:defRPr/>
            </a:pPr>
            <a:r>
              <a:rPr lang="el-GR" sz="2400" dirty="0" smtClean="0">
                <a:solidFill>
                  <a:schemeClr val="tx1"/>
                </a:solidFill>
              </a:rPr>
              <a:t>Η μέση ετήσια απόδοση της επένδυσης, με χρήση και των δύο τύπων, είναι: </a:t>
            </a:r>
          </a:p>
          <a:p>
            <a:pPr algn="just">
              <a:buFontTx/>
              <a:buNone/>
              <a:defRPr/>
            </a:pPr>
            <a:r>
              <a:rPr lang="el-GR" sz="2400" dirty="0" smtClean="0">
                <a:solidFill>
                  <a:schemeClr val="tx1"/>
                </a:solidFill>
              </a:rPr>
              <a:t>ΜΕΑ = €50 / €200 = 0,25 ή ΜΕΑ = €50 / (€200/2) = €50 / €100 = 0,50</a:t>
            </a:r>
          </a:p>
          <a:p>
            <a:pPr>
              <a:buFontTx/>
              <a:buNone/>
              <a:defRPr/>
            </a:pPr>
            <a:r>
              <a:rPr lang="el-GR" sz="1800" dirty="0" smtClean="0">
                <a:solidFill>
                  <a:schemeClr val="tx1"/>
                </a:solidFill>
              </a:rPr>
              <a:t>		</a:t>
            </a:r>
            <a:endParaRPr lang="en-GB" sz="1800" dirty="0" smtClean="0">
              <a:solidFill>
                <a:schemeClr val="tx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xfrm>
            <a:off x="457200" y="274638"/>
            <a:ext cx="8229600" cy="346050"/>
          </a:xfrm>
        </p:spPr>
        <p:txBody>
          <a:bodyPr/>
          <a:lstStyle/>
          <a:p>
            <a:r>
              <a:rPr lang="en-GB" sz="3600" b="1" dirty="0" err="1" smtClean="0"/>
              <a:t>Παράδειγμα</a:t>
            </a:r>
            <a:endParaRPr lang="en-GB" sz="3600" b="1" dirty="0" smtClean="0"/>
          </a:p>
        </p:txBody>
      </p:sp>
      <p:sp>
        <p:nvSpPr>
          <p:cNvPr id="117763" name="Rectangle 3"/>
          <p:cNvSpPr>
            <a:spLocks noGrp="1" noChangeArrowheads="1"/>
          </p:cNvSpPr>
          <p:nvPr>
            <p:ph type="body" idx="1"/>
          </p:nvPr>
        </p:nvSpPr>
        <p:spPr>
          <a:xfrm>
            <a:off x="0" y="836712"/>
            <a:ext cx="9144000" cy="6021288"/>
          </a:xfrm>
        </p:spPr>
        <p:txBody>
          <a:bodyPr/>
          <a:lstStyle/>
          <a:p>
            <a:pPr algn="just">
              <a:defRPr/>
            </a:pPr>
            <a:r>
              <a:rPr lang="el-GR" sz="2000" dirty="0" smtClean="0">
                <a:solidFill>
                  <a:schemeClr val="tx1"/>
                </a:solidFill>
              </a:rPr>
              <a:t>Μια εταιρεία αξιολογεί την προοπτική αγοράς ενός αποθηκευτικού χώρου σε ένα νεόκτιστο κτίριο. Η τιμή αγοράς είναι €500.000. Δεχόμαστε ως παραδοχή ότι ο χώρος έχει μια </a:t>
            </a:r>
            <a:r>
              <a:rPr lang="el-GR" sz="2000" dirty="0" err="1" smtClean="0">
                <a:solidFill>
                  <a:schemeClr val="tx1"/>
                </a:solidFill>
              </a:rPr>
              <a:t>εκτιμόμενη</a:t>
            </a:r>
            <a:r>
              <a:rPr lang="el-GR" sz="2000" dirty="0" smtClean="0">
                <a:solidFill>
                  <a:schemeClr val="tx1"/>
                </a:solidFill>
              </a:rPr>
              <a:t> διάρκεια ζωής 5 έτη, μετά από την οποία θα πρέπει να γκρεμιστεί ή να ξανακτιστεί. Τα καθαρά αποτελέσματα από την αξιοποίηση του κτιρίου είναι:</a:t>
            </a:r>
            <a:endParaRPr lang="en-GB" sz="2000" dirty="0" smtClean="0">
              <a:solidFill>
                <a:srgbClr val="CC3300"/>
              </a:solidFill>
            </a:endParaRPr>
          </a:p>
          <a:p>
            <a:pPr>
              <a:buFontTx/>
              <a:buNone/>
              <a:defRPr/>
            </a:pPr>
            <a:r>
              <a:rPr lang="el-GR" sz="1600" dirty="0" smtClean="0">
                <a:solidFill>
                  <a:schemeClr val="tx1"/>
                </a:solidFill>
              </a:rPr>
              <a:t>		</a:t>
            </a:r>
            <a:r>
              <a:rPr lang="el-GR" sz="1600" b="1" i="1" u="sng" dirty="0" smtClean="0">
                <a:solidFill>
                  <a:schemeClr val="tx1"/>
                </a:solidFill>
                <a:effectLst>
                  <a:outerShdw blurRad="38100" dist="38100" dir="2700000" algn="tl">
                    <a:srgbClr val="C0C0C0"/>
                  </a:outerShdw>
                </a:effectLst>
              </a:rPr>
              <a:t>Έτη</a:t>
            </a:r>
            <a:r>
              <a:rPr lang="el-GR" sz="1600" i="1" dirty="0" smtClean="0">
                <a:solidFill>
                  <a:schemeClr val="tx1"/>
                </a:solidFill>
              </a:rPr>
              <a:t>			</a:t>
            </a:r>
            <a:r>
              <a:rPr lang="el-GR" sz="1600" b="1" i="1" u="sng" dirty="0" smtClean="0">
                <a:solidFill>
                  <a:schemeClr val="tx1"/>
                </a:solidFill>
                <a:effectLst>
                  <a:outerShdw blurRad="38100" dist="38100" dir="2700000" algn="tl">
                    <a:srgbClr val="C0C0C0"/>
                  </a:outerShdw>
                </a:effectLst>
              </a:rPr>
              <a:t>Καθαρά Κέρδη (€)</a:t>
            </a:r>
            <a:r>
              <a:rPr lang="el-GR" sz="1600" b="1" i="1" dirty="0" smtClean="0">
                <a:solidFill>
                  <a:schemeClr val="tx1"/>
                </a:solidFill>
              </a:rPr>
              <a:t>			</a:t>
            </a:r>
            <a:r>
              <a:rPr lang="el-GR" sz="1600" i="1" dirty="0" smtClean="0">
                <a:solidFill>
                  <a:schemeClr val="tx1"/>
                </a:solidFill>
              </a:rPr>
              <a:t>  			       	       </a:t>
            </a:r>
            <a:r>
              <a:rPr lang="en-US" sz="1600" i="1" dirty="0" smtClean="0">
                <a:solidFill>
                  <a:schemeClr val="tx1"/>
                </a:solidFill>
              </a:rPr>
              <a:t>                       </a:t>
            </a:r>
            <a:r>
              <a:rPr lang="el-GR" sz="1600" i="1" dirty="0" smtClean="0">
                <a:solidFill>
                  <a:schemeClr val="tx1"/>
                </a:solidFill>
              </a:rPr>
              <a:t> </a:t>
            </a:r>
            <a:r>
              <a:rPr lang="el-GR" sz="1600" b="1" i="1" dirty="0" smtClean="0">
                <a:solidFill>
                  <a:schemeClr val="tx1"/>
                </a:solidFill>
              </a:rPr>
              <a:t>-500.000</a:t>
            </a:r>
            <a:endParaRPr lang="el-GR" sz="1600" i="1" dirty="0" smtClean="0">
              <a:solidFill>
                <a:schemeClr val="tx1"/>
              </a:solidFill>
            </a:endParaRPr>
          </a:p>
          <a:p>
            <a:pPr lvl="1">
              <a:buFontTx/>
              <a:buNone/>
              <a:defRPr/>
            </a:pPr>
            <a:r>
              <a:rPr lang="el-GR" sz="1600" i="1" dirty="0" smtClean="0">
                <a:solidFill>
                  <a:schemeClr val="tx1"/>
                </a:solidFill>
              </a:rPr>
              <a:t>		  1			         100.000</a:t>
            </a:r>
          </a:p>
          <a:p>
            <a:pPr lvl="1">
              <a:buFontTx/>
              <a:buNone/>
              <a:defRPr/>
            </a:pPr>
            <a:r>
              <a:rPr lang="el-GR" sz="1600" i="1" dirty="0" smtClean="0">
                <a:solidFill>
                  <a:schemeClr val="tx1"/>
                </a:solidFill>
              </a:rPr>
              <a:t>		  2			         150.000</a:t>
            </a:r>
          </a:p>
          <a:p>
            <a:pPr lvl="1">
              <a:buFontTx/>
              <a:buNone/>
              <a:defRPr/>
            </a:pPr>
            <a:r>
              <a:rPr lang="el-GR" sz="1600" i="1" dirty="0" smtClean="0">
                <a:solidFill>
                  <a:schemeClr val="tx1"/>
                </a:solidFill>
              </a:rPr>
              <a:t>		  3			           50.000</a:t>
            </a:r>
            <a:endParaRPr lang="en-US" sz="1600" i="1" dirty="0" smtClean="0">
              <a:solidFill>
                <a:schemeClr val="tx1"/>
              </a:solidFill>
            </a:endParaRPr>
          </a:p>
          <a:p>
            <a:pPr lvl="1">
              <a:buFontTx/>
              <a:buNone/>
              <a:defRPr/>
            </a:pPr>
            <a:r>
              <a:rPr lang="el-GR" sz="1600" i="1" dirty="0" smtClean="0">
                <a:solidFill>
                  <a:schemeClr val="tx1"/>
                </a:solidFill>
              </a:rPr>
              <a:t>	</a:t>
            </a:r>
            <a:r>
              <a:rPr lang="en-US" sz="1600" i="1" dirty="0" smtClean="0">
                <a:solidFill>
                  <a:srgbClr val="CC3300"/>
                </a:solidFill>
              </a:rPr>
              <a:t>    </a:t>
            </a:r>
            <a:r>
              <a:rPr lang="el-GR" sz="1600" i="1" dirty="0" smtClean="0">
                <a:solidFill>
                  <a:schemeClr val="tx1"/>
                </a:solidFill>
              </a:rPr>
              <a:t>  4</a:t>
            </a:r>
            <a:r>
              <a:rPr lang="en-US" sz="1600" i="1" dirty="0" smtClean="0">
                <a:solidFill>
                  <a:schemeClr val="tx1"/>
                </a:solidFill>
              </a:rPr>
              <a:t>                                  </a:t>
            </a:r>
            <a:r>
              <a:rPr lang="el-GR" sz="1600" i="1" dirty="0" smtClean="0">
                <a:solidFill>
                  <a:schemeClr val="tx1"/>
                </a:solidFill>
              </a:rPr>
              <a:t>                </a:t>
            </a:r>
            <a:r>
              <a:rPr lang="en-US" sz="1600" i="1" dirty="0" smtClean="0">
                <a:solidFill>
                  <a:schemeClr val="tx1"/>
                </a:solidFill>
              </a:rPr>
              <a:t>                        </a:t>
            </a:r>
            <a:r>
              <a:rPr lang="el-GR" sz="1600" i="1" dirty="0" smtClean="0">
                <a:solidFill>
                  <a:schemeClr val="tx1"/>
                </a:solidFill>
              </a:rPr>
              <a:t> 0</a:t>
            </a:r>
            <a:endParaRPr lang="en-US" sz="1600" i="1" dirty="0" smtClean="0">
              <a:solidFill>
                <a:schemeClr val="tx1"/>
              </a:solidFill>
            </a:endParaRPr>
          </a:p>
          <a:p>
            <a:pPr lvl="1">
              <a:buFontTx/>
              <a:buNone/>
              <a:defRPr/>
            </a:pPr>
            <a:r>
              <a:rPr lang="en-US" sz="1600" i="1" dirty="0" smtClean="0"/>
              <a:t>            </a:t>
            </a:r>
            <a:r>
              <a:rPr lang="el-GR" sz="1600" i="1" dirty="0" smtClean="0">
                <a:solidFill>
                  <a:schemeClr val="tx1"/>
                </a:solidFill>
              </a:rPr>
              <a:t> 5			          -50.000</a:t>
            </a:r>
          </a:p>
          <a:p>
            <a:pPr algn="just">
              <a:defRPr/>
            </a:pPr>
            <a:r>
              <a:rPr lang="en-GB" sz="2000" dirty="0" err="1" smtClean="0"/>
              <a:t>Ποιά</a:t>
            </a:r>
            <a:r>
              <a:rPr lang="en-GB" sz="2000" dirty="0" smtClean="0"/>
              <a:t> είναι η </a:t>
            </a:r>
            <a:r>
              <a:rPr lang="en-GB" sz="2000" dirty="0" err="1" smtClean="0"/>
              <a:t>μέση</a:t>
            </a:r>
            <a:r>
              <a:rPr lang="en-GB" sz="2000" dirty="0" smtClean="0"/>
              <a:t> </a:t>
            </a:r>
            <a:r>
              <a:rPr lang="en-GB" sz="2000" dirty="0" err="1" smtClean="0"/>
              <a:t>ετήσια</a:t>
            </a:r>
            <a:r>
              <a:rPr lang="en-GB" sz="2000" dirty="0" smtClean="0"/>
              <a:t> απόδοση της επένδυσης;</a:t>
            </a:r>
          </a:p>
          <a:p>
            <a:pPr algn="just">
              <a:defRPr/>
            </a:pPr>
            <a:r>
              <a:rPr lang="en-GB" sz="2000" dirty="0" smtClean="0"/>
              <a:t>Η </a:t>
            </a:r>
            <a:r>
              <a:rPr lang="en-GB" sz="2000" dirty="0" err="1" smtClean="0"/>
              <a:t>μέση</a:t>
            </a:r>
            <a:r>
              <a:rPr lang="en-GB" sz="2000" dirty="0" smtClean="0"/>
              <a:t> </a:t>
            </a:r>
            <a:r>
              <a:rPr lang="en-GB" sz="2000" dirty="0" err="1" smtClean="0"/>
              <a:t>ετήσια</a:t>
            </a:r>
            <a:r>
              <a:rPr lang="en-GB" sz="2000" dirty="0" smtClean="0"/>
              <a:t> απόδοση είναι:</a:t>
            </a:r>
          </a:p>
          <a:p>
            <a:pPr>
              <a:defRPr/>
            </a:pPr>
            <a:endParaRPr lang="en-GB" sz="1600" dirty="0" smtClean="0"/>
          </a:p>
          <a:p>
            <a:pPr>
              <a:defRPr/>
            </a:pPr>
            <a:endParaRPr lang="en-GB" sz="1600" dirty="0" smtClean="0"/>
          </a:p>
          <a:p>
            <a:pPr>
              <a:defRPr/>
            </a:pPr>
            <a:endParaRPr lang="en-GB" sz="1600" dirty="0" smtClean="0"/>
          </a:p>
          <a:p>
            <a:pPr>
              <a:defRPr/>
            </a:pPr>
            <a:endParaRPr lang="en-GB" sz="1600" dirty="0" smtClean="0"/>
          </a:p>
          <a:p>
            <a:pPr>
              <a:defRPr/>
            </a:pPr>
            <a:r>
              <a:rPr lang="en-GB" sz="2000" dirty="0" smtClean="0"/>
              <a:t>Εάν ο </a:t>
            </a:r>
            <a:r>
              <a:rPr lang="en-GB" sz="2000" dirty="0" err="1" smtClean="0"/>
              <a:t>στόχος</a:t>
            </a:r>
            <a:r>
              <a:rPr lang="en-GB" sz="2000" dirty="0" smtClean="0"/>
              <a:t> </a:t>
            </a:r>
            <a:r>
              <a:rPr lang="en-GB" sz="2000" dirty="0" err="1" smtClean="0"/>
              <a:t>ήταν</a:t>
            </a:r>
            <a:r>
              <a:rPr lang="en-GB" sz="2000" dirty="0" smtClean="0"/>
              <a:t> για ΜΕΑ &gt; 20% τότε η επένδυση θα πρέπει να </a:t>
            </a:r>
            <a:r>
              <a:rPr lang="en-GB" sz="2000" dirty="0" err="1" smtClean="0"/>
              <a:t>απορριφθεί</a:t>
            </a:r>
            <a:r>
              <a:rPr lang="en-GB" sz="2000" dirty="0" smtClean="0"/>
              <a:t>.</a:t>
            </a:r>
          </a:p>
          <a:p>
            <a:pPr>
              <a:buFontTx/>
              <a:buNone/>
              <a:defRPr/>
            </a:pPr>
            <a:r>
              <a:rPr lang="en-GB" sz="1600" i="1" dirty="0" smtClean="0"/>
              <a:t>	</a:t>
            </a:r>
            <a:r>
              <a:rPr lang="en-GB" sz="1600" dirty="0" smtClean="0"/>
              <a:t>	</a:t>
            </a:r>
          </a:p>
        </p:txBody>
      </p:sp>
      <p:sp>
        <p:nvSpPr>
          <p:cNvPr id="10246" name="Text Box 16"/>
          <p:cNvSpPr txBox="1">
            <a:spLocks noChangeArrowheads="1"/>
          </p:cNvSpPr>
          <p:nvPr/>
        </p:nvSpPr>
        <p:spPr bwMode="auto">
          <a:xfrm>
            <a:off x="6835775" y="2819400"/>
            <a:ext cx="1851025" cy="1804988"/>
          </a:xfrm>
          <a:prstGeom prst="rect">
            <a:avLst/>
          </a:prstGeom>
          <a:solidFill>
            <a:schemeClr val="bg2"/>
          </a:solidFill>
          <a:ln w="9525">
            <a:noFill/>
            <a:miter lim="800000"/>
            <a:headEnd/>
            <a:tailEnd/>
          </a:ln>
        </p:spPr>
        <p:txBody>
          <a:bodyPr wrap="none" anchor="ctr">
            <a:spAutoFit/>
          </a:bodyPr>
          <a:lstStyle/>
          <a:p>
            <a:pPr algn="l"/>
            <a:r>
              <a:rPr lang="el-GR"/>
              <a:t>Έσοδα</a:t>
            </a:r>
          </a:p>
          <a:p>
            <a:pPr algn="l"/>
            <a:r>
              <a:rPr lang="el-GR"/>
              <a:t>- Έξοδα</a:t>
            </a:r>
          </a:p>
          <a:p>
            <a:pPr algn="l"/>
            <a:r>
              <a:rPr lang="el-GR">
                <a:solidFill>
                  <a:srgbClr val="CC3300"/>
                </a:solidFill>
              </a:rPr>
              <a:t>- Αποσβέσεις</a:t>
            </a:r>
            <a:endParaRPr lang="el-GR"/>
          </a:p>
          <a:p>
            <a:pPr algn="l"/>
            <a:r>
              <a:rPr lang="el-GR" b="1"/>
              <a:t>Προ Φόρων Κέρδη</a:t>
            </a:r>
            <a:endParaRPr lang="el-GR"/>
          </a:p>
          <a:p>
            <a:pPr algn="l"/>
            <a:r>
              <a:rPr lang="el-GR"/>
              <a:t>- Φόροι</a:t>
            </a:r>
          </a:p>
          <a:p>
            <a:pPr algn="l"/>
            <a:r>
              <a:rPr lang="el-GR" b="1"/>
              <a:t>Καθαρά Κέρδη</a:t>
            </a:r>
            <a:endParaRPr lang="en-GB"/>
          </a:p>
        </p:txBody>
      </p:sp>
      <p:sp>
        <p:nvSpPr>
          <p:cNvPr id="10247" name="Line 17"/>
          <p:cNvSpPr>
            <a:spLocks noChangeShapeType="1"/>
          </p:cNvSpPr>
          <p:nvPr/>
        </p:nvSpPr>
        <p:spPr bwMode="auto">
          <a:xfrm>
            <a:off x="6934200" y="3733800"/>
            <a:ext cx="1600200" cy="0"/>
          </a:xfrm>
          <a:prstGeom prst="line">
            <a:avLst/>
          </a:prstGeom>
          <a:noFill/>
          <a:ln w="9525">
            <a:solidFill>
              <a:schemeClr val="tx1"/>
            </a:solidFill>
            <a:round/>
            <a:headEnd/>
            <a:tailEnd/>
          </a:ln>
        </p:spPr>
        <p:txBody>
          <a:bodyPr wrap="none" anchor="ctr">
            <a:spAutoFit/>
          </a:bodyPr>
          <a:lstStyle/>
          <a:p>
            <a:endParaRPr lang="el-GR"/>
          </a:p>
        </p:txBody>
      </p:sp>
      <p:sp>
        <p:nvSpPr>
          <p:cNvPr id="10248" name="Line 18"/>
          <p:cNvSpPr>
            <a:spLocks noChangeShapeType="1"/>
          </p:cNvSpPr>
          <p:nvPr/>
        </p:nvSpPr>
        <p:spPr bwMode="auto">
          <a:xfrm>
            <a:off x="6934200" y="4267200"/>
            <a:ext cx="1600200" cy="0"/>
          </a:xfrm>
          <a:prstGeom prst="line">
            <a:avLst/>
          </a:prstGeom>
          <a:noFill/>
          <a:ln w="9525">
            <a:solidFill>
              <a:schemeClr val="tx1"/>
            </a:solidFill>
            <a:round/>
            <a:headEnd/>
            <a:tailEnd/>
          </a:ln>
        </p:spPr>
        <p:txBody>
          <a:bodyPr wrap="none" anchor="ctr">
            <a:spAutoFit/>
          </a:bodyPr>
          <a:lstStyle/>
          <a:p>
            <a:endParaRPr lang="el-GR"/>
          </a:p>
        </p:txBody>
      </p:sp>
      <p:graphicFrame>
        <p:nvGraphicFramePr>
          <p:cNvPr id="10242" name="Object 19"/>
          <p:cNvGraphicFramePr>
            <a:graphicFrameLocks noChangeAspect="1"/>
          </p:cNvGraphicFramePr>
          <p:nvPr/>
        </p:nvGraphicFramePr>
        <p:xfrm>
          <a:off x="683568" y="5181600"/>
          <a:ext cx="7776864" cy="623664"/>
        </p:xfrm>
        <a:graphic>
          <a:graphicData uri="http://schemas.openxmlformats.org/presentationml/2006/ole">
            <p:oleObj spid="_x0000_s109570" name="Equation" r:id="rId4" imgW="9219960" imgH="723600" progId="Equation.3">
              <p:embed/>
            </p:oleObj>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274638"/>
            <a:ext cx="8964488" cy="274042"/>
          </a:xfrm>
        </p:spPr>
        <p:txBody>
          <a:bodyPr/>
          <a:lstStyle/>
          <a:p>
            <a:r>
              <a:rPr lang="en-GB" sz="3600" b="1" dirty="0" err="1" smtClean="0"/>
              <a:t>Συμπεράσμ</a:t>
            </a:r>
            <a:r>
              <a:rPr lang="el-GR" sz="3600" b="1" dirty="0" smtClean="0"/>
              <a:t>α</a:t>
            </a:r>
            <a:r>
              <a:rPr lang="en-GB" sz="3600" b="1" dirty="0" smtClean="0"/>
              <a:t>τα </a:t>
            </a:r>
          </a:p>
        </p:txBody>
      </p:sp>
      <p:sp>
        <p:nvSpPr>
          <p:cNvPr id="22531" name="Rectangle 3"/>
          <p:cNvSpPr>
            <a:spLocks noGrp="1" noChangeArrowheads="1"/>
          </p:cNvSpPr>
          <p:nvPr>
            <p:ph type="body" idx="1"/>
          </p:nvPr>
        </p:nvSpPr>
        <p:spPr>
          <a:xfrm>
            <a:off x="0" y="692696"/>
            <a:ext cx="9144000" cy="6165304"/>
          </a:xfrm>
        </p:spPr>
        <p:txBody>
          <a:bodyPr/>
          <a:lstStyle/>
          <a:p>
            <a:r>
              <a:rPr lang="en-GB" sz="2400" dirty="0" smtClean="0"/>
              <a:t>Το </a:t>
            </a:r>
            <a:r>
              <a:rPr lang="en-GB" sz="2400" dirty="0" err="1" smtClean="0"/>
              <a:t>κριτήριο</a:t>
            </a:r>
            <a:r>
              <a:rPr lang="en-GB" sz="2400" dirty="0" smtClean="0"/>
              <a:t> της </a:t>
            </a:r>
            <a:r>
              <a:rPr lang="en-GB" sz="2400" dirty="0" err="1" smtClean="0"/>
              <a:t>καθαρής</a:t>
            </a:r>
            <a:r>
              <a:rPr lang="en-GB" sz="2400" dirty="0" smtClean="0"/>
              <a:t> παρούσας αξίας (ΚΠΑ) χρησιμοποιείται σε </a:t>
            </a:r>
            <a:r>
              <a:rPr lang="en-GB" sz="2400" dirty="0" err="1" smtClean="0"/>
              <a:t>όλες</a:t>
            </a:r>
            <a:r>
              <a:rPr lang="en-GB" sz="2400" dirty="0" smtClean="0"/>
              <a:t> τις </a:t>
            </a:r>
            <a:r>
              <a:rPr lang="en-GB" sz="2400" dirty="0" err="1" smtClean="0"/>
              <a:t>περιπτώσεις</a:t>
            </a:r>
            <a:r>
              <a:rPr lang="en-GB" sz="2400" dirty="0" smtClean="0"/>
              <a:t> αξιολόγησης </a:t>
            </a:r>
            <a:r>
              <a:rPr lang="en-GB" sz="2400" u="sng" dirty="0" err="1" smtClean="0"/>
              <a:t>μεμονομένων</a:t>
            </a:r>
            <a:r>
              <a:rPr lang="en-GB" sz="2400" u="sng" dirty="0" smtClean="0"/>
              <a:t> επενδύσεων</a:t>
            </a:r>
            <a:endParaRPr lang="en-GB" sz="2400" dirty="0" smtClean="0"/>
          </a:p>
          <a:p>
            <a:r>
              <a:rPr lang="en-GB" sz="2400" dirty="0" smtClean="0"/>
              <a:t>Το </a:t>
            </a:r>
            <a:r>
              <a:rPr lang="en-GB" sz="2400" dirty="0" err="1" smtClean="0"/>
              <a:t>κριτήριο</a:t>
            </a:r>
            <a:r>
              <a:rPr lang="en-GB" sz="2400" dirty="0" smtClean="0"/>
              <a:t> του </a:t>
            </a:r>
            <a:r>
              <a:rPr lang="en-GB" sz="2400" dirty="0" err="1" smtClean="0"/>
              <a:t>εσωτερικού</a:t>
            </a:r>
            <a:r>
              <a:rPr lang="en-GB" sz="2400" dirty="0" smtClean="0"/>
              <a:t> βαθμού απόδοσης (ΕΒΑ) </a:t>
            </a:r>
            <a:r>
              <a:rPr lang="en-GB" sz="2400" dirty="0" err="1" smtClean="0"/>
              <a:t>οδηγεί</a:t>
            </a:r>
            <a:r>
              <a:rPr lang="en-GB" sz="2400" dirty="0" smtClean="0"/>
              <a:t> στο </a:t>
            </a:r>
            <a:r>
              <a:rPr lang="en-GB" sz="2400" dirty="0" err="1" smtClean="0"/>
              <a:t>ίδιο</a:t>
            </a:r>
            <a:r>
              <a:rPr lang="en-GB" sz="2400" dirty="0" smtClean="0"/>
              <a:t> </a:t>
            </a:r>
            <a:r>
              <a:rPr lang="en-GB" sz="2400" dirty="0" err="1" smtClean="0"/>
              <a:t>συμπέρασμα</a:t>
            </a:r>
            <a:r>
              <a:rPr lang="en-GB" sz="2400" dirty="0" smtClean="0"/>
              <a:t> με την ΚΠΑ στην </a:t>
            </a:r>
            <a:r>
              <a:rPr lang="en-GB" sz="2400" dirty="0" err="1" smtClean="0"/>
              <a:t>κλασική</a:t>
            </a:r>
            <a:r>
              <a:rPr lang="en-GB" sz="2400" dirty="0" smtClean="0"/>
              <a:t> περίπτωση που υπάρχει </a:t>
            </a:r>
            <a:r>
              <a:rPr lang="en-GB" sz="2400" dirty="0" err="1" smtClean="0"/>
              <a:t>αρχική</a:t>
            </a:r>
            <a:r>
              <a:rPr lang="en-GB" sz="2400" dirty="0" smtClean="0"/>
              <a:t> </a:t>
            </a:r>
            <a:r>
              <a:rPr lang="en-GB" sz="2400" dirty="0" err="1" smtClean="0"/>
              <a:t>εκροή</a:t>
            </a:r>
            <a:r>
              <a:rPr lang="en-GB" sz="2400" dirty="0" smtClean="0"/>
              <a:t> </a:t>
            </a:r>
            <a:r>
              <a:rPr lang="en-GB" sz="2400" dirty="0" err="1" smtClean="0"/>
              <a:t>χρηματικού</a:t>
            </a:r>
            <a:r>
              <a:rPr lang="en-GB" sz="2400" dirty="0" smtClean="0"/>
              <a:t> ποσού για την </a:t>
            </a:r>
            <a:r>
              <a:rPr lang="en-GB" sz="2400" dirty="0" err="1" smtClean="0"/>
              <a:t>ανεξάρτητη</a:t>
            </a:r>
            <a:r>
              <a:rPr lang="en-GB" sz="2400" dirty="0" smtClean="0"/>
              <a:t> επένδυση, και η οποία </a:t>
            </a:r>
            <a:r>
              <a:rPr lang="en-GB" sz="2400" dirty="0" err="1" smtClean="0"/>
              <a:t>ακολουθείται</a:t>
            </a:r>
            <a:r>
              <a:rPr lang="en-GB" sz="2400" dirty="0" smtClean="0"/>
              <a:t> από </a:t>
            </a:r>
            <a:r>
              <a:rPr lang="en-GB" sz="2400" dirty="0" err="1" smtClean="0"/>
              <a:t>χρηματικές</a:t>
            </a:r>
            <a:r>
              <a:rPr lang="en-GB" sz="2400" dirty="0" smtClean="0"/>
              <a:t> </a:t>
            </a:r>
            <a:r>
              <a:rPr lang="en-GB" sz="2400" dirty="0" err="1" smtClean="0"/>
              <a:t>εισροές</a:t>
            </a:r>
            <a:endParaRPr lang="en-GB" sz="2400" dirty="0" smtClean="0"/>
          </a:p>
          <a:p>
            <a:r>
              <a:rPr lang="en-GB" sz="2400" dirty="0" smtClean="0"/>
              <a:t>Υπάρχουν δύο </a:t>
            </a:r>
            <a:r>
              <a:rPr lang="en-GB" sz="2400" dirty="0" err="1" smtClean="0"/>
              <a:t>προβλήματα</a:t>
            </a:r>
            <a:r>
              <a:rPr lang="en-GB" sz="2400" dirty="0" smtClean="0"/>
              <a:t> στη </a:t>
            </a:r>
            <a:r>
              <a:rPr lang="en-GB" sz="2400" dirty="0" err="1" smtClean="0"/>
              <a:t>χρήση</a:t>
            </a:r>
            <a:r>
              <a:rPr lang="en-GB" sz="2400" dirty="0" smtClean="0"/>
              <a:t> του ΕΒΑ </a:t>
            </a:r>
            <a:r>
              <a:rPr lang="en-GB" sz="2400" dirty="0" err="1" smtClean="0"/>
              <a:t>τόσο</a:t>
            </a:r>
            <a:r>
              <a:rPr lang="en-GB" sz="2400" dirty="0" smtClean="0"/>
              <a:t> σε </a:t>
            </a:r>
            <a:r>
              <a:rPr lang="en-GB" sz="2400" dirty="0" err="1" smtClean="0"/>
              <a:t>ανεξάρτητες</a:t>
            </a:r>
            <a:r>
              <a:rPr lang="en-GB" sz="2400" dirty="0" smtClean="0"/>
              <a:t> </a:t>
            </a:r>
            <a:r>
              <a:rPr lang="en-GB" sz="2400" dirty="0" err="1" smtClean="0"/>
              <a:t>όσο</a:t>
            </a:r>
            <a:r>
              <a:rPr lang="en-GB" sz="2400" dirty="0" smtClean="0"/>
              <a:t> και σε </a:t>
            </a:r>
            <a:r>
              <a:rPr lang="en-GB" sz="2400" dirty="0" err="1" smtClean="0"/>
              <a:t>αμοιβαία</a:t>
            </a:r>
            <a:r>
              <a:rPr lang="en-GB" sz="2400" dirty="0" smtClean="0"/>
              <a:t> </a:t>
            </a:r>
            <a:r>
              <a:rPr lang="en-GB" sz="2400" dirty="0" err="1" smtClean="0"/>
              <a:t>αποκλειόμενες</a:t>
            </a:r>
            <a:r>
              <a:rPr lang="en-GB" sz="2400" dirty="0" smtClean="0"/>
              <a:t> επενδύσεις:</a:t>
            </a:r>
          </a:p>
          <a:p>
            <a:pPr lvl="1"/>
            <a:r>
              <a:rPr lang="en-GB" sz="2400" dirty="0" err="1" smtClean="0"/>
              <a:t>Κάποιες</a:t>
            </a:r>
            <a:r>
              <a:rPr lang="en-GB" sz="2400" dirty="0" smtClean="0"/>
              <a:t> επενδύσεις </a:t>
            </a:r>
            <a:r>
              <a:rPr lang="en-GB" sz="2400" dirty="0" err="1" smtClean="0"/>
              <a:t>παρουσιάζουν</a:t>
            </a:r>
            <a:r>
              <a:rPr lang="en-GB" sz="2400" dirty="0" smtClean="0"/>
              <a:t> </a:t>
            </a:r>
            <a:r>
              <a:rPr lang="en-GB" sz="2400" dirty="0" err="1" smtClean="0"/>
              <a:t>αρχική</a:t>
            </a:r>
            <a:r>
              <a:rPr lang="en-GB" sz="2400" dirty="0" smtClean="0"/>
              <a:t> </a:t>
            </a:r>
            <a:r>
              <a:rPr lang="en-GB" sz="2400" dirty="0" err="1" smtClean="0"/>
              <a:t>χρηματική</a:t>
            </a:r>
            <a:r>
              <a:rPr lang="en-GB" sz="2400" dirty="0" smtClean="0"/>
              <a:t> </a:t>
            </a:r>
            <a:r>
              <a:rPr lang="en-GB" sz="2400" dirty="0" err="1" smtClean="0"/>
              <a:t>εισροή</a:t>
            </a:r>
            <a:r>
              <a:rPr lang="en-GB" sz="2400" dirty="0" smtClean="0"/>
              <a:t>, που </a:t>
            </a:r>
            <a:r>
              <a:rPr lang="en-GB" sz="2400" dirty="0" err="1" smtClean="0"/>
              <a:t>ακολουθείται</a:t>
            </a:r>
            <a:r>
              <a:rPr lang="en-GB" sz="2400" dirty="0" smtClean="0"/>
              <a:t> μόνο από </a:t>
            </a:r>
            <a:r>
              <a:rPr lang="en-GB" sz="2400" dirty="0" err="1" smtClean="0"/>
              <a:t>χρηματικές</a:t>
            </a:r>
            <a:r>
              <a:rPr lang="en-GB" sz="2400" dirty="0" smtClean="0"/>
              <a:t> </a:t>
            </a:r>
            <a:r>
              <a:rPr lang="en-GB" sz="2400" dirty="0" err="1" smtClean="0"/>
              <a:t>εκροές</a:t>
            </a:r>
            <a:r>
              <a:rPr lang="en-GB" sz="2400" dirty="0" smtClean="0"/>
              <a:t>. Στην περίπτωση αυτή το </a:t>
            </a:r>
            <a:r>
              <a:rPr lang="en-GB" sz="2400" dirty="0" err="1" smtClean="0"/>
              <a:t>κριτήριο</a:t>
            </a:r>
            <a:r>
              <a:rPr lang="en-GB" sz="2400" dirty="0" smtClean="0"/>
              <a:t> του ΕΒΑ </a:t>
            </a:r>
            <a:r>
              <a:rPr lang="en-GB" sz="2400" dirty="0" err="1" smtClean="0"/>
              <a:t>αντιστρέφεται</a:t>
            </a:r>
            <a:r>
              <a:rPr lang="en-GB" sz="2400" dirty="0" smtClean="0"/>
              <a:t> (αποδοχή </a:t>
            </a:r>
            <a:r>
              <a:rPr lang="en-GB" sz="2400" dirty="0" err="1" smtClean="0"/>
              <a:t>εάν</a:t>
            </a:r>
            <a:r>
              <a:rPr lang="en-GB" sz="2400" dirty="0" smtClean="0"/>
              <a:t> ΕΒΑ &lt; i</a:t>
            </a:r>
            <a:r>
              <a:rPr lang="en-US" sz="2400" dirty="0" smtClean="0"/>
              <a:t>)</a:t>
            </a:r>
            <a:endParaRPr lang="en-GB" sz="2400" dirty="0" smtClean="0"/>
          </a:p>
          <a:p>
            <a:pPr lvl="1"/>
            <a:r>
              <a:rPr lang="en-GB" sz="2400" dirty="0" err="1" smtClean="0"/>
              <a:t>Κάποιες</a:t>
            </a:r>
            <a:r>
              <a:rPr lang="en-GB" sz="2400" dirty="0" smtClean="0"/>
              <a:t> επενδύσεις </a:t>
            </a:r>
            <a:r>
              <a:rPr lang="en-GB" sz="2400" dirty="0" err="1" smtClean="0"/>
              <a:t>παρουσιάζουν</a:t>
            </a:r>
            <a:r>
              <a:rPr lang="en-GB" sz="2400" dirty="0" smtClean="0"/>
              <a:t> </a:t>
            </a:r>
            <a:r>
              <a:rPr lang="en-GB" sz="2400" dirty="0" err="1" smtClean="0"/>
              <a:t>αλλαγές</a:t>
            </a:r>
            <a:r>
              <a:rPr lang="en-GB" sz="2400" dirty="0" smtClean="0"/>
              <a:t> στο </a:t>
            </a:r>
            <a:r>
              <a:rPr lang="en-GB" sz="2400" dirty="0" err="1" smtClean="0"/>
              <a:t>πρόσημο</a:t>
            </a:r>
            <a:r>
              <a:rPr lang="en-GB" sz="2400" dirty="0" smtClean="0"/>
              <a:t> των καθαρών ταμειακών ροών τους. Τότε </a:t>
            </a:r>
            <a:r>
              <a:rPr lang="en-GB" sz="2400" dirty="0" err="1" smtClean="0"/>
              <a:t>προκύπτουν</a:t>
            </a:r>
            <a:r>
              <a:rPr lang="en-GB" sz="2400" dirty="0" smtClean="0"/>
              <a:t> </a:t>
            </a:r>
            <a:r>
              <a:rPr lang="en-GB" sz="2400" dirty="0" err="1" smtClean="0"/>
              <a:t>πολλαπλοί</a:t>
            </a:r>
            <a:r>
              <a:rPr lang="en-GB" sz="2400" dirty="0" smtClean="0"/>
              <a:t> ΕΒΑ. Στην περίπτωση αυτή χρησιμοποιείται </a:t>
            </a:r>
            <a:r>
              <a:rPr lang="en-GB" sz="2400" u="sng" dirty="0" smtClean="0"/>
              <a:t>μόνο</a:t>
            </a:r>
            <a:r>
              <a:rPr lang="en-GB" sz="2400" dirty="0" smtClean="0"/>
              <a:t> το </a:t>
            </a:r>
            <a:r>
              <a:rPr lang="en-GB" sz="2400" dirty="0" err="1" smtClean="0"/>
              <a:t>κριτήριο</a:t>
            </a:r>
            <a:r>
              <a:rPr lang="en-GB" sz="2400" dirty="0" smtClean="0"/>
              <a:t> της ΚΠΑ. </a:t>
            </a:r>
            <a:r>
              <a:rPr lang="en-US" sz="2400" dirty="0" smtClean="0"/>
              <a:t> </a:t>
            </a:r>
          </a:p>
          <a:p>
            <a:endParaRPr lang="en-GB" sz="2000"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274638"/>
            <a:ext cx="8229600" cy="202034"/>
          </a:xfrm>
        </p:spPr>
        <p:txBody>
          <a:bodyPr/>
          <a:lstStyle/>
          <a:p>
            <a:r>
              <a:rPr lang="en-GB" sz="3600" b="1" dirty="0" err="1" smtClean="0"/>
              <a:t>Συμπεράσμ</a:t>
            </a:r>
            <a:r>
              <a:rPr lang="el-GR" sz="3600" b="1" dirty="0" smtClean="0"/>
              <a:t>α</a:t>
            </a:r>
            <a:r>
              <a:rPr lang="en-GB" sz="3600" b="1" dirty="0" smtClean="0"/>
              <a:t>τα </a:t>
            </a:r>
          </a:p>
        </p:txBody>
      </p:sp>
      <p:sp>
        <p:nvSpPr>
          <p:cNvPr id="23555" name="Rectangle 3"/>
          <p:cNvSpPr>
            <a:spLocks noGrp="1" noChangeArrowheads="1"/>
          </p:cNvSpPr>
          <p:nvPr>
            <p:ph type="body" idx="1"/>
          </p:nvPr>
        </p:nvSpPr>
        <p:spPr>
          <a:xfrm>
            <a:off x="0" y="620688"/>
            <a:ext cx="9144000" cy="6237312"/>
          </a:xfrm>
        </p:spPr>
        <p:txBody>
          <a:bodyPr/>
          <a:lstStyle/>
          <a:p>
            <a:r>
              <a:rPr lang="en-GB" sz="2400" dirty="0" smtClean="0"/>
              <a:t>Στην περίπτωση </a:t>
            </a:r>
            <a:r>
              <a:rPr lang="en-GB" sz="2400" u="sng" dirty="0" err="1" smtClean="0"/>
              <a:t>αμοιβαία</a:t>
            </a:r>
            <a:r>
              <a:rPr lang="en-GB" sz="2400" u="sng" dirty="0" smtClean="0"/>
              <a:t> </a:t>
            </a:r>
            <a:r>
              <a:rPr lang="en-GB" sz="2400" u="sng" dirty="0" err="1" smtClean="0"/>
              <a:t>αποκλειόμενων</a:t>
            </a:r>
            <a:r>
              <a:rPr lang="en-GB" sz="2400" u="sng" dirty="0" smtClean="0"/>
              <a:t> επενδύσεων</a:t>
            </a:r>
            <a:r>
              <a:rPr lang="en-GB" sz="2400" dirty="0" smtClean="0"/>
              <a:t>, λόγω </a:t>
            </a:r>
            <a:r>
              <a:rPr lang="en-GB" sz="2400" dirty="0" err="1" smtClean="0"/>
              <a:t>μεγέθους</a:t>
            </a:r>
            <a:r>
              <a:rPr lang="en-GB" sz="2400" dirty="0" smtClean="0"/>
              <a:t> και </a:t>
            </a:r>
            <a:r>
              <a:rPr lang="en-GB" sz="2400" dirty="0" err="1" smtClean="0"/>
              <a:t>χρόνου</a:t>
            </a:r>
            <a:r>
              <a:rPr lang="en-GB" sz="2400" dirty="0" smtClean="0"/>
              <a:t>, η επένδυση με τον </a:t>
            </a:r>
            <a:r>
              <a:rPr lang="en-GB" sz="2400" dirty="0" err="1" smtClean="0"/>
              <a:t>υψηλότερο</a:t>
            </a:r>
            <a:r>
              <a:rPr lang="en-GB" sz="2400" dirty="0" smtClean="0"/>
              <a:t> ΕΒΑ δεν έχει </a:t>
            </a:r>
            <a:r>
              <a:rPr lang="en-GB" sz="2400" dirty="0" err="1" smtClean="0"/>
              <a:t>κατ</a:t>
            </a:r>
            <a:r>
              <a:rPr lang="en-GB" sz="2400" dirty="0" smtClean="0"/>
              <a:t>’ ανάγκη και την </a:t>
            </a:r>
            <a:r>
              <a:rPr lang="en-GB" sz="2400" dirty="0" err="1" smtClean="0"/>
              <a:t>υψηλότερη</a:t>
            </a:r>
            <a:r>
              <a:rPr lang="en-GB" sz="2400" dirty="0" smtClean="0"/>
              <a:t> ΚΠΑ. </a:t>
            </a:r>
            <a:r>
              <a:rPr lang="en-GB" sz="2400" u="sng" dirty="0" smtClean="0"/>
              <a:t>Στην περίπτωση αυτή δεν πρέπει να χρησιμοποιείται το </a:t>
            </a:r>
            <a:r>
              <a:rPr lang="en-GB" sz="2400" u="sng" dirty="0" err="1" smtClean="0"/>
              <a:t>κριτήριο</a:t>
            </a:r>
            <a:r>
              <a:rPr lang="en-GB" sz="2400" u="sng" dirty="0" smtClean="0"/>
              <a:t> του ΕΒΑ</a:t>
            </a:r>
            <a:r>
              <a:rPr lang="en-GB" sz="2400" dirty="0" smtClean="0"/>
              <a:t>. Το </a:t>
            </a:r>
            <a:r>
              <a:rPr lang="en-GB" sz="2400" dirty="0" err="1" smtClean="0"/>
              <a:t>κριτήριο</a:t>
            </a:r>
            <a:r>
              <a:rPr lang="en-GB" sz="2400" dirty="0" smtClean="0"/>
              <a:t> της ΚΠΑ </a:t>
            </a:r>
            <a:r>
              <a:rPr lang="en-GB" sz="2400" dirty="0" err="1" smtClean="0"/>
              <a:t>ισχύει</a:t>
            </a:r>
            <a:r>
              <a:rPr lang="en-GB" sz="2400" dirty="0" smtClean="0"/>
              <a:t> στην </a:t>
            </a:r>
            <a:r>
              <a:rPr lang="en-GB" sz="2400" dirty="0" err="1" smtClean="0"/>
              <a:t>κλασική</a:t>
            </a:r>
            <a:r>
              <a:rPr lang="en-GB" sz="2400" dirty="0" smtClean="0"/>
              <a:t> του μορφή. </a:t>
            </a:r>
          </a:p>
          <a:p>
            <a:r>
              <a:rPr lang="en-GB" sz="2400" dirty="0" err="1" smtClean="0"/>
              <a:t>Εναλλακτική</a:t>
            </a:r>
            <a:r>
              <a:rPr lang="en-GB" sz="2400" dirty="0" smtClean="0"/>
              <a:t> </a:t>
            </a:r>
            <a:r>
              <a:rPr lang="en-GB" sz="2400" dirty="0" err="1" smtClean="0"/>
              <a:t>επιλογή</a:t>
            </a:r>
            <a:r>
              <a:rPr lang="en-GB" sz="2400" dirty="0" smtClean="0"/>
              <a:t> </a:t>
            </a:r>
            <a:r>
              <a:rPr lang="en-GB" sz="2400" dirty="0" err="1" smtClean="0"/>
              <a:t>αποτελεί</a:t>
            </a:r>
            <a:r>
              <a:rPr lang="en-GB" sz="2400" dirty="0" smtClean="0"/>
              <a:t> η </a:t>
            </a:r>
            <a:r>
              <a:rPr lang="en-GB" sz="2400" dirty="0" err="1" smtClean="0"/>
              <a:t>χρήση</a:t>
            </a:r>
            <a:r>
              <a:rPr lang="en-GB" sz="2400" dirty="0" smtClean="0"/>
              <a:t> του </a:t>
            </a:r>
            <a:r>
              <a:rPr lang="en-GB" sz="2400" u="sng" dirty="0" err="1" smtClean="0"/>
              <a:t>οριακού</a:t>
            </a:r>
            <a:r>
              <a:rPr lang="en-GB" sz="2400" u="sng" dirty="0" smtClean="0"/>
              <a:t> ΕΒΑ</a:t>
            </a:r>
            <a:r>
              <a:rPr lang="en-GB" sz="2400" dirty="0" smtClean="0"/>
              <a:t>. Σε αυτή την περίπτωση </a:t>
            </a:r>
            <a:r>
              <a:rPr lang="en-GB" sz="2400" dirty="0" err="1" smtClean="0"/>
              <a:t>αφαιρούμε</a:t>
            </a:r>
            <a:r>
              <a:rPr lang="en-GB" sz="2400" dirty="0" smtClean="0"/>
              <a:t> τις </a:t>
            </a:r>
            <a:r>
              <a:rPr lang="en-GB" sz="2400" dirty="0" err="1" smtClean="0"/>
              <a:t>χρηματικές</a:t>
            </a:r>
            <a:r>
              <a:rPr lang="en-GB" sz="2400" dirty="0" smtClean="0"/>
              <a:t> </a:t>
            </a:r>
            <a:r>
              <a:rPr lang="en-GB" sz="2400" dirty="0" err="1" smtClean="0"/>
              <a:t>ροές</a:t>
            </a:r>
            <a:r>
              <a:rPr lang="en-GB" sz="2400" dirty="0" smtClean="0"/>
              <a:t> της </a:t>
            </a:r>
            <a:r>
              <a:rPr lang="en-GB" sz="2400" dirty="0" err="1" smtClean="0"/>
              <a:t>μικρότερης</a:t>
            </a:r>
            <a:r>
              <a:rPr lang="en-GB" sz="2400" dirty="0" smtClean="0"/>
              <a:t> επένδυσης από τις </a:t>
            </a:r>
            <a:r>
              <a:rPr lang="en-GB" sz="2400" dirty="0" err="1" smtClean="0"/>
              <a:t>αντίστοιχες</a:t>
            </a:r>
            <a:r>
              <a:rPr lang="en-GB" sz="2400" dirty="0" smtClean="0"/>
              <a:t> της </a:t>
            </a:r>
            <a:r>
              <a:rPr lang="en-GB" sz="2400" dirty="0" err="1" smtClean="0"/>
              <a:t>μεγαλύτερης</a:t>
            </a:r>
            <a:r>
              <a:rPr lang="en-GB" sz="2400" dirty="0" smtClean="0"/>
              <a:t> επένδυσης (</a:t>
            </a:r>
            <a:r>
              <a:rPr lang="en-GB" sz="2400" dirty="0" err="1" smtClean="0"/>
              <a:t>προκύπτει</a:t>
            </a:r>
            <a:r>
              <a:rPr lang="en-GB" sz="2400" dirty="0" smtClean="0"/>
              <a:t> </a:t>
            </a:r>
            <a:r>
              <a:rPr lang="en-GB" sz="2400" dirty="0" err="1" smtClean="0"/>
              <a:t>συνεπώς</a:t>
            </a:r>
            <a:r>
              <a:rPr lang="en-GB" sz="2400" dirty="0" smtClean="0"/>
              <a:t> </a:t>
            </a:r>
            <a:r>
              <a:rPr lang="en-GB" sz="2400" dirty="0" err="1" smtClean="0"/>
              <a:t>πάντα</a:t>
            </a:r>
            <a:r>
              <a:rPr lang="en-GB" sz="2400" dirty="0" smtClean="0"/>
              <a:t> </a:t>
            </a:r>
            <a:r>
              <a:rPr lang="en-GB" sz="2400" dirty="0" err="1" smtClean="0"/>
              <a:t>αρνητική</a:t>
            </a:r>
            <a:r>
              <a:rPr lang="en-GB" sz="2400" dirty="0" smtClean="0"/>
              <a:t> </a:t>
            </a:r>
            <a:r>
              <a:rPr lang="en-GB" sz="2400" dirty="0" err="1" smtClean="0"/>
              <a:t>αρχική</a:t>
            </a:r>
            <a:r>
              <a:rPr lang="en-GB" sz="2400" dirty="0" smtClean="0"/>
              <a:t> </a:t>
            </a:r>
            <a:r>
              <a:rPr lang="en-GB" sz="2400" dirty="0" err="1" smtClean="0"/>
              <a:t>καθαρή</a:t>
            </a:r>
            <a:r>
              <a:rPr lang="en-GB" sz="2400" dirty="0" smtClean="0"/>
              <a:t> </a:t>
            </a:r>
            <a:r>
              <a:rPr lang="en-GB" sz="2400" dirty="0" err="1" smtClean="0"/>
              <a:t>χρηματική</a:t>
            </a:r>
            <a:r>
              <a:rPr lang="en-GB" sz="2400" dirty="0" smtClean="0"/>
              <a:t> </a:t>
            </a:r>
            <a:r>
              <a:rPr lang="en-GB" sz="2400" dirty="0" err="1" smtClean="0"/>
              <a:t>ροή</a:t>
            </a:r>
            <a:r>
              <a:rPr lang="en-GB" sz="2400" dirty="0" smtClean="0"/>
              <a:t> ή </a:t>
            </a:r>
            <a:r>
              <a:rPr lang="en-GB" sz="2400" dirty="0" err="1" smtClean="0"/>
              <a:t>εκροή</a:t>
            </a:r>
            <a:r>
              <a:rPr lang="en-GB" sz="2400" dirty="0" smtClean="0"/>
              <a:t>). Σε αυτή την περίπτωση </a:t>
            </a:r>
            <a:r>
              <a:rPr lang="en-GB" sz="2400" dirty="0" err="1" smtClean="0"/>
              <a:t>υπάρχουν</a:t>
            </a:r>
            <a:r>
              <a:rPr lang="en-GB" sz="2400" dirty="0" smtClean="0"/>
              <a:t> τρεις </a:t>
            </a:r>
            <a:r>
              <a:rPr lang="en-GB" sz="2400" dirty="0" err="1" smtClean="0"/>
              <a:t>εναλλακτικές</a:t>
            </a:r>
            <a:r>
              <a:rPr lang="en-GB" sz="2400" dirty="0" smtClean="0"/>
              <a:t> </a:t>
            </a:r>
            <a:r>
              <a:rPr lang="en-GB" sz="2400" dirty="0" err="1" smtClean="0"/>
              <a:t>λύσεις</a:t>
            </a:r>
            <a:r>
              <a:rPr lang="en-GB" sz="2400" dirty="0" smtClean="0"/>
              <a:t> που οδηγούν στο </a:t>
            </a:r>
            <a:r>
              <a:rPr lang="en-GB" sz="2400" dirty="0" err="1" smtClean="0"/>
              <a:t>ίδιο</a:t>
            </a:r>
            <a:r>
              <a:rPr lang="en-GB" sz="2400" dirty="0" smtClean="0"/>
              <a:t> </a:t>
            </a:r>
            <a:r>
              <a:rPr lang="en-GB" sz="2400" dirty="0" err="1" smtClean="0"/>
              <a:t>συμπέρασμα</a:t>
            </a:r>
            <a:r>
              <a:rPr lang="en-GB" sz="2400" dirty="0" smtClean="0"/>
              <a:t>:</a:t>
            </a:r>
          </a:p>
          <a:p>
            <a:pPr lvl="1"/>
            <a:r>
              <a:rPr lang="en-GB" sz="2400" dirty="0" smtClean="0"/>
              <a:t>Επιλογή της επένδυσης με την </a:t>
            </a:r>
            <a:r>
              <a:rPr lang="en-GB" sz="2400" dirty="0" err="1" smtClean="0"/>
              <a:t>υψηλότερη</a:t>
            </a:r>
            <a:r>
              <a:rPr lang="en-GB" sz="2400" dirty="0" smtClean="0"/>
              <a:t> ΚΠΑ</a:t>
            </a:r>
          </a:p>
          <a:p>
            <a:pPr lvl="1"/>
            <a:r>
              <a:rPr lang="en-GB" sz="2400" dirty="0" smtClean="0"/>
              <a:t>Επιλογή της </a:t>
            </a:r>
            <a:r>
              <a:rPr lang="en-GB" sz="2400" dirty="0" err="1" smtClean="0"/>
              <a:t>μεγαλύτερης</a:t>
            </a:r>
            <a:r>
              <a:rPr lang="en-GB" sz="2400" dirty="0" smtClean="0"/>
              <a:t> επένδυσης </a:t>
            </a:r>
            <a:r>
              <a:rPr lang="en-GB" sz="2400" dirty="0" err="1" smtClean="0"/>
              <a:t>εάν</a:t>
            </a:r>
            <a:r>
              <a:rPr lang="en-GB" sz="2400" dirty="0" smtClean="0"/>
              <a:t> ο ΕΒΑ της </a:t>
            </a:r>
            <a:r>
              <a:rPr lang="en-GB" sz="2400" dirty="0" err="1" smtClean="0"/>
              <a:t>οριακής</a:t>
            </a:r>
            <a:r>
              <a:rPr lang="en-GB" sz="2400" dirty="0" smtClean="0"/>
              <a:t> επένδυσης είναι </a:t>
            </a:r>
            <a:r>
              <a:rPr lang="en-GB" sz="2400" dirty="0" err="1" smtClean="0"/>
              <a:t>μεγαλύτερος</a:t>
            </a:r>
            <a:r>
              <a:rPr lang="en-GB" sz="2400" dirty="0" smtClean="0"/>
              <a:t> από το </a:t>
            </a:r>
            <a:r>
              <a:rPr lang="en-GB" sz="2400" dirty="0" err="1" smtClean="0"/>
              <a:t>προεξοφλητικό</a:t>
            </a:r>
            <a:r>
              <a:rPr lang="en-GB" sz="2400" dirty="0" smtClean="0"/>
              <a:t> </a:t>
            </a:r>
            <a:r>
              <a:rPr lang="en-GB" sz="2400" dirty="0" err="1" smtClean="0"/>
              <a:t>επιτόκιο</a:t>
            </a:r>
            <a:endParaRPr lang="en-GB" sz="2400" dirty="0" smtClean="0"/>
          </a:p>
          <a:p>
            <a:pPr lvl="1"/>
            <a:r>
              <a:rPr lang="en-GB" sz="2400" dirty="0" smtClean="0"/>
              <a:t>Επιλογή της </a:t>
            </a:r>
            <a:r>
              <a:rPr lang="en-GB" sz="2400" dirty="0" err="1" smtClean="0"/>
              <a:t>μεγαλύτερης</a:t>
            </a:r>
            <a:r>
              <a:rPr lang="en-GB" sz="2400" dirty="0" smtClean="0"/>
              <a:t> επένδυσης </a:t>
            </a:r>
            <a:r>
              <a:rPr lang="en-GB" sz="2400" dirty="0" err="1" smtClean="0"/>
              <a:t>εάν</a:t>
            </a:r>
            <a:r>
              <a:rPr lang="en-GB" sz="2400" dirty="0" smtClean="0"/>
              <a:t> η </a:t>
            </a:r>
            <a:r>
              <a:rPr lang="en-GB" sz="2400" dirty="0" err="1" smtClean="0"/>
              <a:t>οριακή</a:t>
            </a:r>
            <a:r>
              <a:rPr lang="en-GB" sz="2400" dirty="0" smtClean="0"/>
              <a:t> ΚΠΑ είναι </a:t>
            </a:r>
            <a:r>
              <a:rPr lang="en-GB" sz="2400" dirty="0" err="1" smtClean="0"/>
              <a:t>θετική</a:t>
            </a:r>
            <a:r>
              <a:rPr lang="en-GB" sz="2400" dirty="0" smtClean="0"/>
              <a:t>.    </a:t>
            </a:r>
          </a:p>
          <a:p>
            <a:endParaRPr lang="en-GB" sz="2000"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0" y="274638"/>
            <a:ext cx="9144000" cy="418058"/>
          </a:xfrm>
        </p:spPr>
        <p:txBody>
          <a:bodyPr/>
          <a:lstStyle/>
          <a:p>
            <a:r>
              <a:rPr lang="en-GB" sz="3600" b="1" dirty="0" err="1" smtClean="0"/>
              <a:t>Συγκεντρωτικός</a:t>
            </a:r>
            <a:r>
              <a:rPr lang="en-GB" sz="3600" b="1" dirty="0" smtClean="0"/>
              <a:t> </a:t>
            </a:r>
            <a:r>
              <a:rPr lang="en-GB" sz="3600" b="1" dirty="0" err="1" smtClean="0"/>
              <a:t>Πίνακας</a:t>
            </a:r>
            <a:r>
              <a:rPr lang="en-GB" sz="3600" b="1" dirty="0" smtClean="0"/>
              <a:t> </a:t>
            </a:r>
            <a:r>
              <a:rPr lang="el-GR" sz="3600" b="1" dirty="0" err="1" smtClean="0"/>
              <a:t>Συμπερασματων</a:t>
            </a:r>
            <a:endParaRPr lang="en-GB" sz="3600" b="1" dirty="0" smtClean="0"/>
          </a:p>
        </p:txBody>
      </p:sp>
      <p:pic>
        <p:nvPicPr>
          <p:cNvPr id="24579" name="Picture 3"/>
          <p:cNvPicPr>
            <a:picLocks noChangeAspect="1" noChangeArrowheads="1"/>
          </p:cNvPicPr>
          <p:nvPr/>
        </p:nvPicPr>
        <p:blipFill>
          <a:blip r:embed="rId2" cstate="print"/>
          <a:srcRect/>
          <a:stretch>
            <a:fillRect/>
          </a:stretch>
        </p:blipFill>
        <p:spPr bwMode="auto">
          <a:xfrm>
            <a:off x="251520" y="1196752"/>
            <a:ext cx="8568952" cy="4896544"/>
          </a:xfrm>
          <a:prstGeom prst="rect">
            <a:avLst/>
          </a:prstGeom>
          <a:noFill/>
          <a:ln w="9525">
            <a:noFill/>
            <a:miter lim="800000"/>
            <a:headEnd/>
            <a:tailEnd/>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457200" y="274638"/>
            <a:ext cx="8229600" cy="202034"/>
          </a:xfrm>
        </p:spPr>
        <p:txBody>
          <a:bodyPr/>
          <a:lstStyle/>
          <a:p>
            <a:r>
              <a:rPr lang="en-GB" sz="3600" b="1" dirty="0" err="1" smtClean="0"/>
              <a:t>Παράδειγμα</a:t>
            </a:r>
            <a:r>
              <a:rPr lang="en-GB" sz="3600" b="1" dirty="0" smtClean="0"/>
              <a:t> 1</a:t>
            </a:r>
          </a:p>
        </p:txBody>
      </p:sp>
      <p:sp>
        <p:nvSpPr>
          <p:cNvPr id="11268" name="Rectangle 3"/>
          <p:cNvSpPr>
            <a:spLocks noGrp="1" noChangeArrowheads="1"/>
          </p:cNvSpPr>
          <p:nvPr>
            <p:ph type="body" idx="1"/>
          </p:nvPr>
        </p:nvSpPr>
        <p:spPr>
          <a:xfrm>
            <a:off x="0" y="764704"/>
            <a:ext cx="9144000" cy="6093296"/>
          </a:xfrm>
        </p:spPr>
        <p:txBody>
          <a:bodyPr/>
          <a:lstStyle/>
          <a:p>
            <a:pPr algn="just"/>
            <a:r>
              <a:rPr lang="en-GB" sz="2000" dirty="0" err="1" smtClean="0">
                <a:solidFill>
                  <a:schemeClr val="tx1"/>
                </a:solidFill>
              </a:rPr>
              <a:t>Εξετάζετε</a:t>
            </a:r>
            <a:r>
              <a:rPr lang="en-GB" sz="2000" dirty="0" smtClean="0">
                <a:solidFill>
                  <a:schemeClr val="tx1"/>
                </a:solidFill>
              </a:rPr>
              <a:t> μια επένδυση με </a:t>
            </a:r>
            <a:r>
              <a:rPr lang="en-GB" sz="2000" dirty="0" err="1" smtClean="0">
                <a:solidFill>
                  <a:schemeClr val="tx1"/>
                </a:solidFill>
              </a:rPr>
              <a:t>αρχικό</a:t>
            </a:r>
            <a:r>
              <a:rPr lang="en-GB" sz="2000" dirty="0" smtClean="0">
                <a:solidFill>
                  <a:schemeClr val="tx1"/>
                </a:solidFill>
              </a:rPr>
              <a:t> κεφάλαιο €10.000 και ΚΤΡ </a:t>
            </a:r>
            <a:r>
              <a:rPr lang="el-GR" sz="2000" dirty="0" smtClean="0">
                <a:solidFill>
                  <a:schemeClr val="tx1"/>
                </a:solidFill>
              </a:rPr>
              <a:t>€30.000 και    - €22.100 αντίστοιχα τα δύο πρώτα χρόνια. Το επιτόκιο προεξόφλησης είναι 35%. Να αξιολογηθεί η επένδυση με τη μέθοδο του ΕΒΑ.</a:t>
            </a:r>
            <a:endParaRPr lang="en-GB" sz="2000" dirty="0" smtClean="0">
              <a:solidFill>
                <a:srgbClr val="CC3300"/>
              </a:solidFill>
            </a:endParaRPr>
          </a:p>
          <a:p>
            <a:pPr algn="just"/>
            <a:r>
              <a:rPr lang="el-GR" sz="2000" dirty="0" smtClean="0">
                <a:solidFill>
                  <a:schemeClr val="tx1"/>
                </a:solidFill>
              </a:rPr>
              <a:t>Ο ΕΒΑ υπολογίζεται από τη σχέση:</a:t>
            </a:r>
          </a:p>
          <a:p>
            <a:endParaRPr lang="el-GR" sz="1800" dirty="0" smtClean="0">
              <a:solidFill>
                <a:schemeClr val="tx1"/>
              </a:solidFill>
            </a:endParaRPr>
          </a:p>
          <a:p>
            <a:endParaRPr lang="el-GR" sz="1800" dirty="0" smtClean="0">
              <a:solidFill>
                <a:schemeClr val="tx1"/>
              </a:solidFill>
            </a:endParaRPr>
          </a:p>
          <a:p>
            <a:endParaRPr lang="el-GR" sz="1800" dirty="0" smtClean="0">
              <a:solidFill>
                <a:schemeClr val="tx1"/>
              </a:solidFill>
            </a:endParaRPr>
          </a:p>
          <a:p>
            <a:pPr algn="just"/>
            <a:r>
              <a:rPr lang="el-GR" sz="2000" dirty="0" smtClean="0">
                <a:solidFill>
                  <a:schemeClr val="tx1"/>
                </a:solidFill>
              </a:rPr>
              <a:t>Με τη μέθοδο των διαδοχικών προσεγγίσεων βρίσκουμε ότι υπάρχουν δύο θετικά επιτόκια τα οποία έχουν τη δυνατότητα να μηδενίζουν την ΚΠΑ. Τα επιτόκια αυτά είναι 30% και 70%. Το πρόβλημα είναι ότι με τον ένα ΕΒΑ η επένδυση πρέπει να απορριφθεί ενώ με τον άλλο πρέπει να γίνει αποδεκτή.</a:t>
            </a:r>
          </a:p>
          <a:p>
            <a:pPr algn="just"/>
            <a:r>
              <a:rPr lang="el-GR" sz="2000" dirty="0" smtClean="0">
                <a:solidFill>
                  <a:schemeClr val="tx1"/>
                </a:solidFill>
              </a:rPr>
              <a:t>Συνεπώς, </a:t>
            </a:r>
            <a:r>
              <a:rPr lang="el-GR" sz="2000" b="1" dirty="0" smtClean="0">
                <a:solidFill>
                  <a:srgbClr val="32406E"/>
                </a:solidFill>
              </a:rPr>
              <a:t>σε μη συμβατικές επενδύσεις</a:t>
            </a:r>
            <a:r>
              <a:rPr lang="el-GR" sz="2000" dirty="0" smtClean="0">
                <a:solidFill>
                  <a:schemeClr val="tx1"/>
                </a:solidFill>
              </a:rPr>
              <a:t> η εφαρμογή της μεθόδου του ΕΒΑ μπορεί να προκαλέσει σύγχυση και συνεπώς η μέθοδος δεν πρέπει να χρησιμοποιείται.</a:t>
            </a:r>
          </a:p>
          <a:p>
            <a:pPr algn="just"/>
            <a:r>
              <a:rPr lang="el-GR" sz="2000" dirty="0" smtClean="0">
                <a:solidFill>
                  <a:schemeClr val="tx1"/>
                </a:solidFill>
              </a:rPr>
              <a:t>Πάντως, η ΚΠΑ είναι αρνητική οπότε η επένδυση θα πρέπει να απορριφθεί.</a:t>
            </a:r>
            <a:endParaRPr lang="en-GB" sz="2000" dirty="0" smtClean="0"/>
          </a:p>
        </p:txBody>
      </p:sp>
      <p:graphicFrame>
        <p:nvGraphicFramePr>
          <p:cNvPr id="11266" name="Object 4"/>
          <p:cNvGraphicFramePr>
            <a:graphicFrameLocks noChangeAspect="1"/>
          </p:cNvGraphicFramePr>
          <p:nvPr/>
        </p:nvGraphicFramePr>
        <p:xfrm>
          <a:off x="2555776" y="2276872"/>
          <a:ext cx="3819525" cy="735012"/>
        </p:xfrm>
        <a:graphic>
          <a:graphicData uri="http://schemas.openxmlformats.org/presentationml/2006/ole">
            <p:oleObj spid="_x0000_s110594" name="Equation" r:id="rId4" imgW="4063680" imgH="812520" progId="Equation.3">
              <p:embed/>
            </p:oleObj>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0" y="2057400"/>
            <a:ext cx="9143999" cy="1200329"/>
          </a:xfrm>
          <a:prstGeom prst="rect">
            <a:avLst/>
          </a:prstGeom>
          <a:noFill/>
          <a:ln w="9525">
            <a:noFill/>
            <a:miter lim="800000"/>
            <a:headEnd/>
            <a:tailEnd/>
          </a:ln>
        </p:spPr>
        <p:txBody>
          <a:bodyPr wrap="square">
            <a:spAutoFit/>
          </a:bodyPr>
          <a:lstStyle/>
          <a:p>
            <a:pPr algn="ctr">
              <a:spcBef>
                <a:spcPct val="0"/>
              </a:spcBef>
            </a:pPr>
            <a:r>
              <a:rPr lang="en-GB" sz="3600" b="1" dirty="0" err="1">
                <a:latin typeface="Arial" charset="0"/>
              </a:rPr>
              <a:t>Σύγκριση</a:t>
            </a:r>
            <a:r>
              <a:rPr lang="en-GB" sz="3600" b="1" dirty="0">
                <a:latin typeface="Arial" charset="0"/>
              </a:rPr>
              <a:t> </a:t>
            </a:r>
            <a:r>
              <a:rPr lang="en-GB" sz="3600" b="1" dirty="0" smtClean="0">
                <a:latin typeface="Arial" charset="0"/>
              </a:rPr>
              <a:t>Μεθόδων</a:t>
            </a:r>
            <a:r>
              <a:rPr lang="el-GR" sz="3600" b="1" dirty="0" smtClean="0">
                <a:latin typeface="Arial" charset="0"/>
              </a:rPr>
              <a:t> </a:t>
            </a:r>
            <a:r>
              <a:rPr lang="en-GB" sz="3600" b="1" dirty="0" smtClean="0">
                <a:latin typeface="Arial" charset="0"/>
              </a:rPr>
              <a:t>Αξιολόγησης</a:t>
            </a:r>
            <a:r>
              <a:rPr lang="el-GR" sz="3600" b="1" dirty="0" smtClean="0">
                <a:latin typeface="Arial" charset="0"/>
              </a:rPr>
              <a:t> </a:t>
            </a:r>
            <a:r>
              <a:rPr lang="en-GB" sz="3600" b="1" dirty="0" err="1" smtClean="0">
                <a:latin typeface="Arial" charset="0"/>
              </a:rPr>
              <a:t>Επενδύσ</a:t>
            </a:r>
            <a:r>
              <a:rPr lang="el-GR" sz="3600" b="1" dirty="0" err="1" smtClean="0">
                <a:latin typeface="Arial" charset="0"/>
              </a:rPr>
              <a:t>εων</a:t>
            </a:r>
            <a:endParaRPr lang="en-GB" sz="3600" b="1" dirty="0">
              <a:latin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a:xfrm>
            <a:off x="0" y="274638"/>
            <a:ext cx="9144000" cy="562074"/>
          </a:xfrm>
        </p:spPr>
        <p:txBody>
          <a:bodyPr/>
          <a:lstStyle/>
          <a:p>
            <a:r>
              <a:rPr lang="en-GB" sz="3600" b="1" dirty="0" smtClean="0"/>
              <a:t>Μελλοντική και Παρούσα Αξία Επένδυσης</a:t>
            </a:r>
          </a:p>
        </p:txBody>
      </p:sp>
      <p:sp>
        <p:nvSpPr>
          <p:cNvPr id="1029" name="Rectangle 3"/>
          <p:cNvSpPr>
            <a:spLocks noGrp="1" noChangeArrowheads="1"/>
          </p:cNvSpPr>
          <p:nvPr>
            <p:ph type="body" idx="1"/>
          </p:nvPr>
        </p:nvSpPr>
        <p:spPr>
          <a:xfrm>
            <a:off x="0" y="908720"/>
            <a:ext cx="9144000" cy="5949280"/>
          </a:xfrm>
        </p:spPr>
        <p:txBody>
          <a:bodyPr/>
          <a:lstStyle/>
          <a:p>
            <a:pPr algn="just"/>
            <a:r>
              <a:rPr lang="en-GB" sz="2400" dirty="0" smtClean="0"/>
              <a:t>Μελλοντική αξία (ή τελική αξία) (ΜΑ) ενός ποσού που επενδύεται σήμερα είναι η αξία που θα έχει αυτό το ποσό στο τέλος κάποιας χρονικής περιόδου</a:t>
            </a:r>
            <a:r>
              <a:rPr lang="el-GR" sz="2400" dirty="0" smtClean="0"/>
              <a:t>.</a:t>
            </a:r>
            <a:endParaRPr lang="en-GB" sz="2400" dirty="0" smtClean="0"/>
          </a:p>
          <a:p>
            <a:endParaRPr lang="en-GB" sz="2000" dirty="0" smtClean="0"/>
          </a:p>
          <a:p>
            <a:endParaRPr lang="en-GB" sz="2000" dirty="0" smtClean="0"/>
          </a:p>
          <a:p>
            <a:r>
              <a:rPr lang="en-GB" sz="2400" dirty="0" smtClean="0"/>
              <a:t>Παρούσα αξία (ΠΑ) επένδυσης</a:t>
            </a:r>
            <a:r>
              <a:rPr lang="el-GR" sz="2400" dirty="0" smtClean="0"/>
              <a:t>.</a:t>
            </a:r>
            <a:endParaRPr lang="en-GB" sz="2400" dirty="0" smtClean="0"/>
          </a:p>
          <a:p>
            <a:endParaRPr lang="en-GB" sz="2000" dirty="0" smtClean="0"/>
          </a:p>
          <a:p>
            <a:endParaRPr lang="en-GB" sz="2000" dirty="0" smtClean="0"/>
          </a:p>
          <a:p>
            <a:endParaRPr lang="el-GR" sz="2000" dirty="0" smtClean="0"/>
          </a:p>
          <a:p>
            <a:pPr algn="just"/>
            <a:r>
              <a:rPr lang="en-GB" sz="2400" dirty="0" smtClean="0"/>
              <a:t>Με την παρούσα αξία αναγάγουμε μελλοντικές αξίες σε σημερινές (παρούσες) αξίες και κατά συνέπεια μπορούμε να συγκρίνουμε χρηματικά ποσά λαμβανόμενα σε διαφορετικά χρονικά σημεία</a:t>
            </a:r>
            <a:r>
              <a:rPr lang="el-GR" sz="2400" dirty="0" smtClean="0"/>
              <a:t>.</a:t>
            </a:r>
            <a:endParaRPr lang="en-GB" sz="2400" dirty="0" smtClean="0"/>
          </a:p>
          <a:p>
            <a:endParaRPr lang="el-GR" sz="2000" dirty="0" smtClean="0"/>
          </a:p>
          <a:p>
            <a:endParaRPr lang="el-GR" sz="2000" dirty="0" smtClean="0"/>
          </a:p>
          <a:p>
            <a:pPr algn="just"/>
            <a:r>
              <a:rPr lang="en-GB" sz="2400" dirty="0" smtClean="0"/>
              <a:t>Αρχή της ισοδυναμίας</a:t>
            </a:r>
          </a:p>
        </p:txBody>
      </p:sp>
      <p:graphicFrame>
        <p:nvGraphicFramePr>
          <p:cNvPr id="1026" name="Object 4"/>
          <p:cNvGraphicFramePr>
            <a:graphicFrameLocks noChangeAspect="1"/>
          </p:cNvGraphicFramePr>
          <p:nvPr/>
        </p:nvGraphicFramePr>
        <p:xfrm>
          <a:off x="683568" y="3501008"/>
          <a:ext cx="1803400" cy="430213"/>
        </p:xfrm>
        <a:graphic>
          <a:graphicData uri="http://schemas.openxmlformats.org/presentationml/2006/ole">
            <p:oleObj spid="_x0000_s89090" name="Equation" r:id="rId4" imgW="1803240" imgH="431640" progId="Equation.3">
              <p:embed/>
            </p:oleObj>
          </a:graphicData>
        </a:graphic>
      </p:graphicFrame>
      <p:graphicFrame>
        <p:nvGraphicFramePr>
          <p:cNvPr id="1027" name="Object 5"/>
          <p:cNvGraphicFramePr>
            <a:graphicFrameLocks noChangeAspect="1"/>
          </p:cNvGraphicFramePr>
          <p:nvPr/>
        </p:nvGraphicFramePr>
        <p:xfrm>
          <a:off x="827584" y="5517232"/>
          <a:ext cx="1409700" cy="596900"/>
        </p:xfrm>
        <a:graphic>
          <a:graphicData uri="http://schemas.openxmlformats.org/presentationml/2006/ole">
            <p:oleObj spid="_x0000_s89091" name="Equation" r:id="rId5" imgW="1409400" imgH="596880" progId="Equation.3">
              <p:embed/>
            </p:oleObj>
          </a:graphicData>
        </a:graphic>
      </p:graphicFrame>
      <p:sp>
        <p:nvSpPr>
          <p:cNvPr id="1030" name="Text Box 6"/>
          <p:cNvSpPr txBox="1">
            <a:spLocks noChangeArrowheads="1"/>
          </p:cNvSpPr>
          <p:nvPr/>
        </p:nvSpPr>
        <p:spPr bwMode="auto">
          <a:xfrm>
            <a:off x="4788024" y="2276872"/>
            <a:ext cx="4104456" cy="1217613"/>
          </a:xfrm>
          <a:prstGeom prst="rect">
            <a:avLst/>
          </a:prstGeom>
          <a:noFill/>
          <a:ln w="9525">
            <a:noFill/>
            <a:miter lim="800000"/>
            <a:headEnd/>
            <a:tailEnd/>
          </a:ln>
        </p:spPr>
        <p:txBody>
          <a:bodyPr wrap="square" anchor="ctr">
            <a:spAutoFit/>
          </a:bodyPr>
          <a:lstStyle/>
          <a:p>
            <a:pPr algn="l"/>
            <a:r>
              <a:rPr lang="en-US" i="1" dirty="0"/>
              <a:t>Μ = μελλοντική αξία</a:t>
            </a:r>
          </a:p>
          <a:p>
            <a:pPr algn="l"/>
            <a:r>
              <a:rPr lang="el-GR" i="1" dirty="0"/>
              <a:t>Πο = σημερινό ποσό επένδυσης</a:t>
            </a:r>
          </a:p>
          <a:p>
            <a:pPr algn="l"/>
            <a:r>
              <a:rPr lang="el-GR" i="1" dirty="0"/>
              <a:t> </a:t>
            </a:r>
            <a:r>
              <a:rPr lang="en-US" i="1" dirty="0"/>
              <a:t>i = </a:t>
            </a:r>
            <a:r>
              <a:rPr lang="el-GR" i="1" dirty="0"/>
              <a:t>ετήσιο επιτόκιο</a:t>
            </a:r>
          </a:p>
          <a:p>
            <a:pPr algn="l"/>
            <a:r>
              <a:rPr lang="el-GR" i="1" dirty="0"/>
              <a:t>ν = διάρκεια επένδυσης (έτη)</a:t>
            </a:r>
            <a:endParaRPr lang="en-GB" i="1" dirty="0"/>
          </a:p>
        </p:txBody>
      </p:sp>
      <p:sp>
        <p:nvSpPr>
          <p:cNvPr id="1031" name="Text Box 7"/>
          <p:cNvSpPr txBox="1">
            <a:spLocks noChangeArrowheads="1"/>
          </p:cNvSpPr>
          <p:nvPr/>
        </p:nvSpPr>
        <p:spPr bwMode="auto">
          <a:xfrm>
            <a:off x="5004048" y="5661248"/>
            <a:ext cx="3533825" cy="646331"/>
          </a:xfrm>
          <a:prstGeom prst="rect">
            <a:avLst/>
          </a:prstGeom>
          <a:noFill/>
          <a:ln w="9525">
            <a:noFill/>
            <a:miter lim="800000"/>
            <a:headEnd/>
            <a:tailEnd/>
          </a:ln>
        </p:spPr>
        <p:txBody>
          <a:bodyPr wrap="square" anchor="ctr">
            <a:spAutoFit/>
          </a:bodyPr>
          <a:lstStyle/>
          <a:p>
            <a:pPr algn="l"/>
            <a:r>
              <a:rPr lang="en-US" i="1" dirty="0"/>
              <a:t>ΠΑ = παρούσα αξία</a:t>
            </a:r>
          </a:p>
          <a:p>
            <a:pPr algn="l"/>
            <a:r>
              <a:rPr lang="el-GR" i="1" dirty="0"/>
              <a:t>ΚΤΡ = καθαρή ταμειακή ροή</a:t>
            </a:r>
            <a:endParaRPr lang="en-GB" i="1"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0" y="274638"/>
            <a:ext cx="9144000" cy="274042"/>
          </a:xfrm>
        </p:spPr>
        <p:txBody>
          <a:bodyPr/>
          <a:lstStyle/>
          <a:p>
            <a:r>
              <a:rPr lang="en-GB" sz="3600" b="1" dirty="0" err="1" smtClean="0"/>
              <a:t>Αμοιβαία</a:t>
            </a:r>
            <a:r>
              <a:rPr lang="en-GB" sz="3600" b="1" dirty="0" smtClean="0"/>
              <a:t> </a:t>
            </a:r>
            <a:r>
              <a:rPr lang="en-GB" sz="3600" b="1" dirty="0" err="1" smtClean="0"/>
              <a:t>Αποκλειόμεν</a:t>
            </a:r>
            <a:r>
              <a:rPr lang="el-GR" sz="3600" b="1" dirty="0" smtClean="0"/>
              <a:t>ες</a:t>
            </a:r>
            <a:r>
              <a:rPr lang="en-GB" sz="3600" b="1" dirty="0" smtClean="0"/>
              <a:t> </a:t>
            </a:r>
            <a:r>
              <a:rPr lang="en-GB" sz="3600" b="1" dirty="0" err="1" smtClean="0"/>
              <a:t>Επενδύσε</a:t>
            </a:r>
            <a:r>
              <a:rPr lang="el-GR" sz="3600" b="1" dirty="0" err="1" smtClean="0"/>
              <a:t>ις</a:t>
            </a:r>
            <a:endParaRPr lang="en-GB" sz="3600" b="1" dirty="0" smtClean="0"/>
          </a:p>
        </p:txBody>
      </p:sp>
      <p:sp>
        <p:nvSpPr>
          <p:cNvPr id="1028" name="Rectangle 3"/>
          <p:cNvSpPr>
            <a:spLocks noGrp="1" noChangeArrowheads="1"/>
          </p:cNvSpPr>
          <p:nvPr>
            <p:ph type="body" idx="1"/>
          </p:nvPr>
        </p:nvSpPr>
        <p:spPr>
          <a:xfrm>
            <a:off x="0" y="836712"/>
            <a:ext cx="9144000" cy="6021288"/>
          </a:xfrm>
        </p:spPr>
        <p:txBody>
          <a:bodyPr/>
          <a:lstStyle/>
          <a:p>
            <a:pPr algn="just"/>
            <a:r>
              <a:rPr lang="en-GB" sz="2000" i="1" dirty="0" smtClean="0">
                <a:solidFill>
                  <a:schemeClr val="tx1"/>
                </a:solidFill>
              </a:rPr>
              <a:t>Εξετάζουμε την </a:t>
            </a:r>
            <a:r>
              <a:rPr lang="en-GB" sz="2000" i="1" dirty="0" err="1" smtClean="0">
                <a:solidFill>
                  <a:schemeClr val="tx1"/>
                </a:solidFill>
              </a:rPr>
              <a:t>πιθανή</a:t>
            </a:r>
            <a:r>
              <a:rPr lang="en-GB" sz="2000" i="1" dirty="0" smtClean="0">
                <a:solidFill>
                  <a:schemeClr val="tx1"/>
                </a:solidFill>
              </a:rPr>
              <a:t> αγορά μιας από τις </a:t>
            </a:r>
            <a:r>
              <a:rPr lang="en-GB" sz="2000" i="1" dirty="0" err="1" smtClean="0">
                <a:solidFill>
                  <a:schemeClr val="tx1"/>
                </a:solidFill>
              </a:rPr>
              <a:t>πιο</a:t>
            </a:r>
            <a:r>
              <a:rPr lang="en-GB" sz="2000" i="1" dirty="0" smtClean="0">
                <a:solidFill>
                  <a:schemeClr val="tx1"/>
                </a:solidFill>
              </a:rPr>
              <a:t> </a:t>
            </a:r>
            <a:r>
              <a:rPr lang="en-GB" sz="2000" i="1" dirty="0" err="1" smtClean="0">
                <a:solidFill>
                  <a:schemeClr val="tx1"/>
                </a:solidFill>
              </a:rPr>
              <a:t>κάτω</a:t>
            </a:r>
            <a:r>
              <a:rPr lang="en-GB" sz="2000" i="1" dirty="0" smtClean="0">
                <a:solidFill>
                  <a:schemeClr val="tx1"/>
                </a:solidFill>
              </a:rPr>
              <a:t> επενδύσεις:</a:t>
            </a:r>
          </a:p>
          <a:p>
            <a:pPr algn="just">
              <a:buFontTx/>
              <a:buNone/>
            </a:pPr>
            <a:r>
              <a:rPr lang="en-GB" sz="2000" dirty="0" smtClean="0">
                <a:solidFill>
                  <a:srgbClr val="CC3300"/>
                </a:solidFill>
              </a:rPr>
              <a:t>				</a:t>
            </a:r>
            <a:r>
              <a:rPr lang="en-GB" sz="2000" i="1" dirty="0" smtClean="0">
                <a:solidFill>
                  <a:schemeClr val="tx1"/>
                </a:solidFill>
              </a:rPr>
              <a:t>Α: Κ</a:t>
            </a:r>
            <a:r>
              <a:rPr lang="en-GB" sz="2000" i="1" baseline="-25000" dirty="0" smtClean="0">
                <a:solidFill>
                  <a:schemeClr val="tx1"/>
                </a:solidFill>
              </a:rPr>
              <a:t>0</a:t>
            </a:r>
            <a:r>
              <a:rPr lang="en-GB" sz="2000" i="1" dirty="0" smtClean="0">
                <a:solidFill>
                  <a:schemeClr val="tx1"/>
                </a:solidFill>
              </a:rPr>
              <a:t> = -€10, ΚΤΡ</a:t>
            </a:r>
            <a:r>
              <a:rPr lang="en-GB" sz="2000" i="1" baseline="-25000" dirty="0" smtClean="0">
                <a:solidFill>
                  <a:schemeClr val="tx1"/>
                </a:solidFill>
              </a:rPr>
              <a:t>1</a:t>
            </a:r>
            <a:r>
              <a:rPr lang="en-GB" sz="2000" i="1" dirty="0" smtClean="0">
                <a:solidFill>
                  <a:schemeClr val="tx1"/>
                </a:solidFill>
              </a:rPr>
              <a:t> = €40</a:t>
            </a:r>
          </a:p>
          <a:p>
            <a:pPr algn="just">
              <a:buFontTx/>
              <a:buNone/>
            </a:pPr>
            <a:r>
              <a:rPr lang="en-GB" sz="2000" i="1" dirty="0" smtClean="0">
                <a:solidFill>
                  <a:schemeClr val="tx1"/>
                </a:solidFill>
              </a:rPr>
              <a:t>				Β: Κ</a:t>
            </a:r>
            <a:r>
              <a:rPr lang="en-GB" sz="2000" i="1" baseline="-25000" dirty="0" smtClean="0">
                <a:solidFill>
                  <a:schemeClr val="tx1"/>
                </a:solidFill>
              </a:rPr>
              <a:t>0</a:t>
            </a:r>
            <a:r>
              <a:rPr lang="en-GB" sz="2000" i="1" dirty="0" smtClean="0">
                <a:solidFill>
                  <a:schemeClr val="tx1"/>
                </a:solidFill>
              </a:rPr>
              <a:t> = -€25, ΚΤΡ</a:t>
            </a:r>
            <a:r>
              <a:rPr lang="en-GB" sz="2000" i="1" baseline="-25000" dirty="0" smtClean="0">
                <a:solidFill>
                  <a:schemeClr val="tx1"/>
                </a:solidFill>
              </a:rPr>
              <a:t>1</a:t>
            </a:r>
            <a:r>
              <a:rPr lang="en-GB" sz="2000" i="1" dirty="0" smtClean="0">
                <a:solidFill>
                  <a:schemeClr val="tx1"/>
                </a:solidFill>
              </a:rPr>
              <a:t> = €65</a:t>
            </a:r>
          </a:p>
          <a:p>
            <a:pPr algn="just"/>
            <a:r>
              <a:rPr lang="en-GB" sz="2000" i="1" dirty="0" err="1" smtClean="0">
                <a:solidFill>
                  <a:schemeClr val="tx1"/>
                </a:solidFill>
              </a:rPr>
              <a:t>Εαν</a:t>
            </a:r>
            <a:r>
              <a:rPr lang="en-GB" sz="2000" i="1" dirty="0" smtClean="0">
                <a:solidFill>
                  <a:schemeClr val="tx1"/>
                </a:solidFill>
              </a:rPr>
              <a:t> η απόδοση είναι 25% </a:t>
            </a:r>
            <a:r>
              <a:rPr lang="en-GB" sz="2000" i="1" dirty="0" err="1" smtClean="0">
                <a:solidFill>
                  <a:schemeClr val="tx1"/>
                </a:solidFill>
              </a:rPr>
              <a:t>ποια</a:t>
            </a:r>
            <a:r>
              <a:rPr lang="en-GB" sz="2000" i="1" dirty="0" smtClean="0">
                <a:solidFill>
                  <a:schemeClr val="tx1"/>
                </a:solidFill>
              </a:rPr>
              <a:t> επένδυση θα </a:t>
            </a:r>
            <a:r>
              <a:rPr lang="en-GB" sz="2000" i="1" dirty="0" err="1" smtClean="0">
                <a:solidFill>
                  <a:schemeClr val="tx1"/>
                </a:solidFill>
              </a:rPr>
              <a:t>επιλέξετε</a:t>
            </a:r>
            <a:r>
              <a:rPr lang="en-GB" sz="2000" i="1" dirty="0" smtClean="0">
                <a:solidFill>
                  <a:schemeClr val="tx1"/>
                </a:solidFill>
              </a:rPr>
              <a:t>;</a:t>
            </a:r>
          </a:p>
          <a:p>
            <a:pPr algn="just"/>
            <a:r>
              <a:rPr lang="el-GR" sz="2000" dirty="0" smtClean="0">
                <a:solidFill>
                  <a:schemeClr val="tx1"/>
                </a:solidFill>
              </a:rPr>
              <a:t>Όταν υπάρχει διαφορά στα αρχικά μεγέθη εναλλακτικών επενδύσεων (</a:t>
            </a:r>
            <a:r>
              <a:rPr lang="en-US" sz="2000" dirty="0" smtClean="0">
                <a:solidFill>
                  <a:schemeClr val="tx1"/>
                </a:solidFill>
              </a:rPr>
              <a:t>size disparity problem) </a:t>
            </a:r>
            <a:r>
              <a:rPr lang="el-GR" sz="2000" dirty="0" smtClean="0">
                <a:solidFill>
                  <a:schemeClr val="tx1"/>
                </a:solidFill>
              </a:rPr>
              <a:t>είναι δυνατόν οι μέθοδοι της ΚΠΑ και του ΕΒΑ να δίνουν διαφορετικά (συγκρουόμενα) αποτελέσματα. Στην περίπτωση αυτή η μέθοδος της ΚΠΑ πρέπει να χρησιμοποιείται επειδή εκφράζει την αξία της κάθε επένδυσης σε απόλυτες τιμές.</a:t>
            </a:r>
          </a:p>
          <a:p>
            <a:pPr algn="just"/>
            <a:r>
              <a:rPr lang="el-GR" sz="2000" dirty="0" smtClean="0">
                <a:solidFill>
                  <a:schemeClr val="tx1"/>
                </a:solidFill>
              </a:rPr>
              <a:t>Εναλλακτικά χρησιμοποιούμε τον </a:t>
            </a:r>
            <a:r>
              <a:rPr lang="el-GR" sz="2000" dirty="0" err="1" smtClean="0">
                <a:solidFill>
                  <a:schemeClr val="tx1"/>
                </a:solidFill>
              </a:rPr>
              <a:t>επαυξητικό</a:t>
            </a:r>
            <a:r>
              <a:rPr lang="el-GR" sz="2000" dirty="0" smtClean="0">
                <a:solidFill>
                  <a:schemeClr val="tx1"/>
                </a:solidFill>
              </a:rPr>
              <a:t> ή οριακό ΕΒΑ (</a:t>
            </a:r>
            <a:r>
              <a:rPr lang="en-US" sz="2000" dirty="0" smtClean="0">
                <a:solidFill>
                  <a:schemeClr val="tx1"/>
                </a:solidFill>
              </a:rPr>
              <a:t>incremental IRR). Σε αυτή την περίπτωση έχουμε:</a:t>
            </a:r>
          </a:p>
          <a:p>
            <a:pPr algn="just">
              <a:buFontTx/>
              <a:buNone/>
            </a:pPr>
            <a:r>
              <a:rPr lang="en-GB" sz="2000" i="1" dirty="0" smtClean="0">
                <a:solidFill>
                  <a:schemeClr val="tx1"/>
                </a:solidFill>
              </a:rPr>
              <a:t>				</a:t>
            </a:r>
            <a:r>
              <a:rPr lang="en-GB" sz="2000" dirty="0" smtClean="0">
                <a:solidFill>
                  <a:schemeClr val="tx1"/>
                </a:solidFill>
              </a:rPr>
              <a:t>Β-Α: Κ</a:t>
            </a:r>
            <a:r>
              <a:rPr lang="en-GB" sz="2000" baseline="-25000" dirty="0" smtClean="0">
                <a:solidFill>
                  <a:schemeClr val="tx1"/>
                </a:solidFill>
              </a:rPr>
              <a:t>0</a:t>
            </a:r>
            <a:r>
              <a:rPr lang="en-GB" sz="2000" dirty="0" smtClean="0">
                <a:solidFill>
                  <a:schemeClr val="tx1"/>
                </a:solidFill>
              </a:rPr>
              <a:t> = -€15, ΚΤΡ</a:t>
            </a:r>
            <a:r>
              <a:rPr lang="en-GB" sz="2000" baseline="-25000" dirty="0" smtClean="0">
                <a:solidFill>
                  <a:schemeClr val="tx1"/>
                </a:solidFill>
              </a:rPr>
              <a:t>1</a:t>
            </a:r>
            <a:r>
              <a:rPr lang="en-GB" sz="2000" dirty="0" smtClean="0">
                <a:solidFill>
                  <a:schemeClr val="tx1"/>
                </a:solidFill>
              </a:rPr>
              <a:t> = €25</a:t>
            </a:r>
            <a:endParaRPr lang="en-US" sz="2000" dirty="0" smtClean="0">
              <a:solidFill>
                <a:schemeClr val="tx1"/>
              </a:solidFill>
            </a:endParaRPr>
          </a:p>
          <a:p>
            <a:pPr algn="just"/>
            <a:r>
              <a:rPr lang="en-US" sz="2000" dirty="0" smtClean="0">
                <a:solidFill>
                  <a:schemeClr val="tx1"/>
                </a:solidFill>
              </a:rPr>
              <a:t>Οπότε:</a:t>
            </a:r>
            <a:r>
              <a:rPr lang="en-GB" sz="2000" i="1" dirty="0" smtClean="0">
                <a:solidFill>
                  <a:schemeClr val="tx1"/>
                </a:solidFill>
              </a:rPr>
              <a:t>	</a:t>
            </a:r>
            <a:endParaRPr lang="el-GR" sz="2000" i="1" dirty="0" smtClean="0">
              <a:solidFill>
                <a:schemeClr val="tx1"/>
              </a:solidFill>
            </a:endParaRPr>
          </a:p>
        </p:txBody>
      </p:sp>
      <p:graphicFrame>
        <p:nvGraphicFramePr>
          <p:cNvPr id="1026" name="Object 4"/>
          <p:cNvGraphicFramePr>
            <a:graphicFrameLocks noChangeAspect="1"/>
          </p:cNvGraphicFramePr>
          <p:nvPr/>
        </p:nvGraphicFramePr>
        <p:xfrm>
          <a:off x="2203450" y="5629275"/>
          <a:ext cx="4727575" cy="654050"/>
        </p:xfrm>
        <a:graphic>
          <a:graphicData uri="http://schemas.openxmlformats.org/presentationml/2006/ole">
            <p:oleObj spid="_x0000_s111618" name="Equation" r:id="rId4" imgW="5029200" imgH="723600" progId="Equation.3">
              <p:embed/>
            </p:oleObj>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74638"/>
            <a:ext cx="8229600" cy="202034"/>
          </a:xfrm>
        </p:spPr>
        <p:txBody>
          <a:bodyPr/>
          <a:lstStyle/>
          <a:p>
            <a:r>
              <a:rPr lang="en-GB" sz="3600" b="1" dirty="0" err="1" smtClean="0"/>
              <a:t>Παράδειγμα</a:t>
            </a:r>
            <a:r>
              <a:rPr lang="en-GB" sz="3600" b="1" dirty="0" smtClean="0"/>
              <a:t> 2</a:t>
            </a:r>
          </a:p>
        </p:txBody>
      </p:sp>
      <p:sp>
        <p:nvSpPr>
          <p:cNvPr id="5123" name="Rectangle 3"/>
          <p:cNvSpPr>
            <a:spLocks noGrp="1" noChangeArrowheads="1"/>
          </p:cNvSpPr>
          <p:nvPr>
            <p:ph type="body" idx="1"/>
          </p:nvPr>
        </p:nvSpPr>
        <p:spPr>
          <a:xfrm>
            <a:off x="0" y="692696"/>
            <a:ext cx="9144000" cy="6165304"/>
          </a:xfrm>
        </p:spPr>
        <p:txBody>
          <a:bodyPr/>
          <a:lstStyle/>
          <a:p>
            <a:pPr algn="just"/>
            <a:r>
              <a:rPr lang="en-GB" sz="2400" dirty="0" smtClean="0">
                <a:solidFill>
                  <a:schemeClr val="tx1"/>
                </a:solidFill>
              </a:rPr>
              <a:t>Υπάρχουν δύο </a:t>
            </a:r>
            <a:r>
              <a:rPr lang="en-GB" sz="2400" dirty="0" err="1" smtClean="0">
                <a:solidFill>
                  <a:schemeClr val="tx1"/>
                </a:solidFill>
              </a:rPr>
              <a:t>αμοιβαία</a:t>
            </a:r>
            <a:r>
              <a:rPr lang="en-GB" sz="2400" dirty="0" smtClean="0">
                <a:solidFill>
                  <a:schemeClr val="tx1"/>
                </a:solidFill>
              </a:rPr>
              <a:t> </a:t>
            </a:r>
            <a:r>
              <a:rPr lang="en-GB" sz="2400" dirty="0" err="1" smtClean="0">
                <a:solidFill>
                  <a:schemeClr val="tx1"/>
                </a:solidFill>
              </a:rPr>
              <a:t>αποκλειόμενες</a:t>
            </a:r>
            <a:r>
              <a:rPr lang="en-GB" sz="2400" dirty="0" smtClean="0">
                <a:solidFill>
                  <a:schemeClr val="tx1"/>
                </a:solidFill>
              </a:rPr>
              <a:t> επενδύσεις, η Α και η Β. </a:t>
            </a:r>
          </a:p>
          <a:p>
            <a:pPr algn="just"/>
            <a:r>
              <a:rPr lang="en-GB" sz="2400" dirty="0" smtClean="0">
                <a:solidFill>
                  <a:schemeClr val="tx1"/>
                </a:solidFill>
              </a:rPr>
              <a:t>Η Α έχει </a:t>
            </a:r>
            <a:r>
              <a:rPr lang="en-GB" sz="2400" dirty="0" err="1" smtClean="0">
                <a:solidFill>
                  <a:schemeClr val="tx1"/>
                </a:solidFill>
              </a:rPr>
              <a:t>ταμειακή</a:t>
            </a:r>
            <a:r>
              <a:rPr lang="en-GB" sz="2400" dirty="0" smtClean="0">
                <a:solidFill>
                  <a:schemeClr val="tx1"/>
                </a:solidFill>
              </a:rPr>
              <a:t> </a:t>
            </a:r>
            <a:r>
              <a:rPr lang="en-GB" sz="2400" dirty="0" err="1" smtClean="0">
                <a:solidFill>
                  <a:schemeClr val="tx1"/>
                </a:solidFill>
              </a:rPr>
              <a:t>εκροή</a:t>
            </a:r>
            <a:r>
              <a:rPr lang="en-GB" sz="2400" dirty="0" smtClean="0">
                <a:solidFill>
                  <a:schemeClr val="tx1"/>
                </a:solidFill>
              </a:rPr>
              <a:t> €50 σήμερα και </a:t>
            </a:r>
            <a:r>
              <a:rPr lang="en-GB" sz="2400" dirty="0" err="1" smtClean="0">
                <a:solidFill>
                  <a:schemeClr val="tx1"/>
                </a:solidFill>
              </a:rPr>
              <a:t>αποφέρει</a:t>
            </a:r>
            <a:r>
              <a:rPr lang="en-GB" sz="2400" dirty="0" smtClean="0">
                <a:solidFill>
                  <a:schemeClr val="tx1"/>
                </a:solidFill>
              </a:rPr>
              <a:t> €59 σε ένα </a:t>
            </a:r>
            <a:r>
              <a:rPr lang="en-GB" sz="2400" dirty="0" err="1" smtClean="0">
                <a:solidFill>
                  <a:schemeClr val="tx1"/>
                </a:solidFill>
              </a:rPr>
              <a:t>χρόνο</a:t>
            </a:r>
            <a:r>
              <a:rPr lang="en-GB" sz="2400" dirty="0" smtClean="0">
                <a:solidFill>
                  <a:schemeClr val="tx1"/>
                </a:solidFill>
              </a:rPr>
              <a:t> από σήμερα. Για την Β επένδυση οι </a:t>
            </a:r>
            <a:r>
              <a:rPr lang="en-GB" sz="2400" dirty="0" err="1" smtClean="0">
                <a:solidFill>
                  <a:schemeClr val="tx1"/>
                </a:solidFill>
              </a:rPr>
              <a:t>αντίστοιχες</a:t>
            </a:r>
            <a:r>
              <a:rPr lang="en-GB" sz="2400" dirty="0" smtClean="0">
                <a:solidFill>
                  <a:schemeClr val="tx1"/>
                </a:solidFill>
              </a:rPr>
              <a:t> </a:t>
            </a:r>
            <a:r>
              <a:rPr lang="en-GB" sz="2400" dirty="0" err="1" smtClean="0">
                <a:solidFill>
                  <a:schemeClr val="tx1"/>
                </a:solidFill>
              </a:rPr>
              <a:t>καθαρές</a:t>
            </a:r>
            <a:r>
              <a:rPr lang="en-GB" sz="2400" dirty="0" smtClean="0">
                <a:solidFill>
                  <a:schemeClr val="tx1"/>
                </a:solidFill>
              </a:rPr>
              <a:t> </a:t>
            </a:r>
            <a:r>
              <a:rPr lang="en-GB" sz="2400" dirty="0" err="1" smtClean="0">
                <a:solidFill>
                  <a:schemeClr val="tx1"/>
                </a:solidFill>
              </a:rPr>
              <a:t>ταμειακές</a:t>
            </a:r>
            <a:r>
              <a:rPr lang="en-GB" sz="2400" dirty="0" smtClean="0">
                <a:solidFill>
                  <a:schemeClr val="tx1"/>
                </a:solidFill>
              </a:rPr>
              <a:t> </a:t>
            </a:r>
            <a:r>
              <a:rPr lang="en-GB" sz="2400" dirty="0" err="1" smtClean="0">
                <a:solidFill>
                  <a:schemeClr val="tx1"/>
                </a:solidFill>
              </a:rPr>
              <a:t>ροές</a:t>
            </a:r>
            <a:r>
              <a:rPr lang="en-GB" sz="2400" dirty="0" smtClean="0">
                <a:solidFill>
                  <a:schemeClr val="tx1"/>
                </a:solidFill>
              </a:rPr>
              <a:t> είναι       - €100 και €116. </a:t>
            </a:r>
          </a:p>
          <a:p>
            <a:pPr algn="just"/>
            <a:r>
              <a:rPr lang="en-GB" sz="2400" dirty="0" err="1" smtClean="0">
                <a:solidFill>
                  <a:schemeClr val="tx1"/>
                </a:solidFill>
              </a:rPr>
              <a:t>Ποιά</a:t>
            </a:r>
            <a:r>
              <a:rPr lang="en-GB" sz="2400" dirty="0" smtClean="0">
                <a:solidFill>
                  <a:schemeClr val="tx1"/>
                </a:solidFill>
              </a:rPr>
              <a:t> επένδυση πρέπει να </a:t>
            </a:r>
            <a:r>
              <a:rPr lang="en-GB" sz="2400" dirty="0" err="1" smtClean="0">
                <a:solidFill>
                  <a:schemeClr val="tx1"/>
                </a:solidFill>
              </a:rPr>
              <a:t>επιλεγεί</a:t>
            </a:r>
            <a:r>
              <a:rPr lang="en-GB" sz="2400" dirty="0" smtClean="0">
                <a:solidFill>
                  <a:schemeClr val="tx1"/>
                </a:solidFill>
              </a:rPr>
              <a:t> με i</a:t>
            </a:r>
            <a:r>
              <a:rPr lang="en-US" sz="2400" dirty="0" smtClean="0">
                <a:solidFill>
                  <a:schemeClr val="tx1"/>
                </a:solidFill>
              </a:rPr>
              <a:t>=10%. Να </a:t>
            </a:r>
            <a:r>
              <a:rPr lang="en-US" sz="2400" dirty="0" err="1" smtClean="0">
                <a:solidFill>
                  <a:schemeClr val="tx1"/>
                </a:solidFill>
              </a:rPr>
              <a:t>εφαρμοσθούν</a:t>
            </a:r>
            <a:r>
              <a:rPr lang="en-US" sz="2400" dirty="0" smtClean="0">
                <a:solidFill>
                  <a:schemeClr val="tx1"/>
                </a:solidFill>
              </a:rPr>
              <a:t> και οι δύο μέθοδοι αξιολόγησης (ΚΠΑ και ΕΒΑ).</a:t>
            </a:r>
          </a:p>
          <a:p>
            <a:pPr algn="just"/>
            <a:r>
              <a:rPr lang="en-US" sz="2400" dirty="0" smtClean="0">
                <a:solidFill>
                  <a:schemeClr val="tx1"/>
                </a:solidFill>
              </a:rPr>
              <a:t>Να </a:t>
            </a:r>
            <a:r>
              <a:rPr lang="en-US" sz="2400" dirty="0" err="1" smtClean="0">
                <a:solidFill>
                  <a:schemeClr val="tx1"/>
                </a:solidFill>
              </a:rPr>
              <a:t>ευρεθεί</a:t>
            </a:r>
            <a:r>
              <a:rPr lang="en-US" sz="2400" dirty="0" smtClean="0">
                <a:solidFill>
                  <a:schemeClr val="tx1"/>
                </a:solidFill>
              </a:rPr>
              <a:t> το </a:t>
            </a:r>
            <a:r>
              <a:rPr lang="en-US" sz="2400" dirty="0" err="1" smtClean="0">
                <a:solidFill>
                  <a:schemeClr val="tx1"/>
                </a:solidFill>
              </a:rPr>
              <a:t>επιτόκιο</a:t>
            </a:r>
            <a:r>
              <a:rPr lang="en-US" sz="2400" dirty="0" smtClean="0">
                <a:solidFill>
                  <a:schemeClr val="tx1"/>
                </a:solidFill>
              </a:rPr>
              <a:t> που </a:t>
            </a:r>
            <a:r>
              <a:rPr lang="en-US" sz="2400" dirty="0" err="1" smtClean="0">
                <a:solidFill>
                  <a:schemeClr val="tx1"/>
                </a:solidFill>
              </a:rPr>
              <a:t>εξισώνει</a:t>
            </a:r>
            <a:r>
              <a:rPr lang="en-US" sz="2400" dirty="0" smtClean="0">
                <a:solidFill>
                  <a:schemeClr val="tx1"/>
                </a:solidFill>
              </a:rPr>
              <a:t> τις ΚΠΑ των δύο επενδύσεων.</a:t>
            </a:r>
          </a:p>
          <a:p>
            <a:pPr algn="just"/>
            <a:r>
              <a:rPr lang="en-US" sz="2400" dirty="0" smtClean="0">
                <a:solidFill>
                  <a:schemeClr val="tx1"/>
                </a:solidFill>
              </a:rPr>
              <a:t>Εάν το </a:t>
            </a:r>
            <a:r>
              <a:rPr lang="en-US" sz="2400" dirty="0" err="1" smtClean="0">
                <a:solidFill>
                  <a:schemeClr val="tx1"/>
                </a:solidFill>
              </a:rPr>
              <a:t>επιτόκιο</a:t>
            </a:r>
            <a:r>
              <a:rPr lang="en-US" sz="2400" dirty="0" smtClean="0">
                <a:solidFill>
                  <a:schemeClr val="tx1"/>
                </a:solidFill>
              </a:rPr>
              <a:t> </a:t>
            </a:r>
            <a:r>
              <a:rPr lang="en-US" sz="2400" dirty="0" err="1" smtClean="0">
                <a:solidFill>
                  <a:schemeClr val="tx1"/>
                </a:solidFill>
              </a:rPr>
              <a:t>προεξόφλησης</a:t>
            </a:r>
            <a:r>
              <a:rPr lang="en-US" sz="2400" dirty="0" smtClean="0">
                <a:solidFill>
                  <a:schemeClr val="tx1"/>
                </a:solidFill>
              </a:rPr>
              <a:t> είναι </a:t>
            </a:r>
            <a:r>
              <a:rPr lang="en-US" sz="2400" dirty="0" err="1" smtClean="0">
                <a:solidFill>
                  <a:schemeClr val="tx1"/>
                </a:solidFill>
              </a:rPr>
              <a:t>μεγαλύτερο</a:t>
            </a:r>
            <a:r>
              <a:rPr lang="en-US" sz="2400" dirty="0" smtClean="0">
                <a:solidFill>
                  <a:schemeClr val="tx1"/>
                </a:solidFill>
              </a:rPr>
              <a:t> από αυτό που </a:t>
            </a:r>
            <a:r>
              <a:rPr lang="en-US" sz="2400" dirty="0" err="1" smtClean="0">
                <a:solidFill>
                  <a:schemeClr val="tx1"/>
                </a:solidFill>
              </a:rPr>
              <a:t>εξισώνει</a:t>
            </a:r>
            <a:r>
              <a:rPr lang="en-US" sz="2400" dirty="0" smtClean="0">
                <a:solidFill>
                  <a:schemeClr val="tx1"/>
                </a:solidFill>
              </a:rPr>
              <a:t> τις δύο ΚΠΑ, </a:t>
            </a:r>
            <a:r>
              <a:rPr lang="en-US" sz="2400" dirty="0" err="1" smtClean="0">
                <a:solidFill>
                  <a:schemeClr val="tx1"/>
                </a:solidFill>
              </a:rPr>
              <a:t>ποια</a:t>
            </a:r>
            <a:r>
              <a:rPr lang="en-US" sz="2400" dirty="0" smtClean="0">
                <a:solidFill>
                  <a:schemeClr val="tx1"/>
                </a:solidFill>
              </a:rPr>
              <a:t> επένδυση </a:t>
            </a:r>
            <a:r>
              <a:rPr lang="en-US" sz="2400" dirty="0" err="1" smtClean="0">
                <a:solidFill>
                  <a:schemeClr val="tx1"/>
                </a:solidFill>
              </a:rPr>
              <a:t>προτιμάτε</a:t>
            </a:r>
            <a:r>
              <a:rPr lang="en-US" sz="2400" dirty="0" smtClean="0">
                <a:solidFill>
                  <a:schemeClr val="tx1"/>
                </a:solidFill>
              </a:rPr>
              <a:t> </a:t>
            </a:r>
            <a:r>
              <a:rPr lang="en-US" sz="2400" dirty="0" err="1" smtClean="0">
                <a:solidFill>
                  <a:schemeClr val="tx1"/>
                </a:solidFill>
              </a:rPr>
              <a:t>σύμφωνα</a:t>
            </a:r>
            <a:r>
              <a:rPr lang="en-US" sz="2400" dirty="0" smtClean="0">
                <a:solidFill>
                  <a:schemeClr val="tx1"/>
                </a:solidFill>
              </a:rPr>
              <a:t> με τον ΕΒΑ και </a:t>
            </a:r>
            <a:r>
              <a:rPr lang="en-US" sz="2400" dirty="0" err="1" smtClean="0">
                <a:solidFill>
                  <a:schemeClr val="tx1"/>
                </a:solidFill>
              </a:rPr>
              <a:t>ποια</a:t>
            </a:r>
            <a:r>
              <a:rPr lang="en-US" sz="2400" dirty="0" smtClean="0">
                <a:solidFill>
                  <a:schemeClr val="tx1"/>
                </a:solidFill>
              </a:rPr>
              <a:t> </a:t>
            </a:r>
            <a:r>
              <a:rPr lang="en-US" sz="2400" dirty="0" err="1" smtClean="0">
                <a:solidFill>
                  <a:schemeClr val="tx1"/>
                </a:solidFill>
              </a:rPr>
              <a:t>σύμφωνα</a:t>
            </a:r>
            <a:r>
              <a:rPr lang="en-US" sz="2400" dirty="0" smtClean="0">
                <a:solidFill>
                  <a:schemeClr val="tx1"/>
                </a:solidFill>
              </a:rPr>
              <a:t> με την ΚΠΑ;</a:t>
            </a:r>
            <a:r>
              <a:rPr lang="en-GB" sz="2400" dirty="0" smtClean="0">
                <a:solidFill>
                  <a:schemeClr val="tx1"/>
                </a:solidFill>
              </a:rPr>
              <a:t> </a:t>
            </a:r>
            <a:endParaRPr lang="en-GB" sz="2400" dirty="0" smtClean="0">
              <a:solidFill>
                <a:srgbClr val="CC3300"/>
              </a:solidFill>
            </a:endParaRPr>
          </a:p>
          <a:p>
            <a:pPr algn="just"/>
            <a:endParaRPr lang="el-GR" sz="2400" dirty="0" smtClean="0">
              <a:solidFill>
                <a:schemeClr val="tx1"/>
              </a:solidFill>
            </a:endParaRPr>
          </a:p>
          <a:p>
            <a:pPr algn="just"/>
            <a:endParaRPr lang="el-GR" sz="2400" dirty="0" smtClean="0">
              <a:solidFill>
                <a:schemeClr val="tx1"/>
              </a:solidFill>
            </a:endParaRPr>
          </a:p>
          <a:p>
            <a:pPr algn="just"/>
            <a:r>
              <a:rPr lang="el-GR" sz="2400" dirty="0" smtClean="0">
                <a:solidFill>
                  <a:schemeClr val="tx1"/>
                </a:solidFill>
              </a:rPr>
              <a:t>Επειδή η ΚΠΑ &gt; 0 η επένδυση γίνεται αποδεκτή</a:t>
            </a:r>
            <a:endParaRPr lang="en-GB" sz="2400"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457200" y="274638"/>
            <a:ext cx="8229600" cy="202034"/>
          </a:xfrm>
        </p:spPr>
        <p:txBody>
          <a:bodyPr/>
          <a:lstStyle/>
          <a:p>
            <a:r>
              <a:rPr lang="el-GR" sz="3600" b="1" dirty="0" err="1" smtClean="0"/>
              <a:t>Λύ</a:t>
            </a:r>
            <a:r>
              <a:rPr lang="en-GB" sz="3600" b="1" dirty="0" err="1" smtClean="0"/>
              <a:t>ση</a:t>
            </a:r>
            <a:r>
              <a:rPr lang="en-GB" sz="3600" b="1" dirty="0" smtClean="0"/>
              <a:t> </a:t>
            </a:r>
            <a:r>
              <a:rPr lang="en-GB" sz="3600" b="1" dirty="0" err="1" smtClean="0"/>
              <a:t>Παραδείγματος</a:t>
            </a:r>
            <a:r>
              <a:rPr lang="en-GB" sz="3600" b="1" dirty="0" smtClean="0"/>
              <a:t> 2</a:t>
            </a:r>
          </a:p>
        </p:txBody>
      </p:sp>
      <p:sp>
        <p:nvSpPr>
          <p:cNvPr id="2052" name="Rectangle 3"/>
          <p:cNvSpPr>
            <a:spLocks noGrp="1" noChangeArrowheads="1"/>
          </p:cNvSpPr>
          <p:nvPr>
            <p:ph type="body" idx="1"/>
          </p:nvPr>
        </p:nvSpPr>
        <p:spPr>
          <a:xfrm>
            <a:off x="0" y="692696"/>
            <a:ext cx="8964488" cy="5976664"/>
          </a:xfrm>
        </p:spPr>
        <p:txBody>
          <a:bodyPr/>
          <a:lstStyle/>
          <a:p>
            <a:pPr algn="just"/>
            <a:r>
              <a:rPr lang="el-GR" sz="2400" b="1" dirty="0" smtClean="0">
                <a:solidFill>
                  <a:schemeClr val="tx1"/>
                </a:solidFill>
              </a:rPr>
              <a:t>ΚΠΑ</a:t>
            </a:r>
            <a:r>
              <a:rPr lang="el-GR" sz="2400" dirty="0" smtClean="0">
                <a:solidFill>
                  <a:schemeClr val="tx1"/>
                </a:solidFill>
              </a:rPr>
              <a:t>: Σύμφωνα με το κριτήριο αυτό η επένδυση Β είναι καλύτερη διότι έχει ΚΠΑ= €5,454, ενώ η επένδυση Α έχει ΚΠΑ=€3,636</a:t>
            </a:r>
          </a:p>
          <a:p>
            <a:pPr algn="just"/>
            <a:r>
              <a:rPr lang="el-GR" sz="2400" b="1" dirty="0" smtClean="0">
                <a:solidFill>
                  <a:schemeClr val="tx1"/>
                </a:solidFill>
              </a:rPr>
              <a:t>ΕΒΑ</a:t>
            </a:r>
            <a:r>
              <a:rPr lang="el-GR" sz="2400" dirty="0" smtClean="0">
                <a:solidFill>
                  <a:schemeClr val="tx1"/>
                </a:solidFill>
              </a:rPr>
              <a:t>: Σύμφωνα με το κριτήριο αυτό η επένδυση Α είναι καλύτερη γιατί ο ΕΒΑ = 18%, ενώ για τη Β επένδυση ο ΕΒΑ = 16%.</a:t>
            </a:r>
          </a:p>
          <a:p>
            <a:pPr algn="just"/>
            <a:r>
              <a:rPr lang="el-GR" sz="2400" dirty="0" smtClean="0">
                <a:solidFill>
                  <a:schemeClr val="tx1"/>
                </a:solidFill>
              </a:rPr>
              <a:t>Το ζητούμενο επιτόκιο θα πρέπει να ικανοποιεί τη σχέση:</a:t>
            </a:r>
          </a:p>
          <a:p>
            <a:pPr algn="just"/>
            <a:endParaRPr lang="el-GR" sz="2400" dirty="0" smtClean="0">
              <a:solidFill>
                <a:schemeClr val="tx1"/>
              </a:solidFill>
            </a:endParaRPr>
          </a:p>
          <a:p>
            <a:pPr algn="just"/>
            <a:endParaRPr lang="el-GR" sz="2400" dirty="0" smtClean="0">
              <a:solidFill>
                <a:schemeClr val="tx1"/>
              </a:solidFill>
            </a:endParaRPr>
          </a:p>
          <a:p>
            <a:pPr algn="just"/>
            <a:r>
              <a:rPr lang="el-GR" sz="2400" dirty="0" smtClean="0">
                <a:solidFill>
                  <a:schemeClr val="tx1"/>
                </a:solidFill>
              </a:rPr>
              <a:t>Λύνοντας ως προς </a:t>
            </a:r>
            <a:r>
              <a:rPr lang="en-US" sz="2400" dirty="0" smtClean="0">
                <a:solidFill>
                  <a:schemeClr val="tx1"/>
                </a:solidFill>
              </a:rPr>
              <a:t>i </a:t>
            </a:r>
            <a:r>
              <a:rPr lang="el-GR" sz="2400" dirty="0" smtClean="0">
                <a:solidFill>
                  <a:schemeClr val="tx1"/>
                </a:solidFill>
              </a:rPr>
              <a:t>βρίσκουμε 14%.</a:t>
            </a:r>
          </a:p>
          <a:p>
            <a:pPr algn="just"/>
            <a:r>
              <a:rPr lang="el-GR" sz="2400" dirty="0" smtClean="0">
                <a:solidFill>
                  <a:schemeClr val="tx1"/>
                </a:solidFill>
              </a:rPr>
              <a:t>Χρησιμοποιώντας τη μέθοδο της οριακής επένδυσης (αρχική εκροή € 50 και ΚΤΡ σε ένα χρόνο € 57), εάν το επιτόκιο προεξόφλησης είναι μεγαλύτερο από 14% τότε και με τον ΕΒΑ και με την ΚΠΑ προτιμάμε την επένδυση Α. </a:t>
            </a:r>
            <a:endParaRPr lang="en-GB" sz="2400" dirty="0" smtClean="0"/>
          </a:p>
        </p:txBody>
      </p:sp>
      <p:graphicFrame>
        <p:nvGraphicFramePr>
          <p:cNvPr id="2050" name="Object 0"/>
          <p:cNvGraphicFramePr>
            <a:graphicFrameLocks noChangeAspect="1"/>
          </p:cNvGraphicFramePr>
          <p:nvPr/>
        </p:nvGraphicFramePr>
        <p:xfrm>
          <a:off x="3203848" y="2780928"/>
          <a:ext cx="2495550" cy="654050"/>
        </p:xfrm>
        <a:graphic>
          <a:graphicData uri="http://schemas.openxmlformats.org/presentationml/2006/ole">
            <p:oleObj spid="_x0000_s112642" name="Equation" r:id="rId4" imgW="2654280" imgH="723600" progId="Equation.3">
              <p:embed/>
            </p:oleObj>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4638"/>
            <a:ext cx="8229600" cy="418058"/>
          </a:xfrm>
        </p:spPr>
        <p:txBody>
          <a:bodyPr/>
          <a:lstStyle/>
          <a:p>
            <a:r>
              <a:rPr lang="en-GB" sz="3600" b="1" dirty="0" err="1" smtClean="0"/>
              <a:t>Παράδειγμα</a:t>
            </a:r>
            <a:r>
              <a:rPr lang="en-GB" sz="3600" b="1" dirty="0" smtClean="0"/>
              <a:t> 3</a:t>
            </a:r>
          </a:p>
        </p:txBody>
      </p:sp>
      <p:sp>
        <p:nvSpPr>
          <p:cNvPr id="6147" name="Rectangle 3"/>
          <p:cNvSpPr>
            <a:spLocks noGrp="1" noChangeArrowheads="1"/>
          </p:cNvSpPr>
          <p:nvPr>
            <p:ph type="body" idx="1"/>
          </p:nvPr>
        </p:nvSpPr>
        <p:spPr>
          <a:xfrm>
            <a:off x="0" y="836712"/>
            <a:ext cx="9144000" cy="6021288"/>
          </a:xfrm>
        </p:spPr>
        <p:txBody>
          <a:bodyPr/>
          <a:lstStyle/>
          <a:p>
            <a:r>
              <a:rPr lang="en-GB" sz="2000" i="1" dirty="0" err="1" smtClean="0">
                <a:solidFill>
                  <a:schemeClr val="tx1"/>
                </a:solidFill>
              </a:rPr>
              <a:t>Εξετάζετε</a:t>
            </a:r>
            <a:r>
              <a:rPr lang="en-GB" sz="2000" i="1" dirty="0" smtClean="0">
                <a:solidFill>
                  <a:schemeClr val="tx1"/>
                </a:solidFill>
              </a:rPr>
              <a:t> δύο </a:t>
            </a:r>
            <a:r>
              <a:rPr lang="en-GB" sz="2000" i="1" dirty="0" err="1" smtClean="0">
                <a:solidFill>
                  <a:schemeClr val="tx1"/>
                </a:solidFill>
              </a:rPr>
              <a:t>αμοιβαία</a:t>
            </a:r>
            <a:r>
              <a:rPr lang="en-GB" sz="2000" i="1" dirty="0" smtClean="0">
                <a:solidFill>
                  <a:schemeClr val="tx1"/>
                </a:solidFill>
              </a:rPr>
              <a:t> </a:t>
            </a:r>
            <a:r>
              <a:rPr lang="en-GB" sz="2000" i="1" dirty="0" err="1" smtClean="0">
                <a:solidFill>
                  <a:schemeClr val="tx1"/>
                </a:solidFill>
              </a:rPr>
              <a:t>αποκλειόμενες</a:t>
            </a:r>
            <a:r>
              <a:rPr lang="en-GB" sz="2000" i="1" dirty="0" smtClean="0">
                <a:solidFill>
                  <a:schemeClr val="tx1"/>
                </a:solidFill>
              </a:rPr>
              <a:t> επενδύσεις:</a:t>
            </a:r>
          </a:p>
          <a:p>
            <a:pPr>
              <a:buFontTx/>
              <a:buNone/>
            </a:pPr>
            <a:r>
              <a:rPr lang="en-GB" sz="2000" i="1" dirty="0" smtClean="0">
                <a:solidFill>
                  <a:schemeClr val="tx1"/>
                </a:solidFill>
              </a:rPr>
              <a:t>(€)				Επένδυση Α		Επένδυση Β</a:t>
            </a:r>
          </a:p>
          <a:p>
            <a:pPr>
              <a:buFontTx/>
              <a:buNone/>
            </a:pPr>
            <a:r>
              <a:rPr lang="en-GB" sz="2000" i="1" dirty="0" smtClean="0">
                <a:solidFill>
                  <a:schemeClr val="tx1"/>
                </a:solidFill>
              </a:rPr>
              <a:t>Τ0				    (100)			     (100)</a:t>
            </a:r>
          </a:p>
          <a:p>
            <a:pPr>
              <a:buFontTx/>
              <a:buNone/>
            </a:pPr>
            <a:r>
              <a:rPr lang="en-GB" sz="2000" i="1" dirty="0" smtClean="0">
                <a:solidFill>
                  <a:schemeClr val="tx1"/>
                </a:solidFill>
              </a:rPr>
              <a:t>Τ1				         0			      100</a:t>
            </a:r>
          </a:p>
          <a:p>
            <a:pPr>
              <a:buFontTx/>
              <a:buNone/>
            </a:pPr>
            <a:r>
              <a:rPr lang="en-GB" sz="2000" i="1" dirty="0" smtClean="0">
                <a:solidFill>
                  <a:schemeClr val="tx1"/>
                </a:solidFill>
              </a:rPr>
              <a:t>Τ2				     156,25		        35,84</a:t>
            </a:r>
          </a:p>
          <a:p>
            <a:pPr algn="just">
              <a:buFontTx/>
              <a:buNone/>
            </a:pPr>
            <a:r>
              <a:rPr lang="en-GB" sz="2000" i="1" dirty="0" smtClean="0">
                <a:solidFill>
                  <a:schemeClr val="tx1"/>
                </a:solidFill>
              </a:rPr>
              <a:t>Το </a:t>
            </a:r>
            <a:r>
              <a:rPr lang="en-GB" sz="2000" i="1" dirty="0" err="1" smtClean="0">
                <a:solidFill>
                  <a:schemeClr val="tx1"/>
                </a:solidFill>
              </a:rPr>
              <a:t>σχετικό</a:t>
            </a:r>
            <a:r>
              <a:rPr lang="en-GB" sz="2000" i="1" dirty="0" smtClean="0">
                <a:solidFill>
                  <a:schemeClr val="tx1"/>
                </a:solidFill>
              </a:rPr>
              <a:t> </a:t>
            </a:r>
            <a:r>
              <a:rPr lang="en-GB" sz="2000" i="1" dirty="0" err="1" smtClean="0">
                <a:solidFill>
                  <a:schemeClr val="tx1"/>
                </a:solidFill>
              </a:rPr>
              <a:t>επιτόκιο</a:t>
            </a:r>
            <a:r>
              <a:rPr lang="en-GB" sz="2000" i="1" dirty="0" smtClean="0">
                <a:solidFill>
                  <a:schemeClr val="tx1"/>
                </a:solidFill>
              </a:rPr>
              <a:t> </a:t>
            </a:r>
            <a:r>
              <a:rPr lang="en-GB" sz="2000" i="1" dirty="0" err="1" smtClean="0">
                <a:solidFill>
                  <a:schemeClr val="tx1"/>
                </a:solidFill>
              </a:rPr>
              <a:t>προεξόφλησης</a:t>
            </a:r>
            <a:r>
              <a:rPr lang="en-GB" sz="2000" i="1" dirty="0" smtClean="0">
                <a:solidFill>
                  <a:schemeClr val="tx1"/>
                </a:solidFill>
              </a:rPr>
              <a:t> είναι 10%. </a:t>
            </a:r>
            <a:r>
              <a:rPr lang="en-GB" sz="2000" i="1" dirty="0" err="1" smtClean="0">
                <a:solidFill>
                  <a:schemeClr val="tx1"/>
                </a:solidFill>
              </a:rPr>
              <a:t>Ποια</a:t>
            </a:r>
            <a:r>
              <a:rPr lang="en-GB" sz="2000" i="1" dirty="0" smtClean="0">
                <a:solidFill>
                  <a:schemeClr val="tx1"/>
                </a:solidFill>
              </a:rPr>
              <a:t> επένδυση είναι καλύτερη;</a:t>
            </a:r>
          </a:p>
          <a:p>
            <a:pPr algn="just"/>
            <a:endParaRPr lang="el-GR" sz="2000" b="1" dirty="0" smtClean="0">
              <a:solidFill>
                <a:schemeClr val="tx1"/>
              </a:solidFill>
            </a:endParaRPr>
          </a:p>
          <a:p>
            <a:pPr algn="just"/>
            <a:r>
              <a:rPr lang="el-GR" sz="2000" b="1" dirty="0" smtClean="0">
                <a:solidFill>
                  <a:schemeClr val="tx1"/>
                </a:solidFill>
              </a:rPr>
              <a:t>ΕΒΑ</a:t>
            </a:r>
            <a:r>
              <a:rPr lang="el-GR" sz="2000" dirty="0" smtClean="0">
                <a:solidFill>
                  <a:schemeClr val="tx1"/>
                </a:solidFill>
              </a:rPr>
              <a:t>: Ο ΕΒΑ της επένδυσης Α είναι 25% και συνεπώς η επένδυση γίνεται αποδεκτή. Ο ΕΒΑ της επένδυσης Β είναι 28% και συνεπώς και αυτή η επένδυση γίνεται αποδεκτή με βάση αυτό το κριτήριο. Επειδή η Β έχει μεγαλύτερο ΕΒΑ από την Α επιλέγεται η επένδυση </a:t>
            </a:r>
            <a:r>
              <a:rPr lang="el-GR" sz="2000" b="1" dirty="0" smtClean="0">
                <a:solidFill>
                  <a:srgbClr val="32406E"/>
                </a:solidFill>
              </a:rPr>
              <a:t>Β</a:t>
            </a:r>
            <a:r>
              <a:rPr lang="el-GR" sz="2000" dirty="0" smtClean="0">
                <a:solidFill>
                  <a:schemeClr val="tx1"/>
                </a:solidFill>
              </a:rPr>
              <a:t>.</a:t>
            </a:r>
          </a:p>
          <a:p>
            <a:pPr algn="just"/>
            <a:endParaRPr lang="el-GR" sz="2000" b="1" dirty="0" smtClean="0">
              <a:solidFill>
                <a:schemeClr val="tx1"/>
              </a:solidFill>
            </a:endParaRPr>
          </a:p>
          <a:p>
            <a:pPr algn="just"/>
            <a:r>
              <a:rPr lang="el-GR" sz="2000" b="1" dirty="0" smtClean="0">
                <a:solidFill>
                  <a:schemeClr val="tx1"/>
                </a:solidFill>
              </a:rPr>
              <a:t>ΚΠΑ</a:t>
            </a:r>
            <a:r>
              <a:rPr lang="el-GR" sz="2000" dirty="0" smtClean="0">
                <a:solidFill>
                  <a:schemeClr val="tx1"/>
                </a:solidFill>
              </a:rPr>
              <a:t>: Η ΚΠΑ της επένδυσης Α είναι €29,13, ενώ της Β είναι €20,52. Και οι δύο επενδύσεις γίνονται αποδεκτές με τη μέθοδο της καθαρής παρούσας αξίας. Επειδή η ΚΠΑ της επένδυσης Α είναι μεγαλύτερη από την ΚΠΑ της επένδυσης Β θα επιλέγαμε την επένδυση </a:t>
            </a:r>
            <a:r>
              <a:rPr lang="el-GR" sz="2000" b="1" dirty="0" smtClean="0">
                <a:solidFill>
                  <a:srgbClr val="32406E"/>
                </a:solidFill>
              </a:rPr>
              <a:t>Α</a:t>
            </a:r>
            <a:r>
              <a:rPr lang="el-GR" sz="2000" dirty="0" smtClean="0">
                <a:solidFill>
                  <a:schemeClr val="tx1"/>
                </a:solidFill>
              </a:rPr>
              <a:t>.</a:t>
            </a:r>
            <a:endParaRPr lang="en-GB" sz="2000"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4638"/>
            <a:ext cx="8229600" cy="274042"/>
          </a:xfrm>
        </p:spPr>
        <p:txBody>
          <a:bodyPr/>
          <a:lstStyle/>
          <a:p>
            <a:r>
              <a:rPr lang="en-GB" sz="3600" b="1" dirty="0" err="1" smtClean="0"/>
              <a:t>Παράδειγμα</a:t>
            </a:r>
            <a:r>
              <a:rPr lang="en-GB" sz="3600" b="1" dirty="0" smtClean="0"/>
              <a:t> 3 - </a:t>
            </a:r>
            <a:r>
              <a:rPr lang="en-GB" sz="3600" b="1" dirty="0" err="1" smtClean="0"/>
              <a:t>Συνέχεια</a:t>
            </a:r>
            <a:endParaRPr lang="en-GB" sz="3600" b="1" dirty="0" smtClean="0"/>
          </a:p>
        </p:txBody>
      </p:sp>
      <p:sp>
        <p:nvSpPr>
          <p:cNvPr id="7171" name="Rectangle 3"/>
          <p:cNvSpPr>
            <a:spLocks noGrp="1" noChangeArrowheads="1"/>
          </p:cNvSpPr>
          <p:nvPr>
            <p:ph type="body" idx="1"/>
          </p:nvPr>
        </p:nvSpPr>
        <p:spPr>
          <a:xfrm>
            <a:off x="0" y="836712"/>
            <a:ext cx="9144000" cy="6021288"/>
          </a:xfrm>
        </p:spPr>
        <p:txBody>
          <a:bodyPr/>
          <a:lstStyle/>
          <a:p>
            <a:pPr algn="just"/>
            <a:r>
              <a:rPr lang="en-GB" sz="2400" dirty="0" smtClean="0">
                <a:solidFill>
                  <a:schemeClr val="tx1"/>
                </a:solidFill>
              </a:rPr>
              <a:t>Που </a:t>
            </a:r>
            <a:r>
              <a:rPr lang="en-GB" sz="2400" dirty="0" err="1" smtClean="0">
                <a:solidFill>
                  <a:schemeClr val="tx1"/>
                </a:solidFill>
              </a:rPr>
              <a:t>οφείλονται</a:t>
            </a:r>
            <a:r>
              <a:rPr lang="en-GB" sz="2400" dirty="0" smtClean="0">
                <a:solidFill>
                  <a:schemeClr val="tx1"/>
                </a:solidFill>
              </a:rPr>
              <a:t> τα διαφορετικά </a:t>
            </a:r>
            <a:r>
              <a:rPr lang="en-GB" sz="2400" dirty="0" err="1" smtClean="0">
                <a:solidFill>
                  <a:schemeClr val="tx1"/>
                </a:solidFill>
              </a:rPr>
              <a:t>αποτελέσματα</a:t>
            </a:r>
            <a:r>
              <a:rPr lang="en-GB" sz="2400" dirty="0" smtClean="0">
                <a:solidFill>
                  <a:schemeClr val="tx1"/>
                </a:solidFill>
              </a:rPr>
              <a:t>;</a:t>
            </a:r>
          </a:p>
          <a:p>
            <a:pPr algn="just"/>
            <a:r>
              <a:rPr lang="el-GR" sz="2400" b="1" dirty="0" smtClean="0">
                <a:solidFill>
                  <a:schemeClr val="tx1"/>
                </a:solidFill>
              </a:rPr>
              <a:t>ΕΒΑ</a:t>
            </a:r>
            <a:r>
              <a:rPr lang="el-GR" sz="2400" dirty="0" smtClean="0">
                <a:solidFill>
                  <a:schemeClr val="tx1"/>
                </a:solidFill>
              </a:rPr>
              <a:t>: Ο όγκος των ΚΤΡ της Β πραγματοποιείται στο Τ1, ενώ της Α το 100% των ΚΤΡ πραγματοποιείται στο Τ2. Αυτή η σημαντική διαφορετική χρονική διάρθρωση των ΚΤΡ της Β σε σχέση με την Α αντισταθμίζει το μειονέκτημα του μικρότερου συνολικού ποσού των ΚΤΡ της Β (€135 έναντι €156) με τελικό αποτέλεσμα την επίτευξη μεγαλύτερου ΕΒΑ σε σχέση με την επένδυση Α.</a:t>
            </a:r>
          </a:p>
          <a:p>
            <a:pPr algn="just"/>
            <a:endParaRPr lang="el-GR" sz="2400" b="1" dirty="0" smtClean="0">
              <a:solidFill>
                <a:schemeClr val="tx1"/>
              </a:solidFill>
            </a:endParaRPr>
          </a:p>
          <a:p>
            <a:pPr algn="just"/>
            <a:r>
              <a:rPr lang="el-GR" sz="2400" b="1" dirty="0" smtClean="0">
                <a:solidFill>
                  <a:schemeClr val="tx1"/>
                </a:solidFill>
              </a:rPr>
              <a:t>ΚΠΑ</a:t>
            </a:r>
            <a:r>
              <a:rPr lang="el-GR" sz="2400" dirty="0" smtClean="0">
                <a:solidFill>
                  <a:schemeClr val="tx1"/>
                </a:solidFill>
              </a:rPr>
              <a:t>: Η ΚΠΑ επηρεάζεται και από το μέγεθος του επιτοκίου (εκτός του μεγέθους των ΚΤΡ και της χρονικής διάρθρωσης αυτών). Για χαμηλά επιτόκια η αρνητική επίδραση της προεξόφλησης δεν είναι τόσο σημαντική και για το λόγο αυτό η επένδυση Α έχει μεγαλύτερη ΚΠΑ από την επένδυση Β.</a:t>
            </a:r>
            <a:endParaRPr lang="en-GB" sz="2400"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274638"/>
            <a:ext cx="8229600" cy="274042"/>
          </a:xfrm>
        </p:spPr>
        <p:txBody>
          <a:bodyPr/>
          <a:lstStyle/>
          <a:p>
            <a:r>
              <a:rPr lang="en-GB" sz="3600" b="1" dirty="0" err="1" smtClean="0"/>
              <a:t>Παράδειγμα</a:t>
            </a:r>
            <a:r>
              <a:rPr lang="en-GB" sz="3600" b="1" dirty="0" smtClean="0"/>
              <a:t> 4</a:t>
            </a:r>
          </a:p>
        </p:txBody>
      </p:sp>
      <p:sp>
        <p:nvSpPr>
          <p:cNvPr id="8195" name="Rectangle 3"/>
          <p:cNvSpPr>
            <a:spLocks noGrp="1" noChangeArrowheads="1"/>
          </p:cNvSpPr>
          <p:nvPr>
            <p:ph type="body" idx="1"/>
          </p:nvPr>
        </p:nvSpPr>
        <p:spPr>
          <a:xfrm>
            <a:off x="0" y="836712"/>
            <a:ext cx="9144000" cy="6021288"/>
          </a:xfrm>
        </p:spPr>
        <p:txBody>
          <a:bodyPr/>
          <a:lstStyle/>
          <a:p>
            <a:pPr algn="just"/>
            <a:r>
              <a:rPr lang="en-GB" sz="2000" dirty="0" err="1" smtClean="0">
                <a:solidFill>
                  <a:schemeClr val="tx1"/>
                </a:solidFill>
              </a:rPr>
              <a:t>Εξετάζετε</a:t>
            </a:r>
            <a:r>
              <a:rPr lang="en-GB" sz="2000" dirty="0" smtClean="0">
                <a:solidFill>
                  <a:schemeClr val="tx1"/>
                </a:solidFill>
              </a:rPr>
              <a:t> τρεις επενδύσεις με τα </a:t>
            </a:r>
            <a:r>
              <a:rPr lang="en-GB" sz="2000" dirty="0" err="1" smtClean="0">
                <a:solidFill>
                  <a:schemeClr val="tx1"/>
                </a:solidFill>
              </a:rPr>
              <a:t>ακόλουθα</a:t>
            </a:r>
            <a:r>
              <a:rPr lang="en-GB" sz="2000" dirty="0" smtClean="0">
                <a:solidFill>
                  <a:schemeClr val="tx1"/>
                </a:solidFill>
              </a:rPr>
              <a:t> </a:t>
            </a:r>
            <a:r>
              <a:rPr lang="en-GB" sz="2000" dirty="0" err="1" smtClean="0">
                <a:solidFill>
                  <a:schemeClr val="tx1"/>
                </a:solidFill>
              </a:rPr>
              <a:t>χαρακτηριστικά</a:t>
            </a:r>
            <a:r>
              <a:rPr lang="en-GB" sz="2000" dirty="0" smtClean="0">
                <a:solidFill>
                  <a:schemeClr val="tx1"/>
                </a:solidFill>
              </a:rPr>
              <a:t>:</a:t>
            </a:r>
          </a:p>
          <a:p>
            <a:pPr>
              <a:buFontTx/>
              <a:buNone/>
            </a:pPr>
            <a:r>
              <a:rPr lang="en-GB" sz="2000" i="1" dirty="0" smtClean="0">
                <a:solidFill>
                  <a:schemeClr val="tx1"/>
                </a:solidFill>
              </a:rPr>
              <a:t>(€)				      Κ0			ΚΠΑ</a:t>
            </a:r>
          </a:p>
          <a:p>
            <a:pPr>
              <a:buFontTx/>
              <a:buNone/>
            </a:pPr>
            <a:r>
              <a:rPr lang="en-GB" sz="2000" i="1" dirty="0" smtClean="0">
                <a:solidFill>
                  <a:schemeClr val="tx1"/>
                </a:solidFill>
              </a:rPr>
              <a:t>Τ0				    (5.000)		3.565</a:t>
            </a:r>
          </a:p>
          <a:p>
            <a:pPr>
              <a:buFontTx/>
              <a:buNone/>
            </a:pPr>
            <a:r>
              <a:rPr lang="en-GB" sz="2000" i="1" dirty="0" smtClean="0">
                <a:solidFill>
                  <a:schemeClr val="tx1"/>
                </a:solidFill>
              </a:rPr>
              <a:t>Τ1				    (3.000)		2.395</a:t>
            </a:r>
          </a:p>
          <a:p>
            <a:pPr>
              <a:buFontTx/>
              <a:buNone/>
            </a:pPr>
            <a:r>
              <a:rPr lang="en-GB" sz="2000" i="1" dirty="0" smtClean="0">
                <a:solidFill>
                  <a:schemeClr val="tx1"/>
                </a:solidFill>
              </a:rPr>
              <a:t>Τ2				    (2.000)		2.215</a:t>
            </a:r>
          </a:p>
          <a:p>
            <a:pPr algn="just">
              <a:buFontTx/>
              <a:buNone/>
            </a:pPr>
            <a:r>
              <a:rPr lang="en-GB" sz="1800" i="1" dirty="0" smtClean="0">
                <a:solidFill>
                  <a:schemeClr val="tx1"/>
                </a:solidFill>
              </a:rPr>
              <a:t>	</a:t>
            </a:r>
            <a:r>
              <a:rPr lang="en-GB" sz="2000" dirty="0" smtClean="0">
                <a:solidFill>
                  <a:schemeClr val="tx1"/>
                </a:solidFill>
              </a:rPr>
              <a:t>Τα προς επένδυση </a:t>
            </a:r>
            <a:r>
              <a:rPr lang="en-GB" sz="2000" dirty="0" err="1" smtClean="0">
                <a:solidFill>
                  <a:schemeClr val="tx1"/>
                </a:solidFill>
              </a:rPr>
              <a:t>διαθέσιμα</a:t>
            </a:r>
            <a:r>
              <a:rPr lang="en-GB" sz="2000" dirty="0" smtClean="0">
                <a:solidFill>
                  <a:schemeClr val="tx1"/>
                </a:solidFill>
              </a:rPr>
              <a:t> κεφάλαια στο Τ</a:t>
            </a:r>
            <a:r>
              <a:rPr lang="en-GB" sz="2000" baseline="-25000" dirty="0" smtClean="0">
                <a:solidFill>
                  <a:schemeClr val="tx1"/>
                </a:solidFill>
              </a:rPr>
              <a:t>0</a:t>
            </a:r>
            <a:r>
              <a:rPr lang="en-GB" sz="2000" dirty="0" smtClean="0">
                <a:solidFill>
                  <a:schemeClr val="tx1"/>
                </a:solidFill>
              </a:rPr>
              <a:t> είναι €5.000. </a:t>
            </a:r>
            <a:r>
              <a:rPr lang="en-GB" sz="2000" dirty="0" err="1" smtClean="0">
                <a:solidFill>
                  <a:schemeClr val="tx1"/>
                </a:solidFill>
              </a:rPr>
              <a:t>Ποιές</a:t>
            </a:r>
            <a:r>
              <a:rPr lang="en-GB" sz="2000" dirty="0" smtClean="0">
                <a:solidFill>
                  <a:schemeClr val="tx1"/>
                </a:solidFill>
              </a:rPr>
              <a:t> από τις επενδύσεις πρέπει να </a:t>
            </a:r>
            <a:r>
              <a:rPr lang="en-GB" sz="2000" dirty="0" err="1" smtClean="0">
                <a:solidFill>
                  <a:schemeClr val="tx1"/>
                </a:solidFill>
              </a:rPr>
              <a:t>γίνουν</a:t>
            </a:r>
            <a:r>
              <a:rPr lang="en-GB" sz="2000" dirty="0" smtClean="0">
                <a:solidFill>
                  <a:schemeClr val="tx1"/>
                </a:solidFill>
              </a:rPr>
              <a:t> </a:t>
            </a:r>
            <a:r>
              <a:rPr lang="en-GB" sz="2000" dirty="0" err="1" smtClean="0">
                <a:solidFill>
                  <a:schemeClr val="tx1"/>
                </a:solidFill>
              </a:rPr>
              <a:t>αποδεκτές</a:t>
            </a:r>
            <a:r>
              <a:rPr lang="en-GB" sz="2000" dirty="0" smtClean="0">
                <a:solidFill>
                  <a:schemeClr val="tx1"/>
                </a:solidFill>
              </a:rPr>
              <a:t>;</a:t>
            </a:r>
          </a:p>
          <a:p>
            <a:pPr algn="just"/>
            <a:r>
              <a:rPr lang="el-GR" sz="2000" dirty="0" smtClean="0">
                <a:solidFill>
                  <a:schemeClr val="tx1"/>
                </a:solidFill>
              </a:rPr>
              <a:t>Όταν υπάρχουν περιορισμοί στα κεφάλαια την τρέχουσα χρονική περίοδο δεν μπορούμε να αποδεχτούμε όλες τις επενδύσεις που έχουν θετική ΚΠΑ. Στην περίπτωση αυτή σκοπός μας είναι ο προσδιορισμός του άριστου συνδυασμού των επενδύσεων. Θα χρησιμοποιήσουμε δύο κριτήρια: το κριτήριο της </a:t>
            </a:r>
            <a:r>
              <a:rPr lang="el-GR" sz="2000" b="1" dirty="0" smtClean="0">
                <a:solidFill>
                  <a:schemeClr val="tx1"/>
                </a:solidFill>
              </a:rPr>
              <a:t>ΚΠΑ</a:t>
            </a:r>
            <a:r>
              <a:rPr lang="el-GR" sz="2000" dirty="0" smtClean="0">
                <a:solidFill>
                  <a:schemeClr val="tx1"/>
                </a:solidFill>
              </a:rPr>
              <a:t> και το κριτήριο του </a:t>
            </a:r>
            <a:r>
              <a:rPr lang="el-GR" sz="2000" b="1" dirty="0" smtClean="0">
                <a:solidFill>
                  <a:schemeClr val="tx1"/>
                </a:solidFill>
              </a:rPr>
              <a:t>Δείκτη Αποδοτικότητας (ΔΑ).</a:t>
            </a:r>
            <a:endParaRPr lang="el-GR" sz="2000" dirty="0" smtClean="0">
              <a:solidFill>
                <a:schemeClr val="tx1"/>
              </a:solidFill>
            </a:endParaRPr>
          </a:p>
          <a:p>
            <a:pPr algn="just"/>
            <a:r>
              <a:rPr lang="el-GR" sz="2000" b="1" dirty="0" smtClean="0">
                <a:solidFill>
                  <a:schemeClr val="tx1"/>
                </a:solidFill>
              </a:rPr>
              <a:t>Κριτήριο ΚΠΑ:</a:t>
            </a:r>
            <a:r>
              <a:rPr lang="el-GR" sz="2000" dirty="0" smtClean="0">
                <a:solidFill>
                  <a:schemeClr val="tx1"/>
                </a:solidFill>
              </a:rPr>
              <a:t> Με βάση το κριτήριο αυτό θα επιλέξουμε την επένδυση Χ αφού αυτή έχει τη μεγαλύτερη καθαρή παρούσα αξία.</a:t>
            </a:r>
            <a:endParaRPr lang="en-GB" sz="2000" dirty="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274638"/>
            <a:ext cx="8229600" cy="346050"/>
          </a:xfrm>
        </p:spPr>
        <p:txBody>
          <a:bodyPr/>
          <a:lstStyle/>
          <a:p>
            <a:r>
              <a:rPr lang="en-GB" sz="3600" b="1" dirty="0" err="1" smtClean="0"/>
              <a:t>Παράδειγμα</a:t>
            </a:r>
            <a:r>
              <a:rPr lang="en-GB" sz="3600" b="1" dirty="0" smtClean="0"/>
              <a:t> 4 - </a:t>
            </a:r>
            <a:r>
              <a:rPr lang="en-GB" sz="3600" b="1" dirty="0" err="1" smtClean="0"/>
              <a:t>Συνέχεια</a:t>
            </a:r>
            <a:endParaRPr lang="en-GB" sz="3600" b="1" dirty="0" smtClean="0"/>
          </a:p>
        </p:txBody>
      </p:sp>
      <p:sp>
        <p:nvSpPr>
          <p:cNvPr id="9219" name="Rectangle 3"/>
          <p:cNvSpPr>
            <a:spLocks noGrp="1" noChangeArrowheads="1"/>
          </p:cNvSpPr>
          <p:nvPr>
            <p:ph type="body" idx="1"/>
          </p:nvPr>
        </p:nvSpPr>
        <p:spPr>
          <a:xfrm>
            <a:off x="0" y="764704"/>
            <a:ext cx="9144000" cy="6093296"/>
          </a:xfrm>
        </p:spPr>
        <p:txBody>
          <a:bodyPr/>
          <a:lstStyle/>
          <a:p>
            <a:pPr algn="just"/>
            <a:r>
              <a:rPr lang="en-GB" sz="2000" dirty="0" smtClean="0"/>
              <a:t>Η ΚΠΑ δεν έχει </a:t>
            </a:r>
            <a:r>
              <a:rPr lang="en-GB" sz="2000" dirty="0" err="1" smtClean="0"/>
              <a:t>σχεδιαστεί</a:t>
            </a:r>
            <a:r>
              <a:rPr lang="en-GB" sz="2000" dirty="0" smtClean="0"/>
              <a:t> για να λαμβάνει </a:t>
            </a:r>
            <a:r>
              <a:rPr lang="en-GB" sz="2000" dirty="0" err="1" smtClean="0"/>
              <a:t>υπόψη</a:t>
            </a:r>
            <a:r>
              <a:rPr lang="en-GB" sz="2000" dirty="0" smtClean="0"/>
              <a:t> περιορισμούς στα κεφάλαια. Το </a:t>
            </a:r>
            <a:r>
              <a:rPr lang="en-GB" sz="2000" dirty="0" err="1" smtClean="0"/>
              <a:t>κατάλληλο</a:t>
            </a:r>
            <a:r>
              <a:rPr lang="en-GB" sz="2000" dirty="0" smtClean="0"/>
              <a:t> </a:t>
            </a:r>
            <a:r>
              <a:rPr lang="en-GB" sz="2000" dirty="0" err="1" smtClean="0"/>
              <a:t>κριτήριο</a:t>
            </a:r>
            <a:r>
              <a:rPr lang="en-GB" sz="2000" dirty="0" smtClean="0"/>
              <a:t> είναι ο </a:t>
            </a:r>
            <a:r>
              <a:rPr lang="en-GB" sz="2000" u="sng" dirty="0" err="1" smtClean="0"/>
              <a:t>δείκτης</a:t>
            </a:r>
            <a:r>
              <a:rPr lang="en-GB" sz="2000" u="sng" dirty="0" smtClean="0"/>
              <a:t> αποδοτικότητας (ΔΑ)</a:t>
            </a:r>
            <a:r>
              <a:rPr lang="en-GB" sz="2000" dirty="0" smtClean="0"/>
              <a:t>. Ο ΔΑ </a:t>
            </a:r>
            <a:r>
              <a:rPr lang="en-GB" sz="2000" dirty="0" err="1" smtClean="0"/>
              <a:t>ορίζεται</a:t>
            </a:r>
            <a:r>
              <a:rPr lang="en-GB" sz="2000" dirty="0" smtClean="0"/>
              <a:t> ως το </a:t>
            </a:r>
            <a:r>
              <a:rPr lang="en-GB" sz="2000" dirty="0" err="1" smtClean="0"/>
              <a:t>πηλίκο</a:t>
            </a:r>
            <a:r>
              <a:rPr lang="en-GB" sz="2000" dirty="0" smtClean="0"/>
              <a:t> της ΚΠΑ προς το </a:t>
            </a:r>
            <a:r>
              <a:rPr lang="en-GB" sz="2000" dirty="0" err="1" smtClean="0"/>
              <a:t>Κο</a:t>
            </a:r>
            <a:r>
              <a:rPr lang="en-GB" sz="2000" dirty="0" smtClean="0"/>
              <a:t>. Μία επένδυση γίνεται </a:t>
            </a:r>
            <a:r>
              <a:rPr lang="en-GB" sz="2000" dirty="0" err="1" smtClean="0"/>
              <a:t>αποδεκτή</a:t>
            </a:r>
            <a:r>
              <a:rPr lang="en-GB" sz="2000" dirty="0" smtClean="0"/>
              <a:t> όταν ΔΑ&gt;0. Με το ΔΑ έχουμε τα </a:t>
            </a:r>
            <a:r>
              <a:rPr lang="en-GB" sz="2000" dirty="0" err="1" smtClean="0"/>
              <a:t>εξής</a:t>
            </a:r>
            <a:r>
              <a:rPr lang="en-GB" sz="2000" dirty="0" smtClean="0"/>
              <a:t> </a:t>
            </a:r>
            <a:r>
              <a:rPr lang="en-GB" sz="2000" dirty="0" err="1" smtClean="0"/>
              <a:t>αποτελέσματα</a:t>
            </a:r>
            <a:r>
              <a:rPr lang="en-GB" sz="2000" dirty="0" smtClean="0"/>
              <a:t> τα οποία </a:t>
            </a:r>
            <a:r>
              <a:rPr lang="en-GB" sz="2000" dirty="0" err="1" smtClean="0"/>
              <a:t>παρουσιάζονται</a:t>
            </a:r>
            <a:r>
              <a:rPr lang="en-GB" sz="2000" dirty="0" smtClean="0"/>
              <a:t> στον </a:t>
            </a:r>
            <a:r>
              <a:rPr lang="en-GB" sz="2000" dirty="0" err="1" smtClean="0"/>
              <a:t>αμέσως</a:t>
            </a:r>
            <a:r>
              <a:rPr lang="en-GB" sz="2000" dirty="0" smtClean="0"/>
              <a:t> </a:t>
            </a:r>
            <a:r>
              <a:rPr lang="en-GB" sz="2000" dirty="0" err="1" smtClean="0"/>
              <a:t>επόμενο</a:t>
            </a:r>
            <a:r>
              <a:rPr lang="en-GB" sz="2000" dirty="0" smtClean="0"/>
              <a:t> </a:t>
            </a:r>
            <a:r>
              <a:rPr lang="en-GB" sz="2000" dirty="0" err="1" smtClean="0"/>
              <a:t>πίνακα</a:t>
            </a:r>
            <a:r>
              <a:rPr lang="en-GB" sz="2000" dirty="0" smtClean="0"/>
              <a:t>:</a:t>
            </a:r>
          </a:p>
          <a:p>
            <a:pPr>
              <a:buFontTx/>
              <a:buNone/>
            </a:pPr>
            <a:r>
              <a:rPr lang="en-GB" sz="1600" dirty="0" smtClean="0"/>
              <a:t>			</a:t>
            </a:r>
            <a:r>
              <a:rPr lang="en-GB" sz="2000" b="1" dirty="0" smtClean="0"/>
              <a:t>Επένδυση		ΚΠΑ/</a:t>
            </a:r>
            <a:r>
              <a:rPr lang="en-GB" sz="2000" b="1" dirty="0" err="1" smtClean="0"/>
              <a:t>Κο</a:t>
            </a:r>
            <a:r>
              <a:rPr lang="en-GB" sz="2000" b="1" dirty="0" smtClean="0"/>
              <a:t> (ΔΑ)</a:t>
            </a:r>
          </a:p>
          <a:p>
            <a:pPr>
              <a:buFontTx/>
              <a:buNone/>
            </a:pPr>
            <a:r>
              <a:rPr lang="en-GB" sz="2000" dirty="0" smtClean="0"/>
              <a:t>			         Χ           		      0,713</a:t>
            </a:r>
          </a:p>
          <a:p>
            <a:pPr>
              <a:buFontTx/>
              <a:buNone/>
            </a:pPr>
            <a:r>
              <a:rPr lang="en-GB" sz="2000" dirty="0" smtClean="0"/>
              <a:t>			         Ψ			      0,796</a:t>
            </a:r>
          </a:p>
          <a:p>
            <a:pPr>
              <a:buFontTx/>
              <a:buNone/>
            </a:pPr>
            <a:r>
              <a:rPr lang="en-GB" sz="2000" dirty="0" smtClean="0"/>
              <a:t>			         </a:t>
            </a:r>
            <a:r>
              <a:rPr lang="en-GB" sz="2000" b="1" dirty="0" smtClean="0">
                <a:solidFill>
                  <a:srgbClr val="CC3300"/>
                </a:solidFill>
              </a:rPr>
              <a:t>Ζ			      1,108</a:t>
            </a:r>
            <a:endParaRPr lang="en-GB" sz="2000" dirty="0" smtClean="0"/>
          </a:p>
          <a:p>
            <a:pPr algn="just"/>
            <a:r>
              <a:rPr lang="en-GB" sz="2000" dirty="0" err="1" smtClean="0"/>
              <a:t>Ενώ</a:t>
            </a:r>
            <a:r>
              <a:rPr lang="en-GB" sz="2000" dirty="0" smtClean="0"/>
              <a:t> με το </a:t>
            </a:r>
            <a:r>
              <a:rPr lang="en-GB" sz="2000" dirty="0" err="1" smtClean="0"/>
              <a:t>κριτήριο</a:t>
            </a:r>
            <a:r>
              <a:rPr lang="en-GB" sz="2000" dirty="0" smtClean="0"/>
              <a:t> της ΚΠΑ η επένδυση Χ είναι πρώτη, με το </a:t>
            </a:r>
            <a:r>
              <a:rPr lang="en-GB" sz="2000" dirty="0" err="1" smtClean="0"/>
              <a:t>κριτήριο</a:t>
            </a:r>
            <a:r>
              <a:rPr lang="en-GB" sz="2000" dirty="0" smtClean="0"/>
              <a:t> του ΔΑ, πρώτη είναι η επένδυση Ζ, η οποία </a:t>
            </a:r>
            <a:r>
              <a:rPr lang="en-GB" sz="2000" dirty="0" err="1" smtClean="0"/>
              <a:t>όμως</a:t>
            </a:r>
            <a:r>
              <a:rPr lang="en-GB" sz="2000" dirty="0" smtClean="0"/>
              <a:t> δεν </a:t>
            </a:r>
            <a:r>
              <a:rPr lang="en-GB" sz="2000" dirty="0" err="1" smtClean="0"/>
              <a:t>εξαντλεί</a:t>
            </a:r>
            <a:r>
              <a:rPr lang="en-GB" sz="2000" dirty="0" smtClean="0"/>
              <a:t> τα </a:t>
            </a:r>
            <a:r>
              <a:rPr lang="en-GB" sz="2000" dirty="0" err="1" smtClean="0"/>
              <a:t>διαθέσιμα</a:t>
            </a:r>
            <a:r>
              <a:rPr lang="en-GB" sz="2000" dirty="0" smtClean="0"/>
              <a:t> κεφάλαια. Θα </a:t>
            </a:r>
            <a:r>
              <a:rPr lang="en-GB" sz="2000" dirty="0" err="1" smtClean="0"/>
              <a:t>επιλέξουμε</a:t>
            </a:r>
            <a:r>
              <a:rPr lang="en-GB" sz="2000" dirty="0" smtClean="0"/>
              <a:t> τις επενδύσεις Ζ+Ψ, </a:t>
            </a:r>
            <a:r>
              <a:rPr lang="en-GB" sz="2000" dirty="0" err="1" smtClean="0"/>
              <a:t>επειδή</a:t>
            </a:r>
            <a:r>
              <a:rPr lang="en-GB" sz="2000" dirty="0" smtClean="0"/>
              <a:t> το </a:t>
            </a:r>
            <a:r>
              <a:rPr lang="en-GB" sz="2000" dirty="0" err="1" smtClean="0"/>
              <a:t>άθροισμα</a:t>
            </a:r>
            <a:r>
              <a:rPr lang="en-GB" sz="2000" dirty="0" smtClean="0"/>
              <a:t> των ΚΠΑ τους είναι </a:t>
            </a:r>
            <a:r>
              <a:rPr lang="en-GB" sz="2000" dirty="0" err="1" smtClean="0"/>
              <a:t>μεγαλύτερο</a:t>
            </a:r>
            <a:r>
              <a:rPr lang="en-GB" sz="2000" dirty="0" smtClean="0"/>
              <a:t> από την ΚΠΑ της επένδυσης Χ.</a:t>
            </a:r>
          </a:p>
          <a:p>
            <a:pPr>
              <a:buFontTx/>
              <a:buNone/>
            </a:pPr>
            <a:r>
              <a:rPr lang="en-GB" sz="1600" b="1" dirty="0" smtClean="0"/>
              <a:t>		</a:t>
            </a:r>
            <a:r>
              <a:rPr lang="en-GB" sz="2000" b="1" dirty="0" err="1" smtClean="0"/>
              <a:t>Συνδυασμοί</a:t>
            </a:r>
            <a:r>
              <a:rPr lang="en-GB" sz="2000" b="1" dirty="0" smtClean="0"/>
              <a:t> Επενδύσεων		</a:t>
            </a:r>
            <a:r>
              <a:rPr lang="en-GB" sz="2000" b="1" dirty="0" err="1" smtClean="0"/>
              <a:t>Κο</a:t>
            </a:r>
            <a:r>
              <a:rPr lang="en-GB" sz="2000" b="1" dirty="0" smtClean="0"/>
              <a:t>		ΚΠΑ</a:t>
            </a:r>
          </a:p>
          <a:p>
            <a:pPr>
              <a:buFontTx/>
              <a:buNone/>
            </a:pPr>
            <a:r>
              <a:rPr lang="en-GB" sz="2000" dirty="0" smtClean="0"/>
              <a:t>			</a:t>
            </a:r>
            <a:r>
              <a:rPr lang="en-GB" sz="2000" b="1" dirty="0" smtClean="0">
                <a:solidFill>
                  <a:srgbClr val="CC3300"/>
                </a:solidFill>
              </a:rPr>
              <a:t>Ζ+Ψ		              (5.000)		4.610</a:t>
            </a:r>
            <a:endParaRPr lang="en-GB" sz="2000" dirty="0" smtClean="0">
              <a:solidFill>
                <a:srgbClr val="CC3300"/>
              </a:solidFill>
            </a:endParaRPr>
          </a:p>
          <a:p>
            <a:pPr>
              <a:buFontTx/>
              <a:buNone/>
            </a:pPr>
            <a:r>
              <a:rPr lang="en-GB" sz="2000" dirty="0" smtClean="0"/>
              <a:t>			  Χ		              (5.000)		3.565</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8229600" cy="346050"/>
          </a:xfrm>
        </p:spPr>
        <p:txBody>
          <a:bodyPr/>
          <a:lstStyle/>
          <a:p>
            <a:r>
              <a:rPr lang="en-GB" sz="3600" b="1" dirty="0" err="1" smtClean="0"/>
              <a:t>Παράδειγμα</a:t>
            </a:r>
            <a:r>
              <a:rPr lang="en-GB" sz="3600" b="1" dirty="0" smtClean="0"/>
              <a:t> 5</a:t>
            </a:r>
          </a:p>
        </p:txBody>
      </p:sp>
      <p:sp>
        <p:nvSpPr>
          <p:cNvPr id="10243" name="Rectangle 3"/>
          <p:cNvSpPr>
            <a:spLocks noGrp="1" noChangeArrowheads="1"/>
          </p:cNvSpPr>
          <p:nvPr>
            <p:ph type="body" idx="1"/>
          </p:nvPr>
        </p:nvSpPr>
        <p:spPr>
          <a:xfrm>
            <a:off x="0" y="836712"/>
            <a:ext cx="9144000" cy="6021288"/>
          </a:xfrm>
        </p:spPr>
        <p:txBody>
          <a:bodyPr/>
          <a:lstStyle/>
          <a:p>
            <a:pPr algn="just"/>
            <a:r>
              <a:rPr lang="en-GB" sz="2200" dirty="0" err="1" smtClean="0">
                <a:solidFill>
                  <a:schemeClr val="tx1"/>
                </a:solidFill>
              </a:rPr>
              <a:t>Εξετάζετε</a:t>
            </a:r>
            <a:r>
              <a:rPr lang="en-GB" sz="2200" dirty="0" smtClean="0">
                <a:solidFill>
                  <a:schemeClr val="tx1"/>
                </a:solidFill>
              </a:rPr>
              <a:t> 3 επενδύσεις με τα </a:t>
            </a:r>
            <a:r>
              <a:rPr lang="en-GB" sz="2200" dirty="0" err="1" smtClean="0">
                <a:solidFill>
                  <a:schemeClr val="tx1"/>
                </a:solidFill>
              </a:rPr>
              <a:t>ακόλουθα</a:t>
            </a:r>
            <a:r>
              <a:rPr lang="en-GB" sz="2200" dirty="0" smtClean="0">
                <a:solidFill>
                  <a:schemeClr val="tx1"/>
                </a:solidFill>
              </a:rPr>
              <a:t> </a:t>
            </a:r>
            <a:r>
              <a:rPr lang="en-GB" sz="2200" dirty="0" err="1" smtClean="0">
                <a:solidFill>
                  <a:schemeClr val="tx1"/>
                </a:solidFill>
              </a:rPr>
              <a:t>χαρακτηριστικά</a:t>
            </a:r>
            <a:r>
              <a:rPr lang="en-GB" sz="2200" dirty="0" smtClean="0">
                <a:solidFill>
                  <a:schemeClr val="tx1"/>
                </a:solidFill>
              </a:rPr>
              <a:t>:</a:t>
            </a:r>
          </a:p>
          <a:p>
            <a:pPr>
              <a:buFontTx/>
              <a:buNone/>
            </a:pPr>
            <a:r>
              <a:rPr lang="en-GB" sz="2200" i="1" dirty="0" smtClean="0">
                <a:solidFill>
                  <a:schemeClr val="tx1"/>
                </a:solidFill>
              </a:rPr>
              <a:t>(€)				 Ε1		 Ε2		 Ε3</a:t>
            </a:r>
          </a:p>
          <a:p>
            <a:pPr>
              <a:buFontTx/>
              <a:buNone/>
            </a:pPr>
            <a:r>
              <a:rPr lang="en-GB" sz="2200" i="1" dirty="0" smtClean="0">
                <a:solidFill>
                  <a:schemeClr val="tx1"/>
                </a:solidFill>
              </a:rPr>
              <a:t>Χ</a:t>
            </a:r>
            <a:r>
              <a:rPr lang="en-GB" sz="2200" i="1" baseline="-25000" dirty="0" smtClean="0">
                <a:solidFill>
                  <a:schemeClr val="tx1"/>
                </a:solidFill>
              </a:rPr>
              <a:t>1				</a:t>
            </a:r>
            <a:r>
              <a:rPr lang="en-GB" sz="2200" i="1" dirty="0" smtClean="0">
                <a:solidFill>
                  <a:schemeClr val="tx1"/>
                </a:solidFill>
              </a:rPr>
              <a:t>-20		-10		-10</a:t>
            </a:r>
          </a:p>
          <a:p>
            <a:pPr>
              <a:buFontTx/>
              <a:buNone/>
            </a:pPr>
            <a:r>
              <a:rPr lang="en-GB" sz="2200" i="1" dirty="0" smtClean="0">
                <a:solidFill>
                  <a:schemeClr val="tx1"/>
                </a:solidFill>
              </a:rPr>
              <a:t>Χ</a:t>
            </a:r>
            <a:r>
              <a:rPr lang="en-GB" sz="2200" i="1" baseline="-25000" dirty="0" smtClean="0">
                <a:solidFill>
                  <a:schemeClr val="tx1"/>
                </a:solidFill>
              </a:rPr>
              <a:t>2				 </a:t>
            </a:r>
            <a:r>
              <a:rPr lang="en-GB" sz="2200" i="1" dirty="0" smtClean="0">
                <a:solidFill>
                  <a:schemeClr val="tx1"/>
                </a:solidFill>
              </a:rPr>
              <a:t>70		 15		   5</a:t>
            </a:r>
          </a:p>
          <a:p>
            <a:pPr>
              <a:buFontTx/>
              <a:buNone/>
            </a:pPr>
            <a:r>
              <a:rPr lang="en-GB" sz="2200" i="1" dirty="0" smtClean="0">
                <a:solidFill>
                  <a:schemeClr val="tx1"/>
                </a:solidFill>
              </a:rPr>
              <a:t>Χ</a:t>
            </a:r>
            <a:r>
              <a:rPr lang="en-GB" sz="2200" i="1" baseline="-25000" dirty="0" smtClean="0">
                <a:solidFill>
                  <a:schemeClr val="tx1"/>
                </a:solidFill>
              </a:rPr>
              <a:t>3</a:t>
            </a:r>
            <a:r>
              <a:rPr lang="en-GB" sz="2200" i="1" dirty="0" smtClean="0">
                <a:solidFill>
                  <a:schemeClr val="tx1"/>
                </a:solidFill>
              </a:rPr>
              <a:t>				10		 40		 60</a:t>
            </a:r>
          </a:p>
          <a:p>
            <a:pPr>
              <a:buFontTx/>
              <a:buNone/>
            </a:pPr>
            <a:r>
              <a:rPr lang="en-GB" sz="2200" i="1" dirty="0" smtClean="0">
                <a:solidFill>
                  <a:schemeClr val="tx1"/>
                </a:solidFill>
              </a:rPr>
              <a:t>ΚΠΑ			50,5		 35,3		 33,4</a:t>
            </a:r>
          </a:p>
          <a:p>
            <a:pPr>
              <a:buFontTx/>
              <a:buNone/>
            </a:pPr>
            <a:r>
              <a:rPr lang="en-GB" sz="2200" i="1" dirty="0" smtClean="0">
                <a:solidFill>
                  <a:schemeClr val="tx1"/>
                </a:solidFill>
              </a:rPr>
              <a:t>ΔΑ				 3,53		  4,53		  4,34</a:t>
            </a:r>
          </a:p>
          <a:p>
            <a:pPr algn="just"/>
            <a:r>
              <a:rPr lang="el-GR" sz="2200" dirty="0" smtClean="0">
                <a:solidFill>
                  <a:schemeClr val="tx1"/>
                </a:solidFill>
              </a:rPr>
              <a:t>Αφού πρόκειται για αμοιβαία αποκλειόμενες επενδύσεις θα επιλέξουμε εκείνη την επένδυση με την υψηλότερη ΚΠΑ, άρα την επένδυση Α.</a:t>
            </a:r>
          </a:p>
          <a:p>
            <a:pPr algn="just"/>
            <a:r>
              <a:rPr lang="el-GR" sz="2200" dirty="0" smtClean="0">
                <a:solidFill>
                  <a:schemeClr val="tx1"/>
                </a:solidFill>
              </a:rPr>
              <a:t>Αν έχουμε €20 προς επένδυση, θα επιλέξουμε την επένδυση 1 </a:t>
            </a:r>
            <a:r>
              <a:rPr lang="el-GR" sz="2200" u="sng" dirty="0" smtClean="0">
                <a:solidFill>
                  <a:schemeClr val="tx1"/>
                </a:solidFill>
              </a:rPr>
              <a:t>ή</a:t>
            </a:r>
            <a:r>
              <a:rPr lang="el-GR" sz="2200" dirty="0" smtClean="0">
                <a:solidFill>
                  <a:schemeClr val="tx1"/>
                </a:solidFill>
              </a:rPr>
              <a:t> τις 2 και 3 μαζί. Στην περίπτωση αυτή δεν μπορούμε να ιεραρχήσουμε τις επενδύσεις με βάση την ΚΠΑ τους. Τόσο το 2ο όσο και 3ο έργο έχουν υψηλότερους ΔΑ από το 1ο. Άρα θα πρέπει να προηγηθούν του 1ου έργου.</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404813"/>
            <a:ext cx="8229600" cy="1511300"/>
          </a:xfrm>
        </p:spPr>
        <p:txBody>
          <a:bodyPr/>
          <a:lstStyle/>
          <a:p>
            <a:pPr eaLnBrk="1" hangingPunct="1">
              <a:spcBef>
                <a:spcPct val="20000"/>
              </a:spcBef>
            </a:pPr>
            <a:r>
              <a:rPr lang="el-GR" sz="4000" b="1" smtClean="0">
                <a:solidFill>
                  <a:srgbClr val="FF0000"/>
                </a:solidFill>
                <a:latin typeface="Times New Roman" pitchFamily="18" charset="0"/>
              </a:rPr>
              <a:t>Κίνδυνος και Προϋπολογισμός Επενδύσεων Κεφαλαίου</a:t>
            </a:r>
            <a:r>
              <a:rPr lang="el-GR" sz="2400" b="1" smtClean="0">
                <a:latin typeface="Times New Roman" pitchFamily="18" charset="0"/>
              </a:rPr>
              <a:t/>
            </a:r>
            <a:br>
              <a:rPr lang="el-GR" sz="2400" b="1" smtClean="0">
                <a:latin typeface="Times New Roman" pitchFamily="18" charset="0"/>
              </a:rPr>
            </a:br>
            <a:endParaRPr lang="el-GR" sz="2400" b="1" smtClean="0">
              <a:latin typeface="Times New Roman" pitchFamily="18" charset="0"/>
            </a:endParaRPr>
          </a:p>
        </p:txBody>
      </p:sp>
      <p:sp>
        <p:nvSpPr>
          <p:cNvPr id="47107" name="Rectangle 3"/>
          <p:cNvSpPr>
            <a:spLocks noGrp="1" noChangeArrowheads="1"/>
          </p:cNvSpPr>
          <p:nvPr>
            <p:ph idx="1"/>
          </p:nvPr>
        </p:nvSpPr>
        <p:spPr>
          <a:xfrm>
            <a:off x="179388" y="2565400"/>
            <a:ext cx="8785225" cy="3600450"/>
          </a:xfrm>
        </p:spPr>
        <p:txBody>
          <a:bodyPr/>
          <a:lstStyle/>
          <a:p>
            <a:pPr marL="0" indent="0" algn="ctr" eaLnBrk="1" hangingPunct="1">
              <a:buFont typeface="Wingdings" pitchFamily="2" charset="2"/>
              <a:buNone/>
            </a:pPr>
            <a:endParaRPr lang="el-GR" sz="1400" u="sng" smtClean="0">
              <a:latin typeface="Times New Roman" pitchFamily="18" charset="0"/>
            </a:endParaRPr>
          </a:p>
          <a:p>
            <a:pPr marL="0" indent="0" algn="ctr" eaLnBrk="1" hangingPunct="1">
              <a:buFont typeface="Wingdings" pitchFamily="2" charset="2"/>
              <a:buNone/>
            </a:pPr>
            <a:r>
              <a:rPr lang="el-GR" b="1" smtClean="0">
                <a:latin typeface="Times New Roman" pitchFamily="18" charset="0"/>
              </a:rPr>
              <a:t>Κυριαζόπουλος Γεώργιος</a:t>
            </a:r>
          </a:p>
          <a:p>
            <a:pPr marL="0" indent="0" algn="ctr" eaLnBrk="1" hangingPunct="1">
              <a:buFont typeface="Wingdings" pitchFamily="2" charset="2"/>
              <a:buNone/>
            </a:pPr>
            <a:r>
              <a:rPr lang="el-GR" b="1" smtClean="0">
                <a:latin typeface="Times New Roman" pitchFamily="18" charset="0"/>
              </a:rPr>
              <a:t>Καθηγητής Εφαρμογών </a:t>
            </a:r>
          </a:p>
          <a:p>
            <a:pPr marL="0" indent="0" algn="ctr" eaLnBrk="1" hangingPunct="1">
              <a:buFont typeface="Wingdings" pitchFamily="2" charset="2"/>
              <a:buNone/>
            </a:pPr>
            <a:r>
              <a:rPr lang="el-GR" b="1" smtClean="0">
                <a:latin typeface="Times New Roman" pitchFamily="18" charset="0"/>
              </a:rPr>
              <a:t>Τμήμα Λογιστικής &amp; Χρηματοοικονομικής</a:t>
            </a:r>
          </a:p>
          <a:p>
            <a:pPr marL="0" indent="0" algn="ctr" eaLnBrk="1" hangingPunct="1">
              <a:buFont typeface="Wingdings" pitchFamily="2" charset="2"/>
              <a:buNone/>
            </a:pPr>
            <a:r>
              <a:rPr lang="el-GR" b="1" smtClean="0">
                <a:latin typeface="Times New Roman" pitchFamily="18" charset="0"/>
              </a:rPr>
              <a:t>ΤΕΙ Δυτικής Μακεδονίας Κοζάνη</a:t>
            </a:r>
          </a:p>
          <a:p>
            <a:pPr marL="0" indent="0" algn="ctr" eaLnBrk="1" hangingPunct="1">
              <a:buFont typeface="Arial" charset="0"/>
              <a:buNone/>
            </a:pPr>
            <a:r>
              <a:rPr lang="en-US" b="1" smtClean="0">
                <a:latin typeface="Times New Roman" pitchFamily="18" charset="0"/>
                <a:cs typeface="Times New Roman" pitchFamily="18" charset="0"/>
              </a:rPr>
              <a:t>E-mail: kyriazopoulosg@yahoo.com</a:t>
            </a:r>
            <a:endParaRPr lang="el-GR" b="1" smtClean="0">
              <a:latin typeface="Times New Roman" pitchFamily="18" charset="0"/>
              <a:cs typeface="Times New Roman" pitchFamily="18" charset="0"/>
            </a:endParaRPr>
          </a:p>
          <a:p>
            <a:pPr marL="0" indent="0" algn="ctr" eaLnBrk="1" hangingPunct="1">
              <a:buFont typeface="Wingdings" pitchFamily="2" charset="2"/>
              <a:buNone/>
            </a:pPr>
            <a:endParaRPr lang="el-GR" b="1" smtClean="0">
              <a:latin typeface="Times New Roman" pitchFamily="18" charset="0"/>
            </a:endParaRPr>
          </a:p>
        </p:txBody>
      </p:sp>
      <p:sp>
        <p:nvSpPr>
          <p:cNvPr id="5" name="5 - Θέση αριθμού διαφάνειας"/>
          <p:cNvSpPr>
            <a:spLocks noGrp="1"/>
          </p:cNvSpPr>
          <p:nvPr>
            <p:ph type="sldNum" sz="quarter" idx="12"/>
          </p:nvPr>
        </p:nvSpPr>
        <p:spPr/>
        <p:txBody>
          <a:bodyPr/>
          <a:lstStyle/>
          <a:p>
            <a:pPr>
              <a:defRPr/>
            </a:pPr>
            <a:fld id="{364CE254-8B69-4DF6-8FE4-053132204A96}" type="slidenum">
              <a:rPr lang="el-GR"/>
              <a:pPr>
                <a:defRPr/>
              </a:pPr>
              <a:t>48</a:t>
            </a:fld>
            <a:endParaRPr lang="el-GR"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571500" y="188913"/>
            <a:ext cx="8001000" cy="1216025"/>
          </a:xfrm>
          <a:prstGeom prst="rect">
            <a:avLst/>
          </a:prstGeom>
          <a:noFill/>
          <a:ln w="9525">
            <a:noFill/>
            <a:miter lim="800000"/>
            <a:headEnd/>
            <a:tailEnd/>
          </a:ln>
        </p:spPr>
        <p:txBody>
          <a:bodyPr anchor="b"/>
          <a:lstStyle/>
          <a:p>
            <a:pPr>
              <a:defRPr/>
            </a:pPr>
            <a:r>
              <a:rPr lang="el-GR" sz="2600">
                <a:solidFill>
                  <a:srgbClr val="000066"/>
                </a:solidFill>
                <a:effectLst>
                  <a:outerShdw blurRad="38100" dist="38100" dir="2700000" algn="tl">
                    <a:srgbClr val="C0C0C0"/>
                  </a:outerShdw>
                </a:effectLst>
              </a:rPr>
              <a:t>ΕΠΕΝΔΥΣΕΙΣ</a:t>
            </a:r>
          </a:p>
          <a:p>
            <a:pPr>
              <a:defRPr/>
            </a:pPr>
            <a:r>
              <a:rPr lang="el-GR" sz="2600">
                <a:solidFill>
                  <a:srgbClr val="000066"/>
                </a:solidFill>
                <a:effectLst>
                  <a:outerShdw blurRad="38100" dist="38100" dir="2700000" algn="tl">
                    <a:srgbClr val="C0C0C0"/>
                  </a:outerShdw>
                </a:effectLst>
              </a:rPr>
              <a:t>4. Κίνδυνος χρεογράφων</a:t>
            </a:r>
          </a:p>
        </p:txBody>
      </p:sp>
      <p:sp>
        <p:nvSpPr>
          <p:cNvPr id="5" name="4 - Βέλος προς τα επάνω"/>
          <p:cNvSpPr/>
          <p:nvPr/>
        </p:nvSpPr>
        <p:spPr bwMode="auto">
          <a:xfrm>
            <a:off x="2000250" y="2571750"/>
            <a:ext cx="484188" cy="977900"/>
          </a:xfrm>
          <a:prstGeom prst="upArrow">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spAutoFit/>
          </a:bodyPr>
          <a:lstStyle/>
          <a:p>
            <a:pPr algn="ctr">
              <a:defRPr/>
            </a:pPr>
            <a:endParaRPr lang="el-GR">
              <a:solidFill>
                <a:srgbClr val="4D4D4D"/>
              </a:solidFill>
            </a:endParaRPr>
          </a:p>
        </p:txBody>
      </p:sp>
      <p:sp>
        <p:nvSpPr>
          <p:cNvPr id="6" name="5 - Βέλος προς τα επάνω"/>
          <p:cNvSpPr/>
          <p:nvPr/>
        </p:nvSpPr>
        <p:spPr bwMode="auto">
          <a:xfrm rot="10800000">
            <a:off x="2000250" y="3643313"/>
            <a:ext cx="484188" cy="977900"/>
          </a:xfrm>
          <a:prstGeom prst="upArrow">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spAutoFit/>
          </a:bodyPr>
          <a:lstStyle/>
          <a:p>
            <a:pPr algn="ctr">
              <a:defRPr/>
            </a:pPr>
            <a:endParaRPr lang="el-GR">
              <a:solidFill>
                <a:srgbClr val="4D4D4D"/>
              </a:solidFill>
            </a:endParaRPr>
          </a:p>
        </p:txBody>
      </p:sp>
      <p:sp>
        <p:nvSpPr>
          <p:cNvPr id="48133" name="6 - TextBox"/>
          <p:cNvSpPr txBox="1">
            <a:spLocks noChangeArrowheads="1"/>
          </p:cNvSpPr>
          <p:nvPr/>
        </p:nvSpPr>
        <p:spPr bwMode="auto">
          <a:xfrm>
            <a:off x="804863" y="2643188"/>
            <a:ext cx="1120775" cy="461962"/>
          </a:xfrm>
          <a:prstGeom prst="rect">
            <a:avLst/>
          </a:prstGeom>
          <a:noFill/>
          <a:ln w="9525">
            <a:noFill/>
            <a:miter lim="800000"/>
            <a:headEnd/>
            <a:tailEnd/>
          </a:ln>
        </p:spPr>
        <p:txBody>
          <a:bodyPr wrap="none">
            <a:spAutoFit/>
          </a:bodyPr>
          <a:lstStyle/>
          <a:p>
            <a:pPr algn="ctr"/>
            <a:r>
              <a:rPr lang="el-GR" sz="1200" b="1">
                <a:solidFill>
                  <a:srgbClr val="000066"/>
                </a:solidFill>
              </a:rPr>
              <a:t>ΥΨΗΛΟΣ </a:t>
            </a:r>
          </a:p>
          <a:p>
            <a:pPr algn="ctr"/>
            <a:r>
              <a:rPr lang="el-GR" sz="1200" b="1">
                <a:solidFill>
                  <a:srgbClr val="000066"/>
                </a:solidFill>
              </a:rPr>
              <a:t>ΚΙΝΔΥΝΟΣ</a:t>
            </a:r>
          </a:p>
        </p:txBody>
      </p:sp>
      <p:sp>
        <p:nvSpPr>
          <p:cNvPr id="48134" name="7 - TextBox"/>
          <p:cNvSpPr txBox="1">
            <a:spLocks noChangeArrowheads="1"/>
          </p:cNvSpPr>
          <p:nvPr/>
        </p:nvSpPr>
        <p:spPr bwMode="auto">
          <a:xfrm>
            <a:off x="785813" y="4071938"/>
            <a:ext cx="1120775" cy="461962"/>
          </a:xfrm>
          <a:prstGeom prst="rect">
            <a:avLst/>
          </a:prstGeom>
          <a:noFill/>
          <a:ln w="9525">
            <a:noFill/>
            <a:miter lim="800000"/>
            <a:headEnd/>
            <a:tailEnd/>
          </a:ln>
        </p:spPr>
        <p:txBody>
          <a:bodyPr wrap="none">
            <a:spAutoFit/>
          </a:bodyPr>
          <a:lstStyle/>
          <a:p>
            <a:pPr algn="ctr"/>
            <a:r>
              <a:rPr lang="el-GR" sz="1200" b="1">
                <a:solidFill>
                  <a:srgbClr val="000066"/>
                </a:solidFill>
              </a:rPr>
              <a:t>ΧΑΜΗΛΟΣ </a:t>
            </a:r>
          </a:p>
          <a:p>
            <a:pPr algn="ctr"/>
            <a:r>
              <a:rPr lang="el-GR" sz="1200" b="1">
                <a:solidFill>
                  <a:srgbClr val="000066"/>
                </a:solidFill>
              </a:rPr>
              <a:t>ΚΙΝΔΥΝΟΣ</a:t>
            </a:r>
          </a:p>
        </p:txBody>
      </p:sp>
      <p:sp>
        <p:nvSpPr>
          <p:cNvPr id="48135" name="10 - TextBox"/>
          <p:cNvSpPr txBox="1">
            <a:spLocks noChangeArrowheads="1"/>
          </p:cNvSpPr>
          <p:nvPr/>
        </p:nvSpPr>
        <p:spPr bwMode="auto">
          <a:xfrm>
            <a:off x="2571750" y="2643188"/>
            <a:ext cx="1562100" cy="1938337"/>
          </a:xfrm>
          <a:prstGeom prst="rect">
            <a:avLst/>
          </a:prstGeom>
          <a:noFill/>
          <a:ln w="9525">
            <a:noFill/>
            <a:miter lim="800000"/>
            <a:headEnd/>
            <a:tailEnd/>
          </a:ln>
        </p:spPr>
        <p:txBody>
          <a:bodyPr wrap="none">
            <a:spAutoFit/>
          </a:bodyPr>
          <a:lstStyle/>
          <a:p>
            <a:pPr algn="ctr"/>
            <a:r>
              <a:rPr lang="el-GR" sz="1200">
                <a:solidFill>
                  <a:srgbClr val="000066"/>
                </a:solidFill>
              </a:rPr>
              <a:t>Μετοχές</a:t>
            </a:r>
          </a:p>
          <a:p>
            <a:pPr algn="ctr"/>
            <a:endParaRPr lang="el-GR" sz="1200">
              <a:solidFill>
                <a:srgbClr val="000066"/>
              </a:solidFill>
            </a:endParaRPr>
          </a:p>
          <a:p>
            <a:pPr algn="ctr"/>
            <a:endParaRPr lang="el-GR" sz="1200">
              <a:solidFill>
                <a:srgbClr val="000066"/>
              </a:solidFill>
            </a:endParaRPr>
          </a:p>
          <a:p>
            <a:pPr algn="ctr"/>
            <a:r>
              <a:rPr lang="el-GR" sz="1200">
                <a:solidFill>
                  <a:srgbClr val="000066"/>
                </a:solidFill>
              </a:rPr>
              <a:t>Εταιρικά Ομόλογα</a:t>
            </a:r>
          </a:p>
          <a:p>
            <a:pPr algn="ctr"/>
            <a:endParaRPr lang="el-GR" sz="1200">
              <a:solidFill>
                <a:srgbClr val="000066"/>
              </a:solidFill>
            </a:endParaRPr>
          </a:p>
          <a:p>
            <a:pPr algn="ctr"/>
            <a:endParaRPr lang="el-GR" sz="1200">
              <a:solidFill>
                <a:srgbClr val="000066"/>
              </a:solidFill>
            </a:endParaRPr>
          </a:p>
          <a:p>
            <a:pPr algn="ctr"/>
            <a:r>
              <a:rPr lang="el-GR" sz="1200">
                <a:solidFill>
                  <a:srgbClr val="000066"/>
                </a:solidFill>
              </a:rPr>
              <a:t>Κρατικά Ομόλογα</a:t>
            </a:r>
          </a:p>
          <a:p>
            <a:pPr algn="ctr"/>
            <a:endParaRPr lang="el-GR" sz="1200">
              <a:solidFill>
                <a:srgbClr val="000066"/>
              </a:solidFill>
            </a:endParaRPr>
          </a:p>
          <a:p>
            <a:pPr algn="ctr"/>
            <a:endParaRPr lang="el-GR" sz="1200">
              <a:solidFill>
                <a:srgbClr val="000066"/>
              </a:solidFill>
            </a:endParaRPr>
          </a:p>
          <a:p>
            <a:pPr algn="ctr"/>
            <a:r>
              <a:rPr lang="el-GR" sz="1200">
                <a:solidFill>
                  <a:srgbClr val="000066"/>
                </a:solidFill>
              </a:rPr>
              <a:t>Καταθέσεις</a:t>
            </a:r>
          </a:p>
        </p:txBody>
      </p:sp>
      <p:cxnSp>
        <p:nvCxnSpPr>
          <p:cNvPr id="48136" name="12 - Ευθεία γραμμή σύνδεσης"/>
          <p:cNvCxnSpPr>
            <a:cxnSpLocks noChangeShapeType="1"/>
          </p:cNvCxnSpPr>
          <p:nvPr/>
        </p:nvCxnSpPr>
        <p:spPr bwMode="auto">
          <a:xfrm>
            <a:off x="5857875" y="3857625"/>
            <a:ext cx="428625" cy="0"/>
          </a:xfrm>
          <a:prstGeom prst="line">
            <a:avLst/>
          </a:prstGeom>
          <a:noFill/>
          <a:ln w="9525" algn="ctr">
            <a:noFill/>
            <a:round/>
            <a:headEnd/>
            <a:tailEnd/>
          </a:ln>
        </p:spPr>
      </p:cxnSp>
      <p:cxnSp>
        <p:nvCxnSpPr>
          <p:cNvPr id="18" name="17 - Ευθεία γραμμή σύνδεσης"/>
          <p:cNvCxnSpPr/>
          <p:nvPr/>
        </p:nvCxnSpPr>
        <p:spPr bwMode="auto">
          <a:xfrm rot="5400000">
            <a:off x="7393782" y="3321844"/>
            <a:ext cx="1928812" cy="0"/>
          </a:xfrm>
          <a:prstGeom prst="line">
            <a:avLst/>
          </a:prstGeom>
          <a:ln w="12700">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48138" name="19 - Ευθεία γραμμή σύνδεσης"/>
          <p:cNvCxnSpPr>
            <a:cxnSpLocks noChangeShapeType="1"/>
          </p:cNvCxnSpPr>
          <p:nvPr/>
        </p:nvCxnSpPr>
        <p:spPr bwMode="auto">
          <a:xfrm rot="10800000">
            <a:off x="5286375" y="3857625"/>
            <a:ext cx="1000125" cy="0"/>
          </a:xfrm>
          <a:prstGeom prst="line">
            <a:avLst/>
          </a:prstGeom>
          <a:noFill/>
          <a:ln w="9525" algn="ctr">
            <a:noFill/>
            <a:round/>
            <a:headEnd/>
            <a:tailEnd/>
          </a:ln>
        </p:spPr>
      </p:cxnSp>
      <p:cxnSp>
        <p:nvCxnSpPr>
          <p:cNvPr id="22" name="21 - Ευθεία γραμμή σύνδεσης"/>
          <p:cNvCxnSpPr/>
          <p:nvPr/>
        </p:nvCxnSpPr>
        <p:spPr bwMode="auto">
          <a:xfrm rot="10800000">
            <a:off x="5857875" y="3357563"/>
            <a:ext cx="1071563" cy="0"/>
          </a:xfrm>
          <a:prstGeom prst="line">
            <a:avLst/>
          </a:prstGeom>
          <a:ln w="12700">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4" name="23 - Ευθεία γραμμή σύνδεσης"/>
          <p:cNvCxnSpPr/>
          <p:nvPr/>
        </p:nvCxnSpPr>
        <p:spPr bwMode="auto">
          <a:xfrm rot="10800000">
            <a:off x="5786438" y="2357438"/>
            <a:ext cx="2571750" cy="0"/>
          </a:xfrm>
          <a:prstGeom prst="line">
            <a:avLst/>
          </a:prstGeom>
          <a:ln w="12700">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8" name="27 - Ευθεία γραμμή σύνδεσης"/>
          <p:cNvCxnSpPr/>
          <p:nvPr/>
        </p:nvCxnSpPr>
        <p:spPr bwMode="auto">
          <a:xfrm flipV="1">
            <a:off x="5786438" y="2071688"/>
            <a:ext cx="2928937" cy="2143125"/>
          </a:xfrm>
          <a:prstGeom prst="line">
            <a:avLst/>
          </a:prstGeom>
          <a:ln w="28575">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32" name="31 - Ευθεία γραμμή σύνδεσης"/>
          <p:cNvCxnSpPr/>
          <p:nvPr/>
        </p:nvCxnSpPr>
        <p:spPr bwMode="auto">
          <a:xfrm rot="5400000">
            <a:off x="6465094" y="3821907"/>
            <a:ext cx="928687" cy="0"/>
          </a:xfrm>
          <a:prstGeom prst="line">
            <a:avLst/>
          </a:prstGeom>
          <a:ln w="12700">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48143" name="32 - TextBox"/>
          <p:cNvSpPr txBox="1">
            <a:spLocks noChangeArrowheads="1"/>
          </p:cNvSpPr>
          <p:nvPr/>
        </p:nvSpPr>
        <p:spPr bwMode="auto">
          <a:xfrm>
            <a:off x="6500813" y="4357688"/>
            <a:ext cx="1120775" cy="461962"/>
          </a:xfrm>
          <a:prstGeom prst="rect">
            <a:avLst/>
          </a:prstGeom>
          <a:noFill/>
          <a:ln w="9525">
            <a:noFill/>
            <a:miter lim="800000"/>
            <a:headEnd/>
            <a:tailEnd/>
          </a:ln>
        </p:spPr>
        <p:txBody>
          <a:bodyPr wrap="none">
            <a:spAutoFit/>
          </a:bodyPr>
          <a:lstStyle/>
          <a:p>
            <a:pPr algn="ctr"/>
            <a:r>
              <a:rPr lang="el-GR" sz="1200" b="1">
                <a:solidFill>
                  <a:srgbClr val="000066"/>
                </a:solidFill>
              </a:rPr>
              <a:t>ΧΑΜΗΛΟΣ </a:t>
            </a:r>
          </a:p>
          <a:p>
            <a:pPr algn="ctr"/>
            <a:r>
              <a:rPr lang="el-GR" sz="1200" b="1">
                <a:solidFill>
                  <a:srgbClr val="000066"/>
                </a:solidFill>
              </a:rPr>
              <a:t>ΚΙΝΔΥΝΟΣ</a:t>
            </a:r>
          </a:p>
        </p:txBody>
      </p:sp>
      <p:sp>
        <p:nvSpPr>
          <p:cNvPr id="48144" name="33 - TextBox"/>
          <p:cNvSpPr txBox="1">
            <a:spLocks noChangeArrowheads="1"/>
          </p:cNvSpPr>
          <p:nvPr/>
        </p:nvSpPr>
        <p:spPr bwMode="auto">
          <a:xfrm>
            <a:off x="7643813" y="4357688"/>
            <a:ext cx="1120775" cy="461962"/>
          </a:xfrm>
          <a:prstGeom prst="rect">
            <a:avLst/>
          </a:prstGeom>
          <a:noFill/>
          <a:ln w="9525">
            <a:noFill/>
            <a:miter lim="800000"/>
            <a:headEnd/>
            <a:tailEnd/>
          </a:ln>
        </p:spPr>
        <p:txBody>
          <a:bodyPr wrap="none">
            <a:spAutoFit/>
          </a:bodyPr>
          <a:lstStyle/>
          <a:p>
            <a:pPr algn="ctr"/>
            <a:r>
              <a:rPr lang="el-GR" sz="1200" b="1">
                <a:solidFill>
                  <a:srgbClr val="000066"/>
                </a:solidFill>
              </a:rPr>
              <a:t>ΥΨΗΛΟΣ </a:t>
            </a:r>
          </a:p>
          <a:p>
            <a:pPr algn="ctr"/>
            <a:r>
              <a:rPr lang="el-GR" sz="1200" b="1">
                <a:solidFill>
                  <a:srgbClr val="000066"/>
                </a:solidFill>
              </a:rPr>
              <a:t>ΚΙΝΔΥΝΟΣ</a:t>
            </a:r>
          </a:p>
        </p:txBody>
      </p:sp>
      <p:sp>
        <p:nvSpPr>
          <p:cNvPr id="48145" name="34 - TextBox"/>
          <p:cNvSpPr txBox="1">
            <a:spLocks noChangeArrowheads="1"/>
          </p:cNvSpPr>
          <p:nvPr/>
        </p:nvSpPr>
        <p:spPr bwMode="auto">
          <a:xfrm>
            <a:off x="4533900" y="2071688"/>
            <a:ext cx="1054100" cy="461962"/>
          </a:xfrm>
          <a:prstGeom prst="rect">
            <a:avLst/>
          </a:prstGeom>
          <a:noFill/>
          <a:ln w="9525">
            <a:noFill/>
            <a:miter lim="800000"/>
            <a:headEnd/>
            <a:tailEnd/>
          </a:ln>
        </p:spPr>
        <p:txBody>
          <a:bodyPr wrap="none">
            <a:spAutoFit/>
          </a:bodyPr>
          <a:lstStyle/>
          <a:p>
            <a:pPr algn="ctr"/>
            <a:r>
              <a:rPr lang="el-GR" sz="1200" b="1">
                <a:solidFill>
                  <a:srgbClr val="000066"/>
                </a:solidFill>
              </a:rPr>
              <a:t>ΥΨΗΛΗ</a:t>
            </a:r>
          </a:p>
          <a:p>
            <a:pPr algn="ctr"/>
            <a:r>
              <a:rPr lang="el-GR" sz="1200" b="1">
                <a:solidFill>
                  <a:srgbClr val="000066"/>
                </a:solidFill>
              </a:rPr>
              <a:t>ΑΠΟΔΟΣΗ</a:t>
            </a:r>
          </a:p>
        </p:txBody>
      </p:sp>
      <p:sp>
        <p:nvSpPr>
          <p:cNvPr id="48146" name="35 - TextBox"/>
          <p:cNvSpPr txBox="1">
            <a:spLocks noChangeArrowheads="1"/>
          </p:cNvSpPr>
          <p:nvPr/>
        </p:nvSpPr>
        <p:spPr bwMode="auto">
          <a:xfrm>
            <a:off x="4605338" y="3143250"/>
            <a:ext cx="1054100" cy="461963"/>
          </a:xfrm>
          <a:prstGeom prst="rect">
            <a:avLst/>
          </a:prstGeom>
          <a:noFill/>
          <a:ln w="9525">
            <a:noFill/>
            <a:miter lim="800000"/>
            <a:headEnd/>
            <a:tailEnd/>
          </a:ln>
        </p:spPr>
        <p:txBody>
          <a:bodyPr wrap="none">
            <a:spAutoFit/>
          </a:bodyPr>
          <a:lstStyle/>
          <a:p>
            <a:pPr algn="ctr"/>
            <a:r>
              <a:rPr lang="el-GR" sz="1200" b="1">
                <a:solidFill>
                  <a:srgbClr val="000066"/>
                </a:solidFill>
              </a:rPr>
              <a:t>ΧΑΜΗΛΗ</a:t>
            </a:r>
          </a:p>
          <a:p>
            <a:pPr algn="ctr"/>
            <a:r>
              <a:rPr lang="el-GR" sz="1200" b="1">
                <a:solidFill>
                  <a:srgbClr val="000066"/>
                </a:solidFill>
              </a:rPr>
              <a:t>ΑΠΟΔΟΣΗ</a:t>
            </a:r>
          </a:p>
        </p:txBody>
      </p:sp>
      <p:sp>
        <p:nvSpPr>
          <p:cNvPr id="48147" name="Text Box 4"/>
          <p:cNvSpPr txBox="1">
            <a:spLocks noChangeArrowheads="1"/>
          </p:cNvSpPr>
          <p:nvPr/>
        </p:nvSpPr>
        <p:spPr bwMode="auto">
          <a:xfrm>
            <a:off x="642938" y="5072063"/>
            <a:ext cx="7921625" cy="646112"/>
          </a:xfrm>
          <a:prstGeom prst="rect">
            <a:avLst/>
          </a:prstGeom>
          <a:noFill/>
          <a:ln w="22225">
            <a:solidFill>
              <a:schemeClr val="accent2"/>
            </a:solidFill>
            <a:miter lim="800000"/>
            <a:headEnd/>
            <a:tailEnd/>
          </a:ln>
        </p:spPr>
        <p:txBody>
          <a:bodyPr>
            <a:spAutoFit/>
          </a:bodyPr>
          <a:lstStyle/>
          <a:p>
            <a:pPr algn="ctr"/>
            <a:r>
              <a:rPr lang="el-GR">
                <a:solidFill>
                  <a:srgbClr val="000066"/>
                </a:solidFill>
              </a:rPr>
              <a:t>Ο κίνδυνος μπορεί να μειωθεί μέσω της </a:t>
            </a:r>
            <a:r>
              <a:rPr lang="el-GR" b="1">
                <a:solidFill>
                  <a:srgbClr val="000066"/>
                </a:solidFill>
              </a:rPr>
              <a:t>Διασποράς σε Πολλούς Τίτλους</a:t>
            </a:r>
            <a:r>
              <a:rPr lang="el-GR">
                <a:solidFill>
                  <a:srgbClr val="000066"/>
                </a:solidFill>
              </a:rPr>
              <a:t> και μέσω της </a:t>
            </a:r>
            <a:r>
              <a:rPr lang="el-GR" b="1">
                <a:solidFill>
                  <a:srgbClr val="000066"/>
                </a:solidFill>
              </a:rPr>
              <a:t>Μείωσης του Χρόνου Επένδυσης</a:t>
            </a:r>
          </a:p>
        </p:txBody>
      </p:sp>
      <p:sp>
        <p:nvSpPr>
          <p:cNvPr id="28692" name="4 - Θέση υποσέλιδου"/>
          <p:cNvSpPr>
            <a:spLocks noGrp="1"/>
          </p:cNvSpPr>
          <p:nvPr>
            <p:ph type="ftr" sz="quarter" idx="11"/>
          </p:nvPr>
        </p:nvSpPr>
        <p:spPr>
          <a:xfrm>
            <a:off x="714375" y="6245225"/>
            <a:ext cx="7715250" cy="476250"/>
          </a:xfrm>
        </p:spPr>
        <p:txBody>
          <a:bodyPr/>
          <a:lstStyle/>
          <a:p>
            <a:pPr>
              <a:defRPr/>
            </a:pPr>
            <a:endParaRPr lang="el-GR" sz="10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2"/>
          <p:cNvSpPr>
            <a:spLocks noGrp="1" noChangeArrowheads="1"/>
          </p:cNvSpPr>
          <p:nvPr>
            <p:ph type="title"/>
          </p:nvPr>
        </p:nvSpPr>
        <p:spPr>
          <a:xfrm>
            <a:off x="0" y="0"/>
            <a:ext cx="9144000" cy="692696"/>
          </a:xfrm>
        </p:spPr>
        <p:txBody>
          <a:bodyPr/>
          <a:lstStyle/>
          <a:p>
            <a:r>
              <a:rPr lang="en-GB" sz="3600" b="1" dirty="0" smtClean="0"/>
              <a:t>Μελλοντική και Παρούσα Αξία Επένδυσης </a:t>
            </a:r>
          </a:p>
        </p:txBody>
      </p:sp>
      <p:sp>
        <p:nvSpPr>
          <p:cNvPr id="2054" name="Rectangle 3"/>
          <p:cNvSpPr>
            <a:spLocks noGrp="1" noChangeArrowheads="1"/>
          </p:cNvSpPr>
          <p:nvPr>
            <p:ph type="body" idx="1"/>
          </p:nvPr>
        </p:nvSpPr>
        <p:spPr>
          <a:xfrm>
            <a:off x="0" y="692696"/>
            <a:ext cx="9144000" cy="6165304"/>
          </a:xfrm>
        </p:spPr>
        <p:txBody>
          <a:bodyPr/>
          <a:lstStyle/>
          <a:p>
            <a:pPr algn="just"/>
            <a:r>
              <a:rPr lang="en-GB" sz="2400" dirty="0" err="1" smtClean="0"/>
              <a:t>Ράντα</a:t>
            </a:r>
            <a:r>
              <a:rPr lang="en-GB" sz="2400" dirty="0" smtClean="0"/>
              <a:t> είναι μια σειρά </a:t>
            </a:r>
            <a:r>
              <a:rPr lang="en-GB" sz="2400" dirty="0" err="1" smtClean="0"/>
              <a:t>ίσων</a:t>
            </a:r>
            <a:r>
              <a:rPr lang="en-GB" sz="2400" dirty="0" smtClean="0"/>
              <a:t> </a:t>
            </a:r>
            <a:r>
              <a:rPr lang="en-GB" sz="2400" dirty="0" err="1" smtClean="0"/>
              <a:t>ετήσιων</a:t>
            </a:r>
            <a:r>
              <a:rPr lang="en-GB" sz="2400" dirty="0" smtClean="0"/>
              <a:t> </a:t>
            </a:r>
            <a:r>
              <a:rPr lang="en-GB" sz="2400" dirty="0" err="1" smtClean="0"/>
              <a:t>χρηματικών</a:t>
            </a:r>
            <a:r>
              <a:rPr lang="en-GB" sz="2400" dirty="0" smtClean="0"/>
              <a:t> </a:t>
            </a:r>
            <a:r>
              <a:rPr lang="en-GB" sz="2400" dirty="0" err="1" smtClean="0"/>
              <a:t>καταβολών</a:t>
            </a:r>
            <a:r>
              <a:rPr lang="en-GB" sz="2400" dirty="0" smtClean="0"/>
              <a:t> (ροών) (Annuity)</a:t>
            </a:r>
            <a:r>
              <a:rPr lang="el-GR" sz="2400" dirty="0" smtClean="0"/>
              <a:t>.</a:t>
            </a:r>
            <a:endParaRPr lang="en-GB" sz="2400" dirty="0" smtClean="0"/>
          </a:p>
          <a:p>
            <a:endParaRPr lang="en-GB" sz="2000" dirty="0" smtClean="0"/>
          </a:p>
          <a:p>
            <a:pPr algn="just"/>
            <a:endParaRPr lang="el-GR" sz="2400" dirty="0" smtClean="0"/>
          </a:p>
          <a:p>
            <a:pPr algn="just"/>
            <a:r>
              <a:rPr lang="en-GB" sz="2400" dirty="0" smtClean="0"/>
              <a:t>Όταν η </a:t>
            </a:r>
            <a:r>
              <a:rPr lang="en-GB" sz="2400" dirty="0" err="1" smtClean="0"/>
              <a:t>κεφαλαιοποίηση</a:t>
            </a:r>
            <a:r>
              <a:rPr lang="en-GB" sz="2400" dirty="0" smtClean="0"/>
              <a:t> του </a:t>
            </a:r>
            <a:r>
              <a:rPr lang="en-GB" sz="2400" dirty="0" err="1" smtClean="0"/>
              <a:t>τόκου</a:t>
            </a:r>
            <a:r>
              <a:rPr lang="en-GB" sz="2400" dirty="0" smtClean="0"/>
              <a:t> (</a:t>
            </a:r>
            <a:r>
              <a:rPr lang="en-GB" sz="2400" dirty="0" err="1" smtClean="0"/>
              <a:t>ανατοκισμός</a:t>
            </a:r>
            <a:r>
              <a:rPr lang="en-GB" sz="2400" dirty="0" smtClean="0"/>
              <a:t>) γίνεται σε </a:t>
            </a:r>
            <a:r>
              <a:rPr lang="en-GB" sz="2400" dirty="0" err="1" smtClean="0"/>
              <a:t>χρονικές</a:t>
            </a:r>
            <a:r>
              <a:rPr lang="en-GB" sz="2400" dirty="0" smtClean="0"/>
              <a:t> </a:t>
            </a:r>
            <a:r>
              <a:rPr lang="en-GB" sz="2400" dirty="0" err="1" smtClean="0"/>
              <a:t>περιόδους</a:t>
            </a:r>
            <a:r>
              <a:rPr lang="en-GB" sz="2400" dirty="0" smtClean="0"/>
              <a:t> </a:t>
            </a:r>
            <a:r>
              <a:rPr lang="en-GB" sz="2400" dirty="0" err="1" smtClean="0"/>
              <a:t>μικρότερες</a:t>
            </a:r>
            <a:r>
              <a:rPr lang="en-GB" sz="2400" dirty="0" smtClean="0"/>
              <a:t> του ενός </a:t>
            </a:r>
            <a:r>
              <a:rPr lang="en-GB" sz="2400" dirty="0" err="1" smtClean="0"/>
              <a:t>έτους</a:t>
            </a:r>
            <a:r>
              <a:rPr lang="en-GB" sz="2400" dirty="0" smtClean="0"/>
              <a:t>, η εξίσωση γίνεται</a:t>
            </a:r>
            <a:r>
              <a:rPr lang="el-GR" sz="2400" dirty="0" smtClean="0"/>
              <a:t>.</a:t>
            </a:r>
            <a:r>
              <a:rPr lang="en-GB" sz="2400" dirty="0" smtClean="0"/>
              <a:t> </a:t>
            </a:r>
          </a:p>
          <a:p>
            <a:pPr algn="ctr">
              <a:spcBef>
                <a:spcPct val="20000"/>
              </a:spcBef>
            </a:pPr>
            <a:endParaRPr lang="en-GB" sz="1500" i="1" dirty="0" smtClean="0"/>
          </a:p>
          <a:p>
            <a:endParaRPr lang="el-GR" sz="2000" dirty="0" smtClean="0"/>
          </a:p>
          <a:p>
            <a:endParaRPr lang="en-GB" sz="2000" dirty="0" smtClean="0"/>
          </a:p>
          <a:p>
            <a:r>
              <a:rPr lang="en-GB" sz="2400" dirty="0" smtClean="0"/>
              <a:t>Η παρούσα αξία </a:t>
            </a:r>
            <a:r>
              <a:rPr lang="en-GB" sz="2400" dirty="0" err="1" smtClean="0"/>
              <a:t>ίσων</a:t>
            </a:r>
            <a:r>
              <a:rPr lang="en-GB" sz="2400" dirty="0" smtClean="0"/>
              <a:t> </a:t>
            </a:r>
            <a:r>
              <a:rPr lang="en-GB" sz="2400" dirty="0" err="1" smtClean="0"/>
              <a:t>ετήσιων</a:t>
            </a:r>
            <a:r>
              <a:rPr lang="en-GB" sz="2400" dirty="0" smtClean="0"/>
              <a:t> </a:t>
            </a:r>
            <a:r>
              <a:rPr lang="en-GB" sz="2400" dirty="0" err="1" smtClean="0"/>
              <a:t>χρηματικών</a:t>
            </a:r>
            <a:r>
              <a:rPr lang="en-GB" sz="2400" dirty="0" smtClean="0"/>
              <a:t> ροών που </a:t>
            </a:r>
            <a:r>
              <a:rPr lang="en-GB" sz="2400" dirty="0" err="1" smtClean="0"/>
              <a:t>καταβάλλονται</a:t>
            </a:r>
            <a:r>
              <a:rPr lang="en-GB" sz="2400" dirty="0" smtClean="0"/>
              <a:t> στο </a:t>
            </a:r>
            <a:r>
              <a:rPr lang="en-GB" sz="2400" dirty="0" err="1" smtClean="0"/>
              <a:t>διηνεκές</a:t>
            </a:r>
            <a:r>
              <a:rPr lang="en-GB" sz="2400" dirty="0" smtClean="0"/>
              <a:t> (</a:t>
            </a:r>
            <a:r>
              <a:rPr lang="en-US" sz="2400" dirty="0" smtClean="0"/>
              <a:t>Perpetuity) διαμορφώνεται σε</a:t>
            </a:r>
            <a:endParaRPr lang="en-GB" sz="2400" dirty="0" smtClean="0"/>
          </a:p>
        </p:txBody>
      </p:sp>
      <p:graphicFrame>
        <p:nvGraphicFramePr>
          <p:cNvPr id="2050" name="Object 4"/>
          <p:cNvGraphicFramePr>
            <a:graphicFrameLocks noChangeAspect="1"/>
          </p:cNvGraphicFramePr>
          <p:nvPr/>
        </p:nvGraphicFramePr>
        <p:xfrm>
          <a:off x="2195736" y="1124744"/>
          <a:ext cx="3251200" cy="787400"/>
        </p:xfrm>
        <a:graphic>
          <a:graphicData uri="http://schemas.openxmlformats.org/presentationml/2006/ole">
            <p:oleObj spid="_x0000_s90114" name="Equation" r:id="rId4" imgW="3251160" imgH="787320" progId="Equation.3">
              <p:embed/>
            </p:oleObj>
          </a:graphicData>
        </a:graphic>
      </p:graphicFrame>
      <p:graphicFrame>
        <p:nvGraphicFramePr>
          <p:cNvPr id="2051" name="Object 5"/>
          <p:cNvGraphicFramePr>
            <a:graphicFrameLocks noChangeAspect="1"/>
          </p:cNvGraphicFramePr>
          <p:nvPr/>
        </p:nvGraphicFramePr>
        <p:xfrm>
          <a:off x="395536" y="3212976"/>
          <a:ext cx="2095500" cy="736600"/>
        </p:xfrm>
        <a:graphic>
          <a:graphicData uri="http://schemas.openxmlformats.org/presentationml/2006/ole">
            <p:oleObj spid="_x0000_s90115" name="Equation" r:id="rId5" imgW="2095200" imgH="736560" progId="Equation.3">
              <p:embed/>
            </p:oleObj>
          </a:graphicData>
        </a:graphic>
      </p:graphicFrame>
      <p:sp>
        <p:nvSpPr>
          <p:cNvPr id="2055" name="Text Box 6"/>
          <p:cNvSpPr txBox="1">
            <a:spLocks noChangeArrowheads="1"/>
          </p:cNvSpPr>
          <p:nvPr/>
        </p:nvSpPr>
        <p:spPr bwMode="auto">
          <a:xfrm>
            <a:off x="4932040" y="3348946"/>
            <a:ext cx="3600400" cy="646331"/>
          </a:xfrm>
          <a:prstGeom prst="rect">
            <a:avLst/>
          </a:prstGeom>
          <a:noFill/>
          <a:ln w="9525">
            <a:noFill/>
            <a:miter lim="800000"/>
            <a:headEnd/>
            <a:tailEnd/>
          </a:ln>
        </p:spPr>
        <p:txBody>
          <a:bodyPr wrap="square" anchor="ctr">
            <a:spAutoFit/>
          </a:bodyPr>
          <a:lstStyle/>
          <a:p>
            <a:pPr algn="l"/>
            <a:r>
              <a:rPr lang="el-GR" i="1" dirty="0"/>
              <a:t>μ</a:t>
            </a:r>
            <a:r>
              <a:rPr lang="en-US" i="1" dirty="0"/>
              <a:t> = </a:t>
            </a:r>
            <a:r>
              <a:rPr lang="en-US" i="1" dirty="0" err="1"/>
              <a:t>αριθμός</a:t>
            </a:r>
            <a:r>
              <a:rPr lang="en-US" i="1" dirty="0"/>
              <a:t> </a:t>
            </a:r>
            <a:r>
              <a:rPr lang="en-US" i="1" dirty="0" err="1"/>
              <a:t>ανατοκισμών</a:t>
            </a:r>
            <a:r>
              <a:rPr lang="en-US" i="1" dirty="0"/>
              <a:t> </a:t>
            </a:r>
            <a:r>
              <a:rPr lang="en-US" i="1" dirty="0" err="1"/>
              <a:t>ετησίως</a:t>
            </a:r>
            <a:endParaRPr lang="en-US" i="1" dirty="0"/>
          </a:p>
          <a:p>
            <a:pPr algn="l"/>
            <a:r>
              <a:rPr lang="el-GR" i="1" dirty="0"/>
              <a:t>ν = διάρκεια επένδυσης (έτη)</a:t>
            </a:r>
            <a:endParaRPr lang="en-GB" i="1" dirty="0"/>
          </a:p>
        </p:txBody>
      </p:sp>
      <p:graphicFrame>
        <p:nvGraphicFramePr>
          <p:cNvPr id="2052" name="Object 7"/>
          <p:cNvGraphicFramePr>
            <a:graphicFrameLocks noChangeAspect="1"/>
          </p:cNvGraphicFramePr>
          <p:nvPr/>
        </p:nvGraphicFramePr>
        <p:xfrm>
          <a:off x="755576" y="5157192"/>
          <a:ext cx="965200" cy="660400"/>
        </p:xfrm>
        <a:graphic>
          <a:graphicData uri="http://schemas.openxmlformats.org/presentationml/2006/ole">
            <p:oleObj spid="_x0000_s90116" name="Equation" r:id="rId6" imgW="965160" imgH="660240" progId="Equation.3">
              <p:embed/>
            </p:oleObj>
          </a:graphicData>
        </a:graphic>
      </p:graphicFrame>
      <p:sp>
        <p:nvSpPr>
          <p:cNvPr id="2056" name="Text Box 8"/>
          <p:cNvSpPr txBox="1">
            <a:spLocks noChangeArrowheads="1"/>
          </p:cNvSpPr>
          <p:nvPr/>
        </p:nvSpPr>
        <p:spPr bwMode="auto">
          <a:xfrm>
            <a:off x="4211960" y="5284817"/>
            <a:ext cx="3816424" cy="369332"/>
          </a:xfrm>
          <a:prstGeom prst="rect">
            <a:avLst/>
          </a:prstGeom>
          <a:noFill/>
          <a:ln w="9525">
            <a:noFill/>
            <a:miter lim="800000"/>
            <a:headEnd/>
            <a:tailEnd/>
          </a:ln>
        </p:spPr>
        <p:txBody>
          <a:bodyPr wrap="square" anchor="ctr">
            <a:spAutoFit/>
          </a:bodyPr>
          <a:lstStyle/>
          <a:p>
            <a:pPr algn="l"/>
            <a:r>
              <a:rPr lang="el-GR" i="1" dirty="0"/>
              <a:t>Α</a:t>
            </a:r>
            <a:r>
              <a:rPr lang="en-US" i="1" dirty="0"/>
              <a:t> = </a:t>
            </a:r>
            <a:r>
              <a:rPr lang="el-GR" i="1" dirty="0"/>
              <a:t> ίση ετήσια χρηματική ροή</a:t>
            </a:r>
            <a:endParaRPr lang="en-GB" i="1" dirty="0"/>
          </a:p>
        </p:txBody>
      </p:sp>
      <p:sp>
        <p:nvSpPr>
          <p:cNvPr id="2057" name="Text Box 9"/>
          <p:cNvSpPr txBox="1">
            <a:spLocks noChangeArrowheads="1"/>
          </p:cNvSpPr>
          <p:nvPr/>
        </p:nvSpPr>
        <p:spPr bwMode="auto">
          <a:xfrm>
            <a:off x="5687616" y="1340768"/>
            <a:ext cx="3456384" cy="369332"/>
          </a:xfrm>
          <a:prstGeom prst="rect">
            <a:avLst/>
          </a:prstGeom>
          <a:noFill/>
          <a:ln w="9525">
            <a:noFill/>
            <a:miter lim="800000"/>
            <a:headEnd/>
            <a:tailEnd/>
          </a:ln>
        </p:spPr>
        <p:txBody>
          <a:bodyPr wrap="square" anchor="ctr">
            <a:spAutoFit/>
          </a:bodyPr>
          <a:lstStyle/>
          <a:p>
            <a:pPr algn="l"/>
            <a:r>
              <a:rPr lang="el-GR" i="1" dirty="0"/>
              <a:t>Α</a:t>
            </a:r>
            <a:r>
              <a:rPr lang="en-US" i="1" dirty="0"/>
              <a:t> = το ποσό της κάθε περιόδου</a:t>
            </a:r>
            <a:endParaRPr lang="en-GB" i="1"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571500" y="188913"/>
            <a:ext cx="8001000" cy="1216025"/>
          </a:xfrm>
          <a:prstGeom prst="rect">
            <a:avLst/>
          </a:prstGeom>
          <a:noFill/>
          <a:ln w="9525">
            <a:noFill/>
            <a:miter lim="800000"/>
            <a:headEnd/>
            <a:tailEnd/>
          </a:ln>
        </p:spPr>
        <p:txBody>
          <a:bodyPr anchor="b"/>
          <a:lstStyle/>
          <a:p>
            <a:pPr>
              <a:defRPr/>
            </a:pPr>
            <a:r>
              <a:rPr lang="el-GR" sz="2600">
                <a:solidFill>
                  <a:srgbClr val="000066"/>
                </a:solidFill>
                <a:effectLst>
                  <a:outerShdw blurRad="38100" dist="38100" dir="2700000" algn="tl">
                    <a:srgbClr val="C0C0C0"/>
                  </a:outerShdw>
                </a:effectLst>
              </a:rPr>
              <a:t>ΕΠΕΝΔΥΣΕΙΣ</a:t>
            </a:r>
          </a:p>
          <a:p>
            <a:pPr>
              <a:defRPr/>
            </a:pPr>
            <a:r>
              <a:rPr lang="en-US" sz="2600">
                <a:solidFill>
                  <a:srgbClr val="000066"/>
                </a:solidFill>
                <a:effectLst>
                  <a:outerShdw blurRad="38100" dist="38100" dir="2700000" algn="tl">
                    <a:srgbClr val="C0C0C0"/>
                  </a:outerShdw>
                </a:effectLst>
              </a:rPr>
              <a:t>5</a:t>
            </a:r>
            <a:r>
              <a:rPr lang="el-GR" sz="2600">
                <a:solidFill>
                  <a:srgbClr val="000066"/>
                </a:solidFill>
                <a:effectLst>
                  <a:outerShdw blurRad="38100" dist="38100" dir="2700000" algn="tl">
                    <a:srgbClr val="C0C0C0"/>
                  </a:outerShdw>
                </a:effectLst>
              </a:rPr>
              <a:t>. Πιστωτική διαβάθμιση</a:t>
            </a:r>
          </a:p>
        </p:txBody>
      </p:sp>
      <p:cxnSp>
        <p:nvCxnSpPr>
          <p:cNvPr id="49155" name="12 - Ευθεία γραμμή σύνδεσης"/>
          <p:cNvCxnSpPr>
            <a:cxnSpLocks noChangeShapeType="1"/>
          </p:cNvCxnSpPr>
          <p:nvPr/>
        </p:nvCxnSpPr>
        <p:spPr bwMode="auto">
          <a:xfrm>
            <a:off x="5857875" y="3857625"/>
            <a:ext cx="428625" cy="0"/>
          </a:xfrm>
          <a:prstGeom prst="line">
            <a:avLst/>
          </a:prstGeom>
          <a:noFill/>
          <a:ln w="9525" algn="ctr">
            <a:noFill/>
            <a:round/>
            <a:headEnd/>
            <a:tailEnd/>
          </a:ln>
        </p:spPr>
      </p:cxnSp>
      <p:cxnSp>
        <p:nvCxnSpPr>
          <p:cNvPr id="49156" name="19 - Ευθεία γραμμή σύνδεσης"/>
          <p:cNvCxnSpPr>
            <a:cxnSpLocks noChangeShapeType="1"/>
          </p:cNvCxnSpPr>
          <p:nvPr/>
        </p:nvCxnSpPr>
        <p:spPr bwMode="auto">
          <a:xfrm rot="10800000">
            <a:off x="5286375" y="3857625"/>
            <a:ext cx="1000125" cy="0"/>
          </a:xfrm>
          <a:prstGeom prst="line">
            <a:avLst/>
          </a:prstGeom>
          <a:noFill/>
          <a:ln w="9525" algn="ctr">
            <a:noFill/>
            <a:round/>
            <a:headEnd/>
            <a:tailEnd/>
          </a:ln>
        </p:spPr>
      </p:cxnSp>
      <p:sp>
        <p:nvSpPr>
          <p:cNvPr id="49157" name="4 - Θέση υποσέλιδου"/>
          <p:cNvSpPr txBox="1">
            <a:spLocks noGrp="1"/>
          </p:cNvSpPr>
          <p:nvPr/>
        </p:nvSpPr>
        <p:spPr bwMode="auto">
          <a:xfrm>
            <a:off x="714375" y="6245225"/>
            <a:ext cx="7715250" cy="476250"/>
          </a:xfrm>
          <a:prstGeom prst="rect">
            <a:avLst/>
          </a:prstGeom>
          <a:noFill/>
          <a:ln w="9525">
            <a:noFill/>
            <a:miter lim="800000"/>
            <a:headEnd/>
            <a:tailEnd/>
          </a:ln>
        </p:spPr>
        <p:txBody>
          <a:bodyPr/>
          <a:lstStyle/>
          <a:p>
            <a:pPr algn="ctr"/>
            <a:endParaRPr lang="el-GR" sz="1000"/>
          </a:p>
        </p:txBody>
      </p:sp>
      <p:sp>
        <p:nvSpPr>
          <p:cNvPr id="49158" name="AutoShape 21"/>
          <p:cNvSpPr>
            <a:spLocks noChangeArrowheads="1"/>
          </p:cNvSpPr>
          <p:nvPr/>
        </p:nvSpPr>
        <p:spPr bwMode="auto">
          <a:xfrm>
            <a:off x="611188" y="2492375"/>
            <a:ext cx="8064500" cy="936625"/>
          </a:xfrm>
          <a:prstGeom prst="rightArrow">
            <a:avLst>
              <a:gd name="adj1" fmla="val 76907"/>
              <a:gd name="adj2" fmla="val 43011"/>
            </a:avLst>
          </a:prstGeom>
          <a:solidFill>
            <a:srgbClr val="ECCBCB"/>
          </a:solidFill>
          <a:ln w="22225">
            <a:solidFill>
              <a:schemeClr val="accent2"/>
            </a:solidFill>
            <a:miter lim="800000"/>
            <a:headEnd/>
            <a:tailEnd/>
          </a:ln>
        </p:spPr>
        <p:txBody>
          <a:bodyPr wrap="none" anchor="ctr"/>
          <a:lstStyle/>
          <a:p>
            <a:pPr algn="ctr"/>
            <a:r>
              <a:rPr lang="el-GR" sz="1200" b="1">
                <a:solidFill>
                  <a:srgbClr val="000066"/>
                </a:solidFill>
              </a:rPr>
              <a:t>AAA, AA+, AA, AA-, A+, A, A-, BBB+, BBB, BBB-, ΒΒ+, ΒΒ, ΒΒ-, Β+, Β, Β-, CCC+, CCC, CCC-, CC, C, RD, D</a:t>
            </a:r>
          </a:p>
        </p:txBody>
      </p:sp>
      <p:sp>
        <p:nvSpPr>
          <p:cNvPr id="49159" name="Text Box 23"/>
          <p:cNvSpPr txBox="1">
            <a:spLocks noChangeArrowheads="1"/>
          </p:cNvSpPr>
          <p:nvPr/>
        </p:nvSpPr>
        <p:spPr bwMode="auto">
          <a:xfrm>
            <a:off x="6732588" y="3644900"/>
            <a:ext cx="1976437" cy="304800"/>
          </a:xfrm>
          <a:prstGeom prst="rect">
            <a:avLst/>
          </a:prstGeom>
          <a:noFill/>
          <a:ln w="9525">
            <a:noFill/>
            <a:miter lim="800000"/>
            <a:headEnd/>
            <a:tailEnd/>
          </a:ln>
        </p:spPr>
        <p:txBody>
          <a:bodyPr wrap="none">
            <a:spAutoFit/>
          </a:bodyPr>
          <a:lstStyle/>
          <a:p>
            <a:r>
              <a:rPr lang="el-GR" sz="1400" b="1" u="sng">
                <a:solidFill>
                  <a:srgbClr val="000066"/>
                </a:solidFill>
              </a:rPr>
              <a:t>Μεγάλος κίνδυνος</a:t>
            </a:r>
          </a:p>
        </p:txBody>
      </p:sp>
      <p:sp>
        <p:nvSpPr>
          <p:cNvPr id="49160" name="Text Box 24"/>
          <p:cNvSpPr txBox="1">
            <a:spLocks noChangeArrowheads="1"/>
          </p:cNvSpPr>
          <p:nvPr/>
        </p:nvSpPr>
        <p:spPr bwMode="auto">
          <a:xfrm>
            <a:off x="539750" y="2133600"/>
            <a:ext cx="1819275" cy="304800"/>
          </a:xfrm>
          <a:prstGeom prst="rect">
            <a:avLst/>
          </a:prstGeom>
          <a:noFill/>
          <a:ln w="9525">
            <a:noFill/>
            <a:miter lim="800000"/>
            <a:headEnd/>
            <a:tailEnd/>
          </a:ln>
        </p:spPr>
        <p:txBody>
          <a:bodyPr wrap="none">
            <a:spAutoFit/>
          </a:bodyPr>
          <a:lstStyle/>
          <a:p>
            <a:r>
              <a:rPr lang="el-GR" sz="1400" b="1" u="sng">
                <a:solidFill>
                  <a:srgbClr val="000066"/>
                </a:solidFill>
              </a:rPr>
              <a:t>Μικρός κίνδυνος</a:t>
            </a:r>
          </a:p>
        </p:txBody>
      </p:sp>
      <p:sp>
        <p:nvSpPr>
          <p:cNvPr id="49161" name="Line 25"/>
          <p:cNvSpPr>
            <a:spLocks noChangeShapeType="1"/>
          </p:cNvSpPr>
          <p:nvPr/>
        </p:nvSpPr>
        <p:spPr bwMode="auto">
          <a:xfrm>
            <a:off x="4356100" y="3068638"/>
            <a:ext cx="0" cy="2376487"/>
          </a:xfrm>
          <a:prstGeom prst="line">
            <a:avLst/>
          </a:prstGeom>
          <a:noFill/>
          <a:ln w="9525">
            <a:solidFill>
              <a:schemeClr val="tx1"/>
            </a:solidFill>
            <a:round/>
            <a:headEnd/>
            <a:tailEnd type="triangle" w="med" len="med"/>
          </a:ln>
        </p:spPr>
        <p:txBody>
          <a:bodyPr/>
          <a:lstStyle/>
          <a:p>
            <a:endParaRPr lang="el-GR"/>
          </a:p>
        </p:txBody>
      </p:sp>
      <p:sp>
        <p:nvSpPr>
          <p:cNvPr id="49162" name="Line 26"/>
          <p:cNvSpPr>
            <a:spLocks noChangeShapeType="1"/>
          </p:cNvSpPr>
          <p:nvPr/>
        </p:nvSpPr>
        <p:spPr bwMode="auto">
          <a:xfrm>
            <a:off x="2700338" y="3068638"/>
            <a:ext cx="0" cy="647700"/>
          </a:xfrm>
          <a:prstGeom prst="line">
            <a:avLst/>
          </a:prstGeom>
          <a:noFill/>
          <a:ln w="9525">
            <a:solidFill>
              <a:schemeClr val="tx1"/>
            </a:solidFill>
            <a:round/>
            <a:headEnd/>
            <a:tailEnd type="triangle" w="med" len="med"/>
          </a:ln>
        </p:spPr>
        <p:txBody>
          <a:bodyPr/>
          <a:lstStyle/>
          <a:p>
            <a:endParaRPr lang="el-GR"/>
          </a:p>
        </p:txBody>
      </p:sp>
      <p:sp>
        <p:nvSpPr>
          <p:cNvPr id="49163" name="Text Box 27"/>
          <p:cNvSpPr txBox="1">
            <a:spLocks noChangeArrowheads="1"/>
          </p:cNvSpPr>
          <p:nvPr/>
        </p:nvSpPr>
        <p:spPr bwMode="auto">
          <a:xfrm>
            <a:off x="5724525" y="1941513"/>
            <a:ext cx="2705100" cy="274637"/>
          </a:xfrm>
          <a:prstGeom prst="rect">
            <a:avLst/>
          </a:prstGeom>
          <a:noFill/>
          <a:ln w="9525">
            <a:noFill/>
            <a:miter lim="800000"/>
            <a:headEnd/>
            <a:tailEnd/>
          </a:ln>
        </p:spPr>
        <p:txBody>
          <a:bodyPr wrap="none">
            <a:spAutoFit/>
          </a:bodyPr>
          <a:lstStyle/>
          <a:p>
            <a:r>
              <a:rPr lang="el-GR" sz="1200" b="1" u="sng">
                <a:solidFill>
                  <a:srgbClr val="000066"/>
                </a:solidFill>
              </a:rPr>
              <a:t>Κλίμακα </a:t>
            </a:r>
            <a:r>
              <a:rPr lang="en-US" sz="1200" b="1" u="sng">
                <a:solidFill>
                  <a:srgbClr val="000066"/>
                </a:solidFill>
              </a:rPr>
              <a:t>Standards and Poors</a:t>
            </a:r>
            <a:endParaRPr lang="el-GR" sz="1200" b="1" u="sng">
              <a:solidFill>
                <a:srgbClr val="000066"/>
              </a:solidFill>
            </a:endParaRPr>
          </a:p>
        </p:txBody>
      </p:sp>
      <p:sp>
        <p:nvSpPr>
          <p:cNvPr id="49164" name="Text Box 28"/>
          <p:cNvSpPr txBox="1">
            <a:spLocks noChangeArrowheads="1"/>
          </p:cNvSpPr>
          <p:nvPr/>
        </p:nvSpPr>
        <p:spPr bwMode="auto">
          <a:xfrm>
            <a:off x="3563938" y="5516563"/>
            <a:ext cx="1512887" cy="639762"/>
          </a:xfrm>
          <a:prstGeom prst="rect">
            <a:avLst/>
          </a:prstGeom>
          <a:noFill/>
          <a:ln w="9525">
            <a:noFill/>
            <a:miter lim="800000"/>
            <a:headEnd/>
            <a:tailEnd/>
          </a:ln>
        </p:spPr>
        <p:txBody>
          <a:bodyPr wrap="none">
            <a:spAutoFit/>
          </a:bodyPr>
          <a:lstStyle/>
          <a:p>
            <a:pPr algn="ctr"/>
            <a:r>
              <a:rPr lang="el-GR" sz="1200" b="1">
                <a:solidFill>
                  <a:schemeClr val="accent2"/>
                </a:solidFill>
              </a:rPr>
              <a:t>Ελλάδα</a:t>
            </a:r>
            <a:r>
              <a:rPr lang="en-US" sz="1200" b="1">
                <a:solidFill>
                  <a:schemeClr val="accent2"/>
                </a:solidFill>
              </a:rPr>
              <a:t> </a:t>
            </a:r>
            <a:endParaRPr lang="el-GR" sz="1200" b="1">
              <a:solidFill>
                <a:schemeClr val="accent2"/>
              </a:solidFill>
            </a:endParaRPr>
          </a:p>
          <a:p>
            <a:pPr algn="ctr"/>
            <a:r>
              <a:rPr lang="el-GR" sz="1200" b="1">
                <a:solidFill>
                  <a:srgbClr val="000066"/>
                </a:solidFill>
              </a:rPr>
              <a:t>Εθνική Τράπεζα</a:t>
            </a:r>
          </a:p>
          <a:p>
            <a:pPr algn="ctr"/>
            <a:r>
              <a:rPr lang="el-GR" sz="1200" b="1">
                <a:solidFill>
                  <a:srgbClr val="000066"/>
                </a:solidFill>
              </a:rPr>
              <a:t>Αζερμπαϊτζάν</a:t>
            </a:r>
          </a:p>
        </p:txBody>
      </p:sp>
      <p:sp>
        <p:nvSpPr>
          <p:cNvPr id="49165" name="Text Box 29"/>
          <p:cNvSpPr txBox="1">
            <a:spLocks noChangeArrowheads="1"/>
          </p:cNvSpPr>
          <p:nvPr/>
        </p:nvSpPr>
        <p:spPr bwMode="auto">
          <a:xfrm>
            <a:off x="2124075" y="3789363"/>
            <a:ext cx="1169988" cy="457200"/>
          </a:xfrm>
          <a:prstGeom prst="rect">
            <a:avLst/>
          </a:prstGeom>
          <a:noFill/>
          <a:ln w="9525">
            <a:noFill/>
            <a:miter lim="800000"/>
            <a:headEnd/>
            <a:tailEnd/>
          </a:ln>
        </p:spPr>
        <p:txBody>
          <a:bodyPr wrap="none">
            <a:spAutoFit/>
          </a:bodyPr>
          <a:lstStyle/>
          <a:p>
            <a:pPr algn="ctr"/>
            <a:r>
              <a:rPr lang="el-GR" sz="1200" b="1">
                <a:solidFill>
                  <a:srgbClr val="000066"/>
                </a:solidFill>
              </a:rPr>
              <a:t>Πορτογαλία</a:t>
            </a:r>
            <a:endParaRPr lang="en-US" sz="1200" b="1">
              <a:solidFill>
                <a:srgbClr val="000066"/>
              </a:solidFill>
            </a:endParaRPr>
          </a:p>
          <a:p>
            <a:pPr algn="ctr"/>
            <a:r>
              <a:rPr lang="el-GR" sz="1200" b="1">
                <a:solidFill>
                  <a:srgbClr val="000066"/>
                </a:solidFill>
              </a:rPr>
              <a:t>Ιρλανδία</a:t>
            </a:r>
          </a:p>
        </p:txBody>
      </p:sp>
      <p:sp>
        <p:nvSpPr>
          <p:cNvPr id="49166" name="Line 30"/>
          <p:cNvSpPr>
            <a:spLocks noChangeShapeType="1"/>
          </p:cNvSpPr>
          <p:nvPr/>
        </p:nvSpPr>
        <p:spPr bwMode="auto">
          <a:xfrm>
            <a:off x="4716463" y="3068638"/>
            <a:ext cx="0" cy="1584325"/>
          </a:xfrm>
          <a:prstGeom prst="line">
            <a:avLst/>
          </a:prstGeom>
          <a:noFill/>
          <a:ln w="9525">
            <a:solidFill>
              <a:schemeClr val="tx1"/>
            </a:solidFill>
            <a:round/>
            <a:headEnd/>
            <a:tailEnd type="triangle" w="med" len="med"/>
          </a:ln>
        </p:spPr>
        <p:txBody>
          <a:bodyPr/>
          <a:lstStyle/>
          <a:p>
            <a:endParaRPr lang="el-GR"/>
          </a:p>
        </p:txBody>
      </p:sp>
      <p:sp>
        <p:nvSpPr>
          <p:cNvPr id="49167" name="Text Box 31"/>
          <p:cNvSpPr txBox="1">
            <a:spLocks noChangeArrowheads="1"/>
          </p:cNvSpPr>
          <p:nvPr/>
        </p:nvSpPr>
        <p:spPr bwMode="auto">
          <a:xfrm>
            <a:off x="4356100" y="4652963"/>
            <a:ext cx="1150938" cy="639762"/>
          </a:xfrm>
          <a:prstGeom prst="rect">
            <a:avLst/>
          </a:prstGeom>
          <a:noFill/>
          <a:ln w="9525">
            <a:noFill/>
            <a:miter lim="800000"/>
            <a:headEnd/>
            <a:tailEnd/>
          </a:ln>
        </p:spPr>
        <p:txBody>
          <a:bodyPr wrap="none">
            <a:spAutoFit/>
          </a:bodyPr>
          <a:lstStyle/>
          <a:p>
            <a:pPr algn="ctr"/>
            <a:r>
              <a:rPr lang="en-US" sz="1200" b="1">
                <a:solidFill>
                  <a:srgbClr val="000066"/>
                </a:solidFill>
              </a:rPr>
              <a:t>Alpha</a:t>
            </a:r>
            <a:r>
              <a:rPr lang="el-GR" sz="1200" b="1">
                <a:solidFill>
                  <a:srgbClr val="000066"/>
                </a:solidFill>
              </a:rPr>
              <a:t> </a:t>
            </a:r>
            <a:r>
              <a:rPr lang="en-US" sz="1200" b="1">
                <a:solidFill>
                  <a:srgbClr val="000066"/>
                </a:solidFill>
              </a:rPr>
              <a:t>Bank</a:t>
            </a:r>
          </a:p>
          <a:p>
            <a:pPr algn="ctr"/>
            <a:r>
              <a:rPr lang="el-GR" sz="1200" b="1">
                <a:solidFill>
                  <a:srgbClr val="000066"/>
                </a:solidFill>
              </a:rPr>
              <a:t>Πειραιώς</a:t>
            </a:r>
          </a:p>
          <a:p>
            <a:pPr algn="ctr"/>
            <a:r>
              <a:rPr lang="el-GR" sz="1200" b="1">
                <a:solidFill>
                  <a:srgbClr val="000066"/>
                </a:solidFill>
              </a:rPr>
              <a:t>Τουρκία</a:t>
            </a:r>
          </a:p>
        </p:txBody>
      </p:sp>
      <p:sp>
        <p:nvSpPr>
          <p:cNvPr id="49168" name="Line 32"/>
          <p:cNvSpPr>
            <a:spLocks noChangeShapeType="1"/>
          </p:cNvSpPr>
          <p:nvPr/>
        </p:nvSpPr>
        <p:spPr bwMode="auto">
          <a:xfrm>
            <a:off x="1835150" y="3068638"/>
            <a:ext cx="0" cy="1152525"/>
          </a:xfrm>
          <a:prstGeom prst="line">
            <a:avLst/>
          </a:prstGeom>
          <a:noFill/>
          <a:ln w="9525">
            <a:solidFill>
              <a:schemeClr val="tx1"/>
            </a:solidFill>
            <a:round/>
            <a:headEnd/>
            <a:tailEnd type="triangle" w="med" len="med"/>
          </a:ln>
        </p:spPr>
        <p:txBody>
          <a:bodyPr/>
          <a:lstStyle/>
          <a:p>
            <a:endParaRPr lang="el-GR"/>
          </a:p>
        </p:txBody>
      </p:sp>
      <p:sp>
        <p:nvSpPr>
          <p:cNvPr id="49169" name="Text Box 34"/>
          <p:cNvSpPr txBox="1">
            <a:spLocks noChangeArrowheads="1"/>
          </p:cNvSpPr>
          <p:nvPr/>
        </p:nvSpPr>
        <p:spPr bwMode="auto">
          <a:xfrm>
            <a:off x="1403350" y="4292600"/>
            <a:ext cx="766763" cy="457200"/>
          </a:xfrm>
          <a:prstGeom prst="rect">
            <a:avLst/>
          </a:prstGeom>
          <a:noFill/>
          <a:ln w="9525">
            <a:noFill/>
            <a:miter lim="800000"/>
            <a:headEnd/>
            <a:tailEnd/>
          </a:ln>
        </p:spPr>
        <p:txBody>
          <a:bodyPr wrap="none">
            <a:spAutoFit/>
          </a:bodyPr>
          <a:lstStyle/>
          <a:p>
            <a:pPr algn="ctr"/>
            <a:r>
              <a:rPr lang="el-GR" sz="1200" b="1">
                <a:solidFill>
                  <a:srgbClr val="000066"/>
                </a:solidFill>
              </a:rPr>
              <a:t>Κίνα</a:t>
            </a:r>
            <a:endParaRPr lang="en-US" sz="1200" b="1">
              <a:solidFill>
                <a:srgbClr val="000066"/>
              </a:solidFill>
            </a:endParaRPr>
          </a:p>
          <a:p>
            <a:pPr algn="ctr"/>
            <a:r>
              <a:rPr lang="en-US" sz="1200" b="1">
                <a:solidFill>
                  <a:srgbClr val="000066"/>
                </a:solidFill>
              </a:rPr>
              <a:t>Toyota</a:t>
            </a:r>
            <a:endParaRPr lang="el-GR" sz="1200" b="1">
              <a:solidFill>
                <a:srgbClr val="000066"/>
              </a:solidFill>
            </a:endParaRPr>
          </a:p>
        </p:txBody>
      </p:sp>
      <p:sp>
        <p:nvSpPr>
          <p:cNvPr id="49170" name="Line 35"/>
          <p:cNvSpPr>
            <a:spLocks noChangeShapeType="1"/>
          </p:cNvSpPr>
          <p:nvPr/>
        </p:nvSpPr>
        <p:spPr bwMode="auto">
          <a:xfrm>
            <a:off x="827088" y="3068638"/>
            <a:ext cx="0" cy="1800225"/>
          </a:xfrm>
          <a:prstGeom prst="line">
            <a:avLst/>
          </a:prstGeom>
          <a:noFill/>
          <a:ln w="9525">
            <a:solidFill>
              <a:schemeClr val="tx1"/>
            </a:solidFill>
            <a:round/>
            <a:headEnd/>
            <a:tailEnd type="triangle" w="med" len="med"/>
          </a:ln>
        </p:spPr>
        <p:txBody>
          <a:bodyPr/>
          <a:lstStyle/>
          <a:p>
            <a:endParaRPr lang="el-GR"/>
          </a:p>
        </p:txBody>
      </p:sp>
      <p:sp>
        <p:nvSpPr>
          <p:cNvPr id="49171" name="Text Box 36"/>
          <p:cNvSpPr txBox="1">
            <a:spLocks noChangeArrowheads="1"/>
          </p:cNvSpPr>
          <p:nvPr/>
        </p:nvSpPr>
        <p:spPr bwMode="auto">
          <a:xfrm>
            <a:off x="192088" y="4868863"/>
            <a:ext cx="1247775" cy="1187450"/>
          </a:xfrm>
          <a:prstGeom prst="rect">
            <a:avLst/>
          </a:prstGeom>
          <a:noFill/>
          <a:ln w="9525">
            <a:noFill/>
            <a:miter lim="800000"/>
            <a:headEnd/>
            <a:tailEnd/>
          </a:ln>
        </p:spPr>
        <p:txBody>
          <a:bodyPr wrap="none">
            <a:spAutoFit/>
          </a:bodyPr>
          <a:lstStyle/>
          <a:p>
            <a:pPr algn="ctr"/>
            <a:r>
              <a:rPr lang="el-GR" sz="1200" b="1">
                <a:solidFill>
                  <a:srgbClr val="000066"/>
                </a:solidFill>
              </a:rPr>
              <a:t>Γερμανία</a:t>
            </a:r>
          </a:p>
          <a:p>
            <a:pPr algn="ctr"/>
            <a:r>
              <a:rPr lang="el-GR" sz="1200" b="1">
                <a:solidFill>
                  <a:srgbClr val="000066"/>
                </a:solidFill>
              </a:rPr>
              <a:t>Γαλλία</a:t>
            </a:r>
          </a:p>
          <a:p>
            <a:pPr algn="ctr"/>
            <a:r>
              <a:rPr lang="el-GR" sz="1200" b="1">
                <a:solidFill>
                  <a:srgbClr val="000066"/>
                </a:solidFill>
              </a:rPr>
              <a:t>Ην. Βασίλειο</a:t>
            </a:r>
          </a:p>
          <a:p>
            <a:pPr algn="ctr"/>
            <a:r>
              <a:rPr lang="el-GR" sz="1200" b="1">
                <a:solidFill>
                  <a:srgbClr val="000066"/>
                </a:solidFill>
              </a:rPr>
              <a:t>ΗΠΑ </a:t>
            </a:r>
            <a:endParaRPr lang="en-US" sz="1200" b="1">
              <a:solidFill>
                <a:srgbClr val="000066"/>
              </a:solidFill>
            </a:endParaRPr>
          </a:p>
          <a:p>
            <a:pPr algn="ctr"/>
            <a:r>
              <a:rPr lang="en-US" sz="1200" b="1">
                <a:solidFill>
                  <a:srgbClr val="000066"/>
                </a:solidFill>
              </a:rPr>
              <a:t>Microsoft</a:t>
            </a:r>
          </a:p>
          <a:p>
            <a:pPr algn="ctr"/>
            <a:endParaRPr lang="el-GR" sz="1200" b="1">
              <a:solidFill>
                <a:srgbClr val="000066"/>
              </a:solidFill>
            </a:endParaRPr>
          </a:p>
        </p:txBody>
      </p:sp>
      <p:sp>
        <p:nvSpPr>
          <p:cNvPr id="49172" name="Line 37"/>
          <p:cNvSpPr>
            <a:spLocks noChangeShapeType="1"/>
          </p:cNvSpPr>
          <p:nvPr/>
        </p:nvSpPr>
        <p:spPr bwMode="auto">
          <a:xfrm>
            <a:off x="3563938" y="3068638"/>
            <a:ext cx="0" cy="1439862"/>
          </a:xfrm>
          <a:prstGeom prst="line">
            <a:avLst/>
          </a:prstGeom>
          <a:noFill/>
          <a:ln w="9525">
            <a:solidFill>
              <a:schemeClr val="tx1"/>
            </a:solidFill>
            <a:round/>
            <a:headEnd/>
            <a:tailEnd type="triangle" w="med" len="med"/>
          </a:ln>
        </p:spPr>
        <p:txBody>
          <a:bodyPr/>
          <a:lstStyle/>
          <a:p>
            <a:endParaRPr lang="el-GR"/>
          </a:p>
        </p:txBody>
      </p:sp>
      <p:sp>
        <p:nvSpPr>
          <p:cNvPr id="49173" name="Text Box 38"/>
          <p:cNvSpPr txBox="1">
            <a:spLocks noChangeArrowheads="1"/>
          </p:cNvSpPr>
          <p:nvPr/>
        </p:nvSpPr>
        <p:spPr bwMode="auto">
          <a:xfrm>
            <a:off x="3059113" y="4581525"/>
            <a:ext cx="1096962" cy="457200"/>
          </a:xfrm>
          <a:prstGeom prst="rect">
            <a:avLst/>
          </a:prstGeom>
          <a:noFill/>
          <a:ln w="9525">
            <a:noFill/>
            <a:miter lim="800000"/>
            <a:headEnd/>
            <a:tailEnd/>
          </a:ln>
        </p:spPr>
        <p:txBody>
          <a:bodyPr wrap="none">
            <a:spAutoFit/>
          </a:bodyPr>
          <a:lstStyle/>
          <a:p>
            <a:pPr algn="ctr"/>
            <a:r>
              <a:rPr lang="el-GR" sz="1200" b="1">
                <a:solidFill>
                  <a:srgbClr val="000066"/>
                </a:solidFill>
              </a:rPr>
              <a:t>Ρωσία</a:t>
            </a:r>
          </a:p>
          <a:p>
            <a:pPr algn="ctr"/>
            <a:r>
              <a:rPr lang="el-GR" sz="1200" b="1">
                <a:solidFill>
                  <a:srgbClr val="000066"/>
                </a:solidFill>
              </a:rPr>
              <a:t>Καζακστάν</a:t>
            </a:r>
          </a:p>
        </p:txBody>
      </p:sp>
      <p:sp>
        <p:nvSpPr>
          <p:cNvPr id="49174" name="Line 41"/>
          <p:cNvSpPr>
            <a:spLocks noChangeShapeType="1"/>
          </p:cNvSpPr>
          <p:nvPr/>
        </p:nvSpPr>
        <p:spPr bwMode="auto">
          <a:xfrm>
            <a:off x="5651500" y="3068638"/>
            <a:ext cx="0" cy="1223962"/>
          </a:xfrm>
          <a:prstGeom prst="line">
            <a:avLst/>
          </a:prstGeom>
          <a:noFill/>
          <a:ln w="9525">
            <a:solidFill>
              <a:schemeClr val="tx1"/>
            </a:solidFill>
            <a:round/>
            <a:headEnd/>
            <a:tailEnd type="triangle" w="med" len="med"/>
          </a:ln>
        </p:spPr>
        <p:txBody>
          <a:bodyPr/>
          <a:lstStyle/>
          <a:p>
            <a:endParaRPr lang="el-GR"/>
          </a:p>
        </p:txBody>
      </p:sp>
      <p:sp>
        <p:nvSpPr>
          <p:cNvPr id="49175" name="Text Box 42"/>
          <p:cNvSpPr txBox="1">
            <a:spLocks noChangeArrowheads="1"/>
          </p:cNvSpPr>
          <p:nvPr/>
        </p:nvSpPr>
        <p:spPr bwMode="auto">
          <a:xfrm>
            <a:off x="5076825" y="4292600"/>
            <a:ext cx="823913" cy="274638"/>
          </a:xfrm>
          <a:prstGeom prst="rect">
            <a:avLst/>
          </a:prstGeom>
          <a:noFill/>
          <a:ln w="9525">
            <a:noFill/>
            <a:miter lim="800000"/>
            <a:headEnd/>
            <a:tailEnd/>
          </a:ln>
        </p:spPr>
        <p:txBody>
          <a:bodyPr wrap="none">
            <a:spAutoFit/>
          </a:bodyPr>
          <a:lstStyle/>
          <a:p>
            <a:r>
              <a:rPr lang="el-GR" sz="1200" b="1">
                <a:solidFill>
                  <a:srgbClr val="000066"/>
                </a:solidFill>
              </a:rPr>
              <a:t>Βολιβία</a:t>
            </a:r>
          </a:p>
        </p:txBody>
      </p:sp>
      <p:sp>
        <p:nvSpPr>
          <p:cNvPr id="49176" name="Line 43"/>
          <p:cNvSpPr>
            <a:spLocks noChangeShapeType="1"/>
          </p:cNvSpPr>
          <p:nvPr/>
        </p:nvSpPr>
        <p:spPr bwMode="auto">
          <a:xfrm>
            <a:off x="5867400" y="3068638"/>
            <a:ext cx="0" cy="2305050"/>
          </a:xfrm>
          <a:prstGeom prst="line">
            <a:avLst/>
          </a:prstGeom>
          <a:noFill/>
          <a:ln w="9525">
            <a:solidFill>
              <a:schemeClr val="tx1"/>
            </a:solidFill>
            <a:round/>
            <a:headEnd/>
            <a:tailEnd type="triangle" w="med" len="med"/>
          </a:ln>
        </p:spPr>
        <p:txBody>
          <a:bodyPr/>
          <a:lstStyle/>
          <a:p>
            <a:endParaRPr lang="el-GR"/>
          </a:p>
        </p:txBody>
      </p:sp>
      <p:sp>
        <p:nvSpPr>
          <p:cNvPr id="49177" name="Text Box 44"/>
          <p:cNvSpPr txBox="1">
            <a:spLocks noChangeArrowheads="1"/>
          </p:cNvSpPr>
          <p:nvPr/>
        </p:nvSpPr>
        <p:spPr bwMode="auto">
          <a:xfrm>
            <a:off x="5364163" y="5373688"/>
            <a:ext cx="968375" cy="274637"/>
          </a:xfrm>
          <a:prstGeom prst="rect">
            <a:avLst/>
          </a:prstGeom>
          <a:noFill/>
          <a:ln w="9525">
            <a:noFill/>
            <a:miter lim="800000"/>
            <a:headEnd/>
            <a:tailEnd/>
          </a:ln>
        </p:spPr>
        <p:txBody>
          <a:bodyPr wrap="none">
            <a:spAutoFit/>
          </a:bodyPr>
          <a:lstStyle/>
          <a:p>
            <a:r>
              <a:rPr lang="el-GR" sz="1200" b="1">
                <a:solidFill>
                  <a:srgbClr val="000066"/>
                </a:solidFill>
              </a:rPr>
              <a:t>Πακιστάν</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0" y="0"/>
            <a:ext cx="9144000" cy="1371600"/>
          </a:xfrm>
          <a:ln w="57150" cmpd="thickThin">
            <a:solidFill>
              <a:schemeClr val="tx1"/>
            </a:solidFill>
          </a:ln>
        </p:spPr>
        <p:txBody>
          <a:bodyPr/>
          <a:lstStyle/>
          <a:p>
            <a:r>
              <a:rPr lang="el-GR" sz="3200" b="1" smtClean="0">
                <a:solidFill>
                  <a:srgbClr val="000000"/>
                </a:solidFill>
                <a:latin typeface="Times New Roman" pitchFamily="18" charset="0"/>
                <a:cs typeface="Times New Roman" pitchFamily="18" charset="0"/>
              </a:rPr>
              <a:t>ΑΝΑΛΥΣΗ ΚΙΝΔΥΝΟΥ</a:t>
            </a:r>
            <a:endParaRPr lang="el-GR" smtClean="0">
              <a:latin typeface="Times New Roman" pitchFamily="18" charset="0"/>
              <a:cs typeface="Times New Roman" pitchFamily="18" charset="0"/>
            </a:endParaRPr>
          </a:p>
        </p:txBody>
      </p:sp>
      <p:sp>
        <p:nvSpPr>
          <p:cNvPr id="50179" name="Rectangle 3"/>
          <p:cNvSpPr>
            <a:spLocks noGrp="1" noChangeArrowheads="1"/>
          </p:cNvSpPr>
          <p:nvPr>
            <p:ph idx="1"/>
          </p:nvPr>
        </p:nvSpPr>
        <p:spPr>
          <a:xfrm>
            <a:off x="0" y="1295400"/>
            <a:ext cx="9144000" cy="5562600"/>
          </a:xfrm>
        </p:spPr>
        <p:txBody>
          <a:bodyPr/>
          <a:lstStyle/>
          <a:p>
            <a:pPr algn="just"/>
            <a:r>
              <a:rPr lang="el-GR" smtClean="0">
                <a:latin typeface="Times New Roman" pitchFamily="18" charset="0"/>
                <a:cs typeface="Times New Roman" pitchFamily="18" charset="0"/>
              </a:rPr>
              <a:t>Η ανάλυση κινδύνου αποτελεί ένα σημαντικό στάδιο στη διαδικασία της αξιολογήσεως σε όλες τις χρηματοοικονομικές αποφάσεις </a:t>
            </a:r>
            <a:endParaRPr lang="en-US" smtClean="0">
              <a:latin typeface="Times New Roman" pitchFamily="18" charset="0"/>
              <a:cs typeface="Times New Roman" pitchFamily="18" charset="0"/>
            </a:endParaRPr>
          </a:p>
          <a:p>
            <a:pPr algn="just"/>
            <a:r>
              <a:rPr lang="el-GR" b="1" smtClean="0">
                <a:latin typeface="Times New Roman" pitchFamily="18" charset="0"/>
                <a:cs typeface="Times New Roman" pitchFamily="18" charset="0"/>
              </a:rPr>
              <a:t>Όσο μεγαλύτερος είναι ο κίνδυνος μιας επενδύσεως, </a:t>
            </a:r>
            <a:endParaRPr lang="en-US" b="1" smtClean="0">
              <a:latin typeface="Times New Roman" pitchFamily="18" charset="0"/>
              <a:cs typeface="Times New Roman" pitchFamily="18" charset="0"/>
            </a:endParaRPr>
          </a:p>
          <a:p>
            <a:pPr lvl="1" algn="just"/>
            <a:r>
              <a:rPr lang="el-GR" b="1" smtClean="0">
                <a:solidFill>
                  <a:schemeClr val="accent2"/>
                </a:solidFill>
                <a:latin typeface="Times New Roman" pitchFamily="18" charset="0"/>
                <a:cs typeface="Times New Roman" pitchFamily="18" charset="0"/>
              </a:rPr>
              <a:t>τόσο μεγαλύτερο είναι το απαιτούμενο επιτόκιο αποδόσεως από την επένδυση αυτή</a:t>
            </a:r>
            <a:r>
              <a:rPr lang="el-GR" smtClean="0">
                <a:solidFill>
                  <a:schemeClr val="accent2"/>
                </a:solidFill>
                <a:latin typeface="Times New Roman" pitchFamily="18" charset="0"/>
                <a:cs typeface="Times New Roman" pitchFamily="18" charset="0"/>
              </a:rPr>
              <a:t> </a:t>
            </a:r>
            <a:endParaRPr lang="en-US" smtClean="0">
              <a:solidFill>
                <a:schemeClr val="accent2"/>
              </a:solidFill>
              <a:latin typeface="Times New Roman" pitchFamily="18" charset="0"/>
              <a:cs typeface="Times New Roman" pitchFamily="18" charset="0"/>
            </a:endParaRPr>
          </a:p>
          <a:p>
            <a:pPr algn="just"/>
            <a:r>
              <a:rPr lang="el-GR" smtClean="0">
                <a:latin typeface="Times New Roman" pitchFamily="18" charset="0"/>
                <a:cs typeface="Times New Roman" pitchFamily="18" charset="0"/>
              </a:rPr>
              <a:t>Όσο μεγαλύτερη είναι η αβεβαιότητα για την είσπραξη μιας μελλοντικής χρηματικής εισροής </a:t>
            </a:r>
          </a:p>
          <a:p>
            <a:pPr lvl="1" algn="just"/>
            <a:r>
              <a:rPr lang="el-GR" b="1" smtClean="0">
                <a:solidFill>
                  <a:schemeClr val="accent2"/>
                </a:solidFill>
                <a:latin typeface="Times New Roman" pitchFamily="18" charset="0"/>
                <a:cs typeface="Times New Roman" pitchFamily="18" charset="0"/>
              </a:rPr>
              <a:t>τόσο μεγαλύτερο είναι το επιτόκιο προεξοφλήσεως για την αναγωγή της σε παρούσα αξία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0" y="0"/>
            <a:ext cx="9144000" cy="1524000"/>
          </a:xfrm>
          <a:ln w="76200" cmpd="tri">
            <a:solidFill>
              <a:schemeClr val="tx1"/>
            </a:solidFill>
          </a:ln>
        </p:spPr>
        <p:txBody>
          <a:bodyPr/>
          <a:lstStyle/>
          <a:p>
            <a:r>
              <a:rPr lang="el-GR" b="1" smtClean="0">
                <a:latin typeface="Times New Roman" pitchFamily="18" charset="0"/>
                <a:cs typeface="Times New Roman" pitchFamily="18" charset="0"/>
              </a:rPr>
              <a:t>Απαιτούμενο επιτόκιο αποδόσεως</a:t>
            </a:r>
          </a:p>
        </p:txBody>
      </p:sp>
      <p:sp>
        <p:nvSpPr>
          <p:cNvPr id="51203" name="Rectangle 3"/>
          <p:cNvSpPr>
            <a:spLocks noGrp="1" noChangeArrowheads="1"/>
          </p:cNvSpPr>
          <p:nvPr>
            <p:ph idx="1"/>
          </p:nvPr>
        </p:nvSpPr>
        <p:spPr>
          <a:xfrm>
            <a:off x="0" y="1524000"/>
            <a:ext cx="9144000" cy="5334000"/>
          </a:xfrm>
        </p:spPr>
        <p:txBody>
          <a:bodyPr/>
          <a:lstStyle/>
          <a:p>
            <a:pPr algn="just"/>
            <a:r>
              <a:rPr lang="el-GR" b="1" smtClean="0">
                <a:solidFill>
                  <a:schemeClr val="accent2"/>
                </a:solidFill>
                <a:latin typeface="Times New Roman" pitchFamily="18" charset="0"/>
                <a:cs typeface="Times New Roman" pitchFamily="18" charset="0"/>
              </a:rPr>
              <a:t>Επιτόκιο προεξοφλήσεως</a:t>
            </a:r>
            <a:r>
              <a:rPr lang="el-GR" smtClean="0">
                <a:latin typeface="Times New Roman" pitchFamily="18" charset="0"/>
                <a:cs typeface="Times New Roman" pitchFamily="18" charset="0"/>
              </a:rPr>
              <a:t> </a:t>
            </a:r>
          </a:p>
          <a:p>
            <a:pPr lvl="1" algn="just"/>
            <a:r>
              <a:rPr lang="el-GR" b="1" smtClean="0">
                <a:solidFill>
                  <a:srgbClr val="FF0000"/>
                </a:solidFill>
                <a:latin typeface="Times New Roman" pitchFamily="18" charset="0"/>
                <a:cs typeface="Times New Roman" pitchFamily="18" charset="0"/>
              </a:rPr>
              <a:t>το επιτόκιο αποδόσεως</a:t>
            </a:r>
            <a:r>
              <a:rPr lang="el-GR" smtClean="0">
                <a:latin typeface="Times New Roman" pitchFamily="18" charset="0"/>
                <a:cs typeface="Times New Roman" pitchFamily="18" charset="0"/>
              </a:rPr>
              <a:t> που προσφέρεται από ισοδύναμες σε κίνδυνο εναλλακτικές επενδύσεις τις οποίες θυσιάζει η επιχείρηση</a:t>
            </a:r>
          </a:p>
          <a:p>
            <a:pPr algn="just"/>
            <a:r>
              <a:rPr lang="el-GR" b="1" smtClean="0">
                <a:solidFill>
                  <a:schemeClr val="accent2"/>
                </a:solidFill>
                <a:latin typeface="Times New Roman" pitchFamily="18" charset="0"/>
                <a:cs typeface="Times New Roman" pitchFamily="18" charset="0"/>
              </a:rPr>
              <a:t>Ονομάζεται επίσης</a:t>
            </a:r>
          </a:p>
          <a:p>
            <a:pPr lvl="1" algn="just"/>
            <a:r>
              <a:rPr lang="el-GR" b="1" smtClean="0">
                <a:solidFill>
                  <a:schemeClr val="accent2"/>
                </a:solidFill>
                <a:latin typeface="Times New Roman" pitchFamily="18" charset="0"/>
                <a:cs typeface="Times New Roman" pitchFamily="18" charset="0"/>
              </a:rPr>
              <a:t> απαιτούμενο επιτόκιο αποδόσεως</a:t>
            </a:r>
            <a:endParaRPr lang="el-GR" smtClean="0">
              <a:latin typeface="Times New Roman" pitchFamily="18" charset="0"/>
              <a:cs typeface="Times New Roman" pitchFamily="18" charset="0"/>
            </a:endParaRPr>
          </a:p>
          <a:p>
            <a:pPr lvl="1" algn="just"/>
            <a:r>
              <a:rPr lang="el-GR" b="1" smtClean="0">
                <a:solidFill>
                  <a:schemeClr val="accent2"/>
                </a:solidFill>
                <a:latin typeface="Times New Roman" pitchFamily="18" charset="0"/>
                <a:cs typeface="Times New Roman" pitchFamily="18" charset="0"/>
              </a:rPr>
              <a:t>και κόστος ευκαιρίας κεφαλαίου</a:t>
            </a:r>
            <a:r>
              <a:rPr lang="el-GR" smtClean="0">
                <a:latin typeface="Times New Roman" pitchFamily="18" charset="0"/>
                <a:cs typeface="Times New Roman" pitchFamily="18" charset="0"/>
              </a:rPr>
              <a:t>, γιατί απεικονίζει την απόδοση την οποία η επιχείρηση θυσιάζει επενδύοντας τα διαθέσιμα κεφάλαια της σε εναλλακτικές μορφές επένδυσης.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0" y="0"/>
            <a:ext cx="9144000" cy="1295400"/>
          </a:xfrm>
          <a:ln w="76200" cmpd="tri">
            <a:solidFill>
              <a:schemeClr val="tx1"/>
            </a:solidFill>
          </a:ln>
        </p:spPr>
        <p:txBody>
          <a:bodyPr/>
          <a:lstStyle/>
          <a:p>
            <a:r>
              <a:rPr lang="el-GR" b="1" smtClean="0">
                <a:solidFill>
                  <a:srgbClr val="000000"/>
                </a:solidFill>
                <a:latin typeface="Times New Roman" pitchFamily="18" charset="0"/>
                <a:cs typeface="Times New Roman" pitchFamily="18" charset="0"/>
              </a:rPr>
              <a:t>ΚΟΣΤΟΣ ΚΕΦΑΛΑΙΟΥ</a:t>
            </a:r>
            <a:endParaRPr lang="el-GR" smtClean="0">
              <a:solidFill>
                <a:srgbClr val="000000"/>
              </a:solidFill>
              <a:latin typeface="Times New Roman" pitchFamily="18" charset="0"/>
              <a:cs typeface="Times New Roman" pitchFamily="18" charset="0"/>
            </a:endParaRPr>
          </a:p>
        </p:txBody>
      </p:sp>
      <p:sp>
        <p:nvSpPr>
          <p:cNvPr id="52227" name="Rectangle 3"/>
          <p:cNvSpPr>
            <a:spLocks noGrp="1" noChangeArrowheads="1"/>
          </p:cNvSpPr>
          <p:nvPr>
            <p:ph idx="1"/>
          </p:nvPr>
        </p:nvSpPr>
        <p:spPr>
          <a:xfrm>
            <a:off x="0" y="1447800"/>
            <a:ext cx="9144000" cy="5410200"/>
          </a:xfrm>
        </p:spPr>
        <p:txBody>
          <a:bodyPr/>
          <a:lstStyle/>
          <a:p>
            <a:pPr algn="just"/>
            <a:r>
              <a:rPr lang="el-GR" smtClean="0">
                <a:solidFill>
                  <a:srgbClr val="000000"/>
                </a:solidFill>
                <a:latin typeface="Times New Roman" pitchFamily="18" charset="0"/>
                <a:cs typeface="Times New Roman" pitchFamily="18" charset="0"/>
              </a:rPr>
              <a:t>Η άντληση κεφαλαίων συνεπάγεται ένα </a:t>
            </a:r>
            <a:r>
              <a:rPr lang="el-GR" b="1" smtClean="0">
                <a:solidFill>
                  <a:srgbClr val="FF0000"/>
                </a:solidFill>
                <a:latin typeface="Times New Roman" pitchFamily="18" charset="0"/>
                <a:cs typeface="Times New Roman" pitchFamily="18" charset="0"/>
              </a:rPr>
              <a:t>κόστος κεφαλαίου </a:t>
            </a:r>
          </a:p>
          <a:p>
            <a:pPr algn="just"/>
            <a:r>
              <a:rPr lang="el-GR" smtClean="0">
                <a:solidFill>
                  <a:srgbClr val="000000"/>
                </a:solidFill>
                <a:latin typeface="Times New Roman" pitchFamily="18" charset="0"/>
                <a:cs typeface="Times New Roman" pitchFamily="18" charset="0"/>
              </a:rPr>
              <a:t>Ανάλογα με την πηγή από την οποία αντλούνται κεφάλαια, η επιχείρηση έχει ανάλογο κόστος κεφαλαίου </a:t>
            </a:r>
          </a:p>
          <a:p>
            <a:pPr lvl="1" algn="just"/>
            <a:r>
              <a:rPr lang="el-GR" sz="3200" smtClean="0">
                <a:solidFill>
                  <a:srgbClr val="000000"/>
                </a:solidFill>
                <a:latin typeface="Times New Roman" pitchFamily="18" charset="0"/>
                <a:cs typeface="Times New Roman" pitchFamily="18" charset="0"/>
              </a:rPr>
              <a:t>κόστος δανεισμού, </a:t>
            </a:r>
          </a:p>
          <a:p>
            <a:pPr lvl="1" algn="just"/>
            <a:r>
              <a:rPr lang="el-GR" sz="3200" smtClean="0">
                <a:solidFill>
                  <a:srgbClr val="000000"/>
                </a:solidFill>
                <a:latin typeface="Times New Roman" pitchFamily="18" charset="0"/>
                <a:cs typeface="Times New Roman" pitchFamily="18" charset="0"/>
              </a:rPr>
              <a:t>κόστος κοινού μετοχικού κεφαλαίου, </a:t>
            </a:r>
          </a:p>
          <a:p>
            <a:pPr lvl="1" algn="just"/>
            <a:r>
              <a:rPr lang="el-GR" sz="3200" smtClean="0">
                <a:solidFill>
                  <a:srgbClr val="000000"/>
                </a:solidFill>
                <a:latin typeface="Times New Roman" pitchFamily="18" charset="0"/>
                <a:cs typeface="Times New Roman" pitchFamily="18" charset="0"/>
              </a:rPr>
              <a:t>κόστος παρακρατηθέντων κερδών, κ.λπ.</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AutoShape 2"/>
          <p:cNvSpPr>
            <a:spLocks noChangeArrowheads="1"/>
          </p:cNvSpPr>
          <p:nvPr/>
        </p:nvSpPr>
        <p:spPr bwMode="auto">
          <a:xfrm>
            <a:off x="685800" y="1600200"/>
            <a:ext cx="7924800" cy="2133600"/>
          </a:xfrm>
          <a:prstGeom prst="octagon">
            <a:avLst>
              <a:gd name="adj" fmla="val 29287"/>
            </a:avLst>
          </a:prstGeom>
          <a:solidFill>
            <a:srgbClr val="FFCCCC"/>
          </a:solidFill>
          <a:ln w="9525">
            <a:solidFill>
              <a:schemeClr val="tx1"/>
            </a:solidFill>
            <a:miter lim="800000"/>
            <a:headEnd/>
            <a:tailEnd/>
          </a:ln>
        </p:spPr>
        <p:txBody>
          <a:bodyPr wrap="none" anchor="ctr"/>
          <a:lstStyle/>
          <a:p>
            <a:pPr algn="ctr"/>
            <a:r>
              <a:rPr lang="el-GR" sz="3200" b="1">
                <a:solidFill>
                  <a:srgbClr val="000000"/>
                </a:solidFill>
                <a:latin typeface="Times New Roman" pitchFamily="18" charset="0"/>
                <a:cs typeface="Times New Roman" pitchFamily="18" charset="0"/>
              </a:rPr>
              <a:t>Το επιτόκιο απόδοσης, που θα μπορούσε </a:t>
            </a:r>
          </a:p>
          <a:p>
            <a:pPr algn="ctr"/>
            <a:r>
              <a:rPr lang="el-GR" sz="3200" b="1">
                <a:solidFill>
                  <a:srgbClr val="000000"/>
                </a:solidFill>
                <a:latin typeface="Times New Roman" pitchFamily="18" charset="0"/>
                <a:cs typeface="Times New Roman" pitchFamily="18" charset="0"/>
              </a:rPr>
              <a:t>να κερδηθεί στην κεφαλαιαγορά από </a:t>
            </a:r>
          </a:p>
          <a:p>
            <a:pPr algn="ctr"/>
            <a:r>
              <a:rPr lang="el-GR" sz="3200" b="1">
                <a:solidFill>
                  <a:srgbClr val="000000"/>
                </a:solidFill>
                <a:latin typeface="Times New Roman" pitchFamily="18" charset="0"/>
                <a:cs typeface="Times New Roman" pitchFamily="18" charset="0"/>
              </a:rPr>
              <a:t>τίτλους ισοδύναμου κινδύνου</a:t>
            </a:r>
          </a:p>
        </p:txBody>
      </p:sp>
      <p:sp>
        <p:nvSpPr>
          <p:cNvPr id="53251" name="AutoShape 3"/>
          <p:cNvSpPr>
            <a:spLocks noChangeArrowheads="1"/>
          </p:cNvSpPr>
          <p:nvPr/>
        </p:nvSpPr>
        <p:spPr bwMode="auto">
          <a:xfrm>
            <a:off x="2514600" y="0"/>
            <a:ext cx="4267200" cy="914400"/>
          </a:xfrm>
          <a:prstGeom prst="roundRect">
            <a:avLst>
              <a:gd name="adj" fmla="val 16667"/>
            </a:avLst>
          </a:prstGeom>
          <a:solidFill>
            <a:srgbClr val="FFFF99"/>
          </a:solidFill>
          <a:ln w="9525">
            <a:solidFill>
              <a:schemeClr val="tx1"/>
            </a:solidFill>
            <a:round/>
            <a:headEnd/>
            <a:tailEnd/>
          </a:ln>
        </p:spPr>
        <p:txBody>
          <a:bodyPr wrap="none" anchor="ctr"/>
          <a:lstStyle/>
          <a:p>
            <a:pPr algn="ctr"/>
            <a:r>
              <a:rPr lang="el-GR" sz="3200" b="1" u="sng">
                <a:solidFill>
                  <a:srgbClr val="000000"/>
                </a:solidFill>
                <a:latin typeface="Times New Roman" pitchFamily="18" charset="0"/>
                <a:cs typeface="Times New Roman" pitchFamily="18" charset="0"/>
              </a:rPr>
              <a:t>Κόστος Κεφαλαίου</a:t>
            </a:r>
          </a:p>
        </p:txBody>
      </p:sp>
      <p:sp>
        <p:nvSpPr>
          <p:cNvPr id="53252" name="AutoShape 4"/>
          <p:cNvSpPr>
            <a:spLocks noChangeArrowheads="1"/>
          </p:cNvSpPr>
          <p:nvPr/>
        </p:nvSpPr>
        <p:spPr bwMode="auto">
          <a:xfrm>
            <a:off x="4572000" y="990600"/>
            <a:ext cx="485775" cy="457200"/>
          </a:xfrm>
          <a:prstGeom prst="down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el-GR"/>
          </a:p>
        </p:txBody>
      </p:sp>
      <p:sp>
        <p:nvSpPr>
          <p:cNvPr id="53253" name="AutoShape 5"/>
          <p:cNvSpPr>
            <a:spLocks noChangeArrowheads="1"/>
          </p:cNvSpPr>
          <p:nvPr/>
        </p:nvSpPr>
        <p:spPr bwMode="auto">
          <a:xfrm>
            <a:off x="0" y="3886200"/>
            <a:ext cx="4038600" cy="2286000"/>
          </a:xfrm>
          <a:prstGeom prst="octagon">
            <a:avLst>
              <a:gd name="adj" fmla="val 29287"/>
            </a:avLst>
          </a:prstGeom>
          <a:solidFill>
            <a:srgbClr val="66FF99"/>
          </a:solidFill>
          <a:ln w="9525">
            <a:solidFill>
              <a:schemeClr val="tx1"/>
            </a:solidFill>
            <a:miter lim="800000"/>
            <a:headEnd/>
            <a:tailEnd/>
          </a:ln>
        </p:spPr>
        <p:txBody>
          <a:bodyPr wrap="none" anchor="ctr"/>
          <a:lstStyle/>
          <a:p>
            <a:pPr algn="ctr"/>
            <a:r>
              <a:rPr lang="el-GR" sz="3200" b="1">
                <a:solidFill>
                  <a:srgbClr val="000000"/>
                </a:solidFill>
                <a:latin typeface="Times New Roman" pitchFamily="18" charset="0"/>
                <a:cs typeface="Times New Roman" pitchFamily="18" charset="0"/>
              </a:rPr>
              <a:t>Επιχείρηση </a:t>
            </a:r>
          </a:p>
          <a:p>
            <a:pPr algn="ctr"/>
            <a:r>
              <a:rPr lang="el-GR" sz="3200" b="1">
                <a:solidFill>
                  <a:srgbClr val="000000"/>
                </a:solidFill>
                <a:latin typeface="Times New Roman" pitchFamily="18" charset="0"/>
                <a:cs typeface="Times New Roman" pitchFamily="18" charset="0"/>
              </a:rPr>
              <a:t>χρηματοδοτούμενη </a:t>
            </a:r>
          </a:p>
          <a:p>
            <a:pPr algn="ctr"/>
            <a:r>
              <a:rPr lang="el-GR" sz="3200" b="1">
                <a:solidFill>
                  <a:srgbClr val="000000"/>
                </a:solidFill>
                <a:latin typeface="Times New Roman" pitchFamily="18" charset="0"/>
                <a:cs typeface="Times New Roman" pitchFamily="18" charset="0"/>
              </a:rPr>
              <a:t>με  δανειακά και </a:t>
            </a:r>
          </a:p>
          <a:p>
            <a:pPr algn="ctr"/>
            <a:r>
              <a:rPr lang="el-GR" sz="3200" b="1">
                <a:solidFill>
                  <a:srgbClr val="000000"/>
                </a:solidFill>
                <a:latin typeface="Times New Roman" pitchFamily="18" charset="0"/>
                <a:cs typeface="Times New Roman" pitchFamily="18" charset="0"/>
              </a:rPr>
              <a:t>ίδια κεφάλαια</a:t>
            </a:r>
          </a:p>
        </p:txBody>
      </p:sp>
      <p:sp>
        <p:nvSpPr>
          <p:cNvPr id="53254" name="AutoShape 6"/>
          <p:cNvSpPr>
            <a:spLocks noChangeArrowheads="1"/>
          </p:cNvSpPr>
          <p:nvPr/>
        </p:nvSpPr>
        <p:spPr bwMode="auto">
          <a:xfrm>
            <a:off x="4191000" y="4495800"/>
            <a:ext cx="2362200" cy="1019175"/>
          </a:xfrm>
          <a:prstGeom prst="homePlate">
            <a:avLst>
              <a:gd name="adj" fmla="val 57944"/>
            </a:avLst>
          </a:prstGeom>
          <a:solidFill>
            <a:srgbClr val="CCFF66"/>
          </a:solidFill>
          <a:ln w="9525">
            <a:solidFill>
              <a:schemeClr val="tx1"/>
            </a:solidFill>
            <a:miter lim="800000"/>
            <a:headEnd/>
            <a:tailEnd/>
          </a:ln>
        </p:spPr>
        <p:txBody>
          <a:bodyPr wrap="none" anchor="ctr"/>
          <a:lstStyle/>
          <a:p>
            <a:pPr algn="ctr"/>
            <a:r>
              <a:rPr lang="el-GR" sz="3200" b="1">
                <a:solidFill>
                  <a:srgbClr val="000000"/>
                </a:solidFill>
                <a:latin typeface="Times New Roman" pitchFamily="18" charset="0"/>
                <a:cs typeface="Times New Roman" pitchFamily="18" charset="0"/>
              </a:rPr>
              <a:t>Κόστος </a:t>
            </a:r>
          </a:p>
          <a:p>
            <a:pPr algn="ctr"/>
            <a:r>
              <a:rPr lang="el-GR" sz="3200" b="1">
                <a:solidFill>
                  <a:srgbClr val="000000"/>
                </a:solidFill>
                <a:latin typeface="Times New Roman" pitchFamily="18" charset="0"/>
                <a:cs typeface="Times New Roman" pitchFamily="18" charset="0"/>
              </a:rPr>
              <a:t>Κεφαλαίου</a:t>
            </a:r>
          </a:p>
        </p:txBody>
      </p:sp>
      <p:sp>
        <p:nvSpPr>
          <p:cNvPr id="53255" name="AutoShape 7"/>
          <p:cNvSpPr>
            <a:spLocks noChangeArrowheads="1"/>
          </p:cNvSpPr>
          <p:nvPr/>
        </p:nvSpPr>
        <p:spPr bwMode="auto">
          <a:xfrm>
            <a:off x="6629400" y="3810000"/>
            <a:ext cx="2514600" cy="2590800"/>
          </a:xfrm>
          <a:prstGeom prst="hexagon">
            <a:avLst>
              <a:gd name="adj" fmla="val 25000"/>
              <a:gd name="vf" fmla="val 115470"/>
            </a:avLst>
          </a:prstGeom>
          <a:solidFill>
            <a:srgbClr val="66FF99"/>
          </a:solidFill>
          <a:ln w="9525">
            <a:solidFill>
              <a:schemeClr val="tx1"/>
            </a:solidFill>
            <a:miter lim="800000"/>
            <a:headEnd/>
            <a:tailEnd/>
          </a:ln>
        </p:spPr>
        <p:txBody>
          <a:bodyPr wrap="none" anchor="ctr"/>
          <a:lstStyle/>
          <a:p>
            <a:pPr algn="ctr">
              <a:spcBef>
                <a:spcPct val="20000"/>
              </a:spcBef>
            </a:pPr>
            <a:r>
              <a:rPr lang="el-GR" sz="3200" b="1">
                <a:solidFill>
                  <a:srgbClr val="000000"/>
                </a:solidFill>
                <a:latin typeface="Times New Roman" pitchFamily="18" charset="0"/>
                <a:cs typeface="Times New Roman" pitchFamily="18" charset="0"/>
              </a:rPr>
              <a:t>Σταθμικός </a:t>
            </a:r>
          </a:p>
          <a:p>
            <a:pPr algn="ctr">
              <a:spcBef>
                <a:spcPct val="20000"/>
              </a:spcBef>
            </a:pPr>
            <a:r>
              <a:rPr lang="el-GR" sz="3200" b="1">
                <a:solidFill>
                  <a:srgbClr val="000000"/>
                </a:solidFill>
                <a:latin typeface="Times New Roman" pitchFamily="18" charset="0"/>
                <a:cs typeface="Times New Roman" pitchFamily="18" charset="0"/>
              </a:rPr>
              <a:t>μέσος όρος</a:t>
            </a:r>
            <a:endParaRPr lang="el-GR" b="1">
              <a:latin typeface="Times New Roman" pitchFamily="18" charset="0"/>
              <a:cs typeface="Times New Roman"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1905000" y="0"/>
            <a:ext cx="6248400" cy="914400"/>
          </a:xfrm>
          <a:solidFill>
            <a:srgbClr val="FFFF99"/>
          </a:solidFill>
          <a:ln w="76200" cmpd="tri">
            <a:solidFill>
              <a:schemeClr val="tx1"/>
            </a:solidFill>
          </a:ln>
        </p:spPr>
        <p:txBody>
          <a:bodyPr/>
          <a:lstStyle/>
          <a:p>
            <a:r>
              <a:rPr lang="el-GR" b="1" smtClean="0">
                <a:solidFill>
                  <a:srgbClr val="000000"/>
                </a:solidFill>
                <a:latin typeface="Times New Roman" pitchFamily="18" charset="0"/>
                <a:cs typeface="Times New Roman" pitchFamily="18" charset="0"/>
              </a:rPr>
              <a:t>ΚΕΦΑΛΑΙΑΚΗ ΔΟΜΗ</a:t>
            </a:r>
            <a:endParaRPr lang="el-GR" smtClean="0">
              <a:solidFill>
                <a:srgbClr val="000000"/>
              </a:solidFill>
              <a:latin typeface="Times New Roman" pitchFamily="18" charset="0"/>
              <a:cs typeface="Times New Roman" pitchFamily="18" charset="0"/>
            </a:endParaRPr>
          </a:p>
        </p:txBody>
      </p:sp>
      <p:sp>
        <p:nvSpPr>
          <p:cNvPr id="54275" name="Rectangle 3"/>
          <p:cNvSpPr>
            <a:spLocks noGrp="1" noChangeArrowheads="1"/>
          </p:cNvSpPr>
          <p:nvPr>
            <p:ph idx="1"/>
          </p:nvPr>
        </p:nvSpPr>
        <p:spPr>
          <a:xfrm>
            <a:off x="0" y="4495800"/>
            <a:ext cx="9144000" cy="1600200"/>
          </a:xfrm>
        </p:spPr>
        <p:txBody>
          <a:bodyPr/>
          <a:lstStyle/>
          <a:p>
            <a:pPr algn="just"/>
            <a:r>
              <a:rPr lang="el-GR" smtClean="0">
                <a:solidFill>
                  <a:srgbClr val="000000"/>
                </a:solidFill>
                <a:latin typeface="Tahoma" pitchFamily="34" charset="0"/>
              </a:rPr>
              <a:t>Το κόστος κεφαλαίου αναφέρεται στις πηγές μακροπρόθεσμης χρηματοδότησης της επιχείρησης.</a:t>
            </a:r>
          </a:p>
        </p:txBody>
      </p:sp>
      <p:sp>
        <p:nvSpPr>
          <p:cNvPr id="54276" name="Oval 4"/>
          <p:cNvSpPr>
            <a:spLocks noChangeArrowheads="1"/>
          </p:cNvSpPr>
          <p:nvPr/>
        </p:nvSpPr>
        <p:spPr bwMode="auto">
          <a:xfrm>
            <a:off x="914400" y="1981200"/>
            <a:ext cx="8001000" cy="1447800"/>
          </a:xfrm>
          <a:prstGeom prst="ellipse">
            <a:avLst/>
          </a:prstGeom>
          <a:solidFill>
            <a:schemeClr val="accent1"/>
          </a:solidFill>
          <a:ln w="9525">
            <a:solidFill>
              <a:schemeClr val="tx1"/>
            </a:solidFill>
            <a:round/>
            <a:headEnd/>
            <a:tailEnd/>
          </a:ln>
        </p:spPr>
        <p:txBody>
          <a:bodyPr wrap="none" anchor="ctr"/>
          <a:lstStyle/>
          <a:p>
            <a:pPr algn="ctr"/>
            <a:r>
              <a:rPr lang="el-GR" sz="3200" b="1">
                <a:solidFill>
                  <a:srgbClr val="000000"/>
                </a:solidFill>
                <a:latin typeface="Times New Roman" pitchFamily="18" charset="0"/>
                <a:cs typeface="Times New Roman" pitchFamily="18" charset="0"/>
              </a:rPr>
              <a:t>Μακροπρόθεσμα Ίδια και Ξένα κεφάλαια </a:t>
            </a:r>
          </a:p>
        </p:txBody>
      </p:sp>
      <p:sp>
        <p:nvSpPr>
          <p:cNvPr id="54277" name="AutoShape 5"/>
          <p:cNvSpPr>
            <a:spLocks noChangeArrowheads="1"/>
          </p:cNvSpPr>
          <p:nvPr/>
        </p:nvSpPr>
        <p:spPr bwMode="auto">
          <a:xfrm>
            <a:off x="4572000" y="990600"/>
            <a:ext cx="485775" cy="976313"/>
          </a:xfrm>
          <a:prstGeom prst="down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l-G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1420813"/>
          </a:xfrm>
        </p:spPr>
        <p:txBody>
          <a:bodyPr rtlCol="0">
            <a:normAutofit fontScale="90000"/>
          </a:bodyPr>
          <a:lstStyle/>
          <a:p>
            <a:pPr eaLnBrk="1" fontAlgn="auto" hangingPunct="1">
              <a:spcAft>
                <a:spcPts val="0"/>
              </a:spcAft>
              <a:defRPr/>
            </a:pPr>
            <a:r>
              <a:rPr lang="en-US" sz="4000" b="1" dirty="0" smtClean="0">
                <a:latin typeface="Times New Roman" pitchFamily="18" charset="0"/>
              </a:rPr>
              <a:t/>
            </a:r>
            <a:br>
              <a:rPr lang="en-US" sz="4000" b="1" dirty="0" smtClean="0">
                <a:latin typeface="Times New Roman" pitchFamily="18" charset="0"/>
              </a:rPr>
            </a:br>
            <a:r>
              <a:rPr lang="el-GR" sz="4000" b="1" dirty="0" smtClean="0">
                <a:solidFill>
                  <a:srgbClr val="FF0000"/>
                </a:solidFill>
                <a:latin typeface="Times New Roman" pitchFamily="18" charset="0"/>
                <a:cs typeface="Times New Roman" pitchFamily="18" charset="0"/>
              </a:rPr>
              <a:t>Κίνδυνος και Προϋπολογισμός Επενδύσεων Κεφαλαίου</a:t>
            </a:r>
            <a:r>
              <a:rPr lang="el-GR" b="1" dirty="0" smtClean="0">
                <a:latin typeface="Times New Roman" pitchFamily="18" charset="0"/>
              </a:rPr>
              <a:t/>
            </a:r>
            <a:br>
              <a:rPr lang="el-GR" b="1" dirty="0" smtClean="0">
                <a:latin typeface="Times New Roman" pitchFamily="18" charset="0"/>
              </a:rPr>
            </a:br>
            <a:endParaRPr lang="el-GR" dirty="0"/>
          </a:p>
        </p:txBody>
      </p:sp>
      <p:sp>
        <p:nvSpPr>
          <p:cNvPr id="55299" name="2 - Θέση περιεχομένου"/>
          <p:cNvSpPr>
            <a:spLocks noGrp="1"/>
          </p:cNvSpPr>
          <p:nvPr>
            <p:ph idx="1"/>
          </p:nvPr>
        </p:nvSpPr>
        <p:spPr>
          <a:xfrm>
            <a:off x="179388" y="1412875"/>
            <a:ext cx="8785225" cy="4895850"/>
          </a:xfrm>
        </p:spPr>
        <p:txBody>
          <a:bodyPr/>
          <a:lstStyle/>
          <a:p>
            <a:pPr eaLnBrk="1" hangingPunct="1"/>
            <a:r>
              <a:rPr lang="el-GR" smtClean="0">
                <a:latin typeface="Times New Roman" pitchFamily="18" charset="0"/>
                <a:cs typeface="Times New Roman" pitchFamily="18" charset="0"/>
              </a:rPr>
              <a:t>Ένα επενδυτικό πρόγραμμα θεωρείται ότι είναι απαλλαγμένο από κίνδυνο όταν οι πρόσθετες ταμειακές ροές οι οποίες θα προκύψουν από την αποδοχή του είναι βέβαιες.</a:t>
            </a:r>
          </a:p>
          <a:p>
            <a:pPr eaLnBrk="1" hangingPunct="1"/>
            <a:r>
              <a:rPr lang="el-GR" smtClean="0">
                <a:latin typeface="Times New Roman" pitchFamily="18" charset="0"/>
                <a:cs typeface="Times New Roman" pitchFamily="18" charset="0"/>
              </a:rPr>
              <a:t>Για παράδειγμα, οι επενδυτές θεωρούν ότι τα έντοκα γραμμάτια είναι μια επένδυση χωρίς κίνδυνο, γιατί οι αποδόσεις τους είναι βέβαιες και εγγυημένες.</a:t>
            </a:r>
          </a:p>
        </p:txBody>
      </p:sp>
      <p:sp>
        <p:nvSpPr>
          <p:cNvPr id="4" name="3 - Θέση αριθμού διαφάνειας"/>
          <p:cNvSpPr>
            <a:spLocks noGrp="1"/>
          </p:cNvSpPr>
          <p:nvPr>
            <p:ph type="sldNum" sz="quarter" idx="12"/>
          </p:nvPr>
        </p:nvSpPr>
        <p:spPr/>
        <p:txBody>
          <a:bodyPr/>
          <a:lstStyle/>
          <a:p>
            <a:pPr>
              <a:defRPr/>
            </a:pPr>
            <a:fld id="{98031FE5-DF26-405E-A554-D01F9B66437F}" type="slidenum">
              <a:rPr lang="el-GR"/>
              <a:pPr>
                <a:defRPr/>
              </a:pPr>
              <a:t>56</a:t>
            </a:fld>
            <a:endParaRPr lang="el-G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eaLnBrk="1" fontAlgn="auto" hangingPunct="1">
              <a:spcAft>
                <a:spcPts val="0"/>
              </a:spcAft>
              <a:defRPr/>
            </a:pPr>
            <a:r>
              <a:rPr lang="el-GR" sz="4000" b="1" dirty="0" smtClean="0">
                <a:solidFill>
                  <a:srgbClr val="FF0000"/>
                </a:solidFill>
                <a:latin typeface="Times New Roman" pitchFamily="18" charset="0"/>
                <a:cs typeface="Times New Roman" pitchFamily="18" charset="0"/>
              </a:rPr>
              <a:t>Κίνδυνος και Προϋπολογισμός Επενδύσεων Κεφαλαίου</a:t>
            </a:r>
            <a:endParaRPr lang="el-GR" sz="4000" dirty="0">
              <a:solidFill>
                <a:srgbClr val="FF0000"/>
              </a:solidFill>
              <a:latin typeface="Times New Roman" pitchFamily="18" charset="0"/>
              <a:cs typeface="Times New Roman" pitchFamily="18" charset="0"/>
            </a:endParaRPr>
          </a:p>
        </p:txBody>
      </p:sp>
      <p:sp>
        <p:nvSpPr>
          <p:cNvPr id="56323" name="2 - Θέση περιεχομένου"/>
          <p:cNvSpPr>
            <a:spLocks noGrp="1"/>
          </p:cNvSpPr>
          <p:nvPr>
            <p:ph idx="1"/>
          </p:nvPr>
        </p:nvSpPr>
        <p:spPr>
          <a:xfrm>
            <a:off x="107950" y="1600200"/>
            <a:ext cx="8928100" cy="4997450"/>
          </a:xfrm>
        </p:spPr>
        <p:txBody>
          <a:bodyPr/>
          <a:lstStyle/>
          <a:p>
            <a:pPr eaLnBrk="1" hangingPunct="1"/>
            <a:r>
              <a:rPr lang="el-GR" smtClean="0">
                <a:latin typeface="Times New Roman" pitchFamily="18" charset="0"/>
                <a:cs typeface="Times New Roman" pitchFamily="18" charset="0"/>
              </a:rPr>
              <a:t>Κίνδυνος ονομάζεται η πιθανότητα ζημιάς βλάβης ή τραυματισμού. Ειδικότερα για επενδύσεις κίνδυνος θεωρείται η πιθανότητα το πραγματικό αποτέλεσμα από μια επένδυση να διαφέρει από το αναμενόμενο. Γενικά </a:t>
            </a:r>
            <a:r>
              <a:rPr lang="el-GR" b="1" smtClean="0">
                <a:solidFill>
                  <a:srgbClr val="0070C0"/>
                </a:solidFill>
                <a:latin typeface="Times New Roman" pitchFamily="18" charset="0"/>
                <a:cs typeface="Times New Roman" pitchFamily="18" charset="0"/>
              </a:rPr>
              <a:t>όσο περισσότερα είναι τα πιθανά αποτελέσματα από μια επένδυση,</a:t>
            </a:r>
            <a:r>
              <a:rPr lang="el-GR" smtClean="0">
                <a:latin typeface="Times New Roman" pitchFamily="18" charset="0"/>
                <a:cs typeface="Times New Roman" pitchFamily="18" charset="0"/>
              </a:rPr>
              <a:t> </a:t>
            </a:r>
            <a:r>
              <a:rPr lang="el-GR" b="1" smtClean="0">
                <a:solidFill>
                  <a:srgbClr val="C00000"/>
                </a:solidFill>
                <a:latin typeface="Times New Roman" pitchFamily="18" charset="0"/>
                <a:cs typeface="Times New Roman" pitchFamily="18" charset="0"/>
              </a:rPr>
              <a:t>τόσο μεγαλύτερος είναι και ο κίνδυνος τον οποίο ενέχει αυτή η επένδυση.</a:t>
            </a:r>
          </a:p>
        </p:txBody>
      </p:sp>
      <p:sp>
        <p:nvSpPr>
          <p:cNvPr id="4" name="3 - Θέση αριθμού διαφάνειας"/>
          <p:cNvSpPr>
            <a:spLocks noGrp="1"/>
          </p:cNvSpPr>
          <p:nvPr>
            <p:ph type="sldNum" sz="quarter" idx="12"/>
          </p:nvPr>
        </p:nvSpPr>
        <p:spPr/>
        <p:txBody>
          <a:bodyPr/>
          <a:lstStyle/>
          <a:p>
            <a:pPr>
              <a:defRPr/>
            </a:pPr>
            <a:fld id="{BC23AFC1-E042-4B2E-A703-6BB63C49C5E2}" type="slidenum">
              <a:rPr lang="el-GR"/>
              <a:pPr>
                <a:defRPr/>
              </a:pPr>
              <a:t>57</a:t>
            </a:fld>
            <a:endParaRPr lang="el-G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0" y="173038"/>
            <a:ext cx="9144000" cy="490537"/>
          </a:xfrm>
        </p:spPr>
        <p:txBody>
          <a:bodyPr rtlCol="0" anchor="t">
            <a:normAutofit fontScale="90000"/>
          </a:bodyPr>
          <a:lstStyle/>
          <a:p>
            <a:pPr eaLnBrk="1" fontAlgn="auto" hangingPunct="1">
              <a:spcAft>
                <a:spcPts val="0"/>
              </a:spcAft>
              <a:defRPr/>
            </a:pPr>
            <a:r>
              <a:rPr lang="el-GR" sz="4000" b="1" u="sng" dirty="0" smtClean="0">
                <a:solidFill>
                  <a:schemeClr val="tx2">
                    <a:lumMod val="75000"/>
                  </a:schemeClr>
                </a:solidFill>
                <a:latin typeface="Times New Roman" pitchFamily="18" charset="0"/>
              </a:rPr>
              <a:t>Αναμενόμενη απόδοση</a:t>
            </a:r>
          </a:p>
        </p:txBody>
      </p:sp>
      <p:sp>
        <p:nvSpPr>
          <p:cNvPr id="1028" name="Rectangle 3"/>
          <p:cNvSpPr>
            <a:spLocks noGrp="1" noChangeArrowheads="1"/>
          </p:cNvSpPr>
          <p:nvPr>
            <p:ph idx="1"/>
          </p:nvPr>
        </p:nvSpPr>
        <p:spPr>
          <a:xfrm>
            <a:off x="468313" y="1052513"/>
            <a:ext cx="8424862" cy="5184775"/>
          </a:xfrm>
        </p:spPr>
        <p:txBody>
          <a:bodyPr/>
          <a:lstStyle/>
          <a:p>
            <a:pPr marL="0" indent="0" algn="just" eaLnBrk="1" hangingPunct="1">
              <a:buFont typeface="Wingdings" pitchFamily="2" charset="2"/>
              <a:buNone/>
            </a:pPr>
            <a:r>
              <a:rPr lang="el-GR" sz="2800" smtClean="0">
                <a:latin typeface="Times New Roman" pitchFamily="18" charset="0"/>
              </a:rPr>
              <a:t>Είναι ο σταθμικός μέσος όρος όλων των δυνητικών αποδόσεων μιας επένδυσης, όπου η κάθε δυνητική απόδοση σταθμίζεται από την αντίστοιχη πιθανότητα να συμβεί.  Άρα, η αναμενόμενη απόδοση μιας επένδυσης είναι:</a:t>
            </a:r>
          </a:p>
          <a:p>
            <a:pPr marL="0" indent="0" algn="just" eaLnBrk="1" hangingPunct="1">
              <a:buFont typeface="Wingdings" pitchFamily="2" charset="2"/>
              <a:buNone/>
            </a:pPr>
            <a:endParaRPr lang="el-GR" sz="2800" smtClean="0">
              <a:latin typeface="Times New Roman" pitchFamily="18" charset="0"/>
            </a:endParaRPr>
          </a:p>
          <a:p>
            <a:pPr marL="0" indent="0" algn="just" eaLnBrk="1" hangingPunct="1">
              <a:buFont typeface="Wingdings" pitchFamily="2" charset="2"/>
              <a:buNone/>
            </a:pPr>
            <a:endParaRPr lang="el-GR" sz="2800" smtClean="0">
              <a:latin typeface="Times New Roman" pitchFamily="18" charset="0"/>
            </a:endParaRPr>
          </a:p>
          <a:p>
            <a:pPr marL="0" indent="0" algn="just" eaLnBrk="1" hangingPunct="1">
              <a:buFont typeface="Wingdings" pitchFamily="2" charset="2"/>
              <a:buNone/>
            </a:pPr>
            <a:r>
              <a:rPr lang="el-GR" sz="2800" smtClean="0">
                <a:latin typeface="Times New Roman" pitchFamily="18" charset="0"/>
              </a:rPr>
              <a:t>Όπου </a:t>
            </a:r>
            <a:r>
              <a:rPr lang="el-GR" sz="2800" b="1" smtClean="0">
                <a:solidFill>
                  <a:srgbClr val="FF0000"/>
                </a:solidFill>
                <a:latin typeface="Times New Roman" pitchFamily="18" charset="0"/>
              </a:rPr>
              <a:t>Ε(</a:t>
            </a:r>
            <a:r>
              <a:rPr lang="en-US" sz="2800" b="1" smtClean="0">
                <a:solidFill>
                  <a:srgbClr val="FF0000"/>
                </a:solidFill>
                <a:latin typeface="Times New Roman" pitchFamily="18" charset="0"/>
              </a:rPr>
              <a:t>r)</a:t>
            </a:r>
            <a:r>
              <a:rPr lang="el-GR" sz="2800" smtClean="0">
                <a:latin typeface="Times New Roman" pitchFamily="18" charset="0"/>
              </a:rPr>
              <a:t> η αναμενόμενη ή προσδοκώμενη απόδοση μιας επένδυσης,  </a:t>
            </a:r>
            <a:r>
              <a:rPr lang="el-GR" sz="2800" b="1" smtClean="0">
                <a:solidFill>
                  <a:srgbClr val="FF0000"/>
                </a:solidFill>
                <a:latin typeface="Times New Roman" pitchFamily="18" charset="0"/>
              </a:rPr>
              <a:t>Ρ</a:t>
            </a:r>
            <a:r>
              <a:rPr lang="en-US" sz="2800" b="1" baseline="-25000" smtClean="0">
                <a:solidFill>
                  <a:srgbClr val="FF0000"/>
                </a:solidFill>
                <a:latin typeface="Times New Roman" pitchFamily="18" charset="0"/>
              </a:rPr>
              <a:t>i</a:t>
            </a:r>
            <a:r>
              <a:rPr lang="en-US" sz="2800" smtClean="0">
                <a:solidFill>
                  <a:srgbClr val="FF0000"/>
                </a:solidFill>
                <a:latin typeface="Times New Roman" pitchFamily="18" charset="0"/>
              </a:rPr>
              <a:t> </a:t>
            </a:r>
            <a:r>
              <a:rPr lang="el-GR" sz="2800" smtClean="0">
                <a:latin typeface="Times New Roman" pitchFamily="18" charset="0"/>
              </a:rPr>
              <a:t>η πιθανότητα να συμβεί η </a:t>
            </a:r>
            <a:r>
              <a:rPr lang="en-US" sz="2800" b="1" smtClean="0">
                <a:solidFill>
                  <a:srgbClr val="FF0000"/>
                </a:solidFill>
                <a:latin typeface="Times New Roman" pitchFamily="18" charset="0"/>
              </a:rPr>
              <a:t>i</a:t>
            </a:r>
            <a:r>
              <a:rPr lang="en-US" sz="2800" smtClean="0">
                <a:latin typeface="Times New Roman" pitchFamily="18" charset="0"/>
              </a:rPr>
              <a:t> </a:t>
            </a:r>
            <a:r>
              <a:rPr lang="el-GR" sz="2800" smtClean="0">
                <a:latin typeface="Times New Roman" pitchFamily="18" charset="0"/>
              </a:rPr>
              <a:t>δυνητική απόδοση της επένδυσης</a:t>
            </a:r>
            <a:r>
              <a:rPr lang="en-US" sz="2800" smtClean="0">
                <a:latin typeface="Times New Roman" pitchFamily="18" charset="0"/>
              </a:rPr>
              <a:t>, </a:t>
            </a:r>
            <a:r>
              <a:rPr lang="en-US" sz="2800" b="1" smtClean="0">
                <a:solidFill>
                  <a:srgbClr val="FF0000"/>
                </a:solidFill>
                <a:latin typeface="Times New Roman" pitchFamily="18" charset="0"/>
              </a:rPr>
              <a:t>r</a:t>
            </a:r>
            <a:r>
              <a:rPr lang="en-US" sz="2800" b="1" baseline="-25000" smtClean="0">
                <a:solidFill>
                  <a:srgbClr val="FF0000"/>
                </a:solidFill>
                <a:latin typeface="Times New Roman" pitchFamily="18" charset="0"/>
              </a:rPr>
              <a:t>i</a:t>
            </a:r>
            <a:r>
              <a:rPr lang="en-US" sz="2800" smtClean="0">
                <a:latin typeface="Times New Roman" pitchFamily="18" charset="0"/>
              </a:rPr>
              <a:t> </a:t>
            </a:r>
            <a:r>
              <a:rPr lang="el-GR" sz="2800" smtClean="0">
                <a:latin typeface="Times New Roman" pitchFamily="18" charset="0"/>
              </a:rPr>
              <a:t>η </a:t>
            </a:r>
            <a:r>
              <a:rPr lang="en-US" sz="2800" b="1" smtClean="0">
                <a:solidFill>
                  <a:srgbClr val="FF0000"/>
                </a:solidFill>
                <a:latin typeface="Times New Roman" pitchFamily="18" charset="0"/>
              </a:rPr>
              <a:t>i</a:t>
            </a:r>
            <a:r>
              <a:rPr lang="en-US" sz="2800" b="1" smtClean="0">
                <a:latin typeface="Times New Roman" pitchFamily="18" charset="0"/>
              </a:rPr>
              <a:t> </a:t>
            </a:r>
            <a:r>
              <a:rPr lang="el-GR" sz="2800" smtClean="0">
                <a:latin typeface="Times New Roman" pitchFamily="18" charset="0"/>
              </a:rPr>
              <a:t>δυνητική απόδοση και </a:t>
            </a:r>
            <a:r>
              <a:rPr lang="en-US" sz="2800" b="1" smtClean="0">
                <a:solidFill>
                  <a:srgbClr val="FF0000"/>
                </a:solidFill>
                <a:latin typeface="Times New Roman" pitchFamily="18" charset="0"/>
              </a:rPr>
              <a:t>n</a:t>
            </a:r>
            <a:r>
              <a:rPr lang="en-US" sz="2800" smtClean="0">
                <a:latin typeface="Times New Roman" pitchFamily="18" charset="0"/>
              </a:rPr>
              <a:t> </a:t>
            </a:r>
            <a:r>
              <a:rPr lang="el-GR" sz="2800" smtClean="0">
                <a:latin typeface="Times New Roman" pitchFamily="18" charset="0"/>
              </a:rPr>
              <a:t>ο αριθμός των δυνητικών αποδόσεων.</a:t>
            </a:r>
            <a:r>
              <a:rPr lang="en-US" sz="2800" smtClean="0">
                <a:latin typeface="Times New Roman" pitchFamily="18" charset="0"/>
              </a:rPr>
              <a:t> </a:t>
            </a:r>
            <a:endParaRPr lang="el-GR" sz="2800" smtClean="0">
              <a:latin typeface="Times New Roman" pitchFamily="18" charset="0"/>
            </a:endParaRPr>
          </a:p>
          <a:p>
            <a:pPr marL="0" indent="0" algn="just" eaLnBrk="1" hangingPunct="1">
              <a:buFont typeface="Wingdings" pitchFamily="2" charset="2"/>
              <a:buNone/>
            </a:pPr>
            <a:endParaRPr lang="el-GR" sz="2800" smtClean="0">
              <a:latin typeface="Times New Roman" pitchFamily="18" charset="0"/>
            </a:endParaRPr>
          </a:p>
          <a:p>
            <a:pPr marL="0" indent="0" algn="just" eaLnBrk="1" hangingPunct="1">
              <a:buFont typeface="Wingdings" pitchFamily="2" charset="2"/>
              <a:buNone/>
            </a:pPr>
            <a:endParaRPr lang="el-GR" sz="2800" smtClean="0">
              <a:latin typeface="Times New Roman" pitchFamily="18" charset="0"/>
            </a:endParaRPr>
          </a:p>
          <a:p>
            <a:pPr marL="0" indent="0" algn="just" eaLnBrk="1" hangingPunct="1">
              <a:buFont typeface="Wingdings" pitchFamily="2" charset="2"/>
              <a:buNone/>
            </a:pPr>
            <a:endParaRPr lang="el-GR" sz="2800" smtClean="0">
              <a:latin typeface="Times New Roman" pitchFamily="18" charset="0"/>
            </a:endParaRPr>
          </a:p>
          <a:p>
            <a:pPr marL="0" indent="0" algn="just" eaLnBrk="1" hangingPunct="1">
              <a:buFont typeface="Wingdings" pitchFamily="2" charset="2"/>
              <a:buNone/>
            </a:pPr>
            <a:endParaRPr lang="el-GR" sz="2800" smtClean="0">
              <a:latin typeface="Times New Roman" pitchFamily="18" charset="0"/>
            </a:endParaRPr>
          </a:p>
        </p:txBody>
      </p:sp>
      <p:sp>
        <p:nvSpPr>
          <p:cNvPr id="6" name="3 - Θέση αριθμού διαφάνειας"/>
          <p:cNvSpPr>
            <a:spLocks noGrp="1"/>
          </p:cNvSpPr>
          <p:nvPr>
            <p:ph type="sldNum" sz="quarter" idx="12"/>
          </p:nvPr>
        </p:nvSpPr>
        <p:spPr/>
        <p:txBody>
          <a:bodyPr/>
          <a:lstStyle/>
          <a:p>
            <a:pPr>
              <a:defRPr/>
            </a:pPr>
            <a:fld id="{3925D83C-7FCB-4346-B6B9-7876A7188F69}" type="slidenum">
              <a:rPr lang="el-GR"/>
              <a:pPr>
                <a:defRPr/>
              </a:pPr>
              <a:t>58</a:t>
            </a:fld>
            <a:endParaRPr lang="el-GR" dirty="0"/>
          </a:p>
        </p:txBody>
      </p:sp>
      <p:sp>
        <p:nvSpPr>
          <p:cNvPr id="1030" name="Rectangle 6"/>
          <p:cNvSpPr>
            <a:spLocks noChangeArrowheads="1"/>
          </p:cNvSpPr>
          <p:nvPr/>
        </p:nvSpPr>
        <p:spPr bwMode="auto">
          <a:xfrm>
            <a:off x="0" y="3211513"/>
            <a:ext cx="9144000" cy="0"/>
          </a:xfrm>
          <a:prstGeom prst="rect">
            <a:avLst/>
          </a:prstGeom>
          <a:noFill/>
          <a:ln w="9525">
            <a:noFill/>
            <a:miter lim="800000"/>
            <a:headEnd/>
            <a:tailEnd/>
          </a:ln>
        </p:spPr>
        <p:txBody>
          <a:bodyPr wrap="none" anchor="ctr">
            <a:spAutoFit/>
          </a:bodyPr>
          <a:lstStyle/>
          <a:p>
            <a:endParaRPr lang="el-GR"/>
          </a:p>
        </p:txBody>
      </p:sp>
      <p:graphicFrame>
        <p:nvGraphicFramePr>
          <p:cNvPr id="1026" name="Object 5"/>
          <p:cNvGraphicFramePr>
            <a:graphicFrameLocks noChangeAspect="1"/>
          </p:cNvGraphicFramePr>
          <p:nvPr/>
        </p:nvGraphicFramePr>
        <p:xfrm>
          <a:off x="3203575" y="3141663"/>
          <a:ext cx="2841625" cy="1184275"/>
        </p:xfrm>
        <a:graphic>
          <a:graphicData uri="http://schemas.openxmlformats.org/presentationml/2006/ole">
            <p:oleObj spid="_x0000_s1026" name="Equation" r:id="rId4" imgW="1041120" imgH="431640" progId="">
              <p:embed/>
            </p:oleObj>
          </a:graphicData>
        </a:graphic>
      </p:graphicFrame>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185738"/>
            <a:ext cx="9144000" cy="490537"/>
          </a:xfrm>
        </p:spPr>
        <p:txBody>
          <a:bodyPr rtlCol="0" anchor="t">
            <a:normAutofit fontScale="90000"/>
          </a:bodyPr>
          <a:lstStyle/>
          <a:p>
            <a:pPr eaLnBrk="1" fontAlgn="auto" hangingPunct="1">
              <a:spcAft>
                <a:spcPts val="0"/>
              </a:spcAft>
              <a:defRPr/>
            </a:pPr>
            <a:r>
              <a:rPr lang="el-GR" sz="4000" b="1" dirty="0" smtClean="0">
                <a:solidFill>
                  <a:srgbClr val="FF0000"/>
                </a:solidFill>
                <a:latin typeface="Times New Roman" pitchFamily="18" charset="0"/>
              </a:rPr>
              <a:t>Μέτρηση Κινδύνου</a:t>
            </a:r>
            <a:r>
              <a:rPr lang="en-US" sz="4000" b="1" dirty="0" smtClean="0">
                <a:solidFill>
                  <a:srgbClr val="FF0000"/>
                </a:solidFill>
                <a:latin typeface="Times New Roman" pitchFamily="18" charset="0"/>
              </a:rPr>
              <a:t> </a:t>
            </a:r>
            <a:endParaRPr lang="el-GR" sz="4000" b="1" dirty="0" smtClean="0">
              <a:solidFill>
                <a:srgbClr val="FF0000"/>
              </a:solidFill>
              <a:latin typeface="Times New Roman" pitchFamily="18" charset="0"/>
            </a:endParaRPr>
          </a:p>
        </p:txBody>
      </p:sp>
      <p:sp>
        <p:nvSpPr>
          <p:cNvPr id="6147" name="Rectangle 3"/>
          <p:cNvSpPr>
            <a:spLocks noGrp="1" noChangeArrowheads="1"/>
          </p:cNvSpPr>
          <p:nvPr>
            <p:ph idx="1"/>
          </p:nvPr>
        </p:nvSpPr>
        <p:spPr>
          <a:xfrm>
            <a:off x="1331913" y="1341438"/>
            <a:ext cx="7138987" cy="2879725"/>
          </a:xfrm>
        </p:spPr>
        <p:txBody>
          <a:bodyPr rtlCol="0">
            <a:normAutofit lnSpcReduction="10000"/>
          </a:bodyPr>
          <a:lstStyle/>
          <a:p>
            <a:pPr marL="0" indent="0" algn="just" eaLnBrk="1" fontAlgn="auto" hangingPunct="1">
              <a:spcAft>
                <a:spcPts val="0"/>
              </a:spcAft>
              <a:buFont typeface="Wingdings" pitchFamily="2" charset="2"/>
              <a:buNone/>
              <a:defRPr/>
            </a:pPr>
            <a:r>
              <a:rPr lang="el-GR" sz="2800" dirty="0" smtClean="0">
                <a:latin typeface="Times New Roman" pitchFamily="18" charset="0"/>
              </a:rPr>
              <a:t>Κίνδυνος είναι η μεταβλητότητα των δυνητικών αποτελεσμάτων γύρω από την αναμενόμενη τιμή τους ή τον αριθμητικό τους μέσο.  Ένα από τα πιο δημοφιλή στατιστικά μέτρα της διασποράς των δυνητικών αποτελεσμάτων γύρω από την αναμενόμενη τιμή τους είναι η τυπική απόκλιση.</a:t>
            </a:r>
            <a:r>
              <a:rPr lang="el-GR" sz="2800" dirty="0" smtClean="0"/>
              <a:t>  </a:t>
            </a:r>
          </a:p>
        </p:txBody>
      </p:sp>
      <p:sp>
        <p:nvSpPr>
          <p:cNvPr id="7" name="3 - Θέση αριθμού διαφάνειας"/>
          <p:cNvSpPr>
            <a:spLocks noGrp="1"/>
          </p:cNvSpPr>
          <p:nvPr>
            <p:ph type="sldNum" sz="quarter" idx="12"/>
          </p:nvPr>
        </p:nvSpPr>
        <p:spPr/>
        <p:txBody>
          <a:bodyPr/>
          <a:lstStyle/>
          <a:p>
            <a:pPr>
              <a:defRPr/>
            </a:pPr>
            <a:fld id="{28CEEF4E-FF9F-49C6-8A86-EA1300009C25}" type="slidenum">
              <a:rPr lang="el-GR"/>
              <a:pPr>
                <a:defRPr/>
              </a:pPr>
              <a:t>59</a:t>
            </a:fld>
            <a:endParaRPr lang="el-GR" dirty="0"/>
          </a:p>
        </p:txBody>
      </p:sp>
      <p:sp>
        <p:nvSpPr>
          <p:cNvPr id="2054" name="Rectangle 5"/>
          <p:cNvSpPr>
            <a:spLocks noChangeArrowheads="1"/>
          </p:cNvSpPr>
          <p:nvPr/>
        </p:nvSpPr>
        <p:spPr bwMode="auto">
          <a:xfrm>
            <a:off x="0" y="3214688"/>
            <a:ext cx="9144000" cy="0"/>
          </a:xfrm>
          <a:prstGeom prst="rect">
            <a:avLst/>
          </a:prstGeom>
          <a:noFill/>
          <a:ln w="9525">
            <a:noFill/>
            <a:miter lim="800000"/>
            <a:headEnd/>
            <a:tailEnd/>
          </a:ln>
        </p:spPr>
        <p:txBody>
          <a:bodyPr wrap="none" anchor="ctr">
            <a:spAutoFit/>
          </a:bodyPr>
          <a:lstStyle/>
          <a:p>
            <a:endParaRPr lang="el-GR"/>
          </a:p>
        </p:txBody>
      </p:sp>
      <p:sp>
        <p:nvSpPr>
          <p:cNvPr id="2055" name="Rectangle 7"/>
          <p:cNvSpPr>
            <a:spLocks noChangeArrowheads="1"/>
          </p:cNvSpPr>
          <p:nvPr/>
        </p:nvSpPr>
        <p:spPr bwMode="auto">
          <a:xfrm>
            <a:off x="0" y="3157538"/>
            <a:ext cx="9144000" cy="0"/>
          </a:xfrm>
          <a:prstGeom prst="rect">
            <a:avLst/>
          </a:prstGeom>
          <a:noFill/>
          <a:ln w="9525">
            <a:noFill/>
            <a:miter lim="800000"/>
            <a:headEnd/>
            <a:tailEnd/>
          </a:ln>
        </p:spPr>
        <p:txBody>
          <a:bodyPr wrap="none" anchor="ctr">
            <a:spAutoFit/>
          </a:bodyPr>
          <a:lstStyle/>
          <a:p>
            <a:endParaRPr lang="el-GR"/>
          </a:p>
        </p:txBody>
      </p:sp>
      <p:graphicFrame>
        <p:nvGraphicFramePr>
          <p:cNvPr id="2050" name="Object 6"/>
          <p:cNvGraphicFramePr>
            <a:graphicFrameLocks noChangeAspect="1"/>
          </p:cNvGraphicFramePr>
          <p:nvPr/>
        </p:nvGraphicFramePr>
        <p:xfrm>
          <a:off x="2555875" y="4292600"/>
          <a:ext cx="3916363" cy="1331913"/>
        </p:xfrm>
        <a:graphic>
          <a:graphicData uri="http://schemas.openxmlformats.org/presentationml/2006/ole">
            <p:oleObj spid="_x0000_s2050" name="Equation" r:id="rId4" imgW="1714320" imgH="545760" progId="">
              <p:embed/>
            </p:oleObj>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xfrm>
            <a:off x="0" y="274638"/>
            <a:ext cx="9144000" cy="1143000"/>
          </a:xfrm>
        </p:spPr>
        <p:txBody>
          <a:bodyPr/>
          <a:lstStyle/>
          <a:p>
            <a:r>
              <a:rPr lang="el-GR" sz="3600" b="1" dirty="0" smtClean="0"/>
              <a:t>Ο </a:t>
            </a:r>
            <a:r>
              <a:rPr lang="en-GB" sz="3600" b="1" dirty="0" err="1" smtClean="0"/>
              <a:t>Γενικός</a:t>
            </a:r>
            <a:r>
              <a:rPr lang="en-GB" sz="3600" b="1" dirty="0" smtClean="0"/>
              <a:t> Τύπος </a:t>
            </a:r>
            <a:r>
              <a:rPr lang="el-GR" sz="3600" b="1" dirty="0" smtClean="0"/>
              <a:t>της </a:t>
            </a:r>
            <a:r>
              <a:rPr lang="en-GB" sz="3600" b="1" dirty="0" smtClean="0"/>
              <a:t>Παρούσας Αξίας</a:t>
            </a:r>
            <a:r>
              <a:rPr lang="el-GR" sz="3600" b="1" dirty="0" smtClean="0"/>
              <a:t> (ΠΑ)</a:t>
            </a:r>
            <a:endParaRPr lang="en-GB" sz="3600" b="1" dirty="0" smtClean="0"/>
          </a:p>
        </p:txBody>
      </p:sp>
      <p:sp>
        <p:nvSpPr>
          <p:cNvPr id="3076" name="Rectangle 3"/>
          <p:cNvSpPr>
            <a:spLocks noGrp="1" noChangeArrowheads="1"/>
          </p:cNvSpPr>
          <p:nvPr>
            <p:ph type="body" idx="1"/>
          </p:nvPr>
        </p:nvSpPr>
        <p:spPr>
          <a:xfrm>
            <a:off x="0" y="1600200"/>
            <a:ext cx="9144000" cy="5257800"/>
          </a:xfrm>
        </p:spPr>
        <p:txBody>
          <a:bodyPr/>
          <a:lstStyle/>
          <a:p>
            <a:pPr algn="just"/>
            <a:r>
              <a:rPr lang="en-GB" sz="2400" dirty="0" smtClean="0"/>
              <a:t>Ο τύπος για τον προσδιορισμό της ΠΑ για οποιαδήποτε χρονική διάρθρωση καθαρών ταμειακών ροών (ΚΤΡ) διαμορφώνεται σε</a:t>
            </a:r>
            <a:r>
              <a:rPr lang="el-GR" sz="2400" dirty="0" smtClean="0"/>
              <a:t>.</a:t>
            </a:r>
            <a:endParaRPr lang="en-GB" sz="2400" dirty="0" smtClean="0"/>
          </a:p>
          <a:p>
            <a:endParaRPr lang="en-GB" sz="2000" dirty="0" smtClean="0"/>
          </a:p>
          <a:p>
            <a:endParaRPr lang="en-GB" sz="2000" dirty="0" smtClean="0"/>
          </a:p>
          <a:p>
            <a:endParaRPr lang="en-GB" sz="2000" dirty="0" smtClean="0"/>
          </a:p>
          <a:p>
            <a:endParaRPr lang="el-GR" sz="2000" dirty="0" smtClean="0"/>
          </a:p>
          <a:p>
            <a:endParaRPr lang="el-GR" sz="2000" dirty="0" smtClean="0"/>
          </a:p>
          <a:p>
            <a:endParaRPr lang="el-GR" sz="2000" dirty="0" smtClean="0"/>
          </a:p>
          <a:p>
            <a:pPr algn="just"/>
            <a:r>
              <a:rPr lang="en-GB" sz="2400" dirty="0" smtClean="0"/>
              <a:t>Με τη μέθοδο της παρούσας αξίας μπορούμε να εκφράσουμε μελλοντικές ΚΤΡ σε ισοδύναμες παρούσες αξίες. Κατά συνέπεια μπορούμε να συγκρίνουμε την ΠΑ των εσόδων (ΚΤΡ) από την επένδυση με το κεφάλαιο (τιμή της επένδυσης) που απαιτείται σήμερα για να την αποκτήσουμε</a:t>
            </a:r>
            <a:r>
              <a:rPr lang="el-GR" sz="2400" dirty="0" smtClean="0"/>
              <a:t>.</a:t>
            </a:r>
            <a:endParaRPr lang="en-GB" sz="2400" dirty="0" smtClean="0"/>
          </a:p>
        </p:txBody>
      </p:sp>
      <p:graphicFrame>
        <p:nvGraphicFramePr>
          <p:cNvPr id="3074" name="Object 4"/>
          <p:cNvGraphicFramePr>
            <a:graphicFrameLocks noChangeAspect="1"/>
          </p:cNvGraphicFramePr>
          <p:nvPr/>
        </p:nvGraphicFramePr>
        <p:xfrm>
          <a:off x="2483768" y="2708920"/>
          <a:ext cx="2574280" cy="1600572"/>
        </p:xfrm>
        <a:graphic>
          <a:graphicData uri="http://schemas.openxmlformats.org/presentationml/2006/ole">
            <p:oleObj spid="_x0000_s91138" name="Equation" r:id="rId4" imgW="1854000" imgH="952200" progId="Equation.3">
              <p:embed/>
            </p:oleObj>
          </a:graphicData>
        </a:graphic>
      </p:graphicFrame>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61975"/>
          </a:xfrm>
        </p:spPr>
        <p:txBody>
          <a:bodyPr rtlCol="0">
            <a:normAutofit fontScale="90000"/>
          </a:bodyPr>
          <a:lstStyle/>
          <a:p>
            <a:pPr eaLnBrk="1" fontAlgn="auto" hangingPunct="1">
              <a:spcAft>
                <a:spcPts val="0"/>
              </a:spcAft>
              <a:defRPr/>
            </a:pPr>
            <a:r>
              <a:rPr lang="el-GR" sz="4000" b="1" u="sng" dirty="0" smtClean="0">
                <a:solidFill>
                  <a:schemeClr val="accent3">
                    <a:lumMod val="50000"/>
                  </a:schemeClr>
                </a:solidFill>
                <a:latin typeface="Times New Roman" pitchFamily="18" charset="0"/>
                <a:cs typeface="Times New Roman" pitchFamily="18" charset="0"/>
              </a:rPr>
              <a:t>Συντελεστής Μεταβλητότητας</a:t>
            </a:r>
            <a:endParaRPr lang="el-GR" sz="4000" b="1" u="sng" dirty="0">
              <a:solidFill>
                <a:schemeClr val="accent3">
                  <a:lumMod val="50000"/>
                </a:schemeClr>
              </a:solidFill>
              <a:latin typeface="Times New Roman" pitchFamily="18" charset="0"/>
              <a:cs typeface="Times New Roman" pitchFamily="18" charset="0"/>
            </a:endParaRPr>
          </a:p>
        </p:txBody>
      </p:sp>
      <p:sp>
        <p:nvSpPr>
          <p:cNvPr id="57347" name="2 - Θέση περιεχομένου"/>
          <p:cNvSpPr>
            <a:spLocks noGrp="1"/>
          </p:cNvSpPr>
          <p:nvPr>
            <p:ph idx="1"/>
          </p:nvPr>
        </p:nvSpPr>
        <p:spPr>
          <a:xfrm>
            <a:off x="179388" y="981075"/>
            <a:ext cx="8856662" cy="5327650"/>
          </a:xfrm>
        </p:spPr>
        <p:txBody>
          <a:bodyPr/>
          <a:lstStyle/>
          <a:p>
            <a:pPr eaLnBrk="1" hangingPunct="1"/>
            <a:r>
              <a:rPr lang="el-GR" smtClean="0">
                <a:latin typeface="Times New Roman" pitchFamily="18" charset="0"/>
                <a:cs typeface="Times New Roman" pitchFamily="18" charset="0"/>
              </a:rPr>
              <a:t>Μερικές φορές οι επιχειρήσεις ή οι επενδυτές θέλουν να συγκρίνουν τον κίνδυνο επενδύσεων οι οποίες έχουν σημαντικές διαφορές στις αναμενόμενες αποδόσεις τους. Στην περίπτωση αυτή η τυπική απόκλιση και η διακύμανση οδηγεί σε εσφαλμένα συμπεράσματα διότι και οι δύο μετρούν την απόλυτη τιμή της διασποράς </a:t>
            </a:r>
            <a:r>
              <a:rPr lang="el-GR" b="1" smtClean="0">
                <a:solidFill>
                  <a:srgbClr val="FF0000"/>
                </a:solidFill>
                <a:latin typeface="Times New Roman" pitchFamily="18" charset="0"/>
                <a:cs typeface="Times New Roman" pitchFamily="18" charset="0"/>
              </a:rPr>
              <a:t>μιας</a:t>
            </a:r>
            <a:r>
              <a:rPr lang="el-GR" b="1" smtClean="0">
                <a:latin typeface="Times New Roman" pitchFamily="18" charset="0"/>
                <a:cs typeface="Times New Roman" pitchFamily="18" charset="0"/>
              </a:rPr>
              <a:t> </a:t>
            </a:r>
            <a:r>
              <a:rPr lang="el-GR" smtClean="0">
                <a:latin typeface="Times New Roman" pitchFamily="18" charset="0"/>
                <a:cs typeface="Times New Roman" pitchFamily="18" charset="0"/>
              </a:rPr>
              <a:t>κατανομής. </a:t>
            </a:r>
          </a:p>
        </p:txBody>
      </p:sp>
      <p:sp>
        <p:nvSpPr>
          <p:cNvPr id="4" name="3 - Θέση αριθμού διαφάνειας"/>
          <p:cNvSpPr>
            <a:spLocks noGrp="1"/>
          </p:cNvSpPr>
          <p:nvPr>
            <p:ph type="sldNum" sz="quarter" idx="12"/>
          </p:nvPr>
        </p:nvSpPr>
        <p:spPr/>
        <p:txBody>
          <a:bodyPr/>
          <a:lstStyle/>
          <a:p>
            <a:pPr>
              <a:defRPr/>
            </a:pPr>
            <a:fld id="{352D6AEC-B869-4730-B9E9-5EDBEC5AE51E}" type="slidenum">
              <a:rPr lang="el-GR"/>
              <a:pPr>
                <a:defRPr/>
              </a:pPr>
              <a:t>60</a:t>
            </a:fld>
            <a:endParaRPr lang="el-G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06437"/>
          </a:xfrm>
        </p:spPr>
        <p:txBody>
          <a:bodyPr rtlCol="0">
            <a:normAutofit/>
          </a:bodyPr>
          <a:lstStyle/>
          <a:p>
            <a:pPr eaLnBrk="1" fontAlgn="auto" hangingPunct="1">
              <a:spcAft>
                <a:spcPts val="0"/>
              </a:spcAft>
              <a:defRPr/>
            </a:pPr>
            <a:r>
              <a:rPr lang="el-GR" sz="4000" b="1" u="sng" dirty="0" smtClean="0">
                <a:solidFill>
                  <a:schemeClr val="accent3">
                    <a:lumMod val="50000"/>
                  </a:schemeClr>
                </a:solidFill>
                <a:latin typeface="Times New Roman" pitchFamily="18" charset="0"/>
                <a:cs typeface="Times New Roman" pitchFamily="18" charset="0"/>
              </a:rPr>
              <a:t>Συντελεστής Μεταβλητότητας</a:t>
            </a:r>
            <a:endParaRPr lang="el-GR" sz="4000" b="1" u="sng" dirty="0">
              <a:solidFill>
                <a:schemeClr val="accent3">
                  <a:lumMod val="50000"/>
                </a:schemeClr>
              </a:solidFill>
              <a:latin typeface="Times New Roman" pitchFamily="18" charset="0"/>
              <a:cs typeface="Times New Roman" pitchFamily="18" charset="0"/>
            </a:endParaRPr>
          </a:p>
        </p:txBody>
      </p:sp>
      <p:sp>
        <p:nvSpPr>
          <p:cNvPr id="58371" name="2 - Θέση περιεχομένου"/>
          <p:cNvSpPr>
            <a:spLocks noGrp="1"/>
          </p:cNvSpPr>
          <p:nvPr>
            <p:ph idx="1"/>
          </p:nvPr>
        </p:nvSpPr>
        <p:spPr>
          <a:xfrm>
            <a:off x="323850" y="1052513"/>
            <a:ext cx="8820150" cy="5256212"/>
          </a:xfrm>
        </p:spPr>
        <p:txBody>
          <a:bodyPr/>
          <a:lstStyle/>
          <a:p>
            <a:pPr eaLnBrk="1" hangingPunct="1"/>
            <a:r>
              <a:rPr lang="el-GR" smtClean="0">
                <a:latin typeface="Times New Roman" pitchFamily="18" charset="0"/>
                <a:cs typeface="Times New Roman" pitchFamily="18" charset="0"/>
              </a:rPr>
              <a:t>Το πρόβλημα αυτό μπορεί να ξεπεραστεί με τη χρησιμοποίηση ενός σχετικού μέτρου της διασποράς μιας κατανομής πιθανοτήτων, που να δείχνει τον κίνδυνο που αντιστοιχεί σε κάθε μονάδα αναμενόμενης απόδοσης. Ένα τέτοιο μέτρο της σχετικής διασποράς είναι συντελεστής μεταβλητότητας </a:t>
            </a:r>
            <a:r>
              <a:rPr lang="en-US" b="1" smtClean="0">
                <a:solidFill>
                  <a:srgbClr val="FF0000"/>
                </a:solidFill>
                <a:latin typeface="Times New Roman" pitchFamily="18" charset="0"/>
                <a:cs typeface="Times New Roman" pitchFamily="18" charset="0"/>
              </a:rPr>
              <a:t>CV</a:t>
            </a:r>
            <a:r>
              <a:rPr lang="en-US" smtClean="0">
                <a:latin typeface="Times New Roman" pitchFamily="18" charset="0"/>
                <a:cs typeface="Times New Roman" pitchFamily="18" charset="0"/>
              </a:rPr>
              <a:t> </a:t>
            </a:r>
            <a:r>
              <a:rPr lang="el-GR" smtClean="0">
                <a:latin typeface="Times New Roman" pitchFamily="18" charset="0"/>
                <a:cs typeface="Times New Roman" pitchFamily="18" charset="0"/>
              </a:rPr>
              <a:t>(</a:t>
            </a:r>
            <a:r>
              <a:rPr lang="en-US" smtClean="0">
                <a:latin typeface="Times New Roman" pitchFamily="18" charset="0"/>
                <a:cs typeface="Times New Roman" pitchFamily="18" charset="0"/>
              </a:rPr>
              <a:t>Coefficient of Variation) </a:t>
            </a:r>
            <a:r>
              <a:rPr lang="el-GR" smtClean="0">
                <a:latin typeface="Times New Roman" pitchFamily="18" charset="0"/>
                <a:cs typeface="Times New Roman" pitchFamily="18" charset="0"/>
              </a:rPr>
              <a:t>ο οποίος μετρά τον κίνδυνο ανά μονάδα αναμενόμενης απόδοσης και καθορίζεται: </a:t>
            </a:r>
            <a:endParaRPr lang="en-US" smtClean="0">
              <a:latin typeface="Times New Roman" pitchFamily="18" charset="0"/>
              <a:cs typeface="Times New Roman" pitchFamily="18" charset="0"/>
            </a:endParaRPr>
          </a:p>
          <a:p>
            <a:pPr eaLnBrk="1" hangingPunct="1"/>
            <a:r>
              <a:rPr lang="en-US" b="1" smtClean="0">
                <a:solidFill>
                  <a:srgbClr val="FF0000"/>
                </a:solidFill>
                <a:latin typeface="Times New Roman" pitchFamily="18" charset="0"/>
                <a:cs typeface="Times New Roman" pitchFamily="18" charset="0"/>
              </a:rPr>
              <a:t>CV</a:t>
            </a:r>
            <a:r>
              <a:rPr lang="el-GR" b="1" smtClean="0">
                <a:solidFill>
                  <a:srgbClr val="FF0000"/>
                </a:solidFill>
                <a:latin typeface="Times New Roman" pitchFamily="18" charset="0"/>
                <a:cs typeface="Times New Roman" pitchFamily="18" charset="0"/>
              </a:rPr>
              <a:t> = σ /  Ε(</a:t>
            </a:r>
            <a:r>
              <a:rPr lang="en-US" b="1" smtClean="0">
                <a:solidFill>
                  <a:srgbClr val="FF0000"/>
                </a:solidFill>
                <a:latin typeface="Times New Roman" pitchFamily="18" charset="0"/>
                <a:cs typeface="Times New Roman" pitchFamily="18" charset="0"/>
              </a:rPr>
              <a:t>r</a:t>
            </a:r>
            <a:r>
              <a:rPr lang="el-GR" b="1" smtClean="0">
                <a:solidFill>
                  <a:srgbClr val="FF0000"/>
                </a:solidFill>
                <a:latin typeface="Times New Roman" pitchFamily="18" charset="0"/>
                <a:cs typeface="Times New Roman" pitchFamily="18" charset="0"/>
              </a:rPr>
              <a:t>) </a:t>
            </a:r>
          </a:p>
        </p:txBody>
      </p:sp>
      <p:sp>
        <p:nvSpPr>
          <p:cNvPr id="4" name="3 - Θέση αριθμού διαφάνειας"/>
          <p:cNvSpPr>
            <a:spLocks noGrp="1"/>
          </p:cNvSpPr>
          <p:nvPr>
            <p:ph type="sldNum" sz="quarter" idx="12"/>
          </p:nvPr>
        </p:nvSpPr>
        <p:spPr/>
        <p:txBody>
          <a:bodyPr/>
          <a:lstStyle/>
          <a:p>
            <a:pPr>
              <a:defRPr/>
            </a:pPr>
            <a:fld id="{415A8A4E-20EC-41AA-B315-C12296F8837D}" type="slidenum">
              <a:rPr lang="el-GR"/>
              <a:pPr>
                <a:defRPr/>
              </a:pPr>
              <a:t>61</a:t>
            </a:fld>
            <a:endParaRPr lang="el-G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06437"/>
          </a:xfrm>
        </p:spPr>
        <p:txBody>
          <a:bodyPr rtlCol="0">
            <a:normAutofit/>
          </a:bodyPr>
          <a:lstStyle/>
          <a:p>
            <a:pPr eaLnBrk="1" fontAlgn="auto" hangingPunct="1">
              <a:spcAft>
                <a:spcPts val="0"/>
              </a:spcAft>
              <a:defRPr/>
            </a:pPr>
            <a:r>
              <a:rPr lang="el-GR" sz="4000" b="1" u="sng" dirty="0" smtClean="0">
                <a:solidFill>
                  <a:schemeClr val="accent3">
                    <a:lumMod val="50000"/>
                  </a:schemeClr>
                </a:solidFill>
                <a:latin typeface="Times New Roman" pitchFamily="18" charset="0"/>
                <a:cs typeface="Times New Roman" pitchFamily="18" charset="0"/>
              </a:rPr>
              <a:t>Συντελεστής Μεταβλητότητας</a:t>
            </a:r>
            <a:endParaRPr lang="el-GR" sz="4000" b="1" u="sng" dirty="0">
              <a:solidFill>
                <a:schemeClr val="accent3">
                  <a:lumMod val="50000"/>
                </a:schemeClr>
              </a:solidFill>
              <a:latin typeface="Times New Roman" pitchFamily="18" charset="0"/>
              <a:cs typeface="Times New Roman" pitchFamily="18" charset="0"/>
            </a:endParaRPr>
          </a:p>
        </p:txBody>
      </p:sp>
      <p:sp>
        <p:nvSpPr>
          <p:cNvPr id="59395" name="2 - Θέση περιεχομένου"/>
          <p:cNvSpPr>
            <a:spLocks noGrp="1"/>
          </p:cNvSpPr>
          <p:nvPr>
            <p:ph idx="1"/>
          </p:nvPr>
        </p:nvSpPr>
        <p:spPr>
          <a:xfrm>
            <a:off x="323850" y="1052513"/>
            <a:ext cx="8820150" cy="5256212"/>
          </a:xfrm>
        </p:spPr>
        <p:txBody>
          <a:bodyPr/>
          <a:lstStyle/>
          <a:p>
            <a:pPr eaLnBrk="1" hangingPunct="1"/>
            <a:r>
              <a:rPr lang="el-GR" smtClean="0">
                <a:latin typeface="Times New Roman" pitchFamily="18" charset="0"/>
                <a:cs typeface="Times New Roman" pitchFamily="18" charset="0"/>
              </a:rPr>
              <a:t>Καθορίζεται από το πηλίκο της διαίρεσης της τυπικής απόκλισης </a:t>
            </a:r>
            <a:r>
              <a:rPr lang="el-GR" b="1" smtClean="0">
                <a:solidFill>
                  <a:srgbClr val="FF0000"/>
                </a:solidFill>
                <a:latin typeface="Times New Roman" pitchFamily="18" charset="0"/>
                <a:cs typeface="Times New Roman" pitchFamily="18" charset="0"/>
              </a:rPr>
              <a:t>σ</a:t>
            </a:r>
            <a:r>
              <a:rPr lang="el-GR" smtClean="0">
                <a:latin typeface="Times New Roman" pitchFamily="18" charset="0"/>
                <a:cs typeface="Times New Roman" pitchFamily="18" charset="0"/>
              </a:rPr>
              <a:t> δια της αναμενόμενης τιμής της απόδοσης </a:t>
            </a:r>
            <a:r>
              <a:rPr lang="el-GR" b="1" smtClean="0">
                <a:solidFill>
                  <a:srgbClr val="FF0000"/>
                </a:solidFill>
                <a:latin typeface="Times New Roman" pitchFamily="18" charset="0"/>
                <a:cs typeface="Times New Roman" pitchFamily="18" charset="0"/>
              </a:rPr>
              <a:t>Ε(</a:t>
            </a:r>
            <a:r>
              <a:rPr lang="en-US" b="1" smtClean="0">
                <a:solidFill>
                  <a:srgbClr val="FF0000"/>
                </a:solidFill>
                <a:latin typeface="Times New Roman" pitchFamily="18" charset="0"/>
                <a:cs typeface="Times New Roman" pitchFamily="18" charset="0"/>
              </a:rPr>
              <a:t>r)</a:t>
            </a:r>
            <a:r>
              <a:rPr lang="en-US" smtClean="0">
                <a:latin typeface="Times New Roman" pitchFamily="18" charset="0"/>
                <a:cs typeface="Times New Roman" pitchFamily="18" charset="0"/>
              </a:rPr>
              <a:t>.</a:t>
            </a:r>
            <a:endParaRPr lang="el-GR" smtClean="0">
              <a:latin typeface="Times New Roman" pitchFamily="18" charset="0"/>
              <a:cs typeface="Times New Roman" pitchFamily="18" charset="0"/>
            </a:endParaRPr>
          </a:p>
          <a:p>
            <a:pPr eaLnBrk="1" hangingPunct="1"/>
            <a:r>
              <a:rPr lang="el-GR" smtClean="0">
                <a:latin typeface="Times New Roman" pitchFamily="18" charset="0"/>
                <a:cs typeface="Times New Roman" pitchFamily="18" charset="0"/>
              </a:rPr>
              <a:t>Μεγαλύτερες τιμές του </a:t>
            </a:r>
            <a:r>
              <a:rPr lang="en-US" b="1" smtClean="0">
                <a:solidFill>
                  <a:srgbClr val="FF0000"/>
                </a:solidFill>
                <a:latin typeface="Times New Roman" pitchFamily="18" charset="0"/>
                <a:cs typeface="Times New Roman" pitchFamily="18" charset="0"/>
              </a:rPr>
              <a:t>CV</a:t>
            </a:r>
            <a:r>
              <a:rPr lang="el-GR" smtClean="0">
                <a:latin typeface="Times New Roman" pitchFamily="18" charset="0"/>
                <a:cs typeface="Times New Roman" pitchFamily="18" charset="0"/>
              </a:rPr>
              <a:t> σημαίνουν μεγαλύτερη διασπορά ανά μονάδα αναμενόμενης απόδοσης και επομένως μεγαλύτερο σχετικό κίνδυνο.</a:t>
            </a:r>
          </a:p>
        </p:txBody>
      </p:sp>
      <p:sp>
        <p:nvSpPr>
          <p:cNvPr id="4" name="3 - Θέση αριθμού διαφάνειας"/>
          <p:cNvSpPr>
            <a:spLocks noGrp="1"/>
          </p:cNvSpPr>
          <p:nvPr>
            <p:ph type="sldNum" sz="quarter" idx="12"/>
          </p:nvPr>
        </p:nvSpPr>
        <p:spPr/>
        <p:txBody>
          <a:bodyPr/>
          <a:lstStyle/>
          <a:p>
            <a:pPr>
              <a:defRPr/>
            </a:pPr>
            <a:fld id="{6BA2AD33-DB91-4AE2-8C40-8259944CB224}" type="slidenum">
              <a:rPr lang="el-GR"/>
              <a:pPr>
                <a:defRPr/>
              </a:pPr>
              <a:t>62</a:t>
            </a:fld>
            <a:endParaRPr lang="el-G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 Τίτλος"/>
          <p:cNvSpPr>
            <a:spLocks noGrp="1"/>
          </p:cNvSpPr>
          <p:nvPr>
            <p:ph type="title"/>
          </p:nvPr>
        </p:nvSpPr>
        <p:spPr>
          <a:xfrm>
            <a:off x="107950" y="115888"/>
            <a:ext cx="8856663" cy="1009650"/>
          </a:xfrm>
        </p:spPr>
        <p:txBody>
          <a:bodyPr/>
          <a:lstStyle/>
          <a:p>
            <a:endParaRPr lang="el-GR" sz="3600" smtClean="0"/>
          </a:p>
        </p:txBody>
      </p:sp>
      <p:graphicFrame>
        <p:nvGraphicFramePr>
          <p:cNvPr id="5" name="4 - Θέση περιεχομένου"/>
          <p:cNvGraphicFramePr>
            <a:graphicFrameLocks noGrp="1"/>
          </p:cNvGraphicFramePr>
          <p:nvPr>
            <p:ph idx="1"/>
          </p:nvPr>
        </p:nvGraphicFramePr>
        <p:xfrm>
          <a:off x="179388" y="260648"/>
          <a:ext cx="8785225" cy="64814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 Θέση αριθμού διαφάνειας"/>
          <p:cNvSpPr>
            <a:spLocks noGrp="1"/>
          </p:cNvSpPr>
          <p:nvPr>
            <p:ph type="sldNum" sz="quarter" idx="12"/>
          </p:nvPr>
        </p:nvSpPr>
        <p:spPr/>
        <p:txBody>
          <a:bodyPr/>
          <a:lstStyle/>
          <a:p>
            <a:pPr>
              <a:defRPr/>
            </a:pPr>
            <a:fld id="{261D47BC-C302-4B03-8865-D89D28C7152C}" type="slidenum">
              <a:rPr lang="el-GR" smtClean="0"/>
              <a:pPr>
                <a:defRPr/>
              </a:pPr>
              <a:t>63</a:t>
            </a:fld>
            <a:endParaRPr lang="el-GR"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2" name="1 - Τίτλος"/>
          <p:cNvSpPr>
            <a:spLocks noGrp="1"/>
          </p:cNvSpPr>
          <p:nvPr>
            <p:ph type="title"/>
          </p:nvPr>
        </p:nvSpPr>
        <p:spPr>
          <a:xfrm>
            <a:off x="457200" y="115888"/>
            <a:ext cx="8229600" cy="1368425"/>
          </a:xfrm>
        </p:spPr>
        <p:txBody>
          <a:bodyPr/>
          <a:lstStyle/>
          <a:p>
            <a:pPr eaLnBrk="1" hangingPunct="1"/>
            <a:r>
              <a:rPr lang="el-GR" sz="3400" b="1" smtClean="0">
                <a:solidFill>
                  <a:srgbClr val="FF0000"/>
                </a:solidFill>
                <a:latin typeface="Times New Roman" pitchFamily="18" charset="0"/>
                <a:cs typeface="Times New Roman" pitchFamily="18" charset="0"/>
              </a:rPr>
              <a:t>Προσεγγίσεις ενσωμάτωσης κινδύνου στον προϋπολογισμό των επενδύσεων</a:t>
            </a:r>
          </a:p>
        </p:txBody>
      </p:sp>
      <p:sp>
        <p:nvSpPr>
          <p:cNvPr id="61443" name="2 - Θέση περιεχομένου"/>
          <p:cNvSpPr>
            <a:spLocks noGrp="1"/>
          </p:cNvSpPr>
          <p:nvPr>
            <p:ph idx="1"/>
          </p:nvPr>
        </p:nvSpPr>
        <p:spPr>
          <a:xfrm>
            <a:off x="0" y="1700213"/>
            <a:ext cx="9144000" cy="5041900"/>
          </a:xfrm>
        </p:spPr>
        <p:txBody>
          <a:bodyPr/>
          <a:lstStyle/>
          <a:p>
            <a:pPr eaLnBrk="1" hangingPunct="1">
              <a:buFont typeface="Wingdings" pitchFamily="2" charset="2"/>
              <a:buNone/>
            </a:pPr>
            <a:r>
              <a:rPr lang="el-GR" sz="3000" b="1" smtClean="0">
                <a:latin typeface="Times New Roman" pitchFamily="18" charset="0"/>
                <a:cs typeface="Times New Roman" pitchFamily="18" charset="0"/>
              </a:rPr>
              <a:t>1) </a:t>
            </a:r>
            <a:r>
              <a:rPr lang="el-GR" sz="3000" b="1" u="sng" smtClean="0">
                <a:latin typeface="Times New Roman" pitchFamily="18" charset="0"/>
                <a:cs typeface="Times New Roman" pitchFamily="18" charset="0"/>
              </a:rPr>
              <a:t>Παραδοσιακή:</a:t>
            </a:r>
            <a:r>
              <a:rPr lang="el-GR" sz="3000" smtClean="0">
                <a:latin typeface="Times New Roman" pitchFamily="18" charset="0"/>
                <a:cs typeface="Times New Roman" pitchFamily="18" charset="0"/>
              </a:rPr>
              <a:t> Εξετάζει κάθε επενδυτικό πρόγραμμα ξεχωριστά και το αξιολογεί με βάση τον δικό του </a:t>
            </a:r>
            <a:r>
              <a:rPr lang="el-GR" sz="3000" b="1" smtClean="0">
                <a:solidFill>
                  <a:srgbClr val="FF0000"/>
                </a:solidFill>
                <a:latin typeface="Times New Roman" pitchFamily="18" charset="0"/>
                <a:cs typeface="Times New Roman" pitchFamily="18" charset="0"/>
              </a:rPr>
              <a:t>κίνδυνο</a:t>
            </a:r>
            <a:r>
              <a:rPr lang="el-GR" sz="3000" b="1" smtClean="0">
                <a:latin typeface="Times New Roman" pitchFamily="18" charset="0"/>
                <a:cs typeface="Times New Roman" pitchFamily="18" charset="0"/>
              </a:rPr>
              <a:t> </a:t>
            </a:r>
            <a:r>
              <a:rPr lang="el-GR" sz="3000" smtClean="0">
                <a:latin typeface="Times New Roman" pitchFamily="18" charset="0"/>
                <a:cs typeface="Times New Roman" pitchFamily="18" charset="0"/>
              </a:rPr>
              <a:t>και την </a:t>
            </a:r>
            <a:r>
              <a:rPr lang="el-GR" sz="3000" b="1" smtClean="0">
                <a:solidFill>
                  <a:srgbClr val="0070C0"/>
                </a:solidFill>
                <a:latin typeface="Times New Roman" pitchFamily="18" charset="0"/>
                <a:cs typeface="Times New Roman" pitchFamily="18" charset="0"/>
              </a:rPr>
              <a:t>αναμενόμενη απόδοσή </a:t>
            </a:r>
            <a:r>
              <a:rPr lang="el-GR" sz="3000" smtClean="0">
                <a:latin typeface="Times New Roman" pitchFamily="18" charset="0"/>
                <a:cs typeface="Times New Roman" pitchFamily="18" charset="0"/>
              </a:rPr>
              <a:t>του. Ο κίνδυνος αυτός ονομάζεται </a:t>
            </a:r>
            <a:r>
              <a:rPr lang="el-GR" sz="3000" b="1" u="sng" smtClean="0">
                <a:solidFill>
                  <a:srgbClr val="FF0000"/>
                </a:solidFill>
                <a:latin typeface="Times New Roman" pitchFamily="18" charset="0"/>
                <a:cs typeface="Times New Roman" pitchFamily="18" charset="0"/>
              </a:rPr>
              <a:t>μεμονωμένος κίνδυνος</a:t>
            </a:r>
            <a:r>
              <a:rPr lang="el-GR" sz="3000" b="1" smtClean="0">
                <a:solidFill>
                  <a:srgbClr val="FF0000"/>
                </a:solidFill>
                <a:latin typeface="Times New Roman" pitchFamily="18" charset="0"/>
                <a:cs typeface="Times New Roman" pitchFamily="18" charset="0"/>
              </a:rPr>
              <a:t> </a:t>
            </a:r>
            <a:r>
              <a:rPr lang="el-GR" sz="3000" smtClean="0">
                <a:latin typeface="Times New Roman" pitchFamily="18" charset="0"/>
                <a:cs typeface="Times New Roman" pitchFamily="18" charset="0"/>
              </a:rPr>
              <a:t>και υποθέτει ότι το εξεταζόμενο επενδυτικό πρόγραμμα είναι το μόνο περιουσιακό στοιχείο της επιχείρησης και ότι οι μέτοχοί της δεν έχουν διαφοροποιημένα χαρτοφυλάκια. Μετράται από τη μεταβλητότητα των αναμενόμενων αποδόσεων της επένδυσης αυτής.</a:t>
            </a:r>
          </a:p>
        </p:txBody>
      </p:sp>
      <p:sp>
        <p:nvSpPr>
          <p:cNvPr id="4" name="3 - Θέση αριθμού διαφάνειας"/>
          <p:cNvSpPr>
            <a:spLocks noGrp="1"/>
          </p:cNvSpPr>
          <p:nvPr>
            <p:ph type="sldNum" sz="quarter" idx="12"/>
          </p:nvPr>
        </p:nvSpPr>
        <p:spPr/>
        <p:txBody>
          <a:bodyPr/>
          <a:lstStyle/>
          <a:p>
            <a:pPr>
              <a:defRPr/>
            </a:pPr>
            <a:r>
              <a:rPr lang="el-GR" dirty="0"/>
              <a:t>ν</a:t>
            </a:r>
            <a:fld id="{E6A1E00A-5E4D-4050-B1D9-49DE18AF05D1}" type="slidenum">
              <a:rPr lang="el-GR"/>
              <a:pPr>
                <a:defRPr/>
              </a:pPr>
              <a:t>64</a:t>
            </a:fld>
            <a:endParaRPr lang="el-G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77875"/>
          </a:xfrm>
        </p:spPr>
        <p:txBody>
          <a:bodyPr rtlCol="0">
            <a:normAutofit fontScale="90000"/>
          </a:bodyPr>
          <a:lstStyle/>
          <a:p>
            <a:pPr eaLnBrk="1" fontAlgn="auto" hangingPunct="1">
              <a:spcAft>
                <a:spcPts val="0"/>
              </a:spcAft>
              <a:defRPr/>
            </a:pPr>
            <a:r>
              <a:rPr lang="el-GR" sz="3400" b="1" dirty="0" smtClean="0">
                <a:solidFill>
                  <a:srgbClr val="FF0000"/>
                </a:solidFill>
                <a:latin typeface="Times New Roman" pitchFamily="18" charset="0"/>
                <a:cs typeface="Times New Roman" pitchFamily="18" charset="0"/>
              </a:rPr>
              <a:t>Προσεγγίσεις ενσωμάτωσης κινδύνου στον προϋπολογισμό των επενδύσεων</a:t>
            </a:r>
            <a:endParaRPr lang="el-GR" sz="3400" dirty="0">
              <a:solidFill>
                <a:srgbClr val="FF0000"/>
              </a:solidFill>
              <a:latin typeface="Times New Roman" pitchFamily="18" charset="0"/>
              <a:cs typeface="Times New Roman" pitchFamily="18" charset="0"/>
            </a:endParaRPr>
          </a:p>
        </p:txBody>
      </p:sp>
      <p:sp>
        <p:nvSpPr>
          <p:cNvPr id="62467" name="2 - Θέση περιεχομένου"/>
          <p:cNvSpPr>
            <a:spLocks noGrp="1"/>
          </p:cNvSpPr>
          <p:nvPr>
            <p:ph idx="1"/>
          </p:nvPr>
        </p:nvSpPr>
        <p:spPr>
          <a:xfrm>
            <a:off x="0" y="1268413"/>
            <a:ext cx="9144000" cy="5473700"/>
          </a:xfrm>
        </p:spPr>
        <p:txBody>
          <a:bodyPr/>
          <a:lstStyle/>
          <a:p>
            <a:pPr eaLnBrk="1" hangingPunct="1">
              <a:buFont typeface="Arial" charset="0"/>
              <a:buNone/>
            </a:pPr>
            <a:r>
              <a:rPr lang="en-US" b="1" smtClean="0">
                <a:latin typeface="Times New Roman" pitchFamily="18" charset="0"/>
                <a:cs typeface="Times New Roman" pitchFamily="18" charset="0"/>
              </a:rPr>
              <a:t>2)</a:t>
            </a:r>
            <a:r>
              <a:rPr lang="en-US" smtClean="0">
                <a:latin typeface="Times New Roman" pitchFamily="18" charset="0"/>
                <a:cs typeface="Times New Roman" pitchFamily="18" charset="0"/>
              </a:rPr>
              <a:t> </a:t>
            </a:r>
            <a:r>
              <a:rPr lang="el-GR" smtClean="0">
                <a:latin typeface="Times New Roman" pitchFamily="18" charset="0"/>
                <a:cs typeface="Times New Roman" pitchFamily="18" charset="0"/>
              </a:rPr>
              <a:t>Η δεύτερη προσέγγιση βασίζεται στη σύγχρονη </a:t>
            </a:r>
            <a:r>
              <a:rPr lang="el-GR" b="1" u="sng" smtClean="0">
                <a:latin typeface="Times New Roman" pitchFamily="18" charset="0"/>
                <a:cs typeface="Times New Roman" pitchFamily="18" charset="0"/>
              </a:rPr>
              <a:t>θεωρία του χαρτοφυλακίου</a:t>
            </a:r>
            <a:r>
              <a:rPr lang="el-GR" b="1" smtClean="0">
                <a:latin typeface="Times New Roman" pitchFamily="18" charset="0"/>
                <a:cs typeface="Times New Roman" pitchFamily="18" charset="0"/>
              </a:rPr>
              <a:t> (</a:t>
            </a:r>
            <a:r>
              <a:rPr lang="en-US" b="1" smtClean="0">
                <a:latin typeface="Times New Roman" pitchFamily="18" charset="0"/>
                <a:cs typeface="Times New Roman" pitchFamily="18" charset="0"/>
              </a:rPr>
              <a:t>CAPM</a:t>
            </a:r>
            <a:r>
              <a:rPr lang="el-GR" b="1" smtClean="0">
                <a:latin typeface="Times New Roman" pitchFamily="18" charset="0"/>
                <a:cs typeface="Times New Roman" pitchFamily="18" charset="0"/>
              </a:rPr>
              <a:t>) </a:t>
            </a:r>
            <a:r>
              <a:rPr lang="el-GR" smtClean="0">
                <a:latin typeface="Times New Roman" pitchFamily="18" charset="0"/>
                <a:cs typeface="Times New Roman" pitchFamily="18" charset="0"/>
              </a:rPr>
              <a:t>και εξετάζει την επίδραση που έχει το επενδυτικό πρόγραμμα</a:t>
            </a:r>
            <a:r>
              <a:rPr lang="el-GR" b="1" smtClean="0">
                <a:solidFill>
                  <a:srgbClr val="7030A0"/>
                </a:solidFill>
                <a:latin typeface="Times New Roman" pitchFamily="18" charset="0"/>
                <a:cs typeface="Times New Roman" pitchFamily="18" charset="0"/>
              </a:rPr>
              <a:t> </a:t>
            </a:r>
            <a:r>
              <a:rPr lang="el-GR" smtClean="0">
                <a:latin typeface="Times New Roman" pitchFamily="18" charset="0"/>
                <a:cs typeface="Times New Roman" pitchFamily="18" charset="0"/>
              </a:rPr>
              <a:t>είτε:</a:t>
            </a:r>
          </a:p>
          <a:p>
            <a:pPr eaLnBrk="1" hangingPunct="1">
              <a:buFont typeface="Arial" charset="0"/>
              <a:buNone/>
            </a:pPr>
            <a:r>
              <a:rPr lang="el-GR" b="1" smtClean="0">
                <a:solidFill>
                  <a:srgbClr val="7030A0"/>
                </a:solidFill>
                <a:latin typeface="Times New Roman" pitchFamily="18" charset="0"/>
                <a:cs typeface="Times New Roman" pitchFamily="18" charset="0"/>
              </a:rPr>
              <a:t>Α) στην επιχείρηση που σχεδιάζει να το πραγματοποιήσει </a:t>
            </a:r>
          </a:p>
          <a:p>
            <a:pPr eaLnBrk="1" hangingPunct="1">
              <a:buFont typeface="Arial" charset="0"/>
              <a:buNone/>
            </a:pPr>
            <a:r>
              <a:rPr lang="el-GR" b="1" smtClean="0">
                <a:solidFill>
                  <a:srgbClr val="00B050"/>
                </a:solidFill>
                <a:latin typeface="Times New Roman" pitchFamily="18" charset="0"/>
                <a:cs typeface="Times New Roman" pitchFamily="18" charset="0"/>
              </a:rPr>
              <a:t>Β) στους μετόχους.</a:t>
            </a:r>
          </a:p>
        </p:txBody>
      </p:sp>
      <p:sp>
        <p:nvSpPr>
          <p:cNvPr id="4" name="3 - Θέση αριθμού διαφάνειας"/>
          <p:cNvSpPr>
            <a:spLocks noGrp="1"/>
          </p:cNvSpPr>
          <p:nvPr>
            <p:ph type="sldNum" sz="quarter" idx="12"/>
          </p:nvPr>
        </p:nvSpPr>
        <p:spPr/>
        <p:txBody>
          <a:bodyPr/>
          <a:lstStyle/>
          <a:p>
            <a:pPr>
              <a:defRPr/>
            </a:pPr>
            <a:fld id="{E76E9738-89BD-497B-8849-1917F52F0D6E}" type="slidenum">
              <a:rPr lang="el-GR"/>
              <a:pPr>
                <a:defRPr/>
              </a:pPr>
              <a:t>65</a:t>
            </a:fld>
            <a:endParaRPr lang="el-GR"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1 - Τίτλος"/>
          <p:cNvSpPr>
            <a:spLocks noGrp="1"/>
          </p:cNvSpPr>
          <p:nvPr>
            <p:ph type="title"/>
          </p:nvPr>
        </p:nvSpPr>
        <p:spPr>
          <a:xfrm>
            <a:off x="0" y="115888"/>
            <a:ext cx="9144000" cy="720725"/>
          </a:xfrm>
        </p:spPr>
        <p:txBody>
          <a:bodyPr/>
          <a:lstStyle/>
          <a:p>
            <a:pPr algn="l" eaLnBrk="1" hangingPunct="1"/>
            <a:r>
              <a:rPr lang="el-GR" sz="3400" b="1" smtClean="0">
                <a:solidFill>
                  <a:srgbClr val="7030A0"/>
                </a:solidFill>
                <a:latin typeface="Times New Roman" pitchFamily="18" charset="0"/>
                <a:cs typeface="Times New Roman" pitchFamily="18" charset="0"/>
              </a:rPr>
              <a:t>Α) Θεωρία χαρτοφυλακίου για την επιχείρηση</a:t>
            </a:r>
          </a:p>
        </p:txBody>
      </p:sp>
      <p:sp>
        <p:nvSpPr>
          <p:cNvPr id="63491" name="2 - Θέση περιεχομένου"/>
          <p:cNvSpPr>
            <a:spLocks noGrp="1"/>
          </p:cNvSpPr>
          <p:nvPr>
            <p:ph idx="1"/>
          </p:nvPr>
        </p:nvSpPr>
        <p:spPr>
          <a:xfrm>
            <a:off x="107950" y="908050"/>
            <a:ext cx="9036050" cy="5949950"/>
          </a:xfrm>
        </p:spPr>
        <p:txBody>
          <a:bodyPr/>
          <a:lstStyle/>
          <a:p>
            <a:pPr eaLnBrk="1" hangingPunct="1"/>
            <a:r>
              <a:rPr lang="el-GR" smtClean="0">
                <a:latin typeface="Times New Roman" pitchFamily="18" charset="0"/>
                <a:cs typeface="Times New Roman" pitchFamily="18" charset="0"/>
              </a:rPr>
              <a:t>Η προσέγγιση αυτή </a:t>
            </a:r>
            <a:r>
              <a:rPr lang="el-GR" b="1" smtClean="0">
                <a:latin typeface="Times New Roman" pitchFamily="18" charset="0"/>
                <a:cs typeface="Times New Roman" pitchFamily="18" charset="0"/>
              </a:rPr>
              <a:t>εξετάζει</a:t>
            </a:r>
            <a:r>
              <a:rPr lang="el-GR" smtClean="0">
                <a:latin typeface="Times New Roman" pitchFamily="18" charset="0"/>
                <a:cs typeface="Times New Roman" pitchFamily="18" charset="0"/>
              </a:rPr>
              <a:t> τον </a:t>
            </a:r>
            <a:r>
              <a:rPr lang="el-GR" b="1" smtClean="0">
                <a:solidFill>
                  <a:srgbClr val="FF0000"/>
                </a:solidFill>
                <a:latin typeface="Times New Roman" pitchFamily="18" charset="0"/>
                <a:cs typeface="Times New Roman" pitchFamily="18" charset="0"/>
              </a:rPr>
              <a:t>κίνδυνο</a:t>
            </a:r>
            <a:r>
              <a:rPr lang="el-GR" smtClean="0">
                <a:latin typeface="Times New Roman" pitchFamily="18" charset="0"/>
                <a:cs typeface="Times New Roman" pitchFamily="18" charset="0"/>
              </a:rPr>
              <a:t> και την </a:t>
            </a:r>
            <a:r>
              <a:rPr lang="el-GR" b="1" smtClean="0">
                <a:solidFill>
                  <a:srgbClr val="0070C0"/>
                </a:solidFill>
                <a:latin typeface="Times New Roman" pitchFamily="18" charset="0"/>
                <a:cs typeface="Times New Roman" pitchFamily="18" charset="0"/>
              </a:rPr>
              <a:t>απόδοση</a:t>
            </a:r>
            <a:r>
              <a:rPr lang="el-GR" smtClean="0">
                <a:latin typeface="Times New Roman" pitchFamily="18" charset="0"/>
                <a:cs typeface="Times New Roman" pitchFamily="18" charset="0"/>
              </a:rPr>
              <a:t> την οποία έχει το </a:t>
            </a:r>
            <a:r>
              <a:rPr lang="el-GR" b="1" smtClean="0">
                <a:latin typeface="Times New Roman" pitchFamily="18" charset="0"/>
                <a:cs typeface="Times New Roman" pitchFamily="18" charset="0"/>
              </a:rPr>
              <a:t>συνολικό χαρτοφυλάκιο </a:t>
            </a:r>
            <a:r>
              <a:rPr lang="el-GR" smtClean="0">
                <a:latin typeface="Times New Roman" pitchFamily="18" charset="0"/>
                <a:cs typeface="Times New Roman" pitchFamily="18" charset="0"/>
              </a:rPr>
              <a:t>επενδυτικών προγραμμάτων μιας επιχείρησης και </a:t>
            </a:r>
            <a:r>
              <a:rPr lang="el-GR" b="1" smtClean="0">
                <a:latin typeface="Times New Roman" pitchFamily="18" charset="0"/>
                <a:cs typeface="Times New Roman" pitchFamily="18" charset="0"/>
              </a:rPr>
              <a:t>αξιολογεί</a:t>
            </a:r>
            <a:r>
              <a:rPr lang="el-GR" smtClean="0">
                <a:latin typeface="Times New Roman" pitchFamily="18" charset="0"/>
                <a:cs typeface="Times New Roman" pitchFamily="18" charset="0"/>
              </a:rPr>
              <a:t> το κάθε πρόγραμμα με βάση την επίδραση που θα έχει στον </a:t>
            </a:r>
            <a:r>
              <a:rPr lang="el-GR" b="1" smtClean="0">
                <a:latin typeface="Times New Roman" pitchFamily="18" charset="0"/>
                <a:cs typeface="Times New Roman" pitchFamily="18" charset="0"/>
              </a:rPr>
              <a:t>συνολικό κίνδυνο και στην συνολική απόδοση του χαρτοφυλακίου </a:t>
            </a:r>
            <a:r>
              <a:rPr lang="el-GR" smtClean="0">
                <a:latin typeface="Times New Roman" pitchFamily="18" charset="0"/>
                <a:cs typeface="Times New Roman" pitchFamily="18" charset="0"/>
              </a:rPr>
              <a:t>της επιχείρησης. Ο κίνδυνος αυτός </a:t>
            </a:r>
            <a:r>
              <a:rPr lang="el-GR" b="1" smtClean="0">
                <a:latin typeface="Times New Roman" pitchFamily="18" charset="0"/>
                <a:cs typeface="Times New Roman" pitchFamily="18" charset="0"/>
              </a:rPr>
              <a:t>ονομάζεται</a:t>
            </a:r>
            <a:r>
              <a:rPr lang="el-GR" smtClean="0">
                <a:latin typeface="Times New Roman" pitchFamily="18" charset="0"/>
                <a:cs typeface="Times New Roman" pitchFamily="18" charset="0"/>
              </a:rPr>
              <a:t> </a:t>
            </a:r>
            <a:r>
              <a:rPr lang="el-GR" b="1" smtClean="0">
                <a:solidFill>
                  <a:srgbClr val="FF0000"/>
                </a:solidFill>
                <a:latin typeface="Times New Roman" pitchFamily="18" charset="0"/>
                <a:cs typeface="Times New Roman" pitchFamily="18" charset="0"/>
              </a:rPr>
              <a:t>εταιρικός κίνδυνος </a:t>
            </a:r>
            <a:r>
              <a:rPr lang="el-GR" smtClean="0">
                <a:latin typeface="Times New Roman" pitchFamily="18" charset="0"/>
                <a:cs typeface="Times New Roman" pitchFamily="18" charset="0"/>
              </a:rPr>
              <a:t>του επενδυτικού προγράμματος. </a:t>
            </a:r>
          </a:p>
        </p:txBody>
      </p:sp>
      <p:sp>
        <p:nvSpPr>
          <p:cNvPr id="4" name="3 - Θέση αριθμού διαφάνειας"/>
          <p:cNvSpPr>
            <a:spLocks noGrp="1"/>
          </p:cNvSpPr>
          <p:nvPr>
            <p:ph type="sldNum" sz="quarter" idx="12"/>
          </p:nvPr>
        </p:nvSpPr>
        <p:spPr/>
        <p:txBody>
          <a:bodyPr/>
          <a:lstStyle/>
          <a:p>
            <a:pPr>
              <a:defRPr/>
            </a:pPr>
            <a:fld id="{4DEB2352-FF91-4BDC-B3EB-DC0C6D525F25}" type="slidenum">
              <a:rPr lang="el-GR"/>
              <a:pPr>
                <a:defRPr/>
              </a:pPr>
              <a:t>66</a:t>
            </a:fld>
            <a:endParaRPr lang="el-G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1 - Τίτλος"/>
          <p:cNvSpPr>
            <a:spLocks noGrp="1"/>
          </p:cNvSpPr>
          <p:nvPr>
            <p:ph type="title"/>
          </p:nvPr>
        </p:nvSpPr>
        <p:spPr>
          <a:xfrm>
            <a:off x="0" y="115888"/>
            <a:ext cx="9144000" cy="649287"/>
          </a:xfrm>
        </p:spPr>
        <p:txBody>
          <a:bodyPr/>
          <a:lstStyle/>
          <a:p>
            <a:r>
              <a:rPr lang="el-GR" sz="3400" b="1" smtClean="0">
                <a:solidFill>
                  <a:srgbClr val="7030A0"/>
                </a:solidFill>
                <a:latin typeface="Times New Roman" pitchFamily="18" charset="0"/>
                <a:cs typeface="Times New Roman" pitchFamily="18" charset="0"/>
              </a:rPr>
              <a:t>Α) Θεωρία χαρτοφυλακίου για την επιχείρηση</a:t>
            </a:r>
            <a:endParaRPr lang="el-GR" sz="3400" smtClean="0"/>
          </a:p>
        </p:txBody>
      </p:sp>
      <p:sp>
        <p:nvSpPr>
          <p:cNvPr id="64515" name="2 - Θέση περιεχομένου"/>
          <p:cNvSpPr>
            <a:spLocks noGrp="1"/>
          </p:cNvSpPr>
          <p:nvPr>
            <p:ph idx="1"/>
          </p:nvPr>
        </p:nvSpPr>
        <p:spPr>
          <a:xfrm>
            <a:off x="179388" y="908050"/>
            <a:ext cx="8785225" cy="5834063"/>
          </a:xfrm>
        </p:spPr>
        <p:txBody>
          <a:bodyPr/>
          <a:lstStyle/>
          <a:p>
            <a:r>
              <a:rPr lang="el-GR" b="1" smtClean="0">
                <a:solidFill>
                  <a:srgbClr val="FF0000"/>
                </a:solidFill>
                <a:latin typeface="Times New Roman" pitchFamily="18" charset="0"/>
                <a:cs typeface="Times New Roman" pitchFamily="18" charset="0"/>
              </a:rPr>
              <a:t>Ο εταιρικός κίνδυνος </a:t>
            </a:r>
            <a:r>
              <a:rPr lang="el-GR" smtClean="0">
                <a:latin typeface="Times New Roman" pitchFamily="18" charset="0"/>
                <a:cs typeface="Times New Roman" pitchFamily="18" charset="0"/>
              </a:rPr>
              <a:t>του επενδυτικού προγράμματος </a:t>
            </a:r>
            <a:r>
              <a:rPr lang="el-GR" b="1" smtClean="0">
                <a:latin typeface="Times New Roman" pitchFamily="18" charset="0"/>
                <a:cs typeface="Times New Roman" pitchFamily="18" charset="0"/>
              </a:rPr>
              <a:t>μετράται</a:t>
            </a:r>
            <a:r>
              <a:rPr lang="el-GR" smtClean="0">
                <a:latin typeface="Times New Roman" pitchFamily="18" charset="0"/>
                <a:cs typeface="Times New Roman" pitchFamily="18" charset="0"/>
              </a:rPr>
              <a:t> με την επίδραση που θα έχει ένα επενδυτικό πρόγραμμα στην αβεβαιότητα των μελλοντικών κερδών της επιχείρησης, όταν προστεθεί στα άλλα επενδυτικά προγράμματα της επιχείρησης αυτής. Στην περίπτωση αυτή δεν λαμβάνεται υπόψη η δυνατότητα διαφοροποίησης των χαρτοφυλακίων που κατέχουν οι μέτοχοι της επιχείρησης.</a:t>
            </a:r>
          </a:p>
        </p:txBody>
      </p:sp>
      <p:sp>
        <p:nvSpPr>
          <p:cNvPr id="4" name="3 - Θέση αριθμού διαφάνειας"/>
          <p:cNvSpPr>
            <a:spLocks noGrp="1"/>
          </p:cNvSpPr>
          <p:nvPr>
            <p:ph type="sldNum" sz="quarter" idx="12"/>
          </p:nvPr>
        </p:nvSpPr>
        <p:spPr/>
        <p:txBody>
          <a:bodyPr/>
          <a:lstStyle/>
          <a:p>
            <a:pPr>
              <a:defRPr/>
            </a:pPr>
            <a:fld id="{A2818BBF-2C43-4F08-BAAE-A117C04DA827}" type="slidenum">
              <a:rPr lang="el-GR" smtClean="0"/>
              <a:pPr>
                <a:defRPr/>
              </a:pPr>
              <a:t>67</a:t>
            </a:fld>
            <a:endParaRPr lang="el-GR"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7950" y="115888"/>
            <a:ext cx="8928100" cy="649287"/>
          </a:xfrm>
        </p:spPr>
        <p:txBody>
          <a:bodyPr rtlCol="0">
            <a:normAutofit fontScale="90000"/>
          </a:bodyPr>
          <a:lstStyle/>
          <a:p>
            <a:pPr eaLnBrk="1" fontAlgn="auto" hangingPunct="1">
              <a:spcAft>
                <a:spcPts val="0"/>
              </a:spcAft>
              <a:defRPr/>
            </a:pPr>
            <a:r>
              <a:rPr lang="el-GR" sz="4000" b="1" dirty="0" smtClean="0">
                <a:solidFill>
                  <a:srgbClr val="00B050"/>
                </a:solidFill>
                <a:latin typeface="Times New Roman" pitchFamily="18" charset="0"/>
                <a:cs typeface="Times New Roman" pitchFamily="18" charset="0"/>
              </a:rPr>
              <a:t>Β) Θεωρία Χαρτοφυλακίου στους μετόχους</a:t>
            </a:r>
          </a:p>
        </p:txBody>
      </p:sp>
      <p:sp>
        <p:nvSpPr>
          <p:cNvPr id="3" name="2 - Θέση περιεχομένου"/>
          <p:cNvSpPr>
            <a:spLocks noGrp="1"/>
          </p:cNvSpPr>
          <p:nvPr>
            <p:ph idx="1"/>
          </p:nvPr>
        </p:nvSpPr>
        <p:spPr>
          <a:xfrm>
            <a:off x="0" y="836613"/>
            <a:ext cx="9144000" cy="6021387"/>
          </a:xfrm>
        </p:spPr>
        <p:txBody>
          <a:bodyPr rtlCol="0">
            <a:normAutofit fontScale="92500" lnSpcReduction="10000"/>
          </a:bodyPr>
          <a:lstStyle/>
          <a:p>
            <a:pPr eaLnBrk="1" fontAlgn="auto" hangingPunct="1">
              <a:spcAft>
                <a:spcPts val="0"/>
              </a:spcAft>
              <a:buFont typeface="Arial" pitchFamily="34" charset="0"/>
              <a:buChar char="•"/>
              <a:defRPr/>
            </a:pPr>
            <a:r>
              <a:rPr lang="el-GR" dirty="0" smtClean="0">
                <a:latin typeface="Times New Roman" pitchFamily="18" charset="0"/>
                <a:cs typeface="Times New Roman" pitchFamily="18" charset="0"/>
              </a:rPr>
              <a:t>Αυτό που ενδιαφέρει τους μετόχους είναι η </a:t>
            </a:r>
            <a:r>
              <a:rPr lang="el-GR" b="1" dirty="0" smtClean="0">
                <a:latin typeface="Times New Roman" pitchFamily="18" charset="0"/>
                <a:cs typeface="Times New Roman" pitchFamily="18" charset="0"/>
              </a:rPr>
              <a:t>επίδραση</a:t>
            </a:r>
            <a:r>
              <a:rPr lang="el-GR" dirty="0" smtClean="0">
                <a:latin typeface="Times New Roman" pitchFamily="18" charset="0"/>
                <a:cs typeface="Times New Roman" pitchFamily="18" charset="0"/>
              </a:rPr>
              <a:t> που θα έχει το επενδυτικό πρόγραμμα στον </a:t>
            </a:r>
            <a:r>
              <a:rPr lang="el-GR" b="1" dirty="0" smtClean="0">
                <a:solidFill>
                  <a:srgbClr val="FF0000"/>
                </a:solidFill>
                <a:latin typeface="Times New Roman" pitchFamily="18" charset="0"/>
                <a:cs typeface="Times New Roman" pitchFamily="18" charset="0"/>
              </a:rPr>
              <a:t>κίνδυνο</a:t>
            </a:r>
            <a:r>
              <a:rPr lang="el-GR" dirty="0" smtClean="0">
                <a:latin typeface="Times New Roman" pitchFamily="18" charset="0"/>
                <a:cs typeface="Times New Roman" pitchFamily="18" charset="0"/>
              </a:rPr>
              <a:t> των διαφοροποιημένων χαρτοφυλακίων τους. Ο κίνδυνος αυτός ονομάζεται αγοραίος κίνδυνος ή </a:t>
            </a:r>
            <a:r>
              <a:rPr lang="el-GR" b="1" dirty="0" smtClean="0">
                <a:solidFill>
                  <a:srgbClr val="FF0000"/>
                </a:solidFill>
                <a:latin typeface="Times New Roman" pitchFamily="18" charset="0"/>
                <a:cs typeface="Times New Roman" pitchFamily="18" charset="0"/>
              </a:rPr>
              <a:t>κίνδυνος της αγοράς </a:t>
            </a:r>
            <a:r>
              <a:rPr lang="el-GR" dirty="0" smtClean="0">
                <a:latin typeface="Times New Roman" pitchFamily="18" charset="0"/>
                <a:cs typeface="Times New Roman" pitchFamily="18" charset="0"/>
              </a:rPr>
              <a:t>του επενδυτικού προγράμματος (</a:t>
            </a:r>
            <a:r>
              <a:rPr lang="en-US" b="1" dirty="0" smtClean="0">
                <a:solidFill>
                  <a:srgbClr val="FF0000"/>
                </a:solidFill>
                <a:latin typeface="Times New Roman" pitchFamily="18" charset="0"/>
                <a:cs typeface="Times New Roman" pitchFamily="18" charset="0"/>
              </a:rPr>
              <a:t>market risk </a:t>
            </a:r>
            <a:r>
              <a:rPr lang="en-US" dirty="0" smtClean="0">
                <a:latin typeface="Times New Roman" pitchFamily="18" charset="0"/>
                <a:cs typeface="Times New Roman" pitchFamily="18" charset="0"/>
              </a:rPr>
              <a:t>or beta risk) </a:t>
            </a:r>
            <a:r>
              <a:rPr lang="el-GR" dirty="0" smtClean="0">
                <a:latin typeface="Times New Roman" pitchFamily="18" charset="0"/>
                <a:cs typeface="Times New Roman" pitchFamily="18" charset="0"/>
              </a:rPr>
              <a:t>και </a:t>
            </a:r>
            <a:r>
              <a:rPr lang="el-GR" b="1" dirty="0" smtClean="0">
                <a:latin typeface="Times New Roman" pitchFamily="18" charset="0"/>
                <a:cs typeface="Times New Roman" pitchFamily="18" charset="0"/>
              </a:rPr>
              <a:t>μετράται</a:t>
            </a:r>
            <a:r>
              <a:rPr lang="el-GR" dirty="0" smtClean="0">
                <a:latin typeface="Times New Roman" pitchFamily="18" charset="0"/>
                <a:cs typeface="Times New Roman" pitchFamily="18" charset="0"/>
              </a:rPr>
              <a:t> από την επίδραση που θα έχει ένα επενδυτικό πρόγραμμα στον </a:t>
            </a:r>
            <a:r>
              <a:rPr lang="el-GR" b="1" dirty="0" smtClean="0">
                <a:latin typeface="Times New Roman" pitchFamily="18" charset="0"/>
                <a:cs typeface="Times New Roman" pitchFamily="18" charset="0"/>
              </a:rPr>
              <a:t>συντελεστή βήτα </a:t>
            </a:r>
            <a:r>
              <a:rPr lang="el-GR"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beta coefficient) </a:t>
            </a:r>
            <a:r>
              <a:rPr lang="el-GR" dirty="0" smtClean="0">
                <a:latin typeface="Times New Roman" pitchFamily="18" charset="0"/>
                <a:cs typeface="Times New Roman" pitchFamily="18" charset="0"/>
              </a:rPr>
              <a:t>της επιχείρησης, όταν και αυτό προστεθεί στα άλλα επενδυτικά προγράμματα της επιχείρησης αυτής. </a:t>
            </a:r>
            <a:r>
              <a:rPr lang="el-GR" b="1" dirty="0" smtClean="0">
                <a:latin typeface="Times New Roman" pitchFamily="18" charset="0"/>
                <a:cs typeface="Times New Roman" pitchFamily="18" charset="0"/>
              </a:rPr>
              <a:t>Ο συντελεστής βήτα </a:t>
            </a:r>
            <a:r>
              <a:rPr lang="el-GR" b="1" dirty="0" smtClean="0">
                <a:solidFill>
                  <a:srgbClr val="0000CC"/>
                </a:solidFill>
                <a:latin typeface="Times New Roman" pitchFamily="18" charset="0"/>
                <a:cs typeface="Times New Roman" pitchFamily="18" charset="0"/>
              </a:rPr>
              <a:t>μετρά</a:t>
            </a:r>
            <a:r>
              <a:rPr lang="el-GR" dirty="0" smtClean="0">
                <a:latin typeface="Times New Roman" pitchFamily="18" charset="0"/>
                <a:cs typeface="Times New Roman" pitchFamily="18" charset="0"/>
              </a:rPr>
              <a:t> </a:t>
            </a:r>
            <a:r>
              <a:rPr lang="el-GR" b="1" dirty="0" smtClean="0">
                <a:solidFill>
                  <a:srgbClr val="7030A0"/>
                </a:solidFill>
                <a:latin typeface="Times New Roman" pitchFamily="18" charset="0"/>
                <a:cs typeface="Times New Roman" pitchFamily="18" charset="0"/>
              </a:rPr>
              <a:t>την ευαισθησία </a:t>
            </a:r>
            <a:r>
              <a:rPr lang="el-GR" dirty="0" smtClean="0">
                <a:latin typeface="Times New Roman" pitchFamily="18" charset="0"/>
                <a:cs typeface="Times New Roman" pitchFamily="18" charset="0"/>
              </a:rPr>
              <a:t>που έχει η απόδοση της μετοχής μιας επιχείρησης σε μεταβολές της απόδοσης του δείκτη της αγοράς.</a:t>
            </a:r>
          </a:p>
        </p:txBody>
      </p:sp>
      <p:sp>
        <p:nvSpPr>
          <p:cNvPr id="4" name="3 - Θέση αριθμού διαφάνειας"/>
          <p:cNvSpPr>
            <a:spLocks noGrp="1"/>
          </p:cNvSpPr>
          <p:nvPr>
            <p:ph type="sldNum" sz="quarter" idx="12"/>
          </p:nvPr>
        </p:nvSpPr>
        <p:spPr/>
        <p:txBody>
          <a:bodyPr/>
          <a:lstStyle/>
          <a:p>
            <a:pPr>
              <a:defRPr/>
            </a:pPr>
            <a:fld id="{6396CD1E-98CF-4F35-B805-D94E067B19E6}" type="slidenum">
              <a:rPr lang="el-GR"/>
              <a:pPr>
                <a:defRPr/>
              </a:pPr>
              <a:t>68</a:t>
            </a:fld>
            <a:endParaRPr lang="el-GR"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4" name="Rectangle 6"/>
          <p:cNvSpPr>
            <a:spLocks noGrp="1" noChangeArrowheads="1"/>
          </p:cNvSpPr>
          <p:nvPr>
            <p:ph type="title"/>
          </p:nvPr>
        </p:nvSpPr>
        <p:spPr>
          <a:xfrm>
            <a:off x="0" y="185738"/>
            <a:ext cx="9144000" cy="490537"/>
          </a:xfrm>
        </p:spPr>
        <p:txBody>
          <a:bodyPr rtlCol="0" anchor="t">
            <a:normAutofit fontScale="90000"/>
          </a:bodyPr>
          <a:lstStyle/>
          <a:p>
            <a:pPr eaLnBrk="1" fontAlgn="auto" hangingPunct="1">
              <a:spcAft>
                <a:spcPts val="0"/>
              </a:spcAft>
              <a:defRPr/>
            </a:pPr>
            <a:r>
              <a:rPr lang="el-GR" sz="3600" b="1" dirty="0" smtClean="0">
                <a:solidFill>
                  <a:srgbClr val="C00000"/>
                </a:solidFill>
                <a:latin typeface="Times New Roman" pitchFamily="18" charset="0"/>
              </a:rPr>
              <a:t>Προσεγγίσεις Υπολογισμού Κινδύνου</a:t>
            </a:r>
            <a:r>
              <a:rPr lang="en-US" sz="3600" b="1" dirty="0" smtClean="0">
                <a:solidFill>
                  <a:srgbClr val="C00000"/>
                </a:solidFill>
                <a:latin typeface="Times New Roman" pitchFamily="18" charset="0"/>
              </a:rPr>
              <a:t> </a:t>
            </a:r>
            <a:endParaRPr lang="el-GR" sz="2800" b="1" dirty="0" smtClean="0">
              <a:solidFill>
                <a:srgbClr val="C00000"/>
              </a:solidFill>
              <a:latin typeface="Times New Roman" pitchFamily="18" charset="0"/>
            </a:endParaRPr>
          </a:p>
        </p:txBody>
      </p:sp>
      <p:sp>
        <p:nvSpPr>
          <p:cNvPr id="7171" name="Rectangle 3"/>
          <p:cNvSpPr>
            <a:spLocks noGrp="1" noChangeArrowheads="1"/>
          </p:cNvSpPr>
          <p:nvPr>
            <p:ph idx="1"/>
          </p:nvPr>
        </p:nvSpPr>
        <p:spPr>
          <a:xfrm>
            <a:off x="179388" y="908050"/>
            <a:ext cx="8856662" cy="5761038"/>
          </a:xfrm>
        </p:spPr>
        <p:txBody>
          <a:bodyPr rtlCol="0">
            <a:normAutofit lnSpcReduction="10000"/>
          </a:bodyPr>
          <a:lstStyle/>
          <a:p>
            <a:pPr marL="0" indent="0" algn="just" eaLnBrk="1" fontAlgn="auto" hangingPunct="1">
              <a:spcAft>
                <a:spcPts val="0"/>
              </a:spcAft>
              <a:buFont typeface="Wingdings" pitchFamily="2" charset="2"/>
              <a:buNone/>
              <a:defRPr/>
            </a:pPr>
            <a:r>
              <a:rPr lang="el-GR" sz="2800" dirty="0" smtClean="0">
                <a:latin typeface="Times New Roman" pitchFamily="18" charset="0"/>
              </a:rPr>
              <a:t>Η πιο </a:t>
            </a:r>
            <a:r>
              <a:rPr lang="el-GR" sz="2800" b="1" dirty="0" smtClean="0">
                <a:latin typeface="Times New Roman" pitchFamily="18" charset="0"/>
              </a:rPr>
              <a:t>διαδεδομένη προσέγγιση </a:t>
            </a:r>
            <a:r>
              <a:rPr lang="el-GR" sz="2800" dirty="0" smtClean="0">
                <a:latin typeface="Times New Roman" pitchFamily="18" charset="0"/>
              </a:rPr>
              <a:t>αναφορικά με την ενσωμάτωση </a:t>
            </a:r>
            <a:r>
              <a:rPr lang="el-GR" sz="2800" dirty="0" smtClean="0">
                <a:solidFill>
                  <a:srgbClr val="FF0000"/>
                </a:solidFill>
                <a:latin typeface="Times New Roman" pitchFamily="18" charset="0"/>
              </a:rPr>
              <a:t>του κινδύνου </a:t>
            </a:r>
            <a:r>
              <a:rPr lang="el-GR" sz="2800" dirty="0" smtClean="0">
                <a:latin typeface="Times New Roman" pitchFamily="18" charset="0"/>
              </a:rPr>
              <a:t>στον προϋπολογισμό επενδύσεων κεφαλαίου είναι </a:t>
            </a:r>
            <a:r>
              <a:rPr lang="el-GR" sz="2800" b="1" u="sng" dirty="0" smtClean="0">
                <a:solidFill>
                  <a:srgbClr val="0000CC"/>
                </a:solidFill>
                <a:latin typeface="Times New Roman" pitchFamily="18" charset="0"/>
              </a:rPr>
              <a:t>η παραδοσιακή </a:t>
            </a:r>
            <a:r>
              <a:rPr lang="el-GR" sz="2800" dirty="0" smtClean="0">
                <a:latin typeface="Times New Roman" pitchFamily="18" charset="0"/>
              </a:rPr>
              <a:t>που </a:t>
            </a:r>
            <a:r>
              <a:rPr lang="el-GR" sz="2800" b="1" dirty="0" smtClean="0">
                <a:latin typeface="Times New Roman" pitchFamily="18" charset="0"/>
              </a:rPr>
              <a:t>εξετάζει</a:t>
            </a:r>
            <a:r>
              <a:rPr lang="el-GR" sz="2800" dirty="0" smtClean="0">
                <a:latin typeface="Times New Roman" pitchFamily="18" charset="0"/>
              </a:rPr>
              <a:t> κάθε επενδυτικό πρόγραμμα </a:t>
            </a:r>
            <a:r>
              <a:rPr lang="el-GR" sz="2800" b="1" dirty="0" smtClean="0">
                <a:latin typeface="Times New Roman" pitchFamily="18" charset="0"/>
              </a:rPr>
              <a:t>ξεχωριστά</a:t>
            </a:r>
            <a:r>
              <a:rPr lang="el-GR" sz="2800" dirty="0" smtClean="0">
                <a:latin typeface="Times New Roman" pitchFamily="18" charset="0"/>
              </a:rPr>
              <a:t> και το </a:t>
            </a:r>
            <a:r>
              <a:rPr lang="el-GR" sz="2800" b="1" dirty="0" smtClean="0">
                <a:latin typeface="Times New Roman" pitchFamily="18" charset="0"/>
              </a:rPr>
              <a:t>αξιολογεί</a:t>
            </a:r>
            <a:r>
              <a:rPr lang="el-GR" sz="2800" dirty="0" smtClean="0">
                <a:latin typeface="Times New Roman" pitchFamily="18" charset="0"/>
              </a:rPr>
              <a:t> με βάση τον δικό του </a:t>
            </a:r>
            <a:r>
              <a:rPr lang="el-GR" sz="2800" dirty="0" smtClean="0">
                <a:solidFill>
                  <a:srgbClr val="FF0000"/>
                </a:solidFill>
                <a:latin typeface="Times New Roman" pitchFamily="18" charset="0"/>
              </a:rPr>
              <a:t>κίνδυνο </a:t>
            </a:r>
            <a:r>
              <a:rPr lang="el-GR" sz="2800" dirty="0" smtClean="0">
                <a:latin typeface="Times New Roman" pitchFamily="18" charset="0"/>
              </a:rPr>
              <a:t>και την </a:t>
            </a:r>
            <a:r>
              <a:rPr lang="el-GR" sz="2800" dirty="0" smtClean="0">
                <a:solidFill>
                  <a:srgbClr val="0070C0"/>
                </a:solidFill>
                <a:latin typeface="Times New Roman" pitchFamily="18" charset="0"/>
              </a:rPr>
              <a:t>αναμενόμενη απόδοση</a:t>
            </a:r>
            <a:r>
              <a:rPr lang="el-GR" sz="2800" dirty="0" smtClean="0">
                <a:latin typeface="Times New Roman" pitchFamily="18" charset="0"/>
              </a:rPr>
              <a:t>. Αυτό οφείλεται σε </a:t>
            </a:r>
            <a:r>
              <a:rPr lang="el-GR" sz="2800" b="1" dirty="0" smtClean="0">
                <a:latin typeface="Times New Roman" pitchFamily="18" charset="0"/>
              </a:rPr>
              <a:t>2</a:t>
            </a:r>
            <a:r>
              <a:rPr lang="el-GR" sz="2800" dirty="0" smtClean="0">
                <a:latin typeface="Times New Roman" pitchFamily="18" charset="0"/>
              </a:rPr>
              <a:t> λόγους που είναι οι εξής:</a:t>
            </a:r>
          </a:p>
          <a:p>
            <a:pPr marL="0" indent="0" algn="just" eaLnBrk="1" fontAlgn="auto" hangingPunct="1">
              <a:spcAft>
                <a:spcPts val="0"/>
              </a:spcAft>
              <a:buFont typeface="Wingdings" pitchFamily="2" charset="2"/>
              <a:buNone/>
              <a:defRPr/>
            </a:pPr>
            <a:r>
              <a:rPr lang="el-GR" sz="2800" b="1" dirty="0" smtClean="0">
                <a:latin typeface="Times New Roman" pitchFamily="18" charset="0"/>
              </a:rPr>
              <a:t>Α)</a:t>
            </a:r>
            <a:r>
              <a:rPr lang="el-GR" sz="2800" dirty="0" smtClean="0">
                <a:latin typeface="Times New Roman" pitchFamily="18" charset="0"/>
              </a:rPr>
              <a:t> είναι </a:t>
            </a:r>
            <a:r>
              <a:rPr lang="el-GR" sz="2800" b="1" dirty="0" smtClean="0">
                <a:latin typeface="Times New Roman" pitchFamily="18" charset="0"/>
              </a:rPr>
              <a:t>ευκολότερο</a:t>
            </a:r>
            <a:r>
              <a:rPr lang="el-GR" sz="2800" dirty="0" smtClean="0">
                <a:latin typeface="Times New Roman" pitchFamily="18" charset="0"/>
              </a:rPr>
              <a:t> να υπολογιστεί </a:t>
            </a:r>
            <a:r>
              <a:rPr lang="el-GR" sz="2800" dirty="0" smtClean="0">
                <a:solidFill>
                  <a:srgbClr val="FF0000"/>
                </a:solidFill>
                <a:latin typeface="Times New Roman" pitchFamily="18" charset="0"/>
              </a:rPr>
              <a:t>ο μεμονωμένος κίνδυνος </a:t>
            </a:r>
            <a:r>
              <a:rPr lang="el-GR" sz="2800" dirty="0" smtClean="0">
                <a:latin typeface="Times New Roman" pitchFamily="18" charset="0"/>
              </a:rPr>
              <a:t>ενός επενδυτικού προγράμματος από ότι ο εταιρικός του κίνδυνος ή ο κίνδυνος αγοράς του και</a:t>
            </a:r>
          </a:p>
          <a:p>
            <a:pPr marL="0" indent="0" algn="just" eaLnBrk="1" fontAlgn="auto" hangingPunct="1">
              <a:spcAft>
                <a:spcPts val="0"/>
              </a:spcAft>
              <a:buFont typeface="Wingdings" pitchFamily="2" charset="2"/>
              <a:buNone/>
              <a:defRPr/>
            </a:pPr>
            <a:r>
              <a:rPr lang="el-GR" sz="2800" b="1" dirty="0" smtClean="0">
                <a:latin typeface="Times New Roman" pitchFamily="18" charset="0"/>
              </a:rPr>
              <a:t>Β)</a:t>
            </a:r>
            <a:r>
              <a:rPr lang="el-GR" sz="2800" dirty="0" smtClean="0">
                <a:latin typeface="Times New Roman" pitchFamily="18" charset="0"/>
              </a:rPr>
              <a:t> οι τρεις μορφές κινδύνου έχουν τις περισσότερες φορές </a:t>
            </a:r>
            <a:r>
              <a:rPr lang="el-GR" sz="2800" b="1" dirty="0" smtClean="0">
                <a:latin typeface="Times New Roman" pitchFamily="18" charset="0"/>
              </a:rPr>
              <a:t>υψηλή συσχέτιση </a:t>
            </a:r>
            <a:r>
              <a:rPr lang="el-GR" sz="2800" dirty="0" smtClean="0">
                <a:latin typeface="Times New Roman" pitchFamily="18" charset="0"/>
              </a:rPr>
              <a:t>και επομένως είναι αμοιβαία αποκλειόμενοι. </a:t>
            </a:r>
          </a:p>
          <a:p>
            <a:pPr marL="0" indent="0" algn="just" eaLnBrk="1" fontAlgn="auto" hangingPunct="1">
              <a:spcAft>
                <a:spcPts val="0"/>
              </a:spcAft>
              <a:buFont typeface="Wingdings" pitchFamily="2" charset="2"/>
              <a:buNone/>
              <a:defRPr/>
            </a:pPr>
            <a:r>
              <a:rPr lang="el-GR" sz="2800" dirty="0" smtClean="0">
                <a:latin typeface="Times New Roman" pitchFamily="18" charset="0"/>
              </a:rPr>
              <a:t>  </a:t>
            </a:r>
          </a:p>
        </p:txBody>
      </p:sp>
      <p:sp>
        <p:nvSpPr>
          <p:cNvPr id="4" name="3 - Θέση αριθμού διαφάνειας"/>
          <p:cNvSpPr>
            <a:spLocks noGrp="1"/>
          </p:cNvSpPr>
          <p:nvPr>
            <p:ph type="sldNum" sz="quarter" idx="12"/>
          </p:nvPr>
        </p:nvSpPr>
        <p:spPr/>
        <p:txBody>
          <a:bodyPr/>
          <a:lstStyle/>
          <a:p>
            <a:pPr>
              <a:defRPr/>
            </a:pPr>
            <a:fld id="{D8EEB5E1-6DA2-401B-B42C-BB5C539A19FB}" type="slidenum">
              <a:rPr lang="el-GR"/>
              <a:pPr>
                <a:defRPr/>
              </a:pPr>
              <a:t>69</a:t>
            </a:fld>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0" y="274638"/>
            <a:ext cx="9144000" cy="634082"/>
          </a:xfrm>
        </p:spPr>
        <p:txBody>
          <a:bodyPr/>
          <a:lstStyle/>
          <a:p>
            <a:r>
              <a:rPr lang="en-GB" sz="3600" b="1" dirty="0" err="1" smtClean="0"/>
              <a:t>Καθαρή</a:t>
            </a:r>
            <a:r>
              <a:rPr lang="en-GB" sz="3600" b="1" dirty="0" smtClean="0"/>
              <a:t> Παρούσα Αξία (ΚΠΑ)</a:t>
            </a:r>
          </a:p>
        </p:txBody>
      </p:sp>
      <p:sp>
        <p:nvSpPr>
          <p:cNvPr id="4100" name="Rectangle 3"/>
          <p:cNvSpPr>
            <a:spLocks noGrp="1" noChangeArrowheads="1"/>
          </p:cNvSpPr>
          <p:nvPr>
            <p:ph type="body" idx="1"/>
          </p:nvPr>
        </p:nvSpPr>
        <p:spPr>
          <a:xfrm>
            <a:off x="0" y="1052736"/>
            <a:ext cx="9144000" cy="5805264"/>
          </a:xfrm>
        </p:spPr>
        <p:txBody>
          <a:bodyPr/>
          <a:lstStyle/>
          <a:p>
            <a:pPr algn="just"/>
            <a:r>
              <a:rPr lang="en-GB" sz="2400" dirty="0" smtClean="0"/>
              <a:t>Η </a:t>
            </a:r>
            <a:r>
              <a:rPr lang="en-GB" sz="2400" dirty="0" err="1" smtClean="0"/>
              <a:t>Καθαρή</a:t>
            </a:r>
            <a:r>
              <a:rPr lang="en-GB" sz="2400" dirty="0" smtClean="0"/>
              <a:t> Παρούσα Αξία (ΚΠΑ) είναι η διαφορά μεταξύ της παρούσας αξίας των καθαρών ταμειακών ροών (ΚΤΡ) της επένδυσης και του κεφαλαίου που απαιτείται για την </a:t>
            </a:r>
            <a:r>
              <a:rPr lang="en-GB" sz="2400" dirty="0" err="1" smtClean="0"/>
              <a:t>απόκτησή</a:t>
            </a:r>
            <a:r>
              <a:rPr lang="en-GB" sz="2400" dirty="0" smtClean="0"/>
              <a:t> του (</a:t>
            </a:r>
            <a:r>
              <a:rPr lang="en-GB" sz="2400" dirty="0" err="1" smtClean="0"/>
              <a:t>Κο</a:t>
            </a:r>
            <a:r>
              <a:rPr lang="en-GB" sz="2400" dirty="0" smtClean="0"/>
              <a:t>)</a:t>
            </a:r>
          </a:p>
          <a:p>
            <a:endParaRPr lang="en-GB" sz="2000" dirty="0" smtClean="0"/>
          </a:p>
          <a:p>
            <a:endParaRPr lang="en-GB" sz="2000" dirty="0" smtClean="0"/>
          </a:p>
          <a:p>
            <a:endParaRPr lang="en-GB" sz="2000" dirty="0" smtClean="0"/>
          </a:p>
          <a:p>
            <a:endParaRPr lang="el-GR" sz="2000" dirty="0" smtClean="0"/>
          </a:p>
          <a:p>
            <a:endParaRPr lang="el-GR" sz="2000" dirty="0" smtClean="0"/>
          </a:p>
          <a:p>
            <a:endParaRPr lang="el-GR" sz="2000" dirty="0" smtClean="0"/>
          </a:p>
          <a:p>
            <a:endParaRPr lang="el-GR" sz="2000" dirty="0" smtClean="0"/>
          </a:p>
          <a:p>
            <a:r>
              <a:rPr lang="en-GB" sz="2400" dirty="0" err="1" smtClean="0"/>
              <a:t>Απόφαση</a:t>
            </a:r>
            <a:r>
              <a:rPr lang="en-GB" sz="2400" dirty="0" smtClean="0"/>
              <a:t> με βάση αυτό το </a:t>
            </a:r>
            <a:r>
              <a:rPr lang="en-GB" sz="2400" dirty="0" err="1" smtClean="0"/>
              <a:t>κριτήριο</a:t>
            </a:r>
            <a:r>
              <a:rPr lang="en-GB" sz="2400" dirty="0" smtClean="0"/>
              <a:t> αξιολόγησης της επένδυσης</a:t>
            </a:r>
          </a:p>
          <a:p>
            <a:pPr lvl="1"/>
            <a:r>
              <a:rPr lang="en-GB" sz="2400" b="1" dirty="0" smtClean="0">
                <a:solidFill>
                  <a:srgbClr val="32406E"/>
                </a:solidFill>
              </a:rPr>
              <a:t>ΚΠΑ &gt; 0</a:t>
            </a:r>
            <a:r>
              <a:rPr lang="en-GB" sz="2400" dirty="0" smtClean="0"/>
              <a:t>	Η επένδυση γίνεται </a:t>
            </a:r>
            <a:r>
              <a:rPr lang="en-GB" sz="2400" dirty="0" err="1" smtClean="0"/>
              <a:t>αποδεκτή</a:t>
            </a:r>
            <a:endParaRPr lang="en-GB" sz="2400" dirty="0" smtClean="0"/>
          </a:p>
          <a:p>
            <a:pPr lvl="1"/>
            <a:r>
              <a:rPr lang="en-GB" sz="2400" b="1" dirty="0" smtClean="0">
                <a:solidFill>
                  <a:srgbClr val="32406E"/>
                </a:solidFill>
              </a:rPr>
              <a:t>ΚΠΑ = 0</a:t>
            </a:r>
            <a:r>
              <a:rPr lang="en-GB" sz="2400" dirty="0" smtClean="0"/>
              <a:t>	Η επένδυση </a:t>
            </a:r>
            <a:r>
              <a:rPr lang="en-GB" sz="2400" dirty="0" err="1" smtClean="0"/>
              <a:t>θεωρείται</a:t>
            </a:r>
            <a:r>
              <a:rPr lang="en-GB" sz="2400" dirty="0" smtClean="0"/>
              <a:t> </a:t>
            </a:r>
            <a:r>
              <a:rPr lang="en-GB" sz="2400" dirty="0" err="1" smtClean="0"/>
              <a:t>οριακή</a:t>
            </a:r>
            <a:r>
              <a:rPr lang="en-GB" sz="2400" dirty="0" smtClean="0"/>
              <a:t> (</a:t>
            </a:r>
            <a:r>
              <a:rPr lang="en-GB" sz="2400" dirty="0" err="1" smtClean="0"/>
              <a:t>αδιάφορος</a:t>
            </a:r>
            <a:r>
              <a:rPr lang="en-GB" sz="2400" dirty="0" smtClean="0"/>
              <a:t> επενδυτής)</a:t>
            </a:r>
          </a:p>
          <a:p>
            <a:pPr lvl="1"/>
            <a:r>
              <a:rPr lang="en-GB" sz="2400" b="1" dirty="0" smtClean="0">
                <a:solidFill>
                  <a:srgbClr val="32406E"/>
                </a:solidFill>
              </a:rPr>
              <a:t>ΚΠΑ &lt; 0</a:t>
            </a:r>
            <a:r>
              <a:rPr lang="en-GB" sz="2400" dirty="0" smtClean="0"/>
              <a:t>	Η επένδυση δεν πρέπει να </a:t>
            </a:r>
            <a:r>
              <a:rPr lang="en-GB" sz="2400" dirty="0" err="1" smtClean="0"/>
              <a:t>γίνει</a:t>
            </a:r>
            <a:r>
              <a:rPr lang="en-GB" sz="2400" dirty="0" smtClean="0"/>
              <a:t> </a:t>
            </a:r>
            <a:r>
              <a:rPr lang="en-GB" sz="2400" dirty="0" err="1" smtClean="0"/>
              <a:t>αποδεκτή</a:t>
            </a:r>
            <a:endParaRPr lang="en-GB" sz="2400" dirty="0" smtClean="0"/>
          </a:p>
        </p:txBody>
      </p:sp>
      <p:graphicFrame>
        <p:nvGraphicFramePr>
          <p:cNvPr id="4098" name="Object 4"/>
          <p:cNvGraphicFramePr>
            <a:graphicFrameLocks noChangeAspect="1"/>
          </p:cNvGraphicFramePr>
          <p:nvPr/>
        </p:nvGraphicFramePr>
        <p:xfrm>
          <a:off x="2843808" y="2564904"/>
          <a:ext cx="3456384" cy="1384548"/>
        </p:xfrm>
        <a:graphic>
          <a:graphicData uri="http://schemas.openxmlformats.org/presentationml/2006/ole">
            <p:oleObj spid="_x0000_s92162" name="Equation" r:id="rId4" imgW="2565360" imgH="952200" progId="Equation.3">
              <p:embed/>
            </p:oleObj>
          </a:graphicData>
        </a:graphic>
      </p:graphicFrame>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5" name="Rectangle 5"/>
          <p:cNvSpPr>
            <a:spLocks noGrp="1" noChangeArrowheads="1"/>
          </p:cNvSpPr>
          <p:nvPr>
            <p:ph type="title"/>
          </p:nvPr>
        </p:nvSpPr>
        <p:spPr>
          <a:xfrm>
            <a:off x="0" y="185738"/>
            <a:ext cx="9144000" cy="490537"/>
          </a:xfrm>
        </p:spPr>
        <p:txBody>
          <a:bodyPr rtlCol="0" anchor="t">
            <a:normAutofit fontScale="90000"/>
          </a:bodyPr>
          <a:lstStyle/>
          <a:p>
            <a:pPr eaLnBrk="1" fontAlgn="auto" hangingPunct="1">
              <a:spcAft>
                <a:spcPts val="0"/>
              </a:spcAft>
              <a:defRPr/>
            </a:pPr>
            <a:r>
              <a:rPr lang="el-GR" sz="3600" b="1" dirty="0" smtClean="0">
                <a:solidFill>
                  <a:srgbClr val="0000CC"/>
                </a:solidFill>
                <a:latin typeface="Times New Roman" pitchFamily="18" charset="0"/>
              </a:rPr>
              <a:t>Παραδοσιακή προσέγγιση και Κίνδυνος</a:t>
            </a:r>
            <a:r>
              <a:rPr lang="en-US" sz="3600" b="1" dirty="0" smtClean="0">
                <a:solidFill>
                  <a:srgbClr val="0000CC"/>
                </a:solidFill>
                <a:latin typeface="Times New Roman" pitchFamily="18" charset="0"/>
              </a:rPr>
              <a:t> </a:t>
            </a:r>
            <a:endParaRPr lang="el-GR" sz="2800" b="1" dirty="0" smtClean="0">
              <a:solidFill>
                <a:srgbClr val="0000CC"/>
              </a:solidFill>
              <a:latin typeface="Times New Roman" pitchFamily="18" charset="0"/>
            </a:endParaRPr>
          </a:p>
        </p:txBody>
      </p:sp>
      <p:sp>
        <p:nvSpPr>
          <p:cNvPr id="67587" name="Rectangle 3"/>
          <p:cNvSpPr>
            <a:spLocks noGrp="1" noChangeArrowheads="1"/>
          </p:cNvSpPr>
          <p:nvPr>
            <p:ph idx="1"/>
          </p:nvPr>
        </p:nvSpPr>
        <p:spPr>
          <a:xfrm>
            <a:off x="395288" y="981075"/>
            <a:ext cx="8569325" cy="5040313"/>
          </a:xfrm>
        </p:spPr>
        <p:txBody>
          <a:bodyPr/>
          <a:lstStyle/>
          <a:p>
            <a:pPr marL="0" indent="0" algn="just" eaLnBrk="1" hangingPunct="1">
              <a:lnSpc>
                <a:spcPct val="90000"/>
              </a:lnSpc>
              <a:buFont typeface="Wingdings" pitchFamily="2" charset="2"/>
              <a:buNone/>
            </a:pPr>
            <a:r>
              <a:rPr lang="el-GR" sz="2800" smtClean="0">
                <a:latin typeface="Times New Roman" pitchFamily="18" charset="0"/>
              </a:rPr>
              <a:t>Σύμφωνα με την προσέγγιση αυτή, οι πιο διαδεδομένες  μέθοδοι ενσωμάτωσης του κινδύνου στον προϋπολογισμό επενδύσεων κεφαλαίου είναι οι εξής:</a:t>
            </a:r>
          </a:p>
          <a:p>
            <a:pPr marL="1247775" lvl="1" indent="-533400" algn="just" eaLnBrk="1" hangingPunct="1">
              <a:lnSpc>
                <a:spcPct val="90000"/>
              </a:lnSpc>
              <a:buFontTx/>
              <a:buAutoNum type="arabicPeriod"/>
            </a:pPr>
            <a:r>
              <a:rPr lang="el-GR" b="1" smtClean="0">
                <a:latin typeface="Times New Roman" pitchFamily="18" charset="0"/>
              </a:rPr>
              <a:t>Η ισοδυναμία με τη βεβαιότητα.</a:t>
            </a:r>
          </a:p>
          <a:p>
            <a:pPr marL="1247775" lvl="1" indent="-533400" algn="just" eaLnBrk="1" hangingPunct="1">
              <a:lnSpc>
                <a:spcPct val="90000"/>
              </a:lnSpc>
              <a:buFontTx/>
              <a:buAutoNum type="arabicPeriod"/>
            </a:pPr>
            <a:r>
              <a:rPr lang="el-GR" b="1" smtClean="0">
                <a:latin typeface="Times New Roman" pitchFamily="18" charset="0"/>
              </a:rPr>
              <a:t>Η προσαρμογή του προεξοφλητικού επιτοκίου. </a:t>
            </a:r>
          </a:p>
          <a:p>
            <a:pPr marL="1247775" lvl="1" indent="-533400" algn="just" eaLnBrk="1" hangingPunct="1">
              <a:lnSpc>
                <a:spcPct val="90000"/>
              </a:lnSpc>
              <a:buFontTx/>
              <a:buAutoNum type="arabicPeriod"/>
            </a:pPr>
            <a:r>
              <a:rPr lang="el-GR" b="1" smtClean="0">
                <a:latin typeface="Times New Roman" pitchFamily="18" charset="0"/>
              </a:rPr>
              <a:t>Η ανάλυση ευαισθησίας.</a:t>
            </a:r>
          </a:p>
          <a:p>
            <a:pPr marL="1247775" lvl="1" indent="-533400" algn="just" eaLnBrk="1" hangingPunct="1">
              <a:lnSpc>
                <a:spcPct val="90000"/>
              </a:lnSpc>
              <a:buFontTx/>
              <a:buAutoNum type="arabicPeriod"/>
            </a:pPr>
            <a:r>
              <a:rPr lang="el-GR" b="1" smtClean="0">
                <a:latin typeface="Times New Roman" pitchFamily="18" charset="0"/>
              </a:rPr>
              <a:t>Η ανάλυση σεναρίου.</a:t>
            </a:r>
          </a:p>
          <a:p>
            <a:pPr marL="1247775" lvl="1" indent="-533400" algn="just" eaLnBrk="1" hangingPunct="1">
              <a:lnSpc>
                <a:spcPct val="90000"/>
              </a:lnSpc>
              <a:buFontTx/>
              <a:buAutoNum type="arabicPeriod"/>
            </a:pPr>
            <a:r>
              <a:rPr lang="el-GR" b="1" smtClean="0">
                <a:latin typeface="Times New Roman" pitchFamily="18" charset="0"/>
              </a:rPr>
              <a:t>Η  προσομοίωση. </a:t>
            </a:r>
          </a:p>
          <a:p>
            <a:pPr marL="1247775" lvl="1" indent="-533400" algn="just" eaLnBrk="1" hangingPunct="1">
              <a:lnSpc>
                <a:spcPct val="90000"/>
              </a:lnSpc>
              <a:buFontTx/>
              <a:buAutoNum type="arabicPeriod"/>
            </a:pPr>
            <a:r>
              <a:rPr lang="el-GR" b="1" smtClean="0">
                <a:latin typeface="Times New Roman" pitchFamily="18" charset="0"/>
              </a:rPr>
              <a:t>Τα δένδρα αποφάσεων.</a:t>
            </a:r>
          </a:p>
          <a:p>
            <a:pPr marL="0" indent="0" eaLnBrk="1" hangingPunct="1">
              <a:lnSpc>
                <a:spcPct val="90000"/>
              </a:lnSpc>
            </a:pPr>
            <a:endParaRPr lang="el-GR" sz="2800" smtClean="0">
              <a:latin typeface="Times New Roman" pitchFamily="18" charset="0"/>
            </a:endParaRPr>
          </a:p>
        </p:txBody>
      </p:sp>
      <p:sp>
        <p:nvSpPr>
          <p:cNvPr id="4" name="3 - Θέση αριθμού διαφάνειας"/>
          <p:cNvSpPr>
            <a:spLocks noGrp="1"/>
          </p:cNvSpPr>
          <p:nvPr>
            <p:ph type="sldNum" sz="quarter" idx="12"/>
          </p:nvPr>
        </p:nvSpPr>
        <p:spPr/>
        <p:txBody>
          <a:bodyPr/>
          <a:lstStyle/>
          <a:p>
            <a:pPr>
              <a:defRPr/>
            </a:pPr>
            <a:fld id="{F9C55F9C-CA0E-4F1E-905C-BAB7368F658F}" type="slidenum">
              <a:rPr lang="el-GR"/>
              <a:pPr>
                <a:defRPr/>
              </a:pPr>
              <a:t>70</a:t>
            </a:fld>
            <a:endParaRPr lang="el-GR"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1 - Τίτλος"/>
          <p:cNvSpPr>
            <a:spLocks noGrp="1"/>
          </p:cNvSpPr>
          <p:nvPr>
            <p:ph type="title"/>
          </p:nvPr>
        </p:nvSpPr>
        <p:spPr>
          <a:xfrm>
            <a:off x="250825" y="274638"/>
            <a:ext cx="8642350" cy="561975"/>
          </a:xfrm>
        </p:spPr>
        <p:txBody>
          <a:bodyPr/>
          <a:lstStyle/>
          <a:p>
            <a:pPr eaLnBrk="1" hangingPunct="1"/>
            <a:r>
              <a:rPr lang="el-GR" sz="3600" b="1" smtClean="0">
                <a:latin typeface="Times New Roman" pitchFamily="18" charset="0"/>
                <a:cs typeface="Times New Roman" pitchFamily="18" charset="0"/>
              </a:rPr>
              <a:t>1. Μέθοδος ισοδυναμίας με τη βεβαιότητα</a:t>
            </a:r>
            <a:r>
              <a:rPr lang="el-GR" sz="3600" smtClean="0">
                <a:latin typeface="Times New Roman" pitchFamily="18" charset="0"/>
                <a:cs typeface="Times New Roman" pitchFamily="18" charset="0"/>
              </a:rPr>
              <a:t> </a:t>
            </a:r>
          </a:p>
        </p:txBody>
      </p:sp>
      <p:sp>
        <p:nvSpPr>
          <p:cNvPr id="3" name="2 - Θέση περιεχομένου"/>
          <p:cNvSpPr>
            <a:spLocks noGrp="1"/>
          </p:cNvSpPr>
          <p:nvPr>
            <p:ph idx="1"/>
          </p:nvPr>
        </p:nvSpPr>
        <p:spPr>
          <a:xfrm>
            <a:off x="0" y="1196975"/>
            <a:ext cx="9036050" cy="5472113"/>
          </a:xfrm>
        </p:spPr>
        <p:txBody>
          <a:bodyPr rtlCol="0">
            <a:normAutofit lnSpcReduction="10000"/>
          </a:bodyPr>
          <a:lstStyle/>
          <a:p>
            <a:pPr eaLnBrk="1" fontAlgn="auto" hangingPunct="1">
              <a:spcAft>
                <a:spcPts val="0"/>
              </a:spcAft>
              <a:buFont typeface="Arial" pitchFamily="34" charset="0"/>
              <a:buChar char="•"/>
              <a:defRPr/>
            </a:pPr>
            <a:r>
              <a:rPr lang="el-GR" b="1" dirty="0" smtClean="0">
                <a:latin typeface="Times New Roman" pitchFamily="18" charset="0"/>
                <a:cs typeface="Times New Roman" pitchFamily="18" charset="0"/>
              </a:rPr>
              <a:t>Μετατρέπει </a:t>
            </a:r>
            <a:r>
              <a:rPr lang="el-GR" dirty="0" smtClean="0">
                <a:latin typeface="Times New Roman" pitchFamily="18" charset="0"/>
                <a:cs typeface="Times New Roman" pitchFamily="18" charset="0"/>
              </a:rPr>
              <a:t>τις </a:t>
            </a:r>
            <a:r>
              <a:rPr lang="el-GR" b="1" dirty="0" smtClean="0">
                <a:solidFill>
                  <a:srgbClr val="C00000"/>
                </a:solidFill>
                <a:latin typeface="Times New Roman" pitchFamily="18" charset="0"/>
                <a:cs typeface="Times New Roman" pitchFamily="18" charset="0"/>
              </a:rPr>
              <a:t>αναμενόμενες πρόσθετες ταμειακές ροές </a:t>
            </a:r>
            <a:r>
              <a:rPr lang="el-GR" dirty="0" smtClean="0">
                <a:latin typeface="Times New Roman" pitchFamily="18" charset="0"/>
                <a:cs typeface="Times New Roman" pitchFamily="18" charset="0"/>
              </a:rPr>
              <a:t>ενός επενδυτικού προγράμματος </a:t>
            </a:r>
            <a:r>
              <a:rPr lang="el-GR" dirty="0" smtClean="0">
                <a:solidFill>
                  <a:srgbClr val="FF0000"/>
                </a:solidFill>
                <a:latin typeface="Times New Roman" pitchFamily="18" charset="0"/>
                <a:cs typeface="Times New Roman" pitchFamily="18" charset="0"/>
              </a:rPr>
              <a:t>που περιέχουν κίνδυνο </a:t>
            </a:r>
            <a:r>
              <a:rPr lang="el-GR" dirty="0" smtClean="0">
                <a:latin typeface="Times New Roman" pitchFamily="18" charset="0"/>
                <a:cs typeface="Times New Roman" pitchFamily="18" charset="0"/>
              </a:rPr>
              <a:t>σε </a:t>
            </a:r>
            <a:r>
              <a:rPr lang="el-GR" b="1" dirty="0" smtClean="0">
                <a:solidFill>
                  <a:srgbClr val="0000CC"/>
                </a:solidFill>
                <a:latin typeface="Times New Roman" pitchFamily="18" charset="0"/>
                <a:cs typeface="Times New Roman" pitchFamily="18" charset="0"/>
              </a:rPr>
              <a:t>βέβαιες ταμειακές ροές</a:t>
            </a:r>
            <a:r>
              <a:rPr lang="el-GR" dirty="0" smtClean="0">
                <a:latin typeface="Times New Roman" pitchFamily="18" charset="0"/>
                <a:cs typeface="Times New Roman" pitchFamily="18" charset="0"/>
              </a:rPr>
              <a:t>, τις οποίες στη συνέχεια </a:t>
            </a:r>
            <a:r>
              <a:rPr lang="el-GR" b="1" dirty="0" smtClean="0">
                <a:latin typeface="Times New Roman" pitchFamily="18" charset="0"/>
                <a:cs typeface="Times New Roman" pitchFamily="18" charset="0"/>
              </a:rPr>
              <a:t>προεξοφλεί</a:t>
            </a:r>
            <a:r>
              <a:rPr lang="el-GR" dirty="0" smtClean="0">
                <a:latin typeface="Times New Roman" pitchFamily="18" charset="0"/>
                <a:cs typeface="Times New Roman" pitchFamily="18" charset="0"/>
              </a:rPr>
              <a:t> στο παρόν με ένα επιτόκιο χωρίς κίνδυνο (</a:t>
            </a:r>
            <a:r>
              <a:rPr lang="en-US" dirty="0" smtClean="0">
                <a:latin typeface="Times New Roman" pitchFamily="18" charset="0"/>
                <a:cs typeface="Times New Roman" pitchFamily="18" charset="0"/>
              </a:rPr>
              <a:t>risk free rate of return). </a:t>
            </a:r>
            <a:r>
              <a:rPr lang="el-GR" dirty="0" smtClean="0">
                <a:latin typeface="Times New Roman" pitchFamily="18" charset="0"/>
                <a:cs typeface="Times New Roman" pitchFamily="18" charset="0"/>
              </a:rPr>
              <a:t>Ειδικότερα, οι πρόσθετες ταμειακές ροές με κίνδυνο ενός επενδυτικού προγράμματος αν πολλαπλασιαστούν με ένα συντελεστή ισοδυναμίας με τη βεβαιότητα </a:t>
            </a:r>
            <a:r>
              <a:rPr lang="el-GR" b="1" dirty="0" smtClean="0">
                <a:solidFill>
                  <a:srgbClr val="FF0000"/>
                </a:solidFill>
                <a:latin typeface="Times New Roman" pitchFamily="18" charset="0"/>
              </a:rPr>
              <a:t>α</a:t>
            </a:r>
            <a:r>
              <a:rPr lang="en-US" b="1" baseline="-25000" dirty="0" smtClean="0">
                <a:solidFill>
                  <a:srgbClr val="FF0000"/>
                </a:solidFill>
                <a:latin typeface="Times New Roman" pitchFamily="18" charset="0"/>
              </a:rPr>
              <a:t>t</a:t>
            </a:r>
            <a:r>
              <a:rPr lang="el-GR" dirty="0" smtClean="0">
                <a:latin typeface="Times New Roman" pitchFamily="18" charset="0"/>
                <a:cs typeface="Times New Roman" pitchFamily="18" charset="0"/>
              </a:rPr>
              <a:t>  μετατρέπονται σε ισοδύναμες ταμειακές ροές χωρίς κίνδυνο ανάλογα με τις προτιμήσεις του Οικονομικού Διευθυντού της επιχείρησης.</a:t>
            </a:r>
          </a:p>
        </p:txBody>
      </p:sp>
      <p:sp>
        <p:nvSpPr>
          <p:cNvPr id="4" name="3 - Θέση αριθμού διαφάνειας"/>
          <p:cNvSpPr>
            <a:spLocks noGrp="1"/>
          </p:cNvSpPr>
          <p:nvPr>
            <p:ph type="sldNum" sz="quarter" idx="12"/>
          </p:nvPr>
        </p:nvSpPr>
        <p:spPr/>
        <p:txBody>
          <a:bodyPr/>
          <a:lstStyle/>
          <a:p>
            <a:pPr>
              <a:defRPr/>
            </a:pPr>
            <a:fld id="{EC40A53B-768A-4FDA-8C0C-C1800D207012}" type="slidenum">
              <a:rPr lang="el-GR"/>
              <a:pPr>
                <a:defRPr/>
              </a:pPr>
              <a:t>71</a:t>
            </a:fld>
            <a:endParaRPr lang="el-GR"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0" y="134938"/>
            <a:ext cx="9144000" cy="630237"/>
          </a:xfrm>
        </p:spPr>
        <p:txBody>
          <a:bodyPr rtlCol="0" anchor="t">
            <a:normAutofit fontScale="90000"/>
          </a:bodyPr>
          <a:lstStyle/>
          <a:p>
            <a:pPr eaLnBrk="1" fontAlgn="auto" hangingPunct="1">
              <a:spcAft>
                <a:spcPts val="0"/>
              </a:spcAft>
              <a:defRPr/>
            </a:pPr>
            <a:r>
              <a:rPr lang="el-GR" sz="3600" b="1" dirty="0" smtClean="0">
                <a:latin typeface="Times New Roman" pitchFamily="18" charset="0"/>
              </a:rPr>
              <a:t>1. Μέθοδος ισοδυναμίας με τη βεβαιότητα</a:t>
            </a:r>
            <a:r>
              <a:rPr lang="el-GR" dirty="0" smtClean="0"/>
              <a:t> </a:t>
            </a:r>
          </a:p>
        </p:txBody>
      </p:sp>
      <p:sp>
        <p:nvSpPr>
          <p:cNvPr id="69635" name="Rectangle 3"/>
          <p:cNvSpPr>
            <a:spLocks noGrp="1" noChangeArrowheads="1"/>
          </p:cNvSpPr>
          <p:nvPr>
            <p:ph type="body" sz="half" idx="1"/>
          </p:nvPr>
        </p:nvSpPr>
        <p:spPr>
          <a:xfrm>
            <a:off x="107950" y="2636838"/>
            <a:ext cx="8928100" cy="4105275"/>
          </a:xfrm>
        </p:spPr>
        <p:txBody>
          <a:bodyPr/>
          <a:lstStyle/>
          <a:p>
            <a:pPr marL="0" indent="0" algn="just" eaLnBrk="1" hangingPunct="1">
              <a:lnSpc>
                <a:spcPct val="90000"/>
              </a:lnSpc>
              <a:buFont typeface="Arial" charset="0"/>
              <a:buNone/>
            </a:pPr>
            <a:r>
              <a:rPr lang="el-GR" sz="2800" smtClean="0">
                <a:latin typeface="Times New Roman" pitchFamily="18" charset="0"/>
              </a:rPr>
              <a:t>Ο συντελεστής ισοδυναμίας με τη βεβαιότητα </a:t>
            </a:r>
            <a:r>
              <a:rPr lang="el-GR" sz="2800" b="1" smtClean="0">
                <a:solidFill>
                  <a:srgbClr val="FF0000"/>
                </a:solidFill>
                <a:latin typeface="Times New Roman" pitchFamily="18" charset="0"/>
              </a:rPr>
              <a:t>α</a:t>
            </a:r>
            <a:r>
              <a:rPr lang="en-US" sz="2800" b="1" baseline="-25000" smtClean="0">
                <a:solidFill>
                  <a:srgbClr val="FF0000"/>
                </a:solidFill>
                <a:latin typeface="Times New Roman" pitchFamily="18" charset="0"/>
              </a:rPr>
              <a:t>t</a:t>
            </a:r>
            <a:r>
              <a:rPr lang="el-GR" sz="2800" b="1" smtClean="0">
                <a:latin typeface="Times New Roman" pitchFamily="18" charset="0"/>
              </a:rPr>
              <a:t> </a:t>
            </a:r>
            <a:r>
              <a:rPr lang="el-GR" sz="2800" smtClean="0">
                <a:latin typeface="Times New Roman" pitchFamily="18" charset="0"/>
              </a:rPr>
              <a:t>είναι ο λόγος του βέβαιου αποτελέσματος προς το αποτέλεσμα με κίνδυνο, μεταξύ των οποίων ο οικονομικός διευθυντής της επιχείρησης είναι αδιάφορος. Λαμβάνει τιμές μεταξύ του μηδενός (όταν υπάρχει πολύ μεγάλος κίνδυνος) και της μονάδας (όταν δεν υπάρχει κίνδυνος). Για να λάβουμε ταμειακές ροές χωρίς κίνδυνο πολλαπλασιάζουμε το </a:t>
            </a:r>
            <a:r>
              <a:rPr lang="el-GR" sz="2800" b="1" smtClean="0">
                <a:solidFill>
                  <a:srgbClr val="FF0000"/>
                </a:solidFill>
                <a:latin typeface="Times New Roman" pitchFamily="18" charset="0"/>
              </a:rPr>
              <a:t>α</a:t>
            </a:r>
            <a:r>
              <a:rPr lang="en-US" sz="2800" b="1" baseline="-25000" smtClean="0">
                <a:solidFill>
                  <a:srgbClr val="FF0000"/>
                </a:solidFill>
                <a:latin typeface="Times New Roman" pitchFamily="18" charset="0"/>
              </a:rPr>
              <a:t>t</a:t>
            </a:r>
            <a:r>
              <a:rPr lang="el-GR" sz="2800" b="1" baseline="-25000" smtClean="0">
                <a:latin typeface="Times New Roman" pitchFamily="18" charset="0"/>
              </a:rPr>
              <a:t> </a:t>
            </a:r>
            <a:r>
              <a:rPr lang="el-GR" sz="2800" smtClean="0">
                <a:latin typeface="Times New Roman" pitchFamily="18" charset="0"/>
              </a:rPr>
              <a:t> με τις ταμειακές ροές με κίνδυνο και στη συνέχεια εφαρμόζουμε γνωστές μεθόδους αξιολόγησης επενδυτικών προγραμμάτων όπως αυτή της ΚΠΑ.</a:t>
            </a:r>
          </a:p>
        </p:txBody>
      </p:sp>
      <p:graphicFrame>
        <p:nvGraphicFramePr>
          <p:cNvPr id="8245" name="Group 53"/>
          <p:cNvGraphicFramePr>
            <a:graphicFrameLocks noGrp="1"/>
          </p:cNvGraphicFramePr>
          <p:nvPr>
            <p:ph sz="half" idx="2"/>
          </p:nvPr>
        </p:nvGraphicFramePr>
        <p:xfrm>
          <a:off x="1619250" y="1196975"/>
          <a:ext cx="6057900" cy="1144588"/>
        </p:xfrm>
        <a:graphic>
          <a:graphicData uri="http://schemas.openxmlformats.org/drawingml/2006/table">
            <a:tbl>
              <a:tblPr/>
              <a:tblGrid>
                <a:gridCol w="576263"/>
                <a:gridCol w="473075"/>
                <a:gridCol w="5008562"/>
              </a:tblGrid>
              <a:tr h="569913">
                <a:tc rowSpan="2">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l-GR" sz="10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 </a:t>
                      </a:r>
                      <a:r>
                        <a:rPr kumimoji="0" lang="el-GR" sz="2800" b="0" i="0" u="none" strike="noStrike" cap="none" normalizeH="0" baseline="0" dirty="0" smtClean="0">
                          <a:ln>
                            <a:noFill/>
                          </a:ln>
                          <a:solidFill>
                            <a:srgbClr val="FF0000"/>
                          </a:solidFill>
                          <a:effectLst>
                            <a:outerShdw blurRad="38100" dist="38100" dir="2700000" algn="tl">
                              <a:srgbClr val="000000"/>
                            </a:outerShdw>
                          </a:effectLst>
                          <a:latin typeface="Times New Roman" pitchFamily="18" charset="0"/>
                        </a:rPr>
                        <a:t>α</a:t>
                      </a:r>
                      <a:r>
                        <a:rPr kumimoji="0" lang="en-US" sz="2800" b="0" i="0" u="none" strike="noStrike" cap="none" normalizeH="0" baseline="-25000" dirty="0" smtClean="0">
                          <a:ln>
                            <a:noFill/>
                          </a:ln>
                          <a:solidFill>
                            <a:srgbClr val="FF0000"/>
                          </a:solidFill>
                          <a:effectLst>
                            <a:outerShdw blurRad="38100" dist="38100" dir="2700000" algn="tl">
                              <a:srgbClr val="000000"/>
                            </a:outerShdw>
                          </a:effectLst>
                          <a:latin typeface="Times New Roman" pitchFamily="18" charset="0"/>
                        </a:rPr>
                        <a:t>t</a:t>
                      </a:r>
                      <a:endParaRPr kumimoji="0" lang="el-GR" sz="2800" b="0" i="0" u="none" strike="noStrike" cap="none" normalizeH="0" baseline="-25000" dirty="0" smtClean="0">
                        <a:ln>
                          <a:noFill/>
                        </a:ln>
                        <a:solidFill>
                          <a:srgbClr val="FF0000"/>
                        </a:solidFill>
                        <a:effectLst>
                          <a:outerShdw blurRad="38100" dist="38100" dir="2700000" algn="tl">
                            <a:srgbClr val="000000"/>
                          </a:outerShdw>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l-GR" sz="16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28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a:t>
                      </a:r>
                    </a:p>
                  </a:txBody>
                  <a:tcPr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28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(Βέβαιες ταμειακές ροές)</a:t>
                      </a:r>
                      <a:r>
                        <a:rPr kumimoji="0" lang="en-US" sz="2800" b="0" i="0" u="none" strike="noStrike" cap="none" normalizeH="0" baseline="-25000" dirty="0" smtClean="0">
                          <a:ln>
                            <a:noFill/>
                          </a:ln>
                          <a:solidFill>
                            <a:schemeClr val="tx1"/>
                          </a:solidFill>
                          <a:effectLst>
                            <a:outerShdw blurRad="38100" dist="38100" dir="2700000" algn="tl">
                              <a:srgbClr val="000000"/>
                            </a:outerShdw>
                          </a:effectLst>
                          <a:latin typeface="Times New Roman" pitchFamily="18" charset="0"/>
                        </a:rPr>
                        <a:t>t</a:t>
                      </a:r>
                      <a:endParaRPr kumimoji="0" lang="el-GR" sz="2800" b="0" i="0" u="none" strike="noStrike" cap="none" normalizeH="0" baseline="-25000" dirty="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4675">
                <a:tc vMerge="1">
                  <a:txBody>
                    <a:bodyPr/>
                    <a:lstStyle/>
                    <a:p>
                      <a:endParaRPr lang="el-GR"/>
                    </a:p>
                  </a:txBody>
                  <a:tcPr/>
                </a:tc>
                <a:tc vMerge="1">
                  <a:txBody>
                    <a:bodyPr/>
                    <a:lstStyle/>
                    <a:p>
                      <a:endParaRPr lang="el-GR"/>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28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(Ταμειακές ροές με κίνδυνο)</a:t>
                      </a:r>
                      <a:r>
                        <a:rPr kumimoji="0" lang="en-US" sz="2800" b="0" i="0" u="none" strike="noStrike" cap="none" normalizeH="0" baseline="-25000" dirty="0" smtClean="0">
                          <a:ln>
                            <a:noFill/>
                          </a:ln>
                          <a:solidFill>
                            <a:schemeClr val="tx1"/>
                          </a:solidFill>
                          <a:effectLst>
                            <a:outerShdw blurRad="38100" dist="38100" dir="2700000" algn="tl">
                              <a:srgbClr val="000000"/>
                            </a:outerShdw>
                          </a:effectLst>
                          <a:latin typeface="Times New Roman" pitchFamily="18" charset="0"/>
                        </a:rPr>
                        <a:t>t</a:t>
                      </a:r>
                      <a:r>
                        <a:rPr kumimoji="0" lang="el-GR" sz="28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 </a:t>
                      </a:r>
                    </a:p>
                  </a:txBody>
                  <a:tcPr horzOverflow="overflow">
                    <a:lnL>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 name="4 - Θέση αριθμού διαφάνειας"/>
          <p:cNvSpPr>
            <a:spLocks noGrp="1"/>
          </p:cNvSpPr>
          <p:nvPr>
            <p:ph type="sldNum" sz="quarter" idx="10"/>
          </p:nvPr>
        </p:nvSpPr>
        <p:spPr/>
        <p:txBody>
          <a:bodyPr/>
          <a:lstStyle/>
          <a:p>
            <a:pPr>
              <a:defRPr/>
            </a:pPr>
            <a:fld id="{A5BB18AC-273D-4B51-B506-D07267FEB651}" type="slidenum">
              <a:rPr lang="el-GR"/>
              <a:pPr>
                <a:defRPr/>
              </a:pPr>
              <a:t>72</a:t>
            </a:fld>
            <a:endParaRPr lang="el-GR"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xfrm>
            <a:off x="0" y="274638"/>
            <a:ext cx="9144000" cy="4233862"/>
          </a:xfrm>
        </p:spPr>
        <p:txBody>
          <a:bodyPr anchor="t"/>
          <a:lstStyle/>
          <a:p>
            <a:pPr eaLnBrk="1" hangingPunct="1"/>
            <a:r>
              <a:rPr lang="el-GR" sz="3600" b="1" smtClean="0">
                <a:latin typeface="Times New Roman" pitchFamily="18" charset="0"/>
              </a:rPr>
              <a:t>Υπολογισμός της ΚΠΑ με τη μέθοδο της ισοδυναμίας με τη</a:t>
            </a:r>
            <a:r>
              <a:rPr lang="en-US" sz="3600" b="1" smtClean="0">
                <a:latin typeface="Times New Roman" pitchFamily="18" charset="0"/>
              </a:rPr>
              <a:t> </a:t>
            </a:r>
            <a:r>
              <a:rPr lang="el-GR" sz="3600" b="1" smtClean="0">
                <a:latin typeface="Times New Roman" pitchFamily="18" charset="0"/>
              </a:rPr>
              <a:t>βεβαιότητα</a:t>
            </a:r>
            <a:br>
              <a:rPr lang="el-GR" sz="3600" b="1" smtClean="0">
                <a:latin typeface="Times New Roman" pitchFamily="18" charset="0"/>
              </a:rPr>
            </a:br>
            <a:r>
              <a:rPr lang="el-GR" sz="3600" smtClean="0">
                <a:latin typeface="Times New Roman" pitchFamily="18" charset="0"/>
              </a:rPr>
              <a:t>όπου </a:t>
            </a:r>
            <a:r>
              <a:rPr lang="en-US" sz="3600" b="1" smtClean="0">
                <a:latin typeface="Times New Roman" pitchFamily="18" charset="0"/>
              </a:rPr>
              <a:t>CF</a:t>
            </a:r>
            <a:r>
              <a:rPr lang="en-US" sz="3600" b="1" baseline="-25000" smtClean="0">
                <a:latin typeface="Times New Roman" pitchFamily="18" charset="0"/>
              </a:rPr>
              <a:t>t</a:t>
            </a:r>
            <a:r>
              <a:rPr lang="en-US" sz="3600" b="1" smtClean="0">
                <a:latin typeface="Times New Roman" pitchFamily="18" charset="0"/>
              </a:rPr>
              <a:t> </a:t>
            </a:r>
            <a:r>
              <a:rPr lang="en-US" sz="3600" smtClean="0">
                <a:latin typeface="Times New Roman" pitchFamily="18" charset="0"/>
              </a:rPr>
              <a:t>= </a:t>
            </a:r>
            <a:r>
              <a:rPr lang="el-GR" sz="3600" smtClean="0">
                <a:latin typeface="Times New Roman" pitchFamily="18" charset="0"/>
              </a:rPr>
              <a:t>η ετήσια πρόσθετη ταμειακή ροή </a:t>
            </a:r>
            <a:r>
              <a:rPr lang="en-US" sz="3600" smtClean="0">
                <a:latin typeface="Times New Roman" pitchFamily="18" charset="0"/>
              </a:rPr>
              <a:t>(</a:t>
            </a:r>
            <a:r>
              <a:rPr lang="el-GR" sz="3600" smtClean="0">
                <a:latin typeface="Times New Roman" pitchFamily="18" charset="0"/>
              </a:rPr>
              <a:t>θετική ή αρνητική</a:t>
            </a:r>
            <a:r>
              <a:rPr lang="en-US" sz="3600" smtClean="0">
                <a:latin typeface="Times New Roman" pitchFamily="18" charset="0"/>
              </a:rPr>
              <a:t>) </a:t>
            </a:r>
            <a:r>
              <a:rPr lang="el-GR" sz="3600" smtClean="0">
                <a:latin typeface="Times New Roman" pitchFamily="18" charset="0"/>
              </a:rPr>
              <a:t>μετά από φόρους του έτους </a:t>
            </a:r>
            <a:r>
              <a:rPr lang="en-US" sz="3600" b="1" smtClean="0">
                <a:latin typeface="Times New Roman" pitchFamily="18" charset="0"/>
              </a:rPr>
              <a:t>t</a:t>
            </a:r>
            <a:r>
              <a:rPr lang="en-US" sz="3600" smtClean="0">
                <a:latin typeface="Times New Roman" pitchFamily="18" charset="0"/>
              </a:rPr>
              <a:t> </a:t>
            </a:r>
            <a:r>
              <a:rPr lang="el-GR" sz="3600" smtClean="0">
                <a:latin typeface="Times New Roman" pitchFamily="18" charset="0"/>
              </a:rPr>
              <a:t>που </a:t>
            </a:r>
            <a:r>
              <a:rPr lang="el-GR" sz="3600" smtClean="0">
                <a:solidFill>
                  <a:srgbClr val="FF0000"/>
                </a:solidFill>
                <a:latin typeface="Times New Roman" pitchFamily="18" charset="0"/>
              </a:rPr>
              <a:t>περιέχει κίνδυνο </a:t>
            </a:r>
            <a:r>
              <a:rPr lang="el-GR" sz="3600" smtClean="0">
                <a:latin typeface="Times New Roman" pitchFamily="18" charset="0"/>
              </a:rPr>
              <a:t>και </a:t>
            </a:r>
            <a:r>
              <a:rPr lang="en-US" sz="3600" b="1" smtClean="0">
                <a:latin typeface="Times New Roman" pitchFamily="18" charset="0"/>
              </a:rPr>
              <a:t>t = 0,1,2….n</a:t>
            </a:r>
            <a:r>
              <a:rPr lang="el-GR" sz="3600" b="1" smtClean="0">
                <a:latin typeface="Times New Roman" pitchFamily="18" charset="0"/>
              </a:rPr>
              <a:t/>
            </a:r>
            <a:br>
              <a:rPr lang="el-GR" sz="3600" b="1" smtClean="0">
                <a:latin typeface="Times New Roman" pitchFamily="18" charset="0"/>
              </a:rPr>
            </a:br>
            <a:r>
              <a:rPr lang="el-GR" sz="3600" b="1" smtClean="0">
                <a:latin typeface="Times New Roman" pitchFamily="18" charset="0"/>
              </a:rPr>
              <a:t> </a:t>
            </a:r>
            <a:r>
              <a:rPr lang="el-GR" sz="3600" b="1" smtClean="0">
                <a:solidFill>
                  <a:srgbClr val="FF0000"/>
                </a:solidFill>
                <a:latin typeface="Times New Roman" pitchFamily="18" charset="0"/>
              </a:rPr>
              <a:t>α</a:t>
            </a:r>
            <a:r>
              <a:rPr lang="en-US" sz="3600" b="1" baseline="-25000" smtClean="0">
                <a:solidFill>
                  <a:srgbClr val="FF0000"/>
                </a:solidFill>
                <a:latin typeface="Times New Roman" pitchFamily="18" charset="0"/>
              </a:rPr>
              <a:t>t</a:t>
            </a:r>
            <a:r>
              <a:rPr lang="el-GR" sz="3600" b="1" smtClean="0">
                <a:solidFill>
                  <a:srgbClr val="FF0000"/>
                </a:solidFill>
                <a:latin typeface="Times New Roman" pitchFamily="18" charset="0"/>
              </a:rPr>
              <a:t> </a:t>
            </a:r>
            <a:r>
              <a:rPr lang="el-GR" sz="3600" b="1" smtClean="0">
                <a:latin typeface="Times New Roman" pitchFamily="18" charset="0"/>
              </a:rPr>
              <a:t>= </a:t>
            </a:r>
            <a:r>
              <a:rPr lang="el-GR" sz="3600" smtClean="0">
                <a:latin typeface="Times New Roman" pitchFamily="18" charset="0"/>
              </a:rPr>
              <a:t>ο συντελεστής ισοδυναμίας με τη βεβαιότητα και </a:t>
            </a:r>
            <a:r>
              <a:rPr lang="en-US" sz="3600" b="1" smtClean="0">
                <a:latin typeface="Times New Roman" pitchFamily="18" charset="0"/>
              </a:rPr>
              <a:t>i</a:t>
            </a:r>
            <a:r>
              <a:rPr lang="en-US" sz="3600" b="1" baseline="-25000" smtClean="0">
                <a:latin typeface="Times New Roman" pitchFamily="18" charset="0"/>
              </a:rPr>
              <a:t>F</a:t>
            </a:r>
            <a:r>
              <a:rPr lang="en-US" sz="3600" b="1" smtClean="0">
                <a:latin typeface="Times New Roman" pitchFamily="18" charset="0"/>
              </a:rPr>
              <a:t> = </a:t>
            </a:r>
            <a:r>
              <a:rPr lang="el-GR" sz="3600" smtClean="0">
                <a:latin typeface="Times New Roman" pitchFamily="18" charset="0"/>
              </a:rPr>
              <a:t>το επιτόκιο χωρίς κίνδυνο </a:t>
            </a:r>
            <a:r>
              <a:rPr lang="el-GR" sz="2400" b="1" smtClean="0">
                <a:latin typeface="Times New Roman" pitchFamily="18" charset="0"/>
              </a:rPr>
              <a:t/>
            </a:r>
            <a:br>
              <a:rPr lang="el-GR" sz="2400" b="1" smtClean="0">
                <a:latin typeface="Times New Roman" pitchFamily="18" charset="0"/>
              </a:rPr>
            </a:br>
            <a:r>
              <a:rPr lang="en-US" sz="2400" b="1" smtClean="0">
                <a:latin typeface="Times New Roman" pitchFamily="18" charset="0"/>
              </a:rPr>
              <a:t> </a:t>
            </a:r>
            <a:r>
              <a:rPr lang="el-GR" sz="2400" b="1" smtClean="0">
                <a:latin typeface="Times New Roman" pitchFamily="18" charset="0"/>
              </a:rPr>
              <a:t/>
            </a:r>
            <a:br>
              <a:rPr lang="el-GR" sz="2400" b="1" smtClean="0">
                <a:latin typeface="Times New Roman" pitchFamily="18" charset="0"/>
              </a:rPr>
            </a:br>
            <a:endParaRPr lang="el-GR" sz="2400" b="1" smtClean="0">
              <a:latin typeface="Times New Roman" pitchFamily="18" charset="0"/>
            </a:endParaRPr>
          </a:p>
        </p:txBody>
      </p:sp>
      <p:graphicFrame>
        <p:nvGraphicFramePr>
          <p:cNvPr id="3074" name="Object 4"/>
          <p:cNvGraphicFramePr>
            <a:graphicFrameLocks noChangeAspect="1"/>
          </p:cNvGraphicFramePr>
          <p:nvPr>
            <p:ph idx="1"/>
          </p:nvPr>
        </p:nvGraphicFramePr>
        <p:xfrm>
          <a:off x="2484438" y="4868863"/>
          <a:ext cx="3743325" cy="1457325"/>
        </p:xfrm>
        <a:graphic>
          <a:graphicData uri="http://schemas.openxmlformats.org/presentationml/2006/ole">
            <p:oleObj spid="_x0000_s3074" name="Equation" r:id="rId4" imgW="1206360" imgH="469800" progId="">
              <p:embed/>
            </p:oleObj>
          </a:graphicData>
        </a:graphic>
      </p:graphicFrame>
      <p:sp>
        <p:nvSpPr>
          <p:cNvPr id="4" name="3 - Θέση αριθμού διαφάνειας"/>
          <p:cNvSpPr>
            <a:spLocks noGrp="1"/>
          </p:cNvSpPr>
          <p:nvPr>
            <p:ph type="sldNum" sz="quarter" idx="12"/>
          </p:nvPr>
        </p:nvSpPr>
        <p:spPr/>
        <p:txBody>
          <a:bodyPr/>
          <a:lstStyle/>
          <a:p>
            <a:pPr>
              <a:defRPr/>
            </a:pPr>
            <a:fld id="{1515723F-BF33-4DF2-9DC3-1746C4EA65DF}" type="slidenum">
              <a:rPr lang="el-GR"/>
              <a:pPr>
                <a:defRPr/>
              </a:pPr>
              <a:t>73</a:t>
            </a:fld>
            <a:endParaRPr lang="el-GR"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0347" name="Group 107"/>
          <p:cNvGraphicFramePr>
            <a:graphicFrameLocks noGrp="1"/>
          </p:cNvGraphicFramePr>
          <p:nvPr>
            <p:ph sz="half" idx="1"/>
          </p:nvPr>
        </p:nvGraphicFramePr>
        <p:xfrm>
          <a:off x="0" y="1196975"/>
          <a:ext cx="9036496" cy="5400377"/>
        </p:xfrm>
        <a:graphic>
          <a:graphicData uri="http://schemas.openxmlformats.org/drawingml/2006/table">
            <a:tbl>
              <a:tblPr/>
              <a:tblGrid>
                <a:gridCol w="9036496"/>
              </a:tblGrid>
              <a:tr h="5400377">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000" b="0" i="0" u="none" strike="noStrike" cap="none" normalizeH="0" baseline="0" dirty="0" smtClean="0">
                          <a:ln>
                            <a:noFill/>
                          </a:ln>
                          <a:solidFill>
                            <a:schemeClr val="tx1"/>
                          </a:solidFill>
                          <a:effectLst/>
                          <a:latin typeface="Times New Roman" pitchFamily="18" charset="0"/>
                        </a:rPr>
                        <a:t>Η επιχείρηση ΛΑΜΔΑ Α.Ε. εξετάζει ένα επενδυτικό πρόγραμμα αρχικού κόστους 80.000 ευρώ, το οποίο έχει διάρκεια ζωής 5 έτη.  Δίνονται παρακάτω οι πρόσθετες ταμειακές ροές μετά από φόρους και οι αντίστοιχοι συντελεστές ισοδυναμίας με τη βεβαιότητα τους οποίους έχει υπολογίσει η επιχείρηση. Η απαιτούμενη απόδοση είναι 15%, ενώ το επιτόκιο χωρίς κίνδυνο είναι 10%.  Να υπολογίσετε την καθαρή παρούσα αξία του προγράμματος, χρησιμοποιώντας την προσέγγιση της ισοδυναμίας με τη βεβαιότητα.</a:t>
                      </a:r>
                      <a:r>
                        <a:rPr kumimoji="0" lang="en-US" sz="3000" b="0" i="0" u="none" strike="noStrike" cap="none" normalizeH="0" baseline="0" dirty="0" smtClean="0">
                          <a:ln>
                            <a:noFill/>
                          </a:ln>
                          <a:solidFill>
                            <a:schemeClr val="tx1"/>
                          </a:solidFill>
                          <a:effectLst/>
                          <a:latin typeface="Times New Roman" pitchFamily="18" charset="0"/>
                        </a:rPr>
                        <a:t> </a:t>
                      </a:r>
                      <a:r>
                        <a:rPr kumimoji="0" lang="el-GR" sz="3000" b="0" i="0" u="none" strike="noStrike" cap="none" normalizeH="0" baseline="0" dirty="0" smtClean="0">
                          <a:ln>
                            <a:noFill/>
                          </a:ln>
                          <a:solidFill>
                            <a:schemeClr val="tx1"/>
                          </a:solidFill>
                          <a:effectLst/>
                          <a:latin typeface="Times New Roman" pitchFamily="18" charset="0"/>
                        </a:rPr>
                        <a:t>Θα προτείνατε να γίνει αποδεκτό αυτό το πρόγραμμα</a:t>
                      </a:r>
                      <a:r>
                        <a:rPr kumimoji="0" lang="en-US" sz="3000" b="0" i="0" u="none" strike="noStrike" cap="none" normalizeH="0" baseline="0" dirty="0" smtClean="0">
                          <a:ln>
                            <a:noFill/>
                          </a:ln>
                          <a:solidFill>
                            <a:schemeClr val="tx1"/>
                          </a:solidFill>
                          <a:effectLst/>
                          <a:latin typeface="Times New Roman" pitchFamily="18" charset="0"/>
                        </a:rPr>
                        <a:t>;</a:t>
                      </a:r>
                      <a:r>
                        <a:rPr kumimoji="0" lang="el-GR" sz="3000" b="0" i="0" u="none" strike="noStrike" cap="none" normalizeH="0" baseline="0" dirty="0" smtClean="0">
                          <a:ln>
                            <a:noFill/>
                          </a:ln>
                          <a:solidFill>
                            <a:schemeClr val="tx1"/>
                          </a:solidFill>
                          <a:effectLst/>
                          <a:latin typeface="Times New Roman" pitchFamily="18" charset="0"/>
                        </a:rPr>
                        <a:t>  </a:t>
                      </a:r>
                    </a:p>
                  </a:txBody>
                  <a:tcPr horzOverflow="overflow">
                    <a:lnL cap="flat">
                      <a:noFill/>
                    </a:lnL>
                    <a:lnR cap="flat">
                      <a:noFill/>
                    </a:lnR>
                    <a:lnT cap="flat">
                      <a:noFill/>
                    </a:lnT>
                    <a:lnB cap="flat">
                      <a:noFill/>
                    </a:lnB>
                    <a:lnTlToBr>
                      <a:noFill/>
                    </a:lnTlToBr>
                    <a:lnBlToTr>
                      <a:noFill/>
                    </a:lnBlToTr>
                    <a:noFill/>
                  </a:tcPr>
                </a:tc>
              </a:tr>
            </a:tbl>
          </a:graphicData>
        </a:graphic>
      </p:graphicFrame>
      <p:sp>
        <p:nvSpPr>
          <p:cNvPr id="9" name="4 - Θέση αριθμού διαφάνειας"/>
          <p:cNvSpPr>
            <a:spLocks noGrp="1"/>
          </p:cNvSpPr>
          <p:nvPr>
            <p:ph type="sldNum" sz="quarter" idx="12"/>
          </p:nvPr>
        </p:nvSpPr>
        <p:spPr/>
        <p:txBody>
          <a:bodyPr/>
          <a:lstStyle/>
          <a:p>
            <a:pPr>
              <a:defRPr/>
            </a:pPr>
            <a:fld id="{BC847ECC-0A7A-47B1-92CD-22F488D6E4C2}" type="slidenum">
              <a:rPr lang="el-GR"/>
              <a:pPr>
                <a:defRPr/>
              </a:pPr>
              <a:t>74</a:t>
            </a:fld>
            <a:endParaRPr lang="el-GR" dirty="0"/>
          </a:p>
        </p:txBody>
      </p:sp>
      <p:sp>
        <p:nvSpPr>
          <p:cNvPr id="70661" name="Rectangle 106"/>
          <p:cNvSpPr>
            <a:spLocks noChangeArrowheads="1"/>
          </p:cNvSpPr>
          <p:nvPr/>
        </p:nvSpPr>
        <p:spPr bwMode="auto">
          <a:xfrm>
            <a:off x="0" y="260350"/>
            <a:ext cx="9144000" cy="503238"/>
          </a:xfrm>
          <a:prstGeom prst="rect">
            <a:avLst/>
          </a:prstGeom>
          <a:noFill/>
          <a:ln w="9525">
            <a:noFill/>
            <a:miter lim="800000"/>
            <a:headEnd/>
            <a:tailEnd/>
          </a:ln>
        </p:spPr>
        <p:txBody>
          <a:bodyPr/>
          <a:lstStyle/>
          <a:p>
            <a:pPr algn="ctr">
              <a:spcBef>
                <a:spcPct val="20000"/>
              </a:spcBef>
              <a:buClr>
                <a:schemeClr val="hlink"/>
              </a:buClr>
              <a:buSzPct val="90000"/>
              <a:buFont typeface="Wingdings" pitchFamily="2" charset="2"/>
              <a:buNone/>
            </a:pPr>
            <a:r>
              <a:rPr lang="el-GR" sz="4000" b="1">
                <a:latin typeface="Times New Roman" pitchFamily="18" charset="0"/>
              </a:rPr>
              <a:t>Παράδειγμα</a:t>
            </a:r>
            <a:endParaRPr lang="el-GR" sz="4000">
              <a:latin typeface="Times New Roman" pitchFamily="18" charset="0"/>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0199" name="Group 23"/>
          <p:cNvGraphicFramePr>
            <a:graphicFrameLocks noGrp="1"/>
          </p:cNvGraphicFramePr>
          <p:nvPr>
            <p:ph type="tbl" idx="1"/>
          </p:nvPr>
        </p:nvGraphicFramePr>
        <p:xfrm>
          <a:off x="179388" y="1196975"/>
          <a:ext cx="8856736" cy="5400377"/>
        </p:xfrm>
        <a:graphic>
          <a:graphicData uri="http://schemas.openxmlformats.org/drawingml/2006/table">
            <a:tbl>
              <a:tblPr/>
              <a:tblGrid>
                <a:gridCol w="1064135"/>
                <a:gridCol w="4250688"/>
                <a:gridCol w="3541913"/>
              </a:tblGrid>
              <a:tr h="1915041">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200" b="0" i="0" u="none" strike="noStrike" cap="none" normalizeH="0" baseline="0" dirty="0" smtClean="0">
                          <a:ln>
                            <a:noFill/>
                          </a:ln>
                          <a:solidFill>
                            <a:schemeClr val="tx1"/>
                          </a:solidFill>
                          <a:effectLst/>
                          <a:latin typeface="Times New Roman" pitchFamily="18" charset="0"/>
                          <a:cs typeface="Times New Roman" pitchFamily="18" charset="0"/>
                        </a:rPr>
                        <a:t/>
                      </a:r>
                      <a:br>
                        <a:rPr kumimoji="0" lang="el-GR" sz="32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el-GR" sz="3200" b="0" i="0" u="none" strike="noStrike" cap="none" normalizeH="0" baseline="0" dirty="0" smtClean="0">
                          <a:ln>
                            <a:noFill/>
                          </a:ln>
                          <a:solidFill>
                            <a:schemeClr val="tx1"/>
                          </a:solidFill>
                          <a:effectLst/>
                          <a:latin typeface="Times New Roman" pitchFamily="18" charset="0"/>
                          <a:cs typeface="Times New Roman" pitchFamily="18" charset="0"/>
                        </a:rPr>
                        <a:t>Έτη</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200" b="0" i="0" u="none" strike="noStrike" cap="none" normalizeH="0" baseline="0" dirty="0" smtClean="0">
                          <a:ln>
                            <a:noFill/>
                          </a:ln>
                          <a:solidFill>
                            <a:schemeClr val="tx1"/>
                          </a:solidFill>
                          <a:effectLst/>
                          <a:latin typeface="Times New Roman" pitchFamily="18" charset="0"/>
                          <a:cs typeface="Times New Roman" pitchFamily="18" charset="0"/>
                        </a:rPr>
                        <a:t>Πρόσθετες ταμειακές ροές μετά από φόρους (σε χιλ. ευρώ)</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200" b="0" i="0" u="none" strike="noStrike" cap="none" normalizeH="0" baseline="0" dirty="0" smtClean="0">
                          <a:ln>
                            <a:noFill/>
                          </a:ln>
                          <a:solidFill>
                            <a:schemeClr val="tx1"/>
                          </a:solidFill>
                          <a:effectLst/>
                          <a:latin typeface="Times New Roman" pitchFamily="18" charset="0"/>
                          <a:cs typeface="Times New Roman" pitchFamily="18" charset="0"/>
                        </a:rPr>
                        <a:t>Συντελεστές ισοδυναμίας με τη βεβαιότητα (α</a:t>
                      </a:r>
                      <a:r>
                        <a:rPr kumimoji="0" lang="en-US" sz="3200" b="0" i="0" u="none" strike="noStrike" cap="none" normalizeH="0" baseline="-30000" dirty="0" smtClean="0">
                          <a:ln>
                            <a:noFill/>
                          </a:ln>
                          <a:solidFill>
                            <a:schemeClr val="tx1"/>
                          </a:solidFill>
                          <a:effectLst/>
                          <a:latin typeface="Times New Roman" pitchFamily="18" charset="0"/>
                          <a:cs typeface="Times New Roman" pitchFamily="18" charset="0"/>
                        </a:rPr>
                        <a:t>t</a:t>
                      </a:r>
                      <a:r>
                        <a:rPr kumimoji="0" lang="el-GR" sz="3200" b="0" i="0" u="none" strike="noStrike" cap="none" normalizeH="0" baseline="0" dirty="0" smtClean="0">
                          <a:ln>
                            <a:noFill/>
                          </a:ln>
                          <a:solidFill>
                            <a:schemeClr val="tx1"/>
                          </a:solidFill>
                          <a:effectLst/>
                          <a:latin typeface="Times New Roman" pitchFamily="18" charset="0"/>
                          <a:cs typeface="Times New Roman"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8533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200" b="0" i="0" u="none" strike="noStrike" cap="none" normalizeH="0" baseline="0" dirty="0" smtClean="0">
                          <a:ln>
                            <a:noFill/>
                          </a:ln>
                          <a:solidFill>
                            <a:schemeClr val="tx1"/>
                          </a:solidFill>
                          <a:effectLst/>
                          <a:latin typeface="Times New Roman" pitchFamily="18" charset="0"/>
                        </a:rPr>
                        <a:t>1</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200" b="0" i="0" u="none" strike="noStrike" cap="none" normalizeH="0" baseline="0" dirty="0" smtClean="0">
                          <a:ln>
                            <a:noFill/>
                          </a:ln>
                          <a:solidFill>
                            <a:schemeClr val="tx1"/>
                          </a:solidFill>
                          <a:effectLst/>
                          <a:latin typeface="Times New Roman" pitchFamily="18" charset="0"/>
                        </a:rPr>
                        <a:t>2</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200" b="0" i="0" u="none" strike="noStrike" cap="none" normalizeH="0" baseline="0" dirty="0" smtClean="0">
                          <a:ln>
                            <a:noFill/>
                          </a:ln>
                          <a:solidFill>
                            <a:schemeClr val="tx1"/>
                          </a:solidFill>
                          <a:effectLst/>
                          <a:latin typeface="Times New Roman" pitchFamily="18" charset="0"/>
                        </a:rPr>
                        <a:t>3</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200" b="0" i="0" u="none" strike="noStrike" cap="none" normalizeH="0" baseline="0" dirty="0" smtClean="0">
                          <a:ln>
                            <a:noFill/>
                          </a:ln>
                          <a:solidFill>
                            <a:schemeClr val="tx1"/>
                          </a:solidFill>
                          <a:effectLst/>
                          <a:latin typeface="Times New Roman" pitchFamily="18" charset="0"/>
                        </a:rPr>
                        <a:t>4</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200" b="0" i="0" u="none" strike="noStrike" cap="none" normalizeH="0" baseline="0" dirty="0" smtClean="0">
                          <a:ln>
                            <a:noFill/>
                          </a:ln>
                          <a:solidFill>
                            <a:schemeClr val="tx1"/>
                          </a:solidFill>
                          <a:effectLst/>
                          <a:latin typeface="Times New Roman" pitchFamily="18" charset="0"/>
                        </a:rPr>
                        <a:t>5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200" b="0" i="0" u="none" strike="noStrike" cap="none" normalizeH="0" baseline="0" dirty="0" smtClean="0">
                          <a:ln>
                            <a:noFill/>
                          </a:ln>
                          <a:solidFill>
                            <a:schemeClr val="tx1"/>
                          </a:solidFill>
                          <a:effectLst/>
                          <a:latin typeface="Times New Roman" pitchFamily="18" charset="0"/>
                        </a:rPr>
                        <a:t>€10.000</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200" b="0" i="0" u="none" strike="noStrike" cap="none" normalizeH="0" baseline="0" dirty="0" smtClean="0">
                          <a:ln>
                            <a:noFill/>
                          </a:ln>
                          <a:solidFill>
                            <a:schemeClr val="tx1"/>
                          </a:solidFill>
                          <a:effectLst/>
                          <a:latin typeface="Times New Roman" pitchFamily="18" charset="0"/>
                        </a:rPr>
                        <a:t>€20.000</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200" b="0" i="0" u="none" strike="noStrike" cap="none" normalizeH="0" baseline="0" dirty="0" smtClean="0">
                          <a:ln>
                            <a:noFill/>
                          </a:ln>
                          <a:solidFill>
                            <a:schemeClr val="tx1"/>
                          </a:solidFill>
                          <a:effectLst/>
                          <a:latin typeface="Times New Roman" pitchFamily="18" charset="0"/>
                        </a:rPr>
                        <a:t>€30.000</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200" b="0" i="0" u="none" strike="noStrike" cap="none" normalizeH="0" baseline="0" dirty="0" smtClean="0">
                          <a:ln>
                            <a:noFill/>
                          </a:ln>
                          <a:solidFill>
                            <a:schemeClr val="tx1"/>
                          </a:solidFill>
                          <a:effectLst/>
                          <a:latin typeface="Times New Roman" pitchFamily="18" charset="0"/>
                        </a:rPr>
                        <a:t>€40.000</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200" b="0" i="0" u="none" strike="noStrike" cap="none" normalizeH="0" baseline="0" dirty="0" smtClean="0">
                          <a:ln>
                            <a:noFill/>
                          </a:ln>
                          <a:solidFill>
                            <a:schemeClr val="tx1"/>
                          </a:solidFill>
                          <a:effectLst/>
                          <a:latin typeface="Times New Roman" pitchFamily="18" charset="0"/>
                        </a:rPr>
                        <a:t>€50.000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200" b="0" i="0" u="none" strike="noStrike" cap="none" normalizeH="0" baseline="0" dirty="0" smtClean="0">
                          <a:ln>
                            <a:noFill/>
                          </a:ln>
                          <a:solidFill>
                            <a:schemeClr val="tx1"/>
                          </a:solidFill>
                          <a:effectLst/>
                          <a:latin typeface="Times New Roman" pitchFamily="18" charset="0"/>
                        </a:rPr>
                        <a:t>0,95</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200" b="0" i="0" u="none" strike="noStrike" cap="none" normalizeH="0" baseline="0" dirty="0" smtClean="0">
                          <a:ln>
                            <a:noFill/>
                          </a:ln>
                          <a:solidFill>
                            <a:schemeClr val="tx1"/>
                          </a:solidFill>
                          <a:effectLst/>
                          <a:latin typeface="Times New Roman" pitchFamily="18" charset="0"/>
                        </a:rPr>
                        <a:t>0,90</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200" b="0" i="0" u="none" strike="noStrike" cap="none" normalizeH="0" baseline="0" dirty="0" smtClean="0">
                          <a:ln>
                            <a:noFill/>
                          </a:ln>
                          <a:solidFill>
                            <a:schemeClr val="tx1"/>
                          </a:solidFill>
                          <a:effectLst/>
                          <a:latin typeface="Times New Roman" pitchFamily="18" charset="0"/>
                        </a:rPr>
                        <a:t>0,85</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200" b="0" i="0" u="none" strike="noStrike" cap="none" normalizeH="0" baseline="0" dirty="0" smtClean="0">
                          <a:ln>
                            <a:noFill/>
                          </a:ln>
                          <a:solidFill>
                            <a:schemeClr val="tx1"/>
                          </a:solidFill>
                          <a:effectLst/>
                          <a:latin typeface="Times New Roman" pitchFamily="18" charset="0"/>
                        </a:rPr>
                        <a:t>0,80</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200" b="0" i="0" u="none" strike="noStrike" cap="none" normalizeH="0" baseline="0" dirty="0" smtClean="0">
                          <a:ln>
                            <a:noFill/>
                          </a:ln>
                          <a:solidFill>
                            <a:schemeClr val="tx1"/>
                          </a:solidFill>
                          <a:effectLst/>
                          <a:latin typeface="Times New Roman" pitchFamily="18" charset="0"/>
                        </a:rPr>
                        <a:t>0,75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7" name="3 - Θέση αριθμού διαφάνειας"/>
          <p:cNvSpPr>
            <a:spLocks noGrp="1"/>
          </p:cNvSpPr>
          <p:nvPr>
            <p:ph type="sldNum" sz="quarter" idx="10"/>
          </p:nvPr>
        </p:nvSpPr>
        <p:spPr/>
        <p:txBody>
          <a:bodyPr/>
          <a:lstStyle/>
          <a:p>
            <a:pPr>
              <a:defRPr/>
            </a:pPr>
            <a:fld id="{81F61629-F481-43C1-875E-01BFEA3FDCDC}" type="slidenum">
              <a:rPr lang="el-GR"/>
              <a:pPr>
                <a:defRPr/>
              </a:pPr>
              <a:t>75</a:t>
            </a:fld>
            <a:endParaRPr lang="el-GR" dirty="0"/>
          </a:p>
        </p:txBody>
      </p:sp>
      <p:sp>
        <p:nvSpPr>
          <p:cNvPr id="71697" name="Rectangle 24"/>
          <p:cNvSpPr>
            <a:spLocks noChangeArrowheads="1"/>
          </p:cNvSpPr>
          <p:nvPr/>
        </p:nvSpPr>
        <p:spPr bwMode="auto">
          <a:xfrm>
            <a:off x="0" y="260350"/>
            <a:ext cx="9144000" cy="503238"/>
          </a:xfrm>
          <a:prstGeom prst="rect">
            <a:avLst/>
          </a:prstGeom>
          <a:noFill/>
          <a:ln w="9525">
            <a:noFill/>
            <a:miter lim="800000"/>
            <a:headEnd/>
            <a:tailEnd/>
          </a:ln>
        </p:spPr>
        <p:txBody>
          <a:bodyPr/>
          <a:lstStyle/>
          <a:p>
            <a:pPr algn="ctr">
              <a:spcBef>
                <a:spcPct val="20000"/>
              </a:spcBef>
              <a:buClr>
                <a:schemeClr val="hlink"/>
              </a:buClr>
              <a:buSzPct val="90000"/>
              <a:buFont typeface="Wingdings" pitchFamily="2" charset="2"/>
              <a:buNone/>
            </a:pPr>
            <a:r>
              <a:rPr lang="el-GR" sz="4000" b="1">
                <a:latin typeface="Times New Roman" pitchFamily="18" charset="0"/>
              </a:rPr>
              <a:t>Παράδειγμα</a:t>
            </a:r>
            <a:endParaRPr lang="el-GR" sz="4000">
              <a:latin typeface="Times New Roman" pitchFamily="18" charset="0"/>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1" name="Rectangle 3"/>
          <p:cNvSpPr>
            <a:spLocks noGrp="1" noChangeArrowheads="1"/>
          </p:cNvSpPr>
          <p:nvPr>
            <p:ph idx="1"/>
          </p:nvPr>
        </p:nvSpPr>
        <p:spPr>
          <a:xfrm>
            <a:off x="179388" y="1268413"/>
            <a:ext cx="8856662" cy="5256212"/>
          </a:xfrm>
        </p:spPr>
        <p:txBody>
          <a:bodyPr rtlCol="0">
            <a:normAutofit fontScale="92500" lnSpcReduction="20000"/>
          </a:bodyPr>
          <a:lstStyle/>
          <a:p>
            <a:pPr marL="0" indent="0" eaLnBrk="1" fontAlgn="auto" hangingPunct="1">
              <a:spcAft>
                <a:spcPts val="0"/>
              </a:spcAft>
              <a:buFont typeface="Wingdings" pitchFamily="2" charset="2"/>
              <a:buNone/>
              <a:defRPr/>
            </a:pPr>
            <a:r>
              <a:rPr lang="el-GR" sz="3000" dirty="0" smtClean="0">
                <a:latin typeface="Times New Roman" pitchFamily="18" charset="0"/>
              </a:rPr>
              <a:t>Η καθαρή παρούσα αξία του προγράμματος είναι ίση με:</a:t>
            </a:r>
          </a:p>
          <a:p>
            <a:pPr marL="0" indent="0" algn="ctr" eaLnBrk="1" fontAlgn="auto" hangingPunct="1">
              <a:spcAft>
                <a:spcPts val="0"/>
              </a:spcAft>
              <a:buFont typeface="Wingdings" pitchFamily="2" charset="2"/>
              <a:buNone/>
              <a:defRPr/>
            </a:pPr>
            <a:endParaRPr lang="en-US" sz="3000" dirty="0" smtClean="0">
              <a:latin typeface="Times New Roman" pitchFamily="18" charset="0"/>
            </a:endParaRPr>
          </a:p>
          <a:p>
            <a:pPr marL="0" indent="0" eaLnBrk="1" fontAlgn="auto" hangingPunct="1">
              <a:spcAft>
                <a:spcPts val="0"/>
              </a:spcAft>
              <a:buFont typeface="Wingdings" pitchFamily="2" charset="2"/>
              <a:buNone/>
              <a:defRPr/>
            </a:pPr>
            <a:r>
              <a:rPr lang="el-GR" sz="3000" b="1" dirty="0" smtClean="0">
                <a:latin typeface="Times New Roman" pitchFamily="18" charset="0"/>
              </a:rPr>
              <a:t>NPV</a:t>
            </a:r>
            <a:r>
              <a:rPr lang="el-GR" sz="3000" dirty="0" smtClean="0">
                <a:latin typeface="Times New Roman" pitchFamily="18" charset="0"/>
              </a:rPr>
              <a:t> = [-80.000]+[(0,95</a:t>
            </a:r>
            <a:r>
              <a:rPr lang="el-GR" sz="3000" dirty="0" smtClean="0">
                <a:latin typeface="Times New Roman" pitchFamily="18" charset="0"/>
                <a:sym typeface="Symbol" pitchFamily="18" charset="2"/>
              </a:rPr>
              <a:t></a:t>
            </a:r>
            <a:r>
              <a:rPr lang="el-GR" sz="3000" dirty="0" smtClean="0">
                <a:latin typeface="Times New Roman" pitchFamily="18" charset="0"/>
              </a:rPr>
              <a:t>10.000)/(1+0,10)]+ </a:t>
            </a:r>
          </a:p>
          <a:p>
            <a:pPr marL="0" indent="0" eaLnBrk="1" fontAlgn="auto" hangingPunct="1">
              <a:spcAft>
                <a:spcPts val="0"/>
              </a:spcAft>
              <a:buFont typeface="Arial" pitchFamily="34" charset="0"/>
              <a:buNone/>
              <a:defRPr/>
            </a:pPr>
            <a:endParaRPr lang="el-GR" sz="3000" dirty="0" smtClean="0">
              <a:latin typeface="Times New Roman" pitchFamily="18" charset="0"/>
            </a:endParaRPr>
          </a:p>
          <a:p>
            <a:pPr marL="0" indent="0" eaLnBrk="1" fontAlgn="auto" hangingPunct="1">
              <a:spcAft>
                <a:spcPts val="0"/>
              </a:spcAft>
              <a:buFont typeface="Arial" pitchFamily="34" charset="0"/>
              <a:buNone/>
              <a:defRPr/>
            </a:pPr>
            <a:r>
              <a:rPr lang="el-GR" sz="3000" dirty="0" smtClean="0">
                <a:latin typeface="Times New Roman" pitchFamily="18" charset="0"/>
              </a:rPr>
              <a:t>+[(0,90</a:t>
            </a:r>
            <a:r>
              <a:rPr lang="el-GR" sz="3000" dirty="0" smtClean="0">
                <a:latin typeface="Times New Roman" pitchFamily="18" charset="0"/>
                <a:sym typeface="Symbol" pitchFamily="18" charset="2"/>
              </a:rPr>
              <a:t></a:t>
            </a:r>
            <a:r>
              <a:rPr lang="el-GR" sz="3000" dirty="0" smtClean="0">
                <a:latin typeface="Times New Roman" pitchFamily="18" charset="0"/>
              </a:rPr>
              <a:t>20.000)/(1+0,10)</a:t>
            </a:r>
            <a:r>
              <a:rPr lang="el-GR" sz="3000" baseline="30000" dirty="0" smtClean="0">
                <a:latin typeface="Times New Roman" pitchFamily="18" charset="0"/>
              </a:rPr>
              <a:t>2</a:t>
            </a:r>
            <a:r>
              <a:rPr lang="el-GR" sz="3000" dirty="0" smtClean="0">
                <a:latin typeface="Times New Roman" pitchFamily="18" charset="0"/>
              </a:rPr>
              <a:t>] + [(0,85</a:t>
            </a:r>
            <a:r>
              <a:rPr lang="el-GR" sz="3000" dirty="0" smtClean="0">
                <a:latin typeface="Times New Roman" pitchFamily="18" charset="0"/>
                <a:sym typeface="Symbol" pitchFamily="18" charset="2"/>
              </a:rPr>
              <a:t></a:t>
            </a:r>
            <a:r>
              <a:rPr lang="el-GR" sz="3000" dirty="0" smtClean="0">
                <a:latin typeface="Times New Roman" pitchFamily="18" charset="0"/>
              </a:rPr>
              <a:t>30.000)/(1+0,10)</a:t>
            </a:r>
            <a:r>
              <a:rPr lang="el-GR" sz="3000" baseline="30000" dirty="0" smtClean="0">
                <a:latin typeface="Times New Roman" pitchFamily="18" charset="0"/>
              </a:rPr>
              <a:t>3</a:t>
            </a:r>
            <a:r>
              <a:rPr lang="el-GR" sz="3000" dirty="0" smtClean="0">
                <a:latin typeface="Times New Roman" pitchFamily="18" charset="0"/>
              </a:rPr>
              <a:t>]+ </a:t>
            </a:r>
          </a:p>
          <a:p>
            <a:pPr marL="0" indent="0" eaLnBrk="1" fontAlgn="auto" hangingPunct="1">
              <a:spcAft>
                <a:spcPts val="0"/>
              </a:spcAft>
              <a:buFont typeface="Arial" pitchFamily="34" charset="0"/>
              <a:buNone/>
              <a:defRPr/>
            </a:pPr>
            <a:endParaRPr lang="el-GR" sz="3000" dirty="0" smtClean="0">
              <a:latin typeface="Times New Roman" pitchFamily="18" charset="0"/>
            </a:endParaRPr>
          </a:p>
          <a:p>
            <a:pPr marL="0" indent="0" eaLnBrk="1" fontAlgn="auto" hangingPunct="1">
              <a:spcAft>
                <a:spcPts val="0"/>
              </a:spcAft>
              <a:buFont typeface="Arial" pitchFamily="34" charset="0"/>
              <a:buNone/>
              <a:defRPr/>
            </a:pPr>
            <a:r>
              <a:rPr lang="el-GR" sz="3000" dirty="0" smtClean="0">
                <a:latin typeface="Times New Roman" pitchFamily="18" charset="0"/>
              </a:rPr>
              <a:t>+[(0,80</a:t>
            </a:r>
            <a:r>
              <a:rPr lang="el-GR" sz="3000" dirty="0" smtClean="0">
                <a:latin typeface="Times New Roman" pitchFamily="18" charset="0"/>
                <a:sym typeface="Symbol" pitchFamily="18" charset="2"/>
              </a:rPr>
              <a:t></a:t>
            </a:r>
            <a:r>
              <a:rPr lang="el-GR" sz="3000" dirty="0" smtClean="0">
                <a:latin typeface="Times New Roman" pitchFamily="18" charset="0"/>
              </a:rPr>
              <a:t>40.000)/(1+0,10)</a:t>
            </a:r>
            <a:r>
              <a:rPr lang="el-GR" sz="3000" baseline="30000" dirty="0" smtClean="0">
                <a:latin typeface="Times New Roman" pitchFamily="18" charset="0"/>
              </a:rPr>
              <a:t>4</a:t>
            </a:r>
            <a:r>
              <a:rPr lang="el-GR" sz="3000" dirty="0" smtClean="0">
                <a:latin typeface="Times New Roman" pitchFamily="18" charset="0"/>
              </a:rPr>
              <a:t>] + [(0,75</a:t>
            </a:r>
            <a:r>
              <a:rPr lang="el-GR" sz="3000" dirty="0" smtClean="0">
                <a:latin typeface="Times New Roman" pitchFamily="18" charset="0"/>
                <a:sym typeface="Symbol" pitchFamily="18" charset="2"/>
              </a:rPr>
              <a:t></a:t>
            </a:r>
            <a:r>
              <a:rPr lang="el-GR" sz="3000" dirty="0" smtClean="0">
                <a:latin typeface="Times New Roman" pitchFamily="18" charset="0"/>
              </a:rPr>
              <a:t>50.000)/(1+0,10)</a:t>
            </a:r>
            <a:r>
              <a:rPr lang="el-GR" sz="3000" baseline="30000" dirty="0" smtClean="0">
                <a:latin typeface="Times New Roman" pitchFamily="18" charset="0"/>
              </a:rPr>
              <a:t>5</a:t>
            </a:r>
            <a:r>
              <a:rPr lang="el-GR" sz="3000" dirty="0" smtClean="0">
                <a:latin typeface="Times New Roman" pitchFamily="18" charset="0"/>
              </a:rPr>
              <a:t>] </a:t>
            </a:r>
            <a:r>
              <a:rPr lang="el-GR" sz="3000" dirty="0" smtClean="0">
                <a:latin typeface="Times New Roman" pitchFamily="18" charset="0"/>
                <a:sym typeface="Symbol" pitchFamily="18" charset="2"/>
              </a:rPr>
              <a:t> </a:t>
            </a:r>
          </a:p>
          <a:p>
            <a:pPr marL="0" indent="0" eaLnBrk="1" fontAlgn="auto" hangingPunct="1">
              <a:spcAft>
                <a:spcPts val="0"/>
              </a:spcAft>
              <a:buFont typeface="Arial" pitchFamily="34" charset="0"/>
              <a:buNone/>
              <a:defRPr/>
            </a:pPr>
            <a:endParaRPr lang="el-GR" sz="3000" dirty="0" smtClean="0">
              <a:latin typeface="Times New Roman" pitchFamily="18" charset="0"/>
              <a:sym typeface="Symbol" pitchFamily="18" charset="2"/>
            </a:endParaRPr>
          </a:p>
          <a:p>
            <a:pPr marL="0" indent="0" eaLnBrk="1" fontAlgn="auto" hangingPunct="1">
              <a:spcAft>
                <a:spcPts val="0"/>
              </a:spcAft>
              <a:buFont typeface="Arial" pitchFamily="34" charset="0"/>
              <a:buNone/>
              <a:defRPr/>
            </a:pPr>
            <a:r>
              <a:rPr lang="el-GR" sz="3000" dirty="0" smtClean="0">
                <a:latin typeface="Times New Roman" pitchFamily="18" charset="0"/>
                <a:sym typeface="Symbol" pitchFamily="18" charset="2"/>
              </a:rPr>
              <a:t> </a:t>
            </a:r>
            <a:r>
              <a:rPr lang="el-GR" sz="3000" b="1" dirty="0" smtClean="0">
                <a:latin typeface="Times New Roman" pitchFamily="18" charset="0"/>
              </a:rPr>
              <a:t>NPV = 7.811,90 ευρώ</a:t>
            </a:r>
          </a:p>
          <a:p>
            <a:pPr marL="0" indent="0" eaLnBrk="1" fontAlgn="auto" hangingPunct="1">
              <a:spcAft>
                <a:spcPts val="0"/>
              </a:spcAft>
              <a:buFont typeface="Wingdings" pitchFamily="2" charset="2"/>
              <a:buNone/>
              <a:defRPr/>
            </a:pPr>
            <a:endParaRPr lang="el-GR" sz="2800" b="1" dirty="0">
              <a:latin typeface="Times New Roman" pitchFamily="18" charset="0"/>
            </a:endParaRPr>
          </a:p>
          <a:p>
            <a:pPr marL="0" indent="0" eaLnBrk="1" fontAlgn="auto" hangingPunct="1">
              <a:spcAft>
                <a:spcPts val="0"/>
              </a:spcAft>
              <a:buFont typeface="Wingdings" pitchFamily="2" charset="2"/>
              <a:buNone/>
              <a:defRPr/>
            </a:pPr>
            <a:r>
              <a:rPr lang="el-GR" dirty="0" smtClean="0">
                <a:latin typeface="Times New Roman" pitchFamily="18" charset="0"/>
              </a:rPr>
              <a:t>Επειδή η ΚΠΑ &gt; 0, το επενδυτικό πρόγραμμα θα γίνει αποδεκτό. </a:t>
            </a:r>
            <a:endParaRPr lang="en-US" dirty="0" smtClean="0">
              <a:latin typeface="Times New Roman" pitchFamily="18" charset="0"/>
            </a:endParaRPr>
          </a:p>
          <a:p>
            <a:pPr marL="0" indent="0" algn="ctr" eaLnBrk="1" fontAlgn="auto" hangingPunct="1">
              <a:spcAft>
                <a:spcPts val="0"/>
              </a:spcAft>
              <a:buFont typeface="Wingdings" pitchFamily="2" charset="2"/>
              <a:buNone/>
              <a:defRPr/>
            </a:pPr>
            <a:endParaRPr lang="en-US" sz="2800" b="1" dirty="0">
              <a:latin typeface="Times New Roman" pitchFamily="18" charset="0"/>
            </a:endParaRPr>
          </a:p>
          <a:p>
            <a:pPr marL="0" indent="0" algn="ctr" eaLnBrk="1" fontAlgn="auto" hangingPunct="1">
              <a:spcAft>
                <a:spcPts val="0"/>
              </a:spcAft>
              <a:buFont typeface="Wingdings" pitchFamily="2" charset="2"/>
              <a:buNone/>
              <a:defRPr/>
            </a:pPr>
            <a:endParaRPr lang="el-GR" sz="2800" b="1" dirty="0" smtClean="0">
              <a:latin typeface="Times New Roman" pitchFamily="18" charset="0"/>
            </a:endParaRPr>
          </a:p>
        </p:txBody>
      </p:sp>
      <p:sp>
        <p:nvSpPr>
          <p:cNvPr id="4" name="3 - Θέση αριθμού διαφάνειας"/>
          <p:cNvSpPr>
            <a:spLocks noGrp="1"/>
          </p:cNvSpPr>
          <p:nvPr>
            <p:ph type="sldNum" sz="quarter" idx="12"/>
          </p:nvPr>
        </p:nvSpPr>
        <p:spPr/>
        <p:txBody>
          <a:bodyPr/>
          <a:lstStyle/>
          <a:p>
            <a:pPr>
              <a:defRPr/>
            </a:pPr>
            <a:fld id="{320B069C-01F0-42E9-AC0C-3CA962ED5499}" type="slidenum">
              <a:rPr lang="el-GR"/>
              <a:pPr>
                <a:defRPr/>
              </a:pPr>
              <a:t>76</a:t>
            </a:fld>
            <a:endParaRPr lang="el-GR" dirty="0"/>
          </a:p>
        </p:txBody>
      </p:sp>
      <p:sp>
        <p:nvSpPr>
          <p:cNvPr id="72708" name="Rectangle 4"/>
          <p:cNvSpPr>
            <a:spLocks noChangeArrowheads="1"/>
          </p:cNvSpPr>
          <p:nvPr/>
        </p:nvSpPr>
        <p:spPr bwMode="auto">
          <a:xfrm>
            <a:off x="0" y="260350"/>
            <a:ext cx="9144000" cy="720725"/>
          </a:xfrm>
          <a:prstGeom prst="rect">
            <a:avLst/>
          </a:prstGeom>
          <a:noFill/>
          <a:ln w="9525">
            <a:noFill/>
            <a:miter lim="800000"/>
            <a:headEnd/>
            <a:tailEnd/>
          </a:ln>
        </p:spPr>
        <p:txBody>
          <a:bodyPr/>
          <a:lstStyle/>
          <a:p>
            <a:pPr algn="ctr">
              <a:spcBef>
                <a:spcPct val="20000"/>
              </a:spcBef>
              <a:buClr>
                <a:schemeClr val="hlink"/>
              </a:buClr>
              <a:buSzPct val="90000"/>
              <a:buFont typeface="Wingdings" pitchFamily="2" charset="2"/>
              <a:buNone/>
            </a:pPr>
            <a:r>
              <a:rPr lang="el-GR" sz="4000" b="1">
                <a:latin typeface="Times New Roman" pitchFamily="18" charset="0"/>
              </a:rPr>
              <a:t>Λύση Παραδείγματος</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0" y="274638"/>
            <a:ext cx="9144000" cy="922337"/>
          </a:xfrm>
        </p:spPr>
        <p:txBody>
          <a:bodyPr anchor="t"/>
          <a:lstStyle/>
          <a:p>
            <a:pPr eaLnBrk="1" hangingPunct="1"/>
            <a:r>
              <a:rPr lang="el-GR" sz="3200" b="1" smtClean="0">
                <a:latin typeface="Times New Roman" pitchFamily="18" charset="0"/>
              </a:rPr>
              <a:t>2. Μέθοδος προσαρμογής του προεξοφλητικού επιτοκίου</a:t>
            </a:r>
            <a:endParaRPr lang="el-GR" sz="3200" smtClean="0">
              <a:latin typeface="Times New Roman" pitchFamily="18" charset="0"/>
            </a:endParaRPr>
          </a:p>
        </p:txBody>
      </p:sp>
      <p:sp>
        <p:nvSpPr>
          <p:cNvPr id="73731" name="Rectangle 3"/>
          <p:cNvSpPr>
            <a:spLocks noGrp="1" noChangeArrowheads="1"/>
          </p:cNvSpPr>
          <p:nvPr>
            <p:ph idx="1"/>
          </p:nvPr>
        </p:nvSpPr>
        <p:spPr>
          <a:xfrm>
            <a:off x="0" y="1484313"/>
            <a:ext cx="9144000" cy="5257800"/>
          </a:xfrm>
        </p:spPr>
        <p:txBody>
          <a:bodyPr/>
          <a:lstStyle/>
          <a:p>
            <a:pPr marL="0" indent="0" algn="just" eaLnBrk="1" hangingPunct="1">
              <a:buFont typeface="Wingdings" pitchFamily="2" charset="2"/>
              <a:buNone/>
            </a:pPr>
            <a:r>
              <a:rPr lang="el-GR" sz="3000" smtClean="0">
                <a:latin typeface="Times New Roman" pitchFamily="18" charset="0"/>
              </a:rPr>
              <a:t>Η μέθοδος της προσαρμογής του προεξοφλητικού επιτοκίου </a:t>
            </a:r>
            <a:r>
              <a:rPr lang="el-GR" sz="3000" b="1" smtClean="0">
                <a:latin typeface="Times New Roman" pitchFamily="18" charset="0"/>
              </a:rPr>
              <a:t>βασίζεται </a:t>
            </a:r>
            <a:r>
              <a:rPr lang="el-GR" sz="3000" smtClean="0">
                <a:latin typeface="Times New Roman" pitchFamily="18" charset="0"/>
              </a:rPr>
              <a:t>στην άποψη ότι οι επενδυτές </a:t>
            </a:r>
            <a:r>
              <a:rPr lang="el-GR" sz="3000" b="1" smtClean="0">
                <a:latin typeface="Times New Roman" pitchFamily="18" charset="0"/>
              </a:rPr>
              <a:t>επιζητούν</a:t>
            </a:r>
            <a:r>
              <a:rPr lang="el-GR" sz="3000" smtClean="0">
                <a:latin typeface="Times New Roman" pitchFamily="18" charset="0"/>
              </a:rPr>
              <a:t> συνήθως </a:t>
            </a:r>
            <a:r>
              <a:rPr lang="el-GR" sz="3000" b="1" smtClean="0">
                <a:solidFill>
                  <a:srgbClr val="0070C0"/>
                </a:solidFill>
                <a:latin typeface="Times New Roman" pitchFamily="18" charset="0"/>
              </a:rPr>
              <a:t>μεγαλύτερη απόδοση </a:t>
            </a:r>
            <a:r>
              <a:rPr lang="el-GR" sz="3000" smtClean="0">
                <a:latin typeface="Times New Roman" pitchFamily="18" charset="0"/>
              </a:rPr>
              <a:t>από επενδυτικά έργα </a:t>
            </a:r>
            <a:r>
              <a:rPr lang="el-GR" sz="3000" b="1" smtClean="0">
                <a:solidFill>
                  <a:srgbClr val="FF0000"/>
                </a:solidFill>
                <a:latin typeface="Times New Roman" pitchFamily="18" charset="0"/>
              </a:rPr>
              <a:t>με μεγαλύτερο κίνδυνο. </a:t>
            </a:r>
            <a:r>
              <a:rPr lang="el-GR" sz="3000" smtClean="0">
                <a:latin typeface="Times New Roman" pitchFamily="18" charset="0"/>
              </a:rPr>
              <a:t>Επομένως, εάν ο κίνδυνος ενός επενδυτικού έργου είναι μεγαλύτερος από τον κίνδυνο τον οποίο ενέχει μια τυπική δραστηριότητα της επιχείρησης αυτής, τότε το προεξοφλητικό επιτόκιο το οποίο χρησιμοποιείται στην αξιολόγηση του συγκεκριμένου επενδυτικού έργου θα πρέπει να προσαρμοστεί προς τα πάνω για να αντισταθμίσει τον πρόσθετο αυτό κίνδυνο. </a:t>
            </a:r>
          </a:p>
        </p:txBody>
      </p:sp>
      <p:sp>
        <p:nvSpPr>
          <p:cNvPr id="4" name="3 - Θέση αριθμού διαφάνειας"/>
          <p:cNvSpPr>
            <a:spLocks noGrp="1"/>
          </p:cNvSpPr>
          <p:nvPr>
            <p:ph type="sldNum" sz="quarter" idx="12"/>
          </p:nvPr>
        </p:nvSpPr>
        <p:spPr/>
        <p:txBody>
          <a:bodyPr/>
          <a:lstStyle/>
          <a:p>
            <a:pPr>
              <a:defRPr/>
            </a:pPr>
            <a:fld id="{6C4490DD-CC1D-4C01-A79B-86DCC36A80F4}" type="slidenum">
              <a:rPr lang="el-GR"/>
              <a:pPr>
                <a:defRPr/>
              </a:pPr>
              <a:t>77</a:t>
            </a:fld>
            <a:endParaRPr lang="el-GR"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0" y="260350"/>
            <a:ext cx="9144000" cy="4464050"/>
          </a:xfrm>
        </p:spPr>
        <p:txBody>
          <a:bodyPr anchor="t"/>
          <a:lstStyle/>
          <a:p>
            <a:pPr eaLnBrk="1" hangingPunct="1"/>
            <a:r>
              <a:rPr lang="el-GR" sz="3200" b="1" smtClean="0">
                <a:latin typeface="Times New Roman" pitchFamily="18" charset="0"/>
              </a:rPr>
              <a:t>Υπολογισμός της ΚΠΑ με τη μέθοδο προσαρμογής του προεξοφλητικού επιτοκίου.</a:t>
            </a:r>
            <a:br>
              <a:rPr lang="el-GR" sz="3200" b="1" smtClean="0">
                <a:latin typeface="Times New Roman" pitchFamily="18" charset="0"/>
              </a:rPr>
            </a:br>
            <a:r>
              <a:rPr lang="el-GR" sz="3200" smtClean="0">
                <a:latin typeface="Times New Roman" pitchFamily="18" charset="0"/>
              </a:rPr>
              <a:t>Στη συνέχεια θα εφαρμοστεί η μέθοδος της ΚΠΑ ο τύπος της οποία δίνεται παρακάτω.</a:t>
            </a:r>
            <a:r>
              <a:rPr lang="el-GR" sz="3200" b="1" smtClean="0">
                <a:latin typeface="Times New Roman" pitchFamily="18" charset="0"/>
              </a:rPr>
              <a:t/>
            </a:r>
            <a:br>
              <a:rPr lang="el-GR" sz="3200" b="1" smtClean="0">
                <a:latin typeface="Times New Roman" pitchFamily="18" charset="0"/>
              </a:rPr>
            </a:br>
            <a:r>
              <a:rPr lang="el-GR" sz="3200" smtClean="0">
                <a:latin typeface="Times New Roman" pitchFamily="18" charset="0"/>
              </a:rPr>
              <a:t>όπου </a:t>
            </a:r>
            <a:r>
              <a:rPr lang="en-US" sz="3200" b="1" smtClean="0">
                <a:latin typeface="Times New Roman" pitchFamily="18" charset="0"/>
              </a:rPr>
              <a:t>CF</a:t>
            </a:r>
            <a:r>
              <a:rPr lang="en-US" sz="3200" b="1" baseline="-25000" smtClean="0">
                <a:latin typeface="Times New Roman" pitchFamily="18" charset="0"/>
              </a:rPr>
              <a:t>t</a:t>
            </a:r>
            <a:r>
              <a:rPr lang="en-US" sz="3200" b="1" smtClean="0">
                <a:latin typeface="Times New Roman" pitchFamily="18" charset="0"/>
              </a:rPr>
              <a:t> </a:t>
            </a:r>
            <a:r>
              <a:rPr lang="en-US" sz="3200" smtClean="0">
                <a:latin typeface="Times New Roman" pitchFamily="18" charset="0"/>
              </a:rPr>
              <a:t>= </a:t>
            </a:r>
            <a:r>
              <a:rPr lang="el-GR" sz="3200" smtClean="0">
                <a:latin typeface="Times New Roman" pitchFamily="18" charset="0"/>
              </a:rPr>
              <a:t>η ετήσια πρόσθετη ταμειακή ροή </a:t>
            </a:r>
            <a:r>
              <a:rPr lang="en-US" sz="3200" smtClean="0">
                <a:latin typeface="Times New Roman" pitchFamily="18" charset="0"/>
              </a:rPr>
              <a:t>(</a:t>
            </a:r>
            <a:r>
              <a:rPr lang="el-GR" sz="3200" smtClean="0">
                <a:latin typeface="Times New Roman" pitchFamily="18" charset="0"/>
              </a:rPr>
              <a:t>θετική ή αρνητική</a:t>
            </a:r>
            <a:r>
              <a:rPr lang="en-US" sz="3200" smtClean="0">
                <a:latin typeface="Times New Roman" pitchFamily="18" charset="0"/>
              </a:rPr>
              <a:t>) </a:t>
            </a:r>
            <a:r>
              <a:rPr lang="el-GR" sz="3200" smtClean="0">
                <a:latin typeface="Times New Roman" pitchFamily="18" charset="0"/>
              </a:rPr>
              <a:t>μετά από φόρους του έτους </a:t>
            </a:r>
            <a:r>
              <a:rPr lang="en-US" sz="3200" b="1" smtClean="0">
                <a:latin typeface="Times New Roman" pitchFamily="18" charset="0"/>
              </a:rPr>
              <a:t>t</a:t>
            </a:r>
            <a:r>
              <a:rPr lang="en-US" sz="3200" smtClean="0">
                <a:latin typeface="Times New Roman" pitchFamily="18" charset="0"/>
              </a:rPr>
              <a:t> </a:t>
            </a:r>
            <a:r>
              <a:rPr lang="el-GR" sz="3200" smtClean="0">
                <a:latin typeface="Times New Roman" pitchFamily="18" charset="0"/>
              </a:rPr>
              <a:t>που </a:t>
            </a:r>
            <a:r>
              <a:rPr lang="el-GR" sz="3200" smtClean="0">
                <a:solidFill>
                  <a:srgbClr val="FF0000"/>
                </a:solidFill>
                <a:latin typeface="Times New Roman" pitchFamily="18" charset="0"/>
              </a:rPr>
              <a:t>περιέχει </a:t>
            </a:r>
            <a:r>
              <a:rPr lang="el-GR" sz="3200" b="1" smtClean="0">
                <a:solidFill>
                  <a:srgbClr val="FF0000"/>
                </a:solidFill>
                <a:latin typeface="Times New Roman" pitchFamily="18" charset="0"/>
              </a:rPr>
              <a:t>κίνδυνο</a:t>
            </a:r>
            <a:r>
              <a:rPr lang="el-GR" sz="3200" smtClean="0">
                <a:solidFill>
                  <a:srgbClr val="FF0000"/>
                </a:solidFill>
                <a:latin typeface="Times New Roman" pitchFamily="18" charset="0"/>
              </a:rPr>
              <a:t> </a:t>
            </a:r>
            <a:r>
              <a:rPr lang="el-GR" sz="3200" smtClean="0">
                <a:latin typeface="Times New Roman" pitchFamily="18" charset="0"/>
              </a:rPr>
              <a:t>και </a:t>
            </a:r>
            <a:r>
              <a:rPr lang="en-US" sz="3200" b="1" smtClean="0">
                <a:latin typeface="Times New Roman" pitchFamily="18" charset="0"/>
              </a:rPr>
              <a:t>t = 0,1,2….n</a:t>
            </a:r>
            <a:r>
              <a:rPr lang="el-GR" sz="3200" b="1" smtClean="0">
                <a:latin typeface="Times New Roman" pitchFamily="18" charset="0"/>
              </a:rPr>
              <a:t/>
            </a:r>
            <a:br>
              <a:rPr lang="el-GR" sz="3200" b="1" smtClean="0">
                <a:latin typeface="Times New Roman" pitchFamily="18" charset="0"/>
              </a:rPr>
            </a:br>
            <a:r>
              <a:rPr lang="el-GR" sz="3200" smtClean="0">
                <a:latin typeface="Times New Roman" pitchFamily="18" charset="0"/>
              </a:rPr>
              <a:t>και </a:t>
            </a:r>
            <a:r>
              <a:rPr lang="en-US" sz="3200" b="1" smtClean="0">
                <a:latin typeface="Times New Roman" pitchFamily="18" charset="0"/>
              </a:rPr>
              <a:t>i</a:t>
            </a:r>
            <a:r>
              <a:rPr lang="el-GR" sz="3200" b="1" smtClean="0">
                <a:latin typeface="Times New Roman" pitchFamily="18" charset="0"/>
              </a:rPr>
              <a:t>*</a:t>
            </a:r>
            <a:r>
              <a:rPr lang="en-US" sz="3200" b="1" smtClean="0">
                <a:latin typeface="Times New Roman" pitchFamily="18" charset="0"/>
              </a:rPr>
              <a:t> = </a:t>
            </a:r>
            <a:r>
              <a:rPr lang="el-GR" sz="3200" smtClean="0">
                <a:latin typeface="Times New Roman" pitchFamily="18" charset="0"/>
              </a:rPr>
              <a:t>το προσαρμοσμένο στον κίνδυνο προεξοφλητικό επιτόκιο. </a:t>
            </a:r>
            <a:endParaRPr lang="el-GR" sz="3200" b="1" smtClean="0">
              <a:latin typeface="Times New Roman" pitchFamily="18" charset="0"/>
            </a:endParaRPr>
          </a:p>
        </p:txBody>
      </p:sp>
      <p:graphicFrame>
        <p:nvGraphicFramePr>
          <p:cNvPr id="4098" name="Object 4"/>
          <p:cNvGraphicFramePr>
            <a:graphicFrameLocks noChangeAspect="1"/>
          </p:cNvGraphicFramePr>
          <p:nvPr>
            <p:ph idx="1"/>
          </p:nvPr>
        </p:nvGraphicFramePr>
        <p:xfrm>
          <a:off x="2627313" y="4941888"/>
          <a:ext cx="3470275" cy="1476375"/>
        </p:xfrm>
        <a:graphic>
          <a:graphicData uri="http://schemas.openxmlformats.org/presentationml/2006/ole">
            <p:oleObj spid="_x0000_s4098" name="Equation" r:id="rId4" imgW="1193760" imgH="507960" progId="">
              <p:embed/>
            </p:oleObj>
          </a:graphicData>
        </a:graphic>
      </p:graphicFrame>
      <p:sp>
        <p:nvSpPr>
          <p:cNvPr id="4" name="3 - Θέση αριθμού διαφάνειας"/>
          <p:cNvSpPr>
            <a:spLocks noGrp="1"/>
          </p:cNvSpPr>
          <p:nvPr>
            <p:ph type="sldNum" sz="quarter" idx="12"/>
          </p:nvPr>
        </p:nvSpPr>
        <p:spPr/>
        <p:txBody>
          <a:bodyPr/>
          <a:lstStyle/>
          <a:p>
            <a:pPr>
              <a:defRPr/>
            </a:pPr>
            <a:fld id="{ECCA6A2B-8E4D-4655-999D-3978C449E406}" type="slidenum">
              <a:rPr lang="el-GR"/>
              <a:pPr>
                <a:defRPr/>
              </a:pPr>
              <a:t>78</a:t>
            </a:fld>
            <a:endParaRPr lang="el-GR"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754" name="Rectangle 3"/>
          <p:cNvSpPr>
            <a:spLocks noGrp="1" noChangeArrowheads="1"/>
          </p:cNvSpPr>
          <p:nvPr>
            <p:ph idx="1"/>
          </p:nvPr>
        </p:nvSpPr>
        <p:spPr>
          <a:xfrm>
            <a:off x="0" y="981075"/>
            <a:ext cx="9144000" cy="5761038"/>
          </a:xfrm>
        </p:spPr>
        <p:txBody>
          <a:bodyPr/>
          <a:lstStyle/>
          <a:p>
            <a:pPr marL="0" indent="0" algn="just" eaLnBrk="1" hangingPunct="1">
              <a:buFont typeface="Wingdings" pitchFamily="2" charset="2"/>
              <a:buNone/>
            </a:pPr>
            <a:r>
              <a:rPr lang="el-GR" sz="3100" smtClean="0">
                <a:latin typeface="Times New Roman" pitchFamily="18" charset="0"/>
                <a:cs typeface="Times New Roman" pitchFamily="18" charset="0"/>
              </a:rPr>
              <a:t>Η επιχείρηση ΖΗΤΑ Α.Ε. εξετάζει ένα επενδυτικό πρόγραμμα αρχικού κόστους 80.000 ευρώ, το οποίο έχει διάρκεια ζωής 5 έτη.  Η επιχείρηση εκτιμά ότι το πρόγραμμα θα αποφέρει τις ακόλουθες πρόσθετες ταμειακές ροές μετά από φόρους</a:t>
            </a:r>
            <a:r>
              <a:rPr lang="en-US" sz="3100" smtClean="0">
                <a:latin typeface="Times New Roman" pitchFamily="18" charset="0"/>
                <a:cs typeface="Times New Roman" pitchFamily="18" charset="0"/>
              </a:rPr>
              <a:t>. </a:t>
            </a:r>
            <a:r>
              <a:rPr lang="el-GR" sz="3100" smtClean="0">
                <a:latin typeface="Times New Roman" pitchFamily="18" charset="0"/>
                <a:cs typeface="Times New Roman" pitchFamily="18" charset="0"/>
              </a:rPr>
              <a:t>Η διοίκηση πιστεύει ότι η κανονική απαιτούμενη από την επιχείρηση, απόδοση η οποία είναι 15%, δεν είναι αρκετή για να καλύψει τον κίνδυνο τον οποίο ενέχει το έργο αυτό. Η ελάχιστη αποδεκτή  από την επιχείρηση απόδοση για το έργο αυτό είναι 20%.  Να υπολογίσετε την ΚΠΑ του προγράμματος.  Θα προτείνατε το επενδυτικό πρόγραμμα αυτό</a:t>
            </a:r>
            <a:r>
              <a:rPr lang="en-US" sz="3100" smtClean="0">
                <a:latin typeface="Times New Roman" pitchFamily="18" charset="0"/>
                <a:cs typeface="Times New Roman" pitchFamily="18" charset="0"/>
              </a:rPr>
              <a:t>;</a:t>
            </a:r>
            <a:endParaRPr lang="el-GR" sz="3100" smtClean="0">
              <a:latin typeface="Times New Roman" pitchFamily="18" charset="0"/>
              <a:cs typeface="Times New Roman" pitchFamily="18" charset="0"/>
            </a:endParaRPr>
          </a:p>
          <a:p>
            <a:pPr marL="0" indent="0" eaLnBrk="1" hangingPunct="1">
              <a:lnSpc>
                <a:spcPct val="90000"/>
              </a:lnSpc>
            </a:pPr>
            <a:endParaRPr lang="el-GR" sz="2800" smtClean="0"/>
          </a:p>
        </p:txBody>
      </p:sp>
      <p:sp>
        <p:nvSpPr>
          <p:cNvPr id="4" name="3 - Θέση αριθμού διαφάνειας"/>
          <p:cNvSpPr>
            <a:spLocks noGrp="1"/>
          </p:cNvSpPr>
          <p:nvPr>
            <p:ph type="sldNum" sz="quarter" idx="12"/>
          </p:nvPr>
        </p:nvSpPr>
        <p:spPr/>
        <p:txBody>
          <a:bodyPr/>
          <a:lstStyle/>
          <a:p>
            <a:pPr>
              <a:defRPr/>
            </a:pPr>
            <a:fld id="{FCFFD189-EA94-49F1-A576-03CE311B304D}" type="slidenum">
              <a:rPr lang="el-GR"/>
              <a:pPr>
                <a:defRPr/>
              </a:pPr>
              <a:t>79</a:t>
            </a:fld>
            <a:endParaRPr lang="el-GR" dirty="0"/>
          </a:p>
        </p:txBody>
      </p:sp>
      <p:sp>
        <p:nvSpPr>
          <p:cNvPr id="74756" name="Rectangle 4"/>
          <p:cNvSpPr>
            <a:spLocks noChangeArrowheads="1"/>
          </p:cNvSpPr>
          <p:nvPr/>
        </p:nvSpPr>
        <p:spPr bwMode="auto">
          <a:xfrm>
            <a:off x="0" y="115888"/>
            <a:ext cx="9144000" cy="647700"/>
          </a:xfrm>
          <a:prstGeom prst="rect">
            <a:avLst/>
          </a:prstGeom>
          <a:noFill/>
          <a:ln w="9525">
            <a:noFill/>
            <a:miter lim="800000"/>
            <a:headEnd/>
            <a:tailEnd/>
          </a:ln>
        </p:spPr>
        <p:txBody>
          <a:bodyPr/>
          <a:lstStyle/>
          <a:p>
            <a:pPr algn="ctr">
              <a:spcBef>
                <a:spcPct val="20000"/>
              </a:spcBef>
              <a:buClr>
                <a:schemeClr val="hlink"/>
              </a:buClr>
              <a:buSzPct val="90000"/>
              <a:buFont typeface="Wingdings" pitchFamily="2" charset="2"/>
              <a:buNone/>
            </a:pPr>
            <a:r>
              <a:rPr lang="el-GR" sz="4000" b="1">
                <a:latin typeface="Times New Roman" pitchFamily="18" charset="0"/>
              </a:rPr>
              <a:t>Παράδειγμα</a:t>
            </a:r>
            <a:endParaRPr lang="el-GR" sz="4000">
              <a:latin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2"/>
          <p:cNvSpPr>
            <a:spLocks noGrp="1" noChangeArrowheads="1"/>
          </p:cNvSpPr>
          <p:nvPr>
            <p:ph type="title"/>
          </p:nvPr>
        </p:nvSpPr>
        <p:spPr>
          <a:xfrm>
            <a:off x="457200" y="274638"/>
            <a:ext cx="8229600" cy="274042"/>
          </a:xfrm>
        </p:spPr>
        <p:txBody>
          <a:bodyPr/>
          <a:lstStyle/>
          <a:p>
            <a:r>
              <a:rPr lang="en-GB" sz="3600" b="1" dirty="0" err="1" smtClean="0"/>
              <a:t>Παράδειγμα</a:t>
            </a:r>
            <a:endParaRPr lang="en-GB" sz="3600" b="1" dirty="0" smtClean="0"/>
          </a:p>
        </p:txBody>
      </p:sp>
      <p:sp>
        <p:nvSpPr>
          <p:cNvPr id="5125" name="Rectangle 3"/>
          <p:cNvSpPr>
            <a:spLocks noGrp="1" noChangeArrowheads="1"/>
          </p:cNvSpPr>
          <p:nvPr>
            <p:ph type="body" idx="1"/>
          </p:nvPr>
        </p:nvSpPr>
        <p:spPr>
          <a:xfrm>
            <a:off x="0" y="764704"/>
            <a:ext cx="9144000" cy="6093296"/>
          </a:xfrm>
        </p:spPr>
        <p:txBody>
          <a:bodyPr/>
          <a:lstStyle/>
          <a:p>
            <a:pPr algn="just"/>
            <a:r>
              <a:rPr lang="en-GB" sz="2400" dirty="0" smtClean="0">
                <a:solidFill>
                  <a:schemeClr val="tx1"/>
                </a:solidFill>
              </a:rPr>
              <a:t>Ένας επενδυτής </a:t>
            </a:r>
            <a:r>
              <a:rPr lang="en-GB" sz="2400" dirty="0" err="1" smtClean="0">
                <a:solidFill>
                  <a:schemeClr val="tx1"/>
                </a:solidFill>
              </a:rPr>
              <a:t>εξετάζει</a:t>
            </a:r>
            <a:r>
              <a:rPr lang="en-GB" sz="2400" dirty="0" smtClean="0">
                <a:solidFill>
                  <a:schemeClr val="tx1"/>
                </a:solidFill>
              </a:rPr>
              <a:t> την περίπτωση επένδυσης για την οποία απαιτείται </a:t>
            </a:r>
            <a:r>
              <a:rPr lang="en-GB" sz="2400" dirty="0" err="1" smtClean="0">
                <a:solidFill>
                  <a:schemeClr val="tx1"/>
                </a:solidFill>
              </a:rPr>
              <a:t>άμεση</a:t>
            </a:r>
            <a:r>
              <a:rPr lang="en-GB" sz="2400" dirty="0" smtClean="0">
                <a:solidFill>
                  <a:schemeClr val="tx1"/>
                </a:solidFill>
              </a:rPr>
              <a:t> </a:t>
            </a:r>
            <a:r>
              <a:rPr lang="en-GB" sz="2400" dirty="0" err="1" smtClean="0">
                <a:solidFill>
                  <a:schemeClr val="tx1"/>
                </a:solidFill>
              </a:rPr>
              <a:t>εκταμίευση</a:t>
            </a:r>
            <a:r>
              <a:rPr lang="en-GB" sz="2400" dirty="0" smtClean="0">
                <a:solidFill>
                  <a:schemeClr val="tx1"/>
                </a:solidFill>
              </a:rPr>
              <a:t> ποσού της </a:t>
            </a:r>
            <a:r>
              <a:rPr lang="en-GB" sz="2400" dirty="0" err="1" smtClean="0">
                <a:solidFill>
                  <a:schemeClr val="tx1"/>
                </a:solidFill>
              </a:rPr>
              <a:t>τάξεως</a:t>
            </a:r>
            <a:r>
              <a:rPr lang="en-GB" sz="2400" dirty="0" smtClean="0">
                <a:solidFill>
                  <a:schemeClr val="tx1"/>
                </a:solidFill>
              </a:rPr>
              <a:t> των € 1.000. Αν η επένδυση δεν </a:t>
            </a:r>
            <a:r>
              <a:rPr lang="en-GB" sz="2400" dirty="0" err="1" smtClean="0">
                <a:solidFill>
                  <a:schemeClr val="tx1"/>
                </a:solidFill>
              </a:rPr>
              <a:t>γίνει</a:t>
            </a:r>
            <a:r>
              <a:rPr lang="en-GB" sz="2400" dirty="0" smtClean="0">
                <a:solidFill>
                  <a:schemeClr val="tx1"/>
                </a:solidFill>
              </a:rPr>
              <a:t> </a:t>
            </a:r>
            <a:r>
              <a:rPr lang="en-GB" sz="2400" dirty="0" err="1" smtClean="0">
                <a:solidFill>
                  <a:schemeClr val="tx1"/>
                </a:solidFill>
              </a:rPr>
              <a:t>αποδεκτή</a:t>
            </a:r>
            <a:r>
              <a:rPr lang="en-GB" sz="2400" dirty="0" smtClean="0">
                <a:solidFill>
                  <a:schemeClr val="tx1"/>
                </a:solidFill>
              </a:rPr>
              <a:t> το ποσό των € 1.000 μπορεί να </a:t>
            </a:r>
            <a:r>
              <a:rPr lang="en-GB" sz="2400" dirty="0" err="1" smtClean="0">
                <a:solidFill>
                  <a:schemeClr val="tx1"/>
                </a:solidFill>
              </a:rPr>
              <a:t>επενδυθεί</a:t>
            </a:r>
            <a:r>
              <a:rPr lang="en-GB" sz="2400" dirty="0" smtClean="0">
                <a:solidFill>
                  <a:schemeClr val="tx1"/>
                </a:solidFill>
              </a:rPr>
              <a:t> για ένα έτος (</a:t>
            </a:r>
            <a:r>
              <a:rPr lang="en-GB" sz="2400" dirty="0" err="1" smtClean="0">
                <a:solidFill>
                  <a:schemeClr val="tx1"/>
                </a:solidFill>
              </a:rPr>
              <a:t>όση</a:t>
            </a:r>
            <a:r>
              <a:rPr lang="en-GB" sz="2400" dirty="0" smtClean="0">
                <a:solidFill>
                  <a:schemeClr val="tx1"/>
                </a:solidFill>
              </a:rPr>
              <a:t> και η διάρκεια της επένδυσης) με </a:t>
            </a:r>
            <a:r>
              <a:rPr lang="en-GB" sz="2400" dirty="0" err="1" smtClean="0">
                <a:solidFill>
                  <a:schemeClr val="tx1"/>
                </a:solidFill>
              </a:rPr>
              <a:t>επιτόκιο</a:t>
            </a:r>
            <a:r>
              <a:rPr lang="en-GB" sz="2400" dirty="0" smtClean="0">
                <a:solidFill>
                  <a:schemeClr val="tx1"/>
                </a:solidFill>
              </a:rPr>
              <a:t> 10%. Από την επένδυση αναμένονται στο τέλος του </a:t>
            </a:r>
            <a:r>
              <a:rPr lang="en-GB" sz="2400" dirty="0" err="1" smtClean="0">
                <a:solidFill>
                  <a:schemeClr val="tx1"/>
                </a:solidFill>
              </a:rPr>
              <a:t>έτους</a:t>
            </a:r>
            <a:r>
              <a:rPr lang="en-GB" sz="2400" dirty="0" smtClean="0">
                <a:solidFill>
                  <a:schemeClr val="tx1"/>
                </a:solidFill>
              </a:rPr>
              <a:t> </a:t>
            </a:r>
            <a:r>
              <a:rPr lang="en-GB" sz="2400" dirty="0" err="1" smtClean="0">
                <a:solidFill>
                  <a:schemeClr val="tx1"/>
                </a:solidFill>
              </a:rPr>
              <a:t>καθαρές</a:t>
            </a:r>
            <a:r>
              <a:rPr lang="en-GB" sz="2400" dirty="0" smtClean="0">
                <a:solidFill>
                  <a:schemeClr val="tx1"/>
                </a:solidFill>
              </a:rPr>
              <a:t> </a:t>
            </a:r>
            <a:r>
              <a:rPr lang="en-GB" sz="2400" dirty="0" err="1" smtClean="0">
                <a:solidFill>
                  <a:schemeClr val="tx1"/>
                </a:solidFill>
              </a:rPr>
              <a:t>ταμειακές</a:t>
            </a:r>
            <a:r>
              <a:rPr lang="en-GB" sz="2400" dirty="0" smtClean="0">
                <a:solidFill>
                  <a:schemeClr val="tx1"/>
                </a:solidFill>
              </a:rPr>
              <a:t> </a:t>
            </a:r>
            <a:r>
              <a:rPr lang="en-GB" sz="2400" dirty="0" err="1" smtClean="0">
                <a:solidFill>
                  <a:schemeClr val="tx1"/>
                </a:solidFill>
              </a:rPr>
              <a:t>ροές</a:t>
            </a:r>
            <a:r>
              <a:rPr lang="en-GB" sz="2400" dirty="0" smtClean="0">
                <a:solidFill>
                  <a:schemeClr val="tx1"/>
                </a:solidFill>
              </a:rPr>
              <a:t> </a:t>
            </a:r>
            <a:r>
              <a:rPr lang="en-GB" sz="2400" dirty="0" err="1" smtClean="0">
                <a:solidFill>
                  <a:schemeClr val="tx1"/>
                </a:solidFill>
              </a:rPr>
              <a:t>ύψους</a:t>
            </a:r>
            <a:r>
              <a:rPr lang="en-GB" sz="2400" dirty="0" smtClean="0">
                <a:solidFill>
                  <a:schemeClr val="tx1"/>
                </a:solidFill>
              </a:rPr>
              <a:t> € 1.200. Να </a:t>
            </a:r>
            <a:r>
              <a:rPr lang="en-GB" sz="2400" dirty="0" err="1" smtClean="0">
                <a:solidFill>
                  <a:schemeClr val="tx1"/>
                </a:solidFill>
              </a:rPr>
              <a:t>αξιολογηθεί</a:t>
            </a:r>
            <a:r>
              <a:rPr lang="en-GB" sz="2400" dirty="0" smtClean="0">
                <a:solidFill>
                  <a:schemeClr val="tx1"/>
                </a:solidFill>
              </a:rPr>
              <a:t> η επένδυση</a:t>
            </a:r>
            <a:r>
              <a:rPr lang="el-GR" sz="2400" dirty="0" smtClean="0">
                <a:solidFill>
                  <a:schemeClr val="tx1"/>
                </a:solidFill>
              </a:rPr>
              <a:t>.</a:t>
            </a:r>
            <a:endParaRPr lang="en-GB" sz="2400" dirty="0" smtClean="0">
              <a:solidFill>
                <a:srgbClr val="CC3300"/>
              </a:solidFill>
            </a:endParaRPr>
          </a:p>
          <a:p>
            <a:endParaRPr lang="en-GB" sz="1800" dirty="0" smtClean="0">
              <a:solidFill>
                <a:srgbClr val="CC3300"/>
              </a:solidFill>
            </a:endParaRPr>
          </a:p>
          <a:p>
            <a:endParaRPr lang="en-GB" sz="1800" dirty="0" smtClean="0">
              <a:solidFill>
                <a:srgbClr val="CC3300"/>
              </a:solidFill>
            </a:endParaRPr>
          </a:p>
          <a:p>
            <a:endParaRPr lang="en-GB" sz="1800" dirty="0" smtClean="0">
              <a:solidFill>
                <a:srgbClr val="CC3300"/>
              </a:solidFill>
            </a:endParaRPr>
          </a:p>
          <a:p>
            <a:r>
              <a:rPr lang="el-GR" sz="1800" dirty="0" smtClean="0">
                <a:solidFill>
                  <a:schemeClr val="tx1"/>
                </a:solidFill>
              </a:rPr>
              <a:t>Η ΚΠΑ είναι:</a:t>
            </a:r>
          </a:p>
          <a:p>
            <a:endParaRPr lang="el-GR" sz="1800" dirty="0" smtClean="0">
              <a:solidFill>
                <a:schemeClr val="tx1"/>
              </a:solidFill>
            </a:endParaRPr>
          </a:p>
          <a:p>
            <a:endParaRPr lang="el-GR" sz="1800" dirty="0" smtClean="0">
              <a:solidFill>
                <a:schemeClr val="tx1"/>
              </a:solidFill>
            </a:endParaRPr>
          </a:p>
          <a:p>
            <a:endParaRPr lang="el-GR" sz="1800" dirty="0" smtClean="0">
              <a:solidFill>
                <a:schemeClr val="tx1"/>
              </a:solidFill>
            </a:endParaRPr>
          </a:p>
          <a:p>
            <a:endParaRPr lang="el-GR" sz="1800" dirty="0" smtClean="0"/>
          </a:p>
          <a:p>
            <a:pPr algn="just"/>
            <a:r>
              <a:rPr lang="el-GR" sz="2400" dirty="0" smtClean="0">
                <a:solidFill>
                  <a:schemeClr val="tx1"/>
                </a:solidFill>
              </a:rPr>
              <a:t>Επειδή η ΚΠΑ &gt; 0 η επένδυση γίνεται αποδεκτή. Εναλλακτικά θα μπορούσαμε να αξιολογήσουμε την επένδυση με χρήση μελλοντικών αξιών.</a:t>
            </a:r>
            <a:endParaRPr lang="en-GB" sz="2400" dirty="0" smtClean="0"/>
          </a:p>
        </p:txBody>
      </p:sp>
      <p:graphicFrame>
        <p:nvGraphicFramePr>
          <p:cNvPr id="5122" name="Object 4"/>
          <p:cNvGraphicFramePr>
            <a:graphicFrameLocks noChangeAspect="1"/>
          </p:cNvGraphicFramePr>
          <p:nvPr/>
        </p:nvGraphicFramePr>
        <p:xfrm>
          <a:off x="1016000" y="3467100"/>
          <a:ext cx="2565400" cy="952500"/>
        </p:xfrm>
        <a:graphic>
          <a:graphicData uri="http://schemas.openxmlformats.org/presentationml/2006/ole">
            <p:oleObj spid="_x0000_s93186" name="Equation" r:id="rId4" imgW="2565360" imgH="952200" progId="Equation.3">
              <p:embed/>
            </p:oleObj>
          </a:graphicData>
        </a:graphic>
      </p:graphicFrame>
      <p:sp>
        <p:nvSpPr>
          <p:cNvPr id="5126" name="Line 5"/>
          <p:cNvSpPr>
            <a:spLocks noChangeShapeType="1"/>
          </p:cNvSpPr>
          <p:nvPr/>
        </p:nvSpPr>
        <p:spPr bwMode="auto">
          <a:xfrm>
            <a:off x="4038600" y="3946525"/>
            <a:ext cx="3886200" cy="0"/>
          </a:xfrm>
          <a:prstGeom prst="line">
            <a:avLst/>
          </a:prstGeom>
          <a:noFill/>
          <a:ln w="9525">
            <a:solidFill>
              <a:schemeClr val="tx1"/>
            </a:solidFill>
            <a:round/>
            <a:headEnd/>
            <a:tailEnd/>
          </a:ln>
        </p:spPr>
        <p:txBody>
          <a:bodyPr wrap="none" anchor="ctr">
            <a:spAutoFit/>
          </a:bodyPr>
          <a:lstStyle/>
          <a:p>
            <a:endParaRPr lang="el-GR"/>
          </a:p>
        </p:txBody>
      </p:sp>
      <p:sp>
        <p:nvSpPr>
          <p:cNvPr id="5127" name="Line 6"/>
          <p:cNvSpPr>
            <a:spLocks noChangeShapeType="1"/>
          </p:cNvSpPr>
          <p:nvPr/>
        </p:nvSpPr>
        <p:spPr bwMode="auto">
          <a:xfrm>
            <a:off x="4038600" y="3946525"/>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5128" name="Line 7"/>
          <p:cNvSpPr>
            <a:spLocks noChangeShapeType="1"/>
          </p:cNvSpPr>
          <p:nvPr/>
        </p:nvSpPr>
        <p:spPr bwMode="auto">
          <a:xfrm flipV="1">
            <a:off x="7924800" y="3413125"/>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5129" name="Text Box 8"/>
          <p:cNvSpPr txBox="1">
            <a:spLocks noChangeArrowheads="1"/>
          </p:cNvSpPr>
          <p:nvPr/>
        </p:nvSpPr>
        <p:spPr bwMode="auto">
          <a:xfrm>
            <a:off x="4159250" y="4038600"/>
            <a:ext cx="793750" cy="336550"/>
          </a:xfrm>
          <a:prstGeom prst="rect">
            <a:avLst/>
          </a:prstGeom>
          <a:noFill/>
          <a:ln w="9525">
            <a:noFill/>
            <a:miter lim="800000"/>
            <a:headEnd/>
            <a:tailEnd/>
          </a:ln>
        </p:spPr>
        <p:txBody>
          <a:bodyPr wrap="none" anchor="ctr">
            <a:spAutoFit/>
          </a:bodyPr>
          <a:lstStyle/>
          <a:p>
            <a:r>
              <a:rPr lang="en-GB"/>
              <a:t>€ 1.000</a:t>
            </a:r>
          </a:p>
        </p:txBody>
      </p:sp>
      <p:sp>
        <p:nvSpPr>
          <p:cNvPr id="5130" name="Text Box 9"/>
          <p:cNvSpPr txBox="1">
            <a:spLocks noChangeArrowheads="1"/>
          </p:cNvSpPr>
          <p:nvPr/>
        </p:nvSpPr>
        <p:spPr bwMode="auto">
          <a:xfrm>
            <a:off x="8045450" y="3505200"/>
            <a:ext cx="793750" cy="336550"/>
          </a:xfrm>
          <a:prstGeom prst="rect">
            <a:avLst/>
          </a:prstGeom>
          <a:noFill/>
          <a:ln w="9525">
            <a:noFill/>
            <a:miter lim="800000"/>
            <a:headEnd/>
            <a:tailEnd/>
          </a:ln>
        </p:spPr>
        <p:txBody>
          <a:bodyPr wrap="none" anchor="ctr">
            <a:spAutoFit/>
          </a:bodyPr>
          <a:lstStyle/>
          <a:p>
            <a:r>
              <a:rPr lang="en-GB"/>
              <a:t>€ 1.200</a:t>
            </a:r>
          </a:p>
        </p:txBody>
      </p:sp>
      <p:graphicFrame>
        <p:nvGraphicFramePr>
          <p:cNvPr id="5123" name="Object 10"/>
          <p:cNvGraphicFramePr>
            <a:graphicFrameLocks noChangeAspect="1"/>
          </p:cNvGraphicFramePr>
          <p:nvPr/>
        </p:nvGraphicFramePr>
        <p:xfrm>
          <a:off x="1003300" y="4876800"/>
          <a:ext cx="4025900" cy="722313"/>
        </p:xfrm>
        <a:graphic>
          <a:graphicData uri="http://schemas.openxmlformats.org/presentationml/2006/ole">
            <p:oleObj spid="_x0000_s93187" name="Equation" r:id="rId5" imgW="4025880" imgH="723600" progId="Equation.3">
              <p:embed/>
            </p:oleObj>
          </a:graphicData>
        </a:graphic>
      </p:graphicFrame>
      <p:sp>
        <p:nvSpPr>
          <p:cNvPr id="5131" name="Line 11"/>
          <p:cNvSpPr>
            <a:spLocks noChangeShapeType="1"/>
          </p:cNvSpPr>
          <p:nvPr/>
        </p:nvSpPr>
        <p:spPr bwMode="auto">
          <a:xfrm>
            <a:off x="762000" y="3352800"/>
            <a:ext cx="7924800" cy="0"/>
          </a:xfrm>
          <a:prstGeom prst="line">
            <a:avLst/>
          </a:prstGeom>
          <a:noFill/>
          <a:ln w="28575">
            <a:solidFill>
              <a:srgbClr val="CC3300"/>
            </a:solidFill>
            <a:prstDash val="sysDot"/>
            <a:round/>
            <a:headEnd/>
            <a:tailEnd/>
          </a:ln>
        </p:spPr>
        <p:txBody>
          <a:bodyPr wrap="none" anchor="ctr">
            <a:spAutoFit/>
          </a:bodyPr>
          <a:lstStyle/>
          <a:p>
            <a:endParaRPr lang="el-G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3276" name="Group 28"/>
          <p:cNvGraphicFramePr>
            <a:graphicFrameLocks noGrp="1"/>
          </p:cNvGraphicFramePr>
          <p:nvPr>
            <p:ph type="tbl" idx="1"/>
          </p:nvPr>
        </p:nvGraphicFramePr>
        <p:xfrm>
          <a:off x="0" y="1084263"/>
          <a:ext cx="9144000" cy="5369073"/>
        </p:xfrm>
        <a:graphic>
          <a:graphicData uri="http://schemas.openxmlformats.org/drawingml/2006/table">
            <a:tbl>
              <a:tblPr/>
              <a:tblGrid>
                <a:gridCol w="1306285"/>
                <a:gridCol w="7837715"/>
              </a:tblGrid>
              <a:tr h="1585430">
                <a:tc>
                  <a:txBody>
                    <a:bodyPr/>
                    <a:lstStyle/>
                    <a:p>
                      <a:pPr marL="0" marR="0" lvl="0" indent="0" algn="ctr"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endParaRPr kumimoji="0" lang="el-GR" sz="3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l-GR" sz="3600" b="0" i="0" u="none" strike="noStrike" cap="none" normalizeH="0" baseline="0" dirty="0" smtClean="0">
                          <a:ln>
                            <a:noFill/>
                          </a:ln>
                          <a:solidFill>
                            <a:schemeClr val="tx1"/>
                          </a:solidFill>
                          <a:effectLst/>
                          <a:latin typeface="Times New Roman" pitchFamily="18" charset="0"/>
                          <a:cs typeface="Times New Roman" pitchFamily="18" charset="0"/>
                        </a:rPr>
                        <a:t>Έτη</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600" b="0" i="0" u="none" strike="noStrike" cap="none" normalizeH="0" baseline="0" dirty="0" smtClean="0">
                          <a:ln>
                            <a:noFill/>
                          </a:ln>
                          <a:solidFill>
                            <a:schemeClr val="tx1"/>
                          </a:solidFill>
                          <a:effectLst/>
                          <a:latin typeface="Times New Roman" pitchFamily="18" charset="0"/>
                          <a:cs typeface="Times New Roman" pitchFamily="18" charset="0"/>
                        </a:rPr>
                        <a:t>Πρόσθετες ταμειακές ροές μετά από φόρους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8364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600" b="0" i="0" u="none" strike="noStrike" cap="none" normalizeH="0" baseline="0" dirty="0" smtClean="0">
                          <a:ln>
                            <a:noFill/>
                          </a:ln>
                          <a:solidFill>
                            <a:schemeClr val="tx1"/>
                          </a:solidFill>
                          <a:effectLst/>
                          <a:latin typeface="Times New Roman" pitchFamily="18" charset="0"/>
                        </a:rPr>
                        <a:t>1</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600" b="0" i="0" u="none" strike="noStrike" cap="none" normalizeH="0" baseline="0" dirty="0" smtClean="0">
                          <a:ln>
                            <a:noFill/>
                          </a:ln>
                          <a:solidFill>
                            <a:schemeClr val="tx1"/>
                          </a:solidFill>
                          <a:effectLst/>
                          <a:latin typeface="Times New Roman" pitchFamily="18" charset="0"/>
                        </a:rPr>
                        <a:t>2</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600" b="0" i="0" u="none" strike="noStrike" cap="none" normalizeH="0" baseline="0" dirty="0" smtClean="0">
                          <a:ln>
                            <a:noFill/>
                          </a:ln>
                          <a:solidFill>
                            <a:schemeClr val="tx1"/>
                          </a:solidFill>
                          <a:effectLst/>
                          <a:latin typeface="Times New Roman" pitchFamily="18" charset="0"/>
                        </a:rPr>
                        <a:t>3</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600" b="0" i="0" u="none" strike="noStrike" cap="none" normalizeH="0" baseline="0" dirty="0" smtClean="0">
                          <a:ln>
                            <a:noFill/>
                          </a:ln>
                          <a:solidFill>
                            <a:schemeClr val="tx1"/>
                          </a:solidFill>
                          <a:effectLst/>
                          <a:latin typeface="Times New Roman" pitchFamily="18" charset="0"/>
                        </a:rPr>
                        <a:t>4</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600" b="0" i="0" u="none" strike="noStrike" cap="none" normalizeH="0" baseline="0" dirty="0" smtClean="0">
                          <a:ln>
                            <a:noFill/>
                          </a:ln>
                          <a:solidFill>
                            <a:schemeClr val="tx1"/>
                          </a:solidFill>
                          <a:effectLst/>
                          <a:latin typeface="Times New Roman" pitchFamily="18" charset="0"/>
                        </a:rPr>
                        <a:t>5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600" b="0" i="0" u="none" strike="noStrike" cap="none" normalizeH="0" baseline="0" dirty="0" smtClean="0">
                          <a:ln>
                            <a:noFill/>
                          </a:ln>
                          <a:solidFill>
                            <a:schemeClr val="tx1"/>
                          </a:solidFill>
                          <a:effectLst/>
                          <a:latin typeface="Times New Roman" pitchFamily="18" charset="0"/>
                        </a:rPr>
                        <a:t>€ 10.000</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600" b="0" i="0" u="none" strike="noStrike" cap="none" normalizeH="0" baseline="0" dirty="0" smtClean="0">
                          <a:ln>
                            <a:noFill/>
                          </a:ln>
                          <a:solidFill>
                            <a:schemeClr val="tx1"/>
                          </a:solidFill>
                          <a:effectLst/>
                          <a:latin typeface="Times New Roman" pitchFamily="18" charset="0"/>
                        </a:rPr>
                        <a:t>€ 20.000</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600" b="0" i="0" u="none" strike="noStrike" cap="none" normalizeH="0" baseline="0" dirty="0" smtClean="0">
                          <a:ln>
                            <a:noFill/>
                          </a:ln>
                          <a:solidFill>
                            <a:schemeClr val="tx1"/>
                          </a:solidFill>
                          <a:effectLst/>
                          <a:latin typeface="Times New Roman" pitchFamily="18" charset="0"/>
                        </a:rPr>
                        <a:t>€ 30.000</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600" b="0" i="0" u="none" strike="noStrike" cap="none" normalizeH="0" baseline="0" dirty="0" smtClean="0">
                          <a:ln>
                            <a:noFill/>
                          </a:ln>
                          <a:solidFill>
                            <a:schemeClr val="tx1"/>
                          </a:solidFill>
                          <a:effectLst/>
                          <a:latin typeface="Times New Roman" pitchFamily="18" charset="0"/>
                        </a:rPr>
                        <a:t>€ 40.000</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l-GR" sz="3600" b="0" i="0" u="none" strike="noStrike" cap="none" normalizeH="0" baseline="0" dirty="0" smtClean="0">
                          <a:ln>
                            <a:noFill/>
                          </a:ln>
                          <a:solidFill>
                            <a:schemeClr val="tx1"/>
                          </a:solidFill>
                          <a:effectLst/>
                          <a:latin typeface="Times New Roman" pitchFamily="18" charset="0"/>
                        </a:rPr>
                        <a:t>€ 50.000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 name="3 - Θέση αριθμού διαφάνειας"/>
          <p:cNvSpPr>
            <a:spLocks noGrp="1"/>
          </p:cNvSpPr>
          <p:nvPr>
            <p:ph type="sldNum" sz="quarter" idx="10"/>
          </p:nvPr>
        </p:nvSpPr>
        <p:spPr/>
        <p:txBody>
          <a:bodyPr/>
          <a:lstStyle/>
          <a:p>
            <a:pPr>
              <a:defRPr/>
            </a:pPr>
            <a:fld id="{EA5AA264-3F73-4D8F-9674-CDF168D00843}" type="slidenum">
              <a:rPr lang="el-GR"/>
              <a:pPr>
                <a:defRPr/>
              </a:pPr>
              <a:t>80</a:t>
            </a:fld>
            <a:endParaRPr lang="el-GR" dirty="0"/>
          </a:p>
        </p:txBody>
      </p:sp>
      <p:sp>
        <p:nvSpPr>
          <p:cNvPr id="75790" name="Rectangle 29"/>
          <p:cNvSpPr>
            <a:spLocks noChangeArrowheads="1"/>
          </p:cNvSpPr>
          <p:nvPr/>
        </p:nvSpPr>
        <p:spPr bwMode="auto">
          <a:xfrm>
            <a:off x="0" y="260350"/>
            <a:ext cx="9144000" cy="503238"/>
          </a:xfrm>
          <a:prstGeom prst="rect">
            <a:avLst/>
          </a:prstGeom>
          <a:noFill/>
          <a:ln w="9525">
            <a:noFill/>
            <a:miter lim="800000"/>
            <a:headEnd/>
            <a:tailEnd/>
          </a:ln>
        </p:spPr>
        <p:txBody>
          <a:bodyPr/>
          <a:lstStyle/>
          <a:p>
            <a:pPr algn="ctr">
              <a:spcBef>
                <a:spcPct val="20000"/>
              </a:spcBef>
              <a:buClr>
                <a:schemeClr val="hlink"/>
              </a:buClr>
              <a:buSzPct val="90000"/>
              <a:buFont typeface="Wingdings" pitchFamily="2" charset="2"/>
              <a:buNone/>
            </a:pPr>
            <a:r>
              <a:rPr lang="el-GR" sz="4000" b="1">
                <a:latin typeface="Times New Roman" pitchFamily="18" charset="0"/>
              </a:rPr>
              <a:t>Παράδειγμα</a:t>
            </a:r>
            <a:endParaRPr lang="el-GR" sz="4000">
              <a:latin typeface="Times New Roman" pitchFamily="18"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2" name="Rectangle 3"/>
          <p:cNvSpPr>
            <a:spLocks noGrp="1" noChangeArrowheads="1"/>
          </p:cNvSpPr>
          <p:nvPr>
            <p:ph idx="1"/>
          </p:nvPr>
        </p:nvSpPr>
        <p:spPr>
          <a:xfrm>
            <a:off x="0" y="1125538"/>
            <a:ext cx="9036050" cy="5616575"/>
          </a:xfrm>
        </p:spPr>
        <p:txBody>
          <a:bodyPr/>
          <a:lstStyle/>
          <a:p>
            <a:pPr marL="0" indent="0" algn="just" eaLnBrk="1" hangingPunct="1">
              <a:buFont typeface="Wingdings" pitchFamily="2" charset="2"/>
              <a:buNone/>
            </a:pPr>
            <a:r>
              <a:rPr lang="el-GR" sz="2800" smtClean="0">
                <a:latin typeface="Times New Roman" pitchFamily="18" charset="0"/>
              </a:rPr>
              <a:t>Η καθαρή παρούσα αξία του προγράμματος η οποία προκύπτει εάν προεξοφλήσουμε τις αναμενόμενες πρόσθετες ταμειακές ροές με 20% είναι ίση με:</a:t>
            </a:r>
            <a:endParaRPr lang="en-US" sz="2800" smtClean="0">
              <a:latin typeface="Times New Roman" pitchFamily="18" charset="0"/>
            </a:endParaRPr>
          </a:p>
          <a:p>
            <a:pPr marL="0" indent="0" algn="just" eaLnBrk="1" hangingPunct="1">
              <a:buFont typeface="Wingdings" pitchFamily="2" charset="2"/>
              <a:buNone/>
            </a:pPr>
            <a:endParaRPr lang="el-GR" sz="2800" smtClean="0">
              <a:latin typeface="Times New Roman" pitchFamily="18" charset="0"/>
            </a:endParaRPr>
          </a:p>
          <a:p>
            <a:pPr marL="0" indent="0" eaLnBrk="1" hangingPunct="1">
              <a:buFont typeface="Wingdings" pitchFamily="2" charset="2"/>
              <a:buNone/>
            </a:pPr>
            <a:r>
              <a:rPr lang="el-GR" sz="2800" b="1" smtClean="0">
                <a:latin typeface="Times New Roman" pitchFamily="18" charset="0"/>
              </a:rPr>
              <a:t>NPV</a:t>
            </a:r>
            <a:r>
              <a:rPr lang="el-GR" sz="2800" smtClean="0">
                <a:latin typeface="Times New Roman" pitchFamily="18" charset="0"/>
              </a:rPr>
              <a:t>= [-80.000] + [10.000/(1+0,20)] + [20.000/(1+0,20)</a:t>
            </a:r>
            <a:r>
              <a:rPr lang="el-GR" sz="2800" baseline="30000" smtClean="0">
                <a:latin typeface="Times New Roman" pitchFamily="18" charset="0"/>
              </a:rPr>
              <a:t>2</a:t>
            </a:r>
            <a:r>
              <a:rPr lang="el-GR" sz="2800" smtClean="0">
                <a:latin typeface="Times New Roman" pitchFamily="18" charset="0"/>
              </a:rPr>
              <a:t>] + </a:t>
            </a:r>
          </a:p>
          <a:p>
            <a:pPr marL="0" indent="0" eaLnBrk="1" hangingPunct="1">
              <a:buFont typeface="Wingdings" pitchFamily="2" charset="2"/>
              <a:buNone/>
            </a:pPr>
            <a:endParaRPr lang="el-GR" sz="2800" smtClean="0">
              <a:latin typeface="Times New Roman" pitchFamily="18" charset="0"/>
            </a:endParaRPr>
          </a:p>
          <a:p>
            <a:pPr marL="0" indent="0" eaLnBrk="1" hangingPunct="1">
              <a:buFont typeface="Wingdings" pitchFamily="2" charset="2"/>
              <a:buNone/>
            </a:pPr>
            <a:r>
              <a:rPr lang="el-GR" sz="2800" smtClean="0">
                <a:latin typeface="Times New Roman" pitchFamily="18" charset="0"/>
              </a:rPr>
              <a:t>+[30.000/(1+0,20)</a:t>
            </a:r>
            <a:r>
              <a:rPr lang="el-GR" sz="2800" baseline="30000" smtClean="0">
                <a:latin typeface="Times New Roman" pitchFamily="18" charset="0"/>
              </a:rPr>
              <a:t>3</a:t>
            </a:r>
            <a:r>
              <a:rPr lang="el-GR" sz="2800" smtClean="0">
                <a:latin typeface="Times New Roman" pitchFamily="18" charset="0"/>
              </a:rPr>
              <a:t>] + [40.000/(1+0,20)</a:t>
            </a:r>
            <a:r>
              <a:rPr lang="el-GR" sz="2800" baseline="30000" smtClean="0">
                <a:latin typeface="Times New Roman" pitchFamily="18" charset="0"/>
              </a:rPr>
              <a:t>4</a:t>
            </a:r>
            <a:r>
              <a:rPr lang="el-GR" sz="2800" smtClean="0">
                <a:latin typeface="Times New Roman" pitchFamily="18" charset="0"/>
              </a:rPr>
              <a:t>] + 50.000/(1+0,20)</a:t>
            </a:r>
            <a:r>
              <a:rPr lang="el-GR" sz="2800" baseline="30000" smtClean="0">
                <a:latin typeface="Times New Roman" pitchFamily="18" charset="0"/>
              </a:rPr>
              <a:t>5</a:t>
            </a:r>
            <a:r>
              <a:rPr lang="el-GR" sz="2800" smtClean="0">
                <a:latin typeface="Times New Roman" pitchFamily="18" charset="0"/>
              </a:rPr>
              <a:t>]  </a:t>
            </a:r>
          </a:p>
          <a:p>
            <a:pPr marL="0" indent="0" eaLnBrk="1" hangingPunct="1">
              <a:buFont typeface="Wingdings" pitchFamily="2" charset="2"/>
              <a:buNone/>
            </a:pPr>
            <a:endParaRPr lang="el-GR" sz="2800" smtClean="0">
              <a:latin typeface="Times New Roman" pitchFamily="18" charset="0"/>
              <a:sym typeface="Symbol" pitchFamily="18" charset="2"/>
            </a:endParaRPr>
          </a:p>
          <a:p>
            <a:pPr marL="0" indent="0" eaLnBrk="1" hangingPunct="1">
              <a:buFont typeface="Symbol" pitchFamily="18" charset="2"/>
              <a:buChar char="Þ"/>
            </a:pPr>
            <a:r>
              <a:rPr lang="el-GR" sz="2800" b="1" smtClean="0">
                <a:latin typeface="Times New Roman" pitchFamily="18" charset="0"/>
              </a:rPr>
              <a:t>NPV</a:t>
            </a:r>
            <a:r>
              <a:rPr lang="el-GR" sz="2800" smtClean="0">
                <a:latin typeface="Times New Roman" pitchFamily="18" charset="0"/>
              </a:rPr>
              <a:t> = </a:t>
            </a:r>
            <a:r>
              <a:rPr lang="el-GR" sz="2800" b="1" smtClean="0">
                <a:latin typeface="Times New Roman" pitchFamily="18" charset="0"/>
              </a:rPr>
              <a:t>-1.032,66 </a:t>
            </a:r>
            <a:r>
              <a:rPr lang="el-GR" sz="2800" smtClean="0">
                <a:latin typeface="Times New Roman" pitchFamily="18" charset="0"/>
              </a:rPr>
              <a:t>ευρώ. </a:t>
            </a:r>
          </a:p>
          <a:p>
            <a:pPr marL="0" indent="0" eaLnBrk="1" hangingPunct="1">
              <a:buFont typeface="Arial" charset="0"/>
              <a:buNone/>
            </a:pPr>
            <a:r>
              <a:rPr lang="el-GR" sz="2800" smtClean="0">
                <a:latin typeface="Times New Roman" pitchFamily="18" charset="0"/>
              </a:rPr>
              <a:t>Επειδή η ΚΠΑ &lt; 0 το συγκεκριμένο επενδυτικό πρόγραμμα απορρίπτεται.</a:t>
            </a:r>
          </a:p>
          <a:p>
            <a:pPr marL="0" indent="0" eaLnBrk="1" hangingPunct="1">
              <a:buFont typeface="Wingdings" pitchFamily="2" charset="2"/>
              <a:buNone/>
            </a:pPr>
            <a:endParaRPr lang="el-GR" sz="2800" smtClean="0">
              <a:latin typeface="Times New Roman" pitchFamily="18" charset="0"/>
            </a:endParaRPr>
          </a:p>
        </p:txBody>
      </p:sp>
      <p:sp>
        <p:nvSpPr>
          <p:cNvPr id="4" name="3 - Θέση αριθμού διαφάνειας"/>
          <p:cNvSpPr>
            <a:spLocks noGrp="1"/>
          </p:cNvSpPr>
          <p:nvPr>
            <p:ph type="sldNum" sz="quarter" idx="12"/>
          </p:nvPr>
        </p:nvSpPr>
        <p:spPr/>
        <p:txBody>
          <a:bodyPr/>
          <a:lstStyle/>
          <a:p>
            <a:pPr>
              <a:defRPr/>
            </a:pPr>
            <a:fld id="{7EAA04FC-1D95-4A91-AE06-BB990EE34E9C}" type="slidenum">
              <a:rPr lang="el-GR"/>
              <a:pPr>
                <a:defRPr/>
              </a:pPr>
              <a:t>81</a:t>
            </a:fld>
            <a:endParaRPr lang="el-GR" dirty="0"/>
          </a:p>
        </p:txBody>
      </p:sp>
      <p:sp>
        <p:nvSpPr>
          <p:cNvPr id="76804" name="Rectangle 4"/>
          <p:cNvSpPr>
            <a:spLocks noChangeArrowheads="1"/>
          </p:cNvSpPr>
          <p:nvPr/>
        </p:nvSpPr>
        <p:spPr bwMode="auto">
          <a:xfrm>
            <a:off x="0" y="260350"/>
            <a:ext cx="9144000" cy="503238"/>
          </a:xfrm>
          <a:prstGeom prst="rect">
            <a:avLst/>
          </a:prstGeom>
          <a:noFill/>
          <a:ln w="9525">
            <a:noFill/>
            <a:miter lim="800000"/>
            <a:headEnd/>
            <a:tailEnd/>
          </a:ln>
        </p:spPr>
        <p:txBody>
          <a:bodyPr/>
          <a:lstStyle/>
          <a:p>
            <a:pPr algn="ctr">
              <a:spcBef>
                <a:spcPct val="20000"/>
              </a:spcBef>
              <a:buClr>
                <a:schemeClr val="hlink"/>
              </a:buClr>
              <a:buSzPct val="90000"/>
              <a:buFont typeface="Wingdings" pitchFamily="2" charset="2"/>
              <a:buNone/>
            </a:pPr>
            <a:r>
              <a:rPr lang="el-GR" sz="4000" b="1">
                <a:latin typeface="Times New Roman" pitchFamily="18" charset="0"/>
              </a:rPr>
              <a:t>Λύση Παραδείγματος</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1 - Τίτλος"/>
          <p:cNvSpPr>
            <a:spLocks noGrp="1"/>
          </p:cNvSpPr>
          <p:nvPr>
            <p:ph type="title"/>
          </p:nvPr>
        </p:nvSpPr>
        <p:spPr>
          <a:xfrm>
            <a:off x="179388" y="115888"/>
            <a:ext cx="8856662" cy="1368425"/>
          </a:xfrm>
        </p:spPr>
        <p:txBody>
          <a:bodyPr/>
          <a:lstStyle/>
          <a:p>
            <a:pPr eaLnBrk="1" hangingPunct="1"/>
            <a:r>
              <a:rPr lang="el-GR" sz="3200" b="1" smtClean="0">
                <a:latin typeface="Times New Roman" pitchFamily="18" charset="0"/>
                <a:cs typeface="Times New Roman" pitchFamily="18" charset="0"/>
              </a:rPr>
              <a:t>Σύγκριση της Μεθόδου της ισοδυναμίας με την βεβαιότητα και της Μεθόδου της προσαρμογής του προεξοφλητικού επιτοκίου</a:t>
            </a:r>
          </a:p>
        </p:txBody>
      </p:sp>
      <p:sp>
        <p:nvSpPr>
          <p:cNvPr id="3" name="2 - Θέση περιεχομένου"/>
          <p:cNvSpPr>
            <a:spLocks noGrp="1"/>
          </p:cNvSpPr>
          <p:nvPr>
            <p:ph idx="1"/>
          </p:nvPr>
        </p:nvSpPr>
        <p:spPr>
          <a:xfrm>
            <a:off x="0" y="1628775"/>
            <a:ext cx="9144000" cy="5229225"/>
          </a:xfrm>
        </p:spPr>
        <p:txBody>
          <a:bodyPr rtlCol="0">
            <a:normAutofit/>
          </a:bodyPr>
          <a:lstStyle/>
          <a:p>
            <a:pPr eaLnBrk="1" fontAlgn="auto" hangingPunct="1">
              <a:spcAft>
                <a:spcPts val="0"/>
              </a:spcAft>
              <a:buFont typeface="Arial" pitchFamily="34" charset="0"/>
              <a:buChar char="•"/>
              <a:defRPr/>
            </a:pPr>
            <a:r>
              <a:rPr lang="el-GR" dirty="0" smtClean="0">
                <a:latin typeface="Times New Roman" pitchFamily="18" charset="0"/>
                <a:cs typeface="Times New Roman" pitchFamily="18" charset="0"/>
              </a:rPr>
              <a:t>Οι δύο μέθοδοι διαφέρουν στα εξής:</a:t>
            </a:r>
          </a:p>
          <a:p>
            <a:pPr eaLnBrk="1" fontAlgn="auto" hangingPunct="1">
              <a:spcAft>
                <a:spcPts val="0"/>
              </a:spcAft>
              <a:buFont typeface="Arial" pitchFamily="34" charset="0"/>
              <a:buNone/>
              <a:defRPr/>
            </a:pPr>
            <a:r>
              <a:rPr lang="el-GR" b="1" dirty="0" smtClean="0">
                <a:latin typeface="Times New Roman" pitchFamily="18" charset="0"/>
                <a:cs typeface="Times New Roman" pitchFamily="18" charset="0"/>
              </a:rPr>
              <a:t>1)</a:t>
            </a:r>
            <a:r>
              <a:rPr lang="el-GR" dirty="0" smtClean="0">
                <a:latin typeface="Times New Roman" pitchFamily="18" charset="0"/>
                <a:cs typeface="Times New Roman" pitchFamily="18" charset="0"/>
              </a:rPr>
              <a:t> </a:t>
            </a:r>
            <a:r>
              <a:rPr lang="el-GR" b="1" u="sng" dirty="0" smtClean="0">
                <a:solidFill>
                  <a:schemeClr val="accent6">
                    <a:lumMod val="75000"/>
                  </a:schemeClr>
                </a:solidFill>
                <a:latin typeface="Times New Roman" pitchFamily="18" charset="0"/>
                <a:cs typeface="Times New Roman" pitchFamily="18" charset="0"/>
              </a:rPr>
              <a:t>Στο σημείο προσαρμογής για τον κίνδυνο.</a:t>
            </a:r>
            <a:r>
              <a:rPr lang="el-GR" b="1" dirty="0" smtClean="0">
                <a:solidFill>
                  <a:schemeClr val="accent6">
                    <a:lumMod val="75000"/>
                  </a:schemeClr>
                </a:solidFill>
                <a:latin typeface="Times New Roman" pitchFamily="18" charset="0"/>
                <a:cs typeface="Times New Roman" pitchFamily="18" charset="0"/>
              </a:rPr>
              <a:t> </a:t>
            </a:r>
            <a:r>
              <a:rPr lang="el-GR" dirty="0" smtClean="0">
                <a:solidFill>
                  <a:srgbClr val="0000CC"/>
                </a:solidFill>
                <a:latin typeface="Times New Roman" pitchFamily="18" charset="0"/>
                <a:cs typeface="Times New Roman" pitchFamily="18" charset="0"/>
              </a:rPr>
              <a:t>Η μέθοδος της ισοδυναμίας με την βεβαιότητα προσαρμόζει </a:t>
            </a:r>
            <a:r>
              <a:rPr lang="el-GR" b="1" dirty="0" smtClean="0">
                <a:solidFill>
                  <a:srgbClr val="0000CC"/>
                </a:solidFill>
                <a:latin typeface="Times New Roman" pitchFamily="18" charset="0"/>
                <a:cs typeface="Times New Roman" pitchFamily="18" charset="0"/>
              </a:rPr>
              <a:t>προς τα κάτω </a:t>
            </a:r>
            <a:r>
              <a:rPr lang="el-GR" dirty="0" smtClean="0">
                <a:solidFill>
                  <a:srgbClr val="0000CC"/>
                </a:solidFill>
                <a:latin typeface="Times New Roman" pitchFamily="18" charset="0"/>
                <a:cs typeface="Times New Roman" pitchFamily="18" charset="0"/>
              </a:rPr>
              <a:t>μόνο τις αναμενόμενες ετήσιες ταμειακές ροές.</a:t>
            </a:r>
            <a:r>
              <a:rPr lang="el-GR" dirty="0" smtClean="0">
                <a:latin typeface="Times New Roman" pitchFamily="18" charset="0"/>
                <a:cs typeface="Times New Roman" pitchFamily="18" charset="0"/>
              </a:rPr>
              <a:t> </a:t>
            </a:r>
            <a:r>
              <a:rPr lang="el-GR" b="1" dirty="0" smtClean="0">
                <a:solidFill>
                  <a:srgbClr val="7030A0"/>
                </a:solidFill>
                <a:latin typeface="Times New Roman" pitchFamily="18" charset="0"/>
                <a:cs typeface="Times New Roman" pitchFamily="18" charset="0"/>
              </a:rPr>
              <a:t>Αντιθέτως</a:t>
            </a:r>
            <a:r>
              <a:rPr lang="el-GR" dirty="0" smtClean="0">
                <a:solidFill>
                  <a:srgbClr val="7030A0"/>
                </a:solidFill>
                <a:latin typeface="Times New Roman" pitchFamily="18" charset="0"/>
                <a:cs typeface="Times New Roman" pitchFamily="18" charset="0"/>
              </a:rPr>
              <a:t>,</a:t>
            </a:r>
            <a:r>
              <a:rPr lang="el-GR" dirty="0" smtClean="0">
                <a:latin typeface="Times New Roman" pitchFamily="18" charset="0"/>
                <a:cs typeface="Times New Roman" pitchFamily="18" charset="0"/>
              </a:rPr>
              <a:t> </a:t>
            </a:r>
            <a:r>
              <a:rPr lang="el-GR" dirty="0" smtClean="0">
                <a:solidFill>
                  <a:srgbClr val="FF0000"/>
                </a:solidFill>
                <a:latin typeface="Times New Roman" pitchFamily="18" charset="0"/>
                <a:cs typeface="Times New Roman" pitchFamily="18" charset="0"/>
              </a:rPr>
              <a:t>η μέθοδος της προσαρμογής του προεξοφλητικού επιτοκίου προσαρμόζει </a:t>
            </a:r>
            <a:r>
              <a:rPr lang="el-GR" b="1" dirty="0" smtClean="0">
                <a:solidFill>
                  <a:srgbClr val="FF0000"/>
                </a:solidFill>
                <a:latin typeface="Times New Roman" pitchFamily="18" charset="0"/>
                <a:cs typeface="Times New Roman" pitchFamily="18" charset="0"/>
              </a:rPr>
              <a:t>προς τα πάνω </a:t>
            </a:r>
            <a:r>
              <a:rPr lang="el-GR" dirty="0" smtClean="0">
                <a:solidFill>
                  <a:srgbClr val="FF0000"/>
                </a:solidFill>
                <a:latin typeface="Times New Roman" pitchFamily="18" charset="0"/>
                <a:cs typeface="Times New Roman" pitchFamily="18" charset="0"/>
              </a:rPr>
              <a:t>μόνο το προεξοφλητικό επιτόκιο. </a:t>
            </a:r>
            <a:r>
              <a:rPr lang="el-GR" dirty="0" smtClean="0">
                <a:latin typeface="Times New Roman" pitchFamily="18" charset="0"/>
                <a:cs typeface="Times New Roman" pitchFamily="18" charset="0"/>
              </a:rPr>
              <a:t>Το αποτέλεσμα και των </a:t>
            </a:r>
            <a:r>
              <a:rPr lang="en-US" dirty="0" smtClean="0">
                <a:latin typeface="Times New Roman" pitchFamily="18" charset="0"/>
                <a:cs typeface="Times New Roman" pitchFamily="18" charset="0"/>
              </a:rPr>
              <a:t>2</a:t>
            </a:r>
            <a:r>
              <a:rPr lang="el-GR" dirty="0" smtClean="0">
                <a:latin typeface="Times New Roman" pitchFamily="18" charset="0"/>
                <a:cs typeface="Times New Roman" pitchFamily="18" charset="0"/>
              </a:rPr>
              <a:t> μεθόδων είναι η προσαρμογή προς τα κάτω της ΚΠΑ του εξεταζόμενου επενδυτικού προγράμματος.</a:t>
            </a:r>
          </a:p>
        </p:txBody>
      </p:sp>
      <p:sp>
        <p:nvSpPr>
          <p:cNvPr id="4" name="3 - Θέση αριθμού διαφάνειας"/>
          <p:cNvSpPr>
            <a:spLocks noGrp="1"/>
          </p:cNvSpPr>
          <p:nvPr>
            <p:ph type="sldNum" sz="quarter" idx="12"/>
          </p:nvPr>
        </p:nvSpPr>
        <p:spPr/>
        <p:txBody>
          <a:bodyPr/>
          <a:lstStyle/>
          <a:p>
            <a:pPr>
              <a:defRPr/>
            </a:pPr>
            <a:fld id="{8545C2FC-329F-4757-95B4-A1A45DBB7760}" type="slidenum">
              <a:rPr lang="el-GR"/>
              <a:pPr>
                <a:defRPr/>
              </a:pPr>
              <a:t>82</a:t>
            </a:fld>
            <a:endParaRPr lang="el-GR"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1 - Τίτλος"/>
          <p:cNvSpPr>
            <a:spLocks noGrp="1"/>
          </p:cNvSpPr>
          <p:nvPr>
            <p:ph type="title"/>
          </p:nvPr>
        </p:nvSpPr>
        <p:spPr>
          <a:xfrm>
            <a:off x="107950" y="115888"/>
            <a:ext cx="8928100" cy="1368425"/>
          </a:xfrm>
        </p:spPr>
        <p:txBody>
          <a:bodyPr/>
          <a:lstStyle/>
          <a:p>
            <a:pPr eaLnBrk="1" hangingPunct="1"/>
            <a:r>
              <a:rPr lang="el-GR" sz="3200" b="1" smtClean="0">
                <a:latin typeface="Times New Roman" pitchFamily="18" charset="0"/>
                <a:cs typeface="Times New Roman" pitchFamily="18" charset="0"/>
              </a:rPr>
              <a:t>Σύγκριση της Μεθόδου της ισοδυναμίας με την βεβαιότητα και της Μεθόδου της προσαρμογής του προεξοφλητικού επιτοκίου</a:t>
            </a:r>
            <a:endParaRPr lang="el-GR" sz="3200" smtClean="0">
              <a:latin typeface="Times New Roman" pitchFamily="18" charset="0"/>
              <a:cs typeface="Times New Roman" pitchFamily="18" charset="0"/>
            </a:endParaRPr>
          </a:p>
        </p:txBody>
      </p:sp>
      <p:sp>
        <p:nvSpPr>
          <p:cNvPr id="3" name="2 - Θέση περιεχομένου"/>
          <p:cNvSpPr>
            <a:spLocks noGrp="1"/>
          </p:cNvSpPr>
          <p:nvPr>
            <p:ph idx="1"/>
          </p:nvPr>
        </p:nvSpPr>
        <p:spPr>
          <a:xfrm>
            <a:off x="0" y="1557338"/>
            <a:ext cx="9144000" cy="5300662"/>
          </a:xfrm>
        </p:spPr>
        <p:txBody>
          <a:bodyPr rtlCol="0">
            <a:normAutofit fontScale="85000" lnSpcReduction="10000"/>
          </a:bodyPr>
          <a:lstStyle/>
          <a:p>
            <a:pPr eaLnBrk="1" fontAlgn="auto" hangingPunct="1">
              <a:spcAft>
                <a:spcPts val="0"/>
              </a:spcAft>
              <a:buFont typeface="Arial" pitchFamily="34" charset="0"/>
              <a:buNone/>
              <a:defRPr/>
            </a:pPr>
            <a:r>
              <a:rPr lang="el-GR" b="1" dirty="0" smtClean="0">
                <a:latin typeface="Times New Roman" pitchFamily="18" charset="0"/>
                <a:cs typeface="Times New Roman" pitchFamily="18" charset="0"/>
              </a:rPr>
              <a:t>2)</a:t>
            </a:r>
            <a:r>
              <a:rPr lang="el-GR" dirty="0" smtClean="0">
                <a:latin typeface="Times New Roman" pitchFamily="18" charset="0"/>
                <a:cs typeface="Times New Roman" pitchFamily="18" charset="0"/>
              </a:rPr>
              <a:t> </a:t>
            </a:r>
            <a:r>
              <a:rPr lang="el-GR" sz="3300" dirty="0" smtClean="0">
                <a:latin typeface="Times New Roman" pitchFamily="18" charset="0"/>
                <a:cs typeface="Times New Roman" pitchFamily="18" charset="0"/>
              </a:rPr>
              <a:t>Η μέθοδος της προσαρμογής του προεξοφλητικού επιτοκίου που είναι και η πιο δημοφιλής μέθοδος των επιχειρήσεων </a:t>
            </a:r>
            <a:r>
              <a:rPr lang="el-GR" sz="3300" b="1" dirty="0" smtClean="0">
                <a:latin typeface="Times New Roman" pitchFamily="18" charset="0"/>
                <a:cs typeface="Times New Roman" pitchFamily="18" charset="0"/>
              </a:rPr>
              <a:t>υποθέτει</a:t>
            </a:r>
            <a:r>
              <a:rPr lang="el-GR" sz="3300" dirty="0" smtClean="0">
                <a:latin typeface="Times New Roman" pitchFamily="18" charset="0"/>
                <a:cs typeface="Times New Roman" pitchFamily="18" charset="0"/>
              </a:rPr>
              <a:t> ότι ο </a:t>
            </a:r>
            <a:r>
              <a:rPr lang="el-GR" sz="3300" b="1" dirty="0" smtClean="0">
                <a:solidFill>
                  <a:schemeClr val="accent6">
                    <a:lumMod val="75000"/>
                  </a:schemeClr>
                </a:solidFill>
                <a:latin typeface="Times New Roman" pitchFamily="18" charset="0"/>
                <a:cs typeface="Times New Roman" pitchFamily="18" charset="0"/>
              </a:rPr>
              <a:t>κίνδυνος αυξάνεται </a:t>
            </a:r>
            <a:r>
              <a:rPr lang="el-GR" sz="3300" dirty="0" smtClean="0">
                <a:latin typeface="Times New Roman" pitchFamily="18" charset="0"/>
                <a:cs typeface="Times New Roman" pitchFamily="18" charset="0"/>
              </a:rPr>
              <a:t>όσο περισσότερο απομακρυνόμαστε από το παρόν. Η διαχρονική αυτή αύξηση του κινδύνου έχει ως αποτέλεσμα την </a:t>
            </a:r>
            <a:r>
              <a:rPr lang="el-GR" sz="3300" b="1" dirty="0" smtClean="0">
                <a:solidFill>
                  <a:srgbClr val="C00000"/>
                </a:solidFill>
                <a:latin typeface="Times New Roman" pitchFamily="18" charset="0"/>
                <a:cs typeface="Times New Roman" pitchFamily="18" charset="0"/>
              </a:rPr>
              <a:t>«τιμωρία» </a:t>
            </a:r>
            <a:r>
              <a:rPr lang="el-GR" sz="3300" dirty="0" smtClean="0">
                <a:latin typeface="Times New Roman" pitchFamily="18" charset="0"/>
                <a:cs typeface="Times New Roman" pitchFamily="18" charset="0"/>
              </a:rPr>
              <a:t>των μακροπρόθεσμων επενδυτικών προγραμμάτων έναντι των βραχυπρόθεσμων, ανεξάρτητα εάν έχουν ή όχι μεγαλύτερο κίνδυνο.</a:t>
            </a:r>
          </a:p>
          <a:p>
            <a:pPr eaLnBrk="1" fontAlgn="auto" hangingPunct="1">
              <a:spcAft>
                <a:spcPts val="0"/>
              </a:spcAft>
              <a:buFont typeface="Arial" pitchFamily="34" charset="0"/>
              <a:buNone/>
              <a:defRPr/>
            </a:pPr>
            <a:r>
              <a:rPr lang="el-GR" sz="3300" b="1" u="sng" dirty="0" smtClean="0">
                <a:solidFill>
                  <a:srgbClr val="FF0000"/>
                </a:solidFill>
                <a:latin typeface="Times New Roman" pitchFamily="18" charset="0"/>
                <a:cs typeface="Times New Roman" pitchFamily="18" charset="0"/>
              </a:rPr>
              <a:t>Οι δύο μέθοδοι έχουν το ίδιο μειονέκτημα.</a:t>
            </a:r>
            <a:r>
              <a:rPr lang="el-GR" sz="3300" b="1" dirty="0" smtClean="0">
                <a:solidFill>
                  <a:srgbClr val="FF0000"/>
                </a:solidFill>
                <a:latin typeface="Times New Roman" pitchFamily="18" charset="0"/>
                <a:cs typeface="Times New Roman" pitchFamily="18" charset="0"/>
              </a:rPr>
              <a:t> </a:t>
            </a:r>
          </a:p>
          <a:p>
            <a:pPr eaLnBrk="1" fontAlgn="auto" hangingPunct="1">
              <a:spcAft>
                <a:spcPts val="0"/>
              </a:spcAft>
              <a:buFont typeface="Arial" pitchFamily="34" charset="0"/>
              <a:buNone/>
              <a:defRPr/>
            </a:pPr>
            <a:r>
              <a:rPr lang="el-GR" sz="3300" dirty="0" smtClean="0">
                <a:latin typeface="Times New Roman" pitchFamily="18" charset="0"/>
                <a:cs typeface="Times New Roman" pitchFamily="18" charset="0"/>
              </a:rPr>
              <a:t>Η προσαρμογή για τον κίνδυνο γίνεται αυθαίρετα, σύμφωνα</a:t>
            </a:r>
          </a:p>
          <a:p>
            <a:pPr eaLnBrk="1" fontAlgn="auto" hangingPunct="1">
              <a:spcAft>
                <a:spcPts val="0"/>
              </a:spcAft>
              <a:buFont typeface="Arial" pitchFamily="34" charset="0"/>
              <a:buNone/>
              <a:defRPr/>
            </a:pPr>
            <a:r>
              <a:rPr lang="el-GR" sz="3300" dirty="0" smtClean="0">
                <a:latin typeface="Times New Roman" pitchFamily="18" charset="0"/>
                <a:cs typeface="Times New Roman" pitchFamily="18" charset="0"/>
              </a:rPr>
              <a:t>με τις υποκειμενικές εκτιμήσεις του Οικονομικού Διευθυντή</a:t>
            </a:r>
          </a:p>
          <a:p>
            <a:pPr eaLnBrk="1" fontAlgn="auto" hangingPunct="1">
              <a:spcAft>
                <a:spcPts val="0"/>
              </a:spcAft>
              <a:buFont typeface="Arial" pitchFamily="34" charset="0"/>
              <a:buNone/>
              <a:defRPr/>
            </a:pPr>
            <a:r>
              <a:rPr lang="el-GR" sz="3300" dirty="0" smtClean="0">
                <a:latin typeface="Times New Roman" pitchFamily="18" charset="0"/>
                <a:cs typeface="Times New Roman" pitchFamily="18" charset="0"/>
              </a:rPr>
              <a:t>της επιχείρησης.</a:t>
            </a:r>
          </a:p>
        </p:txBody>
      </p:sp>
      <p:sp>
        <p:nvSpPr>
          <p:cNvPr id="4" name="3 - Θέση αριθμού διαφάνειας"/>
          <p:cNvSpPr>
            <a:spLocks noGrp="1"/>
          </p:cNvSpPr>
          <p:nvPr>
            <p:ph type="sldNum" sz="quarter" idx="12"/>
          </p:nvPr>
        </p:nvSpPr>
        <p:spPr/>
        <p:txBody>
          <a:bodyPr/>
          <a:lstStyle/>
          <a:p>
            <a:pPr>
              <a:defRPr/>
            </a:pPr>
            <a:fld id="{0256BF42-3F40-41DA-9246-603B53E2650F}" type="slidenum">
              <a:rPr lang="el-GR"/>
              <a:pPr>
                <a:defRPr/>
              </a:pPr>
              <a:t>83</a:t>
            </a:fld>
            <a:endParaRPr lang="el-GR"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0" y="0"/>
            <a:ext cx="9144000" cy="549275"/>
          </a:xfrm>
        </p:spPr>
        <p:txBody>
          <a:bodyPr rtlCol="0" anchor="t">
            <a:normAutofit fontScale="90000"/>
          </a:bodyPr>
          <a:lstStyle/>
          <a:p>
            <a:pPr eaLnBrk="1" fontAlgn="auto" hangingPunct="1">
              <a:spcAft>
                <a:spcPts val="0"/>
              </a:spcAft>
              <a:defRPr/>
            </a:pPr>
            <a:r>
              <a:rPr lang="el-GR" sz="3600" b="1" dirty="0" smtClean="0">
                <a:latin typeface="Times New Roman" pitchFamily="18" charset="0"/>
              </a:rPr>
              <a:t>3. Ανάλυση ευαισθησίας ή </a:t>
            </a:r>
            <a:r>
              <a:rPr lang="en-US" sz="3600" b="1" dirty="0" smtClean="0">
                <a:latin typeface="Times New Roman" pitchFamily="18" charset="0"/>
              </a:rPr>
              <a:t>What if analysis </a:t>
            </a:r>
            <a:endParaRPr lang="el-GR" sz="3600" b="1" dirty="0" smtClean="0">
              <a:latin typeface="Times New Roman" pitchFamily="18" charset="0"/>
            </a:endParaRPr>
          </a:p>
        </p:txBody>
      </p:sp>
      <p:sp>
        <p:nvSpPr>
          <p:cNvPr id="79875" name="Rectangle 4"/>
          <p:cNvSpPr>
            <a:spLocks noGrp="1" noChangeArrowheads="1"/>
          </p:cNvSpPr>
          <p:nvPr>
            <p:ph sz="half" idx="1"/>
          </p:nvPr>
        </p:nvSpPr>
        <p:spPr>
          <a:xfrm>
            <a:off x="107950" y="620713"/>
            <a:ext cx="8928100" cy="6121400"/>
          </a:xfrm>
        </p:spPr>
        <p:txBody>
          <a:bodyPr/>
          <a:lstStyle/>
          <a:p>
            <a:pPr marL="0" indent="0" algn="just" eaLnBrk="1" hangingPunct="1">
              <a:buFont typeface="Wingdings" pitchFamily="2" charset="2"/>
              <a:buNone/>
            </a:pPr>
            <a:r>
              <a:rPr lang="el-GR" sz="3000" smtClean="0">
                <a:latin typeface="Times New Roman" pitchFamily="18" charset="0"/>
              </a:rPr>
              <a:t>Η ανάλυση ευαισθησίας είναι μια μέθοδος η οποία μας </a:t>
            </a:r>
            <a:r>
              <a:rPr lang="el-GR" sz="3000" b="1" smtClean="0">
                <a:latin typeface="Times New Roman" pitchFamily="18" charset="0"/>
              </a:rPr>
              <a:t>δείχνει</a:t>
            </a:r>
            <a:r>
              <a:rPr lang="el-GR" sz="3000" smtClean="0">
                <a:latin typeface="Times New Roman" pitchFamily="18" charset="0"/>
              </a:rPr>
              <a:t> </a:t>
            </a:r>
            <a:r>
              <a:rPr lang="el-GR" sz="3000" b="1" smtClean="0">
                <a:solidFill>
                  <a:srgbClr val="00B050"/>
                </a:solidFill>
                <a:latin typeface="Times New Roman" pitchFamily="18" charset="0"/>
              </a:rPr>
              <a:t>πόσο μεταβάλλεται </a:t>
            </a:r>
            <a:r>
              <a:rPr lang="el-GR" sz="3000" smtClean="0">
                <a:latin typeface="Times New Roman" pitchFamily="18" charset="0"/>
              </a:rPr>
              <a:t>η </a:t>
            </a:r>
            <a:r>
              <a:rPr lang="el-GR" sz="3000" b="1" smtClean="0">
                <a:latin typeface="Times New Roman" pitchFamily="18" charset="0"/>
              </a:rPr>
              <a:t>ΚΠΑ</a:t>
            </a:r>
            <a:r>
              <a:rPr lang="el-GR" sz="3000" smtClean="0">
                <a:latin typeface="Times New Roman" pitchFamily="18" charset="0"/>
              </a:rPr>
              <a:t> ενός επενδυτικού προγράμματος, όταν μεταβάλλεται ένας από τους παράγοντες από τους οποίους εξαρτάται το πρόγραμμα, ενώ όλοι οι άλλοι παράγοντες παραμένουν σταθεροί. Οι </a:t>
            </a:r>
            <a:r>
              <a:rPr lang="el-GR" sz="3000" b="1" u="sng" smtClean="0">
                <a:solidFill>
                  <a:srgbClr val="7030A0"/>
                </a:solidFill>
                <a:latin typeface="Times New Roman" pitchFamily="18" charset="0"/>
              </a:rPr>
              <a:t>παράγοντες</a:t>
            </a:r>
            <a:r>
              <a:rPr lang="el-GR" sz="3000" b="1" smtClean="0">
                <a:latin typeface="Times New Roman" pitchFamily="18" charset="0"/>
              </a:rPr>
              <a:t> </a:t>
            </a:r>
            <a:r>
              <a:rPr lang="el-GR" sz="3000" smtClean="0">
                <a:latin typeface="Times New Roman" pitchFamily="18" charset="0"/>
              </a:rPr>
              <a:t>που μπορεί συνήθως να </a:t>
            </a:r>
            <a:r>
              <a:rPr lang="el-GR" sz="3000" b="1" smtClean="0">
                <a:solidFill>
                  <a:srgbClr val="C00000"/>
                </a:solidFill>
                <a:latin typeface="Times New Roman" pitchFamily="18" charset="0"/>
              </a:rPr>
              <a:t>μεταβληθούν</a:t>
            </a:r>
            <a:r>
              <a:rPr lang="el-GR" sz="3000" smtClean="0">
                <a:latin typeface="Times New Roman" pitchFamily="18" charset="0"/>
              </a:rPr>
              <a:t> είναι:</a:t>
            </a:r>
          </a:p>
          <a:p>
            <a:pPr marL="0" indent="0" algn="just" eaLnBrk="1" hangingPunct="1"/>
            <a:r>
              <a:rPr lang="el-GR" sz="3000" b="1" smtClean="0">
                <a:latin typeface="Times New Roman" pitchFamily="18" charset="0"/>
              </a:rPr>
              <a:t>Το προεξοφλητικό επιτόκιο.</a:t>
            </a:r>
          </a:p>
          <a:p>
            <a:pPr marL="0" indent="0" algn="just" eaLnBrk="1" hangingPunct="1"/>
            <a:r>
              <a:rPr lang="el-GR" sz="3000" b="1" smtClean="0">
                <a:latin typeface="Times New Roman" pitchFamily="18" charset="0"/>
              </a:rPr>
              <a:t>Οι πωλήσεις.</a:t>
            </a:r>
          </a:p>
          <a:p>
            <a:pPr marL="0" indent="0" algn="just" eaLnBrk="1" hangingPunct="1"/>
            <a:r>
              <a:rPr lang="el-GR" sz="3000" b="1" smtClean="0">
                <a:latin typeface="Times New Roman" pitchFamily="18" charset="0"/>
              </a:rPr>
              <a:t>Το κόστος εργασίας.</a:t>
            </a:r>
          </a:p>
          <a:p>
            <a:pPr marL="0" indent="0" algn="just" eaLnBrk="1" hangingPunct="1"/>
            <a:r>
              <a:rPr lang="el-GR" sz="3000" b="1" smtClean="0">
                <a:latin typeface="Times New Roman" pitchFamily="18" charset="0"/>
              </a:rPr>
              <a:t>Το κόστος υλικών.</a:t>
            </a:r>
          </a:p>
          <a:p>
            <a:pPr marL="0" indent="0" algn="just" eaLnBrk="1" hangingPunct="1"/>
            <a:r>
              <a:rPr lang="el-GR" sz="3000" b="1" smtClean="0">
                <a:latin typeface="Times New Roman" pitchFamily="18" charset="0"/>
              </a:rPr>
              <a:t>Το κόστος κεφαλαίου</a:t>
            </a:r>
          </a:p>
          <a:p>
            <a:pPr marL="0" indent="0" algn="just" eaLnBrk="1" hangingPunct="1">
              <a:buFont typeface="Wingdings" pitchFamily="2" charset="2"/>
              <a:buNone/>
            </a:pPr>
            <a:endParaRPr lang="el-GR" smtClean="0">
              <a:latin typeface="Times New Roman" pitchFamily="18" charset="0"/>
            </a:endParaRPr>
          </a:p>
        </p:txBody>
      </p:sp>
      <p:sp>
        <p:nvSpPr>
          <p:cNvPr id="4" name="4 - Θέση αριθμού διαφάνειας"/>
          <p:cNvSpPr>
            <a:spLocks noGrp="1"/>
          </p:cNvSpPr>
          <p:nvPr>
            <p:ph type="sldNum" sz="quarter" idx="12"/>
          </p:nvPr>
        </p:nvSpPr>
        <p:spPr/>
        <p:txBody>
          <a:bodyPr/>
          <a:lstStyle/>
          <a:p>
            <a:pPr>
              <a:defRPr/>
            </a:pPr>
            <a:fld id="{729F4110-ADB1-48C2-844C-7FEB37FDB690}" type="slidenum">
              <a:rPr lang="el-GR"/>
              <a:pPr>
                <a:defRPr/>
              </a:pPr>
              <a:t>84</a:t>
            </a:fld>
            <a:endParaRPr lang="el-GR"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7950" y="115888"/>
            <a:ext cx="8928100" cy="576262"/>
          </a:xfrm>
        </p:spPr>
        <p:txBody>
          <a:bodyPr rtlCol="0">
            <a:normAutofit fontScale="90000"/>
          </a:bodyPr>
          <a:lstStyle/>
          <a:p>
            <a:pPr eaLnBrk="1" fontAlgn="auto" hangingPunct="1">
              <a:spcAft>
                <a:spcPts val="0"/>
              </a:spcAft>
              <a:defRPr/>
            </a:pPr>
            <a:r>
              <a:rPr lang="el-GR" b="1" dirty="0" smtClean="0">
                <a:latin typeface="Times New Roman" pitchFamily="18" charset="0"/>
              </a:rPr>
              <a:t>3</a:t>
            </a:r>
            <a:r>
              <a:rPr lang="el-GR" sz="4000" b="1" dirty="0" smtClean="0">
                <a:latin typeface="Times New Roman" pitchFamily="18" charset="0"/>
              </a:rPr>
              <a:t>. Ανάλυση ευαισθησίας ή </a:t>
            </a:r>
            <a:r>
              <a:rPr lang="en-US" sz="4000" b="1" dirty="0" smtClean="0">
                <a:latin typeface="Times New Roman" pitchFamily="18" charset="0"/>
              </a:rPr>
              <a:t>What if analysis </a:t>
            </a:r>
            <a:endParaRPr lang="el-GR" sz="4000" dirty="0" smtClean="0"/>
          </a:p>
        </p:txBody>
      </p:sp>
      <p:sp>
        <p:nvSpPr>
          <p:cNvPr id="80899" name="2 - Θέση περιεχομένου"/>
          <p:cNvSpPr>
            <a:spLocks noGrp="1"/>
          </p:cNvSpPr>
          <p:nvPr>
            <p:ph idx="1"/>
          </p:nvPr>
        </p:nvSpPr>
        <p:spPr>
          <a:xfrm>
            <a:off x="107950" y="836613"/>
            <a:ext cx="8928100" cy="5832475"/>
          </a:xfrm>
        </p:spPr>
        <p:txBody>
          <a:bodyPr/>
          <a:lstStyle/>
          <a:p>
            <a:pPr eaLnBrk="1" hangingPunct="1"/>
            <a:r>
              <a:rPr lang="el-GR" smtClean="0">
                <a:latin typeface="Times New Roman" pitchFamily="18" charset="0"/>
                <a:cs typeface="Times New Roman" pitchFamily="18" charset="0"/>
              </a:rPr>
              <a:t>Στην τεχνική αυτή </a:t>
            </a:r>
            <a:r>
              <a:rPr lang="el-GR" b="1" u="sng" smtClean="0">
                <a:solidFill>
                  <a:srgbClr val="00B050"/>
                </a:solidFill>
                <a:latin typeface="Times New Roman" pitchFamily="18" charset="0"/>
                <a:cs typeface="Times New Roman" pitchFamily="18" charset="0"/>
              </a:rPr>
              <a:t>μεταβάλλουμε</a:t>
            </a:r>
            <a:r>
              <a:rPr lang="el-GR" b="1" smtClean="0">
                <a:solidFill>
                  <a:srgbClr val="00B050"/>
                </a:solidFill>
                <a:latin typeface="Times New Roman" pitchFamily="18" charset="0"/>
                <a:cs typeface="Times New Roman" pitchFamily="18" charset="0"/>
              </a:rPr>
              <a:t> </a:t>
            </a:r>
            <a:r>
              <a:rPr lang="el-GR" b="1" smtClean="0">
                <a:latin typeface="Times New Roman" pitchFamily="18" charset="0"/>
                <a:cs typeface="Times New Roman" pitchFamily="18" charset="0"/>
              </a:rPr>
              <a:t>την τιμή </a:t>
            </a:r>
            <a:r>
              <a:rPr lang="el-GR" smtClean="0">
                <a:latin typeface="Times New Roman" pitchFamily="18" charset="0"/>
                <a:cs typeface="Times New Roman" pitchFamily="18" charset="0"/>
              </a:rPr>
              <a:t>ενός </a:t>
            </a:r>
            <a:r>
              <a:rPr lang="el-GR" b="1" smtClean="0">
                <a:solidFill>
                  <a:srgbClr val="C00000"/>
                </a:solidFill>
                <a:latin typeface="Times New Roman" pitchFamily="18" charset="0"/>
                <a:cs typeface="Times New Roman" pitchFamily="18" charset="0"/>
              </a:rPr>
              <a:t>παράγοντα</a:t>
            </a:r>
            <a:r>
              <a:rPr lang="el-GR" smtClean="0">
                <a:latin typeface="Times New Roman" pitchFamily="18" charset="0"/>
                <a:cs typeface="Times New Roman" pitchFamily="18" charset="0"/>
              </a:rPr>
              <a:t> (συνήθως κατά ένα ποσοστό προς τα πάνω ή προς τα κάτω από την αναμενόμενη τιμή του), ενώ </a:t>
            </a:r>
            <a:r>
              <a:rPr lang="el-GR" b="1" smtClean="0">
                <a:solidFill>
                  <a:srgbClr val="7030A0"/>
                </a:solidFill>
                <a:latin typeface="Times New Roman" pitchFamily="18" charset="0"/>
                <a:cs typeface="Times New Roman" pitchFamily="18" charset="0"/>
              </a:rPr>
              <a:t>διατηρούμε</a:t>
            </a:r>
            <a:r>
              <a:rPr lang="el-GR" smtClean="0">
                <a:latin typeface="Times New Roman" pitchFamily="18" charset="0"/>
                <a:cs typeface="Times New Roman" pitchFamily="18" charset="0"/>
              </a:rPr>
              <a:t> όλους τους άλλους παράγοντες </a:t>
            </a:r>
            <a:r>
              <a:rPr lang="el-GR" b="1" smtClean="0">
                <a:latin typeface="Times New Roman" pitchFamily="18" charset="0"/>
                <a:cs typeface="Times New Roman" pitchFamily="18" charset="0"/>
              </a:rPr>
              <a:t>σταθερούς</a:t>
            </a:r>
            <a:r>
              <a:rPr lang="el-GR" smtClean="0">
                <a:latin typeface="Times New Roman" pitchFamily="18" charset="0"/>
                <a:cs typeface="Times New Roman" pitchFamily="18" charset="0"/>
              </a:rPr>
              <a:t> και εκτιμούμε τις νέες ΚΠΑ του προγράμματος. Στη συνέχεια συγκρίνουμε τις νέες αυτές ΚΠΑ με την αντίστοιχη αρχική ΚΠΑ, δηλαδή με την ΚΠΑ που είχε το επενδυτικό πρόγραμμα προτού μεταβληθεί η τιμή του παράγοντα. </a:t>
            </a:r>
            <a:endParaRPr lang="el-GR" b="1" smtClean="0">
              <a:solidFill>
                <a:srgbClr val="FF0000"/>
              </a:solidFill>
              <a:latin typeface="Times New Roman" pitchFamily="18" charset="0"/>
              <a:cs typeface="Times New Roman" pitchFamily="18" charset="0"/>
            </a:endParaRPr>
          </a:p>
        </p:txBody>
      </p:sp>
      <p:sp>
        <p:nvSpPr>
          <p:cNvPr id="4" name="3 - Θέση αριθμού διαφάνειας"/>
          <p:cNvSpPr>
            <a:spLocks noGrp="1"/>
          </p:cNvSpPr>
          <p:nvPr>
            <p:ph type="sldNum" sz="quarter" idx="12"/>
          </p:nvPr>
        </p:nvSpPr>
        <p:spPr/>
        <p:txBody>
          <a:bodyPr/>
          <a:lstStyle/>
          <a:p>
            <a:pPr>
              <a:defRPr/>
            </a:pPr>
            <a:fld id="{816280C9-BC57-4440-9515-1CEFDEDB60F1}" type="slidenum">
              <a:rPr lang="el-GR"/>
              <a:pPr>
                <a:defRPr/>
              </a:pPr>
              <a:t>85</a:t>
            </a:fld>
            <a:endParaRPr lang="el-GR"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1 - Τίτλος"/>
          <p:cNvSpPr>
            <a:spLocks noGrp="1"/>
          </p:cNvSpPr>
          <p:nvPr>
            <p:ph type="title"/>
          </p:nvPr>
        </p:nvSpPr>
        <p:spPr>
          <a:xfrm>
            <a:off x="107950" y="274638"/>
            <a:ext cx="9036050" cy="490537"/>
          </a:xfrm>
        </p:spPr>
        <p:txBody>
          <a:bodyPr/>
          <a:lstStyle/>
          <a:p>
            <a:pPr eaLnBrk="1" hangingPunct="1"/>
            <a:r>
              <a:rPr lang="el-GR" sz="3600" b="1" smtClean="0">
                <a:latin typeface="Times New Roman" pitchFamily="18" charset="0"/>
              </a:rPr>
              <a:t>3. Ανάλυση ευαισθησίας ή </a:t>
            </a:r>
            <a:r>
              <a:rPr lang="en-US" sz="3600" b="1" smtClean="0">
                <a:latin typeface="Times New Roman" pitchFamily="18" charset="0"/>
              </a:rPr>
              <a:t>What if analysis </a:t>
            </a:r>
            <a:endParaRPr lang="el-GR" sz="3600" smtClean="0"/>
          </a:p>
        </p:txBody>
      </p:sp>
      <p:sp>
        <p:nvSpPr>
          <p:cNvPr id="81923" name="2 - Θέση περιεχομένου"/>
          <p:cNvSpPr>
            <a:spLocks noGrp="1"/>
          </p:cNvSpPr>
          <p:nvPr>
            <p:ph idx="1"/>
          </p:nvPr>
        </p:nvSpPr>
        <p:spPr>
          <a:xfrm>
            <a:off x="179388" y="981075"/>
            <a:ext cx="8856662" cy="5616575"/>
          </a:xfrm>
        </p:spPr>
        <p:txBody>
          <a:bodyPr/>
          <a:lstStyle/>
          <a:p>
            <a:pPr eaLnBrk="1" hangingPunct="1"/>
            <a:r>
              <a:rPr lang="el-GR" smtClean="0">
                <a:latin typeface="Times New Roman" pitchFamily="18" charset="0"/>
                <a:cs typeface="Times New Roman" pitchFamily="18" charset="0"/>
              </a:rPr>
              <a:t>Με τον τρόπο αυτό </a:t>
            </a:r>
            <a:r>
              <a:rPr lang="el-GR" b="1" smtClean="0">
                <a:latin typeface="Times New Roman" pitchFamily="18" charset="0"/>
                <a:cs typeface="Times New Roman" pitchFamily="18" charset="0"/>
              </a:rPr>
              <a:t>διαπιστώνουμε</a:t>
            </a:r>
            <a:r>
              <a:rPr lang="el-GR" smtClean="0">
                <a:latin typeface="Times New Roman" pitchFamily="18" charset="0"/>
                <a:cs typeface="Times New Roman" pitchFamily="18" charset="0"/>
              </a:rPr>
              <a:t> πόσο </a:t>
            </a:r>
            <a:r>
              <a:rPr lang="el-GR" b="1" smtClean="0">
                <a:solidFill>
                  <a:srgbClr val="7030A0"/>
                </a:solidFill>
                <a:latin typeface="Times New Roman" pitchFamily="18" charset="0"/>
                <a:cs typeface="Times New Roman" pitchFamily="18" charset="0"/>
              </a:rPr>
              <a:t>ευαίσθητη </a:t>
            </a:r>
            <a:r>
              <a:rPr lang="el-GR" smtClean="0">
                <a:latin typeface="Times New Roman" pitchFamily="18" charset="0"/>
                <a:cs typeface="Times New Roman" pitchFamily="18" charset="0"/>
              </a:rPr>
              <a:t>είναι η αρχική ΚΠΑ σε μεταβαλλόμενες συνθήκες και έτσι αποκτούμε μια καλύτερη εικόνα του κινδύνου που ενέχει το επενδυτικό έργο. Εάν η ΚΠΑ είναι </a:t>
            </a:r>
            <a:r>
              <a:rPr lang="el-GR" b="1" smtClean="0">
                <a:solidFill>
                  <a:srgbClr val="7030A0"/>
                </a:solidFill>
                <a:latin typeface="Times New Roman" pitchFamily="18" charset="0"/>
                <a:cs typeface="Times New Roman" pitchFamily="18" charset="0"/>
              </a:rPr>
              <a:t>ιδιαίτερη ευαίσθητη</a:t>
            </a:r>
            <a:r>
              <a:rPr lang="el-GR" smtClean="0">
                <a:solidFill>
                  <a:srgbClr val="7030A0"/>
                </a:solidFill>
                <a:latin typeface="Times New Roman" pitchFamily="18" charset="0"/>
                <a:cs typeface="Times New Roman" pitchFamily="18" charset="0"/>
              </a:rPr>
              <a:t> </a:t>
            </a:r>
            <a:r>
              <a:rPr lang="el-GR" smtClean="0">
                <a:latin typeface="Times New Roman" pitchFamily="18" charset="0"/>
                <a:cs typeface="Times New Roman" pitchFamily="18" charset="0"/>
              </a:rPr>
              <a:t>στις </a:t>
            </a:r>
            <a:r>
              <a:rPr lang="el-GR" b="1" smtClean="0">
                <a:latin typeface="Times New Roman" pitchFamily="18" charset="0"/>
                <a:cs typeface="Times New Roman" pitchFamily="18" charset="0"/>
              </a:rPr>
              <a:t>μεταβολές</a:t>
            </a:r>
            <a:r>
              <a:rPr lang="el-GR" smtClean="0">
                <a:latin typeface="Times New Roman" pitchFamily="18" charset="0"/>
                <a:cs typeface="Times New Roman" pitchFamily="18" charset="0"/>
              </a:rPr>
              <a:t> κάποιου παράγοντα, λανθασμένες εκτιμήσεις ως προς τον παράγοντα αυτόν ή μεταβαλλόμενες εξωτερικές συνθήκες μπορεί να οδηγήσουν σε </a:t>
            </a:r>
            <a:r>
              <a:rPr lang="el-GR" b="1" smtClean="0">
                <a:solidFill>
                  <a:srgbClr val="FF0000"/>
                </a:solidFill>
                <a:latin typeface="Times New Roman" pitchFamily="18" charset="0"/>
                <a:cs typeface="Times New Roman" pitchFamily="18" charset="0"/>
              </a:rPr>
              <a:t>αρνητική</a:t>
            </a:r>
            <a:r>
              <a:rPr lang="el-GR" smtClean="0">
                <a:latin typeface="Times New Roman" pitchFamily="18" charset="0"/>
                <a:cs typeface="Times New Roman" pitchFamily="18" charset="0"/>
              </a:rPr>
              <a:t> ΚΠΑ. Στην περίπτωση αυτή </a:t>
            </a:r>
            <a:r>
              <a:rPr lang="el-GR" b="1" smtClean="0">
                <a:latin typeface="Times New Roman" pitchFamily="18" charset="0"/>
                <a:cs typeface="Times New Roman" pitchFamily="18" charset="0"/>
              </a:rPr>
              <a:t>το επενδυτικό πρόγραμμα ενέχει </a:t>
            </a:r>
            <a:r>
              <a:rPr lang="el-GR" b="1" smtClean="0">
                <a:solidFill>
                  <a:srgbClr val="FF0000"/>
                </a:solidFill>
                <a:latin typeface="Times New Roman" pitchFamily="18" charset="0"/>
                <a:cs typeface="Times New Roman" pitchFamily="18" charset="0"/>
              </a:rPr>
              <a:t>υψηλό κίνδυνο.</a:t>
            </a:r>
            <a:endParaRPr lang="el-GR" smtClean="0"/>
          </a:p>
        </p:txBody>
      </p:sp>
      <p:sp>
        <p:nvSpPr>
          <p:cNvPr id="4" name="3 - Θέση αριθμού διαφάνειας"/>
          <p:cNvSpPr>
            <a:spLocks noGrp="1"/>
          </p:cNvSpPr>
          <p:nvPr>
            <p:ph type="sldNum" sz="quarter" idx="12"/>
          </p:nvPr>
        </p:nvSpPr>
        <p:spPr/>
        <p:txBody>
          <a:bodyPr/>
          <a:lstStyle/>
          <a:p>
            <a:pPr>
              <a:defRPr/>
            </a:pPr>
            <a:fld id="{186A478A-9DB6-4104-9554-8970D2D291B2}" type="slidenum">
              <a:rPr lang="el-GR" smtClean="0"/>
              <a:pPr>
                <a:defRPr/>
              </a:pPr>
              <a:t>86</a:t>
            </a:fld>
            <a:endParaRPr lang="el-GR"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91" name="Rectangle 27"/>
          <p:cNvSpPr>
            <a:spLocks noGrp="1" noChangeArrowheads="1"/>
          </p:cNvSpPr>
          <p:nvPr>
            <p:ph type="title"/>
          </p:nvPr>
        </p:nvSpPr>
        <p:spPr>
          <a:xfrm>
            <a:off x="0" y="185738"/>
            <a:ext cx="9144000" cy="490537"/>
          </a:xfrm>
        </p:spPr>
        <p:txBody>
          <a:bodyPr rtlCol="0" anchor="t">
            <a:normAutofit fontScale="90000"/>
          </a:bodyPr>
          <a:lstStyle/>
          <a:p>
            <a:pPr eaLnBrk="1" fontAlgn="auto" hangingPunct="1">
              <a:spcAft>
                <a:spcPts val="0"/>
              </a:spcAft>
              <a:defRPr/>
            </a:pPr>
            <a:r>
              <a:rPr lang="el-GR" sz="3600" b="1" dirty="0" smtClean="0">
                <a:latin typeface="Times New Roman" pitchFamily="18" charset="0"/>
              </a:rPr>
              <a:t>3. Ανάλυση ευαισθησίας</a:t>
            </a:r>
            <a:r>
              <a:rPr lang="en-US" sz="3600" b="1" dirty="0" smtClean="0">
                <a:latin typeface="Times New Roman" pitchFamily="18" charset="0"/>
              </a:rPr>
              <a:t> </a:t>
            </a:r>
            <a:endParaRPr lang="el-GR" sz="2800" b="1" dirty="0" smtClean="0">
              <a:latin typeface="Times New Roman" pitchFamily="18" charset="0"/>
            </a:endParaRPr>
          </a:p>
        </p:txBody>
      </p:sp>
      <p:sp>
        <p:nvSpPr>
          <p:cNvPr id="14" name="3 - Θέση αριθμού διαφάνειας"/>
          <p:cNvSpPr>
            <a:spLocks noGrp="1"/>
          </p:cNvSpPr>
          <p:nvPr>
            <p:ph type="sldNum" sz="quarter" idx="12"/>
          </p:nvPr>
        </p:nvSpPr>
        <p:spPr/>
        <p:txBody>
          <a:bodyPr/>
          <a:lstStyle/>
          <a:p>
            <a:pPr>
              <a:defRPr/>
            </a:pPr>
            <a:fld id="{552E02C6-0C98-4094-BCD1-D84FBEEFD4D3}" type="slidenum">
              <a:rPr lang="el-GR"/>
              <a:pPr>
                <a:defRPr/>
              </a:pPr>
              <a:t>87</a:t>
            </a:fld>
            <a:endParaRPr lang="el-GR" dirty="0"/>
          </a:p>
        </p:txBody>
      </p:sp>
      <p:grpSp>
        <p:nvGrpSpPr>
          <p:cNvPr id="82948" name="Group 15"/>
          <p:cNvGrpSpPr>
            <a:grpSpLocks/>
          </p:cNvGrpSpPr>
          <p:nvPr/>
        </p:nvGrpSpPr>
        <p:grpSpPr bwMode="auto">
          <a:xfrm>
            <a:off x="1187450" y="1196975"/>
            <a:ext cx="7559675" cy="4897438"/>
            <a:chOff x="2013" y="3582"/>
            <a:chExt cx="6888" cy="4176"/>
          </a:xfrm>
        </p:grpSpPr>
        <p:sp>
          <p:nvSpPr>
            <p:cNvPr id="82949" name="Line 16"/>
            <p:cNvSpPr>
              <a:spLocks noChangeShapeType="1"/>
            </p:cNvSpPr>
            <p:nvPr/>
          </p:nvSpPr>
          <p:spPr bwMode="auto">
            <a:xfrm>
              <a:off x="3021" y="4014"/>
              <a:ext cx="0" cy="3168"/>
            </a:xfrm>
            <a:prstGeom prst="line">
              <a:avLst/>
            </a:prstGeom>
            <a:noFill/>
            <a:ln w="15875">
              <a:solidFill>
                <a:schemeClr val="tx1"/>
              </a:solidFill>
              <a:round/>
              <a:headEnd/>
              <a:tailEnd/>
            </a:ln>
          </p:spPr>
          <p:txBody>
            <a:bodyPr/>
            <a:lstStyle/>
            <a:p>
              <a:endParaRPr lang="el-GR"/>
            </a:p>
          </p:txBody>
        </p:sp>
        <p:sp>
          <p:nvSpPr>
            <p:cNvPr id="82950" name="Line 17"/>
            <p:cNvSpPr>
              <a:spLocks noChangeShapeType="1"/>
            </p:cNvSpPr>
            <p:nvPr/>
          </p:nvSpPr>
          <p:spPr bwMode="auto">
            <a:xfrm>
              <a:off x="3021" y="7182"/>
              <a:ext cx="3600" cy="0"/>
            </a:xfrm>
            <a:prstGeom prst="line">
              <a:avLst/>
            </a:prstGeom>
            <a:noFill/>
            <a:ln w="22225">
              <a:solidFill>
                <a:schemeClr val="tx1"/>
              </a:solidFill>
              <a:round/>
              <a:headEnd/>
              <a:tailEnd/>
            </a:ln>
          </p:spPr>
          <p:txBody>
            <a:bodyPr/>
            <a:lstStyle/>
            <a:p>
              <a:endParaRPr lang="el-GR"/>
            </a:p>
          </p:txBody>
        </p:sp>
        <p:sp>
          <p:nvSpPr>
            <p:cNvPr id="82951" name="Line 18"/>
            <p:cNvSpPr>
              <a:spLocks noChangeShapeType="1"/>
            </p:cNvSpPr>
            <p:nvPr/>
          </p:nvSpPr>
          <p:spPr bwMode="auto">
            <a:xfrm>
              <a:off x="3741" y="5166"/>
              <a:ext cx="2016" cy="864"/>
            </a:xfrm>
            <a:prstGeom prst="line">
              <a:avLst/>
            </a:prstGeom>
            <a:noFill/>
            <a:ln w="15875">
              <a:solidFill>
                <a:schemeClr val="tx1"/>
              </a:solidFill>
              <a:round/>
              <a:headEnd/>
              <a:tailEnd/>
            </a:ln>
          </p:spPr>
          <p:txBody>
            <a:bodyPr/>
            <a:lstStyle/>
            <a:p>
              <a:endParaRPr lang="el-GR"/>
            </a:p>
          </p:txBody>
        </p:sp>
        <p:sp>
          <p:nvSpPr>
            <p:cNvPr id="82952" name="Line 19"/>
            <p:cNvSpPr>
              <a:spLocks noChangeShapeType="1"/>
            </p:cNvSpPr>
            <p:nvPr/>
          </p:nvSpPr>
          <p:spPr bwMode="auto">
            <a:xfrm>
              <a:off x="3021" y="5598"/>
              <a:ext cx="1728" cy="0"/>
            </a:xfrm>
            <a:prstGeom prst="line">
              <a:avLst/>
            </a:prstGeom>
            <a:noFill/>
            <a:ln w="15875">
              <a:solidFill>
                <a:schemeClr val="tx1"/>
              </a:solidFill>
              <a:prstDash val="sysDot"/>
              <a:round/>
              <a:headEnd/>
              <a:tailEnd/>
            </a:ln>
          </p:spPr>
          <p:txBody>
            <a:bodyPr/>
            <a:lstStyle/>
            <a:p>
              <a:endParaRPr lang="el-GR"/>
            </a:p>
          </p:txBody>
        </p:sp>
        <p:sp>
          <p:nvSpPr>
            <p:cNvPr id="82953" name="Line 20"/>
            <p:cNvSpPr>
              <a:spLocks noChangeShapeType="1"/>
            </p:cNvSpPr>
            <p:nvPr/>
          </p:nvSpPr>
          <p:spPr bwMode="auto">
            <a:xfrm>
              <a:off x="4749" y="5598"/>
              <a:ext cx="0" cy="1584"/>
            </a:xfrm>
            <a:prstGeom prst="line">
              <a:avLst/>
            </a:prstGeom>
            <a:noFill/>
            <a:ln w="15875">
              <a:solidFill>
                <a:schemeClr val="tx1"/>
              </a:solidFill>
              <a:prstDash val="sysDot"/>
              <a:round/>
              <a:headEnd/>
              <a:tailEnd/>
            </a:ln>
          </p:spPr>
          <p:txBody>
            <a:bodyPr/>
            <a:lstStyle/>
            <a:p>
              <a:endParaRPr lang="el-GR"/>
            </a:p>
          </p:txBody>
        </p:sp>
        <p:sp>
          <p:nvSpPr>
            <p:cNvPr id="62485" name="Text Box 21"/>
            <p:cNvSpPr txBox="1">
              <a:spLocks noChangeArrowheads="1"/>
            </p:cNvSpPr>
            <p:nvPr/>
          </p:nvSpPr>
          <p:spPr bwMode="auto">
            <a:xfrm>
              <a:off x="6741" y="6953"/>
              <a:ext cx="2160" cy="578"/>
            </a:xfrm>
            <a:prstGeom prst="rect">
              <a:avLst/>
            </a:prstGeom>
            <a:noFill/>
            <a:ln w="15875">
              <a:noFill/>
              <a:miter lim="800000"/>
              <a:headEnd/>
              <a:tailEnd/>
            </a:ln>
          </p:spPr>
          <p:txBody>
            <a:bodyPr/>
            <a:lstStyle/>
            <a:p>
              <a:pPr>
                <a:defRPr/>
              </a:pPr>
              <a:r>
                <a:rPr lang="el-GR" sz="2200" dirty="0">
                  <a:effectLst>
                    <a:outerShdw blurRad="38100" dist="38100" dir="2700000" algn="tl">
                      <a:srgbClr val="000000"/>
                    </a:outerShdw>
                  </a:effectLst>
                  <a:latin typeface="Times New Roman" pitchFamily="18" charset="0"/>
                </a:rPr>
                <a:t>Κόστος κεφαλαίου</a:t>
              </a:r>
            </a:p>
          </p:txBody>
        </p:sp>
        <p:sp>
          <p:nvSpPr>
            <p:cNvPr id="62486" name="Text Box 22"/>
            <p:cNvSpPr txBox="1">
              <a:spLocks noChangeArrowheads="1"/>
            </p:cNvSpPr>
            <p:nvPr/>
          </p:nvSpPr>
          <p:spPr bwMode="auto">
            <a:xfrm>
              <a:off x="2013" y="3582"/>
              <a:ext cx="2388" cy="577"/>
            </a:xfrm>
            <a:prstGeom prst="rect">
              <a:avLst/>
            </a:prstGeom>
            <a:noFill/>
            <a:ln w="15875">
              <a:noFill/>
              <a:miter lim="800000"/>
              <a:headEnd/>
              <a:tailEnd/>
            </a:ln>
          </p:spPr>
          <p:txBody>
            <a:bodyPr/>
            <a:lstStyle/>
            <a:p>
              <a:pPr>
                <a:defRPr/>
              </a:pPr>
              <a:r>
                <a:rPr lang="el-GR" sz="2200" dirty="0">
                  <a:effectLst>
                    <a:outerShdw blurRad="38100" dist="38100" dir="2700000" algn="tl">
                      <a:srgbClr val="000000"/>
                    </a:outerShdw>
                  </a:effectLst>
                  <a:latin typeface="Times New Roman" pitchFamily="18" charset="0"/>
                </a:rPr>
                <a:t>ΚΠΑ (σε χιλ. ευρώ)</a:t>
              </a:r>
            </a:p>
          </p:txBody>
        </p:sp>
        <p:sp>
          <p:nvSpPr>
            <p:cNvPr id="62487" name="Text Box 23"/>
            <p:cNvSpPr txBox="1">
              <a:spLocks noChangeArrowheads="1"/>
            </p:cNvSpPr>
            <p:nvPr/>
          </p:nvSpPr>
          <p:spPr bwMode="auto">
            <a:xfrm>
              <a:off x="2445" y="7179"/>
              <a:ext cx="576" cy="432"/>
            </a:xfrm>
            <a:prstGeom prst="rect">
              <a:avLst/>
            </a:prstGeom>
            <a:noFill/>
            <a:ln w="15875">
              <a:noFill/>
              <a:miter lim="800000"/>
              <a:headEnd/>
              <a:tailEnd/>
            </a:ln>
          </p:spPr>
          <p:txBody>
            <a:bodyPr/>
            <a:lstStyle/>
            <a:p>
              <a:pPr algn="ctr">
                <a:defRPr/>
              </a:pPr>
              <a:r>
                <a:rPr lang="el-GR" sz="2200" dirty="0">
                  <a:effectLst>
                    <a:outerShdw blurRad="38100" dist="38100" dir="2700000" algn="tl">
                      <a:srgbClr val="000000"/>
                    </a:outerShdw>
                  </a:effectLst>
                  <a:latin typeface="Times New Roman" pitchFamily="18" charset="0"/>
                </a:rPr>
                <a:t>0</a:t>
              </a:r>
            </a:p>
          </p:txBody>
        </p:sp>
        <p:sp>
          <p:nvSpPr>
            <p:cNvPr id="62488" name="Text Box 24"/>
            <p:cNvSpPr txBox="1">
              <a:spLocks noChangeArrowheads="1"/>
            </p:cNvSpPr>
            <p:nvPr/>
          </p:nvSpPr>
          <p:spPr bwMode="auto">
            <a:xfrm>
              <a:off x="4317" y="7326"/>
              <a:ext cx="864" cy="432"/>
            </a:xfrm>
            <a:prstGeom prst="rect">
              <a:avLst/>
            </a:prstGeom>
            <a:noFill/>
            <a:ln w="15875">
              <a:noFill/>
              <a:miter lim="800000"/>
              <a:headEnd/>
              <a:tailEnd/>
            </a:ln>
          </p:spPr>
          <p:txBody>
            <a:bodyPr/>
            <a:lstStyle/>
            <a:p>
              <a:pPr algn="ctr">
                <a:defRPr/>
              </a:pPr>
              <a:r>
                <a:rPr lang="el-GR" sz="2200" dirty="0">
                  <a:effectLst>
                    <a:outerShdw blurRad="38100" dist="38100" dir="2700000" algn="tl">
                      <a:srgbClr val="000000"/>
                    </a:outerShdw>
                  </a:effectLst>
                  <a:latin typeface="Times New Roman" pitchFamily="18" charset="0"/>
                </a:rPr>
                <a:t>10%</a:t>
              </a:r>
            </a:p>
          </p:txBody>
        </p:sp>
        <p:sp>
          <p:nvSpPr>
            <p:cNvPr id="62489" name="Text Box 25"/>
            <p:cNvSpPr txBox="1">
              <a:spLocks noChangeArrowheads="1"/>
            </p:cNvSpPr>
            <p:nvPr/>
          </p:nvSpPr>
          <p:spPr bwMode="auto">
            <a:xfrm>
              <a:off x="2158" y="5454"/>
              <a:ext cx="719" cy="432"/>
            </a:xfrm>
            <a:prstGeom prst="rect">
              <a:avLst/>
            </a:prstGeom>
            <a:noFill/>
            <a:ln w="15875">
              <a:noFill/>
              <a:miter lim="800000"/>
              <a:headEnd/>
              <a:tailEnd/>
            </a:ln>
          </p:spPr>
          <p:txBody>
            <a:bodyPr/>
            <a:lstStyle/>
            <a:p>
              <a:pPr algn="ctr">
                <a:defRPr/>
              </a:pPr>
              <a:r>
                <a:rPr lang="el-GR" sz="2200" dirty="0">
                  <a:effectLst>
                    <a:outerShdw blurRad="38100" dist="38100" dir="2700000" algn="tl">
                      <a:srgbClr val="000000"/>
                    </a:outerShdw>
                  </a:effectLst>
                  <a:latin typeface="Times New Roman" pitchFamily="18" charset="0"/>
                </a:rPr>
                <a:t>200</a:t>
              </a:r>
            </a:p>
          </p:txBody>
        </p:sp>
      </p:gr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7950" y="115888"/>
            <a:ext cx="8928100" cy="649287"/>
          </a:xfrm>
        </p:spPr>
        <p:txBody>
          <a:bodyPr rtlCol="0">
            <a:normAutofit fontScale="90000"/>
          </a:bodyPr>
          <a:lstStyle/>
          <a:p>
            <a:pPr eaLnBrk="1" fontAlgn="auto" hangingPunct="1">
              <a:spcAft>
                <a:spcPts val="0"/>
              </a:spcAft>
              <a:defRPr/>
            </a:pPr>
            <a:r>
              <a:rPr lang="el-GR" b="1" dirty="0" smtClean="0">
                <a:latin typeface="Times New Roman" pitchFamily="18" charset="0"/>
              </a:rPr>
              <a:t>3</a:t>
            </a:r>
            <a:r>
              <a:rPr lang="el-GR" sz="4000" b="1" dirty="0" smtClean="0">
                <a:latin typeface="Times New Roman" pitchFamily="18" charset="0"/>
              </a:rPr>
              <a:t>. Ανάλυση ευαισθησίας ή </a:t>
            </a:r>
            <a:r>
              <a:rPr lang="en-US" sz="4000" b="1" dirty="0" smtClean="0">
                <a:latin typeface="Times New Roman" pitchFamily="18" charset="0"/>
              </a:rPr>
              <a:t>What if analysis </a:t>
            </a:r>
            <a:endParaRPr lang="el-GR" sz="4000" dirty="0" smtClean="0"/>
          </a:p>
        </p:txBody>
      </p:sp>
      <p:sp>
        <p:nvSpPr>
          <p:cNvPr id="3" name="2 - Θέση περιεχομένου"/>
          <p:cNvSpPr>
            <a:spLocks noGrp="1"/>
          </p:cNvSpPr>
          <p:nvPr>
            <p:ph idx="1"/>
          </p:nvPr>
        </p:nvSpPr>
        <p:spPr>
          <a:xfrm>
            <a:off x="179388" y="981075"/>
            <a:ext cx="8785225" cy="5688013"/>
          </a:xfrm>
        </p:spPr>
        <p:txBody>
          <a:bodyPr rtlCol="0">
            <a:normAutofit lnSpcReduction="10000"/>
          </a:bodyPr>
          <a:lstStyle/>
          <a:p>
            <a:pPr eaLnBrk="1" fontAlgn="auto" hangingPunct="1">
              <a:spcAft>
                <a:spcPts val="0"/>
              </a:spcAft>
              <a:buFont typeface="Arial" pitchFamily="34" charset="0"/>
              <a:buNone/>
              <a:defRPr/>
            </a:pPr>
            <a:r>
              <a:rPr lang="el-GR" b="1" u="sng" dirty="0" smtClean="0">
                <a:solidFill>
                  <a:srgbClr val="FF0000"/>
                </a:solidFill>
                <a:latin typeface="Times New Roman" pitchFamily="18" charset="0"/>
                <a:cs typeface="Times New Roman" pitchFamily="18" charset="0"/>
              </a:rPr>
              <a:t>Μειονεκτήματα:</a:t>
            </a:r>
          </a:p>
          <a:p>
            <a:pPr marL="514350" indent="-514350" eaLnBrk="1" fontAlgn="auto" hangingPunct="1">
              <a:spcAft>
                <a:spcPts val="0"/>
              </a:spcAft>
              <a:buFont typeface="+mj-lt"/>
              <a:buAutoNum type="arabicPeriod"/>
              <a:defRPr/>
            </a:pPr>
            <a:r>
              <a:rPr lang="el-GR" dirty="0" smtClean="0">
                <a:latin typeface="Times New Roman" pitchFamily="18" charset="0"/>
                <a:cs typeface="Times New Roman" pitchFamily="18" charset="0"/>
              </a:rPr>
              <a:t>Οι παράγοντες που επηρεάζουν την ΚΠΑ ενός επενδυτικού προγράμματος συνήθως αλληλοσυνδέονται και επομένως δεν είναι δυνατή η μεταβολή του ενός και οι άλλοι να διατηρούνται σταθεροί.</a:t>
            </a:r>
          </a:p>
          <a:p>
            <a:pPr marL="514350" indent="-514350" eaLnBrk="1" fontAlgn="auto" hangingPunct="1">
              <a:spcAft>
                <a:spcPts val="0"/>
              </a:spcAft>
              <a:buFont typeface="+mj-lt"/>
              <a:buAutoNum type="arabicPeriod"/>
              <a:defRPr/>
            </a:pPr>
            <a:r>
              <a:rPr lang="el-GR" dirty="0" smtClean="0">
                <a:latin typeface="Times New Roman" pitchFamily="18" charset="0"/>
                <a:cs typeface="Times New Roman" pitchFamily="18" charset="0"/>
              </a:rPr>
              <a:t>Η ανάλυση ευαισθησίας δίνει αμφιλεγόμενα αποτελέσματα γιατί το μέγεθος της μεταβολής ενός παράγοντα βασίζεται σε υποκειμενικές εκτιμήσεις.</a:t>
            </a:r>
          </a:p>
          <a:p>
            <a:pPr marL="514350" indent="-514350" eaLnBrk="1" fontAlgn="auto" hangingPunct="1">
              <a:spcAft>
                <a:spcPts val="0"/>
              </a:spcAft>
              <a:buFont typeface="+mj-lt"/>
              <a:buAutoNum type="arabicPeriod"/>
              <a:defRPr/>
            </a:pPr>
            <a:r>
              <a:rPr lang="el-GR" dirty="0" smtClean="0">
                <a:latin typeface="Times New Roman" pitchFamily="18" charset="0"/>
                <a:cs typeface="Times New Roman" pitchFamily="18" charset="0"/>
              </a:rPr>
              <a:t>Η ανάλυση ευαισθησίας δεν εξετάζει πόσο πιθανή είναι η μεταβολή του παράγοντα.</a:t>
            </a:r>
          </a:p>
          <a:p>
            <a:pPr eaLnBrk="1" fontAlgn="auto" hangingPunct="1">
              <a:spcAft>
                <a:spcPts val="0"/>
              </a:spcAft>
              <a:buFont typeface="Arial" pitchFamily="34" charset="0"/>
              <a:buNone/>
              <a:defRPr/>
            </a:pPr>
            <a:endParaRPr lang="el-GR" dirty="0" smtClean="0">
              <a:latin typeface="Times New Roman" pitchFamily="18" charset="0"/>
              <a:cs typeface="Times New Roman" pitchFamily="18" charset="0"/>
            </a:endParaRPr>
          </a:p>
        </p:txBody>
      </p:sp>
      <p:sp>
        <p:nvSpPr>
          <p:cNvPr id="4" name="3 - Θέση αριθμού διαφάνειας"/>
          <p:cNvSpPr>
            <a:spLocks noGrp="1"/>
          </p:cNvSpPr>
          <p:nvPr>
            <p:ph type="sldNum" sz="quarter" idx="12"/>
          </p:nvPr>
        </p:nvSpPr>
        <p:spPr/>
        <p:txBody>
          <a:bodyPr/>
          <a:lstStyle/>
          <a:p>
            <a:pPr>
              <a:defRPr/>
            </a:pPr>
            <a:fld id="{E78EDC8C-26AF-4DD2-B252-61AAA3EC36BD}" type="slidenum">
              <a:rPr lang="el-GR"/>
              <a:pPr>
                <a:defRPr/>
              </a:pPr>
              <a:t>88</a:t>
            </a:fld>
            <a:endParaRPr lang="el-GR"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388" y="115888"/>
            <a:ext cx="8856662" cy="865187"/>
          </a:xfrm>
        </p:spPr>
        <p:txBody>
          <a:bodyPr rtlCol="0">
            <a:normAutofit fontScale="90000"/>
          </a:bodyPr>
          <a:lstStyle/>
          <a:p>
            <a:pPr eaLnBrk="1" fontAlgn="auto" hangingPunct="1">
              <a:spcAft>
                <a:spcPts val="0"/>
              </a:spcAft>
              <a:defRPr/>
            </a:pPr>
            <a:r>
              <a:rPr lang="el-GR" sz="3600" b="1" dirty="0" smtClean="0">
                <a:latin typeface="Times New Roman" pitchFamily="18" charset="0"/>
              </a:rPr>
              <a:t>3. Ανάλυση ευαισθησίας ή </a:t>
            </a:r>
            <a:r>
              <a:rPr lang="en-US" sz="3600" b="1" dirty="0" smtClean="0">
                <a:latin typeface="Times New Roman" pitchFamily="18" charset="0"/>
              </a:rPr>
              <a:t>What if analysis </a:t>
            </a:r>
            <a:r>
              <a:rPr lang="el-GR" sz="3600" b="1" dirty="0" smtClean="0">
                <a:latin typeface="Times New Roman" pitchFamily="18" charset="0"/>
              </a:rPr>
              <a:t> Άσκηση</a:t>
            </a:r>
            <a:endParaRPr lang="el-GR" sz="3600" dirty="0" smtClean="0"/>
          </a:p>
        </p:txBody>
      </p:sp>
      <p:sp>
        <p:nvSpPr>
          <p:cNvPr id="84995" name="2 - Θέση περιεχομένου"/>
          <p:cNvSpPr>
            <a:spLocks noGrp="1"/>
          </p:cNvSpPr>
          <p:nvPr>
            <p:ph idx="1"/>
          </p:nvPr>
        </p:nvSpPr>
        <p:spPr>
          <a:xfrm>
            <a:off x="179388" y="1125538"/>
            <a:ext cx="8785225" cy="5543550"/>
          </a:xfrm>
        </p:spPr>
        <p:txBody>
          <a:bodyPr/>
          <a:lstStyle/>
          <a:p>
            <a:pPr eaLnBrk="1" hangingPunct="1"/>
            <a:r>
              <a:rPr lang="el-GR" smtClean="0">
                <a:latin typeface="Times New Roman" pitchFamily="18" charset="0"/>
                <a:cs typeface="Times New Roman" pitchFamily="18" charset="0"/>
              </a:rPr>
              <a:t>Η επιχείρηση ΒΗΤΑ Α.Ε. εξετάζει 2 επενδυτικά προγράμματα που έχουν διάρκεια ζωής 3 έτη. Η επιχείρηση εκτιμά ότι τα προγράμματα αυτά θα δώσουν τις παρακάτω ταμειακές ροές μετά από φόρους.</a:t>
            </a:r>
          </a:p>
          <a:p>
            <a:pPr eaLnBrk="1" hangingPunct="1"/>
            <a:endParaRPr lang="el-GR" smtClean="0">
              <a:latin typeface="Times New Roman" pitchFamily="18" charset="0"/>
              <a:cs typeface="Times New Roman" pitchFamily="18" charset="0"/>
            </a:endParaRPr>
          </a:p>
        </p:txBody>
      </p:sp>
      <p:sp>
        <p:nvSpPr>
          <p:cNvPr id="4" name="3 - Θέση αριθμού διαφάνειας"/>
          <p:cNvSpPr>
            <a:spLocks noGrp="1"/>
          </p:cNvSpPr>
          <p:nvPr>
            <p:ph type="sldNum" sz="quarter" idx="12"/>
          </p:nvPr>
        </p:nvSpPr>
        <p:spPr/>
        <p:txBody>
          <a:bodyPr/>
          <a:lstStyle/>
          <a:p>
            <a:pPr>
              <a:defRPr/>
            </a:pPr>
            <a:fld id="{6981BF6C-10EA-403C-AB1E-3F43CFDBCE6D}" type="slidenum">
              <a:rPr lang="el-GR"/>
              <a:pPr>
                <a:defRPr/>
              </a:pPr>
              <a:t>89</a:t>
            </a:fld>
            <a:endParaRPr lang="el-GR" dirty="0"/>
          </a:p>
        </p:txBody>
      </p:sp>
      <p:graphicFrame>
        <p:nvGraphicFramePr>
          <p:cNvPr id="5" name="4 - Πίνακας"/>
          <p:cNvGraphicFramePr>
            <a:graphicFrameLocks noGrp="1"/>
          </p:cNvGraphicFramePr>
          <p:nvPr/>
        </p:nvGraphicFramePr>
        <p:xfrm>
          <a:off x="2051050" y="3500438"/>
          <a:ext cx="6096000" cy="3017520"/>
        </p:xfrm>
        <a:graphic>
          <a:graphicData uri="http://schemas.openxmlformats.org/drawingml/2006/table">
            <a:tbl>
              <a:tblPr firstRow="1" bandRow="1">
                <a:tableStyleId>{073A0DAA-6AF3-43AB-8588-CEC1D06C72B9}</a:tableStyleId>
              </a:tblPr>
              <a:tblGrid>
                <a:gridCol w="2032000"/>
                <a:gridCol w="2032000"/>
                <a:gridCol w="2032000"/>
              </a:tblGrid>
              <a:tr h="370840">
                <a:tc>
                  <a:txBody>
                    <a:bodyPr/>
                    <a:lstStyle/>
                    <a:p>
                      <a:pPr algn="ctr"/>
                      <a:r>
                        <a:rPr lang="el-GR" sz="2800" dirty="0" smtClean="0">
                          <a:latin typeface="Times New Roman" pitchFamily="18" charset="0"/>
                          <a:cs typeface="Times New Roman" pitchFamily="18" charset="0"/>
                        </a:rPr>
                        <a:t>Έτη</a:t>
                      </a:r>
                      <a:endParaRPr lang="el-GR" sz="2800" dirty="0">
                        <a:latin typeface="Times New Roman" pitchFamily="18" charset="0"/>
                        <a:cs typeface="Times New Roman" pitchFamily="18" charset="0"/>
                      </a:endParaRPr>
                    </a:p>
                  </a:txBody>
                  <a:tcPr>
                    <a:solidFill>
                      <a:schemeClr val="tx1">
                        <a:lumMod val="95000"/>
                        <a:lumOff val="5000"/>
                      </a:schemeClr>
                    </a:solidFill>
                  </a:tcPr>
                </a:tc>
                <a:tc>
                  <a:txBody>
                    <a:bodyPr/>
                    <a:lstStyle/>
                    <a:p>
                      <a:pPr algn="ctr"/>
                      <a:r>
                        <a:rPr lang="el-GR" sz="2800" dirty="0" smtClean="0">
                          <a:latin typeface="Times New Roman" pitchFamily="18" charset="0"/>
                          <a:cs typeface="Times New Roman" pitchFamily="18" charset="0"/>
                        </a:rPr>
                        <a:t>Ταμειακές</a:t>
                      </a:r>
                      <a:r>
                        <a:rPr lang="el-GR" sz="2800" baseline="0" dirty="0" smtClean="0">
                          <a:latin typeface="Times New Roman" pitchFamily="18" charset="0"/>
                          <a:cs typeface="Times New Roman" pitchFamily="18" charset="0"/>
                        </a:rPr>
                        <a:t> Ροές Α</a:t>
                      </a:r>
                      <a:endParaRPr lang="el-GR" sz="2800" dirty="0">
                        <a:latin typeface="Times New Roman" pitchFamily="18" charset="0"/>
                        <a:cs typeface="Times New Roman" pitchFamily="18" charset="0"/>
                      </a:endParaRPr>
                    </a:p>
                  </a:txBody>
                  <a:tcPr/>
                </a:tc>
                <a:tc>
                  <a:txBody>
                    <a:bodyPr/>
                    <a:lstStyle/>
                    <a:p>
                      <a:pPr algn="ctr"/>
                      <a:r>
                        <a:rPr lang="el-GR" sz="2800" dirty="0" smtClean="0">
                          <a:latin typeface="Times New Roman" pitchFamily="18" charset="0"/>
                          <a:cs typeface="Times New Roman" pitchFamily="18" charset="0"/>
                        </a:rPr>
                        <a:t>Ταμειακές Ροές Β</a:t>
                      </a:r>
                      <a:endParaRPr lang="el-GR" sz="2800" dirty="0">
                        <a:latin typeface="Times New Roman" pitchFamily="18" charset="0"/>
                        <a:cs typeface="Times New Roman" pitchFamily="18" charset="0"/>
                      </a:endParaRPr>
                    </a:p>
                  </a:txBody>
                  <a:tcPr/>
                </a:tc>
              </a:tr>
              <a:tr h="370840">
                <a:tc>
                  <a:txBody>
                    <a:bodyPr/>
                    <a:lstStyle/>
                    <a:p>
                      <a:pPr algn="ctr"/>
                      <a:r>
                        <a:rPr lang="el-GR" sz="2800" b="1" dirty="0" smtClean="0">
                          <a:latin typeface="Times New Roman" pitchFamily="18" charset="0"/>
                          <a:cs typeface="Times New Roman" pitchFamily="18" charset="0"/>
                        </a:rPr>
                        <a:t>0</a:t>
                      </a:r>
                      <a:endParaRPr lang="el-GR" sz="2800" b="1" dirty="0">
                        <a:latin typeface="Times New Roman" pitchFamily="18" charset="0"/>
                        <a:cs typeface="Times New Roman" pitchFamily="18" charset="0"/>
                      </a:endParaRPr>
                    </a:p>
                  </a:txBody>
                  <a:tcPr/>
                </a:tc>
                <a:tc>
                  <a:txBody>
                    <a:bodyPr/>
                    <a:lstStyle/>
                    <a:p>
                      <a:pPr algn="ctr"/>
                      <a:r>
                        <a:rPr lang="el-GR" sz="2800" b="1" dirty="0" smtClean="0">
                          <a:latin typeface="Times New Roman" pitchFamily="18" charset="0"/>
                          <a:cs typeface="Times New Roman" pitchFamily="18" charset="0"/>
                        </a:rPr>
                        <a:t>(100.000)</a:t>
                      </a:r>
                      <a:endParaRPr lang="el-GR" sz="2800" b="1" dirty="0">
                        <a:latin typeface="Times New Roman" pitchFamily="18" charset="0"/>
                        <a:cs typeface="Times New Roman" pitchFamily="18" charset="0"/>
                      </a:endParaRPr>
                    </a:p>
                  </a:txBody>
                  <a:tcPr/>
                </a:tc>
                <a:tc>
                  <a:txBody>
                    <a:bodyPr/>
                    <a:lstStyle/>
                    <a:p>
                      <a:pPr algn="ctr"/>
                      <a:r>
                        <a:rPr lang="el-GR" sz="2800" b="1" dirty="0" smtClean="0">
                          <a:latin typeface="Times New Roman" pitchFamily="18" charset="0"/>
                          <a:cs typeface="Times New Roman" pitchFamily="18" charset="0"/>
                        </a:rPr>
                        <a:t>(100.000)</a:t>
                      </a:r>
                      <a:endParaRPr lang="el-GR" sz="2800" b="1" dirty="0">
                        <a:latin typeface="Times New Roman" pitchFamily="18" charset="0"/>
                        <a:cs typeface="Times New Roman" pitchFamily="18" charset="0"/>
                      </a:endParaRPr>
                    </a:p>
                  </a:txBody>
                  <a:tcPr/>
                </a:tc>
              </a:tr>
              <a:tr h="370840">
                <a:tc>
                  <a:txBody>
                    <a:bodyPr/>
                    <a:lstStyle/>
                    <a:p>
                      <a:pPr algn="ctr"/>
                      <a:r>
                        <a:rPr lang="el-GR" sz="2800" b="1" dirty="0" smtClean="0">
                          <a:latin typeface="Times New Roman" pitchFamily="18" charset="0"/>
                          <a:cs typeface="Times New Roman" pitchFamily="18" charset="0"/>
                        </a:rPr>
                        <a:t>1</a:t>
                      </a:r>
                      <a:endParaRPr lang="el-GR" sz="2800" b="1" dirty="0">
                        <a:latin typeface="Times New Roman" pitchFamily="18" charset="0"/>
                        <a:cs typeface="Times New Roman" pitchFamily="18" charset="0"/>
                      </a:endParaRPr>
                    </a:p>
                  </a:txBody>
                  <a:tcPr/>
                </a:tc>
                <a:tc>
                  <a:txBody>
                    <a:bodyPr/>
                    <a:lstStyle/>
                    <a:p>
                      <a:pPr algn="ctr"/>
                      <a:r>
                        <a:rPr lang="el-GR" sz="2800" b="1" dirty="0" smtClean="0">
                          <a:latin typeface="Times New Roman" pitchFamily="18" charset="0"/>
                          <a:cs typeface="Times New Roman" pitchFamily="18" charset="0"/>
                        </a:rPr>
                        <a:t>20.000</a:t>
                      </a:r>
                      <a:endParaRPr lang="el-GR" sz="2800" b="1" dirty="0">
                        <a:latin typeface="Times New Roman" pitchFamily="18" charset="0"/>
                        <a:cs typeface="Times New Roman" pitchFamily="18" charset="0"/>
                      </a:endParaRPr>
                    </a:p>
                  </a:txBody>
                  <a:tcPr/>
                </a:tc>
                <a:tc>
                  <a:txBody>
                    <a:bodyPr/>
                    <a:lstStyle/>
                    <a:p>
                      <a:pPr algn="ctr"/>
                      <a:r>
                        <a:rPr lang="el-GR" sz="2800" b="1" dirty="0" smtClean="0">
                          <a:latin typeface="Times New Roman" pitchFamily="18" charset="0"/>
                          <a:cs typeface="Times New Roman" pitchFamily="18" charset="0"/>
                        </a:rPr>
                        <a:t>30.000</a:t>
                      </a:r>
                      <a:endParaRPr lang="el-GR" sz="2800" b="1" dirty="0">
                        <a:latin typeface="Times New Roman" pitchFamily="18" charset="0"/>
                        <a:cs typeface="Times New Roman" pitchFamily="18" charset="0"/>
                      </a:endParaRPr>
                    </a:p>
                  </a:txBody>
                  <a:tcPr/>
                </a:tc>
              </a:tr>
              <a:tr h="370840">
                <a:tc>
                  <a:txBody>
                    <a:bodyPr/>
                    <a:lstStyle/>
                    <a:p>
                      <a:pPr algn="ctr"/>
                      <a:r>
                        <a:rPr lang="el-GR" sz="2800" b="1" dirty="0" smtClean="0">
                          <a:latin typeface="Times New Roman" pitchFamily="18" charset="0"/>
                          <a:cs typeface="Times New Roman" pitchFamily="18" charset="0"/>
                        </a:rPr>
                        <a:t>2</a:t>
                      </a:r>
                      <a:endParaRPr lang="el-GR" sz="2800" b="1" dirty="0">
                        <a:latin typeface="Times New Roman" pitchFamily="18" charset="0"/>
                        <a:cs typeface="Times New Roman" pitchFamily="18" charset="0"/>
                      </a:endParaRPr>
                    </a:p>
                  </a:txBody>
                  <a:tcPr/>
                </a:tc>
                <a:tc>
                  <a:txBody>
                    <a:bodyPr/>
                    <a:lstStyle/>
                    <a:p>
                      <a:pPr algn="ctr"/>
                      <a:r>
                        <a:rPr lang="el-GR" sz="2800" b="1" dirty="0" smtClean="0">
                          <a:latin typeface="Times New Roman" pitchFamily="18" charset="0"/>
                          <a:cs typeface="Times New Roman" pitchFamily="18" charset="0"/>
                        </a:rPr>
                        <a:t>40.000</a:t>
                      </a:r>
                      <a:endParaRPr lang="el-GR" sz="2800" b="1" dirty="0">
                        <a:latin typeface="Times New Roman" pitchFamily="18" charset="0"/>
                        <a:cs typeface="Times New Roman" pitchFamily="18" charset="0"/>
                      </a:endParaRPr>
                    </a:p>
                  </a:txBody>
                  <a:tcPr/>
                </a:tc>
                <a:tc>
                  <a:txBody>
                    <a:bodyPr/>
                    <a:lstStyle/>
                    <a:p>
                      <a:pPr algn="ctr"/>
                      <a:r>
                        <a:rPr lang="el-GR" sz="2800" b="1" dirty="0" smtClean="0">
                          <a:latin typeface="Times New Roman" pitchFamily="18" charset="0"/>
                          <a:cs typeface="Times New Roman" pitchFamily="18" charset="0"/>
                        </a:rPr>
                        <a:t>50.000</a:t>
                      </a:r>
                      <a:endParaRPr lang="el-GR" sz="2800" b="1" dirty="0">
                        <a:latin typeface="Times New Roman" pitchFamily="18" charset="0"/>
                        <a:cs typeface="Times New Roman" pitchFamily="18" charset="0"/>
                      </a:endParaRPr>
                    </a:p>
                  </a:txBody>
                  <a:tcPr/>
                </a:tc>
              </a:tr>
              <a:tr h="370840">
                <a:tc>
                  <a:txBody>
                    <a:bodyPr/>
                    <a:lstStyle/>
                    <a:p>
                      <a:pPr algn="ctr"/>
                      <a:r>
                        <a:rPr lang="el-GR" sz="2800" b="1" dirty="0" smtClean="0">
                          <a:latin typeface="Times New Roman" pitchFamily="18" charset="0"/>
                          <a:cs typeface="Times New Roman" pitchFamily="18" charset="0"/>
                        </a:rPr>
                        <a:t>3</a:t>
                      </a:r>
                      <a:endParaRPr lang="el-GR" sz="2800" b="1" dirty="0">
                        <a:latin typeface="Times New Roman" pitchFamily="18" charset="0"/>
                        <a:cs typeface="Times New Roman" pitchFamily="18" charset="0"/>
                      </a:endParaRPr>
                    </a:p>
                  </a:txBody>
                  <a:tcPr/>
                </a:tc>
                <a:tc>
                  <a:txBody>
                    <a:bodyPr/>
                    <a:lstStyle/>
                    <a:p>
                      <a:pPr algn="ctr"/>
                      <a:r>
                        <a:rPr lang="el-GR" sz="2800" b="1" dirty="0" smtClean="0">
                          <a:latin typeface="Times New Roman" pitchFamily="18" charset="0"/>
                          <a:cs typeface="Times New Roman" pitchFamily="18" charset="0"/>
                        </a:rPr>
                        <a:t>80.000</a:t>
                      </a:r>
                      <a:endParaRPr lang="el-GR" sz="2800" b="1" dirty="0">
                        <a:latin typeface="Times New Roman" pitchFamily="18" charset="0"/>
                        <a:cs typeface="Times New Roman" pitchFamily="18" charset="0"/>
                      </a:endParaRPr>
                    </a:p>
                  </a:txBody>
                  <a:tcPr/>
                </a:tc>
                <a:tc>
                  <a:txBody>
                    <a:bodyPr/>
                    <a:lstStyle/>
                    <a:p>
                      <a:pPr algn="ctr"/>
                      <a:r>
                        <a:rPr lang="el-GR" sz="2800" b="1" dirty="0" smtClean="0">
                          <a:latin typeface="Times New Roman" pitchFamily="18" charset="0"/>
                          <a:cs typeface="Times New Roman" pitchFamily="18" charset="0"/>
                        </a:rPr>
                        <a:t>60.000</a:t>
                      </a:r>
                      <a:endParaRPr lang="el-GR" sz="2800" b="1" dirty="0">
                        <a:latin typeface="Times New Roman" pitchFamily="18" charset="0"/>
                        <a:cs typeface="Times New Roman" pitchFamily="18" charset="0"/>
                      </a:endParaRPr>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p:nvPr>
        </p:nvSpPr>
        <p:spPr>
          <a:xfrm>
            <a:off x="457200" y="116632"/>
            <a:ext cx="8229600" cy="576064"/>
          </a:xfrm>
        </p:spPr>
        <p:txBody>
          <a:bodyPr/>
          <a:lstStyle/>
          <a:p>
            <a:r>
              <a:rPr lang="en-GB" sz="3600" b="1" dirty="0" err="1" smtClean="0"/>
              <a:t>Παράδειγμα</a:t>
            </a:r>
            <a:endParaRPr lang="en-GB" sz="3600" b="1" dirty="0" smtClean="0"/>
          </a:p>
        </p:txBody>
      </p:sp>
      <p:sp>
        <p:nvSpPr>
          <p:cNvPr id="6149" name="Rectangle 3"/>
          <p:cNvSpPr>
            <a:spLocks noGrp="1" noChangeArrowheads="1"/>
          </p:cNvSpPr>
          <p:nvPr>
            <p:ph type="body" idx="1"/>
          </p:nvPr>
        </p:nvSpPr>
        <p:spPr>
          <a:xfrm>
            <a:off x="0" y="764704"/>
            <a:ext cx="9144000" cy="6093296"/>
          </a:xfrm>
        </p:spPr>
        <p:txBody>
          <a:bodyPr/>
          <a:lstStyle/>
          <a:p>
            <a:pPr algn="just"/>
            <a:r>
              <a:rPr lang="en-GB" sz="2400" dirty="0" err="1" smtClean="0">
                <a:solidFill>
                  <a:schemeClr val="tx1"/>
                </a:solidFill>
              </a:rPr>
              <a:t>Εξετάζεται</a:t>
            </a:r>
            <a:r>
              <a:rPr lang="en-GB" sz="2400" dirty="0" smtClean="0">
                <a:solidFill>
                  <a:schemeClr val="tx1"/>
                </a:solidFill>
              </a:rPr>
              <a:t> επένδυση </a:t>
            </a:r>
            <a:r>
              <a:rPr lang="en-GB" sz="2400" dirty="0" err="1" smtClean="0">
                <a:solidFill>
                  <a:schemeClr val="tx1"/>
                </a:solidFill>
              </a:rPr>
              <a:t>διάρκειας</a:t>
            </a:r>
            <a:r>
              <a:rPr lang="en-GB" sz="2400" dirty="0" smtClean="0">
                <a:solidFill>
                  <a:schemeClr val="tx1"/>
                </a:solidFill>
              </a:rPr>
              <a:t> δύο </a:t>
            </a:r>
            <a:r>
              <a:rPr lang="en-GB" sz="2400" dirty="0" err="1" smtClean="0">
                <a:solidFill>
                  <a:schemeClr val="tx1"/>
                </a:solidFill>
              </a:rPr>
              <a:t>ετών</a:t>
            </a:r>
            <a:r>
              <a:rPr lang="en-GB" sz="2400" dirty="0" smtClean="0">
                <a:solidFill>
                  <a:schemeClr val="tx1"/>
                </a:solidFill>
              </a:rPr>
              <a:t>. Για την </a:t>
            </a:r>
            <a:r>
              <a:rPr lang="en-GB" sz="2400" dirty="0" err="1" smtClean="0">
                <a:solidFill>
                  <a:schemeClr val="tx1"/>
                </a:solidFill>
              </a:rPr>
              <a:t>απόκτηση</a:t>
            </a:r>
            <a:r>
              <a:rPr lang="en-GB" sz="2400" dirty="0" smtClean="0">
                <a:solidFill>
                  <a:schemeClr val="tx1"/>
                </a:solidFill>
              </a:rPr>
              <a:t> της επένδυσης θα </a:t>
            </a:r>
            <a:r>
              <a:rPr lang="en-GB" sz="2400" dirty="0" err="1" smtClean="0">
                <a:solidFill>
                  <a:schemeClr val="tx1"/>
                </a:solidFill>
              </a:rPr>
              <a:t>απαιτηθεί</a:t>
            </a:r>
            <a:r>
              <a:rPr lang="en-GB" sz="2400" dirty="0" smtClean="0">
                <a:solidFill>
                  <a:schemeClr val="tx1"/>
                </a:solidFill>
              </a:rPr>
              <a:t> κεφάλαιο </a:t>
            </a:r>
            <a:r>
              <a:rPr lang="en-GB" sz="2400" dirty="0" err="1" smtClean="0">
                <a:solidFill>
                  <a:schemeClr val="tx1"/>
                </a:solidFill>
              </a:rPr>
              <a:t>ύψους</a:t>
            </a:r>
            <a:r>
              <a:rPr lang="en-GB" sz="2400" dirty="0" smtClean="0">
                <a:solidFill>
                  <a:schemeClr val="tx1"/>
                </a:solidFill>
              </a:rPr>
              <a:t> € 5.000. Από την επένδυση αναμένονται ΚΤΡ </a:t>
            </a:r>
            <a:r>
              <a:rPr lang="en-GB" sz="2400" dirty="0" err="1" smtClean="0">
                <a:solidFill>
                  <a:schemeClr val="tx1"/>
                </a:solidFill>
              </a:rPr>
              <a:t>ύψους</a:t>
            </a:r>
            <a:r>
              <a:rPr lang="en-GB" sz="2400" dirty="0" smtClean="0">
                <a:solidFill>
                  <a:schemeClr val="tx1"/>
                </a:solidFill>
              </a:rPr>
              <a:t> € 3.200 κάθε έτος, για 2 έτη. Εάν δεν </a:t>
            </a:r>
            <a:r>
              <a:rPr lang="en-GB" sz="2400" dirty="0" err="1" smtClean="0">
                <a:solidFill>
                  <a:schemeClr val="tx1"/>
                </a:solidFill>
              </a:rPr>
              <a:t>υπήρχε</a:t>
            </a:r>
            <a:r>
              <a:rPr lang="en-GB" sz="2400" dirty="0" smtClean="0">
                <a:solidFill>
                  <a:schemeClr val="tx1"/>
                </a:solidFill>
              </a:rPr>
              <a:t> η επένδυση θα </a:t>
            </a:r>
            <a:r>
              <a:rPr lang="en-GB" sz="2400" dirty="0" err="1" smtClean="0">
                <a:solidFill>
                  <a:schemeClr val="tx1"/>
                </a:solidFill>
              </a:rPr>
              <a:t>μπορούσαμε</a:t>
            </a:r>
            <a:r>
              <a:rPr lang="en-GB" sz="2400" dirty="0" smtClean="0">
                <a:solidFill>
                  <a:schemeClr val="tx1"/>
                </a:solidFill>
              </a:rPr>
              <a:t> να </a:t>
            </a:r>
            <a:r>
              <a:rPr lang="en-GB" sz="2400" dirty="0" err="1" smtClean="0">
                <a:solidFill>
                  <a:schemeClr val="tx1"/>
                </a:solidFill>
              </a:rPr>
              <a:t>επενδύσουμε</a:t>
            </a:r>
            <a:r>
              <a:rPr lang="en-GB" sz="2400" dirty="0" smtClean="0">
                <a:solidFill>
                  <a:schemeClr val="tx1"/>
                </a:solidFill>
              </a:rPr>
              <a:t> τα </a:t>
            </a:r>
            <a:r>
              <a:rPr lang="en-GB" sz="2400" dirty="0" err="1" smtClean="0">
                <a:solidFill>
                  <a:schemeClr val="tx1"/>
                </a:solidFill>
              </a:rPr>
              <a:t>κεφάλαιά</a:t>
            </a:r>
            <a:r>
              <a:rPr lang="en-GB" sz="2400" dirty="0" smtClean="0">
                <a:solidFill>
                  <a:schemeClr val="tx1"/>
                </a:solidFill>
              </a:rPr>
              <a:t> μας με </a:t>
            </a:r>
            <a:r>
              <a:rPr lang="en-GB" sz="2400" dirty="0" err="1" smtClean="0">
                <a:solidFill>
                  <a:schemeClr val="tx1"/>
                </a:solidFill>
              </a:rPr>
              <a:t>επιτόκιο</a:t>
            </a:r>
            <a:r>
              <a:rPr lang="en-GB" sz="2400" dirty="0" smtClean="0">
                <a:solidFill>
                  <a:schemeClr val="tx1"/>
                </a:solidFill>
              </a:rPr>
              <a:t> </a:t>
            </a:r>
            <a:r>
              <a:rPr lang="en-GB" sz="2400" dirty="0" err="1" smtClean="0">
                <a:solidFill>
                  <a:schemeClr val="tx1"/>
                </a:solidFill>
              </a:rPr>
              <a:t>ίσο</a:t>
            </a:r>
            <a:r>
              <a:rPr lang="en-GB" sz="2400" dirty="0" smtClean="0">
                <a:solidFill>
                  <a:schemeClr val="tx1"/>
                </a:solidFill>
              </a:rPr>
              <a:t> με 10%. Να </a:t>
            </a:r>
            <a:r>
              <a:rPr lang="en-GB" sz="2400" dirty="0" err="1" smtClean="0">
                <a:solidFill>
                  <a:schemeClr val="tx1"/>
                </a:solidFill>
              </a:rPr>
              <a:t>αξιολογηθεί</a:t>
            </a:r>
            <a:r>
              <a:rPr lang="en-GB" sz="2400" dirty="0" smtClean="0">
                <a:solidFill>
                  <a:schemeClr val="tx1"/>
                </a:solidFill>
              </a:rPr>
              <a:t> η επένδυση.</a:t>
            </a:r>
            <a:endParaRPr lang="en-GB" sz="2400" dirty="0" smtClean="0">
              <a:solidFill>
                <a:srgbClr val="CC3300"/>
              </a:solidFill>
            </a:endParaRPr>
          </a:p>
          <a:p>
            <a:endParaRPr lang="en-GB" sz="1800" dirty="0" smtClean="0">
              <a:solidFill>
                <a:srgbClr val="CC3300"/>
              </a:solidFill>
            </a:endParaRPr>
          </a:p>
          <a:p>
            <a:endParaRPr lang="en-GB" sz="1800" dirty="0" smtClean="0">
              <a:solidFill>
                <a:srgbClr val="CC3300"/>
              </a:solidFill>
            </a:endParaRPr>
          </a:p>
          <a:p>
            <a:endParaRPr lang="en-GB" sz="1800" dirty="0" smtClean="0">
              <a:solidFill>
                <a:srgbClr val="CC3300"/>
              </a:solidFill>
            </a:endParaRPr>
          </a:p>
          <a:p>
            <a:endParaRPr lang="el-GR" sz="1800" dirty="0" smtClean="0">
              <a:solidFill>
                <a:schemeClr val="tx1"/>
              </a:solidFill>
            </a:endParaRPr>
          </a:p>
          <a:p>
            <a:r>
              <a:rPr lang="el-GR" sz="2400" dirty="0" smtClean="0">
                <a:solidFill>
                  <a:schemeClr val="tx1"/>
                </a:solidFill>
              </a:rPr>
              <a:t>Η ΚΠΑ είναι:</a:t>
            </a:r>
          </a:p>
          <a:p>
            <a:endParaRPr lang="el-GR" sz="1800" dirty="0" smtClean="0">
              <a:solidFill>
                <a:schemeClr val="tx1"/>
              </a:solidFill>
            </a:endParaRPr>
          </a:p>
          <a:p>
            <a:endParaRPr lang="el-GR" sz="1800" dirty="0" smtClean="0">
              <a:solidFill>
                <a:schemeClr val="tx1"/>
              </a:solidFill>
            </a:endParaRPr>
          </a:p>
          <a:p>
            <a:endParaRPr lang="el-GR" sz="1800" dirty="0" smtClean="0">
              <a:solidFill>
                <a:schemeClr val="tx1"/>
              </a:solidFill>
            </a:endParaRPr>
          </a:p>
          <a:p>
            <a:endParaRPr lang="el-GR" sz="1800" dirty="0" smtClean="0"/>
          </a:p>
          <a:p>
            <a:pPr algn="just"/>
            <a:r>
              <a:rPr lang="el-GR" sz="2400" dirty="0" smtClean="0">
                <a:solidFill>
                  <a:schemeClr val="tx1"/>
                </a:solidFill>
              </a:rPr>
              <a:t>Επειδή η ΚΠΑ &gt; 0 η επένδυση γίνεται αποδεκτή. Εναλλακτικά θα μπορούσαμε να αξιολογήσουμε την επένδυση με χρήση μελλοντικών αξιών.</a:t>
            </a:r>
            <a:endParaRPr lang="en-GB" sz="2400" dirty="0" smtClean="0">
              <a:solidFill>
                <a:schemeClr val="tx1"/>
              </a:solidFill>
            </a:endParaRPr>
          </a:p>
        </p:txBody>
      </p:sp>
      <p:graphicFrame>
        <p:nvGraphicFramePr>
          <p:cNvPr id="6146" name="Object 4"/>
          <p:cNvGraphicFramePr>
            <a:graphicFrameLocks noChangeAspect="1"/>
          </p:cNvGraphicFramePr>
          <p:nvPr/>
        </p:nvGraphicFramePr>
        <p:xfrm>
          <a:off x="1331640" y="3068960"/>
          <a:ext cx="2565400" cy="952500"/>
        </p:xfrm>
        <a:graphic>
          <a:graphicData uri="http://schemas.openxmlformats.org/presentationml/2006/ole">
            <p:oleObj spid="_x0000_s94210" name="Equation" r:id="rId4" imgW="2565360" imgH="952200" progId="Equation.3">
              <p:embed/>
            </p:oleObj>
          </a:graphicData>
        </a:graphic>
      </p:graphicFrame>
      <p:sp>
        <p:nvSpPr>
          <p:cNvPr id="6150" name="Line 5"/>
          <p:cNvSpPr>
            <a:spLocks noChangeShapeType="1"/>
          </p:cNvSpPr>
          <p:nvPr/>
        </p:nvSpPr>
        <p:spPr bwMode="auto">
          <a:xfrm>
            <a:off x="4038600" y="3946525"/>
            <a:ext cx="3886200" cy="0"/>
          </a:xfrm>
          <a:prstGeom prst="line">
            <a:avLst/>
          </a:prstGeom>
          <a:noFill/>
          <a:ln w="9525">
            <a:solidFill>
              <a:schemeClr val="tx1"/>
            </a:solidFill>
            <a:round/>
            <a:headEnd/>
            <a:tailEnd/>
          </a:ln>
        </p:spPr>
        <p:txBody>
          <a:bodyPr wrap="none" anchor="ctr">
            <a:spAutoFit/>
          </a:bodyPr>
          <a:lstStyle/>
          <a:p>
            <a:endParaRPr lang="el-GR"/>
          </a:p>
        </p:txBody>
      </p:sp>
      <p:sp>
        <p:nvSpPr>
          <p:cNvPr id="6151" name="Line 6"/>
          <p:cNvSpPr>
            <a:spLocks noChangeShapeType="1"/>
          </p:cNvSpPr>
          <p:nvPr/>
        </p:nvSpPr>
        <p:spPr bwMode="auto">
          <a:xfrm>
            <a:off x="4038600" y="3946525"/>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6152" name="Line 7"/>
          <p:cNvSpPr>
            <a:spLocks noChangeShapeType="1"/>
          </p:cNvSpPr>
          <p:nvPr/>
        </p:nvSpPr>
        <p:spPr bwMode="auto">
          <a:xfrm flipV="1">
            <a:off x="7924800" y="3413125"/>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6153" name="Text Box 8"/>
          <p:cNvSpPr txBox="1">
            <a:spLocks noChangeArrowheads="1"/>
          </p:cNvSpPr>
          <p:nvPr/>
        </p:nvSpPr>
        <p:spPr bwMode="auto">
          <a:xfrm>
            <a:off x="4038600" y="4038600"/>
            <a:ext cx="793750" cy="336550"/>
          </a:xfrm>
          <a:prstGeom prst="rect">
            <a:avLst/>
          </a:prstGeom>
          <a:noFill/>
          <a:ln w="9525">
            <a:noFill/>
            <a:miter lim="800000"/>
            <a:headEnd/>
            <a:tailEnd/>
          </a:ln>
        </p:spPr>
        <p:txBody>
          <a:bodyPr wrap="none" anchor="ctr">
            <a:spAutoFit/>
          </a:bodyPr>
          <a:lstStyle/>
          <a:p>
            <a:r>
              <a:rPr lang="en-GB"/>
              <a:t>€ 5.000</a:t>
            </a:r>
          </a:p>
        </p:txBody>
      </p:sp>
      <p:sp>
        <p:nvSpPr>
          <p:cNvPr id="6154" name="Text Box 9"/>
          <p:cNvSpPr txBox="1">
            <a:spLocks noChangeArrowheads="1"/>
          </p:cNvSpPr>
          <p:nvPr/>
        </p:nvSpPr>
        <p:spPr bwMode="auto">
          <a:xfrm>
            <a:off x="7924800" y="3505200"/>
            <a:ext cx="793750" cy="336550"/>
          </a:xfrm>
          <a:prstGeom prst="rect">
            <a:avLst/>
          </a:prstGeom>
          <a:noFill/>
          <a:ln w="9525">
            <a:noFill/>
            <a:miter lim="800000"/>
            <a:headEnd/>
            <a:tailEnd/>
          </a:ln>
        </p:spPr>
        <p:txBody>
          <a:bodyPr wrap="none" anchor="ctr">
            <a:spAutoFit/>
          </a:bodyPr>
          <a:lstStyle/>
          <a:p>
            <a:r>
              <a:rPr lang="en-GB"/>
              <a:t>€ 3.200</a:t>
            </a:r>
          </a:p>
        </p:txBody>
      </p:sp>
      <p:graphicFrame>
        <p:nvGraphicFramePr>
          <p:cNvPr id="6147" name="Object 10"/>
          <p:cNvGraphicFramePr>
            <a:graphicFrameLocks noChangeAspect="1"/>
          </p:cNvGraphicFramePr>
          <p:nvPr/>
        </p:nvGraphicFramePr>
        <p:xfrm>
          <a:off x="899592" y="4797152"/>
          <a:ext cx="5640387" cy="811212"/>
        </p:xfrm>
        <a:graphic>
          <a:graphicData uri="http://schemas.openxmlformats.org/presentationml/2006/ole">
            <p:oleObj spid="_x0000_s94211" name="Equation" r:id="rId5" imgW="5638680" imgH="812520" progId="Equation.3">
              <p:embed/>
            </p:oleObj>
          </a:graphicData>
        </a:graphic>
      </p:graphicFrame>
      <p:sp>
        <p:nvSpPr>
          <p:cNvPr id="6155" name="Line 11"/>
          <p:cNvSpPr>
            <a:spLocks noChangeShapeType="1"/>
          </p:cNvSpPr>
          <p:nvPr/>
        </p:nvSpPr>
        <p:spPr bwMode="auto">
          <a:xfrm>
            <a:off x="762000" y="3048000"/>
            <a:ext cx="7924800" cy="0"/>
          </a:xfrm>
          <a:prstGeom prst="line">
            <a:avLst/>
          </a:prstGeom>
          <a:noFill/>
          <a:ln w="28575">
            <a:solidFill>
              <a:srgbClr val="CC3300"/>
            </a:solidFill>
            <a:prstDash val="sysDot"/>
            <a:round/>
            <a:headEnd/>
            <a:tailEnd/>
          </a:ln>
        </p:spPr>
        <p:txBody>
          <a:bodyPr wrap="none" anchor="ctr">
            <a:spAutoFit/>
          </a:bodyPr>
          <a:lstStyle/>
          <a:p>
            <a:endParaRPr lang="el-GR"/>
          </a:p>
        </p:txBody>
      </p:sp>
      <p:sp>
        <p:nvSpPr>
          <p:cNvPr id="6156" name="Line 12"/>
          <p:cNvSpPr>
            <a:spLocks noChangeShapeType="1"/>
          </p:cNvSpPr>
          <p:nvPr/>
        </p:nvSpPr>
        <p:spPr bwMode="auto">
          <a:xfrm flipV="1">
            <a:off x="6019800" y="3429000"/>
            <a:ext cx="0" cy="533400"/>
          </a:xfrm>
          <a:prstGeom prst="line">
            <a:avLst/>
          </a:prstGeom>
          <a:noFill/>
          <a:ln w="9525">
            <a:solidFill>
              <a:schemeClr val="tx1"/>
            </a:solidFill>
            <a:round/>
            <a:headEnd/>
            <a:tailEnd type="triangle" w="med" len="med"/>
          </a:ln>
        </p:spPr>
        <p:txBody>
          <a:bodyPr wrap="none" anchor="ctr">
            <a:spAutoFit/>
          </a:bodyPr>
          <a:lstStyle/>
          <a:p>
            <a:endParaRPr lang="el-GR"/>
          </a:p>
        </p:txBody>
      </p:sp>
      <p:sp>
        <p:nvSpPr>
          <p:cNvPr id="6157" name="Text Box 13"/>
          <p:cNvSpPr txBox="1">
            <a:spLocks noChangeArrowheads="1"/>
          </p:cNvSpPr>
          <p:nvPr/>
        </p:nvSpPr>
        <p:spPr bwMode="auto">
          <a:xfrm>
            <a:off x="6019800" y="3505200"/>
            <a:ext cx="793750" cy="336550"/>
          </a:xfrm>
          <a:prstGeom prst="rect">
            <a:avLst/>
          </a:prstGeom>
          <a:noFill/>
          <a:ln w="9525">
            <a:noFill/>
            <a:miter lim="800000"/>
            <a:headEnd/>
            <a:tailEnd/>
          </a:ln>
        </p:spPr>
        <p:txBody>
          <a:bodyPr wrap="none" anchor="ctr">
            <a:spAutoFit/>
          </a:bodyPr>
          <a:lstStyle/>
          <a:p>
            <a:r>
              <a:rPr lang="en-GB"/>
              <a:t>€ 3.200</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1 - Τίτλος"/>
          <p:cNvSpPr>
            <a:spLocks noGrp="1"/>
          </p:cNvSpPr>
          <p:nvPr>
            <p:ph type="title"/>
          </p:nvPr>
        </p:nvSpPr>
        <p:spPr>
          <a:xfrm>
            <a:off x="0" y="115888"/>
            <a:ext cx="9036050" cy="865187"/>
          </a:xfrm>
        </p:spPr>
        <p:txBody>
          <a:bodyPr/>
          <a:lstStyle/>
          <a:p>
            <a:pPr eaLnBrk="1" hangingPunct="1"/>
            <a:r>
              <a:rPr lang="el-GR" sz="3600" b="1" smtClean="0">
                <a:latin typeface="Times New Roman" pitchFamily="18" charset="0"/>
              </a:rPr>
              <a:t>3. Ανάλυση ευαισθησίας ή </a:t>
            </a:r>
            <a:r>
              <a:rPr lang="en-US" sz="3600" b="1" smtClean="0">
                <a:latin typeface="Times New Roman" pitchFamily="18" charset="0"/>
              </a:rPr>
              <a:t>What if analysis </a:t>
            </a:r>
            <a:r>
              <a:rPr lang="el-GR" sz="3600" b="1" smtClean="0">
                <a:latin typeface="Times New Roman" pitchFamily="18" charset="0"/>
              </a:rPr>
              <a:t> Άσκηση - Απάντηση</a:t>
            </a:r>
            <a:endParaRPr lang="el-GR" sz="3600" smtClean="0"/>
          </a:p>
        </p:txBody>
      </p:sp>
      <p:sp>
        <p:nvSpPr>
          <p:cNvPr id="86019" name="2 - Θέση περιεχομένου"/>
          <p:cNvSpPr>
            <a:spLocks noGrp="1"/>
          </p:cNvSpPr>
          <p:nvPr>
            <p:ph idx="1"/>
          </p:nvPr>
        </p:nvSpPr>
        <p:spPr>
          <a:xfrm>
            <a:off x="0" y="1196975"/>
            <a:ext cx="9144000" cy="5545138"/>
          </a:xfrm>
        </p:spPr>
        <p:txBody>
          <a:bodyPr/>
          <a:lstStyle/>
          <a:p>
            <a:pPr eaLnBrk="1" hangingPunct="1"/>
            <a:r>
              <a:rPr lang="el-GR" smtClean="0">
                <a:latin typeface="Times New Roman" pitchFamily="18" charset="0"/>
                <a:cs typeface="Times New Roman" pitchFamily="18" charset="0"/>
              </a:rPr>
              <a:t>Ποιο πρόγραμμα ενέχει περισσότερο κίνδυνο εάν το προεξοφλητικό επιτόκιο μεταβληθεί από 10% σε 12%</a:t>
            </a:r>
            <a:r>
              <a:rPr lang="en-US" smtClean="0">
                <a:latin typeface="Times New Roman" pitchFamily="18" charset="0"/>
                <a:cs typeface="Times New Roman" pitchFamily="18" charset="0"/>
              </a:rPr>
              <a:t>;</a:t>
            </a:r>
            <a:r>
              <a:rPr lang="el-GR" smtClean="0">
                <a:latin typeface="Times New Roman" pitchFamily="18" charset="0"/>
                <a:cs typeface="Times New Roman" pitchFamily="18" charset="0"/>
              </a:rPr>
              <a:t> Να απαντήσετε υπολογίζοντας την ΚΠΑ και εφαρμόζοντας ανάλυση ευαισθησίας.</a:t>
            </a:r>
          </a:p>
          <a:p>
            <a:pPr eaLnBrk="1" hangingPunct="1"/>
            <a:r>
              <a:rPr lang="el-GR" smtClean="0">
                <a:latin typeface="Times New Roman" pitchFamily="18" charset="0"/>
                <a:cs typeface="Times New Roman" pitchFamily="18" charset="0"/>
              </a:rPr>
              <a:t> </a:t>
            </a:r>
            <a:r>
              <a:rPr lang="el-GR" b="1" smtClean="0">
                <a:latin typeface="Times New Roman" pitchFamily="18" charset="0"/>
              </a:rPr>
              <a:t>Λύση: </a:t>
            </a:r>
            <a:r>
              <a:rPr lang="el-GR" smtClean="0">
                <a:latin typeface="Times New Roman" pitchFamily="18" charset="0"/>
              </a:rPr>
              <a:t>Η ΚΠΑ του </a:t>
            </a:r>
            <a:r>
              <a:rPr lang="el-GR" b="1" smtClean="0">
                <a:solidFill>
                  <a:srgbClr val="002060"/>
                </a:solidFill>
                <a:latin typeface="Times New Roman" pitchFamily="18" charset="0"/>
              </a:rPr>
              <a:t>επενδυτικού προγράμματος Α </a:t>
            </a:r>
            <a:r>
              <a:rPr lang="el-GR" smtClean="0">
                <a:latin typeface="Times New Roman" pitchFamily="18" charset="0"/>
              </a:rPr>
              <a:t>για επιτόκιο 10% είναι 11.344,85 και για επιτόκιο 12% είναι 6.687,32 με ποσοστό μεταβολής -41,05%, ενώ η</a:t>
            </a:r>
            <a:r>
              <a:rPr lang="el-GR" smtClean="0">
                <a:latin typeface="Times New Roman" pitchFamily="18" charset="0"/>
                <a:cs typeface="Times New Roman" pitchFamily="18" charset="0"/>
              </a:rPr>
              <a:t> ΚΠΑ του </a:t>
            </a:r>
            <a:r>
              <a:rPr lang="el-GR" b="1" smtClean="0">
                <a:solidFill>
                  <a:srgbClr val="7030A0"/>
                </a:solidFill>
                <a:latin typeface="Times New Roman" pitchFamily="18" charset="0"/>
                <a:cs typeface="Times New Roman" pitchFamily="18" charset="0"/>
              </a:rPr>
              <a:t>επενδυτικού προγράμματος Β </a:t>
            </a:r>
            <a:r>
              <a:rPr lang="el-GR" smtClean="0">
                <a:latin typeface="Times New Roman" pitchFamily="18" charset="0"/>
                <a:cs typeface="Times New Roman" pitchFamily="18" charset="0"/>
              </a:rPr>
              <a:t>για επιτόκιο 10% είναι 13.673,93 και για επιτόκιο 12% είναι 9.352,22 με ποσοστό μεταβολής -31,60%. </a:t>
            </a:r>
          </a:p>
        </p:txBody>
      </p:sp>
      <p:sp>
        <p:nvSpPr>
          <p:cNvPr id="4" name="3 - Θέση αριθμού διαφάνειας"/>
          <p:cNvSpPr>
            <a:spLocks noGrp="1"/>
          </p:cNvSpPr>
          <p:nvPr>
            <p:ph type="sldNum" sz="quarter" idx="12"/>
          </p:nvPr>
        </p:nvSpPr>
        <p:spPr/>
        <p:txBody>
          <a:bodyPr/>
          <a:lstStyle/>
          <a:p>
            <a:pPr>
              <a:defRPr/>
            </a:pPr>
            <a:fld id="{E579A973-119B-444B-8448-4147989EE791}" type="slidenum">
              <a:rPr lang="el-GR"/>
              <a:pPr>
                <a:defRPr/>
              </a:pPr>
              <a:t>90</a:t>
            </a:fld>
            <a:endParaRPr lang="el-GR"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7950" y="115888"/>
            <a:ext cx="9036050" cy="865187"/>
          </a:xfrm>
        </p:spPr>
        <p:txBody>
          <a:bodyPr rtlCol="0">
            <a:normAutofit fontScale="90000"/>
          </a:bodyPr>
          <a:lstStyle/>
          <a:p>
            <a:pPr eaLnBrk="1" fontAlgn="auto" hangingPunct="1">
              <a:spcAft>
                <a:spcPts val="0"/>
              </a:spcAft>
              <a:defRPr/>
            </a:pPr>
            <a:r>
              <a:rPr lang="el-GR" b="1" dirty="0" smtClean="0">
                <a:latin typeface="Times New Roman" pitchFamily="18" charset="0"/>
              </a:rPr>
              <a:t>. </a:t>
            </a:r>
            <a:r>
              <a:rPr lang="el-GR" sz="4000" b="1" dirty="0" smtClean="0">
                <a:latin typeface="Times New Roman" pitchFamily="18" charset="0"/>
              </a:rPr>
              <a:t>Ανάλυση ευαισθησίας ή </a:t>
            </a:r>
            <a:r>
              <a:rPr lang="en-US" sz="4000" b="1" dirty="0" smtClean="0">
                <a:latin typeface="Times New Roman" pitchFamily="18" charset="0"/>
              </a:rPr>
              <a:t>What if analysis </a:t>
            </a:r>
            <a:r>
              <a:rPr lang="el-GR" sz="4000" b="1" dirty="0" smtClean="0">
                <a:latin typeface="Times New Roman" pitchFamily="18" charset="0"/>
              </a:rPr>
              <a:t> Άσκηση - Απάντηση</a:t>
            </a:r>
            <a:endParaRPr lang="el-GR" sz="4000" dirty="0" smtClean="0"/>
          </a:p>
        </p:txBody>
      </p:sp>
      <p:sp>
        <p:nvSpPr>
          <p:cNvPr id="3" name="2 - Θέση περιεχομένου"/>
          <p:cNvSpPr>
            <a:spLocks noGrp="1"/>
          </p:cNvSpPr>
          <p:nvPr>
            <p:ph idx="1"/>
          </p:nvPr>
        </p:nvSpPr>
        <p:spPr>
          <a:xfrm>
            <a:off x="107950" y="1268413"/>
            <a:ext cx="8856663" cy="5473700"/>
          </a:xfrm>
        </p:spPr>
        <p:txBody>
          <a:bodyPr rtlCol="0">
            <a:normAutofit fontScale="92500"/>
          </a:bodyPr>
          <a:lstStyle/>
          <a:p>
            <a:pPr eaLnBrk="1" fontAlgn="auto" hangingPunct="1">
              <a:spcAft>
                <a:spcPts val="0"/>
              </a:spcAft>
              <a:buFont typeface="Arial" pitchFamily="34" charset="0"/>
              <a:buChar char="•"/>
              <a:defRPr/>
            </a:pPr>
            <a:r>
              <a:rPr lang="el-GR" dirty="0" smtClean="0">
                <a:latin typeface="Times New Roman" pitchFamily="18" charset="0"/>
                <a:cs typeface="Times New Roman" pitchFamily="18" charset="0"/>
              </a:rPr>
              <a:t>Από τα προηγούμενα αποτελέσματα βλέπουμε ότι, ενώ οι ΚΠΑ και των δύο προγραμμάτων μειώνονται όταν το προεξοφλητικό επιτόκιο αυξάνεται από 10% σε 12%, η ποσοστιαία μεταβολή της ΚΠΑ του προγράμματος Α (-41,05%) είναι μεγαλύτερη από εκείνη του προγράμματος Β (-31,60%). Επομένως το επενδυτικό πρόγραμμα Α είναι περισσότερο ευαίσθητο στις αλλαγές του προεξοφλητικού επιτοκίου και επομένως περιέχει μεγαλύτερο κίνδυνο από ότι το επενδυτικό πρόγραμμα Β εάν το προεξοφλητικό επιτόκιο μεταβληθεί στο μέλλον.</a:t>
            </a:r>
          </a:p>
        </p:txBody>
      </p:sp>
      <p:sp>
        <p:nvSpPr>
          <p:cNvPr id="4" name="3 - Θέση αριθμού διαφάνειας"/>
          <p:cNvSpPr>
            <a:spLocks noGrp="1"/>
          </p:cNvSpPr>
          <p:nvPr>
            <p:ph type="sldNum" sz="quarter" idx="12"/>
          </p:nvPr>
        </p:nvSpPr>
        <p:spPr/>
        <p:txBody>
          <a:bodyPr/>
          <a:lstStyle/>
          <a:p>
            <a:pPr>
              <a:defRPr/>
            </a:pPr>
            <a:fld id="{82A59486-CDD4-493F-8AFD-96B0D69F6E15}" type="slidenum">
              <a:rPr lang="el-GR"/>
              <a:pPr>
                <a:defRPr/>
              </a:pPr>
              <a:t>91</a:t>
            </a:fld>
            <a:endParaRPr lang="el-GR"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138113"/>
            <a:ext cx="9144000" cy="503237"/>
          </a:xfrm>
        </p:spPr>
        <p:txBody>
          <a:bodyPr rtlCol="0" anchor="t">
            <a:normAutofit fontScale="90000"/>
          </a:bodyPr>
          <a:lstStyle/>
          <a:p>
            <a:pPr eaLnBrk="1" fontAlgn="auto" hangingPunct="1">
              <a:spcAft>
                <a:spcPts val="0"/>
              </a:spcAft>
              <a:defRPr/>
            </a:pPr>
            <a:r>
              <a:rPr lang="el-GR" sz="3600" b="1" dirty="0" smtClean="0">
                <a:latin typeface="Times New Roman" pitchFamily="18" charset="0"/>
              </a:rPr>
              <a:t>4. Ανάλυση σεναρίου</a:t>
            </a:r>
            <a:r>
              <a:rPr lang="el-GR" dirty="0" smtClean="0"/>
              <a:t> </a:t>
            </a:r>
          </a:p>
        </p:txBody>
      </p:sp>
      <p:sp>
        <p:nvSpPr>
          <p:cNvPr id="19459" name="Rectangle 3"/>
          <p:cNvSpPr>
            <a:spLocks noGrp="1" noChangeArrowheads="1"/>
          </p:cNvSpPr>
          <p:nvPr>
            <p:ph idx="1"/>
          </p:nvPr>
        </p:nvSpPr>
        <p:spPr>
          <a:xfrm>
            <a:off x="0" y="908050"/>
            <a:ext cx="9144000" cy="5949950"/>
          </a:xfrm>
        </p:spPr>
        <p:txBody>
          <a:bodyPr rtlCol="0">
            <a:noAutofit/>
          </a:bodyPr>
          <a:lstStyle/>
          <a:p>
            <a:pPr marL="0" indent="0" algn="just" eaLnBrk="1" fontAlgn="auto" hangingPunct="1">
              <a:spcAft>
                <a:spcPts val="0"/>
              </a:spcAft>
              <a:buFont typeface="Wingdings" pitchFamily="2" charset="2"/>
              <a:buNone/>
              <a:defRPr/>
            </a:pPr>
            <a:r>
              <a:rPr lang="el-GR" sz="3000" dirty="0" smtClean="0">
                <a:latin typeface="Times New Roman" pitchFamily="18" charset="0"/>
              </a:rPr>
              <a:t>Η ανάλυση σεναρίου</a:t>
            </a:r>
            <a:r>
              <a:rPr lang="el-GR" sz="3000" b="1" dirty="0" smtClean="0">
                <a:latin typeface="Times New Roman" pitchFamily="18" charset="0"/>
              </a:rPr>
              <a:t> </a:t>
            </a:r>
            <a:r>
              <a:rPr lang="el-GR" sz="3000" dirty="0" smtClean="0">
                <a:latin typeface="Times New Roman" pitchFamily="18" charset="0"/>
              </a:rPr>
              <a:t>είναι μια μέθοδος η οποία </a:t>
            </a:r>
            <a:r>
              <a:rPr lang="el-GR" sz="3000" b="1" dirty="0" smtClean="0">
                <a:latin typeface="Times New Roman" pitchFamily="18" charset="0"/>
              </a:rPr>
              <a:t>εξετάζει</a:t>
            </a:r>
            <a:r>
              <a:rPr lang="el-GR" sz="3000" dirty="0" smtClean="0">
                <a:latin typeface="Times New Roman" pitchFamily="18" charset="0"/>
              </a:rPr>
              <a:t> </a:t>
            </a:r>
            <a:r>
              <a:rPr lang="el-GR" sz="3000" b="1" dirty="0" smtClean="0">
                <a:latin typeface="Times New Roman" pitchFamily="18" charset="0"/>
              </a:rPr>
              <a:t>τρεις</a:t>
            </a:r>
            <a:r>
              <a:rPr lang="el-GR" sz="3000" dirty="0" smtClean="0">
                <a:latin typeface="Times New Roman" pitchFamily="18" charset="0"/>
              </a:rPr>
              <a:t> </a:t>
            </a:r>
            <a:r>
              <a:rPr lang="el-GR" sz="3000" b="1" dirty="0" smtClean="0">
                <a:solidFill>
                  <a:schemeClr val="accent6">
                    <a:lumMod val="75000"/>
                  </a:schemeClr>
                </a:solidFill>
                <a:latin typeface="Times New Roman" pitchFamily="18" charset="0"/>
              </a:rPr>
              <a:t>συνήθως περιπτώσεις</a:t>
            </a:r>
            <a:r>
              <a:rPr lang="el-GR" sz="3000" dirty="0" smtClean="0">
                <a:latin typeface="Times New Roman" pitchFamily="18" charset="0"/>
              </a:rPr>
              <a:t>, </a:t>
            </a:r>
            <a:r>
              <a:rPr lang="el-GR" sz="3000" b="1" dirty="0" smtClean="0">
                <a:solidFill>
                  <a:srgbClr val="FF0000"/>
                </a:solidFill>
                <a:latin typeface="Times New Roman" pitchFamily="18" charset="0"/>
              </a:rPr>
              <a:t>μια απαισιόδοξη</a:t>
            </a:r>
            <a:r>
              <a:rPr lang="el-GR" sz="3000" dirty="0" smtClean="0">
                <a:latin typeface="Times New Roman" pitchFamily="18" charset="0"/>
              </a:rPr>
              <a:t>, </a:t>
            </a:r>
            <a:r>
              <a:rPr lang="el-GR" sz="3000" b="1" dirty="0" smtClean="0">
                <a:solidFill>
                  <a:srgbClr val="0070C0"/>
                </a:solidFill>
                <a:latin typeface="Times New Roman" pitchFamily="18" charset="0"/>
              </a:rPr>
              <a:t>μια αισιόδοξη </a:t>
            </a:r>
            <a:r>
              <a:rPr lang="el-GR" sz="3000" dirty="0" smtClean="0">
                <a:latin typeface="Times New Roman" pitchFamily="18" charset="0"/>
              </a:rPr>
              <a:t>και </a:t>
            </a:r>
            <a:r>
              <a:rPr lang="el-GR" sz="3000" b="1" dirty="0" smtClean="0">
                <a:solidFill>
                  <a:srgbClr val="00B050"/>
                </a:solidFill>
                <a:latin typeface="Times New Roman" pitchFamily="18" charset="0"/>
              </a:rPr>
              <a:t>μια μέση ή πιο πιθανή.</a:t>
            </a:r>
            <a:r>
              <a:rPr lang="el-GR" sz="3000" dirty="0" smtClean="0">
                <a:latin typeface="Times New Roman" pitchFamily="18" charset="0"/>
              </a:rPr>
              <a:t> Χρησιμοποιώντας τις μεταβλητές αυτές, ο αναλυτής υπολογίζει 3 ΚΠΑ  για κάθε εξεταζόμενο επενδυτικό πρόγραμμα.  Αυτές οι ΚΠΑ του προγράμματος θα πρέπει να υπολογιστούν, με τη χρησιμοποίηση του κόστους κεφαλαίου (ή ενός επιτοκίου το οποίο θα είναι ανάλογο με τον κίνδυνο του προγράμματος) ως προεξοφλητικού επιτοκίου. Μετά εξετάζεται η πιθανότητα εμφάνισης κάθε περίπτωσης να πραγματοποιηθεί.</a:t>
            </a:r>
          </a:p>
        </p:txBody>
      </p:sp>
      <p:sp>
        <p:nvSpPr>
          <p:cNvPr id="4" name="3 - Θέση αριθμού διαφάνειας"/>
          <p:cNvSpPr>
            <a:spLocks noGrp="1"/>
          </p:cNvSpPr>
          <p:nvPr>
            <p:ph type="sldNum" sz="quarter" idx="12"/>
          </p:nvPr>
        </p:nvSpPr>
        <p:spPr/>
        <p:txBody>
          <a:bodyPr/>
          <a:lstStyle/>
          <a:p>
            <a:pPr>
              <a:defRPr/>
            </a:pPr>
            <a:fld id="{EE634792-2A04-47B5-B8BF-C2064AFF0BEB}" type="slidenum">
              <a:rPr lang="el-GR"/>
              <a:pPr>
                <a:defRPr/>
              </a:pPr>
              <a:t>92</a:t>
            </a:fld>
            <a:endParaRPr lang="el-GR"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5888"/>
            <a:ext cx="8229600" cy="720725"/>
          </a:xfrm>
        </p:spPr>
        <p:txBody>
          <a:bodyPr rtlCol="0">
            <a:normAutofit fontScale="90000"/>
          </a:bodyPr>
          <a:lstStyle/>
          <a:p>
            <a:pPr eaLnBrk="1" fontAlgn="auto" hangingPunct="1">
              <a:spcAft>
                <a:spcPts val="0"/>
              </a:spcAft>
              <a:defRPr/>
            </a:pPr>
            <a:r>
              <a:rPr lang="el-GR" b="1" dirty="0" smtClean="0">
                <a:latin typeface="Times New Roman" pitchFamily="18" charset="0"/>
              </a:rPr>
              <a:t>4. Ανάλυση σεναρίου</a:t>
            </a:r>
            <a:r>
              <a:rPr lang="el-GR" dirty="0" smtClean="0"/>
              <a:t> </a:t>
            </a:r>
          </a:p>
        </p:txBody>
      </p:sp>
      <p:sp>
        <p:nvSpPr>
          <p:cNvPr id="3" name="2 - Θέση περιεχομένου"/>
          <p:cNvSpPr>
            <a:spLocks noGrp="1"/>
          </p:cNvSpPr>
          <p:nvPr>
            <p:ph idx="1"/>
          </p:nvPr>
        </p:nvSpPr>
        <p:spPr>
          <a:xfrm>
            <a:off x="107950" y="981075"/>
            <a:ext cx="9036050" cy="5876925"/>
          </a:xfrm>
        </p:spPr>
        <p:txBody>
          <a:bodyPr rtlCol="0">
            <a:normAutofit fontScale="92500"/>
          </a:bodyPr>
          <a:lstStyle/>
          <a:p>
            <a:pPr eaLnBrk="1" fontAlgn="auto" hangingPunct="1">
              <a:spcAft>
                <a:spcPts val="0"/>
              </a:spcAft>
              <a:buFont typeface="Arial" pitchFamily="34" charset="0"/>
              <a:buChar char="•"/>
              <a:defRPr/>
            </a:pPr>
            <a:r>
              <a:rPr lang="el-GR" dirty="0" smtClean="0">
                <a:latin typeface="Times New Roman" pitchFamily="18" charset="0"/>
                <a:cs typeface="Times New Roman" pitchFamily="18" charset="0"/>
              </a:rPr>
              <a:t>Μετά τον καθορισμό των πιθανοτήτων, υπολογίζουμε την </a:t>
            </a:r>
            <a:r>
              <a:rPr lang="el-GR" b="1" u="sng" dirty="0" smtClean="0">
                <a:solidFill>
                  <a:schemeClr val="accent6">
                    <a:lumMod val="75000"/>
                  </a:schemeClr>
                </a:solidFill>
                <a:latin typeface="Times New Roman" pitchFamily="18" charset="0"/>
                <a:cs typeface="Times New Roman" pitchFamily="18" charset="0"/>
              </a:rPr>
              <a:t>τυπική απόκλιση της ΚΠΑ </a:t>
            </a:r>
            <a:r>
              <a:rPr lang="el-GR" dirty="0" smtClean="0">
                <a:latin typeface="Times New Roman" pitchFamily="18" charset="0"/>
                <a:cs typeface="Times New Roman" pitchFamily="18" charset="0"/>
              </a:rPr>
              <a:t>και </a:t>
            </a:r>
            <a:r>
              <a:rPr lang="el-GR" b="1" u="sng" dirty="0" smtClean="0">
                <a:solidFill>
                  <a:srgbClr val="0070C0"/>
                </a:solidFill>
                <a:latin typeface="Times New Roman" pitchFamily="18" charset="0"/>
                <a:cs typeface="Times New Roman" pitchFamily="18" charset="0"/>
              </a:rPr>
              <a:t>τον συντελεστή μεταβλητότητας της ΚΠΑ.</a:t>
            </a:r>
            <a:r>
              <a:rPr lang="el-GR" b="1" dirty="0" smtClean="0">
                <a:solidFill>
                  <a:schemeClr val="accent3">
                    <a:lumMod val="50000"/>
                  </a:schemeClr>
                </a:solidFill>
                <a:latin typeface="Times New Roman" pitchFamily="18" charset="0"/>
                <a:cs typeface="Times New Roman" pitchFamily="18" charset="0"/>
              </a:rPr>
              <a:t> </a:t>
            </a:r>
            <a:r>
              <a:rPr lang="el-GR" dirty="0" smtClean="0">
                <a:latin typeface="Times New Roman" pitchFamily="18" charset="0"/>
                <a:cs typeface="Times New Roman" pitchFamily="18" charset="0"/>
              </a:rPr>
              <a:t>Έπειτα συγκρίνουμε τον συντελεστή μεταβλητότητας του συγκεκριμένου προγράμματος με το </a:t>
            </a:r>
            <a:r>
              <a:rPr lang="el-GR" u="sng" dirty="0" smtClean="0">
                <a:solidFill>
                  <a:srgbClr val="FF0000"/>
                </a:solidFill>
                <a:latin typeface="Times New Roman" pitchFamily="18" charset="0"/>
                <a:cs typeface="Times New Roman" pitchFamily="18" charset="0"/>
              </a:rPr>
              <a:t>μέσο συντελεστή μεταβλητότητας των υπολοίπων προγραμμάτων</a:t>
            </a:r>
            <a:r>
              <a:rPr lang="el-GR" dirty="0" smtClean="0">
                <a:solidFill>
                  <a:srgbClr val="FF0000"/>
                </a:solidFill>
                <a:latin typeface="Times New Roman" pitchFamily="18" charset="0"/>
                <a:cs typeface="Times New Roman" pitchFamily="18" charset="0"/>
              </a:rPr>
              <a:t> </a:t>
            </a:r>
            <a:r>
              <a:rPr lang="el-GR" dirty="0" smtClean="0">
                <a:latin typeface="Times New Roman" pitchFamily="18" charset="0"/>
                <a:cs typeface="Times New Roman" pitchFamily="18" charset="0"/>
              </a:rPr>
              <a:t>της επιχείρησης και μπορούμε να αποφανθούμε εάν το συγκεκριμένο πρόγραμμα έχει περισσότερο ή λιγότερο κίνδυνο από το μέσο επενδυτικό πρόγραμμα της επιχείρησης. Το μειονέκτημα της μεθόδου αυτής είναι ότι λαμβάνει υπόψη της μόνο τρεις ΚΠΑ ενώ μπορεί να υπάρχει ένας άπειρος αριθμός από δυνητικά αποτελέσματα. </a:t>
            </a:r>
          </a:p>
        </p:txBody>
      </p:sp>
      <p:sp>
        <p:nvSpPr>
          <p:cNvPr id="4" name="3 - Θέση αριθμού διαφάνειας"/>
          <p:cNvSpPr>
            <a:spLocks noGrp="1"/>
          </p:cNvSpPr>
          <p:nvPr>
            <p:ph type="sldNum" sz="quarter" idx="12"/>
          </p:nvPr>
        </p:nvSpPr>
        <p:spPr/>
        <p:txBody>
          <a:bodyPr/>
          <a:lstStyle/>
          <a:p>
            <a:pPr>
              <a:defRPr/>
            </a:pPr>
            <a:fld id="{98816739-A603-4C75-86C3-8FC817EC7A90}" type="slidenum">
              <a:rPr lang="el-GR"/>
              <a:pPr>
                <a:defRPr/>
              </a:pPr>
              <a:t>93</a:t>
            </a:fld>
            <a:endParaRPr lang="el-GR"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388" y="188913"/>
            <a:ext cx="8785225" cy="576262"/>
          </a:xfrm>
        </p:spPr>
        <p:txBody>
          <a:bodyPr rtlCol="0">
            <a:normAutofit fontScale="90000"/>
          </a:bodyPr>
          <a:lstStyle/>
          <a:p>
            <a:pPr eaLnBrk="1" fontAlgn="auto" hangingPunct="1">
              <a:spcAft>
                <a:spcPts val="0"/>
              </a:spcAft>
              <a:defRPr/>
            </a:pPr>
            <a:r>
              <a:rPr lang="el-GR" sz="4000" b="1" dirty="0" smtClean="0">
                <a:latin typeface="Times New Roman" pitchFamily="18" charset="0"/>
              </a:rPr>
              <a:t>4. Ανάλυση σεναρίου</a:t>
            </a:r>
            <a:r>
              <a:rPr lang="el-GR" sz="4000" dirty="0" smtClean="0"/>
              <a:t> </a:t>
            </a:r>
            <a:r>
              <a:rPr lang="el-GR" sz="4000" dirty="0" smtClean="0">
                <a:latin typeface="Times New Roman" pitchFamily="18" charset="0"/>
                <a:cs typeface="Times New Roman" pitchFamily="18" charset="0"/>
              </a:rPr>
              <a:t>- </a:t>
            </a:r>
            <a:r>
              <a:rPr lang="el-GR" sz="4000" b="1" dirty="0" smtClean="0">
                <a:latin typeface="Times New Roman" pitchFamily="18" charset="0"/>
                <a:cs typeface="Times New Roman" pitchFamily="18" charset="0"/>
              </a:rPr>
              <a:t>Άσκηση</a:t>
            </a:r>
            <a:endParaRPr lang="el-GR" sz="4000" b="1" dirty="0" smtClean="0"/>
          </a:p>
        </p:txBody>
      </p:sp>
      <p:sp>
        <p:nvSpPr>
          <p:cNvPr id="3" name="2 - Θέση περιεχομένου"/>
          <p:cNvSpPr>
            <a:spLocks noGrp="1"/>
          </p:cNvSpPr>
          <p:nvPr>
            <p:ph idx="1"/>
          </p:nvPr>
        </p:nvSpPr>
        <p:spPr>
          <a:xfrm>
            <a:off x="107950" y="908050"/>
            <a:ext cx="8928100" cy="5834063"/>
          </a:xfrm>
        </p:spPr>
        <p:txBody>
          <a:bodyPr rtlCol="0">
            <a:normAutofit fontScale="92500" lnSpcReduction="10000"/>
          </a:bodyPr>
          <a:lstStyle/>
          <a:p>
            <a:pPr eaLnBrk="1" fontAlgn="auto" hangingPunct="1">
              <a:spcAft>
                <a:spcPts val="0"/>
              </a:spcAft>
              <a:buFont typeface="Arial" pitchFamily="34" charset="0"/>
              <a:buChar char="•"/>
              <a:defRPr/>
            </a:pPr>
            <a:r>
              <a:rPr lang="el-GR" dirty="0" smtClean="0">
                <a:latin typeface="Times New Roman" pitchFamily="18" charset="0"/>
                <a:cs typeface="Times New Roman" pitchFamily="18" charset="0"/>
              </a:rPr>
              <a:t>Η επιχείρηση ΩΜΕΓΑ Α.Ε. έχει εφαρμόσει 3 σενάρια (απαισιόδοξο, μέσο και αισιόδοξο) όσον αφορά τις πρόσθετες ταμειακές ροές μετά από φόρους που θα προέλθουν από την αποδοχή του προγράμματος. Τα 3 αυτά σενάρια έχουν καταλήξει στον υπολογισμό 3 ΚΠΑ που είναι 10.000 €, 20.000 € και 30.000 € αντίστοιχα. Υποθέτουμε ότι υπάρχει 25% πιθανότητα να συμβεί το απαισιόδοξο σενάριο, 25% το αισιόδοξο και 50% το μέσο. Να υπολογιστούν η αναμενόμενη ΚΠΑ, η τυπική απόκλιση της ΚΠΑ, και τον </a:t>
            </a:r>
            <a:r>
              <a:rPr lang="en-US" dirty="0" smtClean="0">
                <a:latin typeface="Times New Roman" pitchFamily="18" charset="0"/>
                <a:cs typeface="Times New Roman" pitchFamily="18" charset="0"/>
              </a:rPr>
              <a:t>CV </a:t>
            </a:r>
            <a:r>
              <a:rPr lang="el-GR" dirty="0" smtClean="0">
                <a:latin typeface="Times New Roman" pitchFamily="18" charset="0"/>
                <a:cs typeface="Times New Roman" pitchFamily="18" charset="0"/>
              </a:rPr>
              <a:t>της ΚΠΑ του επενδυτικού προγράμματος. Εάν ο </a:t>
            </a:r>
            <a:r>
              <a:rPr lang="en-US" dirty="0" smtClean="0">
                <a:latin typeface="Times New Roman" pitchFamily="18" charset="0"/>
                <a:cs typeface="Times New Roman" pitchFamily="18" charset="0"/>
              </a:rPr>
              <a:t>CV </a:t>
            </a:r>
            <a:r>
              <a:rPr lang="el-GR" dirty="0" smtClean="0">
                <a:latin typeface="Times New Roman" pitchFamily="18" charset="0"/>
                <a:cs typeface="Times New Roman" pitchFamily="18" charset="0"/>
              </a:rPr>
              <a:t>όλου του υπάρχοντος ενεργητικού της επιχείρησης είναι 1,00 θα προτείνατε την αποδοχή του προγράμματος</a:t>
            </a:r>
            <a:r>
              <a:rPr lang="en-US" dirty="0" smtClean="0">
                <a:latin typeface="Times New Roman" pitchFamily="18" charset="0"/>
                <a:cs typeface="Times New Roman" pitchFamily="18" charset="0"/>
              </a:rPr>
              <a:t>; </a:t>
            </a:r>
            <a:endParaRPr lang="el-GR" dirty="0" smtClean="0">
              <a:latin typeface="Times New Roman" pitchFamily="18" charset="0"/>
              <a:cs typeface="Times New Roman" pitchFamily="18" charset="0"/>
            </a:endParaRPr>
          </a:p>
        </p:txBody>
      </p:sp>
      <p:sp>
        <p:nvSpPr>
          <p:cNvPr id="4" name="3 - Θέση αριθμού διαφάνειας"/>
          <p:cNvSpPr>
            <a:spLocks noGrp="1"/>
          </p:cNvSpPr>
          <p:nvPr>
            <p:ph type="sldNum" sz="quarter" idx="12"/>
          </p:nvPr>
        </p:nvSpPr>
        <p:spPr/>
        <p:txBody>
          <a:bodyPr/>
          <a:lstStyle/>
          <a:p>
            <a:pPr>
              <a:defRPr/>
            </a:pPr>
            <a:fld id="{946815B8-8AC3-414C-9143-47E74C15BF8C}" type="slidenum">
              <a:rPr lang="el-GR"/>
              <a:pPr>
                <a:defRPr/>
              </a:pPr>
              <a:t>94</a:t>
            </a:fld>
            <a:endParaRPr lang="el-GR"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1 - Τίτλος"/>
          <p:cNvSpPr>
            <a:spLocks noGrp="1"/>
          </p:cNvSpPr>
          <p:nvPr>
            <p:ph type="title"/>
          </p:nvPr>
        </p:nvSpPr>
        <p:spPr/>
        <p:txBody>
          <a:bodyPr/>
          <a:lstStyle/>
          <a:p>
            <a:pPr eaLnBrk="1" hangingPunct="1"/>
            <a:r>
              <a:rPr lang="el-GR" b="1" smtClean="0">
                <a:latin typeface="Times New Roman" pitchFamily="18" charset="0"/>
              </a:rPr>
              <a:t>4. Ανάλυση σεναρίου</a:t>
            </a:r>
            <a:r>
              <a:rPr lang="el-GR" smtClean="0"/>
              <a:t> </a:t>
            </a:r>
            <a:r>
              <a:rPr lang="el-GR" smtClean="0">
                <a:latin typeface="Times New Roman" pitchFamily="18" charset="0"/>
                <a:cs typeface="Times New Roman" pitchFamily="18" charset="0"/>
              </a:rPr>
              <a:t>- </a:t>
            </a:r>
            <a:r>
              <a:rPr lang="el-GR" b="1" smtClean="0">
                <a:latin typeface="Times New Roman" pitchFamily="18" charset="0"/>
                <a:cs typeface="Times New Roman" pitchFamily="18" charset="0"/>
              </a:rPr>
              <a:t>Απάντηση</a:t>
            </a:r>
            <a:endParaRPr lang="el-GR" smtClean="0"/>
          </a:p>
        </p:txBody>
      </p:sp>
      <p:sp>
        <p:nvSpPr>
          <p:cNvPr id="3" name="2 - Θέση περιεχομένου"/>
          <p:cNvSpPr>
            <a:spLocks noGrp="1"/>
          </p:cNvSpPr>
          <p:nvPr>
            <p:ph idx="1"/>
          </p:nvPr>
        </p:nvSpPr>
        <p:spPr>
          <a:xfrm>
            <a:off x="0" y="1600200"/>
            <a:ext cx="9144000" cy="5257800"/>
          </a:xfrm>
        </p:spPr>
        <p:txBody>
          <a:bodyPr rtlCol="0">
            <a:normAutofit fontScale="92500" lnSpcReduction="20000"/>
          </a:bodyPr>
          <a:lstStyle/>
          <a:p>
            <a:pPr eaLnBrk="1" fontAlgn="auto" hangingPunct="1">
              <a:spcAft>
                <a:spcPts val="0"/>
              </a:spcAft>
              <a:buFont typeface="Arial" pitchFamily="34" charset="0"/>
              <a:buChar char="•"/>
              <a:defRPr/>
            </a:pPr>
            <a:r>
              <a:rPr lang="el-GR" b="1" u="sng" dirty="0" smtClean="0">
                <a:latin typeface="Times New Roman" pitchFamily="18" charset="0"/>
                <a:cs typeface="Times New Roman" pitchFamily="18" charset="0"/>
              </a:rPr>
              <a:t>Λύση:</a:t>
            </a:r>
            <a:r>
              <a:rPr lang="el-GR" b="1"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Η </a:t>
            </a:r>
            <a:r>
              <a:rPr lang="el-GR" b="1" dirty="0" smtClean="0">
                <a:solidFill>
                  <a:srgbClr val="7030A0"/>
                </a:solidFill>
                <a:latin typeface="Times New Roman" pitchFamily="18" charset="0"/>
                <a:cs typeface="Times New Roman" pitchFamily="18" charset="0"/>
              </a:rPr>
              <a:t>αναμενόμενη ΚΠΑ </a:t>
            </a:r>
            <a:r>
              <a:rPr lang="el-GR" dirty="0" smtClean="0">
                <a:latin typeface="Times New Roman" pitchFamily="18" charset="0"/>
                <a:cs typeface="Times New Roman" pitchFamily="18" charset="0"/>
              </a:rPr>
              <a:t>του επενδυτικού προγράμματος είναι ίση με:</a:t>
            </a:r>
          </a:p>
          <a:p>
            <a:pPr eaLnBrk="1" fontAlgn="auto" hangingPunct="1">
              <a:spcAft>
                <a:spcPts val="0"/>
              </a:spcAft>
              <a:buFont typeface="Arial" pitchFamily="34" charset="0"/>
              <a:buNone/>
              <a:defRPr/>
            </a:pPr>
            <a:r>
              <a:rPr lang="el-GR" sz="2900" b="1" dirty="0" smtClean="0">
                <a:latin typeface="Times New Roman" pitchFamily="18" charset="0"/>
                <a:cs typeface="Times New Roman" pitchFamily="18" charset="0"/>
              </a:rPr>
              <a:t>Ε(</a:t>
            </a:r>
            <a:r>
              <a:rPr lang="en-US" sz="2900" b="1" dirty="0" smtClean="0">
                <a:latin typeface="Times New Roman" pitchFamily="18" charset="0"/>
                <a:cs typeface="Times New Roman" pitchFamily="18" charset="0"/>
              </a:rPr>
              <a:t>NPV) </a:t>
            </a:r>
            <a:r>
              <a:rPr lang="en-US" sz="2900" dirty="0" smtClean="0">
                <a:latin typeface="Times New Roman" pitchFamily="18" charset="0"/>
                <a:cs typeface="Times New Roman" pitchFamily="18" charset="0"/>
              </a:rPr>
              <a:t>=</a:t>
            </a:r>
            <a:r>
              <a:rPr lang="el-GR" sz="2900" dirty="0" smtClean="0">
                <a:latin typeface="Times New Roman" pitchFamily="18" charset="0"/>
                <a:cs typeface="Times New Roman" pitchFamily="18" charset="0"/>
              </a:rPr>
              <a:t> (0,25*10.000) + (0,50*20.000) + (0,25*30.000) </a:t>
            </a:r>
          </a:p>
          <a:p>
            <a:pPr eaLnBrk="1" fontAlgn="auto" hangingPunct="1">
              <a:spcAft>
                <a:spcPts val="0"/>
              </a:spcAft>
              <a:buFont typeface="Arial" pitchFamily="34" charset="0"/>
              <a:buNone/>
              <a:defRPr/>
            </a:pPr>
            <a:r>
              <a:rPr lang="el-GR" sz="2900" b="1" dirty="0" smtClean="0">
                <a:latin typeface="Times New Roman" pitchFamily="18" charset="0"/>
                <a:cs typeface="Times New Roman" pitchFamily="18" charset="0"/>
              </a:rPr>
              <a:t>Ε(</a:t>
            </a:r>
            <a:r>
              <a:rPr lang="en-US" sz="2900" b="1" dirty="0" smtClean="0">
                <a:latin typeface="Times New Roman" pitchFamily="18" charset="0"/>
                <a:cs typeface="Times New Roman" pitchFamily="18" charset="0"/>
              </a:rPr>
              <a:t>NPV)</a:t>
            </a:r>
            <a:r>
              <a:rPr lang="el-GR" sz="2900" b="1" dirty="0" smtClean="0">
                <a:latin typeface="Times New Roman" pitchFamily="18" charset="0"/>
                <a:cs typeface="Times New Roman" pitchFamily="18" charset="0"/>
              </a:rPr>
              <a:t> = 20.000</a:t>
            </a:r>
          </a:p>
          <a:p>
            <a:pPr eaLnBrk="1" fontAlgn="auto" hangingPunct="1">
              <a:spcAft>
                <a:spcPts val="0"/>
              </a:spcAft>
              <a:buFont typeface="Arial" pitchFamily="34" charset="0"/>
              <a:buNone/>
              <a:defRPr/>
            </a:pPr>
            <a:r>
              <a:rPr lang="el-GR" sz="2900" dirty="0" smtClean="0">
                <a:latin typeface="Times New Roman" pitchFamily="18" charset="0"/>
                <a:cs typeface="Times New Roman" pitchFamily="18" charset="0"/>
              </a:rPr>
              <a:t>Η </a:t>
            </a:r>
            <a:r>
              <a:rPr lang="el-GR" sz="2900" b="1" dirty="0" smtClean="0">
                <a:solidFill>
                  <a:srgbClr val="0000CC"/>
                </a:solidFill>
                <a:latin typeface="Times New Roman" pitchFamily="18" charset="0"/>
                <a:cs typeface="Times New Roman" pitchFamily="18" charset="0"/>
              </a:rPr>
              <a:t>τυπική απόκλιση </a:t>
            </a:r>
            <a:r>
              <a:rPr lang="el-GR" sz="2900" dirty="0" smtClean="0">
                <a:latin typeface="Times New Roman" pitchFamily="18" charset="0"/>
                <a:cs typeface="Times New Roman" pitchFamily="18" charset="0"/>
              </a:rPr>
              <a:t>της ΚΠΑ </a:t>
            </a:r>
            <a:r>
              <a:rPr lang="el-GR" sz="2800" dirty="0" smtClean="0">
                <a:latin typeface="Times New Roman" pitchFamily="18" charset="0"/>
                <a:cs typeface="Times New Roman" pitchFamily="18" charset="0"/>
              </a:rPr>
              <a:t>του επενδυτικού προγράμματος</a:t>
            </a:r>
          </a:p>
          <a:p>
            <a:pPr eaLnBrk="1" fontAlgn="auto" hangingPunct="1">
              <a:spcAft>
                <a:spcPts val="0"/>
              </a:spcAft>
              <a:buFont typeface="Arial" pitchFamily="34" charset="0"/>
              <a:buNone/>
              <a:defRPr/>
            </a:pPr>
            <a:r>
              <a:rPr lang="el-GR" sz="2800" dirty="0" smtClean="0">
                <a:latin typeface="Times New Roman" pitchFamily="18" charset="0"/>
                <a:cs typeface="Times New Roman" pitchFamily="18" charset="0"/>
              </a:rPr>
              <a:t>είναι </a:t>
            </a:r>
            <a:r>
              <a:rPr lang="el-GR" sz="2900" dirty="0" smtClean="0">
                <a:latin typeface="Times New Roman" pitchFamily="18" charset="0"/>
                <a:cs typeface="Times New Roman" pitchFamily="18" charset="0"/>
              </a:rPr>
              <a:t>ίση με:</a:t>
            </a:r>
          </a:p>
          <a:p>
            <a:pPr eaLnBrk="1" fontAlgn="auto" hangingPunct="1">
              <a:spcAft>
                <a:spcPts val="0"/>
              </a:spcAft>
              <a:buFont typeface="Arial" pitchFamily="34" charset="0"/>
              <a:buNone/>
              <a:defRPr/>
            </a:pPr>
            <a:r>
              <a:rPr lang="el-GR" sz="2900" b="1" dirty="0" smtClean="0">
                <a:solidFill>
                  <a:srgbClr val="0000CC"/>
                </a:solidFill>
                <a:latin typeface="Times New Roman" pitchFamily="18" charset="0"/>
                <a:cs typeface="Times New Roman" pitchFamily="18" charset="0"/>
              </a:rPr>
              <a:t>σ</a:t>
            </a:r>
            <a:r>
              <a:rPr lang="el-GR" sz="2900" b="1" dirty="0" smtClean="0">
                <a:latin typeface="Times New Roman" pitchFamily="18" charset="0"/>
                <a:cs typeface="Times New Roman" pitchFamily="18" charset="0"/>
              </a:rPr>
              <a:t> =</a:t>
            </a:r>
            <a:r>
              <a:rPr lang="el-GR" sz="2900" dirty="0" smtClean="0">
                <a:latin typeface="Times New Roman" pitchFamily="18" charset="0"/>
                <a:cs typeface="Times New Roman" pitchFamily="18" charset="0"/>
              </a:rPr>
              <a:t> [ (0,25)*(10.000-20.000)</a:t>
            </a:r>
            <a:r>
              <a:rPr lang="el-GR" sz="2900" baseline="30000" dirty="0" smtClean="0">
                <a:latin typeface="Times New Roman" pitchFamily="18" charset="0"/>
                <a:cs typeface="Times New Roman" pitchFamily="18" charset="0"/>
              </a:rPr>
              <a:t>2</a:t>
            </a:r>
            <a:r>
              <a:rPr lang="el-GR" sz="2900" dirty="0" smtClean="0">
                <a:latin typeface="Times New Roman" pitchFamily="18" charset="0"/>
                <a:cs typeface="Times New Roman" pitchFamily="18" charset="0"/>
              </a:rPr>
              <a:t> + (0,50)*(20.000-20.000)</a:t>
            </a:r>
            <a:r>
              <a:rPr lang="el-GR" sz="2900" baseline="30000" dirty="0" smtClean="0">
                <a:latin typeface="Times New Roman" pitchFamily="18" charset="0"/>
                <a:cs typeface="Times New Roman" pitchFamily="18" charset="0"/>
              </a:rPr>
              <a:t>2</a:t>
            </a:r>
            <a:r>
              <a:rPr lang="el-GR" sz="2900" dirty="0" smtClean="0">
                <a:latin typeface="Times New Roman" pitchFamily="18" charset="0"/>
                <a:cs typeface="Times New Roman" pitchFamily="18" charset="0"/>
              </a:rPr>
              <a:t> + (0,25)*(30.000-20.000)</a:t>
            </a:r>
            <a:r>
              <a:rPr lang="el-GR" sz="2900" baseline="30000" dirty="0" smtClean="0">
                <a:latin typeface="Times New Roman" pitchFamily="18" charset="0"/>
                <a:cs typeface="Times New Roman" pitchFamily="18" charset="0"/>
              </a:rPr>
              <a:t>2</a:t>
            </a:r>
            <a:r>
              <a:rPr lang="el-GR" sz="2900" dirty="0" smtClean="0">
                <a:latin typeface="Times New Roman" pitchFamily="18" charset="0"/>
                <a:cs typeface="Times New Roman" pitchFamily="18" charset="0"/>
              </a:rPr>
              <a:t>]</a:t>
            </a:r>
            <a:r>
              <a:rPr lang="el-GR" sz="2900" baseline="30000" dirty="0" smtClean="0">
                <a:latin typeface="Times New Roman" pitchFamily="18" charset="0"/>
                <a:cs typeface="Times New Roman" pitchFamily="18" charset="0"/>
              </a:rPr>
              <a:t>1/2 </a:t>
            </a:r>
            <a:r>
              <a:rPr lang="el-GR" sz="2900" dirty="0" smtClean="0">
                <a:latin typeface="Times New Roman" pitchFamily="18" charset="0"/>
                <a:cs typeface="Times New Roman" pitchFamily="18" charset="0"/>
              </a:rPr>
              <a:t> =&gt; </a:t>
            </a:r>
            <a:r>
              <a:rPr lang="el-GR" sz="2900" b="1" dirty="0" smtClean="0">
                <a:latin typeface="Times New Roman" pitchFamily="18" charset="0"/>
                <a:cs typeface="Times New Roman" pitchFamily="18" charset="0"/>
              </a:rPr>
              <a:t>σ = 7.071,068 </a:t>
            </a:r>
          </a:p>
          <a:p>
            <a:pPr eaLnBrk="1" fontAlgn="auto" hangingPunct="1">
              <a:spcAft>
                <a:spcPts val="0"/>
              </a:spcAft>
              <a:buFont typeface="Arial" pitchFamily="34" charset="0"/>
              <a:buNone/>
              <a:defRPr/>
            </a:pPr>
            <a:r>
              <a:rPr lang="el-GR" sz="2900" dirty="0" smtClean="0">
                <a:latin typeface="Times New Roman" pitchFamily="18" charset="0"/>
                <a:cs typeface="Times New Roman" pitchFamily="18" charset="0"/>
              </a:rPr>
              <a:t>Ο </a:t>
            </a:r>
            <a:r>
              <a:rPr lang="el-GR" sz="2900" b="1" dirty="0" smtClean="0">
                <a:solidFill>
                  <a:srgbClr val="FF0000"/>
                </a:solidFill>
                <a:latin typeface="Times New Roman" pitchFamily="18" charset="0"/>
                <a:cs typeface="Times New Roman" pitchFamily="18" charset="0"/>
              </a:rPr>
              <a:t>συντελεστής μεταβλητότητας </a:t>
            </a:r>
            <a:r>
              <a:rPr lang="el-GR" sz="2900" dirty="0" smtClean="0">
                <a:latin typeface="Times New Roman" pitchFamily="18" charset="0"/>
                <a:cs typeface="Times New Roman" pitchFamily="18" charset="0"/>
              </a:rPr>
              <a:t>της ΚΠΑ </a:t>
            </a:r>
            <a:r>
              <a:rPr lang="el-GR" sz="2800" dirty="0" smtClean="0">
                <a:latin typeface="Times New Roman" pitchFamily="18" charset="0"/>
                <a:cs typeface="Times New Roman" pitchFamily="18" charset="0"/>
              </a:rPr>
              <a:t>του επενδυτικού προγράμματος </a:t>
            </a:r>
            <a:r>
              <a:rPr lang="el-GR" sz="2900" dirty="0" smtClean="0">
                <a:latin typeface="Times New Roman" pitchFamily="18" charset="0"/>
                <a:cs typeface="Times New Roman" pitchFamily="18" charset="0"/>
              </a:rPr>
              <a:t>είναι </a:t>
            </a:r>
            <a:r>
              <a:rPr lang="en-US" sz="2900" b="1" dirty="0" smtClean="0">
                <a:solidFill>
                  <a:srgbClr val="FF0000"/>
                </a:solidFill>
                <a:latin typeface="Times New Roman" pitchFamily="18" charset="0"/>
                <a:cs typeface="Times New Roman" pitchFamily="18" charset="0"/>
              </a:rPr>
              <a:t>CV</a:t>
            </a:r>
            <a:r>
              <a:rPr lang="en-US" sz="2900" dirty="0" smtClean="0">
                <a:latin typeface="Times New Roman" pitchFamily="18" charset="0"/>
                <a:cs typeface="Times New Roman" pitchFamily="18" charset="0"/>
              </a:rPr>
              <a:t> = [</a:t>
            </a:r>
            <a:r>
              <a:rPr lang="el-GR" sz="2900" dirty="0" smtClean="0">
                <a:latin typeface="Times New Roman" pitchFamily="18" charset="0"/>
                <a:cs typeface="Times New Roman" pitchFamily="18" charset="0"/>
              </a:rPr>
              <a:t>σ/Ε(</a:t>
            </a:r>
            <a:r>
              <a:rPr lang="en-US" sz="2900" dirty="0" smtClean="0">
                <a:latin typeface="Times New Roman" pitchFamily="18" charset="0"/>
                <a:cs typeface="Times New Roman" pitchFamily="18" charset="0"/>
              </a:rPr>
              <a:t>NPV)</a:t>
            </a:r>
            <a:r>
              <a:rPr lang="el-GR" sz="2900" dirty="0" smtClean="0">
                <a:latin typeface="Times New Roman" pitchFamily="18" charset="0"/>
                <a:cs typeface="Times New Roman" pitchFamily="18" charset="0"/>
              </a:rPr>
              <a:t>] = (7.071,068/20.000) =&gt; </a:t>
            </a:r>
            <a:r>
              <a:rPr lang="en-US" sz="2900" b="1" dirty="0" smtClean="0">
                <a:solidFill>
                  <a:srgbClr val="FF0000"/>
                </a:solidFill>
                <a:latin typeface="Times New Roman" pitchFamily="18" charset="0"/>
                <a:cs typeface="Times New Roman" pitchFamily="18" charset="0"/>
              </a:rPr>
              <a:t>CV = </a:t>
            </a:r>
            <a:r>
              <a:rPr lang="el-GR" sz="2900" b="1" dirty="0" smtClean="0">
                <a:solidFill>
                  <a:srgbClr val="FF0000"/>
                </a:solidFill>
                <a:latin typeface="Times New Roman" pitchFamily="18" charset="0"/>
                <a:cs typeface="Times New Roman" pitchFamily="18" charset="0"/>
              </a:rPr>
              <a:t>0,35 </a:t>
            </a:r>
            <a:r>
              <a:rPr lang="el-GR" sz="2900" dirty="0" smtClean="0">
                <a:latin typeface="Times New Roman" pitchFamily="18" charset="0"/>
                <a:cs typeface="Times New Roman" pitchFamily="18" charset="0"/>
              </a:rPr>
              <a:t>Εφόσον 1&gt;0,35 το παρόν πρόγραμμα έχει μικρότερο κίνδυνο από το μέσο πρόγραμμα της επιχείρησης και επομένως προτείνουμε την αποδοχή του. </a:t>
            </a:r>
            <a:r>
              <a:rPr lang="en-US" sz="2900" dirty="0" smtClean="0">
                <a:latin typeface="Times New Roman" pitchFamily="18" charset="0"/>
                <a:cs typeface="Times New Roman" pitchFamily="18" charset="0"/>
              </a:rPr>
              <a:t> </a:t>
            </a:r>
            <a:endParaRPr lang="el-GR" sz="2900" dirty="0" smtClean="0">
              <a:latin typeface="Times New Roman" pitchFamily="18" charset="0"/>
              <a:cs typeface="Times New Roman" pitchFamily="18" charset="0"/>
            </a:endParaRPr>
          </a:p>
        </p:txBody>
      </p:sp>
      <p:sp>
        <p:nvSpPr>
          <p:cNvPr id="4" name="3 - Θέση αριθμού διαφάνειας"/>
          <p:cNvSpPr>
            <a:spLocks noGrp="1"/>
          </p:cNvSpPr>
          <p:nvPr>
            <p:ph type="sldNum" sz="quarter" idx="12"/>
          </p:nvPr>
        </p:nvSpPr>
        <p:spPr/>
        <p:txBody>
          <a:bodyPr/>
          <a:lstStyle/>
          <a:p>
            <a:pPr>
              <a:defRPr/>
            </a:pPr>
            <a:fld id="{6FB03CAC-5912-4890-BB77-E43ED34962C6}" type="slidenum">
              <a:rPr lang="el-GR"/>
              <a:pPr>
                <a:defRPr/>
              </a:pPr>
              <a:t>95</a:t>
            </a:fld>
            <a:endParaRPr lang="el-GR"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0" y="211138"/>
            <a:ext cx="9144000" cy="490537"/>
          </a:xfrm>
        </p:spPr>
        <p:txBody>
          <a:bodyPr rtlCol="0" anchor="t">
            <a:normAutofit fontScale="90000"/>
          </a:bodyPr>
          <a:lstStyle/>
          <a:p>
            <a:pPr eaLnBrk="1" fontAlgn="auto" hangingPunct="1">
              <a:spcAft>
                <a:spcPts val="0"/>
              </a:spcAft>
              <a:defRPr/>
            </a:pPr>
            <a:r>
              <a:rPr lang="el-GR" sz="3600" b="1" dirty="0" smtClean="0">
                <a:latin typeface="Times New Roman" pitchFamily="18" charset="0"/>
              </a:rPr>
              <a:t>5. Προσομοίωση</a:t>
            </a:r>
            <a:r>
              <a:rPr lang="en-US" sz="3600" b="1" dirty="0" smtClean="0">
                <a:latin typeface="Times New Roman" pitchFamily="18" charset="0"/>
              </a:rPr>
              <a:t> (Monte Carlo Simulation)</a:t>
            </a:r>
            <a:r>
              <a:rPr lang="en-US" sz="2800" dirty="0" smtClean="0"/>
              <a:t> </a:t>
            </a:r>
            <a:endParaRPr lang="el-GR" sz="3600" b="1" dirty="0" smtClean="0"/>
          </a:p>
        </p:txBody>
      </p:sp>
      <p:sp>
        <p:nvSpPr>
          <p:cNvPr id="20483" name="Rectangle 3"/>
          <p:cNvSpPr>
            <a:spLocks noGrp="1" noChangeArrowheads="1"/>
          </p:cNvSpPr>
          <p:nvPr>
            <p:ph idx="1"/>
          </p:nvPr>
        </p:nvSpPr>
        <p:spPr>
          <a:xfrm>
            <a:off x="107950" y="981075"/>
            <a:ext cx="8928100" cy="5761038"/>
          </a:xfrm>
        </p:spPr>
        <p:txBody>
          <a:bodyPr rtlCol="0">
            <a:normAutofit lnSpcReduction="10000"/>
          </a:bodyPr>
          <a:lstStyle/>
          <a:p>
            <a:pPr marL="0" indent="0" algn="just" eaLnBrk="1" fontAlgn="auto" hangingPunct="1">
              <a:spcAft>
                <a:spcPts val="0"/>
              </a:spcAft>
              <a:buFont typeface="Wingdings" pitchFamily="2" charset="2"/>
              <a:buNone/>
              <a:defRPr/>
            </a:pPr>
            <a:r>
              <a:rPr lang="el-GR" sz="2800" b="1" dirty="0" smtClean="0">
                <a:latin typeface="Times New Roman" pitchFamily="18" charset="0"/>
              </a:rPr>
              <a:t>Η μέθοδος της προσομοίωσης</a:t>
            </a:r>
            <a:r>
              <a:rPr lang="el-GR" sz="2800" dirty="0" smtClean="0">
                <a:latin typeface="Times New Roman" pitchFamily="18" charset="0"/>
              </a:rPr>
              <a:t> βασίζεται στη μίμηση της απόδοσης ενός εξεταζόμενου επενδυτικού προγράμματος, με τη χρήση ηλεκτρονικών υπολογιστών. Η τεχνική αυτή ακολουθεί έξι στάδια:</a:t>
            </a:r>
          </a:p>
          <a:p>
            <a:pPr marL="0" indent="0" algn="just" eaLnBrk="1" fontAlgn="auto" hangingPunct="1">
              <a:spcAft>
                <a:spcPts val="0"/>
              </a:spcAft>
              <a:buFont typeface="Wingdings" pitchFamily="2" charset="2"/>
              <a:buNone/>
              <a:defRPr/>
            </a:pPr>
            <a:r>
              <a:rPr lang="el-GR" sz="2800" b="1" dirty="0" smtClean="0">
                <a:latin typeface="Times New Roman" pitchFamily="18" charset="0"/>
              </a:rPr>
              <a:t>1.</a:t>
            </a:r>
            <a:r>
              <a:rPr lang="el-GR" sz="2800" dirty="0" smtClean="0">
                <a:latin typeface="Times New Roman" pitchFamily="18" charset="0"/>
              </a:rPr>
              <a:t> Καθορίζουμε τους παράγοντες εκείνους οι οποίοι επηρεάζουν την απόδοση του εξεταζόμενου επενδυτικού προγράμματος</a:t>
            </a:r>
            <a:r>
              <a:rPr lang="en-US" sz="2800" dirty="0" smtClean="0">
                <a:latin typeface="Times New Roman" pitchFamily="18" charset="0"/>
              </a:rPr>
              <a:t> (</a:t>
            </a:r>
            <a:r>
              <a:rPr lang="el-GR" sz="2800" dirty="0" smtClean="0">
                <a:latin typeface="Times New Roman" pitchFamily="18" charset="0"/>
              </a:rPr>
              <a:t>π.χ. μέγεθος και μερίδιο αγοράς, τιμή πώλησης, ύψος επένδυσης, λειτουργικές δαπάνες, σταθερό κόστος, υπολειμματική αξία, διάρκεια επένδυσης). </a:t>
            </a:r>
          </a:p>
          <a:p>
            <a:pPr marL="0" indent="0" algn="just" eaLnBrk="1" fontAlgn="auto" hangingPunct="1">
              <a:spcAft>
                <a:spcPts val="0"/>
              </a:spcAft>
              <a:buFontTx/>
              <a:buNone/>
              <a:defRPr/>
            </a:pPr>
            <a:r>
              <a:rPr lang="el-GR" sz="2800" b="1" dirty="0" smtClean="0">
                <a:latin typeface="Times New Roman" pitchFamily="18" charset="0"/>
              </a:rPr>
              <a:t>2.</a:t>
            </a:r>
            <a:r>
              <a:rPr lang="el-GR" sz="2800" dirty="0" smtClean="0">
                <a:latin typeface="Times New Roman" pitchFamily="18" charset="0"/>
              </a:rPr>
              <a:t> Κατασκευάζουμε ένα υπόδειγμα το οποίο υπολογίζει τις πρόσθετες ετήσιες ταμειακές ροές μετά από φόρους. </a:t>
            </a:r>
          </a:p>
          <a:p>
            <a:pPr marL="0" indent="0" algn="just" eaLnBrk="1" fontAlgn="auto" hangingPunct="1">
              <a:spcAft>
                <a:spcPts val="0"/>
              </a:spcAft>
              <a:buFontTx/>
              <a:buNone/>
              <a:defRPr/>
            </a:pPr>
            <a:r>
              <a:rPr lang="el-GR" sz="2800" b="1" dirty="0" smtClean="0">
                <a:latin typeface="Times New Roman" pitchFamily="18" charset="0"/>
              </a:rPr>
              <a:t>3.</a:t>
            </a:r>
            <a:r>
              <a:rPr lang="el-GR" sz="2800" dirty="0" smtClean="0">
                <a:latin typeface="Times New Roman" pitchFamily="18" charset="0"/>
              </a:rPr>
              <a:t> Καθορίζουμε κατανομές πιθανοτήτων για καθέναν από τους ανωτέρω μεταβλητούς παράγοντες. </a:t>
            </a:r>
          </a:p>
        </p:txBody>
      </p:sp>
      <p:sp>
        <p:nvSpPr>
          <p:cNvPr id="4" name="3 - Θέση αριθμού διαφάνειας"/>
          <p:cNvSpPr>
            <a:spLocks noGrp="1"/>
          </p:cNvSpPr>
          <p:nvPr>
            <p:ph type="sldNum" sz="quarter" idx="12"/>
          </p:nvPr>
        </p:nvSpPr>
        <p:spPr/>
        <p:txBody>
          <a:bodyPr/>
          <a:lstStyle/>
          <a:p>
            <a:pPr>
              <a:defRPr/>
            </a:pPr>
            <a:fld id="{0B0FBB9A-0367-44F5-8AC6-2D77AD31E19C}" type="slidenum">
              <a:rPr lang="el-GR"/>
              <a:pPr>
                <a:defRPr/>
              </a:pPr>
              <a:t>96</a:t>
            </a:fld>
            <a:endParaRPr lang="el-GR"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7" name="Rectangle 5"/>
          <p:cNvSpPr>
            <a:spLocks noGrp="1" noChangeArrowheads="1"/>
          </p:cNvSpPr>
          <p:nvPr>
            <p:ph type="title"/>
          </p:nvPr>
        </p:nvSpPr>
        <p:spPr>
          <a:xfrm>
            <a:off x="0" y="211138"/>
            <a:ext cx="9144000" cy="490537"/>
          </a:xfrm>
        </p:spPr>
        <p:txBody>
          <a:bodyPr rtlCol="0" anchor="t">
            <a:normAutofit fontScale="90000"/>
          </a:bodyPr>
          <a:lstStyle/>
          <a:p>
            <a:pPr eaLnBrk="1" fontAlgn="auto" hangingPunct="1">
              <a:spcAft>
                <a:spcPts val="0"/>
              </a:spcAft>
              <a:defRPr/>
            </a:pPr>
            <a:r>
              <a:rPr lang="el-GR" sz="3600" b="1" dirty="0" smtClean="0">
                <a:latin typeface="Times New Roman" pitchFamily="18" charset="0"/>
              </a:rPr>
              <a:t>5. Προσομοίωση</a:t>
            </a:r>
            <a:r>
              <a:rPr lang="en-US" sz="3600" b="1" dirty="0" smtClean="0">
                <a:latin typeface="Times New Roman" pitchFamily="18" charset="0"/>
              </a:rPr>
              <a:t> </a:t>
            </a:r>
            <a:r>
              <a:rPr lang="en-US" sz="3600" b="1" dirty="0">
                <a:latin typeface="Times New Roman" pitchFamily="18" charset="0"/>
                <a:cs typeface="Times New Roman" pitchFamily="18" charset="0"/>
              </a:rPr>
              <a:t>(Monte Carlo Simulation)</a:t>
            </a:r>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 </a:t>
            </a:r>
            <a:endParaRPr lang="el-GR" sz="3600" b="1" dirty="0" smtClean="0">
              <a:latin typeface="Times New Roman" pitchFamily="18" charset="0"/>
              <a:cs typeface="Times New Roman" pitchFamily="18" charset="0"/>
            </a:endParaRPr>
          </a:p>
        </p:txBody>
      </p:sp>
      <p:sp>
        <p:nvSpPr>
          <p:cNvPr id="93187" name="Rectangle 3"/>
          <p:cNvSpPr>
            <a:spLocks noGrp="1" noChangeArrowheads="1"/>
          </p:cNvSpPr>
          <p:nvPr>
            <p:ph idx="1"/>
          </p:nvPr>
        </p:nvSpPr>
        <p:spPr>
          <a:xfrm>
            <a:off x="0" y="836613"/>
            <a:ext cx="9036050" cy="5832475"/>
          </a:xfrm>
        </p:spPr>
        <p:txBody>
          <a:bodyPr/>
          <a:lstStyle/>
          <a:p>
            <a:pPr marL="0" indent="0" algn="just" eaLnBrk="1" hangingPunct="1">
              <a:lnSpc>
                <a:spcPct val="90000"/>
              </a:lnSpc>
              <a:buFont typeface="Wingdings" pitchFamily="2" charset="2"/>
              <a:buNone/>
            </a:pPr>
            <a:r>
              <a:rPr lang="el-GR" sz="2800" b="1" smtClean="0">
                <a:latin typeface="Times New Roman" pitchFamily="18" charset="0"/>
              </a:rPr>
              <a:t>4.</a:t>
            </a:r>
            <a:r>
              <a:rPr lang="el-GR" sz="2800" smtClean="0">
                <a:latin typeface="Times New Roman" pitchFamily="18" charset="0"/>
              </a:rPr>
              <a:t> Το λογισμικό προσομοίωσης του υπολογιστή επιλέγει τυχαία μια τιμή από κάθε κατανομή πιθανοτήτων, τη συνδυάζει με άλλες τυχαία επιλεγμένες τιμές από τις άλλες κατανομές και υπολογίζει μια ταμειακή ροή μετά από φόρους για κάθε έτος που διαρκεί το επενδυτικό πρόγραμμα. </a:t>
            </a:r>
          </a:p>
          <a:p>
            <a:pPr marL="0" indent="0" algn="just" eaLnBrk="1" hangingPunct="1">
              <a:lnSpc>
                <a:spcPct val="90000"/>
              </a:lnSpc>
              <a:buFont typeface="Wingdings" pitchFamily="2" charset="2"/>
              <a:buNone/>
            </a:pPr>
            <a:r>
              <a:rPr lang="el-GR" sz="2800" b="1" smtClean="0">
                <a:latin typeface="Times New Roman" pitchFamily="18" charset="0"/>
              </a:rPr>
              <a:t>5.</a:t>
            </a:r>
            <a:r>
              <a:rPr lang="el-GR" sz="2800" smtClean="0">
                <a:latin typeface="Times New Roman" pitchFamily="18" charset="0"/>
              </a:rPr>
              <a:t> Η προηγούμενη διαδικασία της προσομοίωσης επαναλαμβάνεται πολλές φορές και έχει ως αποτέλεσμα την παραγωγή π.χ. 1.000 ταμειακών ροών για κάθε έτος που διαρκεί το πρόγραμμα. </a:t>
            </a:r>
          </a:p>
          <a:p>
            <a:pPr marL="0" indent="0" algn="just" eaLnBrk="1" hangingPunct="1">
              <a:lnSpc>
                <a:spcPct val="90000"/>
              </a:lnSpc>
              <a:buFont typeface="Wingdings" pitchFamily="2" charset="2"/>
              <a:buNone/>
            </a:pPr>
            <a:r>
              <a:rPr lang="el-GR" sz="2800" b="1" smtClean="0">
                <a:latin typeface="Times New Roman" pitchFamily="18" charset="0"/>
              </a:rPr>
              <a:t>6.</a:t>
            </a:r>
            <a:r>
              <a:rPr lang="el-GR" sz="2800" smtClean="0">
                <a:latin typeface="Times New Roman" pitchFamily="18" charset="0"/>
              </a:rPr>
              <a:t> Υπολογίζουμε την καθαρή παρούσα αξία του προγράμματος με ένα επιτόκιο που αντιστοιχεί στον κίνδυνο του προγράμματος.</a:t>
            </a:r>
          </a:p>
        </p:txBody>
      </p:sp>
      <p:sp>
        <p:nvSpPr>
          <p:cNvPr id="4" name="3 - Θέση αριθμού διαφάνειας"/>
          <p:cNvSpPr>
            <a:spLocks noGrp="1"/>
          </p:cNvSpPr>
          <p:nvPr>
            <p:ph type="sldNum" sz="quarter" idx="12"/>
          </p:nvPr>
        </p:nvSpPr>
        <p:spPr/>
        <p:txBody>
          <a:bodyPr/>
          <a:lstStyle/>
          <a:p>
            <a:pPr>
              <a:defRPr/>
            </a:pPr>
            <a:fld id="{0AEEA726-5E60-4D83-9EF3-3954EF5E1BC5}" type="slidenum">
              <a:rPr lang="el-GR"/>
              <a:pPr>
                <a:defRPr/>
              </a:pPr>
              <a:t>97</a:t>
            </a:fld>
            <a:endParaRPr lang="el-GR"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388" y="274638"/>
            <a:ext cx="8785225" cy="633412"/>
          </a:xfrm>
        </p:spPr>
        <p:txBody>
          <a:bodyPr rtlCol="0">
            <a:normAutofit fontScale="90000"/>
          </a:bodyPr>
          <a:lstStyle/>
          <a:p>
            <a:pPr eaLnBrk="1" fontAlgn="auto" hangingPunct="1">
              <a:spcAft>
                <a:spcPts val="0"/>
              </a:spcAft>
              <a:defRPr/>
            </a:pPr>
            <a:r>
              <a:rPr lang="el-GR" sz="3600" b="1" dirty="0" smtClean="0">
                <a:latin typeface="Times New Roman" pitchFamily="18" charset="0"/>
                <a:cs typeface="Times New Roman" pitchFamily="18" charset="0"/>
              </a:rPr>
              <a:t>5. Προσομοίωση</a:t>
            </a:r>
            <a:r>
              <a:rPr lang="en-US" sz="3600" b="1" dirty="0" smtClean="0">
                <a:latin typeface="Times New Roman" pitchFamily="18" charset="0"/>
                <a:cs typeface="Times New Roman" pitchFamily="18" charset="0"/>
              </a:rPr>
              <a:t> (Monte Carlo Simulation)</a:t>
            </a:r>
            <a:r>
              <a:rPr lang="en-US" sz="3600" dirty="0" smtClean="0">
                <a:latin typeface="Times New Roman" pitchFamily="18" charset="0"/>
                <a:cs typeface="Times New Roman" pitchFamily="18" charset="0"/>
              </a:rPr>
              <a:t> </a:t>
            </a:r>
            <a:endParaRPr lang="el-GR" sz="3600" dirty="0" smtClean="0">
              <a:latin typeface="Times New Roman" pitchFamily="18" charset="0"/>
              <a:cs typeface="Times New Roman" pitchFamily="18" charset="0"/>
            </a:endParaRPr>
          </a:p>
        </p:txBody>
      </p:sp>
      <p:sp>
        <p:nvSpPr>
          <p:cNvPr id="94211" name="2 - Θέση περιεχομένου"/>
          <p:cNvSpPr>
            <a:spLocks noGrp="1"/>
          </p:cNvSpPr>
          <p:nvPr>
            <p:ph idx="1"/>
          </p:nvPr>
        </p:nvSpPr>
        <p:spPr>
          <a:xfrm>
            <a:off x="107950" y="1052513"/>
            <a:ext cx="8928100" cy="5689600"/>
          </a:xfrm>
        </p:spPr>
        <p:txBody>
          <a:bodyPr/>
          <a:lstStyle/>
          <a:p>
            <a:pPr eaLnBrk="1" hangingPunct="1"/>
            <a:r>
              <a:rPr lang="el-GR" smtClean="0">
                <a:latin typeface="Times New Roman" pitchFamily="18" charset="0"/>
                <a:cs typeface="Times New Roman" pitchFamily="18" charset="0"/>
              </a:rPr>
              <a:t>Η μέθοδος της προσομοίωσης δεν είναι τόσο διαδεδομένη στον επιχειρηματικό κόσμο και οφείλεται σε τρεις λόγους:</a:t>
            </a:r>
          </a:p>
          <a:p>
            <a:pPr eaLnBrk="1" hangingPunct="1"/>
            <a:r>
              <a:rPr lang="el-GR" b="1" smtClean="0">
                <a:latin typeface="Times New Roman" pitchFamily="18" charset="0"/>
                <a:cs typeface="Times New Roman" pitchFamily="18" charset="0"/>
              </a:rPr>
              <a:t>Α) </a:t>
            </a:r>
            <a:r>
              <a:rPr lang="el-GR" smtClean="0">
                <a:latin typeface="Times New Roman" pitchFamily="18" charset="0"/>
                <a:cs typeface="Times New Roman" pitchFamily="18" charset="0"/>
              </a:rPr>
              <a:t>Ο καθορισμός κατανομών πιθανοτήτων για καθέναν από τους μεταβλητούς παράγοντες που επηρεάζουν την απόδοση του εξεταζόμενου επενδυτικού προγράμματος, καθώς επίσης και ο καθορισμός της συσχέτισης των κατανομών αυτών, είναι ιδιαίτερα δύσκολος στην πράξη. </a:t>
            </a:r>
          </a:p>
        </p:txBody>
      </p:sp>
      <p:sp>
        <p:nvSpPr>
          <p:cNvPr id="4" name="3 - Θέση αριθμού διαφάνειας"/>
          <p:cNvSpPr>
            <a:spLocks noGrp="1"/>
          </p:cNvSpPr>
          <p:nvPr>
            <p:ph type="sldNum" sz="quarter" idx="12"/>
          </p:nvPr>
        </p:nvSpPr>
        <p:spPr/>
        <p:txBody>
          <a:bodyPr/>
          <a:lstStyle/>
          <a:p>
            <a:pPr>
              <a:defRPr/>
            </a:pPr>
            <a:fld id="{F419F884-6481-40DD-8748-7B474BACDCB1}" type="slidenum">
              <a:rPr lang="el-GR"/>
              <a:pPr>
                <a:defRPr/>
              </a:pPr>
              <a:t>98</a:t>
            </a:fld>
            <a:endParaRPr lang="el-GR"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388" y="274638"/>
            <a:ext cx="8785225" cy="633412"/>
          </a:xfrm>
        </p:spPr>
        <p:txBody>
          <a:bodyPr rtlCol="0">
            <a:normAutofit fontScale="90000"/>
          </a:bodyPr>
          <a:lstStyle/>
          <a:p>
            <a:pPr eaLnBrk="1" fontAlgn="auto" hangingPunct="1">
              <a:spcAft>
                <a:spcPts val="0"/>
              </a:spcAft>
              <a:defRPr/>
            </a:pPr>
            <a:r>
              <a:rPr lang="el-GR" sz="3600" b="1" dirty="0" smtClean="0">
                <a:latin typeface="Times New Roman" pitchFamily="18" charset="0"/>
                <a:cs typeface="Times New Roman" pitchFamily="18" charset="0"/>
              </a:rPr>
              <a:t>5. Προσομοίωση</a:t>
            </a:r>
            <a:r>
              <a:rPr lang="en-US" sz="3600" b="1" dirty="0" smtClean="0">
                <a:latin typeface="Times New Roman" pitchFamily="18" charset="0"/>
                <a:cs typeface="Times New Roman" pitchFamily="18" charset="0"/>
              </a:rPr>
              <a:t> (Monte Carlo Simulation)</a:t>
            </a:r>
            <a:r>
              <a:rPr lang="en-US" sz="3600" dirty="0" smtClean="0">
                <a:latin typeface="Times New Roman" pitchFamily="18" charset="0"/>
                <a:cs typeface="Times New Roman" pitchFamily="18" charset="0"/>
              </a:rPr>
              <a:t> </a:t>
            </a:r>
            <a:endParaRPr lang="el-GR" sz="3600" dirty="0" smtClean="0"/>
          </a:p>
        </p:txBody>
      </p:sp>
      <p:sp>
        <p:nvSpPr>
          <p:cNvPr id="95235" name="2 - Θέση περιεχομένου"/>
          <p:cNvSpPr>
            <a:spLocks noGrp="1"/>
          </p:cNvSpPr>
          <p:nvPr>
            <p:ph idx="1"/>
          </p:nvPr>
        </p:nvSpPr>
        <p:spPr>
          <a:xfrm>
            <a:off x="179388" y="981075"/>
            <a:ext cx="8856662" cy="5761038"/>
          </a:xfrm>
        </p:spPr>
        <p:txBody>
          <a:bodyPr/>
          <a:lstStyle/>
          <a:p>
            <a:pPr eaLnBrk="1" hangingPunct="1"/>
            <a:r>
              <a:rPr lang="el-GR" smtClean="0">
                <a:latin typeface="Times New Roman" pitchFamily="18" charset="0"/>
                <a:cs typeface="Times New Roman" pitchFamily="18" charset="0"/>
              </a:rPr>
              <a:t>Β) Η μέθοδος αυτή δεν περιλαμβάνει ένα ξεκάθαρο κριτήριο αποδοχής ή απόρριψης του επενδυτικού προγράμματος.</a:t>
            </a:r>
          </a:p>
          <a:p>
            <a:pPr eaLnBrk="1" hangingPunct="1"/>
            <a:r>
              <a:rPr lang="el-GR" smtClean="0">
                <a:latin typeface="Times New Roman" pitchFamily="18" charset="0"/>
                <a:cs typeface="Times New Roman" pitchFamily="18" charset="0"/>
              </a:rPr>
              <a:t>Γ) Υπάρχει δυσκολία στην οικονομική ερμηνεία της κατανομής των πιθανοτήτων των ΚΠΑ επειδή το επιτόκιο χωρίς κίνδυνο που χρησιμοποιείται για τον καθορισμό των ΚΠΑ δεν είναι το κόστος ευκαιρίας του κεφαλαίου της επιχείρησης. Επιπλέον, η αναμενόμενη ΚΠΑ ενός επενδυτικού προγράμματος δεν περιλαμβάνει την έννοια του κινδύνου.</a:t>
            </a:r>
          </a:p>
        </p:txBody>
      </p:sp>
      <p:sp>
        <p:nvSpPr>
          <p:cNvPr id="4" name="3 - Θέση αριθμού διαφάνειας"/>
          <p:cNvSpPr>
            <a:spLocks noGrp="1"/>
          </p:cNvSpPr>
          <p:nvPr>
            <p:ph type="sldNum" sz="quarter" idx="12"/>
          </p:nvPr>
        </p:nvSpPr>
        <p:spPr/>
        <p:txBody>
          <a:bodyPr/>
          <a:lstStyle/>
          <a:p>
            <a:pPr>
              <a:defRPr/>
            </a:pPr>
            <a:fld id="{71B0582F-D75A-4AE4-B79E-B3D14837D466}" type="slidenum">
              <a:rPr lang="el-GR"/>
              <a:pPr>
                <a:defRPr/>
              </a:pPr>
              <a:t>99</a:t>
            </a:fld>
            <a:endParaRPr lang="el-GR" dirty="0"/>
          </a:p>
        </p:txBody>
      </p:sp>
    </p:spTree>
  </p:cSld>
  <p:clrMapOvr>
    <a:masterClrMapping/>
  </p:clrMapOvr>
</p:sld>
</file>

<file path=ppt/theme/theme1.xml><?xml version="1.0" encoding="utf-8"?>
<a:theme xmlns:a="http://schemas.openxmlformats.org/drawingml/2006/main" name="1_Beam">
  <a:themeElements>
    <a:clrScheme name="1_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1_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1_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1_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1_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1_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1_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1_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1_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1_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Beam">
  <a:themeElements>
    <a:clrScheme name="2_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2_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2_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2_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2_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2_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2_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2_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2_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2_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Beam</Template>
  <TotalTime>1671</TotalTime>
  <Words>8214</Words>
  <Application>Microsoft Office PowerPoint</Application>
  <PresentationFormat>Προβολή στην οθόνη (4:3)</PresentationFormat>
  <Paragraphs>1003</Paragraphs>
  <Slides>116</Slides>
  <Notes>65</Notes>
  <HiddenSlides>0</HiddenSlides>
  <MMClips>0</MMClips>
  <ScaleCrop>false</ScaleCrop>
  <HeadingPairs>
    <vt:vector size="6" baseType="variant">
      <vt:variant>
        <vt:lpstr>Θέμα</vt:lpstr>
      </vt:variant>
      <vt:variant>
        <vt:i4>3</vt:i4>
      </vt:variant>
      <vt:variant>
        <vt:lpstr>Ενσωματωμένοι διακομιστές OLE</vt:lpstr>
      </vt:variant>
      <vt:variant>
        <vt:i4>2</vt:i4>
      </vt:variant>
      <vt:variant>
        <vt:lpstr>Τίτλοι διαφανειών</vt:lpstr>
      </vt:variant>
      <vt:variant>
        <vt:i4>116</vt:i4>
      </vt:variant>
    </vt:vector>
  </HeadingPairs>
  <TitlesOfParts>
    <vt:vector size="121" baseType="lpstr">
      <vt:lpstr>1_Beam</vt:lpstr>
      <vt:lpstr>2_Beam</vt:lpstr>
      <vt:lpstr>Θέμα του Office</vt:lpstr>
      <vt:lpstr>Equation</vt:lpstr>
      <vt:lpstr>Worksheet</vt:lpstr>
      <vt:lpstr>ΜΕΘΟΔΟΙ ΑΞΙΟΛΟΓΗΣΗΣ ΕΠΕΝΔΥΣΕΩΝ ΜΕ ΚΙΝΔΥΝΟ ΚΑΙ ΔΙΧΩΣ ΚΙΝΔΥΝΟ</vt:lpstr>
      <vt:lpstr>ΜΕΘΟΔΟΙ ΑΞΙΟΛΟΓΗΣΗΣ ΕΠΕΝΔΥΣΕΩΝ ΔΙΧΩΣ ΚΙΝΔΥΝΟ </vt:lpstr>
      <vt:lpstr> Ο Ορισμός της Επένδυσης</vt:lpstr>
      <vt:lpstr>Μελλοντική και Παρούσα Αξία Επένδυσης</vt:lpstr>
      <vt:lpstr>Μελλοντική και Παρούσα Αξία Επένδυσης </vt:lpstr>
      <vt:lpstr>Ο Γενικός Τύπος της Παρούσας Αξίας (ΠΑ)</vt:lpstr>
      <vt:lpstr>Καθαρή Παρούσα Αξία (ΚΠΑ)</vt:lpstr>
      <vt:lpstr>Παράδειγμα</vt:lpstr>
      <vt:lpstr>Παράδειγμα</vt:lpstr>
      <vt:lpstr>Παράδειγμα</vt:lpstr>
      <vt:lpstr>Εσωτερικός Βαθμός Απόδοσης (ΕΒΑ, IRR)</vt:lpstr>
      <vt:lpstr>Παράδειγμα</vt:lpstr>
      <vt:lpstr>Παράδειγμα</vt:lpstr>
      <vt:lpstr>Παράδειγμα</vt:lpstr>
      <vt:lpstr>Παράδειγμα</vt:lpstr>
      <vt:lpstr>Διαφάνεια 16</vt:lpstr>
      <vt:lpstr>Θεωρητική Άσκηση</vt:lpstr>
      <vt:lpstr>Παράδειγμα 1</vt:lpstr>
      <vt:lpstr>Παράδειγμα 2</vt:lpstr>
      <vt:lpstr>Παράδειγμα 3</vt:lpstr>
      <vt:lpstr>Παράδειγμα 4</vt:lpstr>
      <vt:lpstr>Παράδειγμα 5</vt:lpstr>
      <vt:lpstr>Παράδειγμα 6</vt:lpstr>
      <vt:lpstr>Μέθοδος του Καθαρού Οικονομικού Πλεονάσματος (ΚΟΠ) </vt:lpstr>
      <vt:lpstr>Παράδειγμα 7</vt:lpstr>
      <vt:lpstr>Παράδειγμα 10</vt:lpstr>
      <vt:lpstr>Παράδειγμα 11</vt:lpstr>
      <vt:lpstr>Παράδειγμα 12</vt:lpstr>
      <vt:lpstr>Παράδειγμα 13</vt:lpstr>
      <vt:lpstr>Η Περίοδος Επανείσπραξης του Κεφαλαίου</vt:lpstr>
      <vt:lpstr>Παράδειγμα</vt:lpstr>
      <vt:lpstr>Μέση Ετήσια Απόδοση Επένδυσης (ΜΕΑ)</vt:lpstr>
      <vt:lpstr>Παράδειγμα</vt:lpstr>
      <vt:lpstr>Παράδειγμα</vt:lpstr>
      <vt:lpstr>Συμπεράσματα </vt:lpstr>
      <vt:lpstr>Συμπεράσματα </vt:lpstr>
      <vt:lpstr>Συγκεντρωτικός Πίνακας Συμπερασματων</vt:lpstr>
      <vt:lpstr>Παράδειγμα 1</vt:lpstr>
      <vt:lpstr>Διαφάνεια 39</vt:lpstr>
      <vt:lpstr>Αμοιβαία Αποκλειόμενες Επενδύσεις</vt:lpstr>
      <vt:lpstr>Παράδειγμα 2</vt:lpstr>
      <vt:lpstr>Λύση Παραδείγματος 2</vt:lpstr>
      <vt:lpstr>Παράδειγμα 3</vt:lpstr>
      <vt:lpstr>Παράδειγμα 3 - Συνέχεια</vt:lpstr>
      <vt:lpstr>Παράδειγμα 4</vt:lpstr>
      <vt:lpstr>Παράδειγμα 4 - Συνέχεια</vt:lpstr>
      <vt:lpstr>Παράδειγμα 5</vt:lpstr>
      <vt:lpstr>Κίνδυνος και Προϋπολογισμός Επενδύσεων Κεφαλαίου </vt:lpstr>
      <vt:lpstr>Διαφάνεια 49</vt:lpstr>
      <vt:lpstr>Διαφάνεια 50</vt:lpstr>
      <vt:lpstr>ΑΝΑΛΥΣΗ ΚΙΝΔΥΝΟΥ</vt:lpstr>
      <vt:lpstr>Απαιτούμενο επιτόκιο αποδόσεως</vt:lpstr>
      <vt:lpstr>ΚΟΣΤΟΣ ΚΕΦΑΛΑΙΟΥ</vt:lpstr>
      <vt:lpstr>Διαφάνεια 54</vt:lpstr>
      <vt:lpstr>ΚΕΦΑΛΑΙΑΚΗ ΔΟΜΗ</vt:lpstr>
      <vt:lpstr> Κίνδυνος και Προϋπολογισμός Επενδύσεων Κεφαλαίου </vt:lpstr>
      <vt:lpstr>Κίνδυνος και Προϋπολογισμός Επενδύσεων Κεφαλαίου</vt:lpstr>
      <vt:lpstr>Αναμενόμενη απόδοση</vt:lpstr>
      <vt:lpstr>Μέτρηση Κινδύνου </vt:lpstr>
      <vt:lpstr>Συντελεστής Μεταβλητότητας</vt:lpstr>
      <vt:lpstr>Συντελεστής Μεταβλητότητας</vt:lpstr>
      <vt:lpstr>Συντελεστής Μεταβλητότητας</vt:lpstr>
      <vt:lpstr>Διαφάνεια 63</vt:lpstr>
      <vt:lpstr>Προσεγγίσεις ενσωμάτωσης κινδύνου στον προϋπολογισμό των επενδύσεων</vt:lpstr>
      <vt:lpstr>Προσεγγίσεις ενσωμάτωσης κινδύνου στον προϋπολογισμό των επενδύσεων</vt:lpstr>
      <vt:lpstr>Α) Θεωρία χαρτοφυλακίου για την επιχείρηση</vt:lpstr>
      <vt:lpstr>Α) Θεωρία χαρτοφυλακίου για την επιχείρηση</vt:lpstr>
      <vt:lpstr>Β) Θεωρία Χαρτοφυλακίου στους μετόχους</vt:lpstr>
      <vt:lpstr>Προσεγγίσεις Υπολογισμού Κινδύνου </vt:lpstr>
      <vt:lpstr>Παραδοσιακή προσέγγιση και Κίνδυνος </vt:lpstr>
      <vt:lpstr>1. Μέθοδος ισοδυναμίας με τη βεβαιότητα </vt:lpstr>
      <vt:lpstr>1. Μέθοδος ισοδυναμίας με τη βεβαιότητα </vt:lpstr>
      <vt:lpstr>Υπολογισμός της ΚΠΑ με τη μέθοδο της ισοδυναμίας με τη βεβαιότητα όπου CFt = η ετήσια πρόσθετη ταμειακή ροή (θετική ή αρνητική) μετά από φόρους του έτους t που περιέχει κίνδυνο και t = 0,1,2….n  αt = ο συντελεστής ισοδυναμίας με τη βεβαιότητα και iF = το επιτόκιο χωρίς κίνδυνο    </vt:lpstr>
      <vt:lpstr>Διαφάνεια 74</vt:lpstr>
      <vt:lpstr>Διαφάνεια 75</vt:lpstr>
      <vt:lpstr>Διαφάνεια 76</vt:lpstr>
      <vt:lpstr>2. Μέθοδος προσαρμογής του προεξοφλητικού επιτοκίου</vt:lpstr>
      <vt:lpstr>Υπολογισμός της ΚΠΑ με τη μέθοδο προσαρμογής του προεξοφλητικού επιτοκίου. Στη συνέχεια θα εφαρμοστεί η μέθοδος της ΚΠΑ ο τύπος της οποία δίνεται παρακάτω. όπου CFt = η ετήσια πρόσθετη ταμειακή ροή (θετική ή αρνητική) μετά από φόρους του έτους t που περιέχει κίνδυνο και t = 0,1,2….n και i* = το προσαρμοσμένο στον κίνδυνο προεξοφλητικό επιτόκιο. </vt:lpstr>
      <vt:lpstr>Διαφάνεια 79</vt:lpstr>
      <vt:lpstr>Διαφάνεια 80</vt:lpstr>
      <vt:lpstr>Διαφάνεια 81</vt:lpstr>
      <vt:lpstr>Σύγκριση της Μεθόδου της ισοδυναμίας με την βεβαιότητα και της Μεθόδου της προσαρμογής του προεξοφλητικού επιτοκίου</vt:lpstr>
      <vt:lpstr>Σύγκριση της Μεθόδου της ισοδυναμίας με την βεβαιότητα και της Μεθόδου της προσαρμογής του προεξοφλητικού επιτοκίου</vt:lpstr>
      <vt:lpstr>3. Ανάλυση ευαισθησίας ή What if analysis </vt:lpstr>
      <vt:lpstr>3. Ανάλυση ευαισθησίας ή What if analysis </vt:lpstr>
      <vt:lpstr>3. Ανάλυση ευαισθησίας ή What if analysis </vt:lpstr>
      <vt:lpstr>3. Ανάλυση ευαισθησίας </vt:lpstr>
      <vt:lpstr>3. Ανάλυση ευαισθησίας ή What if analysis </vt:lpstr>
      <vt:lpstr>3. Ανάλυση ευαισθησίας ή What if analysis  Άσκηση</vt:lpstr>
      <vt:lpstr>3. Ανάλυση ευαισθησίας ή What if analysis  Άσκηση - Απάντηση</vt:lpstr>
      <vt:lpstr>. Ανάλυση ευαισθησίας ή What if analysis  Άσκηση - Απάντηση</vt:lpstr>
      <vt:lpstr>4. Ανάλυση σεναρίου </vt:lpstr>
      <vt:lpstr>4. Ανάλυση σεναρίου </vt:lpstr>
      <vt:lpstr>4. Ανάλυση σεναρίου - Άσκηση</vt:lpstr>
      <vt:lpstr>4. Ανάλυση σεναρίου - Απάντηση</vt:lpstr>
      <vt:lpstr>5. Προσομοίωση (Monte Carlo Simulation) </vt:lpstr>
      <vt:lpstr>5. Προσομοίωση (Monte Carlo Simulation)  </vt:lpstr>
      <vt:lpstr>5. Προσομοίωση (Monte Carlo Simulation) </vt:lpstr>
      <vt:lpstr>5. Προσομοίωση (Monte Carlo Simulation) </vt:lpstr>
      <vt:lpstr>6. Δένδρα αποφάσεων Decision Tree</vt:lpstr>
      <vt:lpstr>6. Δένδρα αποφάσεων Decision Tree</vt:lpstr>
      <vt:lpstr>6. Δένδρα αποφάσεων Decision Tree</vt:lpstr>
      <vt:lpstr>ΜΕΡΟΣ ΙΙΙ</vt:lpstr>
      <vt:lpstr>ΕΠΕΝΔΥΤΙΚΟΙ ΑΡΙΘΜΟΔΕΙΚΤΕΣ</vt:lpstr>
      <vt:lpstr>1. Price per earnings ratio</vt:lpstr>
      <vt:lpstr>2. Price to book value ratio</vt:lpstr>
      <vt:lpstr>Χρήση P/E και P/BV</vt:lpstr>
      <vt:lpstr>Χρήση P/E και P/BV</vt:lpstr>
      <vt:lpstr>Χρήση P/E και P/BV</vt:lpstr>
      <vt:lpstr>Χρήση P/E και P/BV</vt:lpstr>
      <vt:lpstr>3. Δείκτης Μερισματικής Απόδοσης</vt:lpstr>
      <vt:lpstr>4. Δείκτης Μερισματικής Πολιτικής</vt:lpstr>
      <vt:lpstr>5. Δείκτης Μερισματικής Απόδοση Ιδίων Κεφαλαίων</vt:lpstr>
      <vt:lpstr>6. Δείκτης ποσοστού διανεμομένων κερδών</vt:lpstr>
      <vt:lpstr>7. Ο δείκτης κεφαλαιοποίησης προς πωλήσεις</vt:lpstr>
      <vt:lpstr>ΒΙΒΛΙΟΓΡΑΦΙΑ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ΚΕΦΑΛΑΙΟ 7ο  ΚΙΝΔΥΝΟΣ ΚΑΙ ΠΡΟΫΠΟΛΟΓΙΣΜΟΣ  ΕΠΕΝΔΥΣΕΩΝ ΚΕΦΑΛΑΙΟΥ</dc:title>
  <dc:creator>eap</dc:creator>
  <cp:lastModifiedBy>user</cp:lastModifiedBy>
  <cp:revision>237</cp:revision>
  <dcterms:created xsi:type="dcterms:W3CDTF">2007-10-19T12:01:46Z</dcterms:created>
  <dcterms:modified xsi:type="dcterms:W3CDTF">2015-12-03T20:56:27Z</dcterms:modified>
</cp:coreProperties>
</file>