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handoutMasterIdLst>
    <p:handoutMasterId r:id="rId40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5" r:id="rId30"/>
    <p:sldId id="274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</p:sldIdLst>
  <p:sldSz cx="9144000" cy="6858000" type="screen4x3"/>
  <p:notesSz cx="6797675" cy="9928225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164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heme" Target="theme/theme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FB39AB1-1771-455D-80EF-105D6FA83E8C}" type="datetimeFigureOut">
              <a:rPr lang="el-GR" smtClean="0"/>
              <a:t>11/5/2020</a:t>
            </a:fld>
            <a:endParaRPr lang="el-GR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2"/>
          </p:nvPr>
        </p:nvSpPr>
        <p:spPr>
          <a:xfrm>
            <a:off x="0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3"/>
          </p:nvPr>
        </p:nvSpPr>
        <p:spPr>
          <a:xfrm>
            <a:off x="3850443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7F18A00-68E3-4981-8E8B-3B1C56D1B37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71558620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- Τίτλος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17" name="16 - Υπότιτλος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l-GR" smtClean="0"/>
              <a:t>Κάντε κλικ για να επεξεργαστείτε τον υπότιτλο του υποδείγματος</a:t>
            </a:r>
            <a:endParaRPr kumimoji="0" lang="en-US"/>
          </a:p>
        </p:txBody>
      </p:sp>
      <p:sp>
        <p:nvSpPr>
          <p:cNvPr id="30" name="29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84DDDD-73BC-4D1D-BE3F-99547389CC2C}" type="datetimeFigureOut">
              <a:rPr lang="el-GR" smtClean="0"/>
              <a:pPr/>
              <a:t>11/5/2020</a:t>
            </a:fld>
            <a:endParaRPr lang="el-GR" dirty="0"/>
          </a:p>
        </p:txBody>
      </p:sp>
      <p:sp>
        <p:nvSpPr>
          <p:cNvPr id="19" name="18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27" name="2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724E95-9902-4B29-A5A9-697D5F5AB437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84DDDD-73BC-4D1D-BE3F-99547389CC2C}" type="datetimeFigureOut">
              <a:rPr lang="el-GR" smtClean="0"/>
              <a:pPr/>
              <a:t>11/5/2020</a:t>
            </a:fld>
            <a:endParaRPr lang="el-GR" dirty="0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724E95-9902-4B29-A5A9-697D5F5AB437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84DDDD-73BC-4D1D-BE3F-99547389CC2C}" type="datetimeFigureOut">
              <a:rPr lang="el-GR" smtClean="0"/>
              <a:pPr/>
              <a:t>11/5/2020</a:t>
            </a:fld>
            <a:endParaRPr lang="el-GR" dirty="0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724E95-9902-4B29-A5A9-697D5F5AB437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84DDDD-73BC-4D1D-BE3F-99547389CC2C}" type="datetimeFigureOut">
              <a:rPr lang="el-GR" smtClean="0"/>
              <a:pPr/>
              <a:t>11/5/2020</a:t>
            </a:fld>
            <a:endParaRPr lang="el-GR" dirty="0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724E95-9902-4B29-A5A9-697D5F5AB437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84DDDD-73BC-4D1D-BE3F-99547389CC2C}" type="datetimeFigureOut">
              <a:rPr lang="el-GR" smtClean="0"/>
              <a:pPr/>
              <a:t>11/5/2020</a:t>
            </a:fld>
            <a:endParaRPr lang="el-GR" dirty="0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724E95-9902-4B29-A5A9-697D5F5AB437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84DDDD-73BC-4D1D-BE3F-99547389CC2C}" type="datetimeFigureOut">
              <a:rPr lang="el-GR" smtClean="0"/>
              <a:pPr/>
              <a:t>11/5/2020</a:t>
            </a:fld>
            <a:endParaRPr lang="el-GR" dirty="0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724E95-9902-4B29-A5A9-697D5F5AB437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περιεχομένου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84DDDD-73BC-4D1D-BE3F-99547389CC2C}" type="datetimeFigureOut">
              <a:rPr lang="el-GR" smtClean="0"/>
              <a:pPr/>
              <a:t>11/5/2020</a:t>
            </a:fld>
            <a:endParaRPr lang="el-GR" dirty="0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724E95-9902-4B29-A5A9-697D5F5AB437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84DDDD-73BC-4D1D-BE3F-99547389CC2C}" type="datetimeFigureOut">
              <a:rPr lang="el-GR" smtClean="0"/>
              <a:pPr/>
              <a:t>11/5/2020</a:t>
            </a:fld>
            <a:endParaRPr lang="el-GR" dirty="0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724E95-9902-4B29-A5A9-697D5F5AB437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84DDDD-73BC-4D1D-BE3F-99547389CC2C}" type="datetimeFigureOut">
              <a:rPr lang="el-GR" smtClean="0"/>
              <a:pPr/>
              <a:t>11/5/2020</a:t>
            </a:fld>
            <a:endParaRPr lang="el-GR" dirty="0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724E95-9902-4B29-A5A9-697D5F5AB437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84DDDD-73BC-4D1D-BE3F-99547389CC2C}" type="datetimeFigureOut">
              <a:rPr lang="el-GR" smtClean="0"/>
              <a:pPr/>
              <a:t>11/5/2020</a:t>
            </a:fld>
            <a:endParaRPr lang="el-GR" dirty="0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724E95-9902-4B29-A5A9-697D5F5AB437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- Ψαλίδισμα και στρογγύλεμα μίας γωνίας του ορθογωνίου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11 - Ορθογώνιο τρίγωνο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84DDDD-73BC-4D1D-BE3F-99547389CC2C}" type="datetimeFigureOut">
              <a:rPr lang="el-GR" smtClean="0"/>
              <a:pPr/>
              <a:t>11/5/2020</a:t>
            </a:fld>
            <a:endParaRPr lang="el-GR" dirty="0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32724E95-9902-4B29-A5A9-697D5F5AB437}" type="slidenum">
              <a:rPr lang="el-GR" smtClean="0"/>
              <a:pPr/>
              <a:t>‹#›</a:t>
            </a:fld>
            <a:endParaRPr lang="el-GR" dirty="0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l-GR" dirty="0" smtClean="0"/>
              <a:t>Κάντε κλικ στο εικονίδιο για να προσθέσετε μια εικόνα</a:t>
            </a:r>
            <a:endParaRPr kumimoji="0" lang="en-US" dirty="0"/>
          </a:p>
        </p:txBody>
      </p:sp>
      <p:sp>
        <p:nvSpPr>
          <p:cNvPr id="10" name="9 - Ελεύθερη σχεδίαση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10 - Ελεύθερη σχεδίαση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- Ελεύθερη σχεδίαση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- Ελεύθερη σχεδίαση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8 - Θέση τίτλου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0" name="29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kumimoji="0" lang="el-GR" smtClean="0"/>
              <a:t>Δεύτερου επιπέδου</a:t>
            </a:r>
          </a:p>
          <a:p>
            <a:pPr lvl="2" eaLnBrk="1" latinLnBrk="0" hangingPunct="1"/>
            <a:r>
              <a:rPr kumimoji="0" lang="el-GR" smtClean="0"/>
              <a:t>Τρίτου επιπέδου</a:t>
            </a:r>
          </a:p>
          <a:p>
            <a:pPr lvl="3" eaLnBrk="1" latinLnBrk="0" hangingPunct="1"/>
            <a:r>
              <a:rPr kumimoji="0" lang="el-GR" smtClean="0"/>
              <a:t>Τέταρτου επιπέδου</a:t>
            </a:r>
          </a:p>
          <a:p>
            <a:pPr lvl="4" eaLnBrk="1" latinLnBrk="0" hangingPunct="1"/>
            <a:r>
              <a:rPr kumimoji="0" lang="el-GR" smtClean="0"/>
              <a:t>Πέμπτου επιπέδου</a:t>
            </a:r>
            <a:endParaRPr kumimoji="0" lang="en-US"/>
          </a:p>
        </p:txBody>
      </p:sp>
      <p:sp>
        <p:nvSpPr>
          <p:cNvPr id="10" name="9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3984DDDD-73BC-4D1D-BE3F-99547389CC2C}" type="datetimeFigureOut">
              <a:rPr lang="el-GR" smtClean="0"/>
              <a:pPr/>
              <a:t>11/5/2020</a:t>
            </a:fld>
            <a:endParaRPr lang="el-GR" dirty="0"/>
          </a:p>
        </p:txBody>
      </p:sp>
      <p:sp>
        <p:nvSpPr>
          <p:cNvPr id="22" name="21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l-GR" dirty="0"/>
          </a:p>
        </p:txBody>
      </p:sp>
      <p:sp>
        <p:nvSpPr>
          <p:cNvPr id="18" name="17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32724E95-9902-4B29-A5A9-697D5F5AB437}" type="slidenum">
              <a:rPr lang="el-GR" smtClean="0"/>
              <a:pPr/>
              <a:t>‹#›</a:t>
            </a:fld>
            <a:endParaRPr lang="el-GR" dirty="0"/>
          </a:p>
        </p:txBody>
      </p:sp>
      <p:grpSp>
        <p:nvGrpSpPr>
          <p:cNvPr id="2" name="1 - Ομάδα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11 - Ελεύθερη σχεδίαση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dirty="0"/>
            </a:p>
          </p:txBody>
        </p:sp>
        <p:sp>
          <p:nvSpPr>
            <p:cNvPr id="13" name="12 - Ελεύθερη σχεδίαση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dirty="0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 smtClean="0"/>
              <a:t>ΚΟΣΤΟΣ ΚΕΦΑΛΑΙΟΥ</a:t>
            </a:r>
            <a:endParaRPr lang="el-GR" dirty="0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l-GR" dirty="0" smtClean="0"/>
              <a:t>Δρ. Νικόλαος Δ. Καρταλης</a:t>
            </a:r>
          </a:p>
          <a:p>
            <a:r>
              <a:rPr lang="el-GR" dirty="0" smtClean="0"/>
              <a:t> Καθηγητής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ΚΟΣΤΟΣ ΠΡΟΝΟΜΙΟΥΧΩΝ ΜΕΤΟΧΩΝ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Kps = Dps /Mo </a:t>
            </a:r>
          </a:p>
          <a:p>
            <a:r>
              <a:rPr lang="en-US" dirty="0" smtClean="0"/>
              <a:t>Dps = </a:t>
            </a:r>
            <a:r>
              <a:rPr lang="el-GR" dirty="0" smtClean="0"/>
              <a:t>Το ετήσιο μέρισμα της προνομιούχου μετοχής</a:t>
            </a:r>
          </a:p>
          <a:p>
            <a:r>
              <a:rPr lang="el-GR" dirty="0" smtClean="0"/>
              <a:t>Μο = Η πραγματική ταμειακή εισροή ανά προνομιούχο μετοχή </a:t>
            </a:r>
          </a:p>
          <a:p>
            <a:r>
              <a:rPr lang="en-US" dirty="0" smtClean="0"/>
              <a:t>Kps = T</a:t>
            </a:r>
            <a:r>
              <a:rPr lang="el-GR" dirty="0" smtClean="0"/>
              <a:t>ο κόστος των προνομιούχων μετοχών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ΠΑΡΑΔΕΙΓΜΑ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l-GR" dirty="0" smtClean="0"/>
              <a:t>Η επιχείρηση ΑΒΓ εξετάζει την έκδοση νέου προνομιούχου μετοχικού κεφαλαίου για να χρηματοδοτήσει ένα επενδυτικό πρόγραμμα. Η επιχείρηση εκτιμά ότι μπορεί να πουλήσει την κάθε προνομιούχο μετοχή στην ονομαστική της άξια που θα είναι 100 δολ. Το ετήσιο μέρισμα της προνομιούχο μετοχής  θα είναι 12% της ονομαστικής αξίας . Η επιχείρηση εκτιμά ότι το κόστος έκδοσης και διάθεσης της κάθε μετοχής θα ανέρχεται σε 2,5% της ονομαστικής αξίας. Να βρεθεί το κόστος του προνομιακού μετοχικού κεφαλαίου.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ΛΥΣΗ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l-GR" dirty="0" smtClean="0"/>
              <a:t>(100-2,5) = 97,5 $</a:t>
            </a:r>
          </a:p>
          <a:p>
            <a:pPr marL="0" indent="0">
              <a:buNone/>
            </a:pPr>
            <a:r>
              <a:rPr lang="el-GR" dirty="0" smtClean="0"/>
              <a:t>Το κάθε ετήσιο μέρισμα θα ανέρχεται σε </a:t>
            </a:r>
          </a:p>
          <a:p>
            <a:pPr marL="0" indent="0">
              <a:buNone/>
            </a:pPr>
            <a:r>
              <a:rPr lang="el-GR" dirty="0" smtClean="0"/>
              <a:t>(0,12 χ 100) = 12$</a:t>
            </a:r>
          </a:p>
          <a:p>
            <a:pPr marL="0" indent="0">
              <a:buNone/>
            </a:pPr>
            <a:r>
              <a:rPr lang="el-GR" dirty="0" smtClean="0"/>
              <a:t>Όποτε το κόστος του προνομιούχου μετοχικού κεφαλαίου θα είναι ίσο </a:t>
            </a:r>
          </a:p>
          <a:p>
            <a:pPr marL="0" indent="0">
              <a:buNone/>
            </a:pPr>
            <a:r>
              <a:rPr lang="el-GR" dirty="0" smtClean="0"/>
              <a:t>Κ</a:t>
            </a:r>
            <a:r>
              <a:rPr lang="en-US" dirty="0" smtClean="0"/>
              <a:t>ps = (12/97,5) = 0,1231 </a:t>
            </a:r>
            <a:r>
              <a:rPr lang="el-GR" dirty="0" smtClean="0"/>
              <a:t>ή 12,31%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ΚΟΣΤΟΣ ΠΑΡΑΚΡΑΤΗΜΕΝΩΝ Η ΑΔΙΑΝΕΜΗΤΩΝ ΚΕΡΔΩΝ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ΤΡΕΙΣ ΤΡΟΠΟΙ ΚΟΣΤΟΣ  ΚΟΙΝΩΝ ΜΕΤΟΧΩΝ</a:t>
            </a:r>
          </a:p>
          <a:p>
            <a:r>
              <a:rPr lang="el-GR" dirty="0" smtClean="0"/>
              <a:t>Α) ΥΠΟΔΕΙΓΜΑ ΑΠΟΤΙΜΗΣΗΣ ΠΕΡΙΟΥΣΙΑΚΩΝ ΣΤΟΙΧΕΙΩΝ</a:t>
            </a:r>
          </a:p>
          <a:p>
            <a:r>
              <a:rPr lang="el-GR" dirty="0" smtClean="0"/>
              <a:t>Β) ΥΠΟΔΕΙΓΜΑ ΠΡΟΕΞΟΦΛΗΣΗΣ ΜΕΡΙΣΜΑΤΩΝ</a:t>
            </a:r>
          </a:p>
          <a:p>
            <a:r>
              <a:rPr lang="el-GR" dirty="0" smtClean="0"/>
              <a:t>Γ) ΑΝΤΑΜΟΙΒΗΣ ΓΙΑ ΤΟΝ ΚΙΝΔΥΝΟ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l-GR" dirty="0" smtClean="0"/>
              <a:t>ΥΠΟΔΕΙΓΜΑ ΑΠΟΤΙΜΗΣΗΣ ΠΕΡΙΟΥΣΙΑΚΩΝ ΣΤΟΙΧΕΙΩΝ (</a:t>
            </a:r>
            <a:r>
              <a:rPr lang="en-US" dirty="0" smtClean="0"/>
              <a:t>CAPM)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Ks = </a:t>
            </a:r>
            <a:r>
              <a:rPr lang="el-GR" dirty="0" smtClean="0"/>
              <a:t>απόδοση χωρίς κίνδυνο + ανταμοιβή για τον αναλαμβανόμενο κίνδυνο =</a:t>
            </a:r>
          </a:p>
          <a:p>
            <a:r>
              <a:rPr lang="en-US" dirty="0" smtClean="0"/>
              <a:t>Ks = rt +(rm-rf)</a:t>
            </a:r>
            <a:r>
              <a:rPr lang="el-GR" dirty="0" smtClean="0"/>
              <a:t>β</a:t>
            </a:r>
          </a:p>
          <a:p>
            <a:r>
              <a:rPr lang="en-US" dirty="0" smtClean="0"/>
              <a:t>Ks = </a:t>
            </a:r>
            <a:r>
              <a:rPr lang="el-GR" dirty="0" smtClean="0"/>
              <a:t>απαιτουμένη απόδοση μετοχής (κόστος παρακ. κερδών (η της κοινής μετοχής)</a:t>
            </a:r>
          </a:p>
          <a:p>
            <a:r>
              <a:rPr lang="en-US" dirty="0" smtClean="0"/>
              <a:t>Rf = </a:t>
            </a:r>
            <a:r>
              <a:rPr lang="el-GR" dirty="0" smtClean="0"/>
              <a:t>απόδοση χωρίς κίνδυνο </a:t>
            </a:r>
          </a:p>
          <a:p>
            <a:r>
              <a:rPr lang="en-US" dirty="0" smtClean="0"/>
              <a:t>Rm = </a:t>
            </a:r>
            <a:r>
              <a:rPr lang="el-GR" dirty="0" smtClean="0"/>
              <a:t>αναμενόμενη απόδοση ολόκληρης της αγοράς</a:t>
            </a:r>
          </a:p>
          <a:p>
            <a:r>
              <a:rPr lang="el-GR" dirty="0" smtClean="0"/>
              <a:t>Β = συντελεστής βήτα της μετοχής</a:t>
            </a:r>
          </a:p>
          <a:p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ΠΑΡΑΔΕΙΓΜΑ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l-GR" dirty="0" smtClean="0"/>
              <a:t>Ο Οικονομικός Δ/ντης της επιχείρησης ΑΒΓ εξετάζει ένα επενδυτικό πρόγραμμα και γι αυτό προσπαθεί να υπολογίσει το κόστος της κοινής μετοχής της επιχείρησης. Ο δ/ντης γνωρίζει ότι τα τρίμηνα έντοκα γραμμάτια του Ελληνικού Δημόσιου αποδίδουν 8% και έχει υπολογίσει ότι ο συντελεστής βήτα της μετοχής της επιχείρησης του είναι 1,2. Επιπλέον ο δ/ντης αυτός έχει πληροφορίες από μια μεγάλη χρηματοοικονομική επιχείρηση ότι η αναμενόμενη απόδοση ολόκληρης της αγοράς θα είναι 15%.</a:t>
            </a:r>
          </a:p>
          <a:p>
            <a:r>
              <a:rPr lang="el-GR" dirty="0" smtClean="0"/>
              <a:t>Ζητείται Να υπολογιστεί το κόστος της μετοχής της επιχείρησης χρησιμοποιώντας το </a:t>
            </a:r>
            <a:r>
              <a:rPr lang="en-US" dirty="0" smtClean="0"/>
              <a:t>CAPM</a:t>
            </a:r>
            <a:r>
              <a:rPr lang="el-GR" dirty="0" smtClean="0"/>
              <a:t> 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ΛΥΣΗ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Ks = (rf) + (rm-rf) x (b)</a:t>
            </a:r>
          </a:p>
          <a:p>
            <a:pPr marL="0" indent="0">
              <a:buNone/>
            </a:pPr>
            <a:r>
              <a:rPr lang="en-US" dirty="0" smtClean="0"/>
              <a:t>Ks = (0,08) + (0,15 – 0,08) x (1,2) = </a:t>
            </a:r>
          </a:p>
          <a:p>
            <a:pPr marL="0" indent="0">
              <a:buNone/>
            </a:pPr>
            <a:r>
              <a:rPr lang="en-US" dirty="0" smtClean="0"/>
              <a:t>Ks =16,40%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ΥΠΟΔΕΙΓΜΑ ΠΡΟΕΞΟΦΛΗΣΗΣ ΜΕΡΙΣΜΑΤΩΝ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Po = D1 /(1+Ks)</a:t>
            </a:r>
            <a:r>
              <a:rPr lang="el-GR" baseline="30000" dirty="0" smtClean="0"/>
              <a:t>1</a:t>
            </a:r>
            <a:r>
              <a:rPr lang="en-US" dirty="0" smtClean="0"/>
              <a:t> + D2 / (1+Ks)</a:t>
            </a:r>
            <a:r>
              <a:rPr lang="el-GR" baseline="30000" dirty="0" smtClean="0"/>
              <a:t>2</a:t>
            </a:r>
            <a:r>
              <a:rPr lang="en-US" dirty="0" smtClean="0"/>
              <a:t> +…..+</a:t>
            </a:r>
          </a:p>
          <a:p>
            <a:r>
              <a:rPr lang="en-US" dirty="0" smtClean="0"/>
              <a:t>Po = </a:t>
            </a:r>
            <a:r>
              <a:rPr lang="el-GR" dirty="0" smtClean="0"/>
              <a:t>η τρέχουσα χρηματιστηριακή  τιμή της μετοχής</a:t>
            </a:r>
          </a:p>
          <a:p>
            <a:r>
              <a:rPr lang="en-US" dirty="0" smtClean="0"/>
              <a:t>D = </a:t>
            </a:r>
            <a:r>
              <a:rPr lang="el-GR" dirty="0" smtClean="0"/>
              <a:t>τα ετησία τοκομερίδια ανά μετοχή </a:t>
            </a:r>
          </a:p>
          <a:p>
            <a:r>
              <a:rPr lang="el-GR" dirty="0" smtClean="0"/>
              <a:t>Κ</a:t>
            </a:r>
            <a:r>
              <a:rPr lang="en-US" baseline="-25000" dirty="0" smtClean="0"/>
              <a:t>s</a:t>
            </a:r>
            <a:r>
              <a:rPr lang="en-US" dirty="0" smtClean="0"/>
              <a:t> </a:t>
            </a:r>
            <a:r>
              <a:rPr lang="el-GR" dirty="0" smtClean="0"/>
              <a:t>= η απαιτουμένη από τους επενδυτές απόδοση για να αγοράσουν τη μετοχή  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Υπολογισμός μελλοντικών μερισμάτων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Α) Υπόδειγμα σταθερής η συνεχούς μεγέθυνσης</a:t>
            </a:r>
          </a:p>
          <a:p>
            <a:r>
              <a:rPr lang="en-US" dirty="0" smtClean="0"/>
              <a:t>Po = Do (1+g)</a:t>
            </a:r>
            <a:r>
              <a:rPr lang="en-US" baseline="30000" dirty="0" smtClean="0"/>
              <a:t>1</a:t>
            </a:r>
            <a:r>
              <a:rPr lang="en-US" dirty="0" smtClean="0"/>
              <a:t>  /(1+Ks)</a:t>
            </a:r>
            <a:r>
              <a:rPr lang="en-US" baseline="30000" dirty="0" smtClean="0"/>
              <a:t>1</a:t>
            </a:r>
            <a:r>
              <a:rPr lang="en-US" dirty="0" smtClean="0"/>
              <a:t> + Do (1+g)</a:t>
            </a:r>
            <a:r>
              <a:rPr lang="en-US" baseline="30000" dirty="0" smtClean="0"/>
              <a:t>2</a:t>
            </a:r>
            <a:r>
              <a:rPr lang="en-US" dirty="0" smtClean="0"/>
              <a:t> / (1+ks)</a:t>
            </a:r>
            <a:r>
              <a:rPr lang="en-US" baseline="30000" dirty="0" smtClean="0"/>
              <a:t>2  +….+</a:t>
            </a:r>
          </a:p>
          <a:p>
            <a:endParaRPr lang="en-US" baseline="30000" dirty="0" smtClean="0"/>
          </a:p>
          <a:p>
            <a:r>
              <a:rPr lang="en-US" dirty="0" smtClean="0"/>
              <a:t>g = </a:t>
            </a:r>
            <a:r>
              <a:rPr lang="el-GR" dirty="0" smtClean="0"/>
              <a:t>αύξηση μελλοντικών μερισμάτων κάθε έτος</a:t>
            </a:r>
          </a:p>
          <a:p>
            <a:endParaRPr lang="el-GR" dirty="0" smtClean="0"/>
          </a:p>
          <a:p>
            <a:r>
              <a:rPr lang="en-US" dirty="0" smtClean="0"/>
              <a:t>Do = </a:t>
            </a:r>
            <a:r>
              <a:rPr lang="el-GR" dirty="0" smtClean="0"/>
              <a:t>το τρέχον ετήσιο μέρισμα ανά μετοχή</a:t>
            </a:r>
          </a:p>
          <a:p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dirty="0" smtClean="0"/>
              <a:t>Εάν  πολλαπλασιάσουμε και τα δυο μέλη της εξίσωσης με (1+</a:t>
            </a:r>
            <a:r>
              <a:rPr lang="en-US" dirty="0" smtClean="0"/>
              <a:t>Ks)/(1+g) </a:t>
            </a:r>
            <a:r>
              <a:rPr lang="el-GR" dirty="0" smtClean="0"/>
              <a:t>και αφαιρέσουμε την εξίσωση λαμβάνουμε</a:t>
            </a:r>
          </a:p>
          <a:p>
            <a:r>
              <a:rPr lang="en-US" dirty="0" smtClean="0"/>
              <a:t>P</a:t>
            </a:r>
            <a:r>
              <a:rPr lang="en-US" baseline="-25000" dirty="0" smtClean="0"/>
              <a:t>o</a:t>
            </a:r>
            <a:r>
              <a:rPr lang="en-US" dirty="0" smtClean="0"/>
              <a:t> (1+Ks) / 1+g –Po = D</a:t>
            </a:r>
            <a:r>
              <a:rPr lang="en-US" baseline="-25000" dirty="0" smtClean="0"/>
              <a:t>o</a:t>
            </a:r>
            <a:r>
              <a:rPr lang="en-US" dirty="0" smtClean="0"/>
              <a:t> – D</a:t>
            </a:r>
            <a:r>
              <a:rPr lang="en-US" baseline="-25000" dirty="0" smtClean="0"/>
              <a:t>o</a:t>
            </a:r>
            <a:r>
              <a:rPr lang="en-US" dirty="0" smtClean="0"/>
              <a:t> (1+g)/(1+Ks)</a:t>
            </a:r>
          </a:p>
          <a:p>
            <a:endParaRPr lang="el-GR" dirty="0" smtClean="0"/>
          </a:p>
          <a:p>
            <a:r>
              <a:rPr lang="en-US" dirty="0" smtClean="0"/>
              <a:t>E</a:t>
            </a:r>
            <a:r>
              <a:rPr lang="el-GR" dirty="0" smtClean="0"/>
              <a:t>αν υποθέσουμε ότι το Κ</a:t>
            </a:r>
            <a:r>
              <a:rPr lang="en-US" dirty="0" smtClean="0"/>
              <a:t>s </a:t>
            </a:r>
            <a:r>
              <a:rPr lang="el-GR" dirty="0" smtClean="0"/>
              <a:t>είναι μεγαλύτερο του </a:t>
            </a:r>
            <a:r>
              <a:rPr lang="en-US" dirty="0" smtClean="0"/>
              <a:t>g o </a:t>
            </a:r>
            <a:r>
              <a:rPr lang="el-GR" dirty="0" smtClean="0"/>
              <a:t>δεύτερος όρος του μέλους = 0 Έτσι η εξίσωση</a:t>
            </a:r>
          </a:p>
          <a:p>
            <a:r>
              <a:rPr lang="en-US" dirty="0" smtClean="0"/>
              <a:t>Po (1+Ks /1+g) – 1 = Do       Po = [(1+ks)-(1+g)/1+g]=Do</a:t>
            </a:r>
          </a:p>
          <a:p>
            <a:r>
              <a:rPr lang="en-US" dirty="0" smtClean="0"/>
              <a:t>Po (Ks-g) = Do (1+g)      Po = D1 / Ks-g       </a:t>
            </a:r>
            <a:r>
              <a:rPr lang="en-US" sz="2400" dirty="0" smtClean="0"/>
              <a:t>Ks =(</a:t>
            </a:r>
            <a:r>
              <a:rPr lang="en-US" sz="2000" dirty="0" smtClean="0"/>
              <a:t>D1/Po)+g</a:t>
            </a:r>
            <a:endParaRPr lang="el-GR" sz="2000" dirty="0"/>
          </a:p>
        </p:txBody>
      </p:sp>
      <p:cxnSp>
        <p:nvCxnSpPr>
          <p:cNvPr id="6" name="5 - Ευθύγραμμο βέλος σύνδεσης"/>
          <p:cNvCxnSpPr/>
          <p:nvPr/>
        </p:nvCxnSpPr>
        <p:spPr>
          <a:xfrm>
            <a:off x="4067944" y="5301208"/>
            <a:ext cx="36004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7 - Ευθύγραμμο βέλος σύνδεσης"/>
          <p:cNvCxnSpPr/>
          <p:nvPr/>
        </p:nvCxnSpPr>
        <p:spPr>
          <a:xfrm>
            <a:off x="3707904" y="5733256"/>
            <a:ext cx="36004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9 - Ευθύγραμμο βέλος σύνδεσης"/>
          <p:cNvCxnSpPr/>
          <p:nvPr/>
        </p:nvCxnSpPr>
        <p:spPr>
          <a:xfrm>
            <a:off x="6228184" y="5805264"/>
            <a:ext cx="36004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Κόστος ευκαιρίας των κεφαλαίων</a:t>
            </a:r>
          </a:p>
          <a:p>
            <a:r>
              <a:rPr lang="el-GR" dirty="0" smtClean="0"/>
              <a:t>Απαιτουμένη απόδοση</a:t>
            </a:r>
          </a:p>
          <a:p>
            <a:r>
              <a:rPr lang="el-GR" dirty="0" smtClean="0"/>
              <a:t>Κόστος Κεφαλαίου = απόδοση μιας επένδυσης η όποια αφήνει την τιμή μιας μετοχής αμετάβλητη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B) </a:t>
            </a:r>
            <a:r>
              <a:rPr lang="el-GR" dirty="0" smtClean="0"/>
              <a:t>Το υπόδειγμα  μηδενικής μεγέθυνσης</a:t>
            </a:r>
          </a:p>
          <a:p>
            <a:r>
              <a:rPr lang="el-GR" dirty="0" smtClean="0"/>
              <a:t>Έστω </a:t>
            </a:r>
            <a:r>
              <a:rPr lang="en-US" dirty="0" smtClean="0"/>
              <a:t> g = 0</a:t>
            </a:r>
          </a:p>
          <a:p>
            <a:r>
              <a:rPr lang="en-US" dirty="0" smtClean="0"/>
              <a:t>Po = D / (1+Ks)</a:t>
            </a:r>
            <a:r>
              <a:rPr lang="en-US" baseline="30000" dirty="0" smtClean="0"/>
              <a:t>1  </a:t>
            </a:r>
            <a:r>
              <a:rPr lang="en-US" dirty="0" smtClean="0"/>
              <a:t>  +  D /(1+Ks)</a:t>
            </a:r>
            <a:r>
              <a:rPr lang="en-US" baseline="30000" dirty="0" smtClean="0"/>
              <a:t>2           </a:t>
            </a:r>
            <a:r>
              <a:rPr lang="en-US" dirty="0" smtClean="0"/>
              <a:t> Ks = D/Po</a:t>
            </a:r>
          </a:p>
          <a:p>
            <a:endParaRPr lang="en-US" baseline="30000" dirty="0" smtClean="0"/>
          </a:p>
          <a:p>
            <a:endParaRPr lang="el-GR" baseline="30000" dirty="0"/>
          </a:p>
        </p:txBody>
      </p:sp>
      <p:cxnSp>
        <p:nvCxnSpPr>
          <p:cNvPr id="5" name="4 - Ευθύγραμμο βέλος σύνδεσης"/>
          <p:cNvCxnSpPr/>
          <p:nvPr/>
        </p:nvCxnSpPr>
        <p:spPr>
          <a:xfrm>
            <a:off x="5148064" y="3140968"/>
            <a:ext cx="432048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ΠΑΡΑΔΕΙΓΜΑ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Οι μέτοχοι της επιχείρησης ΑΒΓ έλαβαν πρόσφατα μέρισμα 5 ευρώ ανά μετοχή και αναμένουν μέρισμα στο μέλλον να αυξάνεται με ρυθμό 10% το έτος. Εάν η τρέχουσα χρηματιστηριακή τιμή της κοινή μετοχής ΑΒΓ είναι 100 ευρώ ποια είναι η απαιτουμένη από τους επενδυτές  απόδοση </a:t>
            </a:r>
          </a:p>
          <a:p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Λύση</a:t>
            </a:r>
            <a:br>
              <a:rPr lang="el-GR" dirty="0" smtClean="0"/>
            </a:b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Ks = D1 / Po + g = Do (1+g) /Po +g = 5(1+0.10) /100 +0,10 = 0,1550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ΠΡ</a:t>
            </a:r>
            <a:r>
              <a:rPr lang="en-US" dirty="0" smtClean="0"/>
              <a:t>O</a:t>
            </a:r>
            <a:r>
              <a:rPr lang="el-GR" dirty="0" smtClean="0"/>
              <a:t>ΣΕΓΓΙΣΗ ΤΗΣ ΑΝΤΑΜΟΙΒΗΣ ΓΙΑ ΤΟΝ ΚΙΝΔΥΝΟ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Οι μέτοχοι αναλαμβάνουν περισσότερο κίνδυνο από ότι οι δανειστές (ομολογιούχοι)</a:t>
            </a:r>
          </a:p>
          <a:p>
            <a:r>
              <a:rPr lang="en-US" dirty="0" smtClean="0"/>
              <a:t>Ks = kd +RP</a:t>
            </a:r>
          </a:p>
          <a:p>
            <a:r>
              <a:rPr lang="en-US" dirty="0" smtClean="0"/>
              <a:t>Ks = </a:t>
            </a:r>
            <a:r>
              <a:rPr lang="el-GR" dirty="0" smtClean="0"/>
              <a:t>η απαιτουμένη απόδοση της μετοχής </a:t>
            </a:r>
          </a:p>
          <a:p>
            <a:r>
              <a:rPr lang="en-US" dirty="0" smtClean="0"/>
              <a:t>Kd = </a:t>
            </a:r>
            <a:r>
              <a:rPr lang="el-GR" dirty="0" smtClean="0"/>
              <a:t>το προ φόρων κόστος του ομολογιακού δανείου</a:t>
            </a:r>
          </a:p>
          <a:p>
            <a:r>
              <a:rPr lang="en-US" dirty="0" smtClean="0"/>
              <a:t>Rp = </a:t>
            </a:r>
            <a:r>
              <a:rPr lang="el-GR" dirty="0" smtClean="0"/>
              <a:t>μια ανταμοιβή για τον πρόσθετο κίνδυνο</a:t>
            </a:r>
          </a:p>
          <a:p>
            <a:endParaRPr lang="el-GR" dirty="0" smtClean="0"/>
          </a:p>
          <a:p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ΠΑΡΑΔΕΙΓΜΑ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Εάν είναι γνωστό το προ φόρων κόστος των ομολογιακών δανείων της επιχείρησης ΑΒΓ είναι 11,13% να υπολογίσετε το κόστος των παρακρατημένων κερδών της χρησιμοποιώντας την προσέγγιση ανταμοιβής στο κίνδυνο</a:t>
            </a:r>
          </a:p>
          <a:p>
            <a:r>
              <a:rPr lang="el-GR" dirty="0" smtClean="0"/>
              <a:t> 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Λύση</a:t>
            </a:r>
            <a:br>
              <a:rPr lang="el-GR" dirty="0" smtClean="0"/>
            </a:b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l-GR" dirty="0" smtClean="0"/>
              <a:t>Εάν γνωρίζουμε ότι η ανταμοιβή  για τον κίνδυνο κυμάνθηκε 3-5% τότε μπορούμε να χρησιμοποιήσουμε μια μέση ανταμοιβή 4%.</a:t>
            </a:r>
          </a:p>
          <a:p>
            <a:pPr marL="0" indent="0">
              <a:buNone/>
            </a:pPr>
            <a:r>
              <a:rPr lang="el-GR" dirty="0" smtClean="0"/>
              <a:t>Κ</a:t>
            </a:r>
            <a:r>
              <a:rPr lang="en-US" dirty="0" smtClean="0"/>
              <a:t>s= (0,1113 + 0,04) = 0,1513 </a:t>
            </a:r>
            <a:r>
              <a:rPr lang="el-GR" dirty="0" smtClean="0"/>
              <a:t>ή</a:t>
            </a:r>
            <a:r>
              <a:rPr lang="en-US" dirty="0" smtClean="0"/>
              <a:t> 15,13%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ΚΟΣΤΟΣ ΝΕΩΝ ΜΕΤΟΧΩΝ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Κ</a:t>
            </a:r>
            <a:r>
              <a:rPr lang="en-US" dirty="0" smtClean="0"/>
              <a:t>e = (D1 / NP)+g </a:t>
            </a:r>
          </a:p>
          <a:p>
            <a:endParaRPr lang="en-US" dirty="0" smtClean="0"/>
          </a:p>
          <a:p>
            <a:r>
              <a:rPr lang="en-US" dirty="0" smtClean="0"/>
              <a:t>Ke = Ko</a:t>
            </a:r>
            <a:r>
              <a:rPr lang="el-GR" dirty="0" smtClean="0"/>
              <a:t>στος της νεοεκδιδόμενης μετοχής</a:t>
            </a:r>
          </a:p>
          <a:p>
            <a:r>
              <a:rPr lang="el-GR" dirty="0" smtClean="0"/>
              <a:t>Ν</a:t>
            </a:r>
            <a:r>
              <a:rPr lang="en-US" dirty="0" smtClean="0"/>
              <a:t>P= </a:t>
            </a:r>
            <a:r>
              <a:rPr lang="el-GR" dirty="0" smtClean="0"/>
              <a:t> η πραγματική ταμειακή εισροή που έχει η επιχείρηση από κάθε νεοεκδιδόμενη μετοχή</a:t>
            </a:r>
            <a:r>
              <a:rPr lang="en-US" dirty="0" smtClean="0"/>
              <a:t> 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Παράδειγμα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Οι μέτοχοι της επιχείρησης ΑΒΓ έλαβαν μέρισμα 5 ευρώ ανά μετοχή και αναμένουν μέρισμα με αύξηση 10% το έτος. Εάν η τρέχουσα χρηματιστηριακή τιμή της κοινής μετοχής είναι 100 ευρώ και το κόστος έκδοσης ανέρχεται σε 15 % της τρέχουσας χρηματιστηριακής αξίας της μετοχής ποια είναι η απαιτουμένη από τους επενδυτές απόδοση 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Λύση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l-GR" dirty="0" smtClean="0"/>
              <a:t>Κ</a:t>
            </a:r>
            <a:r>
              <a:rPr lang="en-US" dirty="0" smtClean="0"/>
              <a:t>e = (D1 /NP )+g = Do (1+g) /NP +g      </a:t>
            </a:r>
          </a:p>
          <a:p>
            <a:pPr marL="0" indent="0">
              <a:buNone/>
            </a:pPr>
            <a:r>
              <a:rPr lang="en-US" dirty="0" smtClean="0"/>
              <a:t>5 (1+0,10) / 100- (0,15x 100) + 0,10 = 0,1647 </a:t>
            </a:r>
            <a:endParaRPr lang="el-GR" dirty="0"/>
          </a:p>
        </p:txBody>
      </p:sp>
      <p:cxnSp>
        <p:nvCxnSpPr>
          <p:cNvPr id="5" name="4 - Ευθύγραμμο βέλος σύνδεσης"/>
          <p:cNvCxnSpPr/>
          <p:nvPr/>
        </p:nvCxnSpPr>
        <p:spPr>
          <a:xfrm flipV="1">
            <a:off x="5940152" y="2204864"/>
            <a:ext cx="360040" cy="7200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ΣΤΑΘΜΙΚΟ ΜΕΣΟ ΚΟΣΤΟΣ ΚΕΦΑΛΑΙΟΥ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WACC = Wd kd (1-t) +wps Kps +Wce (Ks </a:t>
            </a:r>
            <a:r>
              <a:rPr lang="el-GR" dirty="0" smtClean="0"/>
              <a:t>ή </a:t>
            </a:r>
            <a:r>
              <a:rPr lang="en-US" dirty="0" smtClean="0"/>
              <a:t>Ke)</a:t>
            </a:r>
          </a:p>
          <a:p>
            <a:r>
              <a:rPr lang="en-US" dirty="0" smtClean="0"/>
              <a:t>Kd = </a:t>
            </a:r>
            <a:r>
              <a:rPr lang="el-GR" dirty="0" smtClean="0"/>
              <a:t>το κόστος των δανειακών κεφαλαίων</a:t>
            </a:r>
          </a:p>
          <a:p>
            <a:r>
              <a:rPr lang="en-US" dirty="0" smtClean="0"/>
              <a:t>Kps = </a:t>
            </a:r>
            <a:r>
              <a:rPr lang="el-GR" dirty="0" smtClean="0"/>
              <a:t> το κόστος των προνομιούχων μετοχών</a:t>
            </a:r>
          </a:p>
          <a:p>
            <a:r>
              <a:rPr lang="el-GR" dirty="0" smtClean="0"/>
              <a:t>Κ</a:t>
            </a:r>
            <a:r>
              <a:rPr lang="en-US" dirty="0" smtClean="0"/>
              <a:t>s = </a:t>
            </a:r>
            <a:r>
              <a:rPr lang="el-GR" dirty="0" smtClean="0"/>
              <a:t>το κόστος των παρακρατημένων κερδών</a:t>
            </a:r>
          </a:p>
          <a:p>
            <a:r>
              <a:rPr lang="en-US" dirty="0" smtClean="0"/>
              <a:t>t=0  o</a:t>
            </a:r>
            <a:r>
              <a:rPr lang="el-GR" dirty="0" smtClean="0"/>
              <a:t>ριακος συντελεστής φορολόγησης της επιχείρησης</a:t>
            </a:r>
          </a:p>
          <a:p>
            <a:r>
              <a:rPr lang="en-US" dirty="0" smtClean="0"/>
              <a:t>Wd, Wps, Wce = </a:t>
            </a:r>
            <a:r>
              <a:rPr lang="el-GR" dirty="0" smtClean="0"/>
              <a:t> τα ποσοστά συμμετοχής δανειακών κεφαλαίων των προνομιούχων μετοχών και των κοινών μετοχών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ΥΠΟΛΟΓΙΣΜΟΣ ΚΟΣΤΟΣ ΚΕΦΑΛΑΙΟΥ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ΕΠΕΝΔΥΤΙΚΑ ΠΡΟΓΡΑΜΜΑΤΑ ΕΝΕΧΟΥΝ ΤΟ ΙΔΙΟ ΚΙΝΔΥΝΟ</a:t>
            </a:r>
          </a:p>
          <a:p>
            <a:r>
              <a:rPr lang="el-GR" dirty="0" smtClean="0"/>
              <a:t>Η ΠΟΛΙΤΙΚΗ ΜΕΡΙΣΜΑΤΟΣ ΠΑΡΑΜΕΝΕΙ ΣΤΑΘΕΡΗ</a:t>
            </a:r>
          </a:p>
          <a:p>
            <a:r>
              <a:rPr lang="el-GR" dirty="0" smtClean="0"/>
              <a:t>ΚΕΦΑΛΑΙΟΥΧΙΚΗ ΔΙΑΡΘΡΩΣΗ ΤΗΣ ΕΠΙΧΕΙΡΗΣΗΣ ΠΑΡΑΜΕΝΕΙ ΣΤΑΘΕΡΗ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ΠΑΡΑΔΕΙΓΜΑ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l-GR" dirty="0" smtClean="0"/>
              <a:t>Έστω μια επιχείρηση ΑΒΓ έχει ένα στόχο κεφαλαιακής διάρθρωσης ο οποίος απαιτεί 30% δανειακά κεφάλαια , 10% προνομιούχες μετοχές και 60 % κοινές μετοχές. Επιπλέον η επιχείρηση έχει υπολογίσει ότι το κόστος των δανειακών κεφαλαίων προ φόρων είναι 11,13% , το κόστος των προνομιούχων μετοχών είναι 12,31 % και το κόστος των παρακρατημένων κερδών είναι 15,50%. Ο οριακός συντελεστής φορολόγησης της επιχείρησης είναι 40%.Εαν η επιχείρηση θέλει να αντλήσει 1,000,000 ευρώ για να επενδύσει σε νέα επενδυτικά προγράμματα να υπολογιστεί το σταθμικό μέσο κόστος κεφαλαίου της επιχείρησης.</a:t>
            </a:r>
          </a:p>
          <a:p>
            <a:r>
              <a:rPr lang="el-GR" dirty="0" smtClean="0"/>
              <a:t> 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ΛΥΣΗ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WACC = WdKd (1-t) +Wps Kps +Wce Ks     </a:t>
            </a:r>
          </a:p>
          <a:p>
            <a:pPr marL="0" indent="0">
              <a:buNone/>
            </a:pPr>
            <a:r>
              <a:rPr lang="en-US" dirty="0" smtClean="0"/>
              <a:t>WACC= (0,30) x (0,1113) x (1-0,40) +(0,10) x (0,1231) + (0,60) x (0,1550)           </a:t>
            </a:r>
            <a:endParaRPr lang="el-GR" dirty="0" smtClean="0"/>
          </a:p>
          <a:p>
            <a:pPr marL="0" indent="0">
              <a:buNone/>
            </a:pPr>
            <a:r>
              <a:rPr lang="en-US" dirty="0" smtClean="0"/>
              <a:t>WACC= 0,1253 </a:t>
            </a:r>
            <a:r>
              <a:rPr lang="el-GR" dirty="0" smtClean="0"/>
              <a:t>ή 12,53%</a:t>
            </a:r>
            <a:r>
              <a:rPr lang="en-US" dirty="0" smtClean="0"/>
              <a:t>  </a:t>
            </a:r>
            <a:endParaRPr lang="el-GR" dirty="0"/>
          </a:p>
        </p:txBody>
      </p:sp>
      <p:cxnSp>
        <p:nvCxnSpPr>
          <p:cNvPr id="5" name="4 - Ευθύγραμμο βέλος σύνδεσης"/>
          <p:cNvCxnSpPr/>
          <p:nvPr/>
        </p:nvCxnSpPr>
        <p:spPr>
          <a:xfrm>
            <a:off x="6588224" y="2204864"/>
            <a:ext cx="288032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6 - Ευθύγραμμο βέλος σύνδεσης"/>
          <p:cNvCxnSpPr/>
          <p:nvPr/>
        </p:nvCxnSpPr>
        <p:spPr>
          <a:xfrm>
            <a:off x="3131840" y="3068960"/>
            <a:ext cx="72008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ΟΡΙΑΚΟ ΚΟΣΤΟΣ ΚΕΦΑΛΑΙΟΥ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Εάν αυξάνεται το σταθμικό μέσο κόστος των κεφαλαίων μιας επιχείρησης  αυξάνεται καθώς αυξάνεται το ύψος των κεφαλαίων τα οποία αντλεί η επιχείρηση τότε χρειαζόμαστε το οριακό κόστος κεφαλαίου</a:t>
            </a:r>
          </a:p>
          <a:p>
            <a:r>
              <a:rPr lang="el-GR" dirty="0" smtClean="0"/>
              <a:t> 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Οριακή Ανάλυση</a:t>
            </a:r>
          </a:p>
          <a:p>
            <a:r>
              <a:rPr lang="el-GR" dirty="0" smtClean="0"/>
              <a:t>Α) Πρόγραμμα επενδυτικών ευκαιριών</a:t>
            </a:r>
          </a:p>
          <a:p>
            <a:r>
              <a:rPr lang="el-GR" dirty="0" smtClean="0"/>
              <a:t>Β) Διάγραμμα απεικόνισης προγράμματος οριακού κόστους και το πρόγραμμα επενδυτικών ευκαιριών</a:t>
            </a:r>
          </a:p>
          <a:p>
            <a:r>
              <a:rPr lang="el-GR" dirty="0" smtClean="0"/>
              <a:t>Γ) Σημείο τομής των δυο αυτών προγραμμάτων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ΠΑΡΑΔΕΙΓΜΑ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l-GR" dirty="0" smtClean="0"/>
              <a:t>Η επιχείρηση έχει τρία επενδυτικά προγράμματα των οποίων το κόστος και οι αποδόσεις είναι</a:t>
            </a:r>
          </a:p>
          <a:p>
            <a:pPr marL="0" indent="0">
              <a:buNone/>
            </a:pPr>
            <a:r>
              <a:rPr lang="el-GR" sz="1800" dirty="0" smtClean="0"/>
              <a:t>ΕΠΕΝΔΥΤΙΚΑ          ΚΟΣΤΟ ΕΠΕΝΔΥΣΗΣ            ΕΣΩΤΕΡΙΚΟΣ ΒΑΘΜΟΣ </a:t>
            </a:r>
          </a:p>
          <a:p>
            <a:pPr marL="0" indent="0">
              <a:buNone/>
            </a:pPr>
            <a:r>
              <a:rPr lang="el-GR" sz="1800" dirty="0" smtClean="0"/>
              <a:t>ΠΡΟΓΡΑΜΜΑΤΑ       				ΑΠΟΔΟΣΗΣ</a:t>
            </a:r>
          </a:p>
          <a:p>
            <a:pPr marL="0" indent="0">
              <a:buNone/>
            </a:pPr>
            <a:r>
              <a:rPr lang="el-GR" sz="1800" dirty="0" smtClean="0"/>
              <a:t>Α			165000				19%	</a:t>
            </a:r>
          </a:p>
          <a:p>
            <a:pPr marL="0" indent="0">
              <a:buNone/>
            </a:pPr>
            <a:endParaRPr lang="el-GR" sz="1800" dirty="0" smtClean="0"/>
          </a:p>
          <a:p>
            <a:pPr marL="0" indent="0">
              <a:buNone/>
            </a:pPr>
            <a:r>
              <a:rPr lang="el-GR" sz="1800" dirty="0" smtClean="0"/>
              <a:t>Β			200000				17%</a:t>
            </a:r>
          </a:p>
          <a:p>
            <a:pPr marL="0" indent="0">
              <a:buNone/>
            </a:pPr>
            <a:endParaRPr lang="el-GR" sz="1800" dirty="0" smtClean="0"/>
          </a:p>
          <a:p>
            <a:pPr marL="0" indent="0">
              <a:buNone/>
            </a:pPr>
            <a:r>
              <a:rPr lang="el-GR" sz="1800" dirty="0" smtClean="0"/>
              <a:t>Γ			175000				15%</a:t>
            </a:r>
          </a:p>
          <a:p>
            <a:pPr marL="0" indent="0">
              <a:buNone/>
            </a:pPr>
            <a:endParaRPr lang="el-GR" dirty="0" smtClean="0"/>
          </a:p>
          <a:p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l-GR" dirty="0" smtClean="0"/>
              <a:t>Η επιχείρηση θα χρηματοδοτήσει τα σχέδια με 40% δανειακά κεφάλαια και 60 % ίδια κεφάλαια. Το κόστος των ομολογιακών δανείων πριν την φορολόγηση είναι 12 % και ο φορολογικός συντελεστής της επιχείρησης είναι 35%. Η επιχείρηση ΑΒΓ αναμένει να έχει από τον προηγούμενο χρόνο παρακρατημένα κέρδη ύψους 180000 ευρώ διαθέσιμα για επανεπένδυση για τα όποια οι μέτοχοι απαιτούν απόδοση 19%. Εάν η χρηματοδότηση των νέων επενδύσεων απαιτήσει την έκδοση νέου κοινού μετοχικού κεφαλαίου το κόστος θα ανέλθει 22%. Ζητείται</a:t>
            </a:r>
          </a:p>
          <a:p>
            <a:pPr marL="0" indent="0">
              <a:buNone/>
            </a:pPr>
            <a:r>
              <a:rPr lang="el-GR" dirty="0" smtClean="0"/>
              <a:t>Ποια επενδυτικά προγράμματα θα γίνουν αποδεκτά και γιατί?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Λύση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23528" y="1988840"/>
            <a:ext cx="8229600" cy="438912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l-GR" dirty="0" smtClean="0"/>
              <a:t>0,60 χ =παρακρατημένα κέρδη =180000       </a:t>
            </a:r>
          </a:p>
          <a:p>
            <a:pPr marL="0" indent="0">
              <a:buNone/>
            </a:pPr>
            <a:r>
              <a:rPr lang="el-GR" dirty="0" smtClean="0"/>
              <a:t>Χ= 300000</a:t>
            </a:r>
          </a:p>
          <a:p>
            <a:pPr marL="0" indent="0">
              <a:buNone/>
            </a:pPr>
            <a:r>
              <a:rPr lang="el-GR" dirty="0" smtClean="0"/>
              <a:t>Κόστος των ομολογιακών δάνειων της επιχείρησης είναι</a:t>
            </a:r>
          </a:p>
          <a:p>
            <a:pPr marL="0" indent="0">
              <a:buNone/>
            </a:pPr>
            <a:r>
              <a:rPr lang="el-GR" dirty="0" smtClean="0"/>
              <a:t>Κ</a:t>
            </a:r>
            <a:r>
              <a:rPr lang="en-US" dirty="0" smtClean="0"/>
              <a:t>dt = Kd X (1-t) = (0,12) x (1-0,35) = (0,0780) </a:t>
            </a:r>
            <a:r>
              <a:rPr lang="el-GR" dirty="0" smtClean="0"/>
              <a:t>η 7,80%</a:t>
            </a:r>
          </a:p>
          <a:p>
            <a:pPr marL="0" indent="0">
              <a:buNone/>
            </a:pPr>
            <a:endParaRPr lang="el-GR" dirty="0" smtClean="0"/>
          </a:p>
          <a:p>
            <a:pPr marL="0" indent="0">
              <a:buNone/>
            </a:pPr>
            <a:r>
              <a:rPr lang="en-US" dirty="0" smtClean="0"/>
              <a:t>WACC1 = Wd Kd (1-t) +Wce Ks      (0,40) x (0,078) +(0,60) x (0,190) = 0,1452 </a:t>
            </a:r>
            <a:r>
              <a:rPr lang="el-GR" dirty="0" smtClean="0"/>
              <a:t>η 14,52%</a:t>
            </a:r>
          </a:p>
          <a:p>
            <a:pPr marL="0" indent="0">
              <a:buNone/>
            </a:pPr>
            <a:r>
              <a:rPr lang="el-GR" dirty="0" smtClean="0"/>
              <a:t>Για επενδύσεις που ξεπερνούν τις 300000</a:t>
            </a:r>
          </a:p>
          <a:p>
            <a:pPr marL="0" indent="0">
              <a:buNone/>
            </a:pPr>
            <a:r>
              <a:rPr lang="en-US" dirty="0" smtClean="0"/>
              <a:t>WACC2 = Wd Kd (1-t) +Wce Ke       (0,40) x (0,078) +(0,60) x (0,220) = 0,1632 </a:t>
            </a:r>
            <a:r>
              <a:rPr lang="el-GR" dirty="0" smtClean="0"/>
              <a:t>η 1</a:t>
            </a:r>
            <a:r>
              <a:rPr lang="en-US" dirty="0" smtClean="0"/>
              <a:t>6</a:t>
            </a:r>
            <a:r>
              <a:rPr lang="el-GR" dirty="0" smtClean="0"/>
              <a:t>,</a:t>
            </a:r>
            <a:r>
              <a:rPr lang="en-US" dirty="0" smtClean="0"/>
              <a:t>3</a:t>
            </a:r>
            <a:r>
              <a:rPr lang="el-GR" dirty="0" smtClean="0"/>
              <a:t>2%</a:t>
            </a:r>
            <a:endParaRPr lang="el-GR" dirty="0"/>
          </a:p>
        </p:txBody>
      </p:sp>
      <p:cxnSp>
        <p:nvCxnSpPr>
          <p:cNvPr id="5" name="4 - Ευθύγραμμο βέλος σύνδεσης"/>
          <p:cNvCxnSpPr/>
          <p:nvPr/>
        </p:nvCxnSpPr>
        <p:spPr>
          <a:xfrm flipV="1">
            <a:off x="6300192" y="2204864"/>
            <a:ext cx="432048" cy="7200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6 - Ευθύγραμμο βέλος σύνδεσης"/>
          <p:cNvCxnSpPr/>
          <p:nvPr/>
        </p:nvCxnSpPr>
        <p:spPr>
          <a:xfrm>
            <a:off x="5292080" y="4581128"/>
            <a:ext cx="288032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8 - Ευθύγραμμο βέλος σύνδεσης"/>
          <p:cNvCxnSpPr/>
          <p:nvPr/>
        </p:nvCxnSpPr>
        <p:spPr>
          <a:xfrm>
            <a:off x="5364088" y="5589240"/>
            <a:ext cx="36004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 </a:t>
            </a:r>
          </a:p>
          <a:p>
            <a:r>
              <a:rPr lang="en-US" sz="1400" dirty="0" smtClean="0"/>
              <a:t>  </a:t>
            </a:r>
            <a:r>
              <a:rPr lang="el-GR" sz="1400" dirty="0" smtClean="0"/>
              <a:t>%</a:t>
            </a:r>
            <a:r>
              <a:rPr lang="en-US" sz="1400" dirty="0" smtClean="0"/>
              <a:t>   A=19%</a:t>
            </a:r>
          </a:p>
          <a:p>
            <a:r>
              <a:rPr lang="en-US" dirty="0" smtClean="0"/>
              <a:t>         </a:t>
            </a:r>
            <a:r>
              <a:rPr lang="el-GR" sz="1400" dirty="0" smtClean="0"/>
              <a:t>Β=17%</a:t>
            </a:r>
          </a:p>
          <a:p>
            <a:pPr marL="274320" lvl="7" indent="-274320">
              <a:buClr>
                <a:schemeClr val="accent3"/>
              </a:buClr>
              <a:buSzPct val="95000"/>
              <a:buFont typeface="Wingdings 2"/>
              <a:buChar char=""/>
            </a:pPr>
            <a:r>
              <a:rPr lang="el-GR" sz="1400" dirty="0" smtClean="0"/>
              <a:t>     </a:t>
            </a:r>
          </a:p>
          <a:p>
            <a:pPr marL="548640" lvl="8" indent="-274320">
              <a:buClr>
                <a:schemeClr val="accent3"/>
              </a:buClr>
              <a:buSzPct val="95000"/>
              <a:buFont typeface="Wingdings 2"/>
              <a:buChar char=""/>
            </a:pPr>
            <a:r>
              <a:rPr lang="el-GR" sz="1200" dirty="0" smtClean="0"/>
              <a:t>14,52%</a:t>
            </a:r>
            <a:r>
              <a:rPr lang="en-US" dirty="0" smtClean="0"/>
              <a:t>   </a:t>
            </a:r>
            <a:r>
              <a:rPr lang="el-GR" dirty="0" smtClean="0"/>
              <a:t>		16,32%</a:t>
            </a:r>
          </a:p>
          <a:p>
            <a:pPr lvl="7"/>
            <a:r>
              <a:rPr lang="el-GR" dirty="0" smtClean="0"/>
              <a:t>Γ= 15%</a:t>
            </a:r>
            <a:r>
              <a:rPr lang="en-US" dirty="0" smtClean="0"/>
              <a:t>  </a:t>
            </a:r>
            <a:endParaRPr lang="el-GR" dirty="0" smtClean="0"/>
          </a:p>
          <a:p>
            <a:pPr lvl="7"/>
            <a:endParaRPr lang="el-GR" dirty="0" smtClean="0"/>
          </a:p>
          <a:p>
            <a:pPr lvl="7">
              <a:buNone/>
            </a:pPr>
            <a:endParaRPr lang="el-GR" dirty="0" smtClean="0"/>
          </a:p>
          <a:p>
            <a:pPr lvl="7">
              <a:buNone/>
            </a:pPr>
            <a:endParaRPr lang="el-GR" dirty="0" smtClean="0"/>
          </a:p>
          <a:p>
            <a:pPr lvl="7">
              <a:buNone/>
            </a:pPr>
            <a:endParaRPr lang="el-GR" dirty="0" smtClean="0"/>
          </a:p>
          <a:p>
            <a:pPr lvl="7">
              <a:buNone/>
            </a:pPr>
            <a:endParaRPr lang="el-GR" dirty="0" smtClean="0"/>
          </a:p>
          <a:p>
            <a:pPr lvl="7">
              <a:buNone/>
            </a:pPr>
            <a:r>
              <a:rPr lang="el-GR" dirty="0" smtClean="0"/>
              <a:t>300000                 </a:t>
            </a:r>
            <a:r>
              <a:rPr lang="en-US" dirty="0" smtClean="0"/>
              <a:t>   </a:t>
            </a:r>
            <a:r>
              <a:rPr lang="el-GR" dirty="0" smtClean="0"/>
              <a:t>Αντλούμενα Κεφάλαια </a:t>
            </a:r>
            <a:r>
              <a:rPr lang="en-US" dirty="0" smtClean="0"/>
              <a:t>                                                                                                   </a:t>
            </a:r>
            <a:endParaRPr lang="el-GR" dirty="0"/>
          </a:p>
        </p:txBody>
      </p:sp>
      <p:cxnSp>
        <p:nvCxnSpPr>
          <p:cNvPr id="5" name="4 - Ευθεία γραμμή σύνδεσης"/>
          <p:cNvCxnSpPr/>
          <p:nvPr/>
        </p:nvCxnSpPr>
        <p:spPr>
          <a:xfrm>
            <a:off x="971600" y="2492896"/>
            <a:ext cx="0" cy="288032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6 - Ευθεία γραμμή σύνδεσης"/>
          <p:cNvCxnSpPr/>
          <p:nvPr/>
        </p:nvCxnSpPr>
        <p:spPr>
          <a:xfrm flipV="1">
            <a:off x="971600" y="5301208"/>
            <a:ext cx="3312368" cy="7200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8 - Γωνιακή σύνδεση"/>
          <p:cNvCxnSpPr/>
          <p:nvPr/>
        </p:nvCxnSpPr>
        <p:spPr>
          <a:xfrm>
            <a:off x="971600" y="3068960"/>
            <a:ext cx="792088" cy="288032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11 - Ευθεία γραμμή σύνδεσης"/>
          <p:cNvCxnSpPr/>
          <p:nvPr/>
        </p:nvCxnSpPr>
        <p:spPr>
          <a:xfrm>
            <a:off x="1763688" y="3356992"/>
            <a:ext cx="64807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13 - Ευθεία γραμμή σύνδεσης"/>
          <p:cNvCxnSpPr/>
          <p:nvPr/>
        </p:nvCxnSpPr>
        <p:spPr>
          <a:xfrm>
            <a:off x="2411760" y="3356992"/>
            <a:ext cx="0" cy="72008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15 - Ευθεία γραμμή σύνδεσης"/>
          <p:cNvCxnSpPr/>
          <p:nvPr/>
        </p:nvCxnSpPr>
        <p:spPr>
          <a:xfrm>
            <a:off x="2411760" y="4077072"/>
            <a:ext cx="86409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17 - Ευθεία γραμμή σύνδεσης"/>
          <p:cNvCxnSpPr/>
          <p:nvPr/>
        </p:nvCxnSpPr>
        <p:spPr>
          <a:xfrm>
            <a:off x="971600" y="3933056"/>
            <a:ext cx="108012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19 - Ευθεία γραμμή σύνδεσης"/>
          <p:cNvCxnSpPr/>
          <p:nvPr/>
        </p:nvCxnSpPr>
        <p:spPr>
          <a:xfrm flipV="1">
            <a:off x="2051720" y="3573016"/>
            <a:ext cx="0" cy="36004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21 - Ευθεία γραμμή σύνδεσης"/>
          <p:cNvCxnSpPr/>
          <p:nvPr/>
        </p:nvCxnSpPr>
        <p:spPr>
          <a:xfrm>
            <a:off x="2051720" y="3573016"/>
            <a:ext cx="18002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ΣΤΑΔΙΑ ΥΠΟΛΟΓΙΣΜΟΥ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ΑΠΟΦΑΣΗ ΣΧΕΤΙΚΑ ΜΕ ΤΙΣ ΠΗΓΕΣ</a:t>
            </a:r>
          </a:p>
          <a:p>
            <a:r>
              <a:rPr lang="el-GR" dirty="0" smtClean="0"/>
              <a:t>ΥΠΟΛΟΓΙΣΜΟΣ ΤΟΥ ΚΟΣΤΟΥΣ</a:t>
            </a:r>
          </a:p>
          <a:p>
            <a:r>
              <a:rPr lang="el-GR" dirty="0" smtClean="0"/>
              <a:t>ΠΟΣΟΣΤΟ ΣΥΜΜΕΤΟΧΗΣ ΚΑΙ ΚΟΣΤΟΣ ΚΕΦΑΛΑΙΟΥ =ΣΥΝΟΛΙΚΟ ΚΟΣΤΟΣ ΚΕΦΑΛΑΙΟΥ ΕΠΙΧΕΙΡΗΣΗΣ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ΚΑΘΟΡΙΣΜΟΣ ΤΟΥ ΚΟΣΤΟΥΣ ΚΆΘΕ ΕΠΙΧΕΙΡΗΣΗΣ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Α) ΚΟΣΤΟΣ ΟΜΟΛΟΓΙΑΚΟΥ ΔΑΝΕΙΟΥ</a:t>
            </a:r>
          </a:p>
          <a:p>
            <a:endParaRPr lang="en-US" dirty="0" smtClean="0"/>
          </a:p>
          <a:p>
            <a:r>
              <a:rPr lang="el-GR" dirty="0" smtClean="0"/>
              <a:t>Ν</a:t>
            </a:r>
            <a:r>
              <a:rPr lang="en-US" dirty="0" smtClean="0"/>
              <a:t>P= </a:t>
            </a:r>
            <a:r>
              <a:rPr lang="el-GR" sz="3600" dirty="0" smtClean="0"/>
              <a:t>Σ</a:t>
            </a:r>
            <a:r>
              <a:rPr lang="en-US" dirty="0" smtClean="0"/>
              <a:t> It /(1+K</a:t>
            </a:r>
            <a:r>
              <a:rPr lang="en-US" baseline="-25000" dirty="0" smtClean="0"/>
              <a:t>d</a:t>
            </a:r>
            <a:r>
              <a:rPr lang="en-US" dirty="0" smtClean="0"/>
              <a:t>)t +FV/ (1+K</a:t>
            </a:r>
            <a:r>
              <a:rPr lang="en-US" baseline="-25000" dirty="0" smtClean="0"/>
              <a:t>d</a:t>
            </a:r>
            <a:r>
              <a:rPr lang="en-US" dirty="0" smtClean="0"/>
              <a:t>)n</a:t>
            </a:r>
          </a:p>
          <a:p>
            <a:r>
              <a:rPr lang="en-US" dirty="0" smtClean="0"/>
              <a:t>Np = T</a:t>
            </a:r>
            <a:r>
              <a:rPr lang="el-GR" dirty="0" err="1" smtClean="0"/>
              <a:t>αμειακή</a:t>
            </a:r>
            <a:r>
              <a:rPr lang="el-GR" dirty="0" smtClean="0"/>
              <a:t> εισροή</a:t>
            </a:r>
          </a:p>
          <a:p>
            <a:r>
              <a:rPr lang="el-GR" dirty="0" smtClean="0"/>
              <a:t>Ι</a:t>
            </a:r>
            <a:r>
              <a:rPr lang="en-US" dirty="0" smtClean="0"/>
              <a:t>t= E</a:t>
            </a:r>
            <a:r>
              <a:rPr lang="el-GR" dirty="0" smtClean="0"/>
              <a:t>τησιο τοκομερίδιο</a:t>
            </a:r>
          </a:p>
          <a:p>
            <a:r>
              <a:rPr lang="el-GR" dirty="0" smtClean="0"/>
              <a:t>Ν= Αριθμός των ετών</a:t>
            </a:r>
          </a:p>
          <a:p>
            <a:r>
              <a:rPr lang="el-GR" dirty="0" smtClean="0"/>
              <a:t>Κ</a:t>
            </a:r>
            <a:r>
              <a:rPr lang="en-US" dirty="0" smtClean="0"/>
              <a:t>d= </a:t>
            </a:r>
            <a:r>
              <a:rPr lang="el-GR" dirty="0" smtClean="0"/>
              <a:t>το κόστος του ομολογιακού δανείου</a:t>
            </a:r>
          </a:p>
          <a:p>
            <a:r>
              <a:rPr lang="en-US" dirty="0" smtClean="0"/>
              <a:t>Fv= </a:t>
            </a:r>
            <a:r>
              <a:rPr lang="el-GR" dirty="0" smtClean="0"/>
              <a:t>Η Ονομαστική αξία της ομολογίας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Τραπεζικός Δανεισμός</a:t>
            </a:r>
          </a:p>
          <a:p>
            <a:r>
              <a:rPr lang="en-US" dirty="0" smtClean="0"/>
              <a:t>NP= </a:t>
            </a:r>
            <a:r>
              <a:rPr lang="el-GR" dirty="0" smtClean="0"/>
              <a:t>Σ Ι</a:t>
            </a:r>
            <a:r>
              <a:rPr lang="en-US" dirty="0" smtClean="0"/>
              <a:t>t+Pt /(1+ Kd)</a:t>
            </a:r>
            <a:r>
              <a:rPr lang="en-US" baseline="30000" dirty="0" smtClean="0"/>
              <a:t>t  </a:t>
            </a:r>
          </a:p>
          <a:p>
            <a:endParaRPr lang="en-US" baseline="30000" dirty="0" smtClean="0"/>
          </a:p>
          <a:p>
            <a:r>
              <a:rPr lang="en-US" dirty="0" smtClean="0"/>
              <a:t>NP= </a:t>
            </a:r>
            <a:r>
              <a:rPr lang="el-GR" dirty="0" smtClean="0"/>
              <a:t>ΠΡΑΓΜΑΤΙΚΗ ΤΑΜΕΙΑΚΗ ΕΙΣΡΟΗ</a:t>
            </a:r>
          </a:p>
          <a:p>
            <a:r>
              <a:rPr lang="el-GR" dirty="0" smtClean="0"/>
              <a:t>Ι</a:t>
            </a:r>
            <a:r>
              <a:rPr lang="en-US" dirty="0" smtClean="0"/>
              <a:t>t = H </a:t>
            </a:r>
            <a:r>
              <a:rPr lang="el-GR" dirty="0" smtClean="0"/>
              <a:t>ΕΤΗΣΙΑ ΠΛΗΡΩΜΗ ΤΟΚΟΥ</a:t>
            </a:r>
          </a:p>
          <a:p>
            <a:r>
              <a:rPr lang="el-GR" dirty="0" smtClean="0"/>
              <a:t>Ν= Ο ΑΡΙΘΜΟΣ ΤΩΝ ΕΤΩΝ ΠΟΥ ΔΙΑΡΚΕΙ ΤΟ ΔΑΝΕΙΟ</a:t>
            </a:r>
          </a:p>
          <a:p>
            <a:r>
              <a:rPr lang="en-US" dirty="0" smtClean="0"/>
              <a:t>Pt = </a:t>
            </a:r>
            <a:r>
              <a:rPr lang="el-GR" dirty="0" smtClean="0"/>
              <a:t>Η ΕΤΗΣΙΑ ΠΛΗΡΩΜΗ ΧΡΕΟΛΥΣΙΟΥ</a:t>
            </a:r>
          </a:p>
          <a:p>
            <a:r>
              <a:rPr lang="el-GR" dirty="0" smtClean="0"/>
              <a:t>Κ</a:t>
            </a:r>
            <a:r>
              <a:rPr lang="en-US" dirty="0" smtClean="0"/>
              <a:t>d= </a:t>
            </a:r>
            <a:r>
              <a:rPr lang="el-GR" dirty="0" smtClean="0"/>
              <a:t>ΤΟ ΚΟΣΤΟΣ ΤΡΑΠΕΖΙΚΟΥ ΔΑΝΕΙΣΜΟΥ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ΜΕΤΑ ΦΟΡΩΝ ΚΟΣΤΟΣ ΟΜΟΛΟΓΙΑΚΟΥ ΔΑΝΕΙΟΥ</a:t>
            </a:r>
          </a:p>
          <a:p>
            <a:r>
              <a:rPr lang="el-GR" dirty="0" smtClean="0"/>
              <a:t>Κ</a:t>
            </a:r>
            <a:r>
              <a:rPr lang="en-US" dirty="0" smtClean="0"/>
              <a:t>dt = Kd x (1-t)</a:t>
            </a:r>
          </a:p>
          <a:p>
            <a:r>
              <a:rPr lang="en-US" dirty="0" smtClean="0"/>
              <a:t>Kdt = </a:t>
            </a:r>
            <a:r>
              <a:rPr lang="el-GR" dirty="0" smtClean="0"/>
              <a:t>ΜΕΤΑ ΦΟΡΩΝ ΚΟΣΤΟΣ ΟΜΟΛΟΓΙΑΚΟΥ ΔΑΝΕΙΟΥ</a:t>
            </a:r>
          </a:p>
          <a:p>
            <a:r>
              <a:rPr lang="el-GR" dirty="0" smtClean="0"/>
              <a:t>Κ</a:t>
            </a:r>
            <a:r>
              <a:rPr lang="en-US" dirty="0" smtClean="0"/>
              <a:t>d = </a:t>
            </a:r>
            <a:r>
              <a:rPr lang="el-GR" dirty="0" smtClean="0"/>
              <a:t>ΠΡΟ ΦΟΡΩΝ ΚΟΣΤΟΣ ΟΜΟΛΟΓΙΑΚΟΥ ΔΑΝΕΙΟΥ</a:t>
            </a:r>
          </a:p>
          <a:p>
            <a:r>
              <a:rPr lang="el-GR" dirty="0" smtClean="0"/>
              <a:t>Τ= ΟΡΙΑΚΟΣ ΣΥΝΤΕΛΕΣΤΗΣ ΦΟΡΟΛΟΓΗΣΗΣ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ΠΑΡΑΔΕΙΓΜΑ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en-US" dirty="0" smtClean="0"/>
              <a:t>H </a:t>
            </a:r>
            <a:r>
              <a:rPr lang="el-GR" dirty="0" smtClean="0"/>
              <a:t>επιχείρηση ΑΒΓ εξετάσει την έκδοση ενός Ο.Δ με διάρκεια 20 έτη. Η ονομαστική άξια της κάθε ομολογίας είναι 1000 ευρώ και το εκδοτικό επιτόκιο είναι 11%. Η κάθε ομολογία θα πουληθεί στο άρτιο(τιμη=ονομ.αξια) και τα τοκομερίδια θα πληρώνονται ετησίως. Το κόστος κάθε έκδοσης και διάθεσης του ομολογιακού δανείου εκτιμάται ότι θα ανέλθει σε 1% της αξίας του συνολικού δανείου η σε 10 ευρώ ανά ομολογία. Ο οριακός συντελεστής της επιχείρησης είναι 40%. Να βρεθεί το μετά από φόρους κόστος του ομολογιακού δάνειου.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Λύση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Η πραγματική ταμειακή εισροή στην επιχείρηση από κάθε ομολογία θα είναι ίση με (1000-10) 990 ευρώ. </a:t>
            </a:r>
          </a:p>
          <a:p>
            <a:r>
              <a:rPr lang="el-GR" dirty="0" smtClean="0"/>
              <a:t>Το κάθε ετήσιο τοκομερίδιο θα ανέρχεται σε (0,11 χ1000) = 110 ευρώ.</a:t>
            </a:r>
          </a:p>
          <a:p>
            <a:r>
              <a:rPr lang="el-GR" dirty="0" smtClean="0"/>
              <a:t>Το προ φόρων ετήσιο ομολ.Δανειου  είναι όσο</a:t>
            </a:r>
          </a:p>
          <a:p>
            <a:r>
              <a:rPr lang="el-GR" dirty="0" smtClean="0"/>
              <a:t>(1000-10) = Σ (110) / (1+Κ</a:t>
            </a:r>
            <a:r>
              <a:rPr lang="en-US" dirty="0" smtClean="0"/>
              <a:t>d)  + 1000 /(1+Kd) = Kd =11.13%</a:t>
            </a:r>
          </a:p>
          <a:p>
            <a:r>
              <a:rPr lang="en-US" dirty="0" smtClean="0"/>
              <a:t>M</a:t>
            </a:r>
            <a:r>
              <a:rPr lang="el-GR" dirty="0" smtClean="0"/>
              <a:t>ετα φόρων κόστος Ομ.Δανειου =</a:t>
            </a:r>
          </a:p>
          <a:p>
            <a:r>
              <a:rPr lang="en-US" dirty="0" smtClean="0"/>
              <a:t>Kdt = (0,1113) x (1-0,40) =6,68%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Ροή">
  <a:themeElements>
    <a:clrScheme name="Ροή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Ροή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Ροή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1701</TotalTime>
  <Words>1764</Words>
  <Application>Microsoft Office PowerPoint</Application>
  <PresentationFormat>Προβολή στην οθόνη (4:3)</PresentationFormat>
  <Paragraphs>177</Paragraphs>
  <Slides>38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3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38</vt:i4>
      </vt:variant>
    </vt:vector>
  </HeadingPairs>
  <TitlesOfParts>
    <vt:vector size="42" baseType="lpstr">
      <vt:lpstr>Calibri</vt:lpstr>
      <vt:lpstr>Constantia</vt:lpstr>
      <vt:lpstr>Wingdings 2</vt:lpstr>
      <vt:lpstr>Ροή</vt:lpstr>
      <vt:lpstr>ΚΟΣΤΟΣ ΚΕΦΑΛΑΙΟΥ</vt:lpstr>
      <vt:lpstr>Παρουσίαση του PowerPoint</vt:lpstr>
      <vt:lpstr>ΥΠΟΛΟΓΙΣΜΟΣ ΚΟΣΤΟΣ ΚΕΦΑΛΑΙΟΥ</vt:lpstr>
      <vt:lpstr>ΣΤΑΔΙΑ ΥΠΟΛΟΓΙΣΜΟΥ</vt:lpstr>
      <vt:lpstr>ΚΑΘΟΡΙΣΜΟΣ ΤΟΥ ΚΟΣΤΟΥΣ ΚΆΘΕ ΕΠΙΧΕΙΡΗΣΗΣ</vt:lpstr>
      <vt:lpstr>Παρουσίαση του PowerPoint</vt:lpstr>
      <vt:lpstr>Παρουσίαση του PowerPoint</vt:lpstr>
      <vt:lpstr>ΠΑΡΑΔΕΙΓΜΑ</vt:lpstr>
      <vt:lpstr>Λύση</vt:lpstr>
      <vt:lpstr>ΚΟΣΤΟΣ ΠΡΟΝΟΜΙΟΥΧΩΝ ΜΕΤΟΧΩΝ</vt:lpstr>
      <vt:lpstr>ΠΑΡΑΔΕΙΓΜΑ</vt:lpstr>
      <vt:lpstr>ΛΥΣΗ</vt:lpstr>
      <vt:lpstr>ΚΟΣΤΟΣ ΠΑΡΑΚΡΑΤΗΜΕΝΩΝ Η ΑΔΙΑΝΕΜΗΤΩΝ ΚΕΡΔΩΝ</vt:lpstr>
      <vt:lpstr>ΥΠΟΔΕΙΓΜΑ ΑΠΟΤΙΜΗΣΗΣ ΠΕΡΙΟΥΣΙΑΚΩΝ ΣΤΟΙΧΕΙΩΝ (CAPM)</vt:lpstr>
      <vt:lpstr>ΠΑΡΑΔΕΙΓΜΑ</vt:lpstr>
      <vt:lpstr>ΛΥΣΗ</vt:lpstr>
      <vt:lpstr>ΥΠΟΔΕΙΓΜΑ ΠΡΟΕΞΟΦΛΗΣΗΣ ΜΕΡΙΣΜΑΤΩΝ</vt:lpstr>
      <vt:lpstr>Υπολογισμός μελλοντικών μερισμάτων</vt:lpstr>
      <vt:lpstr>Παρουσίαση του PowerPoint</vt:lpstr>
      <vt:lpstr>Παρουσίαση του PowerPoint</vt:lpstr>
      <vt:lpstr>ΠΑΡΑΔΕΙΓΜΑ</vt:lpstr>
      <vt:lpstr>Λύση </vt:lpstr>
      <vt:lpstr>ΠΡOΣΕΓΓΙΣΗ ΤΗΣ ΑΝΤΑΜΟΙΒΗΣ ΓΙΑ ΤΟΝ ΚΙΝΔΥΝΟ</vt:lpstr>
      <vt:lpstr>ΠΑΡΑΔΕΙΓΜΑ</vt:lpstr>
      <vt:lpstr>Λύση </vt:lpstr>
      <vt:lpstr>ΚΟΣΤΟΣ ΝΕΩΝ ΜΕΤΟΧΩΝ</vt:lpstr>
      <vt:lpstr>Παράδειγμα</vt:lpstr>
      <vt:lpstr>Λύση</vt:lpstr>
      <vt:lpstr>ΣΤΑΘΜΙΚΟ ΜΕΣΟ ΚΟΣΤΟΣ ΚΕΦΑΛΑΙΟΥ</vt:lpstr>
      <vt:lpstr>ΠΑΡΑΔΕΙΓΜΑ</vt:lpstr>
      <vt:lpstr>ΛΥΣΗ</vt:lpstr>
      <vt:lpstr>ΟΡΙΑΚΟ ΚΟΣΤΟΣ ΚΕΦΑΛΑΙΟΥ</vt:lpstr>
      <vt:lpstr>Παρουσίαση του PowerPoint</vt:lpstr>
      <vt:lpstr>ΠΑΡΑΔΕΙΓΜΑ</vt:lpstr>
      <vt:lpstr>Παρουσίαση του PowerPoint</vt:lpstr>
      <vt:lpstr>Λύση</vt:lpstr>
      <vt:lpstr>Παρουσίαση του PowerPoint</vt:lpstr>
      <vt:lpstr>Παρουσίαση του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Διαφάνεια 1</dc:title>
  <dc:creator>ΝΙΚΟΣ</dc:creator>
  <cp:lastModifiedBy>KARTALIS NIKOLAOS</cp:lastModifiedBy>
  <cp:revision>40</cp:revision>
  <cp:lastPrinted>2020-04-30T09:44:40Z</cp:lastPrinted>
  <dcterms:created xsi:type="dcterms:W3CDTF">2013-10-24T15:42:27Z</dcterms:created>
  <dcterms:modified xsi:type="dcterms:W3CDTF">2020-05-11T11:35:26Z</dcterms:modified>
</cp:coreProperties>
</file>