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78" r:id="rId5"/>
    <p:sldId id="259" r:id="rId6"/>
    <p:sldId id="260" r:id="rId7"/>
    <p:sldId id="262" r:id="rId8"/>
    <p:sldId id="261" r:id="rId9"/>
    <p:sldId id="271" r:id="rId10"/>
    <p:sldId id="277" r:id="rId11"/>
    <p:sldId id="265" r:id="rId12"/>
    <p:sldId id="266" r:id="rId13"/>
    <p:sldId id="279" r:id="rId14"/>
    <p:sldId id="267" r:id="rId15"/>
    <p:sldId id="276" r:id="rId16"/>
    <p:sldId id="268" r:id="rId17"/>
    <p:sldId id="269" r:id="rId18"/>
    <p:sldId id="273" r:id="rId19"/>
    <p:sldId id="270" r:id="rId20"/>
    <p:sldId id="281" r:id="rId21"/>
    <p:sldId id="282" r:id="rId22"/>
    <p:sldId id="280" r:id="rId23"/>
    <p:sldId id="274" r:id="rId24"/>
    <p:sldId id="27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0D550C3-00B1-4908-B30E-BD8FD619FA36}" type="datetimeFigureOut">
              <a:rPr lang="en-US" smtClean="0"/>
              <a:pPr/>
              <a:t>12/10/2018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B6744B4-4A19-4FE2-A1B4-594339C7FD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google.bg/url?sa=i&amp;rct=j&amp;q=&amp;esrc=s&amp;source=images&amp;cd=&amp;cad=rja&amp;uact=8&amp;ved=2ahUKEwirsbOG8IvfAhVGnRoKHaQaCB0QjRx6BAgBEAU&amp;url=https://www.futurelearn.com/courses/everyday-chemistry/0/steps/22336&amp;psig=AOvVaw21FPDLjrdK4e8dbqx6Zovo&amp;ust=1544208709439162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2060848"/>
            <a:ext cx="84249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Proteins. Chemical composition of the proteins. Properties of </a:t>
            </a:r>
            <a:r>
              <a:rPr 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amino carboxylic acids.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459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701" y="764704"/>
            <a:ext cx="6912768" cy="5175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11760" y="36288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Essential Amino Acids </a:t>
            </a:r>
          </a:p>
        </p:txBody>
      </p:sp>
    </p:spTree>
    <p:extLst>
      <p:ext uri="{BB962C8B-B14F-4D97-AF65-F5344CB8AC3E}">
        <p14:creationId xmlns:p14="http://schemas.microsoft.com/office/powerpoint/2010/main" val="3425211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124" y="116632"/>
            <a:ext cx="7875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1. Physical properties </a:t>
            </a:r>
            <a:r>
              <a:rPr lang="en-US" sz="2400" b="1" dirty="0" smtClean="0">
                <a:solidFill>
                  <a:srgbClr val="FF0000"/>
                </a:solidFill>
              </a:rPr>
              <a:t>of 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en-US" sz="2400" b="1" dirty="0" smtClean="0">
                <a:solidFill>
                  <a:srgbClr val="FF0000"/>
                </a:solidFill>
              </a:rPr>
              <a:t> – amino carboxylic acids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544" y="836712"/>
            <a:ext cx="82089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1.1 Stereochemistry</a:t>
            </a:r>
            <a:r>
              <a:rPr lang="en-US" sz="2000" dirty="0" smtClean="0">
                <a:solidFill>
                  <a:srgbClr val="FF0000"/>
                </a:solidFill>
              </a:rPr>
              <a:t>:</a:t>
            </a:r>
          </a:p>
          <a:p>
            <a:endParaRPr lang="en-US" sz="2000" dirty="0"/>
          </a:p>
          <a:p>
            <a:r>
              <a:rPr lang="en-US" sz="2000" dirty="0" smtClean="0"/>
              <a:t>For all amino acids except for glycine, </a:t>
            </a:r>
            <a:r>
              <a:rPr lang="el-GR" sz="2000" dirty="0" smtClean="0"/>
              <a:t>α</a:t>
            </a:r>
            <a:r>
              <a:rPr lang="en-US" sz="2000" dirty="0" smtClean="0"/>
              <a:t>-carbon atom is chiral: bonded to four different groups -  a carboxyl-, an amino-, a R- groups and a hydrogen atom.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0005" y="2544466"/>
            <a:ext cx="42659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Two stereoisomers: enantiomers</a:t>
            </a:r>
          </a:p>
          <a:p>
            <a:endParaRPr lang="en-US" sz="2000" dirty="0"/>
          </a:p>
          <a:p>
            <a:r>
              <a:rPr lang="en-US" sz="2000" dirty="0" smtClean="0"/>
              <a:t>Mirror images: L- and D- forms</a:t>
            </a:r>
            <a:endParaRPr lang="en-US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20" y="3717032"/>
            <a:ext cx="454342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48064" y="2708920"/>
            <a:ext cx="3995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Carbons are lined up vertically, with the chiral atom in the center.</a:t>
            </a:r>
          </a:p>
          <a:p>
            <a:endParaRPr lang="en-US" sz="2000" dirty="0"/>
          </a:p>
          <a:p>
            <a:r>
              <a:rPr lang="en-US" sz="2000" dirty="0" smtClean="0"/>
              <a:t>When </a:t>
            </a:r>
            <a:r>
              <a:rPr lang="el-GR" sz="2000" dirty="0" smtClean="0"/>
              <a:t>α</a:t>
            </a:r>
            <a:r>
              <a:rPr lang="en-US" sz="2000" dirty="0" smtClean="0"/>
              <a:t>-amino group is on the left site of the vertical line, the AA is L-form.</a:t>
            </a:r>
          </a:p>
          <a:p>
            <a:endParaRPr lang="en-US" sz="2000" dirty="0"/>
          </a:p>
          <a:p>
            <a:r>
              <a:rPr lang="en-US" sz="2000" dirty="0" smtClean="0"/>
              <a:t>When </a:t>
            </a:r>
            <a:r>
              <a:rPr lang="el-GR" sz="2000" dirty="0" smtClean="0"/>
              <a:t>α</a:t>
            </a:r>
            <a:r>
              <a:rPr lang="en-US" sz="2000" dirty="0" smtClean="0"/>
              <a:t>-amino group is on the right site of the vertical line, the AA is D-form.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416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3717032"/>
            <a:ext cx="676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protein molecules are composed of the L-forms of AA.</a:t>
            </a:r>
          </a:p>
          <a:p>
            <a:endParaRPr lang="en-US" sz="2400" dirty="0"/>
          </a:p>
          <a:p>
            <a:r>
              <a:rPr lang="en-US" sz="2400" dirty="0" smtClean="0"/>
              <a:t>D-forms of the AA have been found in small peptides in some microorganisms.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620688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D- and L- forms of the AA have </a:t>
            </a:r>
            <a:r>
              <a:rPr lang="en-US" sz="2400" dirty="0" smtClean="0">
                <a:solidFill>
                  <a:srgbClr val="FF0000"/>
                </a:solidFill>
              </a:rPr>
              <a:t>optical properties</a:t>
            </a:r>
            <a:r>
              <a:rPr lang="en-US" sz="2400" dirty="0" smtClean="0"/>
              <a:t>: rotate plane-polarized light.</a:t>
            </a:r>
          </a:p>
          <a:p>
            <a:endParaRPr lang="en-US" sz="2400" dirty="0"/>
          </a:p>
          <a:p>
            <a:r>
              <a:rPr lang="en-US" sz="2400" dirty="0" smtClean="0"/>
              <a:t>The equal </a:t>
            </a:r>
            <a:r>
              <a:rPr lang="en-US" sz="2400" dirty="0"/>
              <a:t>amounts of left- and right-handed enantiomers </a:t>
            </a:r>
            <a:r>
              <a:rPr lang="en-US" sz="2400" dirty="0" smtClean="0"/>
              <a:t>of AA is called </a:t>
            </a:r>
            <a:r>
              <a:rPr lang="en-US" sz="2400" dirty="0" err="1" smtClean="0"/>
              <a:t>racemate</a:t>
            </a:r>
            <a:r>
              <a:rPr lang="en-US" sz="2400" dirty="0" smtClean="0"/>
              <a:t> or racemic mixture. It does not have any optical properties.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7578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787" y="428328"/>
            <a:ext cx="4532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1.2 Amino </a:t>
            </a:r>
            <a:r>
              <a:rPr lang="en-US" sz="2800" dirty="0" smtClean="0">
                <a:solidFill>
                  <a:srgbClr val="FF0000"/>
                </a:solidFill>
              </a:rPr>
              <a:t>acid solubility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125" y="1412776"/>
            <a:ext cx="87484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Nonpolar, </a:t>
            </a:r>
            <a:r>
              <a:rPr lang="en-US" sz="2800" dirty="0" smtClean="0">
                <a:solidFill>
                  <a:srgbClr val="FF0000"/>
                </a:solidFill>
              </a:rPr>
              <a:t>hydrophobic</a:t>
            </a:r>
            <a:r>
              <a:rPr lang="en-US" sz="2800" dirty="0"/>
              <a:t>:</a:t>
            </a:r>
            <a:r>
              <a:rPr lang="en-US" sz="2800" dirty="0" smtClean="0"/>
              <a:t> tend to cluster together within proteins, stabilize protein structure by the means of hydrophobic interactions. They </a:t>
            </a:r>
            <a:r>
              <a:rPr lang="en-US" sz="2800" dirty="0" smtClean="0">
                <a:solidFill>
                  <a:srgbClr val="FF0000"/>
                </a:solidFill>
              </a:rPr>
              <a:t>are not </a:t>
            </a:r>
            <a:r>
              <a:rPr lang="en-US" sz="2800" dirty="0" smtClean="0"/>
              <a:t>soluble in water.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323528" y="3861048"/>
            <a:ext cx="80792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dirty="0" smtClean="0">
                <a:latin typeface="Arial" pitchFamily="34" charset="0"/>
              </a:rPr>
              <a:t>Polar with uncharged and charged </a:t>
            </a:r>
            <a:r>
              <a:rPr lang="en-US" sz="2800" dirty="0" smtClean="0"/>
              <a:t>R-groups are </a:t>
            </a:r>
            <a:r>
              <a:rPr lang="en-US" sz="2800" dirty="0" smtClean="0">
                <a:solidFill>
                  <a:srgbClr val="FF0000"/>
                </a:solidFill>
              </a:rPr>
              <a:t>hydrophilic and soluble </a:t>
            </a:r>
            <a:r>
              <a:rPr lang="en-US" sz="2800" dirty="0" smtClean="0"/>
              <a:t>in water because they contain functional groups that form hydrogen bonds with water.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82482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38285"/>
            <a:ext cx="4429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1.3 Amino </a:t>
            </a:r>
            <a:r>
              <a:rPr lang="en-US" sz="2400" dirty="0" smtClean="0">
                <a:solidFill>
                  <a:srgbClr val="FF0000"/>
                </a:solidFill>
              </a:rPr>
              <a:t>acid dissociation: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1219200"/>
            <a:ext cx="40639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At physiological pH (7.4): </a:t>
            </a:r>
          </a:p>
          <a:p>
            <a:endParaRPr lang="en-US" sz="2400" dirty="0"/>
          </a:p>
          <a:p>
            <a:r>
              <a:rPr lang="en-US" sz="2400" dirty="0" smtClean="0"/>
              <a:t>Dipolar ion or zwitterion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28" y="2819400"/>
            <a:ext cx="3983072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9414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2984" y="893033"/>
            <a:ext cx="4931158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zwitterion can act as:</a:t>
            </a:r>
          </a:p>
          <a:p>
            <a:endParaRPr lang="en-US" sz="2400" dirty="0"/>
          </a:p>
          <a:p>
            <a:r>
              <a:rPr lang="en-US" sz="2400" dirty="0" smtClean="0"/>
              <a:t> a </a:t>
            </a:r>
            <a:r>
              <a:rPr lang="en-US" sz="2400" dirty="0" smtClean="0">
                <a:solidFill>
                  <a:srgbClr val="FF0000"/>
                </a:solidFill>
              </a:rPr>
              <a:t>proton donner </a:t>
            </a:r>
            <a:r>
              <a:rPr lang="en-US" sz="2400" dirty="0" smtClean="0"/>
              <a:t>(acid)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or as a </a:t>
            </a:r>
            <a:r>
              <a:rPr lang="en-US" sz="2400" dirty="0" smtClean="0">
                <a:solidFill>
                  <a:srgbClr val="FF0000"/>
                </a:solidFill>
              </a:rPr>
              <a:t>proton acceptor </a:t>
            </a:r>
            <a:r>
              <a:rPr lang="en-US" sz="2400" dirty="0" smtClean="0"/>
              <a:t>(a base)</a:t>
            </a:r>
            <a:endParaRPr 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34877"/>
            <a:ext cx="4395787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4" y="4163343"/>
            <a:ext cx="462756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95719" y="210516"/>
            <a:ext cx="3550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Amphoteric properties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133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58411"/>
            <a:ext cx="8686800" cy="339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5679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12182"/>
            <a:ext cx="6019800" cy="504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1" y="5181600"/>
            <a:ext cx="3010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Dissociation curve: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5390" y="116632"/>
            <a:ext cx="474521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K – dissociation constant</a:t>
            </a:r>
          </a:p>
          <a:p>
            <a:r>
              <a:rPr lang="en-US" sz="2000" dirty="0" err="1" smtClean="0"/>
              <a:t>pK</a:t>
            </a:r>
            <a:r>
              <a:rPr lang="en-US" sz="2000" dirty="0" smtClean="0"/>
              <a:t> – negative logarithm at a base 10</a:t>
            </a:r>
          </a:p>
          <a:p>
            <a:r>
              <a:rPr lang="en-US" sz="2000" dirty="0" err="1" smtClean="0"/>
              <a:t>pK</a:t>
            </a:r>
            <a:r>
              <a:rPr lang="en-US" sz="2000" dirty="0" smtClean="0"/>
              <a:t> – a measure of the tendency of </a:t>
            </a:r>
          </a:p>
          <a:p>
            <a:r>
              <a:rPr lang="en-US" sz="2000" dirty="0" smtClean="0"/>
              <a:t>a group to give up a proton</a:t>
            </a:r>
          </a:p>
          <a:p>
            <a:r>
              <a:rPr lang="en-US" sz="2000" dirty="0" smtClean="0"/>
              <a:t>K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– dissociation of –COOH group</a:t>
            </a:r>
          </a:p>
          <a:p>
            <a:r>
              <a:rPr lang="en-US" sz="2000" dirty="0" smtClean="0"/>
              <a:t>K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– dissociation of –NH3 group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pI</a:t>
            </a:r>
            <a:r>
              <a:rPr lang="en-US" sz="2000" dirty="0" smtClean="0"/>
              <a:t> – the pH at which the net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electric charge is zero –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- </a:t>
            </a:r>
            <a:r>
              <a:rPr lang="en-US" sz="2000" dirty="0" smtClean="0">
                <a:solidFill>
                  <a:srgbClr val="FF0000"/>
                </a:solidFill>
              </a:rPr>
              <a:t>Isoelectric point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22002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23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1628800"/>
            <a:ext cx="712879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Buffers </a:t>
            </a:r>
            <a:r>
              <a:rPr lang="en-US" sz="2800" dirty="0"/>
              <a:t>are aqueous systems that tend to resist changes in pH when small </a:t>
            </a:r>
            <a:r>
              <a:rPr lang="en-US" sz="2800" dirty="0" smtClean="0"/>
              <a:t>amounts </a:t>
            </a:r>
            <a:r>
              <a:rPr lang="en-US" sz="2800" dirty="0"/>
              <a:t>of acid (H+) or base (OH-) are </a:t>
            </a:r>
            <a:r>
              <a:rPr lang="en-US" sz="2800" dirty="0" smtClean="0"/>
              <a:t>added.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Buffering </a:t>
            </a:r>
            <a:r>
              <a:rPr lang="en-US" sz="2800" dirty="0"/>
              <a:t>region: extending from 1 pH unit on either side of the </a:t>
            </a:r>
            <a:r>
              <a:rPr lang="en-US" sz="2800" dirty="0" err="1"/>
              <a:t>pKa</a:t>
            </a:r>
            <a:r>
              <a:rPr lang="en-US" sz="2800" dirty="0"/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35695" y="332656"/>
            <a:ext cx="5981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Buffering capacity of amino acids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1193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856" y="116632"/>
            <a:ext cx="8156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2. Chemical </a:t>
            </a:r>
            <a:r>
              <a:rPr lang="en-US" sz="2400" dirty="0" smtClean="0">
                <a:solidFill>
                  <a:srgbClr val="0070C0"/>
                </a:solidFill>
              </a:rPr>
              <a:t>properties of </a:t>
            </a:r>
            <a:r>
              <a:rPr lang="el-GR" sz="2400" dirty="0" smtClean="0">
                <a:solidFill>
                  <a:srgbClr val="0070C0"/>
                </a:solidFill>
              </a:rPr>
              <a:t>α</a:t>
            </a:r>
            <a:r>
              <a:rPr lang="en-US" sz="2400" dirty="0" smtClean="0">
                <a:solidFill>
                  <a:srgbClr val="0070C0"/>
                </a:solidFill>
              </a:rPr>
              <a:t> – amino carboxylic acids: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8939" y="685800"/>
            <a:ext cx="87221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2.1Reactions </a:t>
            </a:r>
            <a:r>
              <a:rPr lang="en-US" sz="2800" dirty="0" smtClean="0">
                <a:solidFill>
                  <a:srgbClr val="FF0000"/>
                </a:solidFill>
              </a:rPr>
              <a:t>typical for the amino group:</a:t>
            </a:r>
          </a:p>
          <a:p>
            <a:endParaRPr lang="en-US" sz="28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Interaction with formaldehyde. </a:t>
            </a:r>
          </a:p>
          <a:p>
            <a:pPr>
              <a:buClr>
                <a:srgbClr val="FF0000"/>
              </a:buClr>
            </a:pPr>
            <a:endParaRPr lang="en-US" sz="2800" dirty="0" smtClean="0"/>
          </a:p>
          <a:p>
            <a:pPr>
              <a:buClr>
                <a:srgbClr val="FF0000"/>
              </a:buClr>
            </a:pPr>
            <a:endParaRPr lang="en-US" sz="2800" dirty="0"/>
          </a:p>
          <a:p>
            <a:pPr>
              <a:buClr>
                <a:srgbClr val="FF0000"/>
              </a:buClr>
            </a:pP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286000"/>
            <a:ext cx="503555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51138" y="4038600"/>
            <a:ext cx="960230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Amino group is blocked. Amino acids react only as acids.</a:t>
            </a:r>
          </a:p>
          <a:p>
            <a:endParaRPr lang="en-US" sz="2000" dirty="0"/>
          </a:p>
          <a:p>
            <a:r>
              <a:rPr lang="en-US" sz="2000" dirty="0" smtClean="0"/>
              <a:t>Application: </a:t>
            </a:r>
          </a:p>
          <a:p>
            <a:endParaRPr lang="en-US" sz="2000" dirty="0"/>
          </a:p>
          <a:p>
            <a:r>
              <a:rPr lang="en-US" sz="2000" dirty="0" smtClean="0"/>
              <a:t>Quantitative determination of total amino acids by titration with a base.</a:t>
            </a:r>
          </a:p>
          <a:p>
            <a:endParaRPr lang="en-US" sz="2000" dirty="0"/>
          </a:p>
          <a:p>
            <a:r>
              <a:rPr lang="en-US" sz="2000" dirty="0" smtClean="0"/>
              <a:t>Quantitative determination of </a:t>
            </a:r>
            <a:r>
              <a:rPr lang="el-GR" sz="2000" dirty="0"/>
              <a:t>α </a:t>
            </a:r>
            <a:r>
              <a:rPr lang="en-US" sz="2000" dirty="0" smtClean="0"/>
              <a:t>–</a:t>
            </a:r>
            <a:r>
              <a:rPr lang="en-US" sz="2000" dirty="0"/>
              <a:t>amino nitrogen (</a:t>
            </a:r>
            <a:r>
              <a:rPr lang="en-US" sz="2000" dirty="0" err="1"/>
              <a:t>Sørensen</a:t>
            </a:r>
            <a:r>
              <a:rPr lang="en-US" sz="2000" dirty="0"/>
              <a:t> </a:t>
            </a:r>
            <a:r>
              <a:rPr lang="en-US" sz="2000" dirty="0" err="1"/>
              <a:t>formol</a:t>
            </a:r>
            <a:r>
              <a:rPr lang="en-US" sz="2000" dirty="0"/>
              <a:t> </a:t>
            </a:r>
            <a:r>
              <a:rPr lang="en-US" sz="2000" dirty="0" smtClean="0"/>
              <a:t>titration)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56238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91880" y="260648"/>
            <a:ext cx="2133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Proteins. 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1196752"/>
            <a:ext cx="8136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General overview:</a:t>
            </a:r>
          </a:p>
          <a:p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Major food macronutrients. Provide energy and building blocks for the development of body’s specific proteins. </a:t>
            </a:r>
          </a:p>
          <a:p>
            <a:pPr>
              <a:buClr>
                <a:srgbClr val="FF0000"/>
              </a:buClr>
            </a:pPr>
            <a:endParaRPr lang="en-US" sz="2400" dirty="0" smtClean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Polymers with a high molecular weight.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Protein content in animal cells and microorganisms up to 40-50%, in plant cells – up to 35% dry weight. </a:t>
            </a:r>
          </a:p>
          <a:p>
            <a:pPr>
              <a:buClr>
                <a:srgbClr val="FF0000"/>
              </a:buClr>
            </a:pPr>
            <a:endParaRPr lang="en-US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Main protein sources: animals, plants, microorganisms. Quantitative and qualitative differences.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3343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797511"/>
            <a:ext cx="609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Interaction with </a:t>
            </a:r>
            <a:r>
              <a:rPr lang="en-US" sz="2800" dirty="0" err="1">
                <a:solidFill>
                  <a:prstClr val="black"/>
                </a:solidFill>
              </a:rPr>
              <a:t>ninhydrin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2800" dirty="0">
              <a:solidFill>
                <a:prstClr val="black"/>
              </a:solidFill>
            </a:endParaRPr>
          </a:p>
          <a:p>
            <a:pPr lvl="0">
              <a:buClr>
                <a:srgbClr val="FF0000"/>
              </a:buClr>
            </a:pP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90008"/>
            <a:ext cx="6553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1600" y="5890567"/>
            <a:ext cx="6790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Ruhemann's</a:t>
            </a:r>
            <a:r>
              <a:rPr lang="en-US" sz="2400" dirty="0"/>
              <a:t> </a:t>
            </a:r>
            <a:r>
              <a:rPr lang="en-US" sz="2400" dirty="0" smtClean="0"/>
              <a:t>compound; Qualitative reaction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9497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838200"/>
            <a:ext cx="7848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Interaction with carbonyl compounds (</a:t>
            </a:r>
            <a:r>
              <a:rPr lang="en-US" sz="2800" dirty="0" err="1">
                <a:solidFill>
                  <a:prstClr val="black"/>
                </a:solidFill>
              </a:rPr>
              <a:t>Maillard</a:t>
            </a:r>
            <a:r>
              <a:rPr lang="en-US" sz="2800" dirty="0">
                <a:solidFill>
                  <a:prstClr val="black"/>
                </a:solidFill>
              </a:rPr>
              <a:t> reaction)</a:t>
            </a:r>
          </a:p>
        </p:txBody>
      </p:sp>
      <p:pic>
        <p:nvPicPr>
          <p:cNvPr id="4098" name="Picture 2" descr="Image result for Maillard reactio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209800"/>
            <a:ext cx="7200900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267200"/>
            <a:ext cx="915186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….further isomerization, condensation and polymerization. 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Formation of volatile compounds;</a:t>
            </a:r>
          </a:p>
          <a:p>
            <a:r>
              <a:rPr lang="en-US" sz="2400" dirty="0"/>
              <a:t>H</a:t>
            </a:r>
            <a:r>
              <a:rPr lang="en-US" sz="2400" dirty="0" smtClean="0"/>
              <a:t>igh </a:t>
            </a:r>
            <a:r>
              <a:rPr lang="en-US" sz="2400" dirty="0" smtClean="0"/>
              <a:t>molecular </a:t>
            </a:r>
            <a:r>
              <a:rPr lang="en-US" sz="2400" dirty="0" err="1" smtClean="0"/>
              <a:t>melanoidins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24600" y="1792307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Schiff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596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Interaction of amino acids with formaldehyde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8900" y="173038"/>
            <a:ext cx="8851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</a:pPr>
            <a:r>
              <a:rPr lang="en-US" sz="2800" dirty="0" smtClean="0">
                <a:solidFill>
                  <a:srgbClr val="FF0000"/>
                </a:solidFill>
              </a:rPr>
              <a:t>2. 2 Reactions </a:t>
            </a:r>
            <a:r>
              <a:rPr lang="en-US" sz="2800" dirty="0">
                <a:solidFill>
                  <a:srgbClr val="FF0000"/>
                </a:solidFill>
              </a:rPr>
              <a:t>typical for the carboxylic group:</a:t>
            </a:r>
          </a:p>
          <a:p>
            <a:pPr lvl="0">
              <a:buClr>
                <a:srgbClr val="FF0000"/>
              </a:buClr>
            </a:pPr>
            <a:endParaRPr lang="en-US" sz="2800" dirty="0">
              <a:solidFill>
                <a:prstClr val="black"/>
              </a:solidFill>
            </a:endParaRP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prstClr val="black"/>
                </a:solidFill>
              </a:rPr>
              <a:t>Interaction with alcohols</a:t>
            </a:r>
          </a:p>
        </p:txBody>
      </p:sp>
      <p:pic>
        <p:nvPicPr>
          <p:cNvPr id="1029" name="Picture 5" descr="http://www.mikeblaber.org/oldwine/BCH4053/Lecture06/cooh_rx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6327775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270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88969"/>
            <a:ext cx="7488832" cy="513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28800" y="0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00"/>
              </a:buClr>
            </a:pPr>
            <a:r>
              <a:rPr lang="en-US" sz="2400" dirty="0">
                <a:solidFill>
                  <a:srgbClr val="FF0000"/>
                </a:solidFill>
              </a:rPr>
              <a:t>Reactions typical for R-groups:</a:t>
            </a:r>
          </a:p>
          <a:p>
            <a:pPr lvl="0">
              <a:buClr>
                <a:srgbClr val="FF0000"/>
              </a:buClr>
            </a:pPr>
            <a:endParaRPr lang="en-US" sz="2400" dirty="0">
              <a:solidFill>
                <a:prstClr val="black"/>
              </a:solidFill>
            </a:endParaRPr>
          </a:p>
          <a:p>
            <a:pPr marL="285750" lvl="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</a:rPr>
              <a:t>Crosslinking</a:t>
            </a:r>
          </a:p>
        </p:txBody>
      </p:sp>
    </p:spTree>
    <p:extLst>
      <p:ext uri="{BB962C8B-B14F-4D97-AF65-F5344CB8AC3E}">
        <p14:creationId xmlns:p14="http://schemas.microsoft.com/office/powerpoint/2010/main" val="4234673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655272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88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31119"/>
            <a:ext cx="7893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Chemical composition of proteins.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1268760"/>
            <a:ext cx="411362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Proteins are composed of:</a:t>
            </a:r>
          </a:p>
          <a:p>
            <a:endParaRPr lang="en-US" sz="2400" dirty="0"/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Carbon	50-55%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Oxygen	21-24%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Nitrogen	15-18%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Hydrogen	6.5-7.3%</a:t>
            </a: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smtClean="0"/>
              <a:t>Sulphur 	0.0-2.4%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36163" y="3946416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Some proteins may contain phosphorus and/or metals. </a:t>
            </a:r>
          </a:p>
          <a:p>
            <a:endParaRPr lang="en-US" sz="2400" dirty="0"/>
          </a:p>
          <a:p>
            <a:r>
              <a:rPr lang="en-US" sz="2400" dirty="0" smtClean="0"/>
              <a:t>Complete hydrolysis results in amino acids (total of 20). Proteins are polymers composed of amino acids.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478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7630" y="143054"/>
            <a:ext cx="4968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Structure of Amino </a:t>
            </a:r>
            <a:r>
              <a:rPr lang="en-US" sz="2800" dirty="0" smtClean="0"/>
              <a:t>Acid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971600" y="908720"/>
            <a:ext cx="71287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Amino acids are the building blocks of proteins. Each amino acid contains </a:t>
            </a:r>
            <a:r>
              <a:rPr lang="en-US" sz="2800" dirty="0" smtClean="0"/>
              <a:t>:</a:t>
            </a:r>
          </a:p>
          <a:p>
            <a:endParaRPr lang="en-US" sz="2800" dirty="0"/>
          </a:p>
          <a:p>
            <a:r>
              <a:rPr lang="en-US" sz="2800" dirty="0"/>
              <a:t>1.Amino group (-NH2 group</a:t>
            </a:r>
          </a:p>
          <a:p>
            <a:r>
              <a:rPr lang="en-US" sz="2800" dirty="0"/>
              <a:t>2.Carboxyl group (-COOH group)</a:t>
            </a:r>
          </a:p>
          <a:p>
            <a:r>
              <a:rPr lang="en-US" sz="2800" dirty="0"/>
              <a:t>3.R group (side chain) which determines the type of an amino acid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4149080"/>
            <a:ext cx="518457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234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6632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Amino acids.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378354" y="1961953"/>
            <a:ext cx="858613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General characteristics:</a:t>
            </a:r>
          </a:p>
          <a:p>
            <a:endParaRPr lang="en-US" sz="2800" dirty="0"/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20 common amino acids build all proteins in living cells.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All of them are </a:t>
            </a:r>
            <a:r>
              <a:rPr lang="el-GR" sz="2800" dirty="0" smtClean="0"/>
              <a:t>α</a:t>
            </a:r>
            <a:r>
              <a:rPr lang="en-US" sz="2800" dirty="0" smtClean="0"/>
              <a:t>-amino acids.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All of them have a carboxyl and an amino group bonded to</a:t>
            </a:r>
            <a:r>
              <a:rPr lang="el-GR" sz="2800" dirty="0" smtClean="0"/>
              <a:t> α</a:t>
            </a:r>
            <a:r>
              <a:rPr lang="en-US" sz="2800" dirty="0" smtClean="0"/>
              <a:t>-carbon atom.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l-GR" sz="2800" dirty="0" smtClean="0"/>
              <a:t>α </a:t>
            </a:r>
            <a:r>
              <a:rPr lang="en-US" sz="2800" dirty="0" smtClean="0"/>
              <a:t>-amino acids differ from each other by their side chains, or R-groups. </a:t>
            </a:r>
          </a:p>
          <a:p>
            <a:pPr marL="457200" indent="-45720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R-groups are different in structure, size, and electric charge.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23622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08104" y="1640553"/>
            <a:ext cx="3705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 common amino acid structure with except for </a:t>
            </a:r>
            <a:r>
              <a:rPr lang="en-US" sz="1600" dirty="0" err="1" smtClean="0"/>
              <a:t>proline</a:t>
            </a:r>
            <a:r>
              <a:rPr lang="en-US" sz="1600" dirty="0" smtClean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041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3829050" cy="40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08920"/>
            <a:ext cx="3533775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263407"/>
            <a:ext cx="4752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Amino acid’s name is a three-letter abbreviation and one letter symbol, which are used to indicate the sequence of the amino acids in a protein.  </a:t>
            </a:r>
            <a:endParaRPr lang="en-US" sz="2400" dirty="0"/>
          </a:p>
        </p:txBody>
      </p:sp>
      <p:sp>
        <p:nvSpPr>
          <p:cNvPr id="3" name="AutoShape 8" descr="Image result for protein primary structur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843"/>
            <a:ext cx="3600400" cy="241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941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628800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Classification of amino acids is based on the polarity of R-groups, or their tendency to interact with water at biological pH (near pH 7).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584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aminac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5"/>
            <a:ext cx="5832648" cy="576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3707904" y="116632"/>
            <a:ext cx="1771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>
                <a:latin typeface="Arial" pitchFamily="34" charset="0"/>
              </a:rPr>
              <a:t>20 Amino Acids</a:t>
            </a: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495483" y="1268760"/>
            <a:ext cx="214674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800" dirty="0">
                <a:latin typeface="Arial" pitchFamily="34" charset="0"/>
              </a:rPr>
              <a:t>Nonpolar,</a:t>
            </a:r>
          </a:p>
          <a:p>
            <a:pPr eaLnBrk="1" hangingPunct="1"/>
            <a:r>
              <a:rPr lang="en-US" altLang="en-US" sz="2800" dirty="0">
                <a:latin typeface="Arial" pitchFamily="34" charset="0"/>
              </a:rPr>
              <a:t>hydrophobic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625326" y="3501008"/>
            <a:ext cx="188705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800" dirty="0">
                <a:latin typeface="Arial" pitchFamily="34" charset="0"/>
              </a:rPr>
              <a:t>Polar, </a:t>
            </a:r>
            <a:endParaRPr lang="en-US" altLang="en-US" sz="2800" dirty="0" smtClean="0">
              <a:latin typeface="Arial" pitchFamily="34" charset="0"/>
            </a:endParaRPr>
          </a:p>
          <a:p>
            <a:pPr eaLnBrk="1" hangingPunct="1"/>
            <a:r>
              <a:rPr lang="en-US" altLang="en-US" sz="2800" dirty="0" smtClean="0">
                <a:latin typeface="Arial" pitchFamily="34" charset="0"/>
              </a:rPr>
              <a:t>uncharged</a:t>
            </a:r>
            <a:endParaRPr lang="en-US" altLang="en-US" sz="2800" dirty="0">
              <a:latin typeface="Arial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5576" y="4924689"/>
            <a:ext cx="148630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Arial" pitchFamily="34" charset="0"/>
              </a:rPr>
              <a:t>Polar, </a:t>
            </a:r>
            <a:endParaRPr lang="en-US" altLang="en-US" sz="2800" dirty="0" smtClean="0">
              <a:latin typeface="Arial" pitchFamily="34" charset="0"/>
            </a:endParaRPr>
          </a:p>
          <a:p>
            <a:r>
              <a:rPr lang="en-US" altLang="en-US" sz="2800" dirty="0" smtClean="0">
                <a:latin typeface="Arial" pitchFamily="34" charset="0"/>
              </a:rPr>
              <a:t>charged</a:t>
            </a:r>
            <a:endParaRPr lang="en-US" altLang="en-US" sz="2800" dirty="0">
              <a:latin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581400" y="6460067"/>
            <a:ext cx="4800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1400" b="1">
                <a:latin typeface="Arial" pitchFamily="34" charset="0"/>
              </a:rPr>
              <a:t>http://www.people.virginia.edu/~rjh9u/aminacid.html</a:t>
            </a:r>
          </a:p>
        </p:txBody>
      </p:sp>
    </p:spTree>
    <p:extLst>
      <p:ext uri="{BB962C8B-B14F-4D97-AF65-F5344CB8AC3E}">
        <p14:creationId xmlns:p14="http://schemas.microsoft.com/office/powerpoint/2010/main" val="1150644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8396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Some proteins may contain non-standard amino acids.</a:t>
            </a:r>
          </a:p>
          <a:p>
            <a:endParaRPr lang="en-US" sz="2400" dirty="0"/>
          </a:p>
          <a:p>
            <a:r>
              <a:rPr lang="en-US" sz="2400" dirty="0" smtClean="0"/>
              <a:t>Examples:</a:t>
            </a:r>
            <a:endParaRPr lang="en-US" sz="2400" dirty="0"/>
          </a:p>
        </p:txBody>
      </p:sp>
      <p:sp>
        <p:nvSpPr>
          <p:cNvPr id="3" name="AutoShape 2" descr="Image result for 4-hydroxyprolin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348880"/>
            <a:ext cx="391039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6" descr="Image result for 5-hydroxylysin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Image result for 5-hydroxylysine"/>
          <p:cNvSpPr>
            <a:spLocks noChangeAspect="1" noChangeArrowheads="1"/>
          </p:cNvSpPr>
          <p:nvPr/>
        </p:nvSpPr>
        <p:spPr bwMode="auto">
          <a:xfrm>
            <a:off x="304800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396" y="1988840"/>
            <a:ext cx="1984012" cy="2667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12160" y="5107250"/>
            <a:ext cx="30348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5-hydroxylysine</a:t>
            </a:r>
          </a:p>
        </p:txBody>
      </p:sp>
    </p:spTree>
    <p:extLst>
      <p:ext uri="{BB962C8B-B14F-4D97-AF65-F5344CB8AC3E}">
        <p14:creationId xmlns:p14="http://schemas.microsoft.com/office/powerpoint/2010/main" val="1164501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1162</TotalTime>
  <Words>820</Words>
  <Application>Microsoft Office PowerPoint</Application>
  <PresentationFormat>On-screen Show (4:3)</PresentationFormat>
  <Paragraphs>135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Vesela</cp:lastModifiedBy>
  <cp:revision>62</cp:revision>
  <dcterms:created xsi:type="dcterms:W3CDTF">2015-06-25T10:21:40Z</dcterms:created>
  <dcterms:modified xsi:type="dcterms:W3CDTF">2018-12-10T09:46:55Z</dcterms:modified>
</cp:coreProperties>
</file>