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78" r:id="rId5"/>
    <p:sldId id="259" r:id="rId6"/>
    <p:sldId id="260" r:id="rId7"/>
    <p:sldId id="262" r:id="rId8"/>
    <p:sldId id="261" r:id="rId9"/>
    <p:sldId id="271" r:id="rId10"/>
    <p:sldId id="277" r:id="rId11"/>
    <p:sldId id="265" r:id="rId12"/>
    <p:sldId id="266" r:id="rId13"/>
    <p:sldId id="279" r:id="rId14"/>
    <p:sldId id="267" r:id="rId15"/>
    <p:sldId id="276" r:id="rId16"/>
    <p:sldId id="268" r:id="rId17"/>
    <p:sldId id="269" r:id="rId18"/>
    <p:sldId id="273" r:id="rId19"/>
    <p:sldId id="270" r:id="rId20"/>
    <p:sldId id="281" r:id="rId21"/>
    <p:sldId id="282" r:id="rId22"/>
    <p:sldId id="280" r:id="rId23"/>
    <p:sldId id="274" r:id="rId24"/>
    <p:sldId id="27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0D550C3-00B1-4908-B30E-BD8FD619FA36}" type="datetimeFigureOut">
              <a:rPr lang="en-US" smtClean="0"/>
              <a:pPr/>
              <a:t>12/10/2018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B6744B4-4A19-4FE2-A1B4-594339C7FD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s://www.google.bg/url?sa=i&amp;rct=j&amp;q=&amp;esrc=s&amp;source=images&amp;cd=&amp;cad=rja&amp;uact=8&amp;ved=2ahUKEwirsbOG8IvfAhVGnRoKHaQaCB0QjRx6BAgBEAU&amp;url=https://www.futurelearn.com/courses/everyday-chemistry/0/steps/22336&amp;psig=AOvVaw21FPDLjrdK4e8dbqx6Zovo&amp;ust=1544208709439162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2060848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Proteins. Chemical composition of the proteins. Properties of </a:t>
            </a:r>
            <a:r>
              <a:rPr 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 amino carboxylic acids.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459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701" y="764704"/>
            <a:ext cx="6912768" cy="5175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2411760" y="362889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Essential Amino Acids </a:t>
            </a:r>
          </a:p>
        </p:txBody>
      </p:sp>
    </p:spTree>
    <p:extLst>
      <p:ext uri="{BB962C8B-B14F-4D97-AF65-F5344CB8AC3E}">
        <p14:creationId xmlns:p14="http://schemas.microsoft.com/office/powerpoint/2010/main" val="3425211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124" y="116632"/>
            <a:ext cx="78758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1. Physical properties </a:t>
            </a:r>
            <a:r>
              <a:rPr lang="en-US" sz="2400" b="1" dirty="0" smtClean="0">
                <a:solidFill>
                  <a:srgbClr val="FF0000"/>
                </a:solidFill>
              </a:rPr>
              <a:t>of </a:t>
            </a:r>
            <a:r>
              <a:rPr lang="el-GR" sz="2400" b="1" dirty="0" smtClean="0">
                <a:solidFill>
                  <a:srgbClr val="FF0000"/>
                </a:solidFill>
              </a:rPr>
              <a:t>α</a:t>
            </a:r>
            <a:r>
              <a:rPr lang="en-US" sz="2400" b="1" dirty="0" smtClean="0">
                <a:solidFill>
                  <a:srgbClr val="FF0000"/>
                </a:solidFill>
              </a:rPr>
              <a:t> – amino carboxylic acids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1544" y="836712"/>
            <a:ext cx="82089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1.1 Stereochemistry</a:t>
            </a:r>
            <a:r>
              <a:rPr lang="en-US" sz="2000" dirty="0" smtClean="0">
                <a:solidFill>
                  <a:srgbClr val="FF0000"/>
                </a:solidFill>
              </a:rPr>
              <a:t>:</a:t>
            </a:r>
          </a:p>
          <a:p>
            <a:endParaRPr lang="en-US" sz="2000" dirty="0"/>
          </a:p>
          <a:p>
            <a:r>
              <a:rPr lang="en-US" sz="2000" dirty="0" smtClean="0"/>
              <a:t>For all amino acids except for glycine, </a:t>
            </a:r>
            <a:r>
              <a:rPr lang="el-GR" sz="2000" dirty="0" smtClean="0"/>
              <a:t>α</a:t>
            </a:r>
            <a:r>
              <a:rPr lang="en-US" sz="2000" dirty="0" smtClean="0"/>
              <a:t>-carbon atom is chiral: bonded to four different groups -  a carboxyl-, an amino-, a R- groups and a hydrogen atom.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0005" y="2544466"/>
            <a:ext cx="426591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Two stereoisomers: enantiomers</a:t>
            </a:r>
          </a:p>
          <a:p>
            <a:endParaRPr lang="en-US" sz="2000" dirty="0"/>
          </a:p>
          <a:p>
            <a:r>
              <a:rPr lang="en-US" sz="2000" dirty="0" smtClean="0"/>
              <a:t>Mirror images: L- and D- forms</a:t>
            </a:r>
            <a:endParaRPr lang="en-US" sz="2000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220" y="3717032"/>
            <a:ext cx="4543425" cy="305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148064" y="2708920"/>
            <a:ext cx="39959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Carbons are lined up vertically, with the chiral atom in the center.</a:t>
            </a:r>
          </a:p>
          <a:p>
            <a:endParaRPr lang="en-US" sz="2000" dirty="0"/>
          </a:p>
          <a:p>
            <a:r>
              <a:rPr lang="en-US" sz="2000" dirty="0" smtClean="0"/>
              <a:t>When </a:t>
            </a:r>
            <a:r>
              <a:rPr lang="el-GR" sz="2000" dirty="0" smtClean="0"/>
              <a:t>α</a:t>
            </a:r>
            <a:r>
              <a:rPr lang="en-US" sz="2000" dirty="0" smtClean="0"/>
              <a:t>-amino group is on the left site of the vertical line, the AA is L-form.</a:t>
            </a:r>
          </a:p>
          <a:p>
            <a:endParaRPr lang="en-US" sz="2000" dirty="0"/>
          </a:p>
          <a:p>
            <a:r>
              <a:rPr lang="en-US" sz="2000" dirty="0" smtClean="0"/>
              <a:t>When </a:t>
            </a:r>
            <a:r>
              <a:rPr lang="el-GR" sz="2000" dirty="0" smtClean="0"/>
              <a:t>α</a:t>
            </a:r>
            <a:r>
              <a:rPr lang="en-US" sz="2000" dirty="0" smtClean="0"/>
              <a:t>-amino group is on the right site of the vertical line, the AA is D-form.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64166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3717032"/>
            <a:ext cx="67687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All protein molecules are composed of the L-forms of AA.</a:t>
            </a:r>
          </a:p>
          <a:p>
            <a:endParaRPr lang="en-US" sz="2400" dirty="0"/>
          </a:p>
          <a:p>
            <a:r>
              <a:rPr lang="en-US" sz="2400" dirty="0" smtClean="0"/>
              <a:t>D-forms of the AA have been found in small peptides in some microorganisms.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899592" y="620688"/>
            <a:ext cx="71287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D- and L- forms of the AA have </a:t>
            </a:r>
            <a:r>
              <a:rPr lang="en-US" sz="2400" dirty="0" smtClean="0">
                <a:solidFill>
                  <a:srgbClr val="FF0000"/>
                </a:solidFill>
              </a:rPr>
              <a:t>optical properties</a:t>
            </a:r>
            <a:r>
              <a:rPr lang="en-US" sz="2400" dirty="0" smtClean="0"/>
              <a:t>: rotate plane-polarized light.</a:t>
            </a:r>
          </a:p>
          <a:p>
            <a:endParaRPr lang="en-US" sz="2400" dirty="0"/>
          </a:p>
          <a:p>
            <a:r>
              <a:rPr lang="en-US" sz="2400" dirty="0" smtClean="0"/>
              <a:t>The equal </a:t>
            </a:r>
            <a:r>
              <a:rPr lang="en-US" sz="2400" dirty="0"/>
              <a:t>amounts of left- and right-handed enantiomers </a:t>
            </a:r>
            <a:r>
              <a:rPr lang="en-US" sz="2400" dirty="0" smtClean="0"/>
              <a:t>of AA is called </a:t>
            </a:r>
            <a:r>
              <a:rPr lang="en-US" sz="2400" dirty="0" err="1" smtClean="0"/>
              <a:t>racemate</a:t>
            </a:r>
            <a:r>
              <a:rPr lang="en-US" sz="2400" dirty="0" smtClean="0"/>
              <a:t> or racemic mixture. It does not have any optical properties.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5783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3787" y="428328"/>
            <a:ext cx="45320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1.2 Amino </a:t>
            </a:r>
            <a:r>
              <a:rPr lang="en-US" sz="2800" dirty="0" smtClean="0">
                <a:solidFill>
                  <a:srgbClr val="FF0000"/>
                </a:solidFill>
              </a:rPr>
              <a:t>acid solubility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0125" y="1412776"/>
            <a:ext cx="87484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Nonpolar, </a:t>
            </a:r>
            <a:r>
              <a:rPr lang="en-US" sz="2800" dirty="0" smtClean="0">
                <a:solidFill>
                  <a:srgbClr val="FF0000"/>
                </a:solidFill>
              </a:rPr>
              <a:t>hydrophobic</a:t>
            </a:r>
            <a:r>
              <a:rPr lang="en-US" sz="2800" dirty="0"/>
              <a:t>:</a:t>
            </a:r>
            <a:r>
              <a:rPr lang="en-US" sz="2800" dirty="0" smtClean="0"/>
              <a:t> tend to cluster together within proteins, stabilize protein structure by the means of hydrophobic interactions. They </a:t>
            </a:r>
            <a:r>
              <a:rPr lang="en-US" sz="2800" dirty="0" smtClean="0">
                <a:solidFill>
                  <a:srgbClr val="FF0000"/>
                </a:solidFill>
              </a:rPr>
              <a:t>are not </a:t>
            </a:r>
            <a:r>
              <a:rPr lang="en-US" sz="2800" dirty="0" smtClean="0"/>
              <a:t>soluble in water. </a:t>
            </a: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323528" y="3861048"/>
            <a:ext cx="807925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dirty="0" smtClean="0">
                <a:latin typeface="Arial" pitchFamily="34" charset="0"/>
              </a:rPr>
              <a:t>Polar with uncharged and charged </a:t>
            </a:r>
            <a:r>
              <a:rPr lang="en-US" sz="2800" dirty="0" smtClean="0"/>
              <a:t>R-groups are </a:t>
            </a:r>
            <a:r>
              <a:rPr lang="en-US" sz="2800" dirty="0" smtClean="0">
                <a:solidFill>
                  <a:srgbClr val="FF0000"/>
                </a:solidFill>
              </a:rPr>
              <a:t>hydrophilic and soluble </a:t>
            </a:r>
            <a:r>
              <a:rPr lang="en-US" sz="2800" dirty="0" smtClean="0"/>
              <a:t>in water because they contain functional groups that form hydrogen bonds with water.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82482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38285"/>
            <a:ext cx="4429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1.3 Amino </a:t>
            </a:r>
            <a:r>
              <a:rPr lang="en-US" sz="2400" dirty="0" smtClean="0">
                <a:solidFill>
                  <a:srgbClr val="FF0000"/>
                </a:solidFill>
              </a:rPr>
              <a:t>acid dissociation: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57400" y="1219200"/>
            <a:ext cx="40639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At physiological pH (7.4): </a:t>
            </a:r>
          </a:p>
          <a:p>
            <a:endParaRPr lang="en-US" sz="2400" dirty="0"/>
          </a:p>
          <a:p>
            <a:r>
              <a:rPr lang="en-US" sz="2400" dirty="0" smtClean="0"/>
              <a:t>Dipolar ion or zwitterion</a:t>
            </a:r>
            <a:endParaRPr lang="en-US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528" y="2819400"/>
            <a:ext cx="3983072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94144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2984" y="893033"/>
            <a:ext cx="4931158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 zwitterion can act as:</a:t>
            </a:r>
          </a:p>
          <a:p>
            <a:endParaRPr lang="en-US" sz="2400" dirty="0"/>
          </a:p>
          <a:p>
            <a:r>
              <a:rPr lang="en-US" sz="2400" dirty="0" smtClean="0"/>
              <a:t> a </a:t>
            </a:r>
            <a:r>
              <a:rPr lang="en-US" sz="2400" dirty="0" smtClean="0">
                <a:solidFill>
                  <a:srgbClr val="FF0000"/>
                </a:solidFill>
              </a:rPr>
              <a:t>proton donner </a:t>
            </a:r>
            <a:r>
              <a:rPr lang="en-US" sz="2400" dirty="0" smtClean="0"/>
              <a:t>(acid) 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or as a </a:t>
            </a:r>
            <a:r>
              <a:rPr lang="en-US" sz="2400" dirty="0" smtClean="0">
                <a:solidFill>
                  <a:srgbClr val="FF0000"/>
                </a:solidFill>
              </a:rPr>
              <a:t>proton acceptor </a:t>
            </a:r>
            <a:r>
              <a:rPr lang="en-US" sz="2400" dirty="0" smtClean="0"/>
              <a:t>(a base)</a:t>
            </a:r>
            <a:endParaRPr lang="en-US" sz="24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234877"/>
            <a:ext cx="4395787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7424" y="4163343"/>
            <a:ext cx="4627563" cy="178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795719" y="210516"/>
            <a:ext cx="35509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Amphoteric properties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1330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58411"/>
            <a:ext cx="8686800" cy="339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55679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812182"/>
            <a:ext cx="6019800" cy="5045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9551" y="5181600"/>
            <a:ext cx="3010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Dissociation curve: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5390" y="116632"/>
            <a:ext cx="4745210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K – dissociation constant</a:t>
            </a:r>
          </a:p>
          <a:p>
            <a:r>
              <a:rPr lang="en-US" sz="2000" dirty="0" err="1" smtClean="0"/>
              <a:t>pK</a:t>
            </a:r>
            <a:r>
              <a:rPr lang="en-US" sz="2000" dirty="0" smtClean="0"/>
              <a:t> – negative logarithm at a base 10</a:t>
            </a:r>
          </a:p>
          <a:p>
            <a:r>
              <a:rPr lang="en-US" sz="2000" dirty="0" err="1" smtClean="0"/>
              <a:t>pK</a:t>
            </a:r>
            <a:r>
              <a:rPr lang="en-US" sz="2000" dirty="0" smtClean="0"/>
              <a:t> – a measure of the tendency of </a:t>
            </a:r>
          </a:p>
          <a:p>
            <a:r>
              <a:rPr lang="en-US" sz="2000" dirty="0" smtClean="0"/>
              <a:t>a group to give up a proton</a:t>
            </a:r>
          </a:p>
          <a:p>
            <a:r>
              <a:rPr lang="en-US" sz="2000" dirty="0" smtClean="0"/>
              <a:t>K</a:t>
            </a:r>
            <a:r>
              <a:rPr lang="en-US" sz="2000" baseline="-25000" dirty="0" smtClean="0"/>
              <a:t>1</a:t>
            </a:r>
            <a:r>
              <a:rPr lang="en-US" sz="2000" dirty="0" smtClean="0"/>
              <a:t> – dissociation of –COOH group</a:t>
            </a:r>
          </a:p>
          <a:p>
            <a:r>
              <a:rPr lang="en-US" sz="2000" dirty="0" smtClean="0"/>
              <a:t>K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– dissociation of –NH3 group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pI</a:t>
            </a:r>
            <a:r>
              <a:rPr lang="en-US" sz="2000" dirty="0" smtClean="0"/>
              <a:t> – the pH at which the net 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electric charge is zero –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     - </a:t>
            </a:r>
            <a:r>
              <a:rPr lang="en-US" sz="2000" dirty="0" smtClean="0">
                <a:solidFill>
                  <a:srgbClr val="FF0000"/>
                </a:solidFill>
              </a:rPr>
              <a:t>Isoelectric point</a:t>
            </a:r>
            <a:endParaRPr lang="en-US" sz="2000" dirty="0">
              <a:solidFill>
                <a:srgbClr val="FF000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284984"/>
            <a:ext cx="220027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5231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87624" y="1628800"/>
            <a:ext cx="7128791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Buffers </a:t>
            </a:r>
            <a:r>
              <a:rPr lang="en-US" sz="2800" dirty="0"/>
              <a:t>are aqueous systems that tend to resist changes in pH when small </a:t>
            </a:r>
            <a:r>
              <a:rPr lang="en-US" sz="2800" dirty="0" smtClean="0"/>
              <a:t>amounts </a:t>
            </a:r>
            <a:r>
              <a:rPr lang="en-US" sz="2800" dirty="0"/>
              <a:t>of acid (H+) or base (OH-) are </a:t>
            </a:r>
            <a:r>
              <a:rPr lang="en-US" sz="2800" dirty="0" smtClean="0"/>
              <a:t>added.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80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Buffering </a:t>
            </a:r>
            <a:r>
              <a:rPr lang="en-US" sz="2800" dirty="0"/>
              <a:t>region: extending from 1 pH unit on either side of the </a:t>
            </a:r>
            <a:r>
              <a:rPr lang="en-US" sz="2800" dirty="0" err="1"/>
              <a:t>pKa</a:t>
            </a:r>
            <a:r>
              <a:rPr lang="en-US" sz="2800" dirty="0"/>
              <a:t>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35695" y="332656"/>
            <a:ext cx="5981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Buffering capacity of amino acids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11933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0856" y="116632"/>
            <a:ext cx="81564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</a:rPr>
              <a:t>2. Chemical </a:t>
            </a:r>
            <a:r>
              <a:rPr lang="en-US" sz="2400" dirty="0" smtClean="0">
                <a:solidFill>
                  <a:srgbClr val="0070C0"/>
                </a:solidFill>
              </a:rPr>
              <a:t>properties of </a:t>
            </a:r>
            <a:r>
              <a:rPr lang="el-GR" sz="2400" dirty="0" smtClean="0">
                <a:solidFill>
                  <a:srgbClr val="0070C0"/>
                </a:solidFill>
              </a:rPr>
              <a:t>α</a:t>
            </a:r>
            <a:r>
              <a:rPr lang="en-US" sz="2400" dirty="0" smtClean="0">
                <a:solidFill>
                  <a:srgbClr val="0070C0"/>
                </a:solidFill>
              </a:rPr>
              <a:t> – amino carboxylic acids: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8939" y="685800"/>
            <a:ext cx="872215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2.1Reactions </a:t>
            </a:r>
            <a:r>
              <a:rPr lang="en-US" sz="2800" dirty="0" smtClean="0">
                <a:solidFill>
                  <a:srgbClr val="FF0000"/>
                </a:solidFill>
              </a:rPr>
              <a:t>typical for the amino group:</a:t>
            </a:r>
          </a:p>
          <a:p>
            <a:endParaRPr lang="en-US" sz="280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Interaction with formaldehyde. </a:t>
            </a:r>
          </a:p>
          <a:p>
            <a:pPr>
              <a:buClr>
                <a:srgbClr val="FF0000"/>
              </a:buClr>
            </a:pPr>
            <a:endParaRPr lang="en-US" sz="2800" dirty="0" smtClean="0"/>
          </a:p>
          <a:p>
            <a:pPr>
              <a:buClr>
                <a:srgbClr val="FF0000"/>
              </a:buClr>
            </a:pPr>
            <a:endParaRPr lang="en-US" sz="2800" dirty="0"/>
          </a:p>
          <a:p>
            <a:pPr>
              <a:buClr>
                <a:srgbClr val="FF0000"/>
              </a:buClr>
            </a:pP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86000"/>
            <a:ext cx="5035550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151138" y="4038600"/>
            <a:ext cx="9602309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Amino group is blocked. Amino acids react only as acids.</a:t>
            </a:r>
          </a:p>
          <a:p>
            <a:endParaRPr lang="en-US" sz="2000" dirty="0"/>
          </a:p>
          <a:p>
            <a:r>
              <a:rPr lang="en-US" sz="2000" dirty="0" smtClean="0"/>
              <a:t>Application: </a:t>
            </a:r>
          </a:p>
          <a:p>
            <a:endParaRPr lang="en-US" sz="2000" dirty="0"/>
          </a:p>
          <a:p>
            <a:r>
              <a:rPr lang="en-US" sz="2000" dirty="0" smtClean="0"/>
              <a:t>Quantitative determination of total amino acids by titration with a base.</a:t>
            </a:r>
          </a:p>
          <a:p>
            <a:endParaRPr lang="en-US" sz="2000" dirty="0"/>
          </a:p>
          <a:p>
            <a:r>
              <a:rPr lang="en-US" sz="2000" dirty="0" smtClean="0"/>
              <a:t>Quantitative determination of </a:t>
            </a:r>
            <a:r>
              <a:rPr lang="el-GR" sz="2000" dirty="0"/>
              <a:t>α </a:t>
            </a:r>
            <a:r>
              <a:rPr lang="en-US" sz="2000" dirty="0" smtClean="0"/>
              <a:t>–</a:t>
            </a:r>
            <a:r>
              <a:rPr lang="en-US" sz="2000" dirty="0"/>
              <a:t>amino nitrogen (</a:t>
            </a:r>
            <a:r>
              <a:rPr lang="en-US" sz="2000" dirty="0" err="1"/>
              <a:t>Sørensen</a:t>
            </a:r>
            <a:r>
              <a:rPr lang="en-US" sz="2000" dirty="0"/>
              <a:t> </a:t>
            </a:r>
            <a:r>
              <a:rPr lang="en-US" sz="2000" dirty="0" err="1"/>
              <a:t>formol</a:t>
            </a:r>
            <a:r>
              <a:rPr lang="en-US" sz="2000" dirty="0"/>
              <a:t> </a:t>
            </a:r>
            <a:r>
              <a:rPr lang="en-US" sz="2000" dirty="0" smtClean="0"/>
              <a:t>titration)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6238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91880" y="260648"/>
            <a:ext cx="21339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Proteins. 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1196752"/>
            <a:ext cx="813690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General overview:</a:t>
            </a:r>
          </a:p>
          <a:p>
            <a:endParaRPr lang="en-US" sz="2400" dirty="0" smtClean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Major food macronutrients. Provide energy and building blocks for the development of body’s specific proteins. </a:t>
            </a:r>
          </a:p>
          <a:p>
            <a:pPr>
              <a:buClr>
                <a:srgbClr val="FF0000"/>
              </a:buClr>
            </a:pPr>
            <a:endParaRPr lang="en-US" sz="2400" dirty="0" smtClean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Polymers with a high molecular weight. 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Protein content in animal cells and microorganisms up to 40-50%, in plant cells – up to 35% dry weight. </a:t>
            </a:r>
          </a:p>
          <a:p>
            <a:pPr>
              <a:buClr>
                <a:srgbClr val="FF0000"/>
              </a:buClr>
            </a:pPr>
            <a:endParaRPr lang="en-US" sz="2400" dirty="0"/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Main protein sources: animals, plants, microorganisms. Quantitative and qualitative differences.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33435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797511"/>
            <a:ext cx="6096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black"/>
                </a:solidFill>
              </a:rPr>
              <a:t>Interaction with </a:t>
            </a:r>
            <a:r>
              <a:rPr lang="en-US" sz="2800" dirty="0" err="1">
                <a:solidFill>
                  <a:prstClr val="black"/>
                </a:solidFill>
              </a:rPr>
              <a:t>ninhydrin</a:t>
            </a:r>
            <a:r>
              <a:rPr lang="en-US" sz="2800" dirty="0">
                <a:solidFill>
                  <a:prstClr val="black"/>
                </a:solidFill>
              </a:rPr>
              <a:t>.</a:t>
            </a:r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endParaRPr lang="en-US" sz="2800" dirty="0">
              <a:solidFill>
                <a:prstClr val="black"/>
              </a:solidFill>
            </a:endParaRPr>
          </a:p>
          <a:p>
            <a:pPr lvl="0">
              <a:buClr>
                <a:srgbClr val="FF0000"/>
              </a:buClr>
            </a:pPr>
            <a:endParaRPr lang="en-US" sz="2800" dirty="0">
              <a:solidFill>
                <a:prstClr val="black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90008"/>
            <a:ext cx="65532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71600" y="5890567"/>
            <a:ext cx="6790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Ruhemann's</a:t>
            </a:r>
            <a:r>
              <a:rPr lang="en-US" sz="2400" dirty="0"/>
              <a:t> </a:t>
            </a:r>
            <a:r>
              <a:rPr lang="en-US" sz="2400" dirty="0" smtClean="0"/>
              <a:t>compound; Qualitative reaction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94979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838200"/>
            <a:ext cx="7848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black"/>
                </a:solidFill>
              </a:rPr>
              <a:t>Interaction with carbonyl compounds (</a:t>
            </a:r>
            <a:r>
              <a:rPr lang="en-US" sz="2800" dirty="0" err="1">
                <a:solidFill>
                  <a:prstClr val="black"/>
                </a:solidFill>
              </a:rPr>
              <a:t>Maillard</a:t>
            </a:r>
            <a:r>
              <a:rPr lang="en-US" sz="2800" dirty="0">
                <a:solidFill>
                  <a:prstClr val="black"/>
                </a:solidFill>
              </a:rPr>
              <a:t> reaction)</a:t>
            </a:r>
          </a:p>
        </p:txBody>
      </p:sp>
      <p:pic>
        <p:nvPicPr>
          <p:cNvPr id="4098" name="Picture 2" descr="Image result for Maillard reacti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" y="2209800"/>
            <a:ext cx="7200900" cy="1933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4267200"/>
            <a:ext cx="91518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….further isomerization, condensation and polymerization. </a:t>
            </a: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Formation of volatile compounds;</a:t>
            </a:r>
          </a:p>
          <a:p>
            <a:r>
              <a:rPr lang="en-US" sz="2400" dirty="0"/>
              <a:t>H</a:t>
            </a:r>
            <a:r>
              <a:rPr lang="en-US" sz="2400" dirty="0" smtClean="0"/>
              <a:t>igh </a:t>
            </a:r>
            <a:r>
              <a:rPr lang="en-US" sz="2400" dirty="0" smtClean="0"/>
              <a:t>molecular </a:t>
            </a:r>
            <a:r>
              <a:rPr lang="en-US" sz="2400" dirty="0" err="1" smtClean="0"/>
              <a:t>melanoidins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1792307"/>
            <a:ext cx="1401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Schiff base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5969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Interaction of amino acids with formaldehyde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8900" y="173038"/>
            <a:ext cx="88519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0000"/>
              </a:buClr>
            </a:pPr>
            <a:r>
              <a:rPr lang="en-US" sz="2800" dirty="0" smtClean="0">
                <a:solidFill>
                  <a:srgbClr val="FF0000"/>
                </a:solidFill>
              </a:rPr>
              <a:t>2. 2 Reactions </a:t>
            </a:r>
            <a:r>
              <a:rPr lang="en-US" sz="2800" dirty="0">
                <a:solidFill>
                  <a:srgbClr val="FF0000"/>
                </a:solidFill>
              </a:rPr>
              <a:t>typical for the carboxylic group:</a:t>
            </a:r>
          </a:p>
          <a:p>
            <a:pPr lvl="0">
              <a:buClr>
                <a:srgbClr val="FF0000"/>
              </a:buClr>
            </a:pPr>
            <a:endParaRPr lang="en-US" sz="2800" dirty="0">
              <a:solidFill>
                <a:prstClr val="black"/>
              </a:solidFill>
            </a:endParaRPr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>
                <a:solidFill>
                  <a:prstClr val="black"/>
                </a:solidFill>
              </a:rPr>
              <a:t>Interaction with alcohols</a:t>
            </a:r>
          </a:p>
        </p:txBody>
      </p:sp>
      <p:pic>
        <p:nvPicPr>
          <p:cNvPr id="1029" name="Picture 5" descr="http://www.mikeblaber.org/oldwine/BCH4053/Lecture06/cooh_rx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828800"/>
            <a:ext cx="6327775" cy="402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82701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388969"/>
            <a:ext cx="7488832" cy="513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1828800" y="0"/>
            <a:ext cx="56886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0000"/>
              </a:buClr>
            </a:pPr>
            <a:r>
              <a:rPr lang="en-US" sz="2400" dirty="0">
                <a:solidFill>
                  <a:srgbClr val="FF0000"/>
                </a:solidFill>
              </a:rPr>
              <a:t>Reactions typical for R-groups:</a:t>
            </a:r>
          </a:p>
          <a:p>
            <a:pPr lvl="0">
              <a:buClr>
                <a:srgbClr val="FF0000"/>
              </a:buClr>
            </a:pPr>
            <a:endParaRPr lang="en-US" sz="2400" dirty="0">
              <a:solidFill>
                <a:prstClr val="black"/>
              </a:solidFill>
            </a:endParaRPr>
          </a:p>
          <a:p>
            <a:pPr marL="285750" lvl="0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prstClr val="black"/>
                </a:solidFill>
              </a:rPr>
              <a:t>Crosslinking</a:t>
            </a:r>
          </a:p>
        </p:txBody>
      </p:sp>
    </p:spTree>
    <p:extLst>
      <p:ext uri="{BB962C8B-B14F-4D97-AF65-F5344CB8AC3E}">
        <p14:creationId xmlns:p14="http://schemas.microsoft.com/office/powerpoint/2010/main" val="42346733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836712"/>
            <a:ext cx="6552728" cy="54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0884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31119"/>
            <a:ext cx="78935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Chemical composition of proteins.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619672" y="1268760"/>
            <a:ext cx="411362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Proteins are composed of:</a:t>
            </a:r>
          </a:p>
          <a:p>
            <a:endParaRPr lang="en-US" sz="2400" dirty="0"/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Carbon	50-55%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Oxygen	21-24%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Nitrogen	15-18%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Hydrogen	6.5-7.3%</a:t>
            </a:r>
          </a:p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 smtClean="0"/>
              <a:t>Sulphur 	0.0-2.4%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936163" y="3946416"/>
            <a:ext cx="748883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 smtClean="0"/>
          </a:p>
          <a:p>
            <a:r>
              <a:rPr lang="en-US" sz="2400" dirty="0" smtClean="0"/>
              <a:t>Some proteins may contain phosphorus and/or metals. </a:t>
            </a:r>
          </a:p>
          <a:p>
            <a:endParaRPr lang="en-US" sz="2400" dirty="0"/>
          </a:p>
          <a:p>
            <a:r>
              <a:rPr lang="en-US" sz="2400" dirty="0" smtClean="0"/>
              <a:t>Complete hydrolysis results in amino acids (total of 20). Proteins are polymers composed of amino acids.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4780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17630" y="143054"/>
            <a:ext cx="49685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Structure of Amino </a:t>
            </a:r>
            <a:r>
              <a:rPr lang="en-US" sz="2800" dirty="0" smtClean="0"/>
              <a:t>Acid</a:t>
            </a:r>
            <a:endParaRPr lang="en-US" sz="2800" dirty="0"/>
          </a:p>
        </p:txBody>
      </p:sp>
      <p:sp>
        <p:nvSpPr>
          <p:cNvPr id="3" name="Rectangle 2"/>
          <p:cNvSpPr/>
          <p:nvPr/>
        </p:nvSpPr>
        <p:spPr>
          <a:xfrm>
            <a:off x="971600" y="908720"/>
            <a:ext cx="71287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Amino acids are the building blocks of proteins. Each amino acid contains </a:t>
            </a:r>
            <a:r>
              <a:rPr lang="en-US" sz="2800" dirty="0" smtClean="0"/>
              <a:t>:</a:t>
            </a:r>
          </a:p>
          <a:p>
            <a:endParaRPr lang="en-US" sz="2800" dirty="0"/>
          </a:p>
          <a:p>
            <a:r>
              <a:rPr lang="en-US" sz="2800" dirty="0"/>
              <a:t>1.Amino group (-NH2 group</a:t>
            </a:r>
          </a:p>
          <a:p>
            <a:r>
              <a:rPr lang="en-US" sz="2800" dirty="0"/>
              <a:t>2.Carboxyl group (-COOH group)</a:t>
            </a:r>
          </a:p>
          <a:p>
            <a:r>
              <a:rPr lang="en-US" sz="2800" dirty="0"/>
              <a:t>3.R group (side chain) which determines the type of an amino acid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5" y="4149080"/>
            <a:ext cx="5184576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3234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116632"/>
            <a:ext cx="30812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Amino acids.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78354" y="1961953"/>
            <a:ext cx="858613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General characteristics:</a:t>
            </a:r>
          </a:p>
          <a:p>
            <a:endParaRPr lang="en-US" sz="2800" dirty="0"/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20 common amino acids build all proteins in living cells.</a:t>
            </a: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All of them are </a:t>
            </a:r>
            <a:r>
              <a:rPr lang="el-GR" sz="2800" dirty="0" smtClean="0"/>
              <a:t>α</a:t>
            </a:r>
            <a:r>
              <a:rPr lang="en-US" sz="2800" dirty="0" smtClean="0"/>
              <a:t>-amino acids.</a:t>
            </a: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All of them have a carboxyl and an amino group bonded to</a:t>
            </a:r>
            <a:r>
              <a:rPr lang="el-GR" sz="2800" dirty="0" smtClean="0"/>
              <a:t> α</a:t>
            </a:r>
            <a:r>
              <a:rPr lang="en-US" sz="2800" dirty="0" smtClean="0"/>
              <a:t>-carbon atom.</a:t>
            </a: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l-GR" sz="2800" dirty="0" smtClean="0"/>
              <a:t>α </a:t>
            </a:r>
            <a:r>
              <a:rPr lang="en-US" sz="2800" dirty="0" smtClean="0"/>
              <a:t>-amino acids differ from each other by their side chains, or R-groups. </a:t>
            </a:r>
          </a:p>
          <a:p>
            <a:pPr marL="457200" indent="-4572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800" dirty="0" smtClean="0"/>
              <a:t>R-groups are different in structure, size, and electric charge.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16632"/>
            <a:ext cx="2362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08104" y="1640553"/>
            <a:ext cx="37054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 common amino acid structure with except for </a:t>
            </a:r>
            <a:r>
              <a:rPr lang="en-US" sz="1600" dirty="0" err="1" smtClean="0"/>
              <a:t>proline</a:t>
            </a:r>
            <a:r>
              <a:rPr lang="en-US" sz="1600" dirty="0" smtClean="0"/>
              <a:t>.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60414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8880"/>
            <a:ext cx="3829050" cy="4009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08920"/>
            <a:ext cx="3533775" cy="4149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263407"/>
            <a:ext cx="47525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Amino acid’s name is a three-letter abbreviation and one letter symbol, which are used to indicate the sequence of the amino acids in a protein.  </a:t>
            </a:r>
            <a:endParaRPr lang="en-US" sz="2400" dirty="0"/>
          </a:p>
        </p:txBody>
      </p:sp>
      <p:sp>
        <p:nvSpPr>
          <p:cNvPr id="3" name="AutoShape 8" descr="Image result for protein primary structur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3843"/>
            <a:ext cx="3600400" cy="2418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9941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1628800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Classification of amino acids is based on the polarity of R-groups, or their tendency to interact with water at biological pH (near pH 7).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58465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 descr="aminaci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92695"/>
            <a:ext cx="5832648" cy="5767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3707904" y="116632"/>
            <a:ext cx="1771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dirty="0">
                <a:latin typeface="Arial" pitchFamily="34" charset="0"/>
              </a:rPr>
              <a:t>20 Amino Acids</a:t>
            </a:r>
          </a:p>
        </p:txBody>
      </p:sp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495483" y="1268760"/>
            <a:ext cx="214674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dirty="0">
                <a:latin typeface="Arial" pitchFamily="34" charset="0"/>
              </a:rPr>
              <a:t>Nonpolar,</a:t>
            </a:r>
          </a:p>
          <a:p>
            <a:pPr eaLnBrk="1" hangingPunct="1"/>
            <a:r>
              <a:rPr lang="en-US" altLang="en-US" sz="2800" dirty="0">
                <a:latin typeface="Arial" pitchFamily="34" charset="0"/>
              </a:rPr>
              <a:t>hydrophobic</a:t>
            </a:r>
          </a:p>
        </p:txBody>
      </p: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625326" y="3501008"/>
            <a:ext cx="188705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800" dirty="0">
                <a:latin typeface="Arial" pitchFamily="34" charset="0"/>
              </a:rPr>
              <a:t>Polar, </a:t>
            </a:r>
            <a:endParaRPr lang="en-US" altLang="en-US" sz="2800" dirty="0" smtClean="0">
              <a:latin typeface="Arial" pitchFamily="34" charset="0"/>
            </a:endParaRPr>
          </a:p>
          <a:p>
            <a:pPr eaLnBrk="1" hangingPunct="1"/>
            <a:r>
              <a:rPr lang="en-US" altLang="en-US" sz="2800" dirty="0" smtClean="0">
                <a:latin typeface="Arial" pitchFamily="34" charset="0"/>
              </a:rPr>
              <a:t>uncharged</a:t>
            </a:r>
            <a:endParaRPr lang="en-US" altLang="en-US" sz="2800" dirty="0">
              <a:latin typeface="Arial" pitchFamily="34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755576" y="4924689"/>
            <a:ext cx="148630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2800" dirty="0">
                <a:latin typeface="Arial" pitchFamily="34" charset="0"/>
              </a:rPr>
              <a:t>Polar, </a:t>
            </a:r>
            <a:endParaRPr lang="en-US" altLang="en-US" sz="2800" dirty="0" smtClean="0">
              <a:latin typeface="Arial" pitchFamily="34" charset="0"/>
            </a:endParaRPr>
          </a:p>
          <a:p>
            <a:r>
              <a:rPr lang="en-US" altLang="en-US" sz="2800" dirty="0" smtClean="0">
                <a:latin typeface="Arial" pitchFamily="34" charset="0"/>
              </a:rPr>
              <a:t>charged</a:t>
            </a:r>
            <a:endParaRPr lang="en-US" altLang="en-US" sz="2800" dirty="0">
              <a:latin typeface="Arial" pitchFamily="34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581400" y="6460067"/>
            <a:ext cx="480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1400" b="1">
                <a:latin typeface="Arial" pitchFamily="34" charset="0"/>
              </a:rPr>
              <a:t>http://www.people.virginia.edu/~rjh9u/aminacid.html</a:t>
            </a:r>
          </a:p>
        </p:txBody>
      </p:sp>
    </p:spTree>
    <p:extLst>
      <p:ext uri="{BB962C8B-B14F-4D97-AF65-F5344CB8AC3E}">
        <p14:creationId xmlns:p14="http://schemas.microsoft.com/office/powerpoint/2010/main" val="1150644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692696"/>
            <a:ext cx="83968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Some proteins may contain non-standard amino acids.</a:t>
            </a:r>
          </a:p>
          <a:p>
            <a:endParaRPr lang="en-US" sz="2400" dirty="0"/>
          </a:p>
          <a:p>
            <a:r>
              <a:rPr lang="en-US" sz="2400" dirty="0" smtClean="0"/>
              <a:t>Examples:</a:t>
            </a:r>
            <a:endParaRPr lang="en-US" sz="2400" dirty="0"/>
          </a:p>
        </p:txBody>
      </p:sp>
      <p:sp>
        <p:nvSpPr>
          <p:cNvPr id="3" name="AutoShape 2" descr="Image result for 4-hydroxyproline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1" y="2348880"/>
            <a:ext cx="3910392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6" descr="Image result for 5-hydroxylysine"/>
          <p:cNvSpPr>
            <a:spLocks noChangeAspect="1" noChangeArrowheads="1"/>
          </p:cNvSpPr>
          <p:nvPr/>
        </p:nvSpPr>
        <p:spPr bwMode="auto">
          <a:xfrm>
            <a:off x="1524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Image result for 5-hydroxylysine"/>
          <p:cNvSpPr>
            <a:spLocks noChangeAspect="1" noChangeArrowheads="1"/>
          </p:cNvSpPr>
          <p:nvPr/>
        </p:nvSpPr>
        <p:spPr bwMode="auto">
          <a:xfrm>
            <a:off x="304800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0396" y="1988840"/>
            <a:ext cx="1984012" cy="2667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6012160" y="5107250"/>
            <a:ext cx="3034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5-hydroxylysine</a:t>
            </a:r>
          </a:p>
        </p:txBody>
      </p:sp>
    </p:spTree>
    <p:extLst>
      <p:ext uri="{BB962C8B-B14F-4D97-AF65-F5344CB8AC3E}">
        <p14:creationId xmlns:p14="http://schemas.microsoft.com/office/powerpoint/2010/main" val="11645012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1162</TotalTime>
  <Words>820</Words>
  <Application>Microsoft Office PowerPoint</Application>
  <PresentationFormat>On-screen Show (4:3)</PresentationFormat>
  <Paragraphs>135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Vesela</cp:lastModifiedBy>
  <cp:revision>62</cp:revision>
  <dcterms:created xsi:type="dcterms:W3CDTF">2015-06-25T10:21:40Z</dcterms:created>
  <dcterms:modified xsi:type="dcterms:W3CDTF">2018-12-10T09:46:55Z</dcterms:modified>
</cp:coreProperties>
</file>