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4" r:id="rId4"/>
    <p:sldId id="285" r:id="rId5"/>
    <p:sldId id="286" r:id="rId6"/>
    <p:sldId id="283" r:id="rId7"/>
    <p:sldId id="27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5E04"/>
    <a:srgbClr val="CC3300"/>
    <a:srgbClr val="DA0000"/>
    <a:srgbClr val="FF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56" autoAdjust="0"/>
    <p:restoredTop sz="94656" autoAdjust="0"/>
  </p:normalViewPr>
  <p:slideViewPr>
    <p:cSldViewPr>
      <p:cViewPr>
        <p:scale>
          <a:sx n="91" d="100"/>
          <a:sy n="91" d="100"/>
        </p:scale>
        <p:origin x="-1229"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6851D0-D451-4A78-8B33-73859208B5B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l-GR"/>
        </a:p>
      </dgm:t>
    </dgm:pt>
    <dgm:pt modelId="{A131E8CE-FAFA-4EB4-A116-39FB610CC70E}">
      <dgm:prSet phldrT="[Κείμενο]"/>
      <dgm:spPr/>
      <dgm:t>
        <a:bodyPr/>
        <a:lstStyle/>
        <a:p>
          <a:r>
            <a:rPr lang="el-GR" dirty="0" smtClean="0"/>
            <a:t>Στρατηγική</a:t>
          </a:r>
          <a:endParaRPr lang="el-GR" dirty="0"/>
        </a:p>
      </dgm:t>
    </dgm:pt>
    <dgm:pt modelId="{F80D1549-7BB8-48D8-B9B7-6665897DE1EA}" type="parTrans" cxnId="{5A01355E-E674-4C56-AF9F-7AEC25D8AFCE}">
      <dgm:prSet/>
      <dgm:spPr/>
      <dgm:t>
        <a:bodyPr/>
        <a:lstStyle/>
        <a:p>
          <a:endParaRPr lang="el-GR"/>
        </a:p>
      </dgm:t>
    </dgm:pt>
    <dgm:pt modelId="{C8213616-C97A-445E-AC50-1BD8A6B365E9}" type="sibTrans" cxnId="{5A01355E-E674-4C56-AF9F-7AEC25D8AFCE}">
      <dgm:prSet/>
      <dgm:spPr/>
      <dgm:t>
        <a:bodyPr/>
        <a:lstStyle/>
        <a:p>
          <a:endParaRPr lang="el-GR"/>
        </a:p>
      </dgm:t>
    </dgm:pt>
    <dgm:pt modelId="{C4A74CB8-EB99-4F6D-B9C9-A6AD069ACE03}">
      <dgm:prSet phldrT="[Κείμενο]"/>
      <dgm:spPr>
        <a:solidFill>
          <a:schemeClr val="tx2"/>
        </a:solidFill>
      </dgm:spPr>
      <dgm:t>
        <a:bodyPr/>
        <a:lstStyle/>
        <a:p>
          <a:r>
            <a:rPr lang="el-GR" dirty="0" smtClean="0"/>
            <a:t>Προοπτική</a:t>
          </a:r>
          <a:endParaRPr lang="el-GR" dirty="0"/>
        </a:p>
      </dgm:t>
    </dgm:pt>
    <dgm:pt modelId="{5E7D7880-1DD0-4E37-9B05-6F4745A4B396}" type="parTrans" cxnId="{ADCEC38A-F12A-4BA8-9F07-CADF8109FEB1}">
      <dgm:prSet/>
      <dgm:spPr/>
      <dgm:t>
        <a:bodyPr/>
        <a:lstStyle/>
        <a:p>
          <a:endParaRPr lang="el-GR"/>
        </a:p>
      </dgm:t>
    </dgm:pt>
    <dgm:pt modelId="{75A660FB-C8CA-4903-B2AD-D5881DEDE459}" type="sibTrans" cxnId="{ADCEC38A-F12A-4BA8-9F07-CADF8109FEB1}">
      <dgm:prSet/>
      <dgm:spPr/>
      <dgm:t>
        <a:bodyPr/>
        <a:lstStyle/>
        <a:p>
          <a:endParaRPr lang="el-GR"/>
        </a:p>
      </dgm:t>
    </dgm:pt>
    <dgm:pt modelId="{F6E626FA-062A-4750-9530-A8B65138784A}">
      <dgm:prSet phldrT="[Κείμενο]"/>
      <dgm:spPr>
        <a:solidFill>
          <a:schemeClr val="accent5"/>
        </a:solidFill>
      </dgm:spPr>
      <dgm:t>
        <a:bodyPr/>
        <a:lstStyle/>
        <a:p>
          <a:r>
            <a:rPr lang="el-GR" dirty="0" smtClean="0"/>
            <a:t>Σχέδιο</a:t>
          </a:r>
          <a:endParaRPr lang="el-GR" dirty="0"/>
        </a:p>
      </dgm:t>
    </dgm:pt>
    <dgm:pt modelId="{E15A8819-6B38-495D-965C-55F2CBFCE6B8}" type="parTrans" cxnId="{4BB8831E-F1E1-47BC-938E-2C5E06956C46}">
      <dgm:prSet/>
      <dgm:spPr/>
      <dgm:t>
        <a:bodyPr/>
        <a:lstStyle/>
        <a:p>
          <a:endParaRPr lang="el-GR"/>
        </a:p>
      </dgm:t>
    </dgm:pt>
    <dgm:pt modelId="{F2B4A6AA-9B39-426C-8D07-AB946B829835}" type="sibTrans" cxnId="{4BB8831E-F1E1-47BC-938E-2C5E06956C46}">
      <dgm:prSet/>
      <dgm:spPr/>
      <dgm:t>
        <a:bodyPr/>
        <a:lstStyle/>
        <a:p>
          <a:endParaRPr lang="el-GR"/>
        </a:p>
      </dgm:t>
    </dgm:pt>
    <dgm:pt modelId="{2BD6B0A7-E748-4FC5-8338-751D11D20FC2}">
      <dgm:prSet phldrT="[Κείμενο]"/>
      <dgm:spPr>
        <a:solidFill>
          <a:srgbClr val="E25E04"/>
        </a:solidFill>
      </dgm:spPr>
      <dgm:t>
        <a:bodyPr/>
        <a:lstStyle/>
        <a:p>
          <a:r>
            <a:rPr lang="el-GR" dirty="0" smtClean="0"/>
            <a:t>Τέχνασμα</a:t>
          </a:r>
          <a:endParaRPr lang="el-GR" dirty="0"/>
        </a:p>
      </dgm:t>
    </dgm:pt>
    <dgm:pt modelId="{B5B047DF-4FCB-446E-90BF-8D392808ABE7}" type="parTrans" cxnId="{08CFAD3B-AA09-4D8A-B3FB-902C1E3CF807}">
      <dgm:prSet/>
      <dgm:spPr/>
      <dgm:t>
        <a:bodyPr/>
        <a:lstStyle/>
        <a:p>
          <a:endParaRPr lang="el-GR"/>
        </a:p>
      </dgm:t>
    </dgm:pt>
    <dgm:pt modelId="{46B46411-F4C8-4773-9189-C030C303F7D7}" type="sibTrans" cxnId="{08CFAD3B-AA09-4D8A-B3FB-902C1E3CF807}">
      <dgm:prSet/>
      <dgm:spPr/>
      <dgm:t>
        <a:bodyPr/>
        <a:lstStyle/>
        <a:p>
          <a:endParaRPr lang="el-GR"/>
        </a:p>
      </dgm:t>
    </dgm:pt>
    <dgm:pt modelId="{3DA16E44-DBBE-4A21-A2D4-7FBA087D6CD2}">
      <dgm:prSet phldrT="[Κείμενο]"/>
      <dgm:spPr>
        <a:solidFill>
          <a:srgbClr val="0070C0"/>
        </a:solidFill>
      </dgm:spPr>
      <dgm:t>
        <a:bodyPr/>
        <a:lstStyle/>
        <a:p>
          <a:r>
            <a:rPr lang="el-GR" dirty="0" smtClean="0"/>
            <a:t>Τοποθέτηση</a:t>
          </a:r>
          <a:endParaRPr lang="el-GR" dirty="0"/>
        </a:p>
      </dgm:t>
    </dgm:pt>
    <dgm:pt modelId="{59EF7FD8-45B7-47E9-8D8F-675C10E50904}" type="parTrans" cxnId="{54C239AA-06F0-49F8-8D84-DDA52E07C378}">
      <dgm:prSet/>
      <dgm:spPr/>
      <dgm:t>
        <a:bodyPr/>
        <a:lstStyle/>
        <a:p>
          <a:endParaRPr lang="el-GR"/>
        </a:p>
      </dgm:t>
    </dgm:pt>
    <dgm:pt modelId="{4538063A-9861-406A-A53A-849E0692641F}" type="sibTrans" cxnId="{54C239AA-06F0-49F8-8D84-DDA52E07C378}">
      <dgm:prSet/>
      <dgm:spPr/>
      <dgm:t>
        <a:bodyPr/>
        <a:lstStyle/>
        <a:p>
          <a:endParaRPr lang="el-GR"/>
        </a:p>
      </dgm:t>
    </dgm:pt>
    <dgm:pt modelId="{AD324C87-B06C-4610-900D-26F53D88EC43}">
      <dgm:prSet phldrT="[Κείμενο]"/>
      <dgm:spPr/>
    </dgm:pt>
    <dgm:pt modelId="{42B06CEB-1F77-41B4-A376-2C8407BA468B}" type="parTrans" cxnId="{33476F94-151C-4A2A-BD86-FB51FDD7F027}">
      <dgm:prSet/>
      <dgm:spPr/>
      <dgm:t>
        <a:bodyPr/>
        <a:lstStyle/>
        <a:p>
          <a:endParaRPr lang="el-GR"/>
        </a:p>
      </dgm:t>
    </dgm:pt>
    <dgm:pt modelId="{70C87D66-A794-4367-A660-C2848FA7B6CD}" type="sibTrans" cxnId="{33476F94-151C-4A2A-BD86-FB51FDD7F027}">
      <dgm:prSet/>
      <dgm:spPr/>
      <dgm:t>
        <a:bodyPr/>
        <a:lstStyle/>
        <a:p>
          <a:endParaRPr lang="el-GR"/>
        </a:p>
      </dgm:t>
    </dgm:pt>
    <dgm:pt modelId="{BD913A62-4AAB-4C2C-A3C0-A1E77BB07D74}">
      <dgm:prSet phldrT="[Κείμενο]"/>
      <dgm:spPr>
        <a:solidFill>
          <a:srgbClr val="C00000"/>
        </a:solidFill>
      </dgm:spPr>
      <dgm:t>
        <a:bodyPr/>
        <a:lstStyle/>
        <a:p>
          <a:r>
            <a:rPr lang="el-GR" dirty="0" smtClean="0"/>
            <a:t>Υπόδειγμα</a:t>
          </a:r>
          <a:endParaRPr lang="el-GR" dirty="0"/>
        </a:p>
      </dgm:t>
    </dgm:pt>
    <dgm:pt modelId="{C31D37B2-D7BB-4CAE-B65A-8F28392ABB89}" type="parTrans" cxnId="{6B6AA703-9071-407B-887F-7B354D364999}">
      <dgm:prSet/>
      <dgm:spPr/>
      <dgm:t>
        <a:bodyPr/>
        <a:lstStyle/>
        <a:p>
          <a:endParaRPr lang="el-GR"/>
        </a:p>
      </dgm:t>
    </dgm:pt>
    <dgm:pt modelId="{D3DA0F75-9657-4809-B1B1-7AE1AF29C12F}" type="sibTrans" cxnId="{6B6AA703-9071-407B-887F-7B354D364999}">
      <dgm:prSet/>
      <dgm:spPr/>
      <dgm:t>
        <a:bodyPr/>
        <a:lstStyle/>
        <a:p>
          <a:endParaRPr lang="el-GR"/>
        </a:p>
      </dgm:t>
    </dgm:pt>
    <dgm:pt modelId="{46CE060C-025D-4418-A09A-06C75FDC0B9A}" type="pres">
      <dgm:prSet presAssocID="{986851D0-D451-4A78-8B33-73859208B5BB}" presName="cycle" presStyleCnt="0">
        <dgm:presLayoutVars>
          <dgm:chMax val="1"/>
          <dgm:dir/>
          <dgm:animLvl val="ctr"/>
          <dgm:resizeHandles val="exact"/>
        </dgm:presLayoutVars>
      </dgm:prSet>
      <dgm:spPr/>
    </dgm:pt>
    <dgm:pt modelId="{42A44388-1C19-4492-B7A1-310C5F727217}" type="pres">
      <dgm:prSet presAssocID="{A131E8CE-FAFA-4EB4-A116-39FB610CC70E}" presName="centerShape" presStyleLbl="node0" presStyleIdx="0" presStyleCnt="1"/>
      <dgm:spPr/>
    </dgm:pt>
    <dgm:pt modelId="{D00161A8-5C6D-4477-9C6F-C07F76990CE0}" type="pres">
      <dgm:prSet presAssocID="{5E7D7880-1DD0-4E37-9B05-6F4745A4B396}" presName="Name9" presStyleLbl="parChTrans1D2" presStyleIdx="0" presStyleCnt="5"/>
      <dgm:spPr/>
    </dgm:pt>
    <dgm:pt modelId="{ECAAB771-67F8-4268-9EF6-EF6FEB232EF0}" type="pres">
      <dgm:prSet presAssocID="{5E7D7880-1DD0-4E37-9B05-6F4745A4B396}" presName="connTx" presStyleLbl="parChTrans1D2" presStyleIdx="0" presStyleCnt="5"/>
      <dgm:spPr/>
    </dgm:pt>
    <dgm:pt modelId="{04ABB3AB-5B64-4284-B4BF-FFA35FD11826}" type="pres">
      <dgm:prSet presAssocID="{C4A74CB8-EB99-4F6D-B9C9-A6AD069ACE03}" presName="node" presStyleLbl="node1" presStyleIdx="0" presStyleCnt="5">
        <dgm:presLayoutVars>
          <dgm:bulletEnabled val="1"/>
        </dgm:presLayoutVars>
      </dgm:prSet>
      <dgm:spPr/>
      <dgm:t>
        <a:bodyPr/>
        <a:lstStyle/>
        <a:p>
          <a:endParaRPr lang="el-GR"/>
        </a:p>
      </dgm:t>
    </dgm:pt>
    <dgm:pt modelId="{EB11B3B9-33E3-48AC-9AE6-D0C917A24E7E}" type="pres">
      <dgm:prSet presAssocID="{E15A8819-6B38-495D-965C-55F2CBFCE6B8}" presName="Name9" presStyleLbl="parChTrans1D2" presStyleIdx="1" presStyleCnt="5"/>
      <dgm:spPr/>
    </dgm:pt>
    <dgm:pt modelId="{44C676B8-911C-47E0-B35C-5CFCC471C4E0}" type="pres">
      <dgm:prSet presAssocID="{E15A8819-6B38-495D-965C-55F2CBFCE6B8}" presName="connTx" presStyleLbl="parChTrans1D2" presStyleIdx="1" presStyleCnt="5"/>
      <dgm:spPr/>
    </dgm:pt>
    <dgm:pt modelId="{044767ED-1AF2-4ACB-8A77-E1CD0BB53F9C}" type="pres">
      <dgm:prSet presAssocID="{F6E626FA-062A-4750-9530-A8B65138784A}" presName="node" presStyleLbl="node1" presStyleIdx="1" presStyleCnt="5">
        <dgm:presLayoutVars>
          <dgm:bulletEnabled val="1"/>
        </dgm:presLayoutVars>
      </dgm:prSet>
      <dgm:spPr/>
    </dgm:pt>
    <dgm:pt modelId="{100A474E-D2A5-4DCD-9E19-0FDA55B30DBC}" type="pres">
      <dgm:prSet presAssocID="{B5B047DF-4FCB-446E-90BF-8D392808ABE7}" presName="Name9" presStyleLbl="parChTrans1D2" presStyleIdx="2" presStyleCnt="5"/>
      <dgm:spPr/>
    </dgm:pt>
    <dgm:pt modelId="{D3B0EECA-A695-4A45-8B02-58B5174BF74E}" type="pres">
      <dgm:prSet presAssocID="{B5B047DF-4FCB-446E-90BF-8D392808ABE7}" presName="connTx" presStyleLbl="parChTrans1D2" presStyleIdx="2" presStyleCnt="5"/>
      <dgm:spPr/>
    </dgm:pt>
    <dgm:pt modelId="{CA29B90E-4C6A-4566-8E45-50743E7D08D1}" type="pres">
      <dgm:prSet presAssocID="{2BD6B0A7-E748-4FC5-8338-751D11D20FC2}" presName="node" presStyleLbl="node1" presStyleIdx="2" presStyleCnt="5">
        <dgm:presLayoutVars>
          <dgm:bulletEnabled val="1"/>
        </dgm:presLayoutVars>
      </dgm:prSet>
      <dgm:spPr/>
    </dgm:pt>
    <dgm:pt modelId="{B600F8AF-C830-45AF-BABD-83EEE65AA450}" type="pres">
      <dgm:prSet presAssocID="{59EF7FD8-45B7-47E9-8D8F-675C10E50904}" presName="Name9" presStyleLbl="parChTrans1D2" presStyleIdx="3" presStyleCnt="5"/>
      <dgm:spPr/>
    </dgm:pt>
    <dgm:pt modelId="{4F5E77FA-CE01-4F0C-ADF4-6C109DECD06D}" type="pres">
      <dgm:prSet presAssocID="{59EF7FD8-45B7-47E9-8D8F-675C10E50904}" presName="connTx" presStyleLbl="parChTrans1D2" presStyleIdx="3" presStyleCnt="5"/>
      <dgm:spPr/>
    </dgm:pt>
    <dgm:pt modelId="{3AE20848-E00E-4839-BF9E-6A04147B0C7C}" type="pres">
      <dgm:prSet presAssocID="{3DA16E44-DBBE-4A21-A2D4-7FBA087D6CD2}" presName="node" presStyleLbl="node1" presStyleIdx="3" presStyleCnt="5" custRadScaleRad="98787" custRadScaleInc="199931">
        <dgm:presLayoutVars>
          <dgm:bulletEnabled val="1"/>
        </dgm:presLayoutVars>
      </dgm:prSet>
      <dgm:spPr/>
    </dgm:pt>
    <dgm:pt modelId="{A1C6D4B7-59E8-441B-902C-EA5887E1FAD0}" type="pres">
      <dgm:prSet presAssocID="{C31D37B2-D7BB-4CAE-B65A-8F28392ABB89}" presName="Name9" presStyleLbl="parChTrans1D2" presStyleIdx="4" presStyleCnt="5"/>
      <dgm:spPr/>
    </dgm:pt>
    <dgm:pt modelId="{B80E08DC-4496-4A1F-A288-8AAE96BA5695}" type="pres">
      <dgm:prSet presAssocID="{C31D37B2-D7BB-4CAE-B65A-8F28392ABB89}" presName="connTx" presStyleLbl="parChTrans1D2" presStyleIdx="4" presStyleCnt="5"/>
      <dgm:spPr/>
    </dgm:pt>
    <dgm:pt modelId="{7B1F4659-70F6-4ED5-B6BB-4CA8A032CC99}" type="pres">
      <dgm:prSet presAssocID="{BD913A62-4AAB-4C2C-A3C0-A1E77BB07D74}" presName="node" presStyleLbl="node1" presStyleIdx="4" presStyleCnt="5" custRadScaleRad="109511" custRadScaleInc="-169058">
        <dgm:presLayoutVars>
          <dgm:bulletEnabled val="1"/>
        </dgm:presLayoutVars>
      </dgm:prSet>
      <dgm:spPr/>
    </dgm:pt>
  </dgm:ptLst>
  <dgm:cxnLst>
    <dgm:cxn modelId="{54C239AA-06F0-49F8-8D84-DDA52E07C378}" srcId="{A131E8CE-FAFA-4EB4-A116-39FB610CC70E}" destId="{3DA16E44-DBBE-4A21-A2D4-7FBA087D6CD2}" srcOrd="3" destOrd="0" parTransId="{59EF7FD8-45B7-47E9-8D8F-675C10E50904}" sibTransId="{4538063A-9861-406A-A53A-849E0692641F}"/>
    <dgm:cxn modelId="{E9E98562-2393-49C0-B499-4405597099A3}" type="presOf" srcId="{5E7D7880-1DD0-4E37-9B05-6F4745A4B396}" destId="{D00161A8-5C6D-4477-9C6F-C07F76990CE0}" srcOrd="0" destOrd="0" presId="urn:microsoft.com/office/officeart/2005/8/layout/radial1"/>
    <dgm:cxn modelId="{542533E7-3AEE-4CE0-BC5F-537B5BDCDB71}" type="presOf" srcId="{E15A8819-6B38-495D-965C-55F2CBFCE6B8}" destId="{44C676B8-911C-47E0-B35C-5CFCC471C4E0}" srcOrd="1" destOrd="0" presId="urn:microsoft.com/office/officeart/2005/8/layout/radial1"/>
    <dgm:cxn modelId="{6B6AA703-9071-407B-887F-7B354D364999}" srcId="{A131E8CE-FAFA-4EB4-A116-39FB610CC70E}" destId="{BD913A62-4AAB-4C2C-A3C0-A1E77BB07D74}" srcOrd="4" destOrd="0" parTransId="{C31D37B2-D7BB-4CAE-B65A-8F28392ABB89}" sibTransId="{D3DA0F75-9657-4809-B1B1-7AE1AF29C12F}"/>
    <dgm:cxn modelId="{DD00A708-D3C0-4BE7-BC57-819B9A7581FF}" type="presOf" srcId="{BD913A62-4AAB-4C2C-A3C0-A1E77BB07D74}" destId="{7B1F4659-70F6-4ED5-B6BB-4CA8A032CC99}" srcOrd="0" destOrd="0" presId="urn:microsoft.com/office/officeart/2005/8/layout/radial1"/>
    <dgm:cxn modelId="{B1C92880-DBA9-4AFD-8297-9CB072423A5A}" type="presOf" srcId="{2BD6B0A7-E748-4FC5-8338-751D11D20FC2}" destId="{CA29B90E-4C6A-4566-8E45-50743E7D08D1}" srcOrd="0" destOrd="0" presId="urn:microsoft.com/office/officeart/2005/8/layout/radial1"/>
    <dgm:cxn modelId="{3CDD0FAA-3F6E-4DAE-922C-2F64D6F15D6F}" type="presOf" srcId="{B5B047DF-4FCB-446E-90BF-8D392808ABE7}" destId="{D3B0EECA-A695-4A45-8B02-58B5174BF74E}" srcOrd="1" destOrd="0" presId="urn:microsoft.com/office/officeart/2005/8/layout/radial1"/>
    <dgm:cxn modelId="{FE9B7381-BE92-45AE-84A8-0A899C63A11B}" type="presOf" srcId="{59EF7FD8-45B7-47E9-8D8F-675C10E50904}" destId="{B600F8AF-C830-45AF-BABD-83EEE65AA450}" srcOrd="0" destOrd="0" presId="urn:microsoft.com/office/officeart/2005/8/layout/radial1"/>
    <dgm:cxn modelId="{E89F765D-61DA-46E2-81C5-7BE83A2948C1}" type="presOf" srcId="{C31D37B2-D7BB-4CAE-B65A-8F28392ABB89}" destId="{A1C6D4B7-59E8-441B-902C-EA5887E1FAD0}" srcOrd="0" destOrd="0" presId="urn:microsoft.com/office/officeart/2005/8/layout/radial1"/>
    <dgm:cxn modelId="{AD2B4DD7-B72C-479B-A4E0-4106F1585009}" type="presOf" srcId="{3DA16E44-DBBE-4A21-A2D4-7FBA087D6CD2}" destId="{3AE20848-E00E-4839-BF9E-6A04147B0C7C}" srcOrd="0" destOrd="0" presId="urn:microsoft.com/office/officeart/2005/8/layout/radial1"/>
    <dgm:cxn modelId="{3E0411DD-B3BA-47E8-8EDC-FA5B18D3435A}" type="presOf" srcId="{C4A74CB8-EB99-4F6D-B9C9-A6AD069ACE03}" destId="{04ABB3AB-5B64-4284-B4BF-FFA35FD11826}" srcOrd="0" destOrd="0" presId="urn:microsoft.com/office/officeart/2005/8/layout/radial1"/>
    <dgm:cxn modelId="{6CD29360-2A07-4B91-BB68-E3D943FFDA9C}" type="presOf" srcId="{F6E626FA-062A-4750-9530-A8B65138784A}" destId="{044767ED-1AF2-4ACB-8A77-E1CD0BB53F9C}" srcOrd="0" destOrd="0" presId="urn:microsoft.com/office/officeart/2005/8/layout/radial1"/>
    <dgm:cxn modelId="{BDE9AECF-253E-4252-8937-6BE4DDE0426E}" type="presOf" srcId="{C31D37B2-D7BB-4CAE-B65A-8F28392ABB89}" destId="{B80E08DC-4496-4A1F-A288-8AAE96BA5695}" srcOrd="1" destOrd="0" presId="urn:microsoft.com/office/officeart/2005/8/layout/radial1"/>
    <dgm:cxn modelId="{68DE6E45-C6B1-4F32-8FFC-EE10F403A534}" type="presOf" srcId="{E15A8819-6B38-495D-965C-55F2CBFCE6B8}" destId="{EB11B3B9-33E3-48AC-9AE6-D0C917A24E7E}" srcOrd="0" destOrd="0" presId="urn:microsoft.com/office/officeart/2005/8/layout/radial1"/>
    <dgm:cxn modelId="{8724BDA3-4EE4-457E-8429-C5CCC00634C5}" type="presOf" srcId="{986851D0-D451-4A78-8B33-73859208B5BB}" destId="{46CE060C-025D-4418-A09A-06C75FDC0B9A}" srcOrd="0" destOrd="0" presId="urn:microsoft.com/office/officeart/2005/8/layout/radial1"/>
    <dgm:cxn modelId="{5478376E-B5A8-4B55-B6A1-567FCE3D039E}" type="presOf" srcId="{59EF7FD8-45B7-47E9-8D8F-675C10E50904}" destId="{4F5E77FA-CE01-4F0C-ADF4-6C109DECD06D}" srcOrd="1" destOrd="0" presId="urn:microsoft.com/office/officeart/2005/8/layout/radial1"/>
    <dgm:cxn modelId="{08CFAD3B-AA09-4D8A-B3FB-902C1E3CF807}" srcId="{A131E8CE-FAFA-4EB4-A116-39FB610CC70E}" destId="{2BD6B0A7-E748-4FC5-8338-751D11D20FC2}" srcOrd="2" destOrd="0" parTransId="{B5B047DF-4FCB-446E-90BF-8D392808ABE7}" sibTransId="{46B46411-F4C8-4773-9189-C030C303F7D7}"/>
    <dgm:cxn modelId="{10FB2A7C-9AEC-42D4-9909-8FEFC30D6533}" type="presOf" srcId="{5E7D7880-1DD0-4E37-9B05-6F4745A4B396}" destId="{ECAAB771-67F8-4268-9EF6-EF6FEB232EF0}" srcOrd="1" destOrd="0" presId="urn:microsoft.com/office/officeart/2005/8/layout/radial1"/>
    <dgm:cxn modelId="{4BB8831E-F1E1-47BC-938E-2C5E06956C46}" srcId="{A131E8CE-FAFA-4EB4-A116-39FB610CC70E}" destId="{F6E626FA-062A-4750-9530-A8B65138784A}" srcOrd="1" destOrd="0" parTransId="{E15A8819-6B38-495D-965C-55F2CBFCE6B8}" sibTransId="{F2B4A6AA-9B39-426C-8D07-AB946B829835}"/>
    <dgm:cxn modelId="{33476F94-151C-4A2A-BD86-FB51FDD7F027}" srcId="{986851D0-D451-4A78-8B33-73859208B5BB}" destId="{AD324C87-B06C-4610-900D-26F53D88EC43}" srcOrd="1" destOrd="0" parTransId="{42B06CEB-1F77-41B4-A376-2C8407BA468B}" sibTransId="{70C87D66-A794-4367-A660-C2848FA7B6CD}"/>
    <dgm:cxn modelId="{5A01355E-E674-4C56-AF9F-7AEC25D8AFCE}" srcId="{986851D0-D451-4A78-8B33-73859208B5BB}" destId="{A131E8CE-FAFA-4EB4-A116-39FB610CC70E}" srcOrd="0" destOrd="0" parTransId="{F80D1549-7BB8-48D8-B9B7-6665897DE1EA}" sibTransId="{C8213616-C97A-445E-AC50-1BD8A6B365E9}"/>
    <dgm:cxn modelId="{0AE7E996-D996-4A97-A2A8-4EF7B05A678A}" type="presOf" srcId="{A131E8CE-FAFA-4EB4-A116-39FB610CC70E}" destId="{42A44388-1C19-4492-B7A1-310C5F727217}" srcOrd="0" destOrd="0" presId="urn:microsoft.com/office/officeart/2005/8/layout/radial1"/>
    <dgm:cxn modelId="{ADCEC38A-F12A-4BA8-9F07-CADF8109FEB1}" srcId="{A131E8CE-FAFA-4EB4-A116-39FB610CC70E}" destId="{C4A74CB8-EB99-4F6D-B9C9-A6AD069ACE03}" srcOrd="0" destOrd="0" parTransId="{5E7D7880-1DD0-4E37-9B05-6F4745A4B396}" sibTransId="{75A660FB-C8CA-4903-B2AD-D5881DEDE459}"/>
    <dgm:cxn modelId="{C890F057-3F43-4621-9A77-3717EE8351C7}" type="presOf" srcId="{B5B047DF-4FCB-446E-90BF-8D392808ABE7}" destId="{100A474E-D2A5-4DCD-9E19-0FDA55B30DBC}" srcOrd="0" destOrd="0" presId="urn:microsoft.com/office/officeart/2005/8/layout/radial1"/>
    <dgm:cxn modelId="{2B744DA5-8626-4AE4-A1BB-ED638E8F1083}" type="presParOf" srcId="{46CE060C-025D-4418-A09A-06C75FDC0B9A}" destId="{42A44388-1C19-4492-B7A1-310C5F727217}" srcOrd="0" destOrd="0" presId="urn:microsoft.com/office/officeart/2005/8/layout/radial1"/>
    <dgm:cxn modelId="{6ABAF015-E5BD-432A-8011-5684D9C7A04E}" type="presParOf" srcId="{46CE060C-025D-4418-A09A-06C75FDC0B9A}" destId="{D00161A8-5C6D-4477-9C6F-C07F76990CE0}" srcOrd="1" destOrd="0" presId="urn:microsoft.com/office/officeart/2005/8/layout/radial1"/>
    <dgm:cxn modelId="{1BF99B69-3CB1-43FC-A3D1-F1B1796C9B74}" type="presParOf" srcId="{D00161A8-5C6D-4477-9C6F-C07F76990CE0}" destId="{ECAAB771-67F8-4268-9EF6-EF6FEB232EF0}" srcOrd="0" destOrd="0" presId="urn:microsoft.com/office/officeart/2005/8/layout/radial1"/>
    <dgm:cxn modelId="{FEC43710-FA7F-44FD-A61A-718CBD879AFD}" type="presParOf" srcId="{46CE060C-025D-4418-A09A-06C75FDC0B9A}" destId="{04ABB3AB-5B64-4284-B4BF-FFA35FD11826}" srcOrd="2" destOrd="0" presId="urn:microsoft.com/office/officeart/2005/8/layout/radial1"/>
    <dgm:cxn modelId="{F93B1F4B-EA92-425D-9286-6785F50969A1}" type="presParOf" srcId="{46CE060C-025D-4418-A09A-06C75FDC0B9A}" destId="{EB11B3B9-33E3-48AC-9AE6-D0C917A24E7E}" srcOrd="3" destOrd="0" presId="urn:microsoft.com/office/officeart/2005/8/layout/radial1"/>
    <dgm:cxn modelId="{8AC62747-B311-4DA0-B408-818F36F1D927}" type="presParOf" srcId="{EB11B3B9-33E3-48AC-9AE6-D0C917A24E7E}" destId="{44C676B8-911C-47E0-B35C-5CFCC471C4E0}" srcOrd="0" destOrd="0" presId="urn:microsoft.com/office/officeart/2005/8/layout/radial1"/>
    <dgm:cxn modelId="{386BA3D0-F47C-4C9D-A9F1-2A158ED156B2}" type="presParOf" srcId="{46CE060C-025D-4418-A09A-06C75FDC0B9A}" destId="{044767ED-1AF2-4ACB-8A77-E1CD0BB53F9C}" srcOrd="4" destOrd="0" presId="urn:microsoft.com/office/officeart/2005/8/layout/radial1"/>
    <dgm:cxn modelId="{51F10D26-3BB7-4597-A5D5-6262F48DEC80}" type="presParOf" srcId="{46CE060C-025D-4418-A09A-06C75FDC0B9A}" destId="{100A474E-D2A5-4DCD-9E19-0FDA55B30DBC}" srcOrd="5" destOrd="0" presId="urn:microsoft.com/office/officeart/2005/8/layout/radial1"/>
    <dgm:cxn modelId="{C015851C-2104-4FC8-84CC-AE5D8101013D}" type="presParOf" srcId="{100A474E-D2A5-4DCD-9E19-0FDA55B30DBC}" destId="{D3B0EECA-A695-4A45-8B02-58B5174BF74E}" srcOrd="0" destOrd="0" presId="urn:microsoft.com/office/officeart/2005/8/layout/radial1"/>
    <dgm:cxn modelId="{6AD8D73E-6F67-45AA-8799-C62B7CADA559}" type="presParOf" srcId="{46CE060C-025D-4418-A09A-06C75FDC0B9A}" destId="{CA29B90E-4C6A-4566-8E45-50743E7D08D1}" srcOrd="6" destOrd="0" presId="urn:microsoft.com/office/officeart/2005/8/layout/radial1"/>
    <dgm:cxn modelId="{99FB1B50-A0D3-40BC-A4AC-3C74C2DAA401}" type="presParOf" srcId="{46CE060C-025D-4418-A09A-06C75FDC0B9A}" destId="{B600F8AF-C830-45AF-BABD-83EEE65AA450}" srcOrd="7" destOrd="0" presId="urn:microsoft.com/office/officeart/2005/8/layout/radial1"/>
    <dgm:cxn modelId="{9C4DED64-1E04-41B1-AD8A-6B2A84C337CE}" type="presParOf" srcId="{B600F8AF-C830-45AF-BABD-83EEE65AA450}" destId="{4F5E77FA-CE01-4F0C-ADF4-6C109DECD06D}" srcOrd="0" destOrd="0" presId="urn:microsoft.com/office/officeart/2005/8/layout/radial1"/>
    <dgm:cxn modelId="{792A2D26-72AD-4927-940E-A1E4EA438DED}" type="presParOf" srcId="{46CE060C-025D-4418-A09A-06C75FDC0B9A}" destId="{3AE20848-E00E-4839-BF9E-6A04147B0C7C}" srcOrd="8" destOrd="0" presId="urn:microsoft.com/office/officeart/2005/8/layout/radial1"/>
    <dgm:cxn modelId="{4428081D-2932-4E87-B87A-D26CAAA835C0}" type="presParOf" srcId="{46CE060C-025D-4418-A09A-06C75FDC0B9A}" destId="{A1C6D4B7-59E8-441B-902C-EA5887E1FAD0}" srcOrd="9" destOrd="0" presId="urn:microsoft.com/office/officeart/2005/8/layout/radial1"/>
    <dgm:cxn modelId="{F67E98A3-81AA-4070-9006-2D2BC3ADEE84}" type="presParOf" srcId="{A1C6D4B7-59E8-441B-902C-EA5887E1FAD0}" destId="{B80E08DC-4496-4A1F-A288-8AAE96BA5695}" srcOrd="0" destOrd="0" presId="urn:microsoft.com/office/officeart/2005/8/layout/radial1"/>
    <dgm:cxn modelId="{3085220F-E708-41DB-9253-E8185D92813D}" type="presParOf" srcId="{46CE060C-025D-4418-A09A-06C75FDC0B9A}" destId="{7B1F4659-70F6-4ED5-B6BB-4CA8A032CC99}" srcOrd="10" destOrd="0" presId="urn:microsoft.com/office/officeart/2005/8/layout/radial1"/>
  </dgm:cxnLst>
  <dgm:bg/>
  <dgm:whole/>
</dgm:dataModel>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10/23/2016</a:t>
            </a:fld>
            <a:endParaRPr lang="en-US" sz="2000" dirty="0">
              <a:solidFill>
                <a:srgbClr val="FFFFFF"/>
              </a:solidFill>
            </a:endParaRP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10/23/2016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A271A1-F6D6-438B-A432-4747EE7ECD40}" type="datetimeFigureOut">
              <a:rPr lang="en-US" smtClean="0"/>
              <a:pPr/>
              <a:t>10/23/2016</a:t>
            </a:fld>
            <a:endParaRPr lang="en-US" dirty="0"/>
          </a:p>
        </p:txBody>
      </p:sp>
      <p:sp>
        <p:nvSpPr>
          <p:cNvPr id="5" name="4 - Θέση υποσέλιδου"/>
          <p:cNvSpPr>
            <a:spLocks noGrp="1"/>
          </p:cNvSpPr>
          <p:nvPr>
            <p:ph type="ftr" sz="quarter" idx="11"/>
          </p:nvPr>
        </p:nvSpPr>
        <p:spPr>
          <a:xfrm>
            <a:off x="457201" y="6248207"/>
            <a:ext cx="5573483" cy="365125"/>
          </a:xfrm>
        </p:spPr>
        <p:txBody>
          <a:bodyPr/>
          <a:lstStyle/>
          <a:p>
            <a:endParaRPr kumimoji="0" lang="en-US" dirty="0"/>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10/23/2016</a:t>
            </a:fld>
            <a:endParaRPr lang="en-US" dirty="0"/>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A271A1-F6D6-438B-A432-4747EE7ECD40}" type="datetimeFigureOut">
              <a:rPr lang="en-US" smtClean="0"/>
              <a:pPr/>
              <a:t>10/23/2016</a:t>
            </a:fld>
            <a:endParaRPr lang="en-US"/>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13 - Θέση υποσέλιδου"/>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A271A1-F6D6-438B-A432-4747EE7ECD40}" type="datetimeFigureOut">
              <a:rPr lang="en-US" smtClean="0"/>
              <a:pPr/>
              <a:t>10/23/2016</a:t>
            </a:fld>
            <a:endParaRPr lang="en-US"/>
          </a:p>
        </p:txBody>
      </p:sp>
      <p:sp>
        <p:nvSpPr>
          <p:cNvPr id="10" name="9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11 - Θέση υποσέλιδου"/>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A271A1-F6D6-438B-A432-4747EE7ECD40}" type="datetimeFigureOut">
              <a:rPr lang="en-US" smtClean="0"/>
              <a:pPr/>
              <a:t>10/23/2016</a:t>
            </a:fld>
            <a:endParaRPr lang="en-US"/>
          </a:p>
        </p:txBody>
      </p:sp>
      <p:sp>
        <p:nvSpPr>
          <p:cNvPr id="12" name="11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13 - Θέση υποσέλιδου"/>
          <p:cNvSpPr>
            <a:spLocks noGrp="1"/>
          </p:cNvSpPr>
          <p:nvPr>
            <p:ph type="ftr" sz="quarter" idx="17"/>
          </p:nvPr>
        </p:nvSpPr>
        <p:spPr/>
        <p:txBody>
          <a:bodyPr rtlCol="0"/>
          <a:lstStyle/>
          <a:p>
            <a:endParaRPr kumimoji="0"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A271A1-F6D6-438B-A432-4747EE7ECD40}" type="datetimeFigureOut">
              <a:rPr lang="en-US" smtClean="0"/>
              <a:pPr/>
              <a:t>10/23/2016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A271A1-F6D6-438B-A432-4747EE7ECD40}" type="datetimeFigureOut">
              <a:rPr lang="en-US" smtClean="0"/>
              <a:pPr/>
              <a:t>10/23/2016</a:t>
            </a:fld>
            <a:endParaRPr lang="en-US"/>
          </a:p>
        </p:txBody>
      </p:sp>
      <p:sp>
        <p:nvSpPr>
          <p:cNvPr id="3" name="2 - Θέση υποσέλιδου"/>
          <p:cNvSpPr>
            <a:spLocks noGrp="1"/>
          </p:cNvSpPr>
          <p:nvPr>
            <p:ph type="ftr" sz="quarter" idx="11"/>
          </p:nvPr>
        </p:nvSpPr>
        <p:spPr/>
        <p:txBody>
          <a:bodyPr/>
          <a:lstStyle/>
          <a:p>
            <a:endParaRPr kumimoji="0" lang="en-US" dirty="0"/>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A271A1-F6D6-438B-A432-4747EE7ECD40}" type="datetimeFigureOut">
              <a:rPr lang="en-US" smtClean="0"/>
              <a:pPr/>
              <a:t>10/23/2016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10/23/2016</a:t>
            </a:fld>
            <a:endParaRPr lang="en-US"/>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kumimoji="0" lang="en-US" dirty="0"/>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10/23/2016</a:t>
            </a:fld>
            <a:endParaRPr lang="en-US" sz="1400" dirty="0">
              <a:solidFill>
                <a:schemeClr val="tx2"/>
              </a:solidFill>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3.png"/><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57290" y="2571744"/>
            <a:ext cx="6477000" cy="857256"/>
          </a:xfrm>
        </p:spPr>
        <p:txBody>
          <a:bodyPr>
            <a:normAutofit/>
          </a:bodyPr>
          <a:lstStyle/>
          <a:p>
            <a:r>
              <a:rPr lang="el-GR" dirty="0" smtClean="0">
                <a:solidFill>
                  <a:schemeClr val="tx1"/>
                </a:solidFill>
              </a:rPr>
              <a:t>Επιχειρησιακή Στρατηγική</a:t>
            </a:r>
            <a:endParaRPr lang="el-GR" dirty="0">
              <a:solidFill>
                <a:schemeClr val="tx1"/>
              </a:solidFill>
            </a:endParaRPr>
          </a:p>
        </p:txBody>
      </p:sp>
      <p:sp>
        <p:nvSpPr>
          <p:cNvPr id="3" name="2 - Υπότιτλος"/>
          <p:cNvSpPr>
            <a:spLocks noGrp="1"/>
          </p:cNvSpPr>
          <p:nvPr>
            <p:ph type="subTitle" idx="1"/>
          </p:nvPr>
        </p:nvSpPr>
        <p:spPr/>
        <p:txBody>
          <a:bodyPr/>
          <a:lstStyle/>
          <a:p>
            <a:r>
              <a:rPr lang="el-GR" dirty="0" smtClean="0"/>
              <a:t>Καθηγητής</a:t>
            </a:r>
            <a:r>
              <a:rPr lang="en-US" dirty="0" smtClean="0"/>
              <a:t>:</a:t>
            </a:r>
            <a:r>
              <a:rPr lang="el-GR" dirty="0" smtClean="0"/>
              <a:t> Καλογερίδης Νικόλαος</a:t>
            </a:r>
            <a:endParaRPr lang="el-GR" dirty="0"/>
          </a:p>
        </p:txBody>
      </p:sp>
      <p:pic>
        <p:nvPicPr>
          <p:cNvPr id="1026" name="Picture 2" descr="logo"/>
          <p:cNvPicPr>
            <a:picLocks noChangeAspect="1" noChangeArrowheads="1"/>
          </p:cNvPicPr>
          <p:nvPr/>
        </p:nvPicPr>
        <p:blipFill>
          <a:blip r:embed="rId2"/>
          <a:srcRect/>
          <a:stretch>
            <a:fillRect/>
          </a:stretch>
        </p:blipFill>
        <p:spPr bwMode="auto">
          <a:xfrm>
            <a:off x="-214346" y="142852"/>
            <a:ext cx="4953000" cy="533400"/>
          </a:xfrm>
          <a:prstGeom prst="rect">
            <a:avLst/>
          </a:prstGeom>
          <a:noFill/>
        </p:spPr>
      </p:pic>
      <p:sp>
        <p:nvSpPr>
          <p:cNvPr id="5" name="2 - Υπότιτλος"/>
          <p:cNvSpPr txBox="1">
            <a:spLocks/>
          </p:cNvSpPr>
          <p:nvPr/>
        </p:nvSpPr>
        <p:spPr>
          <a:xfrm>
            <a:off x="142844" y="6072206"/>
            <a:ext cx="1928826" cy="685800"/>
          </a:xfrm>
          <a:prstGeom prst="rect">
            <a:avLst/>
          </a:prstGeom>
        </p:spPr>
        <p:txBody>
          <a:bodyPr vert="horz" anchor="ctr">
            <a:normAutofit fontScale="4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a:bodyPr>
          <a:lstStyle/>
          <a:p>
            <a:r>
              <a:rPr lang="en-US" b="1" dirty="0" smtClean="0">
                <a:solidFill>
                  <a:srgbClr val="FF0000"/>
                </a:solidFill>
              </a:rPr>
              <a:t>Mintzberg 5Ps</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714480" y="1500174"/>
            <a:ext cx="6929486" cy="2862322"/>
          </a:xfrm>
          <a:prstGeom prst="rect">
            <a:avLst/>
          </a:prstGeom>
          <a:noFill/>
        </p:spPr>
        <p:txBody>
          <a:bodyPr wrap="square" rtlCol="0">
            <a:spAutoFit/>
          </a:bodyPr>
          <a:lstStyle/>
          <a:p>
            <a:pPr algn="just"/>
            <a:r>
              <a:rPr lang="el-GR" b="1" dirty="0" smtClean="0">
                <a:solidFill>
                  <a:schemeClr val="tx1">
                    <a:lumMod val="75000"/>
                    <a:lumOff val="25000"/>
                  </a:schemeClr>
                </a:solidFill>
              </a:rPr>
              <a:t>Σύμφωνα με τον </a:t>
            </a:r>
            <a:r>
              <a:rPr lang="en-US" b="1" dirty="0" smtClean="0">
                <a:solidFill>
                  <a:schemeClr val="tx1">
                    <a:lumMod val="75000"/>
                    <a:lumOff val="25000"/>
                  </a:schemeClr>
                </a:solidFill>
              </a:rPr>
              <a:t>Mintzberg</a:t>
            </a:r>
            <a:r>
              <a:rPr lang="el-GR" b="1" dirty="0" smtClean="0">
                <a:solidFill>
                  <a:schemeClr val="tx1">
                    <a:lumMod val="75000"/>
                    <a:lumOff val="25000"/>
                  </a:schemeClr>
                </a:solidFill>
              </a:rPr>
              <a:t> η στρατηγική μπορεί να αποδοθεί και να μελετηθεί μέσω του υποδείγματος των 5</a:t>
            </a:r>
            <a:r>
              <a:rPr lang="en-US" b="1" dirty="0" smtClean="0">
                <a:solidFill>
                  <a:schemeClr val="tx1">
                    <a:lumMod val="75000"/>
                    <a:lumOff val="25000"/>
                  </a:schemeClr>
                </a:solidFill>
              </a:rPr>
              <a:t>Ps.</a:t>
            </a:r>
          </a:p>
          <a:p>
            <a:pPr algn="just"/>
            <a:r>
              <a:rPr lang="el-GR" b="1" dirty="0" smtClean="0">
                <a:solidFill>
                  <a:schemeClr val="tx1">
                    <a:lumMod val="75000"/>
                    <a:lumOff val="25000"/>
                  </a:schemeClr>
                </a:solidFill>
              </a:rPr>
              <a:t>Έτσι ανέπτυξε ένα υπόδειγμα όπου τα </a:t>
            </a:r>
            <a:r>
              <a:rPr lang="en-US" b="1" dirty="0" smtClean="0">
                <a:solidFill>
                  <a:schemeClr val="tx1">
                    <a:lumMod val="75000"/>
                    <a:lumOff val="25000"/>
                  </a:schemeClr>
                </a:solidFill>
              </a:rPr>
              <a:t>5Ps</a:t>
            </a:r>
            <a:r>
              <a:rPr lang="el-GR" b="1" dirty="0" smtClean="0">
                <a:solidFill>
                  <a:schemeClr val="tx1">
                    <a:lumMod val="75000"/>
                    <a:lumOff val="25000"/>
                  </a:schemeClr>
                </a:solidFill>
              </a:rPr>
              <a:t> αναφέρονται σε</a:t>
            </a:r>
            <a:r>
              <a:rPr lang="en-US" b="1" dirty="0" smtClean="0">
                <a:solidFill>
                  <a:schemeClr val="tx1">
                    <a:lumMod val="75000"/>
                    <a:lumOff val="25000"/>
                  </a:schemeClr>
                </a:solidFill>
              </a:rPr>
              <a:t>:</a:t>
            </a:r>
            <a:endParaRPr lang="el-GR" b="1" dirty="0" smtClean="0">
              <a:solidFill>
                <a:schemeClr val="tx1">
                  <a:lumMod val="75000"/>
                  <a:lumOff val="25000"/>
                </a:schemeClr>
              </a:solidFill>
            </a:endParaRPr>
          </a:p>
          <a:p>
            <a:pPr algn="just">
              <a:buFont typeface="Arial" pitchFamily="34" charset="0"/>
              <a:buChar char="•"/>
            </a:pPr>
            <a:r>
              <a:rPr lang="el-GR" b="1" dirty="0" smtClean="0">
                <a:solidFill>
                  <a:schemeClr val="tx1">
                    <a:lumMod val="75000"/>
                    <a:lumOff val="25000"/>
                  </a:schemeClr>
                </a:solidFill>
              </a:rPr>
              <a:t> </a:t>
            </a:r>
            <a:r>
              <a:rPr lang="el-GR" b="1" dirty="0" smtClean="0">
                <a:solidFill>
                  <a:srgbClr val="E25E04"/>
                </a:solidFill>
              </a:rPr>
              <a:t>σχέδιο</a:t>
            </a:r>
            <a:r>
              <a:rPr lang="en-US" b="1" dirty="0" smtClean="0">
                <a:solidFill>
                  <a:schemeClr val="tx1">
                    <a:lumMod val="75000"/>
                    <a:lumOff val="25000"/>
                  </a:schemeClr>
                </a:solidFill>
              </a:rPr>
              <a:t>.</a:t>
            </a:r>
            <a:r>
              <a:rPr lang="el-GR" b="1" dirty="0" smtClean="0">
                <a:solidFill>
                  <a:schemeClr val="tx1">
                    <a:lumMod val="75000"/>
                    <a:lumOff val="25000"/>
                  </a:schemeClr>
                </a:solidFill>
              </a:rPr>
              <a:t> (</a:t>
            </a:r>
            <a:r>
              <a:rPr lang="en-US" b="1" dirty="0" smtClean="0">
                <a:solidFill>
                  <a:schemeClr val="tx1">
                    <a:lumMod val="75000"/>
                    <a:lumOff val="25000"/>
                  </a:schemeClr>
                </a:solidFill>
              </a:rPr>
              <a:t>plan)</a:t>
            </a:r>
          </a:p>
          <a:p>
            <a:pPr algn="just">
              <a:buFont typeface="Arial" pitchFamily="34" charset="0"/>
              <a:buChar char="•"/>
            </a:pPr>
            <a:r>
              <a:rPr lang="el-GR" b="1" dirty="0" smtClean="0">
                <a:solidFill>
                  <a:schemeClr val="tx1">
                    <a:lumMod val="75000"/>
                    <a:lumOff val="25000"/>
                  </a:schemeClr>
                </a:solidFill>
              </a:rPr>
              <a:t> </a:t>
            </a:r>
            <a:r>
              <a:rPr lang="el-GR" b="1" dirty="0" smtClean="0">
                <a:solidFill>
                  <a:srgbClr val="E25E04"/>
                </a:solidFill>
              </a:rPr>
              <a:t>τέχνασμα</a:t>
            </a:r>
            <a:r>
              <a:rPr lang="el-GR" b="1" dirty="0" smtClean="0">
                <a:solidFill>
                  <a:schemeClr val="tx1">
                    <a:lumMod val="75000"/>
                    <a:lumOff val="25000"/>
                  </a:schemeClr>
                </a:solidFill>
              </a:rPr>
              <a:t>. (</a:t>
            </a:r>
            <a:r>
              <a:rPr lang="en-US" b="1" dirty="0" smtClean="0">
                <a:solidFill>
                  <a:schemeClr val="tx1">
                    <a:lumMod val="75000"/>
                    <a:lumOff val="25000"/>
                  </a:schemeClr>
                </a:solidFill>
              </a:rPr>
              <a:t>ploy)</a:t>
            </a:r>
          </a:p>
          <a:p>
            <a:pPr algn="just">
              <a:buFont typeface="Arial" pitchFamily="34" charset="0"/>
              <a:buChar char="•"/>
            </a:pPr>
            <a:r>
              <a:rPr lang="el-GR" b="1" dirty="0" smtClean="0">
                <a:solidFill>
                  <a:schemeClr val="tx1">
                    <a:lumMod val="75000"/>
                    <a:lumOff val="25000"/>
                  </a:schemeClr>
                </a:solidFill>
              </a:rPr>
              <a:t> </a:t>
            </a:r>
            <a:r>
              <a:rPr lang="el-GR" b="1" dirty="0" smtClean="0">
                <a:solidFill>
                  <a:srgbClr val="E25E04"/>
                </a:solidFill>
              </a:rPr>
              <a:t>υπόδειγμα</a:t>
            </a:r>
            <a:r>
              <a:rPr lang="el-GR" b="1" dirty="0" smtClean="0">
                <a:solidFill>
                  <a:schemeClr val="tx1">
                    <a:lumMod val="75000"/>
                    <a:lumOff val="25000"/>
                  </a:schemeClr>
                </a:solidFill>
              </a:rPr>
              <a:t>. (</a:t>
            </a:r>
            <a:r>
              <a:rPr lang="en-US" b="1" dirty="0" smtClean="0">
                <a:solidFill>
                  <a:schemeClr val="tx1">
                    <a:lumMod val="75000"/>
                    <a:lumOff val="25000"/>
                  </a:schemeClr>
                </a:solidFill>
              </a:rPr>
              <a:t>pattern)</a:t>
            </a:r>
          </a:p>
          <a:p>
            <a:pPr algn="just">
              <a:buFont typeface="Arial" pitchFamily="34" charset="0"/>
              <a:buChar char="•"/>
            </a:pPr>
            <a:r>
              <a:rPr lang="en-US" b="1" dirty="0" smtClean="0">
                <a:solidFill>
                  <a:schemeClr val="tx1">
                    <a:lumMod val="75000"/>
                    <a:lumOff val="25000"/>
                  </a:schemeClr>
                </a:solidFill>
              </a:rPr>
              <a:t> </a:t>
            </a:r>
            <a:r>
              <a:rPr lang="el-GR" b="1" dirty="0" smtClean="0">
                <a:solidFill>
                  <a:srgbClr val="E25E04"/>
                </a:solidFill>
              </a:rPr>
              <a:t>τοποθέτηση</a:t>
            </a:r>
            <a:r>
              <a:rPr lang="el-GR" b="1" dirty="0" smtClean="0">
                <a:solidFill>
                  <a:schemeClr val="tx1">
                    <a:lumMod val="75000"/>
                    <a:lumOff val="25000"/>
                  </a:schemeClr>
                </a:solidFill>
              </a:rPr>
              <a:t>. (</a:t>
            </a:r>
            <a:r>
              <a:rPr lang="en-US" b="1" dirty="0" smtClean="0">
                <a:solidFill>
                  <a:schemeClr val="tx1">
                    <a:lumMod val="75000"/>
                    <a:lumOff val="25000"/>
                  </a:schemeClr>
                </a:solidFill>
              </a:rPr>
              <a:t>position)</a:t>
            </a:r>
          </a:p>
          <a:p>
            <a:pPr algn="just">
              <a:buFont typeface="Arial" pitchFamily="34" charset="0"/>
              <a:buChar char="•"/>
            </a:pPr>
            <a:r>
              <a:rPr lang="el-GR" b="1" dirty="0" smtClean="0">
                <a:solidFill>
                  <a:schemeClr val="tx1">
                    <a:lumMod val="75000"/>
                    <a:lumOff val="25000"/>
                  </a:schemeClr>
                </a:solidFill>
              </a:rPr>
              <a:t> </a:t>
            </a:r>
            <a:r>
              <a:rPr lang="el-GR" b="1" dirty="0" smtClean="0">
                <a:solidFill>
                  <a:srgbClr val="E25E04"/>
                </a:solidFill>
              </a:rPr>
              <a:t>προοπτική</a:t>
            </a:r>
            <a:r>
              <a:rPr lang="el-GR" b="1" dirty="0" smtClean="0">
                <a:solidFill>
                  <a:schemeClr val="tx1">
                    <a:lumMod val="75000"/>
                    <a:lumOff val="25000"/>
                  </a:schemeClr>
                </a:solidFill>
              </a:rPr>
              <a:t>. (</a:t>
            </a:r>
            <a:r>
              <a:rPr lang="en-US" b="1" dirty="0" smtClean="0">
                <a:solidFill>
                  <a:schemeClr val="tx1">
                    <a:lumMod val="75000"/>
                    <a:lumOff val="25000"/>
                  </a:schemeClr>
                </a:solidFill>
              </a:rPr>
              <a:t>perspective)</a:t>
            </a:r>
          </a:p>
          <a:p>
            <a:pPr algn="just"/>
            <a:endParaRPr lang="el-GR" b="1" dirty="0" smtClean="0">
              <a:solidFill>
                <a:schemeClr val="tx1">
                  <a:lumMod val="75000"/>
                  <a:lumOff val="25000"/>
                </a:schemeClr>
              </a:solidFill>
            </a:endParaRPr>
          </a:p>
          <a:p>
            <a:pPr algn="just"/>
            <a:endParaRPr lang="el-GR" b="1" dirty="0" smtClean="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a:bodyPr>
          <a:lstStyle/>
          <a:p>
            <a:r>
              <a:rPr lang="en-US" b="1" dirty="0" smtClean="0">
                <a:solidFill>
                  <a:srgbClr val="FF0000"/>
                </a:solidFill>
              </a:rPr>
              <a:t>Mintzberg 5Ps</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714480" y="142852"/>
            <a:ext cx="6929486" cy="369332"/>
          </a:xfrm>
          <a:prstGeom prst="rect">
            <a:avLst/>
          </a:prstGeom>
          <a:noFill/>
        </p:spPr>
        <p:txBody>
          <a:bodyPr wrap="square" rtlCol="0">
            <a:spAutoFit/>
          </a:bodyPr>
          <a:lstStyle/>
          <a:p>
            <a:pPr algn="just"/>
            <a:r>
              <a:rPr lang="el-GR" b="1" dirty="0" smtClean="0">
                <a:solidFill>
                  <a:schemeClr val="tx1">
                    <a:lumMod val="75000"/>
                    <a:lumOff val="25000"/>
                  </a:schemeClr>
                </a:solidFill>
              </a:rPr>
              <a:t>Σχηματική απεικόνιση των </a:t>
            </a:r>
            <a:r>
              <a:rPr lang="en-US" b="1" dirty="0" smtClean="0">
                <a:solidFill>
                  <a:schemeClr val="tx1">
                    <a:lumMod val="75000"/>
                    <a:lumOff val="25000"/>
                  </a:schemeClr>
                </a:solidFill>
              </a:rPr>
              <a:t>5Ps </a:t>
            </a:r>
            <a:r>
              <a:rPr lang="el-GR" b="1" dirty="0" smtClean="0">
                <a:solidFill>
                  <a:schemeClr val="tx1">
                    <a:lumMod val="75000"/>
                    <a:lumOff val="25000"/>
                  </a:schemeClr>
                </a:solidFill>
              </a:rPr>
              <a:t>του </a:t>
            </a:r>
            <a:r>
              <a:rPr lang="en-US" b="1" dirty="0" smtClean="0">
                <a:solidFill>
                  <a:schemeClr val="tx1">
                    <a:lumMod val="75000"/>
                    <a:lumOff val="25000"/>
                  </a:schemeClr>
                </a:solidFill>
              </a:rPr>
              <a:t>Mintzberg</a:t>
            </a:r>
            <a:endParaRPr lang="el-GR" b="1" dirty="0" smtClean="0">
              <a:solidFill>
                <a:schemeClr val="tx1">
                  <a:lumMod val="75000"/>
                  <a:lumOff val="25000"/>
                </a:schemeClr>
              </a:solidFill>
            </a:endParaRPr>
          </a:p>
        </p:txBody>
      </p:sp>
      <p:graphicFrame>
        <p:nvGraphicFramePr>
          <p:cNvPr id="7" name="6 - Διάγραμμα"/>
          <p:cNvGraphicFramePr/>
          <p:nvPr/>
        </p:nvGraphicFramePr>
        <p:xfrm>
          <a:off x="2428860" y="1071546"/>
          <a:ext cx="5214974" cy="3214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a:bodyPr>
          <a:lstStyle/>
          <a:p>
            <a:r>
              <a:rPr lang="en-US" b="1" dirty="0" smtClean="0">
                <a:solidFill>
                  <a:srgbClr val="FF0000"/>
                </a:solidFill>
              </a:rPr>
              <a:t>Mintzberg 5Ps</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714480" y="142852"/>
            <a:ext cx="6929486" cy="4524315"/>
          </a:xfrm>
          <a:prstGeom prst="rect">
            <a:avLst/>
          </a:prstGeom>
          <a:noFill/>
        </p:spPr>
        <p:txBody>
          <a:bodyPr wrap="square" rtlCol="0">
            <a:spAutoFit/>
          </a:bodyPr>
          <a:lstStyle/>
          <a:p>
            <a:pPr algn="just"/>
            <a:r>
              <a:rPr lang="en-US" b="1" dirty="0" smtClean="0">
                <a:solidFill>
                  <a:schemeClr val="tx1">
                    <a:lumMod val="75000"/>
                    <a:lumOff val="25000"/>
                  </a:schemeClr>
                </a:solidFill>
              </a:rPr>
              <a:t>5Ps </a:t>
            </a:r>
            <a:r>
              <a:rPr lang="el-GR" b="1" dirty="0" smtClean="0">
                <a:solidFill>
                  <a:schemeClr val="tx1">
                    <a:lumMod val="75000"/>
                    <a:lumOff val="25000"/>
                  </a:schemeClr>
                </a:solidFill>
              </a:rPr>
              <a:t>του </a:t>
            </a:r>
            <a:r>
              <a:rPr lang="en-US" b="1" dirty="0" smtClean="0">
                <a:solidFill>
                  <a:schemeClr val="tx1">
                    <a:lumMod val="75000"/>
                    <a:lumOff val="25000"/>
                  </a:schemeClr>
                </a:solidFill>
              </a:rPr>
              <a:t>Mintzberg</a:t>
            </a:r>
            <a:endParaRPr lang="el-GR" b="1" dirty="0" smtClean="0">
              <a:solidFill>
                <a:schemeClr val="tx1">
                  <a:lumMod val="75000"/>
                  <a:lumOff val="25000"/>
                </a:schemeClr>
              </a:solidFill>
            </a:endParaRPr>
          </a:p>
          <a:p>
            <a:pPr algn="just"/>
            <a:endParaRPr lang="el-GR" b="1" dirty="0" smtClean="0">
              <a:solidFill>
                <a:schemeClr val="tx1">
                  <a:lumMod val="75000"/>
                  <a:lumOff val="25000"/>
                </a:schemeClr>
              </a:solidFill>
            </a:endParaRPr>
          </a:p>
          <a:p>
            <a:pPr algn="just">
              <a:buFont typeface="Arial" pitchFamily="34" charset="0"/>
              <a:buChar char="•"/>
            </a:pPr>
            <a:r>
              <a:rPr lang="el-GR" b="1" dirty="0" smtClean="0">
                <a:solidFill>
                  <a:schemeClr val="tx1">
                    <a:lumMod val="75000"/>
                    <a:lumOff val="25000"/>
                  </a:schemeClr>
                </a:solidFill>
              </a:rPr>
              <a:t> </a:t>
            </a:r>
            <a:r>
              <a:rPr lang="el-GR" b="1" dirty="0" smtClean="0">
                <a:solidFill>
                  <a:srgbClr val="E25E04"/>
                </a:solidFill>
              </a:rPr>
              <a:t>Σχέδιο</a:t>
            </a:r>
            <a:r>
              <a:rPr lang="el-GR" b="1" dirty="0" smtClean="0">
                <a:solidFill>
                  <a:schemeClr val="tx1">
                    <a:lumMod val="75000"/>
                    <a:lumOff val="25000"/>
                  </a:schemeClr>
                </a:solidFill>
              </a:rPr>
              <a:t> (</a:t>
            </a:r>
            <a:r>
              <a:rPr lang="en-US" b="1" dirty="0" smtClean="0">
                <a:solidFill>
                  <a:schemeClr val="tx1">
                    <a:lumMod val="75000"/>
                    <a:lumOff val="25000"/>
                  </a:schemeClr>
                </a:solidFill>
              </a:rPr>
              <a:t>plan).</a:t>
            </a:r>
          </a:p>
          <a:p>
            <a:pPr algn="just"/>
            <a:r>
              <a:rPr lang="el-GR" b="1" dirty="0" smtClean="0">
                <a:solidFill>
                  <a:schemeClr val="tx1">
                    <a:lumMod val="75000"/>
                    <a:lumOff val="25000"/>
                  </a:schemeClr>
                </a:solidFill>
              </a:rPr>
              <a:t>η στρατηγική είναι ένα σχέδιο δράσης όπου ως στόχο έχει την πρόβλεψη των μελλοντικών εξελίξεων και την εκμετάλλευση τους με τρόπο τέτοιο ώστε να προκύπτει συμφέρον για την επιχείρηση και να επιτυγχάνονται οι τοποθετημένοι στόχοι. </a:t>
            </a:r>
          </a:p>
          <a:p>
            <a:pPr algn="just">
              <a:buFont typeface="Arial" pitchFamily="34" charset="0"/>
              <a:buChar char="•"/>
            </a:pPr>
            <a:r>
              <a:rPr lang="en-US" b="1" dirty="0" smtClean="0">
                <a:solidFill>
                  <a:schemeClr val="tx1">
                    <a:lumMod val="75000"/>
                    <a:lumOff val="25000"/>
                  </a:schemeClr>
                </a:solidFill>
              </a:rPr>
              <a:t> </a:t>
            </a:r>
            <a:r>
              <a:rPr lang="el-GR" b="1" dirty="0" smtClean="0">
                <a:solidFill>
                  <a:srgbClr val="E25E04"/>
                </a:solidFill>
              </a:rPr>
              <a:t>Τέχνασμα</a:t>
            </a:r>
            <a:r>
              <a:rPr lang="el-GR" b="1" dirty="0" smtClean="0">
                <a:solidFill>
                  <a:schemeClr val="tx1">
                    <a:lumMod val="75000"/>
                    <a:lumOff val="25000"/>
                  </a:schemeClr>
                </a:solidFill>
              </a:rPr>
              <a:t> (</a:t>
            </a:r>
            <a:r>
              <a:rPr lang="en-US" b="1" dirty="0" smtClean="0">
                <a:solidFill>
                  <a:schemeClr val="tx1">
                    <a:lumMod val="75000"/>
                    <a:lumOff val="25000"/>
                  </a:schemeClr>
                </a:solidFill>
              </a:rPr>
              <a:t>ploy).</a:t>
            </a:r>
          </a:p>
          <a:p>
            <a:pPr algn="just"/>
            <a:r>
              <a:rPr lang="el-GR" b="1" dirty="0" smtClean="0">
                <a:solidFill>
                  <a:schemeClr val="tx1">
                    <a:lumMod val="75000"/>
                    <a:lumOff val="25000"/>
                  </a:schemeClr>
                </a:solidFill>
              </a:rPr>
              <a:t>η επιχείρηση πρέπει συχνά να μετέρχεται τεχνάσματα προκειμένου να καταφέρνει να αποκτά και να διατηρεί προβάδισμα ως προς τους βασικούς ανταγωνιστές. </a:t>
            </a:r>
          </a:p>
          <a:p>
            <a:pPr algn="just">
              <a:buFont typeface="Arial" pitchFamily="34" charset="0"/>
              <a:buChar char="•"/>
            </a:pPr>
            <a:r>
              <a:rPr lang="el-GR" b="1" dirty="0" smtClean="0">
                <a:solidFill>
                  <a:srgbClr val="E25E04"/>
                </a:solidFill>
              </a:rPr>
              <a:t>Υπόδειγμα</a:t>
            </a:r>
            <a:r>
              <a:rPr lang="el-GR" b="1" dirty="0" smtClean="0">
                <a:solidFill>
                  <a:schemeClr val="tx1">
                    <a:lumMod val="75000"/>
                    <a:lumOff val="25000"/>
                  </a:schemeClr>
                </a:solidFill>
              </a:rPr>
              <a:t> (</a:t>
            </a:r>
            <a:r>
              <a:rPr lang="en-US" b="1" dirty="0" smtClean="0">
                <a:solidFill>
                  <a:schemeClr val="tx1">
                    <a:lumMod val="75000"/>
                    <a:lumOff val="25000"/>
                  </a:schemeClr>
                </a:solidFill>
              </a:rPr>
              <a:t>pattern).</a:t>
            </a:r>
          </a:p>
          <a:p>
            <a:pPr algn="just"/>
            <a:r>
              <a:rPr lang="el-GR" b="1" dirty="0" smtClean="0">
                <a:solidFill>
                  <a:schemeClr val="tx1">
                    <a:lumMod val="75000"/>
                    <a:lumOff val="25000"/>
                  </a:schemeClr>
                </a:solidFill>
              </a:rPr>
              <a:t>η στρατηγική εντοπίζεται στις ενέργειες εκείνες οι οποίες εμφανίζουν συνέπεια στην συμπεριφορά της επιχείρησης και συνιστούν κατά κάποιο τρόπο ένα είδος υποδείγματος.</a:t>
            </a:r>
          </a:p>
          <a:p>
            <a:pPr algn="just"/>
            <a:endParaRPr lang="el-GR" b="1" dirty="0" smtClean="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857256"/>
          </a:xfrm>
        </p:spPr>
        <p:txBody>
          <a:bodyPr>
            <a:normAutofit/>
          </a:bodyPr>
          <a:lstStyle/>
          <a:p>
            <a:r>
              <a:rPr lang="en-US" b="1" dirty="0" smtClean="0">
                <a:solidFill>
                  <a:srgbClr val="FF0000"/>
                </a:solidFill>
              </a:rPr>
              <a:t>Mintzberg 5Ps</a:t>
            </a:r>
            <a:endParaRPr lang="el-GR" b="1" dirty="0">
              <a:solidFill>
                <a:schemeClr val="tx1">
                  <a:lumMod val="85000"/>
                  <a:lumOff val="15000"/>
                </a:schemeClr>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714480" y="142852"/>
            <a:ext cx="6929486" cy="3416320"/>
          </a:xfrm>
          <a:prstGeom prst="rect">
            <a:avLst/>
          </a:prstGeom>
          <a:noFill/>
        </p:spPr>
        <p:txBody>
          <a:bodyPr wrap="square" rtlCol="0">
            <a:spAutoFit/>
          </a:bodyPr>
          <a:lstStyle/>
          <a:p>
            <a:pPr algn="just"/>
            <a:r>
              <a:rPr lang="en-US" b="1" dirty="0" smtClean="0">
                <a:solidFill>
                  <a:schemeClr val="tx1">
                    <a:lumMod val="75000"/>
                    <a:lumOff val="25000"/>
                  </a:schemeClr>
                </a:solidFill>
              </a:rPr>
              <a:t>5Ps </a:t>
            </a:r>
            <a:r>
              <a:rPr lang="el-GR" b="1" dirty="0" smtClean="0">
                <a:solidFill>
                  <a:schemeClr val="tx1">
                    <a:lumMod val="75000"/>
                    <a:lumOff val="25000"/>
                  </a:schemeClr>
                </a:solidFill>
              </a:rPr>
              <a:t>του </a:t>
            </a:r>
            <a:r>
              <a:rPr lang="en-US" b="1" dirty="0" smtClean="0">
                <a:solidFill>
                  <a:schemeClr val="tx1">
                    <a:lumMod val="75000"/>
                    <a:lumOff val="25000"/>
                  </a:schemeClr>
                </a:solidFill>
              </a:rPr>
              <a:t>Mintzberg</a:t>
            </a:r>
            <a:endParaRPr lang="el-GR" b="1" dirty="0" smtClean="0">
              <a:solidFill>
                <a:schemeClr val="tx1">
                  <a:lumMod val="75000"/>
                  <a:lumOff val="25000"/>
                </a:schemeClr>
              </a:solidFill>
            </a:endParaRPr>
          </a:p>
          <a:p>
            <a:pPr algn="just"/>
            <a:endParaRPr lang="el-GR" b="1" dirty="0" smtClean="0">
              <a:solidFill>
                <a:schemeClr val="tx1">
                  <a:lumMod val="75000"/>
                  <a:lumOff val="25000"/>
                </a:schemeClr>
              </a:solidFill>
            </a:endParaRPr>
          </a:p>
          <a:p>
            <a:pPr algn="just">
              <a:buFont typeface="Arial" pitchFamily="34" charset="0"/>
              <a:buChar char="•"/>
            </a:pPr>
            <a:r>
              <a:rPr lang="el-GR" b="1" dirty="0" smtClean="0">
                <a:solidFill>
                  <a:schemeClr val="tx1">
                    <a:lumMod val="75000"/>
                    <a:lumOff val="25000"/>
                  </a:schemeClr>
                </a:solidFill>
              </a:rPr>
              <a:t> </a:t>
            </a:r>
            <a:r>
              <a:rPr lang="el-GR" b="1" dirty="0" smtClean="0">
                <a:solidFill>
                  <a:srgbClr val="E25E04"/>
                </a:solidFill>
              </a:rPr>
              <a:t>Τοποθέτηση</a:t>
            </a:r>
            <a:r>
              <a:rPr lang="el-GR" b="1" dirty="0" smtClean="0">
                <a:solidFill>
                  <a:schemeClr val="tx1">
                    <a:lumMod val="75000"/>
                    <a:lumOff val="25000"/>
                  </a:schemeClr>
                </a:solidFill>
              </a:rPr>
              <a:t> (</a:t>
            </a:r>
            <a:r>
              <a:rPr lang="en-US" b="1" dirty="0" smtClean="0">
                <a:solidFill>
                  <a:schemeClr val="tx1">
                    <a:lumMod val="75000"/>
                    <a:lumOff val="25000"/>
                  </a:schemeClr>
                </a:solidFill>
              </a:rPr>
              <a:t>position).</a:t>
            </a:r>
          </a:p>
          <a:p>
            <a:pPr algn="just"/>
            <a:r>
              <a:rPr lang="el-GR" b="1" dirty="0" smtClean="0">
                <a:solidFill>
                  <a:schemeClr val="tx1">
                    <a:lumMod val="75000"/>
                    <a:lumOff val="25000"/>
                  </a:schemeClr>
                </a:solidFill>
              </a:rPr>
              <a:t>η επιτυχία της επιχείρησης έναντι των ανταγωνιστών της είναι η τοποθέτηση της απέναντι τους με τρόπο που βοηθά στην απόκτηση μεγάλου μεριδίου αγοράς και συμβάλλει στον εκτοπισμό τους. </a:t>
            </a:r>
          </a:p>
          <a:p>
            <a:pPr algn="just">
              <a:buFont typeface="Arial" pitchFamily="34" charset="0"/>
              <a:buChar char="•"/>
            </a:pPr>
            <a:r>
              <a:rPr lang="en-US" b="1" dirty="0" smtClean="0">
                <a:solidFill>
                  <a:schemeClr val="tx1">
                    <a:lumMod val="75000"/>
                    <a:lumOff val="25000"/>
                  </a:schemeClr>
                </a:solidFill>
              </a:rPr>
              <a:t> </a:t>
            </a:r>
            <a:r>
              <a:rPr lang="el-GR" b="1" dirty="0" smtClean="0">
                <a:solidFill>
                  <a:srgbClr val="E25E04"/>
                </a:solidFill>
              </a:rPr>
              <a:t>Προοπτική</a:t>
            </a:r>
            <a:r>
              <a:rPr lang="el-GR" b="1" dirty="0" smtClean="0">
                <a:solidFill>
                  <a:schemeClr val="tx1">
                    <a:lumMod val="75000"/>
                    <a:lumOff val="25000"/>
                  </a:schemeClr>
                </a:solidFill>
              </a:rPr>
              <a:t> (</a:t>
            </a:r>
            <a:r>
              <a:rPr lang="en-US" b="1" dirty="0" smtClean="0">
                <a:solidFill>
                  <a:schemeClr val="tx1">
                    <a:lumMod val="75000"/>
                    <a:lumOff val="25000"/>
                  </a:schemeClr>
                </a:solidFill>
              </a:rPr>
              <a:t>perspective).</a:t>
            </a:r>
          </a:p>
          <a:p>
            <a:pPr algn="just"/>
            <a:r>
              <a:rPr lang="el-GR" b="1" dirty="0" smtClean="0">
                <a:solidFill>
                  <a:schemeClr val="tx1">
                    <a:lumMod val="75000"/>
                    <a:lumOff val="25000"/>
                  </a:schemeClr>
                </a:solidFill>
              </a:rPr>
              <a:t>η στρατηγική εδώ παίρνει την μορφή της ιδεολογίας της επιχείρησης. Εκφράζει δηλαδή τον τρόπο με τον οποίο γίνονται αντιληπτές οι εξελίξεις, τα γεγονότα, οι ανταγωνιστές. Με βάση τα προηγούμενα διαμορφώνεται το σχέδιο. Η στρατηγική που ακολουθείται από τις διάφορες επιχειρήσεις αποτελεί το δακτυλικό τους αποτύπωμα.</a:t>
            </a:r>
            <a:endParaRPr lang="el-GR" b="1" dirty="0" smtClean="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571604" y="1857364"/>
            <a:ext cx="7429520" cy="954107"/>
          </a:xfrm>
          <a:prstGeom prst="rect">
            <a:avLst/>
          </a:prstGeom>
          <a:noFill/>
        </p:spPr>
        <p:txBody>
          <a:bodyPr wrap="square" rtlCol="0">
            <a:spAutoFit/>
          </a:bodyPr>
          <a:lstStyle/>
          <a:p>
            <a:pPr algn="just">
              <a:buFont typeface="Arial" pitchFamily="34" charset="0"/>
              <a:buChar char="•"/>
            </a:pPr>
            <a:r>
              <a:rPr lang="el-GR" sz="1400" b="1" dirty="0" smtClean="0"/>
              <a:t>Ανάλυση Εσωτερικού περιβάλλοντος</a:t>
            </a:r>
            <a:endParaRPr lang="el-GR" sz="1400" b="1" dirty="0"/>
          </a:p>
          <a:p>
            <a:pPr algn="just"/>
            <a:r>
              <a:rPr lang="el-GR" sz="1400" b="1" dirty="0" smtClean="0">
                <a:solidFill>
                  <a:srgbClr val="FF0000"/>
                </a:solidFill>
              </a:rPr>
              <a:t>Επιπλέον θα παρατεθούν παραδείγματα και θα γίνουν ασκήσεις σχετικά με τα ανωτέρω.</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Για το επόμενο μάθημα  </a:t>
            </a:r>
            <a:endParaRPr lang="el-GR" sz="1600" b="1" dirty="0">
              <a:solidFill>
                <a:schemeClr val="tx1">
                  <a:lumMod val="85000"/>
                  <a:lumOff val="15000"/>
                </a:schemeClr>
              </a:solidFill>
            </a:endParaRPr>
          </a:p>
        </p:txBody>
      </p:sp>
    </p:spTree>
    <p:extLst>
      <p:ext uri="{BB962C8B-B14F-4D97-AF65-F5344CB8AC3E}">
        <p14:creationId xmlns:p14="http://schemas.microsoft.com/office/powerpoint/2010/main" xmlns="" val="15808557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1428736"/>
            <a:ext cx="7429520" cy="2462213"/>
          </a:xfrm>
          <a:prstGeom prst="rect">
            <a:avLst/>
          </a:prstGeom>
          <a:noFill/>
        </p:spPr>
        <p:txBody>
          <a:bodyPr wrap="square" rtlCol="0">
            <a:spAutoFit/>
          </a:bodyPr>
          <a:lstStyle/>
          <a:p>
            <a:pPr marL="342900" indent="-342900" algn="ctr"/>
            <a:r>
              <a:rPr lang="el-GR" sz="1400" b="1" dirty="0" smtClean="0">
                <a:solidFill>
                  <a:schemeClr val="tx1">
                    <a:lumMod val="85000"/>
                    <a:lumOff val="15000"/>
                  </a:schemeClr>
                </a:solidFill>
              </a:rPr>
              <a:t>	</a:t>
            </a:r>
            <a:r>
              <a:rPr lang="el-GR" sz="3600" b="1" dirty="0" smtClean="0">
                <a:solidFill>
                  <a:schemeClr val="tx1">
                    <a:lumMod val="85000"/>
                    <a:lumOff val="15000"/>
                  </a:schemeClr>
                </a:solidFill>
              </a:rPr>
              <a:t>ΤΕΛΟΣ 3</a:t>
            </a:r>
            <a:r>
              <a:rPr lang="el-GR" sz="3600" b="1" baseline="30000" dirty="0" smtClean="0">
                <a:solidFill>
                  <a:schemeClr val="tx1">
                    <a:lumMod val="85000"/>
                    <a:lumOff val="15000"/>
                  </a:schemeClr>
                </a:solidFill>
              </a:rPr>
              <a:t>ΗΣ</a:t>
            </a:r>
            <a:r>
              <a:rPr lang="el-GR" sz="3600" b="1" dirty="0" smtClean="0">
                <a:solidFill>
                  <a:schemeClr val="tx1">
                    <a:lumMod val="85000"/>
                    <a:lumOff val="15000"/>
                  </a:schemeClr>
                </a:solidFill>
              </a:rPr>
              <a:t> ΕΝΟΤΗΤΑΣ </a:t>
            </a:r>
          </a:p>
          <a:p>
            <a:pPr marL="342900" indent="-342900" algn="ctr"/>
            <a:endParaRPr lang="el-GR" sz="3600" b="1" dirty="0" smtClean="0">
              <a:solidFill>
                <a:schemeClr val="tx1">
                  <a:lumMod val="85000"/>
                  <a:lumOff val="15000"/>
                </a:schemeClr>
              </a:solidFill>
            </a:endParaRPr>
          </a:p>
          <a:p>
            <a:pPr marL="342900" indent="-342900" algn="ctr"/>
            <a:r>
              <a:rPr lang="el-GR" sz="3600" b="1" dirty="0" smtClean="0">
                <a:solidFill>
                  <a:schemeClr val="tx1">
                    <a:lumMod val="85000"/>
                    <a:lumOff val="15000"/>
                  </a:schemeClr>
                </a:solidFill>
              </a:rPr>
              <a:t>ΕΥΧΑΡΙΣΤΩ ΓΙΑ ΤΗΝ ΠΡΟΣΟΧΗ ΣΑΣ.</a:t>
            </a:r>
          </a:p>
          <a:p>
            <a:pPr marL="342900" indent="-342900" algn="ctr"/>
            <a:endParaRPr lang="el-GR" sz="1400" b="1" dirty="0" smtClean="0">
              <a:solidFill>
                <a:schemeClr val="tx1">
                  <a:lumMod val="85000"/>
                  <a:lumOff val="15000"/>
                </a:schemeClr>
              </a:solidFill>
            </a:endParaRPr>
          </a:p>
          <a:p>
            <a:pPr marL="342900" indent="-342900" algn="ctr"/>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pPr algn="ct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2232</TotalTime>
  <Words>384</Words>
  <Application>Microsoft Office PowerPoint</Application>
  <PresentationFormat>Προβολή στην οθόνη (4:3)</PresentationFormat>
  <Paragraphs>68</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Median</vt:lpstr>
      <vt:lpstr>Επιχειρησιακή Στρατηγική</vt:lpstr>
      <vt:lpstr>Διαφάνεια 2</vt:lpstr>
      <vt:lpstr>Διαφάνεια 3</vt:lpstr>
      <vt:lpstr>Διαφάνεια 4</vt:lpstr>
      <vt:lpstr>Διαφάνεια 5</vt:lpstr>
      <vt:lpstr>Διαφάνεια 6</vt:lpstr>
      <vt:lpstr>Διαφάνεια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Επιχειρησιακή Στρατηγική</dc:title>
  <dc:creator>User</dc:creator>
  <cp:lastModifiedBy>User</cp:lastModifiedBy>
  <cp:revision>163</cp:revision>
  <dcterms:created xsi:type="dcterms:W3CDTF">2016-10-06T08:58:31Z</dcterms:created>
  <dcterms:modified xsi:type="dcterms:W3CDTF">2016-10-23T17:46:05Z</dcterms:modified>
</cp:coreProperties>
</file>