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92" r:id="rId3"/>
    <p:sldId id="279" r:id="rId4"/>
    <p:sldId id="280" r:id="rId5"/>
    <p:sldId id="281" r:id="rId6"/>
    <p:sldId id="258" r:id="rId7"/>
    <p:sldId id="259" r:id="rId8"/>
    <p:sldId id="282" r:id="rId9"/>
    <p:sldId id="283" r:id="rId10"/>
    <p:sldId id="284" r:id="rId11"/>
    <p:sldId id="285" r:id="rId12"/>
    <p:sldId id="287" r:id="rId13"/>
    <p:sldId id="286" r:id="rId14"/>
    <p:sldId id="289" r:id="rId15"/>
    <p:sldId id="288" r:id="rId16"/>
    <p:sldId id="291" r:id="rId17"/>
    <p:sldId id="260" r:id="rId18"/>
    <p:sldId id="261" r:id="rId19"/>
    <p:sldId id="262" r:id="rId20"/>
    <p:sldId id="293" r:id="rId21"/>
    <p:sldId id="263" r:id="rId22"/>
    <p:sldId id="275" r:id="rId23"/>
    <p:sldId id="276" r:id="rId24"/>
    <p:sldId id="277" r:id="rId25"/>
    <p:sldId id="294" r:id="rId26"/>
    <p:sldId id="295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CC5C25-CF51-4AF1-B3E8-CA3B834320B8}" type="datetimeFigureOut">
              <a:rPr lang="el-GR" smtClean="0"/>
              <a:pPr/>
              <a:t>4/1/2019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6D7E94-EC66-4562-A8CB-807A777BE3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85786" y="3357562"/>
            <a:ext cx="7715304" cy="2928958"/>
          </a:xfrm>
        </p:spPr>
        <p:txBody>
          <a:bodyPr>
            <a:normAutofit/>
          </a:bodyPr>
          <a:lstStyle/>
          <a:p>
            <a:endParaRPr lang="el-GR" dirty="0" smtClean="0">
              <a:solidFill>
                <a:srgbClr val="002060"/>
              </a:solidFill>
            </a:endParaRPr>
          </a:p>
          <a:p>
            <a:r>
              <a:rPr lang="el-GR" sz="1900" i="1" dirty="0" smtClean="0">
                <a:solidFill>
                  <a:schemeClr val="bg2">
                    <a:lumMod val="25000"/>
                  </a:schemeClr>
                </a:solidFill>
              </a:rPr>
              <a:t>ΟΡΓΑΝΩΣΗ ΚΑΙ ΛΕΙΤΟΥΡΓΙΑ ΤΑΞΙΔΙΩΤΙΚΗΣ</a:t>
            </a:r>
          </a:p>
          <a:p>
            <a:endParaRPr lang="el-GR" sz="1900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l-GR" sz="1900" i="1" dirty="0" smtClean="0">
                <a:solidFill>
                  <a:schemeClr val="bg2">
                    <a:lumMod val="25000"/>
                  </a:schemeClr>
                </a:solidFill>
              </a:rPr>
              <a:t> ΒΙΟΜΗΧΑΝΙΑΣ</a:t>
            </a:r>
          </a:p>
          <a:p>
            <a:endParaRPr lang="el-GR" i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en-US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el-GR" sz="1800" i="1" dirty="0" err="1" smtClean="0">
                <a:solidFill>
                  <a:srgbClr val="002060"/>
                </a:solidFill>
              </a:rPr>
              <a:t>Διδασκων</a:t>
            </a:r>
            <a:r>
              <a:rPr lang="el-GR" sz="1800" i="1" dirty="0" smtClean="0">
                <a:solidFill>
                  <a:srgbClr val="002060"/>
                </a:solidFill>
              </a:rPr>
              <a:t>: Δ</a:t>
            </a:r>
            <a:r>
              <a:rPr lang="el-GR" sz="1000" i="1" dirty="0" smtClean="0">
                <a:solidFill>
                  <a:srgbClr val="002060"/>
                </a:solidFill>
              </a:rPr>
              <a:t>ρ</a:t>
            </a:r>
            <a:r>
              <a:rPr lang="el-GR" sz="1800" i="1" dirty="0" smtClean="0">
                <a:solidFill>
                  <a:srgbClr val="002060"/>
                </a:solidFill>
              </a:rPr>
              <a:t>.  </a:t>
            </a:r>
            <a:r>
              <a:rPr lang="el-GR" sz="1800" i="1" dirty="0" err="1" smtClean="0">
                <a:solidFill>
                  <a:srgbClr val="002060"/>
                </a:solidFill>
              </a:rPr>
              <a:t>γεωργιοσ</a:t>
            </a:r>
            <a:r>
              <a:rPr lang="el-GR" sz="1800" i="1" dirty="0" smtClean="0">
                <a:solidFill>
                  <a:srgbClr val="002060"/>
                </a:solidFill>
              </a:rPr>
              <a:t>   </a:t>
            </a:r>
            <a:r>
              <a:rPr lang="el-GR" sz="1800" i="1" dirty="0" err="1" smtClean="0">
                <a:solidFill>
                  <a:srgbClr val="002060"/>
                </a:solidFill>
              </a:rPr>
              <a:t>ζωγραφοσ</a:t>
            </a:r>
            <a:endParaRPr lang="el-GR" sz="1800" i="1" dirty="0" smtClean="0">
              <a:solidFill>
                <a:srgbClr val="002060"/>
              </a:solidFill>
            </a:endParaRPr>
          </a:p>
          <a:p>
            <a:endParaRPr lang="el-GR" i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el-GR" i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el-GR" i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z="2000" dirty="0" smtClean="0"/>
              <a:t>Τ.Ε.Ι. ΔΥΤΙΚΗΣ ΜΑΚΕΔΟΝΙΑΣ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2000" dirty="0" smtClean="0"/>
              <a:t/>
            </a:r>
            <a:br>
              <a:rPr lang="el-GR" sz="2000" dirty="0" smtClean="0"/>
            </a:br>
            <a:r>
              <a:rPr lang="el-GR" sz="2000" dirty="0" smtClean="0">
                <a:solidFill>
                  <a:srgbClr val="002060"/>
                </a:solidFill>
              </a:rPr>
              <a:t>Σ</a:t>
            </a:r>
            <a:r>
              <a:rPr lang="en-US" sz="2000" dirty="0" smtClean="0">
                <a:solidFill>
                  <a:srgbClr val="002060"/>
                </a:solidFill>
              </a:rPr>
              <a:t>XO</a:t>
            </a:r>
            <a:r>
              <a:rPr lang="el-GR" sz="2000" dirty="0" smtClean="0">
                <a:solidFill>
                  <a:srgbClr val="002060"/>
                </a:solidFill>
              </a:rPr>
              <a:t>ΛΗ  ΔΙΟΙΚΗΣΗΣ ΚΑΙ ΟΙΚΟΝΟΜΙΑΣ</a:t>
            </a:r>
            <a:br>
              <a:rPr lang="el-GR" sz="2000" dirty="0" smtClean="0">
                <a:solidFill>
                  <a:srgbClr val="002060"/>
                </a:solidFill>
              </a:rPr>
            </a:br>
            <a:r>
              <a:rPr lang="el-GR" sz="2000" dirty="0" smtClean="0">
                <a:solidFill>
                  <a:srgbClr val="002060"/>
                </a:solidFill>
              </a:rPr>
              <a:t/>
            </a:r>
            <a:br>
              <a:rPr lang="el-GR" sz="2000" dirty="0" smtClean="0">
                <a:solidFill>
                  <a:srgbClr val="002060"/>
                </a:solidFill>
              </a:rPr>
            </a:br>
            <a:r>
              <a:rPr lang="el-GR" sz="2000" dirty="0" smtClean="0">
                <a:solidFill>
                  <a:srgbClr val="002060"/>
                </a:solidFill>
              </a:rPr>
              <a:t>ΤΜΗΜΑ ΔΙΟΙΚΗΣΗΣ ΕΠΙΧΕΙΡΗΣΕΩΝ ΚΑΙ ΟΙΚΟΝΟΜΙΑΣ</a:t>
            </a:r>
            <a:br>
              <a:rPr lang="el-GR" sz="2000" dirty="0" smtClean="0">
                <a:solidFill>
                  <a:srgbClr val="002060"/>
                </a:solidFill>
              </a:rPr>
            </a:br>
            <a:endParaRPr lang="el-GR" sz="2000" dirty="0"/>
          </a:p>
        </p:txBody>
      </p:sp>
      <p:pic>
        <p:nvPicPr>
          <p:cNvPr id="4" name="4 - Εικόνα" descr="C:\Users\ben\Downloads\Logo_ESP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9690" y="6056640"/>
            <a:ext cx="5274310" cy="80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9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τους</a:t>
            </a:r>
            <a:r>
              <a:rPr lang="en-US" sz="2400" i="1" dirty="0" smtClean="0"/>
              <a:t> </a:t>
            </a:r>
            <a:r>
              <a:rPr lang="el-GR" sz="2400" i="1" dirty="0" smtClean="0"/>
              <a:t>Ταξιδιωτικούς Οργανισμούς (</a:t>
            </a:r>
            <a:r>
              <a:rPr lang="en-US" sz="2400" i="1" dirty="0" smtClean="0"/>
              <a:t>tour operators</a:t>
            </a:r>
            <a:r>
              <a:rPr lang="el-GR" sz="2400" i="1" dirty="0" smtClean="0"/>
              <a:t>) και τι για τους ειδικευμένους μεσάζοντες (σελ. 245-248)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10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τις πηγές ταξιδιωτικών πληροφοριών και ποιος ο ρόλος των ταξιδιωτικών συγγραφέων (σελ.264-268)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τη λειτουργία ενός ταξιδιωτικού γραφείου λιανικής; (σελ. 274-277)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i="1" dirty="0" smtClean="0"/>
              <a:t>Περιγράψετε τρόπους μεγιστοποίησης των κερδών στη λειτουργία ενός ταξιδιωτικού γραφείου;  (σελ. 277-280)</a:t>
            </a:r>
            <a:endParaRPr lang="el-G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13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Αναφέρετε τι γνωρίζετε για τις ευθύνες και υποχρεώσεις ενός ταξιδιωτικού γραφείου έναντι των πελατών του; (σελ. 281-283)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14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τη συνεργασία ενός ταξιδιωτικού γραφείου με άλλους τουριστικούς μεσάζοντες και για τις ρήτρες που ισχύουν; (σελ. 283-285)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15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τις εταιρίες παροχής υπηρεσιών κινήτρων; (σελ. 291-296)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16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Περιγράψετε αναλυτικά τις ελευθερίες του αέρα που καθιερώθηκαν με το Σύμφωνο του Σικάγο  το 1944; </a:t>
            </a:r>
            <a:r>
              <a:rPr lang="en-US" sz="2400" i="1" dirty="0" smtClean="0"/>
              <a:t>(</a:t>
            </a:r>
            <a:r>
              <a:rPr lang="el-GR" sz="2400" i="1" dirty="0" smtClean="0"/>
              <a:t>σελ.392-393)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17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Περιγράψετε αναλυτικά τι γνωρίζετε για τις διμερείς συμφωνίες, για  την ΙΑΤΑ και το Ι</a:t>
            </a:r>
            <a:r>
              <a:rPr lang="en-US" sz="2400" i="1" dirty="0" smtClean="0"/>
              <a:t>CAO;</a:t>
            </a:r>
            <a:r>
              <a:rPr lang="el-GR" sz="2400" i="1" dirty="0" smtClean="0"/>
              <a:t> (σελ. 394-396)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18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400" i="1" dirty="0" smtClean="0"/>
              <a:t>Τι γνωρίζετε για το μάνατζμεντ αεροπορικών εταιριών και ποιοι είναι οι παράγοντες που επηρεάζουν την επιτυχία μιας αεροπορικής εταιρίας</a:t>
            </a:r>
            <a:r>
              <a:rPr lang="el-GR" dirty="0" smtClean="0"/>
              <a:t>; (σελ. 398-401)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Ορίσετε την  ταξιδιωτική βιομηχανία και αναφέρετε τύπους επιχειρήσεων της και εξηγήσετε το πώς συνδέονται μεταξύ τους (σελ. 29-35)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19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Αναφέρετε τι γνωρίζετε για τα κόστη που διέπουν τη λειτουργίας μιας εταιρίας αερομεταφορών; (σελ. 401-402)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20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Ποιες είναι οι δυνάμεις που επηρεάζουν το μέλλον της βιομηχανίας των αερομεταφορών ; (σελ. 402-406)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21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Δώστε τον ορισμό του ξενοδοχείου και αναφέρετε πως γίνεται η κατάταξη των ξενοδοχείων (σελ.425-428)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22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Ποια είναι η ορολογία η σχετική με τα δωμάτια των ξενοδοχείων (σελ. 428-429)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23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τα συστήματα ιδιοκτησίας και διαχείρισης ξενοδοχείων (σελ. 429-433)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24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τις πρακτικές κρατήσεων σε ξενοδοχεία, τι γνωρίζετε για τις πρακτικές τιμολόγησης και τμηματοποίησης της αγοράς και για το </a:t>
            </a:r>
            <a:r>
              <a:rPr lang="en-US" sz="2400" i="1" dirty="0" smtClean="0"/>
              <a:t>yield management; (</a:t>
            </a:r>
            <a:r>
              <a:rPr lang="el-GR" sz="2400" i="1" dirty="0" smtClean="0"/>
              <a:t>σελ. 437-440)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25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Α. Τι γνωρίζετε για την ανάλυση νεκρού σημείου εκμετάλλευσης στα ξενοδοχεία; (σελ. 433-435) </a:t>
            </a:r>
          </a:p>
          <a:p>
            <a:pPr>
              <a:buNone/>
            </a:pPr>
            <a:r>
              <a:rPr lang="el-GR" sz="2400" i="1" dirty="0" smtClean="0"/>
              <a:t> 	Β. Παραθέσετε περιγραφές άλλων τύπων καταλυμάτων (σελ. 440-)</a:t>
            </a:r>
            <a:endParaRPr lang="el-GR" sz="24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i="1" dirty="0" smtClean="0"/>
              <a:t>Ποιος είναι ο ρόλος μια εθνικής διεύθυνσης τουρισμού; Δώστε παραδείγματα (σελ. 132-135) </a:t>
            </a:r>
            <a:endParaRPr lang="el-G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Ποιες είναι οι τυπικές λειτουργίες των γραφείων τουρισμού σύμφωνα με τον </a:t>
            </a:r>
            <a:r>
              <a:rPr lang="en-US" sz="2400" i="1" dirty="0" smtClean="0"/>
              <a:t>UNWTO;</a:t>
            </a:r>
            <a:r>
              <a:rPr lang="el-GR" sz="2400" i="1" dirty="0" smtClean="0"/>
              <a:t> (σελ. 141-142)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Ο σχεδιασμός τουριστικής πολιτικής με ποια ειδικά θέματα που αφορούν στην τουριστική βιομηχανία ασχολείται; (σελ. 173-175)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είναι τουριστικός προορισμός; Ποια είναι τα θέλγητρα και τα γνωρίσματά του;  Ποια στοιχεία περιλαμβάνονται στο Σχεδιασμό Ανάπτυξης ενός προορισμού; (σελ. 177-181)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6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είναι το Διάγραμμα που απεικονίζει τον κύκλο ζωής των προορισμών</a:t>
            </a:r>
            <a:r>
              <a:rPr lang="en-US" sz="2400" i="1" dirty="0" smtClean="0"/>
              <a:t>; </a:t>
            </a:r>
            <a:r>
              <a:rPr lang="el-GR" sz="2400" i="1" dirty="0" smtClean="0"/>
              <a:t>Περιγράψετε αναλυτικά τα στάδια  (σελ. 194-198)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7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Περιγράψετε τους τύπους συστημάτων  διανομής ταξιδιωτικών πωλήσεων; (σελ. 240-241, 248-252)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8</a:t>
            </a:r>
            <a:r>
              <a:rPr lang="el-GR" baseline="30000" dirty="0" smtClean="0"/>
              <a:t>η</a:t>
            </a:r>
            <a:r>
              <a:rPr lang="el-GR" dirty="0" smtClean="0"/>
              <a:t> Ερώτηση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i="1" dirty="0" smtClean="0"/>
              <a:t>Τι γνωρίζετε για τα έσοδα των ταξιδιωτικών γραφείων; (σελ 243-245)</a:t>
            </a:r>
            <a:endParaRPr lang="el-G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289</TotalTime>
  <Words>547</Words>
  <Application>Microsoft Office PowerPoint</Application>
  <PresentationFormat>Προβολή στην οθόνη (4:3)</PresentationFormat>
  <Paragraphs>61</Paragraphs>
  <Slides>26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Δημοτικός</vt:lpstr>
      <vt:lpstr>Τ.Ε.Ι. ΔΥΤΙΚΗΣ ΜΑΚΕΔΟΝΙΑΣ  ΣXOΛΗ  ΔΙΟΙΚΗΣΗΣ ΚΑΙ ΟΙΚΟΝΟΜΙΑΣ  ΤΜΗΜΑ ΔΙΟΙΚΗΣΗΣ ΕΠΙΧΕΙΡΗΣΕΩΝ ΚΑΙ ΟΙΚΟΝΟΜΙΑΣ </vt:lpstr>
      <vt:lpstr>1η Ερώτηση</vt:lpstr>
      <vt:lpstr>2η Ερώτηση</vt:lpstr>
      <vt:lpstr>3η Ερώτηση</vt:lpstr>
      <vt:lpstr>4η Ερώτηση</vt:lpstr>
      <vt:lpstr>5η Ερώτηση</vt:lpstr>
      <vt:lpstr>6η Ερώτηση</vt:lpstr>
      <vt:lpstr>7η Ερώτηση</vt:lpstr>
      <vt:lpstr>8η Ερώτηση</vt:lpstr>
      <vt:lpstr>9η Ερώτηση</vt:lpstr>
      <vt:lpstr>10η Ερώτηση</vt:lpstr>
      <vt:lpstr>11η Ερώτηση</vt:lpstr>
      <vt:lpstr>12η Ερώτηση</vt:lpstr>
      <vt:lpstr>13η Ερώτηση</vt:lpstr>
      <vt:lpstr>14η Ερώτηση</vt:lpstr>
      <vt:lpstr>15η Ερώτηση</vt:lpstr>
      <vt:lpstr>16η Ερώτηση</vt:lpstr>
      <vt:lpstr>17η Ερώτηση</vt:lpstr>
      <vt:lpstr>18η Ερώτηση</vt:lpstr>
      <vt:lpstr>19η Ερώτηση</vt:lpstr>
      <vt:lpstr>20η Ερώτηση</vt:lpstr>
      <vt:lpstr>21η Ερώτηση</vt:lpstr>
      <vt:lpstr>22η Ερώτηση</vt:lpstr>
      <vt:lpstr>23η Ερώτηση</vt:lpstr>
      <vt:lpstr>24η Ερώτηση</vt:lpstr>
      <vt:lpstr>25η Ερώτηση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Γιώργος</dc:creator>
  <cp:lastModifiedBy>Γιώργος</cp:lastModifiedBy>
  <cp:revision>38</cp:revision>
  <dcterms:created xsi:type="dcterms:W3CDTF">2018-10-08T14:15:54Z</dcterms:created>
  <dcterms:modified xsi:type="dcterms:W3CDTF">2019-01-04T12:14:01Z</dcterms:modified>
</cp:coreProperties>
</file>