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321" r:id="rId4"/>
    <p:sldId id="260" r:id="rId5"/>
    <p:sldId id="261" r:id="rId6"/>
    <p:sldId id="262" r:id="rId7"/>
    <p:sldId id="273" r:id="rId8"/>
    <p:sldId id="322" r:id="rId9"/>
    <p:sldId id="325" r:id="rId10"/>
    <p:sldId id="323" r:id="rId11"/>
    <p:sldId id="324" r:id="rId12"/>
    <p:sldId id="257" r:id="rId13"/>
    <p:sldId id="263" r:id="rId14"/>
    <p:sldId id="264" r:id="rId15"/>
    <p:sldId id="265" r:id="rId16"/>
    <p:sldId id="266" r:id="rId17"/>
    <p:sldId id="267" r:id="rId18"/>
    <p:sldId id="268" r:id="rId19"/>
    <p:sldId id="269" r:id="rId20"/>
    <p:sldId id="270" r:id="rId21"/>
    <p:sldId id="271" r:id="rId22"/>
    <p:sldId id="274" r:id="rId23"/>
    <p:sldId id="275" r:id="rId24"/>
    <p:sldId id="276" r:id="rId25"/>
    <p:sldId id="277" r:id="rId26"/>
    <p:sldId id="278" r:id="rId27"/>
    <p:sldId id="279" r:id="rId28"/>
    <p:sldId id="280" r:id="rId29"/>
    <p:sldId id="281" r:id="rId30"/>
    <p:sldId id="282" r:id="rId31"/>
    <p:sldId id="283"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2342CEA3-3058-4D43-AE35-B3DA76CB4003}" type="datetimeFigureOut">
              <a:rPr lang="el-GR" smtClean="0"/>
              <a:pPr/>
              <a:t>29/3/2019</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29/3/2019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29/3/2019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29/3/2019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29/3/2019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29/3/2019</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2342CEA3-3058-4D43-AE35-B3DA76CB4003}" type="datetimeFigureOut">
              <a:rPr lang="el-GR" smtClean="0"/>
              <a:pPr/>
              <a:t>29/3/2019</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2342CEA3-3058-4D43-AE35-B3DA76CB4003}" type="datetimeFigureOut">
              <a:rPr lang="el-GR" smtClean="0"/>
              <a:pPr/>
              <a:t>29/3/2019</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2342CEA3-3058-4D43-AE35-B3DA76CB4003}" type="datetimeFigureOut">
              <a:rPr lang="el-GR" smtClean="0"/>
              <a:pPr/>
              <a:t>29/3/2019</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extLst/>
          </a:lstStyle>
          <a:p>
            <a:fld id="{2342CEA3-3058-4D43-AE35-B3DA76CB4003}" type="datetimeFigureOut">
              <a:rPr lang="el-GR" smtClean="0"/>
              <a:pPr/>
              <a:t>29/3/2019</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2342CEA3-3058-4D43-AE35-B3DA76CB4003}" type="datetimeFigureOut">
              <a:rPr lang="el-GR" smtClean="0"/>
              <a:pPr/>
              <a:t>29/3/2019</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D3F1D1C4-C2D9-4231-9FB2-B2D9D97AA41D}"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342CEA3-3058-4D43-AE35-B3DA76CB4003}" type="datetimeFigureOut">
              <a:rPr lang="el-GR" smtClean="0"/>
              <a:pPr/>
              <a:t>29/3/2019</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57224" y="142852"/>
            <a:ext cx="7772400" cy="3214710"/>
          </a:xfrm>
        </p:spPr>
        <p:txBody>
          <a:bodyPr>
            <a:normAutofit/>
          </a:bodyPr>
          <a:lstStyle/>
          <a:p>
            <a:r>
              <a:rPr lang="el-GR" dirty="0" smtClean="0"/>
              <a:t>Πληροφοριακά Συστήματα και Διαδίκτυο</a:t>
            </a:r>
            <a:endParaRPr lang="el-GR" dirty="0"/>
          </a:p>
        </p:txBody>
      </p:sp>
      <p:sp>
        <p:nvSpPr>
          <p:cNvPr id="3" name="2 - Υπότιτλος"/>
          <p:cNvSpPr>
            <a:spLocks noGrp="1"/>
          </p:cNvSpPr>
          <p:nvPr>
            <p:ph type="subTitle" idx="1"/>
          </p:nvPr>
        </p:nvSpPr>
        <p:spPr/>
        <p:txBody>
          <a:bodyPr>
            <a:normAutofit/>
          </a:bodyPr>
          <a:lstStyle/>
          <a:p>
            <a:r>
              <a:rPr lang="el-GR" dirty="0" smtClean="0"/>
              <a:t>Ασφάλεια στο διαδίκτυο</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μετάθεση όλων των χαρακτήρων στο αλφάβητο</a:t>
            </a:r>
          </a:p>
          <a:p>
            <a:r>
              <a:rPr lang="el-GR" i="1" dirty="0" smtClean="0"/>
              <a:t>Ιστόγραμμα αρχικού κειμένου</a:t>
            </a:r>
            <a:endParaRPr lang="el-GR" dirty="0"/>
          </a:p>
        </p:txBody>
      </p:sp>
      <p:sp>
        <p:nvSpPr>
          <p:cNvPr id="3" name="2 - Τίτλος"/>
          <p:cNvSpPr>
            <a:spLocks noGrp="1"/>
          </p:cNvSpPr>
          <p:nvPr>
            <p:ph type="title"/>
          </p:nvPr>
        </p:nvSpPr>
        <p:spPr/>
        <p:txBody>
          <a:bodyPr/>
          <a:lstStyle/>
          <a:p>
            <a:r>
              <a:rPr lang="el-GR" dirty="0" smtClean="0"/>
              <a:t>Αλγόριθμος του Καίσαρα</a:t>
            </a:r>
            <a:endParaRPr lang="el-GR" dirty="0"/>
          </a:p>
        </p:txBody>
      </p:sp>
      <p:pic>
        <p:nvPicPr>
          <p:cNvPr id="5122" name="Picture 2"/>
          <p:cNvPicPr>
            <a:picLocks noChangeAspect="1" noChangeArrowheads="1"/>
          </p:cNvPicPr>
          <p:nvPr/>
        </p:nvPicPr>
        <p:blipFill>
          <a:blip r:embed="rId2"/>
          <a:srcRect/>
          <a:stretch>
            <a:fillRect/>
          </a:stretch>
        </p:blipFill>
        <p:spPr bwMode="auto">
          <a:xfrm>
            <a:off x="1000100" y="2928934"/>
            <a:ext cx="7315200" cy="314325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r>
              <a:rPr lang="el-GR" i="1" dirty="0" smtClean="0"/>
              <a:t>Ιστόγραμμα </a:t>
            </a:r>
            <a:r>
              <a:rPr lang="el-GR" i="1" dirty="0" err="1" smtClean="0"/>
              <a:t>κρυπτοκειμένου</a:t>
            </a:r>
            <a:r>
              <a:rPr lang="el-GR" i="1" dirty="0" smtClean="0"/>
              <a:t> Καίσαρα.</a:t>
            </a:r>
            <a:endParaRPr lang="el-GR" dirty="0"/>
          </a:p>
        </p:txBody>
      </p:sp>
      <p:pic>
        <p:nvPicPr>
          <p:cNvPr id="6146" name="Picture 2"/>
          <p:cNvPicPr>
            <a:picLocks noGrp="1" noChangeAspect="1" noChangeArrowheads="1"/>
          </p:cNvPicPr>
          <p:nvPr>
            <p:ph idx="1"/>
          </p:nvPr>
        </p:nvPicPr>
        <p:blipFill>
          <a:blip r:embed="rId2"/>
          <a:srcRect/>
          <a:stretch>
            <a:fillRect/>
          </a:stretch>
        </p:blipFill>
        <p:spPr bwMode="auto">
          <a:xfrm>
            <a:off x="214282" y="1898497"/>
            <a:ext cx="8715435" cy="369124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smtClean="0"/>
              <a:t>Λειτουργία </a:t>
            </a:r>
            <a:r>
              <a:rPr lang="en-US" dirty="0" smtClean="0"/>
              <a:t>TLS</a:t>
            </a:r>
            <a:endParaRPr lang="el-GR" dirty="0"/>
          </a:p>
        </p:txBody>
      </p:sp>
      <p:pic>
        <p:nvPicPr>
          <p:cNvPr id="1026" name="Picture 2"/>
          <p:cNvPicPr>
            <a:picLocks noGrp="1" noChangeAspect="1" noChangeArrowheads="1"/>
          </p:cNvPicPr>
          <p:nvPr>
            <p:ph idx="1"/>
          </p:nvPr>
        </p:nvPicPr>
        <p:blipFill>
          <a:blip r:embed="rId2"/>
          <a:srcRect/>
          <a:stretch>
            <a:fillRect/>
          </a:stretch>
        </p:blipFill>
        <p:spPr bwMode="auto">
          <a:xfrm>
            <a:off x="1346461" y="1481138"/>
            <a:ext cx="5806494" cy="509113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Παθητική παρακολούθηση</a:t>
            </a:r>
          </a:p>
          <a:p>
            <a:r>
              <a:rPr lang="el-GR" dirty="0" smtClean="0"/>
              <a:t>Πρόσβαση στο μέσο μέσω του οποίου διακινείται η πληροφορία</a:t>
            </a:r>
          </a:p>
          <a:p>
            <a:r>
              <a:rPr lang="en-US" dirty="0" smtClean="0"/>
              <a:t>hub </a:t>
            </a:r>
            <a:r>
              <a:rPr lang="el-GR" dirty="0" smtClean="0"/>
              <a:t>ή ασύρματα δίκτυα</a:t>
            </a:r>
          </a:p>
          <a:p>
            <a:r>
              <a:rPr lang="en-US" dirty="0" smtClean="0"/>
              <a:t>Port mirroring</a:t>
            </a:r>
            <a:r>
              <a:rPr lang="el-GR" dirty="0" smtClean="0"/>
              <a:t> (</a:t>
            </a:r>
            <a:r>
              <a:rPr lang="en-US" dirty="0" err="1" smtClean="0"/>
              <a:t>Switchs</a:t>
            </a:r>
            <a:r>
              <a:rPr lang="en-US" dirty="0" smtClean="0"/>
              <a:t>)</a:t>
            </a:r>
            <a:endParaRPr lang="el-GR" dirty="0" smtClean="0"/>
          </a:p>
          <a:p>
            <a:r>
              <a:rPr lang="el-GR" dirty="0" smtClean="0"/>
              <a:t>Αντιγράφει όλη την πληροφορία που διακινείται</a:t>
            </a:r>
            <a:endParaRPr lang="en-US" dirty="0" smtClean="0"/>
          </a:p>
          <a:p>
            <a:r>
              <a:rPr lang="el-GR" dirty="0" err="1" smtClean="0"/>
              <a:t>Αυθεντικοποίηση</a:t>
            </a:r>
            <a:r>
              <a:rPr lang="el-GR" dirty="0" smtClean="0"/>
              <a:t> των συμμετεχόντων</a:t>
            </a:r>
          </a:p>
          <a:p>
            <a:r>
              <a:rPr lang="el-GR" dirty="0" smtClean="0"/>
              <a:t>Χρήση κρυπτογραφικών τεχνικών</a:t>
            </a:r>
            <a:endParaRPr lang="el-GR" dirty="0"/>
          </a:p>
        </p:txBody>
      </p:sp>
      <p:sp>
        <p:nvSpPr>
          <p:cNvPr id="3" name="2 - Τίτλος"/>
          <p:cNvSpPr>
            <a:spLocks noGrp="1"/>
          </p:cNvSpPr>
          <p:nvPr>
            <p:ph type="title"/>
          </p:nvPr>
        </p:nvSpPr>
        <p:spPr/>
        <p:txBody>
          <a:bodyPr/>
          <a:lstStyle/>
          <a:p>
            <a:r>
              <a:rPr lang="el-GR" dirty="0" smtClean="0"/>
              <a:t>Επιθέσεις </a:t>
            </a:r>
            <a:r>
              <a:rPr lang="en-US" dirty="0" smtClean="0"/>
              <a:t>Sniffing</a:t>
            </a:r>
            <a:r>
              <a:rPr lang="el-GR" dirty="0" smtClean="0"/>
              <a:t> </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10000"/>
          </a:bodyPr>
          <a:lstStyle/>
          <a:p>
            <a:r>
              <a:rPr lang="en-US" dirty="0" smtClean="0"/>
              <a:t>MAC address</a:t>
            </a:r>
            <a:endParaRPr lang="el-GR" dirty="0" smtClean="0"/>
          </a:p>
          <a:p>
            <a:r>
              <a:rPr lang="el-GR" dirty="0" smtClean="0"/>
              <a:t>Κάθε κάρτα Δικτύου </a:t>
            </a:r>
            <a:r>
              <a:rPr lang="el-GR" dirty="0" err="1" smtClean="0"/>
              <a:t>Διευθυνσιοδοτείται</a:t>
            </a:r>
            <a:r>
              <a:rPr lang="el-GR" dirty="0" smtClean="0"/>
              <a:t> μοναδικά </a:t>
            </a:r>
          </a:p>
          <a:p>
            <a:r>
              <a:rPr lang="el-GR" dirty="0" smtClean="0"/>
              <a:t>Έχει αποδοθεί στο υλικό από τον κατασκευαστή</a:t>
            </a:r>
          </a:p>
          <a:p>
            <a:r>
              <a:rPr lang="en-US" dirty="0" smtClean="0"/>
              <a:t>media access control</a:t>
            </a:r>
            <a:endParaRPr lang="el-GR" dirty="0" smtClean="0"/>
          </a:p>
          <a:p>
            <a:r>
              <a:rPr lang="el-GR" dirty="0" smtClean="0"/>
              <a:t>Εύκολη να υλοποιηθεί με τη βοήθεια προϊόντων λογισμικού</a:t>
            </a:r>
          </a:p>
          <a:p>
            <a:r>
              <a:rPr lang="el-GR" dirty="0" smtClean="0"/>
              <a:t>Θα πρέπει να χρησιμοποιούνται </a:t>
            </a:r>
            <a:r>
              <a:rPr lang="el-GR" dirty="0" err="1" smtClean="0"/>
              <a:t>διεπαφές</a:t>
            </a:r>
            <a:r>
              <a:rPr lang="el-GR" dirty="0" smtClean="0"/>
              <a:t> δικτύου (NIC) στις οποίες να μην είναι δυνατή η αλλαγή της διεύθυνσης που έχει αποδώσει ο κατασκευαστής τους.</a:t>
            </a:r>
            <a:endParaRPr lang="el-GR" dirty="0"/>
          </a:p>
        </p:txBody>
      </p:sp>
      <p:sp>
        <p:nvSpPr>
          <p:cNvPr id="3" name="2 - Τίτλος"/>
          <p:cNvSpPr>
            <a:spLocks noGrp="1"/>
          </p:cNvSpPr>
          <p:nvPr>
            <p:ph type="title"/>
          </p:nvPr>
        </p:nvSpPr>
        <p:spPr/>
        <p:txBody>
          <a:bodyPr/>
          <a:lstStyle/>
          <a:p>
            <a:r>
              <a:rPr lang="en-US" dirty="0" smtClean="0"/>
              <a:t>MAC Spoofing</a:t>
            </a:r>
            <a:r>
              <a:rPr lang="el-GR" dirty="0" smtClean="0"/>
              <a:t> </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Πραγματοποιείται τροποποιώντας τη διεύθυνση ΙΡ της προέλευσης (</a:t>
            </a:r>
            <a:r>
              <a:rPr lang="en-US" dirty="0" smtClean="0"/>
              <a:t>source</a:t>
            </a:r>
            <a:r>
              <a:rPr lang="el-GR" dirty="0" smtClean="0"/>
              <a:t> </a:t>
            </a:r>
            <a:r>
              <a:rPr lang="el-GR" dirty="0" err="1" smtClean="0"/>
              <a:t>address</a:t>
            </a:r>
            <a:r>
              <a:rPr lang="el-GR" dirty="0" smtClean="0"/>
              <a:t>). </a:t>
            </a:r>
          </a:p>
          <a:p>
            <a:r>
              <a:rPr lang="el-GR" dirty="0" smtClean="0"/>
              <a:t>Ο επιτιθέμενος  (</a:t>
            </a:r>
            <a:r>
              <a:rPr lang="el-GR" dirty="0" err="1" smtClean="0"/>
              <a:t>masquerade</a:t>
            </a:r>
            <a:r>
              <a:rPr lang="el-GR" dirty="0" smtClean="0"/>
              <a:t>)</a:t>
            </a:r>
            <a:endParaRPr lang="el-GR" dirty="0"/>
          </a:p>
        </p:txBody>
      </p:sp>
      <p:sp>
        <p:nvSpPr>
          <p:cNvPr id="3" name="2 - Τίτλος"/>
          <p:cNvSpPr>
            <a:spLocks noGrp="1"/>
          </p:cNvSpPr>
          <p:nvPr>
            <p:ph type="title"/>
          </p:nvPr>
        </p:nvSpPr>
        <p:spPr/>
        <p:txBody>
          <a:bodyPr/>
          <a:lstStyle/>
          <a:p>
            <a:r>
              <a:rPr lang="el-GR" dirty="0" smtClean="0"/>
              <a:t>Επίθεση </a:t>
            </a:r>
            <a:r>
              <a:rPr lang="en-US" dirty="0" smtClean="0"/>
              <a:t>IP Spoofing</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a:bodyPr>
          <a:lstStyle/>
          <a:p>
            <a:r>
              <a:rPr lang="el-GR" dirty="0" smtClean="0"/>
              <a:t>Αντιστοίχιση μεταξύ των IP διευθύνσεων των κόμβων και των διευθύνσεων MAC των </a:t>
            </a:r>
            <a:r>
              <a:rPr lang="el-GR" dirty="0" err="1" smtClean="0"/>
              <a:t>διεπαφών</a:t>
            </a:r>
            <a:r>
              <a:rPr lang="el-GR" dirty="0" smtClean="0"/>
              <a:t> τους</a:t>
            </a:r>
          </a:p>
          <a:p>
            <a:r>
              <a:rPr lang="el-GR" dirty="0" smtClean="0"/>
              <a:t>Το πρωτόκολλο που καθορίζει τον τρόπο δημιουργίας και διαχείρισής τους ονομάζεται </a:t>
            </a:r>
            <a:r>
              <a:rPr lang="en-US" dirty="0" smtClean="0"/>
              <a:t>Address Resolution Protocol (ARP).</a:t>
            </a:r>
            <a:endParaRPr lang="el-GR" dirty="0" smtClean="0"/>
          </a:p>
          <a:p>
            <a:r>
              <a:rPr lang="el-GR" dirty="0" smtClean="0"/>
              <a:t>Αν ένας επιτιθέμενος αποκτήσει πρόσβαση στον πίνακα αυτό δυο κόμβων που επικοινωνούν, μπορεί να τους αναγκάσει να διοχετεύουν όλη την πληροφορία μέσω του επιτιθέμενου</a:t>
            </a:r>
            <a:endParaRPr lang="el-GR" dirty="0"/>
          </a:p>
        </p:txBody>
      </p:sp>
      <p:sp>
        <p:nvSpPr>
          <p:cNvPr id="3" name="2 - Τίτλος"/>
          <p:cNvSpPr>
            <a:spLocks noGrp="1"/>
          </p:cNvSpPr>
          <p:nvPr>
            <p:ph type="title"/>
          </p:nvPr>
        </p:nvSpPr>
        <p:spPr/>
        <p:txBody>
          <a:bodyPr/>
          <a:lstStyle/>
          <a:p>
            <a:r>
              <a:rPr lang="en-US" i="1" dirty="0" smtClean="0"/>
              <a:t>ARP Poisoning</a:t>
            </a:r>
            <a:r>
              <a:rPr lang="el-GR" i="1" dirty="0" smtClean="0"/>
              <a:t> </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n-US" dirty="0" smtClean="0"/>
              <a:t>three-way handshake</a:t>
            </a:r>
            <a:endParaRPr lang="el-GR" dirty="0" smtClean="0"/>
          </a:p>
          <a:p>
            <a:r>
              <a:rPr lang="el-GR" dirty="0" smtClean="0"/>
              <a:t>ο εισβολέας αρχικοποιεί συνεχώς συνδέσεις (στέλνοντας </a:t>
            </a:r>
            <a:r>
              <a:rPr lang="el-GR" dirty="0" err="1" smtClean="0"/>
              <a:t>segments</a:t>
            </a:r>
            <a:r>
              <a:rPr lang="el-GR" dirty="0" smtClean="0"/>
              <a:t> με το </a:t>
            </a:r>
            <a:r>
              <a:rPr lang="el-GR" dirty="0" err="1" smtClean="0"/>
              <a:t>SYN</a:t>
            </a:r>
            <a:r>
              <a:rPr lang="el-GR" dirty="0" smtClean="0"/>
              <a:t> </a:t>
            </a:r>
            <a:r>
              <a:rPr lang="el-GR" dirty="0" err="1" smtClean="0"/>
              <a:t>flag</a:t>
            </a:r>
            <a:endParaRPr lang="el-GR" dirty="0" smtClean="0"/>
          </a:p>
          <a:p>
            <a:r>
              <a:rPr lang="el-GR" dirty="0" smtClean="0"/>
              <a:t>Δεσμεύονται συνεχώς πόροι ως την τελική εξάντληση</a:t>
            </a:r>
            <a:endParaRPr lang="el-GR" dirty="0"/>
          </a:p>
        </p:txBody>
      </p:sp>
      <p:sp>
        <p:nvSpPr>
          <p:cNvPr id="3" name="2 - Τίτλος"/>
          <p:cNvSpPr>
            <a:spLocks noGrp="1"/>
          </p:cNvSpPr>
          <p:nvPr>
            <p:ph type="title"/>
          </p:nvPr>
        </p:nvSpPr>
        <p:spPr/>
        <p:txBody>
          <a:bodyPr/>
          <a:lstStyle/>
          <a:p>
            <a:r>
              <a:rPr lang="en-US" dirty="0" err="1" smtClean="0"/>
              <a:t>SYN</a:t>
            </a:r>
            <a:r>
              <a:rPr lang="en-US" dirty="0" smtClean="0"/>
              <a:t> flood attack</a:t>
            </a:r>
            <a:r>
              <a:rPr lang="el-GR" dirty="0" smtClean="0"/>
              <a:t> - </a:t>
            </a:r>
            <a:r>
              <a:rPr lang="en-US" dirty="0" smtClean="0"/>
              <a:t>TCP</a:t>
            </a:r>
            <a:endParaRPr lang="el-GR" dirty="0"/>
          </a:p>
        </p:txBody>
      </p:sp>
      <p:pic>
        <p:nvPicPr>
          <p:cNvPr id="4" name="Picture 2"/>
          <p:cNvPicPr>
            <a:picLocks noChangeAspect="1" noChangeArrowheads="1"/>
          </p:cNvPicPr>
          <p:nvPr/>
        </p:nvPicPr>
        <p:blipFill>
          <a:blip r:embed="rId2"/>
          <a:srcRect/>
          <a:stretch>
            <a:fillRect/>
          </a:stretch>
        </p:blipFill>
        <p:spPr bwMode="auto">
          <a:xfrm>
            <a:off x="4714876" y="3714752"/>
            <a:ext cx="4211833" cy="3143247"/>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n-US" dirty="0" smtClean="0"/>
              <a:t>K</a:t>
            </a:r>
            <a:r>
              <a:rPr lang="el-GR" dirty="0" err="1" smtClean="0"/>
              <a:t>ατανεμημένη</a:t>
            </a:r>
            <a:r>
              <a:rPr lang="el-GR" dirty="0" smtClean="0"/>
              <a:t> επίθεση άρνησης εξυπηρέτησης (</a:t>
            </a:r>
            <a:r>
              <a:rPr lang="el-GR" dirty="0" err="1" smtClean="0"/>
              <a:t>DDoS</a:t>
            </a:r>
            <a:r>
              <a:rPr lang="el-GR" dirty="0" smtClean="0"/>
              <a:t>)</a:t>
            </a:r>
            <a:endParaRPr lang="en-US" dirty="0" smtClean="0"/>
          </a:p>
          <a:p>
            <a:r>
              <a:rPr lang="en-US" dirty="0" smtClean="0"/>
              <a:t>K</a:t>
            </a:r>
            <a:r>
              <a:rPr lang="el-GR" dirty="0" err="1" smtClean="0"/>
              <a:t>ατακλυσμό</a:t>
            </a:r>
            <a:r>
              <a:rPr lang="el-GR" dirty="0" smtClean="0"/>
              <a:t> ενός εξυπηρετητή</a:t>
            </a:r>
            <a:r>
              <a:rPr lang="en-US" dirty="0" smtClean="0"/>
              <a:t> </a:t>
            </a:r>
            <a:r>
              <a:rPr lang="el-GR" dirty="0" smtClean="0"/>
              <a:t>από πακέτα</a:t>
            </a:r>
            <a:endParaRPr lang="en-US" dirty="0" smtClean="0"/>
          </a:p>
          <a:p>
            <a:r>
              <a:rPr lang="el-GR" dirty="0" smtClean="0"/>
              <a:t> Πακέτα τύπου </a:t>
            </a:r>
            <a:r>
              <a:rPr lang="en-US" dirty="0" smtClean="0"/>
              <a:t>ICMP.</a:t>
            </a:r>
          </a:p>
          <a:p>
            <a:r>
              <a:rPr lang="el-GR" dirty="0" smtClean="0"/>
              <a:t> Πακέτα ερωτημάτων (</a:t>
            </a:r>
            <a:r>
              <a:rPr lang="en-US" dirty="0" smtClean="0"/>
              <a:t>queries).</a:t>
            </a:r>
          </a:p>
          <a:p>
            <a:r>
              <a:rPr lang="el-GR" dirty="0" smtClean="0"/>
              <a:t>Αναχαίτιση επιθέσεων </a:t>
            </a:r>
            <a:r>
              <a:rPr lang="el-GR" dirty="0" err="1" smtClean="0"/>
              <a:t>DDoS</a:t>
            </a:r>
            <a:r>
              <a:rPr lang="el-GR" dirty="0" smtClean="0"/>
              <a:t> με χρήση κατάλληλου φιλτραρίσματος</a:t>
            </a:r>
            <a:r>
              <a:rPr lang="en-US" dirty="0" smtClean="0"/>
              <a:t> </a:t>
            </a:r>
            <a:r>
              <a:rPr lang="el-GR" dirty="0" smtClean="0"/>
              <a:t>πακέτων</a:t>
            </a:r>
            <a:endParaRPr lang="el-GR" dirty="0"/>
          </a:p>
        </p:txBody>
      </p:sp>
      <p:sp>
        <p:nvSpPr>
          <p:cNvPr id="3" name="2 - Τίτλος"/>
          <p:cNvSpPr>
            <a:spLocks noGrp="1"/>
          </p:cNvSpPr>
          <p:nvPr>
            <p:ph type="title"/>
          </p:nvPr>
        </p:nvSpPr>
        <p:spPr/>
        <p:txBody>
          <a:bodyPr/>
          <a:lstStyle/>
          <a:p>
            <a:r>
              <a:rPr lang="en-US" dirty="0" smtClean="0"/>
              <a:t>Distributed Denial of Service</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Το σύστημα DNS έχει ιεραρχική δομή οργάνωσης</a:t>
            </a:r>
          </a:p>
          <a:p>
            <a:r>
              <a:rPr lang="en-US" dirty="0" smtClean="0"/>
              <a:t>E</a:t>
            </a:r>
            <a:r>
              <a:rPr lang="el-GR" dirty="0" err="1" smtClean="0"/>
              <a:t>ισαγωγή</a:t>
            </a:r>
            <a:r>
              <a:rPr lang="el-GR" dirty="0" smtClean="0"/>
              <a:t> πλαστών εγγραφών δεδομένων</a:t>
            </a:r>
            <a:endParaRPr lang="en-US" dirty="0" smtClean="0"/>
          </a:p>
          <a:p>
            <a:pPr>
              <a:buNone/>
            </a:pPr>
            <a:r>
              <a:rPr lang="el-GR" dirty="0" smtClean="0"/>
              <a:t>σε μια μνήμη (</a:t>
            </a:r>
            <a:r>
              <a:rPr lang="en-US" dirty="0" smtClean="0"/>
              <a:t>cache)</a:t>
            </a:r>
            <a:r>
              <a:rPr lang="el-GR" dirty="0" smtClean="0"/>
              <a:t> του </a:t>
            </a:r>
            <a:r>
              <a:rPr lang="en-US" dirty="0" smtClean="0"/>
              <a:t>DNS server</a:t>
            </a:r>
            <a:endParaRPr lang="el-GR" dirty="0"/>
          </a:p>
        </p:txBody>
      </p:sp>
      <p:sp>
        <p:nvSpPr>
          <p:cNvPr id="3" name="2 - Τίτλος"/>
          <p:cNvSpPr>
            <a:spLocks noGrp="1"/>
          </p:cNvSpPr>
          <p:nvPr>
            <p:ph type="title"/>
          </p:nvPr>
        </p:nvSpPr>
        <p:spPr/>
        <p:txBody>
          <a:bodyPr/>
          <a:lstStyle/>
          <a:p>
            <a:r>
              <a:rPr lang="en-US" dirty="0" smtClean="0"/>
              <a:t>DNS Cache Poisoning</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481328"/>
            <a:ext cx="8229600" cy="4805192"/>
          </a:xfrm>
        </p:spPr>
        <p:txBody>
          <a:bodyPr>
            <a:normAutofit fontScale="92500" lnSpcReduction="10000"/>
          </a:bodyPr>
          <a:lstStyle/>
          <a:p>
            <a:endParaRPr lang="el-GR" dirty="0" smtClean="0"/>
          </a:p>
          <a:p>
            <a:pPr algn="just"/>
            <a:r>
              <a:rPr lang="el-GR" b="1" dirty="0" smtClean="0"/>
              <a:t>Εμπιστευτικότητα: </a:t>
            </a:r>
            <a:r>
              <a:rPr lang="el-GR" dirty="0" smtClean="0"/>
              <a:t>Κανένας τρίτος δεν μπορεί να λάβει γνώση των μηνυμάτων που ανταλλάσσονται</a:t>
            </a:r>
            <a:endParaRPr lang="el-GR" dirty="0" smtClean="0"/>
          </a:p>
          <a:p>
            <a:pPr algn="just"/>
            <a:r>
              <a:rPr lang="el-GR" dirty="0" err="1" smtClean="0"/>
              <a:t>▫</a:t>
            </a:r>
            <a:r>
              <a:rPr lang="el-GR" b="1" dirty="0" err="1" smtClean="0"/>
              <a:t>Ακεραιότητα</a:t>
            </a:r>
            <a:r>
              <a:rPr lang="el-GR" b="1" dirty="0" smtClean="0"/>
              <a:t>: </a:t>
            </a:r>
            <a:r>
              <a:rPr lang="el-GR" dirty="0" smtClean="0"/>
              <a:t>Κανένας τρίτος δεν μπορεί να τροποποιήσει τα μηνύματα που ανταλλάσσονται</a:t>
            </a:r>
            <a:endParaRPr lang="el-GR" dirty="0" smtClean="0"/>
          </a:p>
          <a:p>
            <a:pPr algn="just"/>
            <a:r>
              <a:rPr lang="el-GR" dirty="0" err="1" smtClean="0"/>
              <a:t>▫</a:t>
            </a:r>
            <a:r>
              <a:rPr lang="el-GR" b="1" dirty="0" err="1" smtClean="0"/>
              <a:t>Αυθεντικότητα</a:t>
            </a:r>
            <a:r>
              <a:rPr lang="el-GR" b="1" dirty="0" smtClean="0"/>
              <a:t>: </a:t>
            </a:r>
            <a:r>
              <a:rPr lang="el-GR" dirty="0" smtClean="0"/>
              <a:t>Καθένας από τους Α και Β μπορεί να πιστοποιήσει την προέλευση των μηνυμάτων</a:t>
            </a:r>
            <a:endParaRPr lang="el-GR" dirty="0" smtClean="0"/>
          </a:p>
          <a:p>
            <a:pPr algn="just"/>
            <a:r>
              <a:rPr lang="el-GR" dirty="0" err="1" smtClean="0"/>
              <a:t>▫</a:t>
            </a:r>
            <a:r>
              <a:rPr lang="el-GR" b="1" dirty="0" err="1" smtClean="0"/>
              <a:t>Αδυναμία</a:t>
            </a:r>
            <a:r>
              <a:rPr lang="el-GR" b="1" dirty="0" smtClean="0"/>
              <a:t> αποκήρυξης: </a:t>
            </a:r>
            <a:r>
              <a:rPr lang="el-GR" dirty="0" smtClean="0"/>
              <a:t>Κανένας από τους Α και Β δεν μπορεί να αποκηρύξει ένα μήνυμα που έστειλε</a:t>
            </a:r>
            <a:endParaRPr lang="el-GR" dirty="0" smtClean="0"/>
          </a:p>
          <a:p>
            <a:endParaRPr lang="el-GR" dirty="0"/>
          </a:p>
        </p:txBody>
      </p:sp>
      <p:sp>
        <p:nvSpPr>
          <p:cNvPr id="3" name="2 - Τίτλος"/>
          <p:cNvSpPr>
            <a:spLocks noGrp="1"/>
          </p:cNvSpPr>
          <p:nvPr>
            <p:ph type="title"/>
          </p:nvPr>
        </p:nvSpPr>
        <p:spPr/>
        <p:txBody>
          <a:bodyPr>
            <a:normAutofit fontScale="90000"/>
          </a:bodyPr>
          <a:lstStyle/>
          <a:p>
            <a:r>
              <a:rPr lang="el-GR" dirty="0" smtClean="0"/>
              <a:t/>
            </a:r>
            <a:br>
              <a:rPr lang="el-GR" dirty="0" smtClean="0"/>
            </a:br>
            <a:r>
              <a:rPr lang="el-GR" dirty="0" err="1" smtClean="0"/>
              <a:t>ΑσφαλήςΜετάδοσηΠληροφορίας</a:t>
            </a:r>
            <a:r>
              <a:rPr lang="el-GR" dirty="0" smtClean="0"/>
              <a:t/>
            </a:r>
            <a:br>
              <a:rPr lang="el-GR" dirty="0" smtClean="0"/>
            </a:b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i="1" dirty="0" smtClean="0"/>
              <a:t>Έλεγχος ασφαλούς λειτουργίας τόσο σε επίπεδο δικτύου όσο και σε επίπεδο υπολογιστών που το απαρτίζουν (</a:t>
            </a:r>
            <a:r>
              <a:rPr lang="en-US" i="1" dirty="0" smtClean="0"/>
              <a:t>host</a:t>
            </a:r>
            <a:r>
              <a:rPr lang="el-GR" i="1" dirty="0" smtClean="0"/>
              <a:t>).</a:t>
            </a:r>
          </a:p>
          <a:p>
            <a:r>
              <a:rPr lang="el-GR" i="1" dirty="0" smtClean="0"/>
              <a:t>Άρτια οργανωμένο σύστημα ανίχνευσης επιθέσεων (</a:t>
            </a:r>
            <a:r>
              <a:rPr lang="en-US" i="1" dirty="0" smtClean="0"/>
              <a:t>Intrusion Detection System</a:t>
            </a:r>
            <a:r>
              <a:rPr lang="el-GR" i="1" dirty="0" smtClean="0"/>
              <a:t>)</a:t>
            </a:r>
          </a:p>
          <a:p>
            <a:r>
              <a:rPr lang="el-GR" i="1" dirty="0" smtClean="0"/>
              <a:t>Σωστά καταρτισμένα συστήματα εξουσιοδότησης (</a:t>
            </a:r>
            <a:r>
              <a:rPr lang="en-US" i="1" dirty="0" smtClean="0"/>
              <a:t>authorization</a:t>
            </a:r>
            <a:r>
              <a:rPr lang="el-GR" i="1" dirty="0" smtClean="0"/>
              <a:t>) και ελέγχου πρόσβασης (</a:t>
            </a:r>
            <a:r>
              <a:rPr lang="en-US" i="1" dirty="0" smtClean="0"/>
              <a:t>access control</a:t>
            </a:r>
            <a:r>
              <a:rPr lang="el-GR" i="1" dirty="0" smtClean="0"/>
              <a:t>)</a:t>
            </a:r>
          </a:p>
          <a:p>
            <a:r>
              <a:rPr lang="el-GR" i="1" dirty="0" smtClean="0"/>
              <a:t>Πλήρη εφεδρικά (</a:t>
            </a:r>
            <a:r>
              <a:rPr lang="en-US" i="1" dirty="0" smtClean="0"/>
              <a:t>backup</a:t>
            </a:r>
            <a:r>
              <a:rPr lang="el-GR" i="1" dirty="0" smtClean="0"/>
              <a:t>) συστήματα αποθήκευσης και αποκατάστασης</a:t>
            </a:r>
            <a:endParaRPr lang="el-GR" dirty="0"/>
          </a:p>
        </p:txBody>
      </p:sp>
      <p:sp>
        <p:nvSpPr>
          <p:cNvPr id="3" name="2 - Τίτλος"/>
          <p:cNvSpPr>
            <a:spLocks noGrp="1"/>
          </p:cNvSpPr>
          <p:nvPr>
            <p:ph type="title"/>
          </p:nvPr>
        </p:nvSpPr>
        <p:spPr/>
        <p:txBody>
          <a:bodyPr>
            <a:normAutofit/>
          </a:bodyPr>
          <a:lstStyle/>
          <a:p>
            <a:r>
              <a:rPr lang="en-US" dirty="0" smtClean="0"/>
              <a:t>ISO/IEC 17799:2005</a:t>
            </a:r>
            <a:r>
              <a:rPr lang="el-GR" b="0" dirty="0" smtClean="0"/>
              <a:t> </a:t>
            </a:r>
            <a:r>
              <a:rPr lang="el-GR" dirty="0" smtClean="0"/>
              <a:t>(1)</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i="1" dirty="0" smtClean="0"/>
              <a:t>Σύγχρονη και αξιόπιστη τεχνολογία κρυπτογράφησης</a:t>
            </a:r>
            <a:r>
              <a:rPr lang="el-GR" dirty="0" smtClean="0"/>
              <a:t> που μπορεί να καταστήσει σαφώς ασφαλέστερες τις επικοινωνίες </a:t>
            </a:r>
          </a:p>
          <a:p>
            <a:r>
              <a:rPr lang="el-GR" i="1" dirty="0" smtClean="0"/>
              <a:t>Αποτελεσματική φυσική φύλαξη του χώρου</a:t>
            </a:r>
            <a:r>
              <a:rPr lang="el-GR" dirty="0" smtClean="0"/>
              <a:t> </a:t>
            </a:r>
            <a:endParaRPr lang="el-GR" dirty="0"/>
          </a:p>
        </p:txBody>
      </p:sp>
      <p:sp>
        <p:nvSpPr>
          <p:cNvPr id="3" name="2 - Τίτλος"/>
          <p:cNvSpPr>
            <a:spLocks noGrp="1"/>
          </p:cNvSpPr>
          <p:nvPr>
            <p:ph type="title"/>
          </p:nvPr>
        </p:nvSpPr>
        <p:spPr/>
        <p:txBody>
          <a:bodyPr>
            <a:normAutofit/>
          </a:bodyPr>
          <a:lstStyle/>
          <a:p>
            <a:r>
              <a:rPr lang="en-US" dirty="0" smtClean="0"/>
              <a:t>ISO/IEC 17799:2005</a:t>
            </a:r>
            <a:r>
              <a:rPr lang="el-GR" b="0" dirty="0" smtClean="0"/>
              <a:t> </a:t>
            </a:r>
            <a:r>
              <a:rPr lang="el-GR" dirty="0" smtClean="0"/>
              <a:t>(2)</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Δεν έχουν πάντα τα ίδια κίνητρα </a:t>
            </a:r>
          </a:p>
          <a:p>
            <a:r>
              <a:rPr lang="el-GR" dirty="0" smtClean="0"/>
              <a:t>Δεν έχουν ίδιο τρόπο δράσης</a:t>
            </a:r>
            <a:endParaRPr lang="el-GR" dirty="0"/>
          </a:p>
        </p:txBody>
      </p:sp>
      <p:sp>
        <p:nvSpPr>
          <p:cNvPr id="3" name="2 - Τίτλος"/>
          <p:cNvSpPr>
            <a:spLocks noGrp="1"/>
          </p:cNvSpPr>
          <p:nvPr>
            <p:ph type="title"/>
          </p:nvPr>
        </p:nvSpPr>
        <p:spPr/>
        <p:txBody>
          <a:bodyPr/>
          <a:lstStyle/>
          <a:p>
            <a:r>
              <a:rPr lang="el-GR" dirty="0" smtClean="0"/>
              <a:t>Προφίλ επιτιθέμενων</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dirty="0" smtClean="0"/>
              <a:t>Στόχος τους είναι το προσωπικό, συνήθως οικονομικό, όφελος.</a:t>
            </a:r>
          </a:p>
          <a:p>
            <a:endParaRPr lang="el-GR" dirty="0" smtClean="0"/>
          </a:p>
          <a:p>
            <a:r>
              <a:rPr lang="el-GR" dirty="0" smtClean="0"/>
              <a:t>Αναφέρονται συχνά και με τον όρο </a:t>
            </a:r>
            <a:r>
              <a:rPr lang="el-GR" dirty="0" err="1" smtClean="0"/>
              <a:t>crackers</a:t>
            </a:r>
            <a:r>
              <a:rPr lang="el-GR" dirty="0" smtClean="0"/>
              <a:t>.</a:t>
            </a:r>
          </a:p>
          <a:p>
            <a:endParaRPr lang="el-GR" dirty="0"/>
          </a:p>
        </p:txBody>
      </p:sp>
      <p:sp>
        <p:nvSpPr>
          <p:cNvPr id="3" name="2 - Τίτλος"/>
          <p:cNvSpPr>
            <a:spLocks noGrp="1"/>
          </p:cNvSpPr>
          <p:nvPr>
            <p:ph type="title"/>
          </p:nvPr>
        </p:nvSpPr>
        <p:spPr/>
        <p:txBody>
          <a:bodyPr/>
          <a:lstStyle/>
          <a:p>
            <a:r>
              <a:rPr lang="el-GR" dirty="0" err="1" smtClean="0"/>
              <a:t>Black</a:t>
            </a:r>
            <a:r>
              <a:rPr lang="el-GR" dirty="0" smtClean="0"/>
              <a:t>-</a:t>
            </a:r>
            <a:r>
              <a:rPr lang="el-GR" dirty="0" err="1" smtClean="0"/>
              <a:t>Hat</a:t>
            </a:r>
            <a:r>
              <a:rPr lang="el-GR" dirty="0" smtClean="0"/>
              <a:t> </a:t>
            </a:r>
            <a:r>
              <a:rPr lang="el-GR" dirty="0" err="1" smtClean="0"/>
              <a:t>hackers</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dirty="0" smtClean="0"/>
              <a:t>Στόχος τους είναι ο εντοπισμός ευπαθειών, με σκοπό την αποκάλυψη και την μείωση ή απαλοιφή τους. </a:t>
            </a:r>
          </a:p>
          <a:p>
            <a:r>
              <a:rPr lang="el-GR" dirty="0" smtClean="0"/>
              <a:t>Φροντίζουν να μην προκαλέσουν ζημία σε συστήματα ή δεδομένα</a:t>
            </a:r>
          </a:p>
          <a:p>
            <a:r>
              <a:rPr lang="el-GR" dirty="0" smtClean="0"/>
              <a:t>Κοινοποιούν το πρόβλημα στις αρμόδιες αρχές και οργανισμούς για να αντιμετωπιστεί.</a:t>
            </a:r>
          </a:p>
          <a:p>
            <a:pPr>
              <a:buNone/>
            </a:pPr>
            <a:endParaRPr lang="el-GR" dirty="0"/>
          </a:p>
        </p:txBody>
      </p:sp>
      <p:sp>
        <p:nvSpPr>
          <p:cNvPr id="3" name="2 - Τίτλος"/>
          <p:cNvSpPr>
            <a:spLocks noGrp="1"/>
          </p:cNvSpPr>
          <p:nvPr>
            <p:ph type="title"/>
          </p:nvPr>
        </p:nvSpPr>
        <p:spPr/>
        <p:txBody>
          <a:bodyPr/>
          <a:lstStyle/>
          <a:p>
            <a:r>
              <a:rPr lang="el-GR" dirty="0" err="1" smtClean="0"/>
              <a:t>White</a:t>
            </a:r>
            <a:r>
              <a:rPr lang="el-GR" dirty="0" smtClean="0"/>
              <a:t>-</a:t>
            </a:r>
            <a:r>
              <a:rPr lang="el-GR" dirty="0" err="1" smtClean="0"/>
              <a:t>Hat</a:t>
            </a:r>
            <a:r>
              <a:rPr lang="el-GR" dirty="0" smtClean="0"/>
              <a:t> </a:t>
            </a:r>
            <a:r>
              <a:rPr lang="el-GR" dirty="0" err="1" smtClean="0"/>
              <a:t>hackers</a:t>
            </a: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dirty="0" smtClean="0"/>
              <a:t>Στόχος τους είναι, επίσης, ο εντοπισμός ευπαθειών.</a:t>
            </a:r>
          </a:p>
          <a:p>
            <a:r>
              <a:rPr lang="el-GR" dirty="0" smtClean="0"/>
              <a:t> Η διαφορά με τους </a:t>
            </a:r>
            <a:r>
              <a:rPr lang="el-GR" dirty="0" err="1" smtClean="0"/>
              <a:t>White</a:t>
            </a:r>
            <a:r>
              <a:rPr lang="el-GR" dirty="0" smtClean="0"/>
              <a:t>-</a:t>
            </a:r>
            <a:r>
              <a:rPr lang="el-GR" dirty="0" err="1" smtClean="0"/>
              <a:t>Hat</a:t>
            </a:r>
            <a:r>
              <a:rPr lang="el-GR" dirty="0" smtClean="0"/>
              <a:t> </a:t>
            </a:r>
            <a:r>
              <a:rPr lang="el-GR" dirty="0" err="1" smtClean="0"/>
              <a:t>hackers</a:t>
            </a:r>
            <a:r>
              <a:rPr lang="el-GR" dirty="0" smtClean="0"/>
              <a:t> έγκειται στο ότι δεν τις αποκαλύπτουν στις αρμόδιες αρχές και οργανισμούς</a:t>
            </a:r>
          </a:p>
          <a:p>
            <a:r>
              <a:rPr lang="el-GR" dirty="0" smtClean="0"/>
              <a:t>Παίρνουν την κατάσταση στα χέρια τους και αντεπιτίθενται σε τυχόν επιθέσεις</a:t>
            </a:r>
          </a:p>
          <a:p>
            <a:r>
              <a:rPr lang="el-GR" dirty="0" smtClean="0"/>
              <a:t>Κοινοποιούν σε επιλεγμένο κοινό.</a:t>
            </a:r>
            <a:endParaRPr lang="el-GR" dirty="0"/>
          </a:p>
        </p:txBody>
      </p:sp>
      <p:sp>
        <p:nvSpPr>
          <p:cNvPr id="3" name="2 - Τίτλος"/>
          <p:cNvSpPr>
            <a:spLocks noGrp="1"/>
          </p:cNvSpPr>
          <p:nvPr>
            <p:ph type="title"/>
          </p:nvPr>
        </p:nvSpPr>
        <p:spPr/>
        <p:txBody>
          <a:bodyPr/>
          <a:lstStyle/>
          <a:p>
            <a:r>
              <a:rPr lang="el-GR" dirty="0" err="1" smtClean="0"/>
              <a:t>Grey</a:t>
            </a:r>
            <a:r>
              <a:rPr lang="el-GR" dirty="0" smtClean="0"/>
              <a:t>-</a:t>
            </a:r>
            <a:r>
              <a:rPr lang="el-GR" dirty="0" err="1" smtClean="0"/>
              <a:t>Hat</a:t>
            </a:r>
            <a:r>
              <a:rPr lang="el-GR" dirty="0" smtClean="0"/>
              <a:t> </a:t>
            </a:r>
            <a:r>
              <a:rPr lang="el-GR" dirty="0" err="1" smtClean="0"/>
              <a:t>hackers</a:t>
            </a: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Δεν διαθέτουν εξειδικευμένες γνώσεις</a:t>
            </a:r>
          </a:p>
          <a:p>
            <a:r>
              <a:rPr lang="el-GR" dirty="0" smtClean="0"/>
              <a:t>Χρησιμοποιούν έτοιμα εργαλεία </a:t>
            </a:r>
            <a:r>
              <a:rPr lang="en-US" dirty="0" smtClean="0"/>
              <a:t>(hacking tools)</a:t>
            </a:r>
            <a:endParaRPr lang="el-GR" dirty="0" smtClean="0"/>
          </a:p>
          <a:p>
            <a:r>
              <a:rPr lang="el-GR" dirty="0" smtClean="0"/>
              <a:t>Στόχος η δυσφήμιση ή απλά για να διασκεδάσουν</a:t>
            </a:r>
          </a:p>
          <a:p>
            <a:r>
              <a:rPr lang="el-GR" dirty="0" smtClean="0"/>
              <a:t>Δεν έχουν επίγνωση της κρισιμότητας της κατάστασης</a:t>
            </a:r>
          </a:p>
          <a:p>
            <a:r>
              <a:rPr lang="el-GR" dirty="0" smtClean="0"/>
              <a:t>Μικροί σε ηλικία</a:t>
            </a:r>
            <a:endParaRPr lang="el-GR" dirty="0"/>
          </a:p>
        </p:txBody>
      </p:sp>
      <p:sp>
        <p:nvSpPr>
          <p:cNvPr id="3" name="2 - Τίτλος"/>
          <p:cNvSpPr>
            <a:spLocks noGrp="1"/>
          </p:cNvSpPr>
          <p:nvPr>
            <p:ph type="title"/>
          </p:nvPr>
        </p:nvSpPr>
        <p:spPr/>
        <p:txBody>
          <a:bodyPr/>
          <a:lstStyle/>
          <a:p>
            <a:r>
              <a:rPr lang="en-US" dirty="0" smtClean="0"/>
              <a:t>Script Kiddies</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n-US" dirty="0" smtClean="0"/>
              <a:t>cyber spies</a:t>
            </a:r>
            <a:endParaRPr lang="el-GR" dirty="0" smtClean="0"/>
          </a:p>
          <a:p>
            <a:r>
              <a:rPr lang="el-GR" dirty="0" smtClean="0"/>
              <a:t>Μισθώνονται από τρίτους</a:t>
            </a:r>
          </a:p>
          <a:p>
            <a:r>
              <a:rPr lang="el-GR" dirty="0" smtClean="0"/>
              <a:t>Διεισδύσουν σε ένα δίκτυο- στόχο, ώστε να υποκλέψουν συγκεκριμένες πληροφορίες,</a:t>
            </a:r>
          </a:p>
          <a:p>
            <a:r>
              <a:rPr lang="el-GR" dirty="0" smtClean="0"/>
              <a:t>Εταιρική κατασκοπία</a:t>
            </a:r>
            <a:endParaRPr lang="el-GR" dirty="0"/>
          </a:p>
        </p:txBody>
      </p:sp>
      <p:sp>
        <p:nvSpPr>
          <p:cNvPr id="3" name="2 - Τίτλος"/>
          <p:cNvSpPr>
            <a:spLocks noGrp="1"/>
          </p:cNvSpPr>
          <p:nvPr>
            <p:ph type="title"/>
          </p:nvPr>
        </p:nvSpPr>
        <p:spPr/>
        <p:txBody>
          <a:bodyPr/>
          <a:lstStyle/>
          <a:p>
            <a:r>
              <a:rPr lang="el-GR" dirty="0" err="1" smtClean="0"/>
              <a:t>Κυβερνο</a:t>
            </a:r>
            <a:r>
              <a:rPr lang="el-GR" dirty="0" smtClean="0"/>
              <a:t>-κατάσκοποι</a:t>
            </a: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Στόχος το προσωπικό τους οικονομικό όφελος ή η οικονομική καταστροφή του ιδιοκτήτη του δικτύου-στόχου</a:t>
            </a:r>
          </a:p>
          <a:p>
            <a:r>
              <a:rPr lang="en-US" dirty="0" smtClean="0"/>
              <a:t>S</a:t>
            </a:r>
            <a:r>
              <a:rPr lang="el-GR" dirty="0" err="1" smtClean="0"/>
              <a:t>pamming</a:t>
            </a:r>
            <a:endParaRPr lang="el-GR" dirty="0" smtClean="0"/>
          </a:p>
          <a:p>
            <a:r>
              <a:rPr lang="en-US" dirty="0" smtClean="0"/>
              <a:t>P</a:t>
            </a:r>
            <a:r>
              <a:rPr lang="el-GR" dirty="0" err="1" smtClean="0"/>
              <a:t>hishing</a:t>
            </a:r>
            <a:endParaRPr lang="el-GR" dirty="0" smtClean="0"/>
          </a:p>
          <a:p>
            <a:r>
              <a:rPr lang="el-GR" dirty="0" smtClean="0"/>
              <a:t>Απάτες με στόχο πάντα το οικονομικό κέρδος.</a:t>
            </a:r>
            <a:endParaRPr lang="el-GR" dirty="0"/>
          </a:p>
        </p:txBody>
      </p:sp>
      <p:sp>
        <p:nvSpPr>
          <p:cNvPr id="3" name="2 - Τίτλος"/>
          <p:cNvSpPr>
            <a:spLocks noGrp="1"/>
          </p:cNvSpPr>
          <p:nvPr>
            <p:ph type="title"/>
          </p:nvPr>
        </p:nvSpPr>
        <p:spPr/>
        <p:txBody>
          <a:bodyPr/>
          <a:lstStyle/>
          <a:p>
            <a:r>
              <a:rPr lang="el-GR" dirty="0" err="1" smtClean="0"/>
              <a:t>Κυβερνο</a:t>
            </a:r>
            <a:r>
              <a:rPr lang="el-GR" dirty="0" smtClean="0"/>
              <a:t>-εγκληματίες</a:t>
            </a: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n-US" dirty="0" err="1" smtClean="0"/>
              <a:t>Cyberterrorists</a:t>
            </a:r>
            <a:endParaRPr lang="el-GR" dirty="0" smtClean="0"/>
          </a:p>
          <a:p>
            <a:r>
              <a:rPr lang="el-GR" dirty="0" smtClean="0"/>
              <a:t>τρομοκράτηση με επιθέσεις</a:t>
            </a:r>
          </a:p>
          <a:p>
            <a:r>
              <a:rPr lang="el-GR" dirty="0" smtClean="0"/>
              <a:t>Κατανεμημένης άρνησης εξυπηρέτησης </a:t>
            </a:r>
            <a:r>
              <a:rPr lang="en-US" dirty="0" smtClean="0"/>
              <a:t>(</a:t>
            </a:r>
            <a:r>
              <a:rPr lang="en-US" dirty="0" err="1" smtClean="0"/>
              <a:t>DDoS</a:t>
            </a:r>
            <a:r>
              <a:rPr lang="en-US" dirty="0" smtClean="0"/>
              <a:t>)</a:t>
            </a:r>
            <a:endParaRPr lang="el-GR" dirty="0" smtClean="0"/>
          </a:p>
          <a:p>
            <a:r>
              <a:rPr lang="el-GR" dirty="0" smtClean="0"/>
              <a:t>Προπαγανδιστικούς σκοπούς</a:t>
            </a:r>
            <a:endParaRPr lang="el-GR" dirty="0"/>
          </a:p>
        </p:txBody>
      </p:sp>
      <p:sp>
        <p:nvSpPr>
          <p:cNvPr id="3" name="2 - Τίτλος"/>
          <p:cNvSpPr>
            <a:spLocks noGrp="1"/>
          </p:cNvSpPr>
          <p:nvPr>
            <p:ph type="title"/>
          </p:nvPr>
        </p:nvSpPr>
        <p:spPr/>
        <p:txBody>
          <a:bodyPr>
            <a:normAutofit/>
          </a:bodyPr>
          <a:lstStyle/>
          <a:p>
            <a:r>
              <a:rPr lang="el-GR" dirty="0" err="1" smtClean="0"/>
              <a:t>κυβερνο</a:t>
            </a:r>
            <a:r>
              <a:rPr lang="el-GR" dirty="0" smtClean="0"/>
              <a:t>-τρομοκράτες</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b="1" dirty="0" smtClean="0"/>
              <a:t>Πλαστογράφηση</a:t>
            </a:r>
          </a:p>
          <a:p>
            <a:r>
              <a:rPr lang="el-GR" b="1" dirty="0" smtClean="0"/>
              <a:t>Αλλοίωση</a:t>
            </a:r>
          </a:p>
          <a:p>
            <a:r>
              <a:rPr lang="el-GR" b="1" dirty="0" smtClean="0"/>
              <a:t>Αποποίηση</a:t>
            </a:r>
          </a:p>
          <a:p>
            <a:r>
              <a:rPr lang="el-GR" b="1" dirty="0" smtClean="0"/>
              <a:t>Δημοσιοποίηση πληροφοριών</a:t>
            </a:r>
          </a:p>
          <a:p>
            <a:r>
              <a:rPr lang="el-GR" b="1" dirty="0" smtClean="0"/>
              <a:t>Άρνηση παροχής εξυπηρέτησης</a:t>
            </a:r>
          </a:p>
          <a:p>
            <a:r>
              <a:rPr lang="el-GR" b="1" dirty="0" smtClean="0"/>
              <a:t>Κλιμάκωση δικαιωμάτων</a:t>
            </a:r>
            <a:endParaRPr lang="el-GR" dirty="0"/>
          </a:p>
        </p:txBody>
      </p:sp>
      <p:sp>
        <p:nvSpPr>
          <p:cNvPr id="3" name="2 - Τίτλος"/>
          <p:cNvSpPr>
            <a:spLocks noGrp="1"/>
          </p:cNvSpPr>
          <p:nvPr>
            <p:ph type="title"/>
          </p:nvPr>
        </p:nvSpPr>
        <p:spPr/>
        <p:txBody>
          <a:bodyPr/>
          <a:lstStyle/>
          <a:p>
            <a:r>
              <a:rPr lang="el-GR" dirty="0" smtClean="0"/>
              <a:t>Απειλές</a:t>
            </a:r>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Εσωτερικοί  χρήστες</a:t>
            </a:r>
          </a:p>
          <a:p>
            <a:r>
              <a:rPr lang="el-GR" dirty="0" smtClean="0"/>
              <a:t>Είτε ακούσια ή εκούσια </a:t>
            </a:r>
          </a:p>
          <a:p>
            <a:r>
              <a:rPr lang="el-GR" dirty="0" smtClean="0"/>
              <a:t>Αποκαλύπτουν πληροφορίες</a:t>
            </a:r>
          </a:p>
          <a:p>
            <a:r>
              <a:rPr lang="el-GR" dirty="0" smtClean="0"/>
              <a:t>Εισάγουν κακόβουλο λογισμικό</a:t>
            </a:r>
            <a:endParaRPr lang="el-GR" dirty="0"/>
          </a:p>
        </p:txBody>
      </p:sp>
      <p:sp>
        <p:nvSpPr>
          <p:cNvPr id="3" name="2 - Τίτλος"/>
          <p:cNvSpPr>
            <a:spLocks noGrp="1"/>
          </p:cNvSpPr>
          <p:nvPr>
            <p:ph type="title"/>
          </p:nvPr>
        </p:nvSpPr>
        <p:spPr/>
        <p:txBody>
          <a:bodyPr/>
          <a:lstStyle/>
          <a:p>
            <a:r>
              <a:rPr lang="en-US" dirty="0" smtClean="0"/>
              <a:t>Insiders</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Αναζήτηση πληροφοριών για το στόχο</a:t>
            </a:r>
          </a:p>
          <a:p>
            <a:r>
              <a:rPr lang="el-GR" dirty="0" smtClean="0"/>
              <a:t>Απόπειρα απόκτησης πρόσβασης</a:t>
            </a:r>
          </a:p>
          <a:p>
            <a:r>
              <a:rPr lang="el-GR" dirty="0" smtClean="0"/>
              <a:t>Τροποποίηση ρυθμίσεων</a:t>
            </a:r>
          </a:p>
          <a:p>
            <a:r>
              <a:rPr lang="el-GR" dirty="0" smtClean="0"/>
              <a:t>Διαγραφή ιχνών</a:t>
            </a:r>
          </a:p>
          <a:p>
            <a:r>
              <a:rPr lang="el-GR" dirty="0" smtClean="0"/>
              <a:t>Αναζήτηση πρόσθετων πληροφοριών μέσα από το δίκτυο</a:t>
            </a:r>
          </a:p>
          <a:p>
            <a:r>
              <a:rPr lang="el-GR" dirty="0" smtClean="0"/>
              <a:t>Πρόκληση ζημιάς</a:t>
            </a:r>
            <a:endParaRPr lang="el-GR" dirty="0"/>
          </a:p>
        </p:txBody>
      </p:sp>
      <p:sp>
        <p:nvSpPr>
          <p:cNvPr id="3" name="2 - Τίτλος"/>
          <p:cNvSpPr>
            <a:spLocks noGrp="1"/>
          </p:cNvSpPr>
          <p:nvPr>
            <p:ph type="title"/>
          </p:nvPr>
        </p:nvSpPr>
        <p:spPr/>
        <p:txBody>
          <a:bodyPr/>
          <a:lstStyle/>
          <a:p>
            <a:r>
              <a:rPr lang="el-GR" dirty="0" smtClean="0"/>
              <a:t>Μεθοδολογία επίθεσης</a:t>
            </a:r>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Διαχωρίζει δύο δίκτυα με διαφορετικό βαθμό εμπιστοσύνης</a:t>
            </a:r>
          </a:p>
          <a:p>
            <a:r>
              <a:rPr lang="el-GR" dirty="0" smtClean="0"/>
              <a:t>Δύο βασικές κατηγορίες</a:t>
            </a:r>
          </a:p>
          <a:p>
            <a:pPr lvl="1"/>
            <a:r>
              <a:rPr lang="el-GR" dirty="0" smtClean="0"/>
              <a:t>Προσωπικά, τα οποία στοχεύουν στην προστασία ενός κόμβου</a:t>
            </a:r>
          </a:p>
          <a:p>
            <a:pPr lvl="1"/>
            <a:r>
              <a:rPr lang="el-GR" dirty="0" smtClean="0"/>
              <a:t>Δικτυακά, τα οποία χρησιμοποιούνται για την προστασία ολόκληρου δικτύου</a:t>
            </a:r>
          </a:p>
          <a:p>
            <a:endParaRPr lang="el-GR" dirty="0" smtClean="0"/>
          </a:p>
          <a:p>
            <a:endParaRPr lang="el-GR" dirty="0" smtClean="0"/>
          </a:p>
          <a:p>
            <a:endParaRPr lang="el-GR" dirty="0" smtClean="0"/>
          </a:p>
          <a:p>
            <a:endParaRPr lang="el-GR" dirty="0"/>
          </a:p>
        </p:txBody>
      </p:sp>
      <p:sp>
        <p:nvSpPr>
          <p:cNvPr id="3" name="2 - Τίτλος"/>
          <p:cNvSpPr>
            <a:spLocks noGrp="1"/>
          </p:cNvSpPr>
          <p:nvPr>
            <p:ph type="title"/>
          </p:nvPr>
        </p:nvSpPr>
        <p:spPr/>
        <p:txBody>
          <a:bodyPr/>
          <a:lstStyle/>
          <a:p>
            <a:r>
              <a:rPr lang="el-GR" dirty="0" smtClean="0"/>
              <a:t>Τείχος προστασίας</a:t>
            </a: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Όλη η κίνηση μεταξύ των δικτύων πρέπει να διέρχεται μέσα από το </a:t>
            </a:r>
            <a:r>
              <a:rPr lang="el-GR" dirty="0" err="1" smtClean="0"/>
              <a:t>firewall</a:t>
            </a:r>
            <a:endParaRPr lang="el-GR" dirty="0" smtClean="0"/>
          </a:p>
          <a:p>
            <a:r>
              <a:rPr lang="el-GR" dirty="0" smtClean="0"/>
              <a:t>Μόνον η κίνηση που καθορίζεται από την πολιτική που εφαρμόζει το </a:t>
            </a:r>
            <a:r>
              <a:rPr lang="el-GR" dirty="0" err="1" smtClean="0"/>
              <a:t>firewall</a:t>
            </a:r>
            <a:r>
              <a:rPr lang="el-GR" dirty="0" smtClean="0"/>
              <a:t>, επιτρέπεται να περάσει από αυτό.</a:t>
            </a:r>
          </a:p>
          <a:p>
            <a:r>
              <a:rPr lang="el-GR" dirty="0" smtClean="0"/>
              <a:t>Το </a:t>
            </a:r>
            <a:r>
              <a:rPr lang="el-GR" dirty="0" err="1" smtClean="0"/>
              <a:t>firewall</a:t>
            </a:r>
            <a:r>
              <a:rPr lang="el-GR" dirty="0" smtClean="0"/>
              <a:t> πρέπει να είναι απαραβίαστο</a:t>
            </a:r>
            <a:endParaRPr lang="el-GR" dirty="0"/>
          </a:p>
        </p:txBody>
      </p:sp>
      <p:sp>
        <p:nvSpPr>
          <p:cNvPr id="3" name="2 - Τίτλος"/>
          <p:cNvSpPr>
            <a:spLocks noGrp="1"/>
          </p:cNvSpPr>
          <p:nvPr>
            <p:ph type="title"/>
          </p:nvPr>
        </p:nvSpPr>
        <p:spPr/>
        <p:txBody>
          <a:bodyPr>
            <a:normAutofit fontScale="90000"/>
          </a:bodyPr>
          <a:lstStyle/>
          <a:p>
            <a:r>
              <a:rPr lang="el-GR" dirty="0" smtClean="0"/>
              <a:t>Σχεδιασμός μιας διάταξης </a:t>
            </a:r>
            <a:r>
              <a:rPr lang="en-US" dirty="0" smtClean="0"/>
              <a:t>firewall</a:t>
            </a:r>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Φιλτράρισμα πακέτων (</a:t>
            </a:r>
            <a:r>
              <a:rPr lang="en-US" dirty="0" smtClean="0"/>
              <a:t>Packet Filters).</a:t>
            </a:r>
          </a:p>
          <a:p>
            <a:r>
              <a:rPr lang="el-GR" dirty="0" smtClean="0"/>
              <a:t>Πύλες κυκλώματος (</a:t>
            </a:r>
            <a:r>
              <a:rPr lang="en-US" dirty="0" smtClean="0"/>
              <a:t>Circuit-level Gateways).</a:t>
            </a:r>
          </a:p>
          <a:p>
            <a:r>
              <a:rPr lang="el-GR" dirty="0" smtClean="0"/>
              <a:t>Πύλες εφαρμογών (</a:t>
            </a:r>
            <a:r>
              <a:rPr lang="en-US" dirty="0" smtClean="0"/>
              <a:t>Application-level Gateways).</a:t>
            </a:r>
            <a:endParaRPr lang="el-GR" dirty="0"/>
          </a:p>
        </p:txBody>
      </p:sp>
      <p:sp>
        <p:nvSpPr>
          <p:cNvPr id="3" name="2 - Τίτλος"/>
          <p:cNvSpPr>
            <a:spLocks noGrp="1"/>
          </p:cNvSpPr>
          <p:nvPr>
            <p:ph type="title"/>
          </p:nvPr>
        </p:nvSpPr>
        <p:spPr/>
        <p:txBody>
          <a:bodyPr/>
          <a:lstStyle/>
          <a:p>
            <a:r>
              <a:rPr lang="el-GR" dirty="0" smtClean="0"/>
              <a:t>Είδη </a:t>
            </a:r>
            <a:r>
              <a:rPr lang="en-US" dirty="0" smtClean="0"/>
              <a:t>firewall</a:t>
            </a:r>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dirty="0" smtClean="0"/>
              <a:t>Η πιο κοινή διάταξη </a:t>
            </a:r>
            <a:r>
              <a:rPr lang="el-GR" dirty="0" err="1" smtClean="0"/>
              <a:t>firewall</a:t>
            </a:r>
            <a:endParaRPr lang="el-GR" dirty="0" smtClean="0"/>
          </a:p>
          <a:p>
            <a:r>
              <a:rPr lang="el-GR" dirty="0" smtClean="0"/>
              <a:t>Εξετάζει κάθε πακέτο που εισέρχεται ή εξέρχεται</a:t>
            </a:r>
          </a:p>
          <a:p>
            <a:r>
              <a:rPr lang="el-GR" dirty="0" smtClean="0"/>
              <a:t>Η εξέταση περιορίζεται στις κεφαλίδες του επιπέδου δικτύου (</a:t>
            </a:r>
            <a:r>
              <a:rPr lang="el-GR" dirty="0" err="1" smtClean="0"/>
              <a:t>IP</a:t>
            </a:r>
            <a:r>
              <a:rPr lang="el-GR" dirty="0" smtClean="0"/>
              <a:t> </a:t>
            </a:r>
            <a:r>
              <a:rPr lang="el-GR" dirty="0" err="1" smtClean="0"/>
              <a:t>headers</a:t>
            </a:r>
            <a:r>
              <a:rPr lang="el-GR" dirty="0" smtClean="0"/>
              <a:t>) και του επιπέδου μεταφοράς (</a:t>
            </a:r>
            <a:r>
              <a:rPr lang="el-GR" dirty="0" err="1" smtClean="0"/>
              <a:t>TCP</a:t>
            </a:r>
            <a:r>
              <a:rPr lang="el-GR" dirty="0" smtClean="0"/>
              <a:t>/</a:t>
            </a:r>
            <a:r>
              <a:rPr lang="el-GR" dirty="0" err="1" smtClean="0"/>
              <a:t>UDP</a:t>
            </a:r>
            <a:r>
              <a:rPr lang="el-GR" dirty="0" smtClean="0"/>
              <a:t> </a:t>
            </a:r>
            <a:r>
              <a:rPr lang="el-GR" dirty="0" err="1" smtClean="0"/>
              <a:t>headers</a:t>
            </a:r>
            <a:r>
              <a:rPr lang="el-GR" dirty="0" smtClean="0"/>
              <a:t>)</a:t>
            </a:r>
          </a:p>
        </p:txBody>
      </p:sp>
      <p:sp>
        <p:nvSpPr>
          <p:cNvPr id="3" name="2 - Τίτλος"/>
          <p:cNvSpPr>
            <a:spLocks noGrp="1"/>
          </p:cNvSpPr>
          <p:nvPr>
            <p:ph type="title"/>
          </p:nvPr>
        </p:nvSpPr>
        <p:spPr/>
        <p:txBody>
          <a:bodyPr/>
          <a:lstStyle/>
          <a:p>
            <a:r>
              <a:rPr lang="en-US" dirty="0" smtClean="0"/>
              <a:t>Packet Filters</a:t>
            </a: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το πρωτόκολλο επικοινωνίας (</a:t>
            </a:r>
            <a:r>
              <a:rPr lang="el-GR" dirty="0" err="1" smtClean="0"/>
              <a:t>protocol</a:t>
            </a:r>
            <a:r>
              <a:rPr lang="el-GR" dirty="0" smtClean="0"/>
              <a:t> </a:t>
            </a:r>
            <a:r>
              <a:rPr lang="el-GR" dirty="0" err="1" smtClean="0"/>
              <a:t>field</a:t>
            </a:r>
            <a:r>
              <a:rPr lang="el-GR" dirty="0" smtClean="0"/>
              <a:t>),</a:t>
            </a:r>
          </a:p>
          <a:p>
            <a:r>
              <a:rPr lang="el-GR" dirty="0" smtClean="0"/>
              <a:t>η διεύθυνση της προέλευσης (</a:t>
            </a:r>
            <a:r>
              <a:rPr lang="el-GR" dirty="0" err="1" smtClean="0"/>
              <a:t>source</a:t>
            </a:r>
            <a:r>
              <a:rPr lang="el-GR" dirty="0" smtClean="0"/>
              <a:t> </a:t>
            </a:r>
            <a:r>
              <a:rPr lang="el-GR" dirty="0" err="1" smtClean="0"/>
              <a:t>address</a:t>
            </a:r>
            <a:r>
              <a:rPr lang="el-GR" dirty="0" smtClean="0"/>
              <a:t>),</a:t>
            </a:r>
          </a:p>
          <a:p>
            <a:r>
              <a:rPr lang="el-GR" dirty="0" smtClean="0"/>
              <a:t>η θύρα προέλευσης (</a:t>
            </a:r>
            <a:r>
              <a:rPr lang="el-GR" dirty="0" err="1" smtClean="0"/>
              <a:t>source</a:t>
            </a:r>
            <a:r>
              <a:rPr lang="el-GR" dirty="0" smtClean="0"/>
              <a:t> </a:t>
            </a:r>
            <a:r>
              <a:rPr lang="el-GR" dirty="0" err="1" smtClean="0"/>
              <a:t>port</a:t>
            </a:r>
            <a:r>
              <a:rPr lang="el-GR" dirty="0" smtClean="0"/>
              <a:t>),</a:t>
            </a:r>
          </a:p>
          <a:p>
            <a:r>
              <a:rPr lang="el-GR" dirty="0" smtClean="0"/>
              <a:t>η διεύθυνση προορισμού (</a:t>
            </a:r>
            <a:r>
              <a:rPr lang="el-GR" dirty="0" err="1" smtClean="0"/>
              <a:t>destination</a:t>
            </a:r>
            <a:r>
              <a:rPr lang="el-GR" dirty="0" smtClean="0"/>
              <a:t> </a:t>
            </a:r>
            <a:r>
              <a:rPr lang="el-GR" dirty="0" err="1" smtClean="0"/>
              <a:t>address</a:t>
            </a:r>
            <a:r>
              <a:rPr lang="el-GR" dirty="0" smtClean="0"/>
              <a:t>),</a:t>
            </a:r>
          </a:p>
          <a:p>
            <a:r>
              <a:rPr lang="el-GR" dirty="0" smtClean="0"/>
              <a:t>η θύρα προορισμού (</a:t>
            </a:r>
            <a:r>
              <a:rPr lang="el-GR" dirty="0" err="1" smtClean="0"/>
              <a:t>destination</a:t>
            </a:r>
            <a:r>
              <a:rPr lang="el-GR" dirty="0" smtClean="0"/>
              <a:t> </a:t>
            </a:r>
            <a:r>
              <a:rPr lang="el-GR" dirty="0" err="1" smtClean="0"/>
              <a:t>port</a:t>
            </a:r>
            <a:r>
              <a:rPr lang="el-GR" dirty="0" smtClean="0"/>
              <a:t>).</a:t>
            </a:r>
          </a:p>
          <a:p>
            <a:endParaRPr lang="el-GR" dirty="0"/>
          </a:p>
        </p:txBody>
      </p:sp>
      <p:sp>
        <p:nvSpPr>
          <p:cNvPr id="3" name="2 - Τίτλος"/>
          <p:cNvSpPr>
            <a:spLocks noGrp="1"/>
          </p:cNvSpPr>
          <p:nvPr>
            <p:ph type="title"/>
          </p:nvPr>
        </p:nvSpPr>
        <p:spPr/>
        <p:txBody>
          <a:bodyPr/>
          <a:lstStyle/>
          <a:p>
            <a:r>
              <a:rPr lang="en-US" dirty="0" smtClean="0"/>
              <a:t>Packet Filters</a:t>
            </a:r>
            <a:r>
              <a:rPr lang="el-GR" dirty="0" smtClean="0"/>
              <a:t> Ελέγχει</a:t>
            </a:r>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r>
              <a:rPr lang="en-US" dirty="0" smtClean="0"/>
              <a:t>Packet Filters</a:t>
            </a:r>
            <a:r>
              <a:rPr lang="el-GR" dirty="0" smtClean="0"/>
              <a:t> - λίστα ελέγχου</a:t>
            </a:r>
            <a:br>
              <a:rPr lang="el-GR" dirty="0" smtClean="0"/>
            </a:br>
            <a:r>
              <a:rPr lang="el-GR" dirty="0" smtClean="0"/>
              <a:t>πρόσβασης</a:t>
            </a:r>
            <a:endParaRPr lang="el-GR" dirty="0"/>
          </a:p>
        </p:txBody>
      </p:sp>
      <p:pic>
        <p:nvPicPr>
          <p:cNvPr id="3074" name="Picture 2"/>
          <p:cNvPicPr>
            <a:picLocks noGrp="1" noChangeAspect="1" noChangeArrowheads="1"/>
          </p:cNvPicPr>
          <p:nvPr>
            <p:ph idx="1"/>
          </p:nvPr>
        </p:nvPicPr>
        <p:blipFill>
          <a:blip r:embed="rId2"/>
          <a:srcRect/>
          <a:stretch>
            <a:fillRect/>
          </a:stretch>
        </p:blipFill>
        <p:spPr bwMode="auto">
          <a:xfrm>
            <a:off x="104381" y="2214554"/>
            <a:ext cx="8871285" cy="2753527"/>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Πρέπει ρητά να καθοριστούν κανόνες για κάθε είδους εξερχόμενης και εισερχόμενης κίνησης</a:t>
            </a:r>
          </a:p>
          <a:p>
            <a:r>
              <a:rPr lang="el-GR" dirty="0" smtClean="0"/>
              <a:t>Διαχειριστικό φόρτο</a:t>
            </a:r>
          </a:p>
          <a:p>
            <a:r>
              <a:rPr lang="el-GR" dirty="0" smtClean="0"/>
              <a:t>Μπορεί να προκαλέσει αισθητές καθυστερήσεις</a:t>
            </a:r>
          </a:p>
          <a:p>
            <a:r>
              <a:rPr lang="el-GR" dirty="0" smtClean="0"/>
              <a:t>Είναι επιρρεπές σε επιθέσεις τύπου </a:t>
            </a:r>
            <a:r>
              <a:rPr lang="el-GR" dirty="0" err="1" smtClean="0"/>
              <a:t>IP</a:t>
            </a:r>
            <a:r>
              <a:rPr lang="el-GR" dirty="0" smtClean="0"/>
              <a:t> </a:t>
            </a:r>
            <a:r>
              <a:rPr lang="el-GR" dirty="0" err="1" smtClean="0"/>
              <a:t>Spoofing</a:t>
            </a:r>
            <a:r>
              <a:rPr lang="el-GR" dirty="0" smtClean="0"/>
              <a:t> και </a:t>
            </a:r>
            <a:r>
              <a:rPr lang="en-US" dirty="0" smtClean="0"/>
              <a:t>TCP Fragmentation</a:t>
            </a:r>
            <a:endParaRPr lang="el-GR" dirty="0" smtClean="0"/>
          </a:p>
          <a:p>
            <a:endParaRPr lang="el-GR" dirty="0"/>
          </a:p>
        </p:txBody>
      </p:sp>
      <p:sp>
        <p:nvSpPr>
          <p:cNvPr id="3" name="2 - Τίτλος"/>
          <p:cNvSpPr>
            <a:spLocks noGrp="1"/>
          </p:cNvSpPr>
          <p:nvPr>
            <p:ph type="title"/>
          </p:nvPr>
        </p:nvSpPr>
        <p:spPr/>
        <p:txBody>
          <a:bodyPr/>
          <a:lstStyle/>
          <a:p>
            <a:r>
              <a:rPr lang="el-GR" dirty="0" smtClean="0"/>
              <a:t>Μειονεκτήματα </a:t>
            </a:r>
            <a:r>
              <a:rPr lang="en-US" dirty="0" smtClean="0"/>
              <a:t>Packet Filters</a:t>
            </a:r>
            <a:r>
              <a:rPr lang="el-GR" dirty="0" smtClean="0"/>
              <a:t> </a:t>
            </a:r>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Απαγόρευση δημιουργίας απευθείας συνδέσεων μεταξύ ενός κόμβου του προστατευόμενου δικτύου</a:t>
            </a:r>
          </a:p>
          <a:p>
            <a:r>
              <a:rPr lang="el-GR" dirty="0" smtClean="0"/>
              <a:t>Δεν γίνεται απλά έλεγχος και εδραίωση σύνδεσης</a:t>
            </a:r>
          </a:p>
          <a:p>
            <a:r>
              <a:rPr lang="el-GR" dirty="0" smtClean="0"/>
              <a:t>Δημιουργούνται δύο διαφορετικές συνδέσεις</a:t>
            </a:r>
            <a:endParaRPr lang="el-GR" dirty="0"/>
          </a:p>
        </p:txBody>
      </p:sp>
      <p:sp>
        <p:nvSpPr>
          <p:cNvPr id="3" name="2 - Τίτλος"/>
          <p:cNvSpPr>
            <a:spLocks noGrp="1"/>
          </p:cNvSpPr>
          <p:nvPr>
            <p:ph type="title"/>
          </p:nvPr>
        </p:nvSpPr>
        <p:spPr/>
        <p:txBody>
          <a:bodyPr>
            <a:normAutofit fontScale="90000"/>
          </a:bodyPr>
          <a:lstStyle/>
          <a:p>
            <a:r>
              <a:rPr lang="el-GR" dirty="0" smtClean="0"/>
              <a:t>Πύλες κυκλώματος (</a:t>
            </a:r>
            <a:r>
              <a:rPr lang="en-US" dirty="0" smtClean="0"/>
              <a:t>circuit gateways)</a:t>
            </a:r>
            <a:r>
              <a:rPr lang="el-GR" dirty="0" smtClean="0"/>
              <a:t> 1</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n-US" b="1" dirty="0" smtClean="0"/>
              <a:t>Lollipop model</a:t>
            </a:r>
            <a:endParaRPr lang="el-GR" b="1" dirty="0" smtClean="0"/>
          </a:p>
          <a:p>
            <a:r>
              <a:rPr lang="en-US" b="1" dirty="0" smtClean="0"/>
              <a:t>Onion model</a:t>
            </a:r>
            <a:endParaRPr lang="el-GR" b="1" dirty="0"/>
          </a:p>
        </p:txBody>
      </p:sp>
      <p:sp>
        <p:nvSpPr>
          <p:cNvPr id="3" name="2 - Τίτλος"/>
          <p:cNvSpPr>
            <a:spLocks noGrp="1"/>
          </p:cNvSpPr>
          <p:nvPr>
            <p:ph type="title"/>
          </p:nvPr>
        </p:nvSpPr>
        <p:spPr/>
        <p:txBody>
          <a:bodyPr/>
          <a:lstStyle/>
          <a:p>
            <a:r>
              <a:rPr lang="el-GR" dirty="0" smtClean="0"/>
              <a:t>Αμυντικά μοντέλα</a:t>
            </a: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r>
              <a:rPr lang="el-GR" dirty="0" smtClean="0"/>
              <a:t>Πύλες κυκλώματος (</a:t>
            </a:r>
            <a:r>
              <a:rPr lang="en-US" dirty="0" smtClean="0"/>
              <a:t>circuit gateways)</a:t>
            </a:r>
            <a:r>
              <a:rPr lang="el-GR" dirty="0" smtClean="0"/>
              <a:t> 2</a:t>
            </a:r>
            <a:endParaRPr lang="el-GR" dirty="0"/>
          </a:p>
        </p:txBody>
      </p:sp>
      <p:pic>
        <p:nvPicPr>
          <p:cNvPr id="4098" name="Picture 2"/>
          <p:cNvPicPr>
            <a:picLocks noGrp="1" noChangeAspect="1" noChangeArrowheads="1"/>
          </p:cNvPicPr>
          <p:nvPr>
            <p:ph idx="1"/>
          </p:nvPr>
        </p:nvPicPr>
        <p:blipFill>
          <a:blip r:embed="rId2"/>
          <a:srcRect/>
          <a:stretch>
            <a:fillRect/>
          </a:stretch>
        </p:blipFill>
        <p:spPr bwMode="auto">
          <a:xfrm>
            <a:off x="357158" y="1500174"/>
            <a:ext cx="8229600" cy="1876808"/>
          </a:xfrm>
          <a:prstGeom prst="rect">
            <a:avLst/>
          </a:prstGeom>
          <a:noFill/>
          <a:ln w="9525">
            <a:noFill/>
            <a:miter lim="800000"/>
            <a:headEnd/>
            <a:tailEnd/>
          </a:ln>
          <a:effectLst/>
        </p:spPr>
      </p:pic>
      <p:sp>
        <p:nvSpPr>
          <p:cNvPr id="4" name="3 - Ορθογώνιο"/>
          <p:cNvSpPr/>
          <p:nvPr/>
        </p:nvSpPr>
        <p:spPr>
          <a:xfrm>
            <a:off x="500034" y="3643314"/>
            <a:ext cx="8643966" cy="2246769"/>
          </a:xfrm>
          <a:prstGeom prst="rect">
            <a:avLst/>
          </a:prstGeom>
        </p:spPr>
        <p:txBody>
          <a:bodyPr wrap="square">
            <a:spAutoFit/>
          </a:bodyPr>
          <a:lstStyle/>
          <a:p>
            <a:r>
              <a:rPr lang="el-GR" sz="2000" dirty="0" smtClean="0"/>
              <a:t>1. Ο πελάτης ζητάει τη σύνδεση στο </a:t>
            </a:r>
            <a:r>
              <a:rPr lang="el-GR" sz="2000" dirty="0" err="1" smtClean="0"/>
              <a:t>gateway</a:t>
            </a:r>
            <a:r>
              <a:rPr lang="el-GR" sz="2000" dirty="0" smtClean="0"/>
              <a:t>.</a:t>
            </a:r>
          </a:p>
          <a:p>
            <a:r>
              <a:rPr lang="el-GR" sz="2000" dirty="0" smtClean="0"/>
              <a:t>2. Το </a:t>
            </a:r>
            <a:r>
              <a:rPr lang="el-GR" sz="2000" dirty="0" err="1" smtClean="0"/>
              <a:t>gateway</a:t>
            </a:r>
            <a:r>
              <a:rPr lang="el-GR" sz="2000" dirty="0" smtClean="0"/>
              <a:t> ελέγχει αν μια τέτοια σύνδεση επιτρέπεται.</a:t>
            </a:r>
          </a:p>
          <a:p>
            <a:r>
              <a:rPr lang="el-GR" sz="2000" dirty="0" smtClean="0"/>
              <a:t>3. Αν επιτρέπεται, τότε η σύνδεση εδραιώνεται.</a:t>
            </a:r>
          </a:p>
          <a:p>
            <a:r>
              <a:rPr lang="el-GR" sz="2000" dirty="0" smtClean="0"/>
              <a:t>4. Το </a:t>
            </a:r>
            <a:r>
              <a:rPr lang="el-GR" sz="2000" dirty="0" err="1" smtClean="0"/>
              <a:t>gateway</a:t>
            </a:r>
            <a:r>
              <a:rPr lang="el-GR" sz="2000" dirty="0" smtClean="0"/>
              <a:t> προωθεί τα πακέτα, χωρίς να τα αλλοιώνει, από το ένα </a:t>
            </a:r>
            <a:r>
              <a:rPr lang="el-GR" sz="2000" dirty="0" err="1" smtClean="0"/>
              <a:t>host</a:t>
            </a:r>
            <a:r>
              <a:rPr lang="el-GR" sz="2000" dirty="0" smtClean="0"/>
              <a:t> στο άλλο.</a:t>
            </a:r>
          </a:p>
          <a:p>
            <a:r>
              <a:rPr lang="el-GR" sz="2000" dirty="0" smtClean="0"/>
              <a:t>5. Όταν το </a:t>
            </a:r>
            <a:r>
              <a:rPr lang="el-GR" sz="2000" dirty="0" err="1" smtClean="0"/>
              <a:t>gateway</a:t>
            </a:r>
            <a:r>
              <a:rPr lang="el-GR" sz="2000" dirty="0" smtClean="0"/>
              <a:t> δεχτεί σχετικό αίτημα, τερματίζει τις συνδέσεις.</a:t>
            </a:r>
            <a:endParaRPr lang="el-GR"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Οι </a:t>
            </a:r>
            <a:r>
              <a:rPr lang="el-GR" dirty="0" err="1" smtClean="0"/>
              <a:t>proxy</a:t>
            </a:r>
            <a:r>
              <a:rPr lang="el-GR" dirty="0" smtClean="0"/>
              <a:t> </a:t>
            </a:r>
            <a:r>
              <a:rPr lang="el-GR" dirty="0" err="1" smtClean="0"/>
              <a:t>servers</a:t>
            </a:r>
            <a:r>
              <a:rPr lang="el-GR" dirty="0" smtClean="0"/>
              <a:t> έχουν τη δυνατότητα να εξετάσουν το </a:t>
            </a:r>
            <a:r>
              <a:rPr lang="el-GR" dirty="0" err="1" smtClean="0"/>
              <a:t>payload</a:t>
            </a:r>
            <a:r>
              <a:rPr lang="el-GR" dirty="0" smtClean="0"/>
              <a:t> των πακέτων</a:t>
            </a:r>
            <a:endParaRPr lang="en-US" dirty="0" smtClean="0"/>
          </a:p>
          <a:p>
            <a:r>
              <a:rPr lang="el-GR" dirty="0" err="1" smtClean="0"/>
              <a:t>Εντοπιζουν</a:t>
            </a:r>
            <a:r>
              <a:rPr lang="el-GR" dirty="0" smtClean="0"/>
              <a:t> ίχνη κακόβουλου λογισμικού ή π.χ. απαγόρευση πρόσβασης σε συγκεκριμένους </a:t>
            </a:r>
            <a:r>
              <a:rPr lang="el-GR" dirty="0" err="1" smtClean="0"/>
              <a:t>ιστότοπους</a:t>
            </a:r>
            <a:endParaRPr lang="el-GR" dirty="0" smtClean="0"/>
          </a:p>
          <a:p>
            <a:r>
              <a:rPr lang="el-GR" dirty="0" smtClean="0"/>
              <a:t> Οι </a:t>
            </a:r>
            <a:r>
              <a:rPr lang="el-GR" dirty="0" err="1" smtClean="0"/>
              <a:t>proxy</a:t>
            </a:r>
            <a:r>
              <a:rPr lang="el-GR" dirty="0" smtClean="0"/>
              <a:t> </a:t>
            </a:r>
            <a:r>
              <a:rPr lang="el-GR" dirty="0" err="1" smtClean="0"/>
              <a:t>servers</a:t>
            </a:r>
            <a:r>
              <a:rPr lang="el-GR" dirty="0" smtClean="0"/>
              <a:t> εξυπηρετούν συγκεκριμένες υπηρεσίες (</a:t>
            </a:r>
            <a:r>
              <a:rPr lang="en-US" dirty="0" smtClean="0"/>
              <a:t>Web- email proxy servers)</a:t>
            </a:r>
            <a:endParaRPr lang="el-GR" dirty="0"/>
          </a:p>
        </p:txBody>
      </p:sp>
      <p:sp>
        <p:nvSpPr>
          <p:cNvPr id="3" name="2 - Τίτλος"/>
          <p:cNvSpPr>
            <a:spLocks noGrp="1"/>
          </p:cNvSpPr>
          <p:nvPr>
            <p:ph type="title"/>
          </p:nvPr>
        </p:nvSpPr>
        <p:spPr/>
        <p:txBody>
          <a:bodyPr>
            <a:normAutofit fontScale="90000"/>
          </a:bodyPr>
          <a:lstStyle/>
          <a:p>
            <a:r>
              <a:rPr lang="en-US" dirty="0" smtClean="0"/>
              <a:t>Application Level Gateways</a:t>
            </a:r>
            <a:r>
              <a:rPr lang="el-GR" dirty="0" smtClean="0"/>
              <a:t>/ </a:t>
            </a:r>
            <a:r>
              <a:rPr lang="en-US" dirty="0" smtClean="0"/>
              <a:t>proxy servers</a:t>
            </a:r>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i="1" dirty="0" smtClean="0"/>
              <a:t>Ανάπτυξη </a:t>
            </a:r>
            <a:r>
              <a:rPr lang="en-US" i="1" dirty="0" smtClean="0"/>
              <a:t>firewalls</a:t>
            </a:r>
            <a:endParaRPr lang="el-GR" dirty="0"/>
          </a:p>
        </p:txBody>
      </p:sp>
      <p:pic>
        <p:nvPicPr>
          <p:cNvPr id="5122" name="Picture 2"/>
          <p:cNvPicPr>
            <a:picLocks noGrp="1" noChangeAspect="1" noChangeArrowheads="1"/>
          </p:cNvPicPr>
          <p:nvPr>
            <p:ph idx="1"/>
          </p:nvPr>
        </p:nvPicPr>
        <p:blipFill>
          <a:blip r:embed="rId2"/>
          <a:srcRect/>
          <a:stretch>
            <a:fillRect/>
          </a:stretch>
        </p:blipFill>
        <p:spPr bwMode="auto">
          <a:xfrm>
            <a:off x="457200" y="2277329"/>
            <a:ext cx="8229600" cy="293358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Υπολογιστικά συστήματα κρίσιμα για τη λειτουργία του δικτύου</a:t>
            </a:r>
          </a:p>
          <a:p>
            <a:r>
              <a:rPr lang="el-GR" dirty="0" smtClean="0"/>
              <a:t>Εκτελούν έμπιστα λειτουργικά συστήματα</a:t>
            </a:r>
          </a:p>
          <a:p>
            <a:r>
              <a:rPr lang="el-GR" dirty="0" smtClean="0"/>
              <a:t>Δεν περιέχει ελαττώματα.</a:t>
            </a:r>
          </a:p>
          <a:p>
            <a:r>
              <a:rPr lang="el-GR" dirty="0" smtClean="0"/>
              <a:t>Δεν περιέχει γνωστές ευπάθειες.</a:t>
            </a:r>
          </a:p>
          <a:p>
            <a:r>
              <a:rPr lang="el-GR" dirty="0" smtClean="0"/>
              <a:t>Έχει </a:t>
            </a:r>
            <a:r>
              <a:rPr lang="el-GR" dirty="0" err="1" smtClean="0"/>
              <a:t>παραμετροποιηθεί</a:t>
            </a:r>
            <a:r>
              <a:rPr lang="el-GR" dirty="0" smtClean="0"/>
              <a:t> με το βέλτιστο τρόπο.</a:t>
            </a:r>
          </a:p>
          <a:p>
            <a:r>
              <a:rPr lang="el-GR" dirty="0" smtClean="0"/>
              <a:t>Η διαχείρισή του είναι η βέλτιστη.</a:t>
            </a:r>
            <a:endParaRPr lang="el-GR" dirty="0"/>
          </a:p>
        </p:txBody>
      </p:sp>
      <p:sp>
        <p:nvSpPr>
          <p:cNvPr id="3" name="2 - Τίτλος"/>
          <p:cNvSpPr>
            <a:spLocks noGrp="1"/>
          </p:cNvSpPr>
          <p:nvPr>
            <p:ph type="title"/>
          </p:nvPr>
        </p:nvSpPr>
        <p:spPr/>
        <p:txBody>
          <a:bodyPr/>
          <a:lstStyle/>
          <a:p>
            <a:r>
              <a:rPr lang="en-US" dirty="0" smtClean="0"/>
              <a:t>Bastion hosts</a:t>
            </a:r>
            <a:r>
              <a:rPr lang="el-GR" dirty="0" smtClean="0"/>
              <a:t> /</a:t>
            </a:r>
            <a:r>
              <a:rPr lang="en-US" dirty="0" smtClean="0"/>
              <a:t>Linux Servers</a:t>
            </a:r>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smtClean="0"/>
              <a:t>Τοπολογίες </a:t>
            </a:r>
            <a:r>
              <a:rPr lang="en-US" dirty="0" smtClean="0"/>
              <a:t>firewall</a:t>
            </a:r>
            <a:endParaRPr lang="el-GR" dirty="0"/>
          </a:p>
        </p:txBody>
      </p:sp>
      <p:pic>
        <p:nvPicPr>
          <p:cNvPr id="1027" name="Picture 3"/>
          <p:cNvPicPr>
            <a:picLocks noGrp="1" noChangeAspect="1" noChangeArrowheads="1"/>
          </p:cNvPicPr>
          <p:nvPr>
            <p:ph idx="1"/>
          </p:nvPr>
        </p:nvPicPr>
        <p:blipFill>
          <a:blip r:embed="rId2"/>
          <a:srcRect/>
          <a:stretch>
            <a:fillRect/>
          </a:stretch>
        </p:blipFill>
        <p:spPr bwMode="auto">
          <a:xfrm>
            <a:off x="457200" y="1940128"/>
            <a:ext cx="8229600" cy="3607981"/>
          </a:xfrm>
          <a:prstGeom prst="rect">
            <a:avLst/>
          </a:prstGeom>
          <a:noFill/>
          <a:ln w="9525">
            <a:noFill/>
            <a:miter lim="800000"/>
            <a:headEnd/>
            <a:tailEnd/>
          </a:ln>
          <a:effectLst/>
        </p:spPr>
      </p:pic>
      <p:sp>
        <p:nvSpPr>
          <p:cNvPr id="6" name="5 - Ορθογώνιο"/>
          <p:cNvSpPr/>
          <p:nvPr/>
        </p:nvSpPr>
        <p:spPr>
          <a:xfrm>
            <a:off x="3000364" y="1714488"/>
            <a:ext cx="3276859" cy="369332"/>
          </a:xfrm>
          <a:prstGeom prst="rect">
            <a:avLst/>
          </a:prstGeom>
        </p:spPr>
        <p:txBody>
          <a:bodyPr wrap="none">
            <a:spAutoFit/>
          </a:bodyPr>
          <a:lstStyle/>
          <a:p>
            <a:r>
              <a:rPr lang="en-US" b="1" dirty="0" smtClean="0"/>
              <a:t>Single-Homed Bastion Host</a:t>
            </a:r>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n-US" dirty="0" smtClean="0"/>
              <a:t>Dual-Homed Bastion Host</a:t>
            </a:r>
            <a:endParaRPr lang="el-GR" dirty="0"/>
          </a:p>
        </p:txBody>
      </p:sp>
      <p:pic>
        <p:nvPicPr>
          <p:cNvPr id="2050" name="Picture 2"/>
          <p:cNvPicPr>
            <a:picLocks noGrp="1" noChangeAspect="1" noChangeArrowheads="1"/>
          </p:cNvPicPr>
          <p:nvPr>
            <p:ph idx="1"/>
          </p:nvPr>
        </p:nvPicPr>
        <p:blipFill>
          <a:blip r:embed="rId2"/>
          <a:srcRect/>
          <a:stretch>
            <a:fillRect/>
          </a:stretch>
        </p:blipFill>
        <p:spPr bwMode="auto">
          <a:xfrm>
            <a:off x="457200" y="1939837"/>
            <a:ext cx="8229600" cy="3608563"/>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n-US" dirty="0" smtClean="0"/>
              <a:t>Screened Subnets</a:t>
            </a:r>
            <a:endParaRPr lang="el-GR" dirty="0"/>
          </a:p>
        </p:txBody>
      </p:sp>
      <p:pic>
        <p:nvPicPr>
          <p:cNvPr id="1026" name="Picture 2"/>
          <p:cNvPicPr>
            <a:picLocks noGrp="1" noChangeAspect="1" noChangeArrowheads="1"/>
          </p:cNvPicPr>
          <p:nvPr>
            <p:ph idx="1"/>
          </p:nvPr>
        </p:nvPicPr>
        <p:blipFill>
          <a:blip r:embed="rId2"/>
          <a:srcRect/>
          <a:stretch>
            <a:fillRect/>
          </a:stretch>
        </p:blipFill>
        <p:spPr bwMode="auto">
          <a:xfrm>
            <a:off x="457200" y="1497452"/>
            <a:ext cx="8229600" cy="4493334"/>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Αποστρατικοποιημένη ζώνη (</a:t>
            </a:r>
            <a:r>
              <a:rPr lang="el-GR" dirty="0" err="1" smtClean="0"/>
              <a:t>De</a:t>
            </a:r>
            <a:r>
              <a:rPr lang="el-GR" dirty="0" smtClean="0"/>
              <a:t>-</a:t>
            </a:r>
            <a:r>
              <a:rPr lang="el-GR" dirty="0" err="1" smtClean="0"/>
              <a:t>Militarized</a:t>
            </a:r>
            <a:r>
              <a:rPr lang="el-GR" dirty="0" smtClean="0"/>
              <a:t> </a:t>
            </a:r>
            <a:r>
              <a:rPr lang="el-GR" dirty="0" err="1" smtClean="0"/>
              <a:t>Zone</a:t>
            </a:r>
            <a:r>
              <a:rPr lang="el-GR" dirty="0" smtClean="0"/>
              <a:t> – </a:t>
            </a:r>
            <a:r>
              <a:rPr lang="el-GR" dirty="0" err="1" smtClean="0"/>
              <a:t>DMZ</a:t>
            </a:r>
            <a:r>
              <a:rPr lang="el-GR" dirty="0" smtClean="0"/>
              <a:t>).</a:t>
            </a:r>
            <a:endParaRPr lang="en-US" dirty="0" smtClean="0"/>
          </a:p>
          <a:p>
            <a:r>
              <a:rPr lang="el-GR" dirty="0" smtClean="0"/>
              <a:t>Δεύτερο δίκτυο, το οποίο συνδέεται με το Διαδίκτυο</a:t>
            </a:r>
          </a:p>
          <a:p>
            <a:r>
              <a:rPr lang="el-GR" dirty="0" smtClean="0"/>
              <a:t>2 </a:t>
            </a:r>
            <a:r>
              <a:rPr lang="en-US" dirty="0" smtClean="0"/>
              <a:t>PACKET FILTERS (1 INTERNET, 1 INTRANET)</a:t>
            </a:r>
          </a:p>
          <a:p>
            <a:endParaRPr lang="en-US" dirty="0" smtClean="0"/>
          </a:p>
        </p:txBody>
      </p:sp>
      <p:sp>
        <p:nvSpPr>
          <p:cNvPr id="3" name="2 - Τίτλος"/>
          <p:cNvSpPr>
            <a:spLocks noGrp="1"/>
          </p:cNvSpPr>
          <p:nvPr>
            <p:ph type="title"/>
          </p:nvPr>
        </p:nvSpPr>
        <p:spPr/>
        <p:txBody>
          <a:bodyPr/>
          <a:lstStyle/>
          <a:p>
            <a:r>
              <a:rPr lang="en-US" dirty="0" smtClean="0"/>
              <a:t>DMZ</a:t>
            </a:r>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n-US" dirty="0" smtClean="0"/>
              <a:t>DMZ 2</a:t>
            </a:r>
            <a:endParaRPr lang="el-GR" dirty="0"/>
          </a:p>
        </p:txBody>
      </p:sp>
      <p:pic>
        <p:nvPicPr>
          <p:cNvPr id="2050" name="Picture 2"/>
          <p:cNvPicPr>
            <a:picLocks noGrp="1" noChangeAspect="1" noChangeArrowheads="1"/>
          </p:cNvPicPr>
          <p:nvPr>
            <p:ph idx="1"/>
          </p:nvPr>
        </p:nvPicPr>
        <p:blipFill>
          <a:blip r:embed="rId2"/>
          <a:srcRect/>
          <a:stretch>
            <a:fillRect/>
          </a:stretch>
        </p:blipFill>
        <p:spPr bwMode="auto">
          <a:xfrm>
            <a:off x="1521765" y="1481138"/>
            <a:ext cx="6100470" cy="4525962"/>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n-US" dirty="0" smtClean="0"/>
              <a:t>intrusion detection</a:t>
            </a:r>
          </a:p>
          <a:p>
            <a:r>
              <a:rPr lang="el-GR" dirty="0" smtClean="0"/>
              <a:t>ανάλυσης καταγραφών (</a:t>
            </a:r>
            <a:r>
              <a:rPr lang="en-US" dirty="0" smtClean="0"/>
              <a:t>auditing)</a:t>
            </a:r>
          </a:p>
          <a:p>
            <a:r>
              <a:rPr lang="el-GR" dirty="0" smtClean="0"/>
              <a:t>Ο</a:t>
            </a:r>
            <a:r>
              <a:rPr lang="en-US" dirty="0" smtClean="0"/>
              <a:t> </a:t>
            </a:r>
            <a:r>
              <a:rPr lang="el-GR" dirty="0" smtClean="0"/>
              <a:t>επιτιθέμενος θα συμπεριφερθεί</a:t>
            </a:r>
            <a:r>
              <a:rPr lang="en-US" dirty="0" smtClean="0"/>
              <a:t> </a:t>
            </a:r>
            <a:r>
              <a:rPr lang="el-GR" dirty="0" smtClean="0"/>
              <a:t>διαφορετικά σε σχέση με ένα νόμιμο</a:t>
            </a:r>
            <a:r>
              <a:rPr lang="en-US" dirty="0" smtClean="0"/>
              <a:t> </a:t>
            </a:r>
            <a:r>
              <a:rPr lang="el-GR" dirty="0" smtClean="0"/>
              <a:t>χρήστη</a:t>
            </a:r>
            <a:endParaRPr lang="en-US" dirty="0" smtClean="0"/>
          </a:p>
          <a:p>
            <a:r>
              <a:rPr lang="en-US" dirty="0" smtClean="0"/>
              <a:t>Intrusion Detection Systems (IDS)</a:t>
            </a:r>
            <a:endParaRPr lang="el-GR" dirty="0"/>
          </a:p>
        </p:txBody>
      </p:sp>
      <p:sp>
        <p:nvSpPr>
          <p:cNvPr id="3" name="2 - Τίτλος"/>
          <p:cNvSpPr>
            <a:spLocks noGrp="1"/>
          </p:cNvSpPr>
          <p:nvPr>
            <p:ph type="title"/>
          </p:nvPr>
        </p:nvSpPr>
        <p:spPr/>
        <p:txBody>
          <a:bodyPr/>
          <a:lstStyle/>
          <a:p>
            <a:r>
              <a:rPr lang="el-GR" dirty="0" smtClean="0"/>
              <a:t>Ανίχνευση Εισβολών</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r>
              <a:rPr lang="en-US" dirty="0" smtClean="0"/>
              <a:t>Lollipop model</a:t>
            </a:r>
            <a:endParaRPr lang="el-GR" dirty="0"/>
          </a:p>
        </p:txBody>
      </p:sp>
      <p:pic>
        <p:nvPicPr>
          <p:cNvPr id="1026" name="Picture 2"/>
          <p:cNvPicPr>
            <a:picLocks noGrp="1" noChangeAspect="1" noChangeArrowheads="1"/>
          </p:cNvPicPr>
          <p:nvPr>
            <p:ph idx="1"/>
          </p:nvPr>
        </p:nvPicPr>
        <p:blipFill>
          <a:blip r:embed="rId2"/>
          <a:srcRect/>
          <a:stretch>
            <a:fillRect/>
          </a:stretch>
        </p:blipFill>
        <p:spPr bwMode="auto">
          <a:xfrm>
            <a:off x="2309812" y="1648619"/>
            <a:ext cx="4524375" cy="4191000"/>
          </a:xfrm>
          <a:prstGeom prst="rect">
            <a:avLst/>
          </a:prstGeom>
          <a:noFill/>
          <a:ln w="9525">
            <a:noFill/>
            <a:miter lim="800000"/>
            <a:headEnd/>
            <a:tailEnd/>
          </a:ln>
          <a:effectLst/>
        </p:spPr>
      </p:pic>
      <p:sp>
        <p:nvSpPr>
          <p:cNvPr id="5" name="4 - Ορθογώνιο"/>
          <p:cNvSpPr/>
          <p:nvPr/>
        </p:nvSpPr>
        <p:spPr>
          <a:xfrm>
            <a:off x="285720" y="1357298"/>
            <a:ext cx="4105611" cy="369332"/>
          </a:xfrm>
          <a:prstGeom prst="rect">
            <a:avLst/>
          </a:prstGeom>
        </p:spPr>
        <p:txBody>
          <a:bodyPr wrap="none">
            <a:spAutoFit/>
          </a:bodyPr>
          <a:lstStyle/>
          <a:p>
            <a:r>
              <a:rPr lang="el-GR" dirty="0" smtClean="0"/>
              <a:t>Η περίμετρος είναι απαραβίαστη</a:t>
            </a:r>
            <a:endParaRPr lang="el-G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Τα </a:t>
            </a:r>
            <a:r>
              <a:rPr lang="en-US" dirty="0" smtClean="0"/>
              <a:t>IDS</a:t>
            </a:r>
            <a:r>
              <a:rPr lang="el-GR" dirty="0" smtClean="0"/>
              <a:t> είναι συστήματα υλικού ή λογισμικού</a:t>
            </a:r>
          </a:p>
          <a:p>
            <a:r>
              <a:rPr lang="el-GR" dirty="0" smtClean="0"/>
              <a:t>αναλαμβάνουν να κάνουν γνωστή την εισβολή κάποιου στο σύστημα ή ακόμη και την απόπειρα για κάτι τέτοιο φροντίζοντας παράλληλα και για την κατάλληλη αντιμετώπισή του</a:t>
            </a:r>
            <a:endParaRPr lang="el-GR" dirty="0"/>
          </a:p>
        </p:txBody>
      </p:sp>
      <p:sp>
        <p:nvSpPr>
          <p:cNvPr id="3" name="2 - Τίτλος"/>
          <p:cNvSpPr>
            <a:spLocks noGrp="1"/>
          </p:cNvSpPr>
          <p:nvPr>
            <p:ph type="title"/>
          </p:nvPr>
        </p:nvSpPr>
        <p:spPr/>
        <p:txBody>
          <a:bodyPr>
            <a:normAutofit fontScale="90000"/>
          </a:bodyPr>
          <a:lstStyle/>
          <a:p>
            <a:r>
              <a:rPr lang="el-GR" dirty="0" smtClean="0"/>
              <a:t>Συστήματα Ανίχνευσης Εισβολής</a:t>
            </a:r>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10000"/>
          </a:bodyPr>
          <a:lstStyle/>
          <a:p>
            <a:r>
              <a:rPr lang="en-US" dirty="0" smtClean="0"/>
              <a:t>Host IDS (HIDS)</a:t>
            </a:r>
            <a:endParaRPr lang="el-GR" dirty="0" smtClean="0"/>
          </a:p>
          <a:p>
            <a:pPr lvl="1"/>
            <a:r>
              <a:rPr lang="el-GR" dirty="0" smtClean="0"/>
              <a:t>εξετάζοντας διαρκώς τα διάφορα αρχεία καταγραφής (</a:t>
            </a:r>
            <a:r>
              <a:rPr lang="en-US" dirty="0" smtClean="0"/>
              <a:t>log files</a:t>
            </a:r>
            <a:r>
              <a:rPr lang="el-GR" dirty="0" smtClean="0"/>
              <a:t>)</a:t>
            </a:r>
          </a:p>
          <a:p>
            <a:r>
              <a:rPr lang="en-US" dirty="0" smtClean="0"/>
              <a:t>Network IDS</a:t>
            </a:r>
            <a:r>
              <a:rPr lang="el-GR" dirty="0" smtClean="0"/>
              <a:t> (</a:t>
            </a:r>
            <a:r>
              <a:rPr lang="en-US" dirty="0" smtClean="0"/>
              <a:t>NIDS</a:t>
            </a:r>
            <a:r>
              <a:rPr lang="el-GR" dirty="0" smtClean="0"/>
              <a:t>) </a:t>
            </a:r>
          </a:p>
          <a:p>
            <a:pPr marL="603504" lvl="2" indent="-256032">
              <a:spcBef>
                <a:spcPts val="400"/>
              </a:spcBef>
              <a:buSzPct val="68000"/>
              <a:buFont typeface="Wingdings 3"/>
              <a:buChar char=""/>
            </a:pPr>
            <a:r>
              <a:rPr lang="el-GR" dirty="0" smtClean="0"/>
              <a:t>παρακολουθούν την κίνηση  πάνω στο επικοινωνιακό μέσο</a:t>
            </a:r>
          </a:p>
          <a:p>
            <a:r>
              <a:rPr lang="el-GR" dirty="0" smtClean="0"/>
              <a:t>Υβριδικά IDS (NNIDS)</a:t>
            </a:r>
          </a:p>
          <a:p>
            <a:r>
              <a:rPr lang="el-GR" dirty="0" err="1" smtClean="0"/>
              <a:t>Decoy</a:t>
            </a:r>
            <a:r>
              <a:rPr lang="el-GR" dirty="0" smtClean="0"/>
              <a:t> / </a:t>
            </a:r>
            <a:r>
              <a:rPr lang="el-GR" dirty="0" err="1" smtClean="0"/>
              <a:t>Honeypots</a:t>
            </a:r>
            <a:endParaRPr lang="el-GR" dirty="0" smtClean="0"/>
          </a:p>
          <a:p>
            <a:pPr lvl="1"/>
            <a:r>
              <a:rPr lang="el-GR" dirty="0" smtClean="0"/>
              <a:t>αφήνονται σκόπιμα εκτεθειμένα έτσι ώστε να παραπλανήσουν τους επίδοξους εισβολείς</a:t>
            </a:r>
          </a:p>
          <a:p>
            <a:endParaRPr lang="el-GR" dirty="0" smtClean="0"/>
          </a:p>
          <a:p>
            <a:pPr lvl="1">
              <a:buNone/>
            </a:pPr>
            <a:r>
              <a:rPr lang="el-GR" dirty="0" smtClean="0"/>
              <a:t/>
            </a:r>
            <a:br>
              <a:rPr lang="el-GR" dirty="0" smtClean="0"/>
            </a:br>
            <a:endParaRPr lang="el-GR" dirty="0"/>
          </a:p>
        </p:txBody>
      </p:sp>
      <p:sp>
        <p:nvSpPr>
          <p:cNvPr id="3" name="2 - Τίτλος"/>
          <p:cNvSpPr>
            <a:spLocks noGrp="1"/>
          </p:cNvSpPr>
          <p:nvPr>
            <p:ph type="title"/>
          </p:nvPr>
        </p:nvSpPr>
        <p:spPr/>
        <p:txBody>
          <a:bodyPr>
            <a:normAutofit fontScale="90000"/>
          </a:bodyPr>
          <a:lstStyle/>
          <a:p>
            <a:r>
              <a:rPr lang="el-GR" dirty="0" smtClean="0"/>
              <a:t>Κατηγορίες Συστημάτων Ανίχνευσης Εισβολής</a:t>
            </a:r>
            <a:endParaRPr lang="el-G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i="1" dirty="0" smtClean="0"/>
              <a:t>Τύποι </a:t>
            </a:r>
            <a:r>
              <a:rPr lang="en-US" i="1" dirty="0" smtClean="0"/>
              <a:t>IDS </a:t>
            </a:r>
            <a:endParaRPr lang="el-GR" dirty="0"/>
          </a:p>
        </p:txBody>
      </p:sp>
      <p:pic>
        <p:nvPicPr>
          <p:cNvPr id="3074" name="Picture 2"/>
          <p:cNvPicPr>
            <a:picLocks noGrp="1" noChangeAspect="1" noChangeArrowheads="1"/>
          </p:cNvPicPr>
          <p:nvPr>
            <p:ph idx="1"/>
          </p:nvPr>
        </p:nvPicPr>
        <p:blipFill>
          <a:blip r:embed="rId2"/>
          <a:srcRect/>
          <a:stretch>
            <a:fillRect/>
          </a:stretch>
        </p:blipFill>
        <p:spPr bwMode="auto">
          <a:xfrm>
            <a:off x="130056" y="1000108"/>
            <a:ext cx="8981046" cy="5429288"/>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Πρότυπο 802.11</a:t>
            </a:r>
            <a:r>
              <a:rPr lang="en-US" dirty="0" smtClean="0"/>
              <a:t> </a:t>
            </a:r>
            <a:r>
              <a:rPr lang="en-US" b="1" dirty="0" smtClean="0"/>
              <a:t>a/b/g/n/ ac</a:t>
            </a:r>
          </a:p>
          <a:p>
            <a:r>
              <a:rPr lang="el-GR" dirty="0" smtClean="0"/>
              <a:t>Μεταφορά δεδομένων με τη χρήση ηλεκτρομαγνητικών κυμάτων</a:t>
            </a:r>
          </a:p>
          <a:p>
            <a:r>
              <a:rPr lang="el-GR" dirty="0" smtClean="0"/>
              <a:t>Όπου δεν υπάρχει εγκατάσταση δομημένης καλωδίωσης</a:t>
            </a:r>
            <a:endParaRPr lang="el-GR" b="1" dirty="0"/>
          </a:p>
        </p:txBody>
      </p:sp>
      <p:sp>
        <p:nvSpPr>
          <p:cNvPr id="3" name="2 - Τίτλος"/>
          <p:cNvSpPr>
            <a:spLocks noGrp="1"/>
          </p:cNvSpPr>
          <p:nvPr>
            <p:ph type="title"/>
          </p:nvPr>
        </p:nvSpPr>
        <p:spPr/>
        <p:txBody>
          <a:bodyPr/>
          <a:lstStyle/>
          <a:p>
            <a:r>
              <a:rPr lang="el-GR" dirty="0" smtClean="0"/>
              <a:t>Ασύρματη Δικτύωση</a:t>
            </a:r>
            <a:endParaRPr lang="el-G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Να υποκλέψει δεδομένα (</a:t>
            </a:r>
            <a:r>
              <a:rPr lang="en-US" dirty="0" smtClean="0"/>
              <a:t>Sniffing)</a:t>
            </a:r>
            <a:endParaRPr lang="el-GR" dirty="0" smtClean="0"/>
          </a:p>
          <a:p>
            <a:r>
              <a:rPr lang="el-GR" dirty="0" smtClean="0"/>
              <a:t>Να τροποποιήσει τα μεταδιδόμενα δεδομένα (</a:t>
            </a:r>
            <a:r>
              <a:rPr lang="el-GR" dirty="0" err="1" smtClean="0"/>
              <a:t>Man</a:t>
            </a:r>
            <a:r>
              <a:rPr lang="el-GR" dirty="0" smtClean="0"/>
              <a:t>-</a:t>
            </a:r>
            <a:r>
              <a:rPr lang="el-GR" dirty="0" err="1" smtClean="0"/>
              <a:t>in</a:t>
            </a:r>
            <a:r>
              <a:rPr lang="el-GR" dirty="0" smtClean="0"/>
              <a:t>-</a:t>
            </a:r>
            <a:r>
              <a:rPr lang="el-GR" dirty="0" err="1" smtClean="0"/>
              <a:t>the</a:t>
            </a:r>
            <a:r>
              <a:rPr lang="el-GR" dirty="0" smtClean="0"/>
              <a:t>-</a:t>
            </a:r>
            <a:r>
              <a:rPr lang="el-GR" dirty="0" err="1" smtClean="0"/>
              <a:t>Middle</a:t>
            </a:r>
            <a:r>
              <a:rPr lang="el-GR" dirty="0" smtClean="0"/>
              <a:t>)</a:t>
            </a:r>
          </a:p>
          <a:p>
            <a:r>
              <a:rPr lang="el-GR" dirty="0" smtClean="0"/>
              <a:t>Να διακόψει την υπηρεσία (</a:t>
            </a:r>
            <a:r>
              <a:rPr lang="el-GR" dirty="0" err="1" smtClean="0"/>
              <a:t>Denial</a:t>
            </a:r>
            <a:r>
              <a:rPr lang="el-GR" dirty="0" smtClean="0"/>
              <a:t> </a:t>
            </a:r>
            <a:r>
              <a:rPr lang="el-GR" dirty="0" err="1" smtClean="0"/>
              <a:t>of</a:t>
            </a:r>
            <a:r>
              <a:rPr lang="el-GR" dirty="0" smtClean="0"/>
              <a:t> </a:t>
            </a:r>
            <a:r>
              <a:rPr lang="el-GR" dirty="0" err="1" smtClean="0"/>
              <a:t>Service</a:t>
            </a:r>
            <a:r>
              <a:rPr lang="el-GR" dirty="0" smtClean="0"/>
              <a:t>)</a:t>
            </a:r>
          </a:p>
          <a:p>
            <a:r>
              <a:rPr lang="el-GR" dirty="0" smtClean="0"/>
              <a:t>Να υποκλέψει στοιχεία πρόσβασης (</a:t>
            </a:r>
            <a:r>
              <a:rPr lang="el-GR" dirty="0" err="1" smtClean="0"/>
              <a:t>Wireless</a:t>
            </a:r>
            <a:r>
              <a:rPr lang="el-GR" dirty="0" smtClean="0"/>
              <a:t> </a:t>
            </a:r>
            <a:r>
              <a:rPr lang="el-GR" dirty="0" err="1" smtClean="0"/>
              <a:t>Phishing</a:t>
            </a:r>
            <a:r>
              <a:rPr lang="el-GR" dirty="0" smtClean="0"/>
              <a:t>) (Ψεύτικο </a:t>
            </a:r>
            <a:r>
              <a:rPr lang="en-US" dirty="0" smtClean="0"/>
              <a:t>access point </a:t>
            </a:r>
            <a:r>
              <a:rPr lang="en-US" dirty="0" err="1" smtClean="0"/>
              <a:t>με</a:t>
            </a:r>
            <a:r>
              <a:rPr lang="en-US" dirty="0" smtClean="0"/>
              <a:t> </a:t>
            </a:r>
            <a:r>
              <a:rPr lang="en-US" dirty="0" err="1" smtClean="0"/>
              <a:t>ίδιο</a:t>
            </a:r>
            <a:r>
              <a:rPr lang="en-US" dirty="0" smtClean="0"/>
              <a:t> </a:t>
            </a:r>
            <a:r>
              <a:rPr lang="en-US" dirty="0" err="1" smtClean="0"/>
              <a:t>SSID</a:t>
            </a:r>
            <a:r>
              <a:rPr lang="el-GR" dirty="0" smtClean="0"/>
              <a:t>)</a:t>
            </a:r>
            <a:endParaRPr lang="el-GR" dirty="0"/>
          </a:p>
        </p:txBody>
      </p:sp>
      <p:sp>
        <p:nvSpPr>
          <p:cNvPr id="3" name="2 - Τίτλος"/>
          <p:cNvSpPr>
            <a:spLocks noGrp="1"/>
          </p:cNvSpPr>
          <p:nvPr>
            <p:ph type="title"/>
          </p:nvPr>
        </p:nvSpPr>
        <p:spPr/>
        <p:txBody>
          <a:bodyPr>
            <a:normAutofit fontScale="90000"/>
          </a:bodyPr>
          <a:lstStyle/>
          <a:p>
            <a:r>
              <a:rPr lang="el-GR" dirty="0" smtClean="0"/>
              <a:t>Ζητήματα ασφάλειας σε Ασύρματα Δίκτυα</a:t>
            </a:r>
            <a:endParaRPr lang="el-G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b="1" dirty="0" smtClean="0"/>
              <a:t>Ελάχιστη περιοχή κάλυψης</a:t>
            </a:r>
          </a:p>
          <a:p>
            <a:r>
              <a:rPr lang="el-GR" dirty="0" smtClean="0"/>
              <a:t> Την ισχύ εκπομπής.</a:t>
            </a:r>
          </a:p>
          <a:p>
            <a:r>
              <a:rPr lang="el-GR" dirty="0" smtClean="0"/>
              <a:t> Το είδος του δικτύου.</a:t>
            </a:r>
          </a:p>
          <a:p>
            <a:r>
              <a:rPr lang="el-GR" dirty="0" smtClean="0"/>
              <a:t> Τη συχνότητα εκπομπής.</a:t>
            </a:r>
          </a:p>
          <a:p>
            <a:r>
              <a:rPr lang="el-GR" dirty="0" smtClean="0"/>
              <a:t> Τον τύπο και την απολαβή της κεραίας.</a:t>
            </a:r>
          </a:p>
          <a:p>
            <a:r>
              <a:rPr lang="el-GR" dirty="0" smtClean="0"/>
              <a:t> Το φυσικό περιβάλλον.</a:t>
            </a:r>
          </a:p>
          <a:p>
            <a:r>
              <a:rPr lang="el-GR" dirty="0" smtClean="0"/>
              <a:t> Τις παρεμβολές.</a:t>
            </a:r>
          </a:p>
          <a:p>
            <a:r>
              <a:rPr lang="el-GR" dirty="0" smtClean="0"/>
              <a:t> Την απόσταση.</a:t>
            </a:r>
            <a:endParaRPr lang="el-GR" dirty="0"/>
          </a:p>
        </p:txBody>
      </p:sp>
      <p:sp>
        <p:nvSpPr>
          <p:cNvPr id="3" name="2 - Τίτλος"/>
          <p:cNvSpPr>
            <a:spLocks noGrp="1"/>
          </p:cNvSpPr>
          <p:nvPr>
            <p:ph type="title"/>
          </p:nvPr>
        </p:nvSpPr>
        <p:spPr/>
        <p:txBody>
          <a:bodyPr>
            <a:normAutofit fontScale="90000"/>
          </a:bodyPr>
          <a:lstStyle/>
          <a:p>
            <a:r>
              <a:rPr lang="el-GR" dirty="0" smtClean="0"/>
              <a:t>Θέματα σχεδίασης Ασυρμάτων Δικτύων</a:t>
            </a:r>
            <a:endParaRPr lang="el-G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Το </a:t>
            </a:r>
            <a:r>
              <a:rPr lang="el-GR" dirty="0" err="1" smtClean="0"/>
              <a:t>SSID</a:t>
            </a:r>
            <a:r>
              <a:rPr lang="el-GR" dirty="0" smtClean="0"/>
              <a:t> να προσδιορίζει με σαφήνεια το δίκτυο</a:t>
            </a:r>
          </a:p>
          <a:p>
            <a:r>
              <a:rPr lang="el-GR" dirty="0" smtClean="0"/>
              <a:t>Αποφυγή εκπομπής του </a:t>
            </a:r>
            <a:r>
              <a:rPr lang="el-GR" dirty="0" err="1" smtClean="0"/>
              <a:t>SSID</a:t>
            </a:r>
            <a:endParaRPr lang="el-GR" dirty="0"/>
          </a:p>
        </p:txBody>
      </p:sp>
      <p:sp>
        <p:nvSpPr>
          <p:cNvPr id="3" name="2 - Τίτλος"/>
          <p:cNvSpPr>
            <a:spLocks noGrp="1"/>
          </p:cNvSpPr>
          <p:nvPr>
            <p:ph type="title"/>
          </p:nvPr>
        </p:nvSpPr>
        <p:spPr/>
        <p:txBody>
          <a:bodyPr/>
          <a:lstStyle/>
          <a:p>
            <a:r>
              <a:rPr lang="en-US" dirty="0" smtClean="0"/>
              <a:t>Service Set Identifier (</a:t>
            </a:r>
            <a:r>
              <a:rPr lang="en-US" dirty="0" err="1" smtClean="0"/>
              <a:t>SSID</a:t>
            </a:r>
            <a:r>
              <a:rPr lang="en-US" dirty="0" smtClean="0"/>
              <a:t>)</a:t>
            </a:r>
            <a:endParaRPr lang="el-G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να μην είναι δυνατή η χρήση της για διείσδυση μέσω αυτής στο υπόλοιπο δίκτυο.</a:t>
            </a:r>
          </a:p>
          <a:p>
            <a:endParaRPr lang="el-GR" dirty="0"/>
          </a:p>
        </p:txBody>
      </p:sp>
      <p:sp>
        <p:nvSpPr>
          <p:cNvPr id="3" name="2 - Τίτλος"/>
          <p:cNvSpPr>
            <a:spLocks noGrp="1"/>
          </p:cNvSpPr>
          <p:nvPr>
            <p:ph type="title"/>
          </p:nvPr>
        </p:nvSpPr>
        <p:spPr/>
        <p:txBody>
          <a:bodyPr>
            <a:normAutofit fontScale="90000"/>
          </a:bodyPr>
          <a:lstStyle/>
          <a:p>
            <a:r>
              <a:rPr lang="el-GR" dirty="0" smtClean="0"/>
              <a:t>Απενεργοποίηση </a:t>
            </a:r>
            <a:r>
              <a:rPr lang="en-US" dirty="0" smtClean="0"/>
              <a:t>ad-hoc </a:t>
            </a:r>
            <a:r>
              <a:rPr lang="el-GR" dirty="0" smtClean="0"/>
              <a:t>συνδέσεων</a:t>
            </a:r>
            <a:endParaRPr lang="el-G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Η σύνδεση </a:t>
            </a:r>
            <a:r>
              <a:rPr lang="el-GR" dirty="0" err="1" smtClean="0"/>
              <a:t>access</a:t>
            </a:r>
            <a:r>
              <a:rPr lang="el-GR" dirty="0" smtClean="0"/>
              <a:t> </a:t>
            </a:r>
            <a:r>
              <a:rPr lang="el-GR" dirty="0" err="1" smtClean="0"/>
              <a:t>points</a:t>
            </a:r>
            <a:r>
              <a:rPr lang="el-GR" dirty="0" smtClean="0"/>
              <a:t> χωρίς τις κατάλληλες γνώσεις παραμετροποίησης</a:t>
            </a:r>
          </a:p>
          <a:p>
            <a:r>
              <a:rPr lang="el-GR" dirty="0" smtClean="0"/>
              <a:t>Όχι σύνδεση οποιασδήποτε συσκευής σε οποιαδήποτε θύρα (</a:t>
            </a:r>
            <a:r>
              <a:rPr lang="el-GR" dirty="0" err="1" smtClean="0"/>
              <a:t>port</a:t>
            </a:r>
            <a:r>
              <a:rPr lang="el-GR" dirty="0" smtClean="0"/>
              <a:t> </a:t>
            </a:r>
            <a:r>
              <a:rPr lang="el-GR" dirty="0" err="1" smtClean="0"/>
              <a:t>security</a:t>
            </a:r>
            <a:r>
              <a:rPr lang="el-GR" dirty="0" smtClean="0"/>
              <a:t>)</a:t>
            </a:r>
            <a:endParaRPr lang="el-GR" dirty="0"/>
          </a:p>
        </p:txBody>
      </p:sp>
      <p:sp>
        <p:nvSpPr>
          <p:cNvPr id="3" name="2 - Τίτλος"/>
          <p:cNvSpPr>
            <a:spLocks noGrp="1"/>
          </p:cNvSpPr>
          <p:nvPr>
            <p:ph type="title"/>
          </p:nvPr>
        </p:nvSpPr>
        <p:spPr/>
        <p:txBody>
          <a:bodyPr>
            <a:normAutofit fontScale="90000"/>
          </a:bodyPr>
          <a:lstStyle/>
          <a:p>
            <a:r>
              <a:rPr lang="el-GR" dirty="0" smtClean="0"/>
              <a:t>Έλεγχος ενσύρματων σημείων σύνδεσης</a:t>
            </a:r>
            <a:endParaRPr lang="el-G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Σε δημόσια διαθέσιμο δίκτυο</a:t>
            </a:r>
          </a:p>
          <a:p>
            <a:r>
              <a:rPr lang="el-GR" dirty="0" smtClean="0"/>
              <a:t>Πολλοί Διαφορετικοί χρήστες</a:t>
            </a:r>
          </a:p>
          <a:p>
            <a:r>
              <a:rPr lang="el-GR" dirty="0" smtClean="0"/>
              <a:t>Να μην επιτρέπεται η ανταλλαγή δεδομένων μεταξύ των</a:t>
            </a:r>
          </a:p>
          <a:p>
            <a:r>
              <a:rPr lang="el-GR" dirty="0" smtClean="0"/>
              <a:t>Όχι πρόσβαση στα δεδομένα που είναι αποθηκευμένα στις συσκευές των υπόλοιπων χρηστών (</a:t>
            </a:r>
            <a:r>
              <a:rPr lang="en-US" dirty="0" smtClean="0"/>
              <a:t>client isolation)</a:t>
            </a:r>
            <a:endParaRPr lang="el-GR" dirty="0"/>
          </a:p>
        </p:txBody>
      </p:sp>
      <p:sp>
        <p:nvSpPr>
          <p:cNvPr id="3" name="2 - Τίτλος"/>
          <p:cNvSpPr>
            <a:spLocks noGrp="1"/>
          </p:cNvSpPr>
          <p:nvPr>
            <p:ph type="title"/>
          </p:nvPr>
        </p:nvSpPr>
        <p:spPr/>
        <p:txBody>
          <a:bodyPr/>
          <a:lstStyle/>
          <a:p>
            <a:r>
              <a:rPr lang="el-GR" dirty="0" smtClean="0"/>
              <a:t>Απομόνωση πελάτη</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r>
              <a:rPr lang="en-US" dirty="0" smtClean="0"/>
              <a:t>Onion model</a:t>
            </a:r>
            <a:r>
              <a:rPr lang="el-GR" dirty="0" smtClean="0"/>
              <a:t> /</a:t>
            </a:r>
            <a:r>
              <a:rPr lang="en-US" dirty="0" smtClean="0"/>
              <a:t>defense in-depth</a:t>
            </a:r>
            <a:endParaRPr lang="el-GR" dirty="0"/>
          </a:p>
        </p:txBody>
      </p:sp>
      <p:pic>
        <p:nvPicPr>
          <p:cNvPr id="2050" name="Picture 2"/>
          <p:cNvPicPr>
            <a:picLocks noGrp="1" noChangeAspect="1" noChangeArrowheads="1"/>
          </p:cNvPicPr>
          <p:nvPr>
            <p:ph idx="1"/>
          </p:nvPr>
        </p:nvPicPr>
        <p:blipFill>
          <a:blip r:embed="rId2"/>
          <a:srcRect/>
          <a:stretch>
            <a:fillRect/>
          </a:stretch>
        </p:blipFill>
        <p:spPr bwMode="auto">
          <a:xfrm>
            <a:off x="928662" y="2071678"/>
            <a:ext cx="7084871" cy="4525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err="1" smtClean="0"/>
              <a:t>Αυθεντικοποίησης</a:t>
            </a:r>
            <a:r>
              <a:rPr lang="el-GR" dirty="0" smtClean="0"/>
              <a:t> </a:t>
            </a:r>
          </a:p>
          <a:p>
            <a:r>
              <a:rPr lang="el-GR" dirty="0" smtClean="0"/>
              <a:t>Κρυπτογράφηση δεδομένων στο ασύρματο μέσο</a:t>
            </a:r>
            <a:endParaRPr lang="el-GR" dirty="0"/>
          </a:p>
        </p:txBody>
      </p:sp>
      <p:sp>
        <p:nvSpPr>
          <p:cNvPr id="3" name="2 - Τίτλος"/>
          <p:cNvSpPr>
            <a:spLocks noGrp="1"/>
          </p:cNvSpPr>
          <p:nvPr>
            <p:ph type="title"/>
          </p:nvPr>
        </p:nvSpPr>
        <p:spPr/>
        <p:txBody>
          <a:bodyPr/>
          <a:lstStyle/>
          <a:p>
            <a:r>
              <a:rPr lang="el-GR" dirty="0" smtClean="0"/>
              <a:t>Προστασία δεδομένων</a:t>
            </a:r>
            <a:endParaRPr lang="el-G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Στόχος προστασία αντίστοιχη με αυτή που παρέχεται από ένα ενσύρματο μέσο</a:t>
            </a:r>
          </a:p>
          <a:p>
            <a:r>
              <a:rPr lang="el-GR" dirty="0" smtClean="0"/>
              <a:t>Κοινό κλειδί μεταξύ του </a:t>
            </a:r>
            <a:r>
              <a:rPr lang="el-GR" dirty="0" err="1" smtClean="0"/>
              <a:t>access</a:t>
            </a:r>
            <a:r>
              <a:rPr lang="el-GR" dirty="0" smtClean="0"/>
              <a:t> </a:t>
            </a:r>
            <a:r>
              <a:rPr lang="el-GR" dirty="0" err="1" smtClean="0"/>
              <a:t>point</a:t>
            </a:r>
            <a:r>
              <a:rPr lang="el-GR" dirty="0" smtClean="0"/>
              <a:t> και του σταθμού (τερματικού)</a:t>
            </a:r>
          </a:p>
          <a:p>
            <a:r>
              <a:rPr lang="el-GR" dirty="0" smtClean="0"/>
              <a:t>Δύο επιλογές </a:t>
            </a:r>
            <a:r>
              <a:rPr lang="el-GR" dirty="0" err="1" smtClean="0"/>
              <a:t>αυθεντικοποίησης</a:t>
            </a:r>
            <a:endParaRPr lang="el-GR" dirty="0" smtClean="0"/>
          </a:p>
          <a:p>
            <a:r>
              <a:rPr lang="en-US" dirty="0" smtClean="0"/>
              <a:t>Open System authentication</a:t>
            </a:r>
            <a:r>
              <a:rPr lang="el-GR" dirty="0" smtClean="0"/>
              <a:t> (δεν γίνεται </a:t>
            </a:r>
            <a:r>
              <a:rPr lang="el-GR" dirty="0" err="1" smtClean="0"/>
              <a:t>αυθεντικοποίηση</a:t>
            </a:r>
            <a:r>
              <a:rPr lang="el-GR" dirty="0" smtClean="0"/>
              <a:t>)</a:t>
            </a:r>
          </a:p>
          <a:p>
            <a:r>
              <a:rPr lang="en-US" dirty="0" smtClean="0"/>
              <a:t>Shared-key authentication</a:t>
            </a:r>
            <a:endParaRPr lang="el-GR" dirty="0" smtClean="0"/>
          </a:p>
          <a:p>
            <a:endParaRPr lang="el-GR" dirty="0" smtClean="0"/>
          </a:p>
          <a:p>
            <a:endParaRPr lang="el-GR" dirty="0"/>
          </a:p>
        </p:txBody>
      </p:sp>
      <p:sp>
        <p:nvSpPr>
          <p:cNvPr id="3" name="2 - Τίτλος"/>
          <p:cNvSpPr>
            <a:spLocks noGrp="1"/>
          </p:cNvSpPr>
          <p:nvPr>
            <p:ph type="title"/>
          </p:nvPr>
        </p:nvSpPr>
        <p:spPr/>
        <p:txBody>
          <a:bodyPr/>
          <a:lstStyle/>
          <a:p>
            <a:r>
              <a:rPr lang="en-US" dirty="0" smtClean="0"/>
              <a:t>Wired Equivalent Privacy</a:t>
            </a:r>
            <a:r>
              <a:rPr lang="el-GR" dirty="0" smtClean="0"/>
              <a:t> </a:t>
            </a:r>
            <a:r>
              <a:rPr lang="en-US" dirty="0" smtClean="0"/>
              <a:t>(</a:t>
            </a:r>
            <a:r>
              <a:rPr lang="en-US" dirty="0" err="1" smtClean="0"/>
              <a:t>WEP</a:t>
            </a:r>
            <a:r>
              <a:rPr lang="en-US" dirty="0" smtClean="0"/>
              <a:t>)</a:t>
            </a:r>
            <a:endParaRPr lang="el-G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77500" lnSpcReduction="20000"/>
          </a:bodyPr>
          <a:lstStyle/>
          <a:p>
            <a:r>
              <a:rPr lang="el-GR" dirty="0" smtClean="0"/>
              <a:t>διαδικασία πρόκλησης-απόκρισης </a:t>
            </a:r>
            <a:r>
              <a:rPr lang="en-US" dirty="0" smtClean="0"/>
              <a:t>(challenge-response)</a:t>
            </a:r>
            <a:endParaRPr lang="el-GR" dirty="0" smtClean="0"/>
          </a:p>
          <a:p>
            <a:endParaRPr lang="el-GR" dirty="0" smtClean="0"/>
          </a:p>
          <a:p>
            <a:r>
              <a:rPr lang="el-GR" dirty="0" smtClean="0"/>
              <a:t>Ο σταθμός αποστέλλει ένα αίτημα στο </a:t>
            </a:r>
            <a:r>
              <a:rPr lang="el-GR" dirty="0" err="1" smtClean="0"/>
              <a:t>access</a:t>
            </a:r>
            <a:r>
              <a:rPr lang="el-GR" dirty="0" smtClean="0"/>
              <a:t> </a:t>
            </a:r>
            <a:r>
              <a:rPr lang="el-GR" dirty="0" err="1" smtClean="0"/>
              <a:t>point</a:t>
            </a:r>
            <a:r>
              <a:rPr lang="el-GR" dirty="0" smtClean="0"/>
              <a:t>.</a:t>
            </a:r>
          </a:p>
          <a:p>
            <a:r>
              <a:rPr lang="el-GR" dirty="0" smtClean="0"/>
              <a:t>Το </a:t>
            </a:r>
            <a:r>
              <a:rPr lang="el-GR" dirty="0" err="1" smtClean="0"/>
              <a:t>access</a:t>
            </a:r>
            <a:r>
              <a:rPr lang="el-GR" dirty="0" smtClean="0"/>
              <a:t> </a:t>
            </a:r>
            <a:r>
              <a:rPr lang="el-GR" dirty="0" err="1" smtClean="0"/>
              <a:t>point</a:t>
            </a:r>
            <a:r>
              <a:rPr lang="el-GR" dirty="0" smtClean="0"/>
              <a:t> δημιουργεί μια τυχαία ακολουθία 128 </a:t>
            </a:r>
            <a:r>
              <a:rPr lang="el-GR" dirty="0" err="1" smtClean="0"/>
              <a:t>bits</a:t>
            </a:r>
            <a:r>
              <a:rPr lang="el-GR" dirty="0" smtClean="0"/>
              <a:t> (</a:t>
            </a:r>
            <a:r>
              <a:rPr lang="el-GR" dirty="0" err="1" smtClean="0"/>
              <a:t>challenge</a:t>
            </a:r>
            <a:r>
              <a:rPr lang="el-GR" dirty="0" smtClean="0"/>
              <a:t>).</a:t>
            </a:r>
          </a:p>
          <a:p>
            <a:r>
              <a:rPr lang="el-GR" dirty="0" smtClean="0"/>
              <a:t>Ο σταθμός κρυπτογραφεί την ακολουθία αυτή με χρήση του αλγορίθμου RC4 και του κοινού κλειδιού και αποστέλλει το αποτέλεσμα (κρυπτογράφημα) στο </a:t>
            </a:r>
            <a:r>
              <a:rPr lang="el-GR" dirty="0" err="1" smtClean="0"/>
              <a:t>access</a:t>
            </a:r>
            <a:r>
              <a:rPr lang="el-GR" dirty="0" smtClean="0"/>
              <a:t> </a:t>
            </a:r>
            <a:r>
              <a:rPr lang="el-GR" dirty="0" err="1" smtClean="0"/>
              <a:t>point</a:t>
            </a:r>
            <a:r>
              <a:rPr lang="el-GR" dirty="0" smtClean="0"/>
              <a:t>.</a:t>
            </a:r>
          </a:p>
          <a:p>
            <a:r>
              <a:rPr lang="el-GR" dirty="0" smtClean="0"/>
              <a:t>Το </a:t>
            </a:r>
            <a:r>
              <a:rPr lang="el-GR" dirty="0" err="1" smtClean="0"/>
              <a:t>access</a:t>
            </a:r>
            <a:r>
              <a:rPr lang="el-GR" dirty="0" smtClean="0"/>
              <a:t> </a:t>
            </a:r>
            <a:r>
              <a:rPr lang="el-GR" dirty="0" err="1" smtClean="0"/>
              <a:t>point</a:t>
            </a:r>
            <a:r>
              <a:rPr lang="el-GR" dirty="0" smtClean="0"/>
              <a:t> αποκρυπτογραφεί το κρυπτογράφημα με χρήση του ίδιου αλγόριθμου και του κοινού κλειδιού. Αν το αποτέλεσμα είναι ίδιο με την αρχική ακολουθία, σημαίνει πως το κλειδί μεταξύ των δύο είναι κοινό άρα ο σταθμός </a:t>
            </a:r>
            <a:r>
              <a:rPr lang="el-GR" dirty="0" err="1" smtClean="0"/>
              <a:t>αυθεντικοποιείται</a:t>
            </a:r>
            <a:r>
              <a:rPr lang="el-GR" dirty="0" smtClean="0"/>
              <a:t>.</a:t>
            </a:r>
            <a:endParaRPr lang="el-GR" dirty="0"/>
          </a:p>
        </p:txBody>
      </p:sp>
      <p:sp>
        <p:nvSpPr>
          <p:cNvPr id="3" name="2 - Τίτλος"/>
          <p:cNvSpPr>
            <a:spLocks noGrp="1"/>
          </p:cNvSpPr>
          <p:nvPr>
            <p:ph type="title"/>
          </p:nvPr>
        </p:nvSpPr>
        <p:spPr/>
        <p:txBody>
          <a:bodyPr/>
          <a:lstStyle/>
          <a:p>
            <a:r>
              <a:rPr lang="en-US" dirty="0" smtClean="0"/>
              <a:t>Shared-key authentication</a:t>
            </a:r>
            <a:endParaRPr lang="el-G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Η διανομή κλειδιών πρέπει να γίνεται «χέρι με χέρι» από το διαχειριστή</a:t>
            </a:r>
          </a:p>
          <a:p>
            <a:r>
              <a:rPr lang="el-GR" dirty="0" smtClean="0"/>
              <a:t>Το μέγεθος του κλειδιού είναι μόλις 24 </a:t>
            </a:r>
            <a:r>
              <a:rPr lang="el-GR" dirty="0" err="1" smtClean="0"/>
              <a:t>bit</a:t>
            </a:r>
            <a:endParaRPr lang="el-GR" dirty="0" smtClean="0"/>
          </a:p>
          <a:p>
            <a:r>
              <a:rPr lang="el-GR" dirty="0" err="1" smtClean="0"/>
              <a:t>WEP</a:t>
            </a:r>
            <a:r>
              <a:rPr lang="el-GR" dirty="0" smtClean="0"/>
              <a:t> ακατάλληλο για χρήση σε ασύρματα δίκτυα και προτάθηκε η αντικατάστασή του από το </a:t>
            </a:r>
            <a:r>
              <a:rPr lang="el-GR" dirty="0" err="1" smtClean="0"/>
              <a:t>WPA</a:t>
            </a:r>
            <a:endParaRPr lang="el-GR" dirty="0" smtClean="0"/>
          </a:p>
          <a:p>
            <a:endParaRPr lang="el-GR" dirty="0"/>
          </a:p>
        </p:txBody>
      </p:sp>
      <p:sp>
        <p:nvSpPr>
          <p:cNvPr id="3" name="2 - Τίτλος"/>
          <p:cNvSpPr>
            <a:spLocks noGrp="1"/>
          </p:cNvSpPr>
          <p:nvPr>
            <p:ph type="title"/>
          </p:nvPr>
        </p:nvSpPr>
        <p:spPr/>
        <p:txBody>
          <a:bodyPr>
            <a:normAutofit/>
          </a:bodyPr>
          <a:lstStyle/>
          <a:p>
            <a:r>
              <a:rPr lang="en-US" dirty="0" err="1" smtClean="0"/>
              <a:t>WEP</a:t>
            </a:r>
            <a:r>
              <a:rPr lang="en-US" dirty="0" smtClean="0"/>
              <a:t> </a:t>
            </a:r>
            <a:r>
              <a:rPr lang="el-GR" dirty="0" smtClean="0"/>
              <a:t>-Αδυναμίες</a:t>
            </a:r>
            <a:endParaRPr lang="el-G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Υποσύνολο του προτύπου 802.11</a:t>
            </a:r>
            <a:r>
              <a:rPr lang="en-US" dirty="0" err="1" smtClean="0"/>
              <a:t>i</a:t>
            </a:r>
            <a:endParaRPr lang="el-GR" dirty="0" smtClean="0"/>
          </a:p>
          <a:p>
            <a:r>
              <a:rPr lang="el-GR" dirty="0" smtClean="0"/>
              <a:t>Η </a:t>
            </a:r>
            <a:r>
              <a:rPr lang="el-GR" dirty="0" err="1" smtClean="0"/>
              <a:t>αυθεντικοποίηση</a:t>
            </a:r>
            <a:r>
              <a:rPr lang="el-GR" dirty="0" smtClean="0"/>
              <a:t> μπορεί να γίνει </a:t>
            </a:r>
          </a:p>
          <a:p>
            <a:r>
              <a:rPr lang="el-GR" dirty="0" smtClean="0"/>
              <a:t>Είτε με χρήση του πρωτοκόλλου 802.1Χ και χρήση ενός </a:t>
            </a:r>
            <a:r>
              <a:rPr lang="el-GR" dirty="0" err="1" smtClean="0"/>
              <a:t>RADIUS</a:t>
            </a:r>
            <a:r>
              <a:rPr lang="el-GR" dirty="0" smtClean="0"/>
              <a:t> Server (</a:t>
            </a:r>
            <a:r>
              <a:rPr lang="el-GR" dirty="0" err="1" smtClean="0"/>
              <a:t>Enterprise</a:t>
            </a:r>
            <a:r>
              <a:rPr lang="el-GR" dirty="0" smtClean="0"/>
              <a:t> </a:t>
            </a:r>
            <a:r>
              <a:rPr lang="el-GR" dirty="0" err="1" smtClean="0"/>
              <a:t>Mode</a:t>
            </a:r>
            <a:r>
              <a:rPr lang="el-GR" dirty="0" smtClean="0"/>
              <a:t>) </a:t>
            </a:r>
          </a:p>
          <a:p>
            <a:r>
              <a:rPr lang="el-GR" dirty="0" smtClean="0"/>
              <a:t>Είτε βασισμένη στη χρήση ενός συνθηματικού (</a:t>
            </a:r>
            <a:r>
              <a:rPr lang="el-GR" dirty="0" err="1" smtClean="0"/>
              <a:t>passphrase</a:t>
            </a:r>
            <a:r>
              <a:rPr lang="el-GR" dirty="0" smtClean="0"/>
              <a:t>) για απλές οικιακές εγκαταστάσεις.</a:t>
            </a:r>
          </a:p>
          <a:p>
            <a:r>
              <a:rPr lang="el-GR" dirty="0" smtClean="0"/>
              <a:t>Χρησιμοποιεί τον αλγόριθμο </a:t>
            </a:r>
            <a:r>
              <a:rPr lang="en-US" dirty="0" smtClean="0"/>
              <a:t>RC4</a:t>
            </a:r>
            <a:endParaRPr lang="el-GR" dirty="0" smtClean="0"/>
          </a:p>
          <a:p>
            <a:r>
              <a:rPr lang="el-GR" dirty="0" smtClean="0"/>
              <a:t>Μήκος κλειδιού (128 </a:t>
            </a:r>
            <a:r>
              <a:rPr lang="en-US" dirty="0" smtClean="0"/>
              <a:t>bits)</a:t>
            </a:r>
            <a:endParaRPr lang="el-GR" dirty="0"/>
          </a:p>
        </p:txBody>
      </p:sp>
      <p:sp>
        <p:nvSpPr>
          <p:cNvPr id="3" name="2 - Τίτλος"/>
          <p:cNvSpPr>
            <a:spLocks noGrp="1"/>
          </p:cNvSpPr>
          <p:nvPr>
            <p:ph type="title"/>
          </p:nvPr>
        </p:nvSpPr>
        <p:spPr/>
        <p:txBody>
          <a:bodyPr/>
          <a:lstStyle/>
          <a:p>
            <a:r>
              <a:rPr lang="en-US" dirty="0" smtClean="0"/>
              <a:t>Wi-Fi Protected Access</a:t>
            </a:r>
            <a:r>
              <a:rPr lang="el-GR" dirty="0" smtClean="0"/>
              <a:t> </a:t>
            </a:r>
            <a:r>
              <a:rPr lang="en-US" dirty="0" smtClean="0"/>
              <a:t>(</a:t>
            </a:r>
            <a:r>
              <a:rPr lang="en-US" dirty="0" err="1" smtClean="0"/>
              <a:t>WPA</a:t>
            </a:r>
            <a:r>
              <a:rPr lang="en-US" dirty="0" smtClean="0"/>
              <a:t>)</a:t>
            </a:r>
            <a:endParaRPr lang="el-G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Υλοποίηση του προτύπου 802.11</a:t>
            </a:r>
            <a:r>
              <a:rPr lang="en-US" dirty="0" err="1" smtClean="0"/>
              <a:t>i</a:t>
            </a:r>
            <a:endParaRPr lang="el-GR" dirty="0" smtClean="0"/>
          </a:p>
          <a:p>
            <a:r>
              <a:rPr lang="el-GR" dirty="0" smtClean="0"/>
              <a:t>Αντικαθιστά τον αλγόριθμο RC4 με τον </a:t>
            </a:r>
            <a:r>
              <a:rPr lang="en-US" dirty="0" smtClean="0"/>
              <a:t>AES</a:t>
            </a:r>
            <a:endParaRPr lang="el-GR" dirty="0" smtClean="0"/>
          </a:p>
          <a:p>
            <a:r>
              <a:rPr lang="el-GR" dirty="0" smtClean="0"/>
              <a:t>Χρησιμοποιείται και κατά την </a:t>
            </a:r>
            <a:r>
              <a:rPr lang="el-GR" dirty="0" err="1" smtClean="0"/>
              <a:t>αυθεντικοποίηση</a:t>
            </a:r>
            <a:r>
              <a:rPr lang="el-GR" dirty="0" smtClean="0"/>
              <a:t> και κατά την κρυπτογράφηση</a:t>
            </a:r>
          </a:p>
          <a:p>
            <a:r>
              <a:rPr lang="el-GR" dirty="0" smtClean="0"/>
              <a:t>Ευάλωτο σε επιθέσεις </a:t>
            </a:r>
            <a:r>
              <a:rPr lang="el-GR" dirty="0" err="1" smtClean="0"/>
              <a:t>Rollback</a:t>
            </a:r>
            <a:r>
              <a:rPr lang="el-GR" dirty="0" smtClean="0"/>
              <a:t>, </a:t>
            </a:r>
            <a:r>
              <a:rPr lang="el-GR" dirty="0" err="1" smtClean="0"/>
              <a:t>RSN</a:t>
            </a:r>
            <a:r>
              <a:rPr lang="el-GR" dirty="0" smtClean="0"/>
              <a:t> </a:t>
            </a:r>
            <a:r>
              <a:rPr lang="el-GR" dirty="0" err="1" smtClean="0"/>
              <a:t>IE</a:t>
            </a:r>
            <a:r>
              <a:rPr lang="el-GR" dirty="0" smtClean="0"/>
              <a:t> </a:t>
            </a:r>
            <a:r>
              <a:rPr lang="en-US" dirty="0" smtClean="0"/>
              <a:t>poisoning </a:t>
            </a:r>
            <a:r>
              <a:rPr lang="el-GR" dirty="0" smtClean="0"/>
              <a:t>και </a:t>
            </a:r>
            <a:r>
              <a:rPr lang="en-US" dirty="0" smtClean="0"/>
              <a:t>De-Association</a:t>
            </a:r>
            <a:endParaRPr lang="el-GR" dirty="0"/>
          </a:p>
        </p:txBody>
      </p:sp>
      <p:sp>
        <p:nvSpPr>
          <p:cNvPr id="3" name="2 - Τίτλος"/>
          <p:cNvSpPr>
            <a:spLocks noGrp="1"/>
          </p:cNvSpPr>
          <p:nvPr>
            <p:ph type="title"/>
          </p:nvPr>
        </p:nvSpPr>
        <p:spPr/>
        <p:txBody>
          <a:bodyPr/>
          <a:lstStyle/>
          <a:p>
            <a:r>
              <a:rPr lang="en-US" dirty="0" smtClean="0"/>
              <a:t>IEEE 802.11i - WPA2</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Υλικό (</a:t>
            </a:r>
            <a:r>
              <a:rPr lang="en-US" dirty="0" smtClean="0"/>
              <a:t>hardware</a:t>
            </a:r>
            <a:r>
              <a:rPr lang="el-GR" dirty="0" smtClean="0"/>
              <a:t>) </a:t>
            </a:r>
          </a:p>
          <a:p>
            <a:pPr lvl="1"/>
            <a:endParaRPr lang="el-GR" dirty="0" smtClean="0"/>
          </a:p>
          <a:p>
            <a:r>
              <a:rPr lang="el-GR" dirty="0" smtClean="0"/>
              <a:t>Λογισμικό (</a:t>
            </a:r>
            <a:r>
              <a:rPr lang="en-US" dirty="0" smtClean="0"/>
              <a:t>software</a:t>
            </a:r>
            <a:r>
              <a:rPr lang="el-GR" dirty="0" smtClean="0"/>
              <a:t>)</a:t>
            </a:r>
          </a:p>
          <a:p>
            <a:pPr lvl="1"/>
            <a:r>
              <a:rPr lang="en-US" dirty="0" smtClean="0"/>
              <a:t>Firewall</a:t>
            </a:r>
            <a:endParaRPr lang="el-GR" dirty="0" smtClean="0"/>
          </a:p>
          <a:p>
            <a:pPr lvl="1"/>
            <a:r>
              <a:rPr lang="el-GR" dirty="0" smtClean="0"/>
              <a:t>Κρυπτογραφία</a:t>
            </a:r>
          </a:p>
          <a:p>
            <a:pPr lvl="1">
              <a:buNone/>
            </a:pPr>
            <a:r>
              <a:rPr lang="el-GR" dirty="0" smtClean="0"/>
              <a:t>	 κρυφού κλειδιού (</a:t>
            </a:r>
            <a:r>
              <a:rPr lang="en-US" dirty="0" smtClean="0"/>
              <a:t>secret key</a:t>
            </a:r>
            <a:r>
              <a:rPr lang="el-GR" dirty="0" smtClean="0"/>
              <a:t>) 3</a:t>
            </a:r>
            <a:r>
              <a:rPr lang="en-US" dirty="0" smtClean="0"/>
              <a:t>DES</a:t>
            </a:r>
            <a:endParaRPr lang="el-GR" dirty="0" smtClean="0"/>
          </a:p>
          <a:p>
            <a:pPr lvl="1">
              <a:buNone/>
            </a:pPr>
            <a:r>
              <a:rPr lang="el-GR" dirty="0" smtClean="0"/>
              <a:t>	 δημόσιου κλειδιού (</a:t>
            </a:r>
            <a:r>
              <a:rPr lang="en-US" dirty="0" smtClean="0"/>
              <a:t>public key</a:t>
            </a:r>
            <a:r>
              <a:rPr lang="el-GR" dirty="0" smtClean="0"/>
              <a:t>) </a:t>
            </a:r>
            <a:r>
              <a:rPr lang="en-US" dirty="0" smtClean="0"/>
              <a:t>SSL</a:t>
            </a:r>
            <a:r>
              <a:rPr lang="el-GR" dirty="0" smtClean="0"/>
              <a:t> και </a:t>
            </a:r>
            <a:r>
              <a:rPr lang="en-US" dirty="0" smtClean="0"/>
              <a:t>RSA</a:t>
            </a:r>
            <a:endParaRPr lang="el-GR" dirty="0" smtClean="0"/>
          </a:p>
          <a:p>
            <a:pPr lvl="1">
              <a:buNone/>
            </a:pPr>
            <a:r>
              <a:rPr lang="el-GR" dirty="0" smtClean="0"/>
              <a:t>	Ανίχνευσης Εισβολής (</a:t>
            </a:r>
            <a:r>
              <a:rPr lang="en-US" dirty="0" smtClean="0"/>
              <a:t>Intrusion Detection</a:t>
            </a:r>
            <a:r>
              <a:rPr lang="el-GR" dirty="0" smtClean="0"/>
              <a:t>) </a:t>
            </a:r>
            <a:endParaRPr lang="el-GR" dirty="0"/>
          </a:p>
        </p:txBody>
      </p:sp>
      <p:sp>
        <p:nvSpPr>
          <p:cNvPr id="3" name="2 - Τίτλος"/>
          <p:cNvSpPr>
            <a:spLocks noGrp="1"/>
          </p:cNvSpPr>
          <p:nvPr>
            <p:ph type="title"/>
          </p:nvPr>
        </p:nvSpPr>
        <p:spPr/>
        <p:txBody>
          <a:bodyPr/>
          <a:lstStyle/>
          <a:p>
            <a:r>
              <a:rPr lang="el-GR" dirty="0" smtClean="0"/>
              <a:t>Συνιστώσες Ασφάλειας</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r>
              <a:rPr lang="el-GR" i="1" dirty="0" smtClean="0"/>
              <a:t>Προστασία της εμπιστευτικότητας</a:t>
            </a:r>
            <a:endParaRPr lang="el-GR" dirty="0"/>
          </a:p>
        </p:txBody>
      </p:sp>
      <p:pic>
        <p:nvPicPr>
          <p:cNvPr id="4098" name="Picture 2"/>
          <p:cNvPicPr>
            <a:picLocks noGrp="1" noChangeAspect="1" noChangeArrowheads="1"/>
          </p:cNvPicPr>
          <p:nvPr>
            <p:ph idx="1"/>
          </p:nvPr>
        </p:nvPicPr>
        <p:blipFill>
          <a:blip r:embed="rId2"/>
          <a:srcRect/>
          <a:stretch>
            <a:fillRect/>
          </a:stretch>
        </p:blipFill>
        <p:spPr bwMode="auto">
          <a:xfrm>
            <a:off x="-28315" y="2786059"/>
            <a:ext cx="9140421" cy="192882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Ο αποστολέας υπογράφει το μήνυμα κρυπτογραφώντας το με το ιδιωτικό κλειδί του. </a:t>
            </a:r>
          </a:p>
          <a:p>
            <a:r>
              <a:rPr lang="el-GR" dirty="0" smtClean="0"/>
              <a:t>Ο παραλήπτης επιβεβαιώνει την ψηφιακή υπογραφή αποκρυπτογραφώντας το </a:t>
            </a:r>
            <a:r>
              <a:rPr lang="el-GR" dirty="0" err="1" smtClean="0"/>
              <a:t>κρυπτοκείμενο</a:t>
            </a:r>
            <a:r>
              <a:rPr lang="el-GR" dirty="0" smtClean="0"/>
              <a:t> με το δημόσιο κλειδί του αποστολέα</a:t>
            </a:r>
          </a:p>
          <a:p>
            <a:r>
              <a:rPr lang="el-GR" dirty="0" smtClean="0"/>
              <a:t>προστατεύεται η αυθεντικότητα του αποστολέα και η ακεραιότητα του μηνύματος</a:t>
            </a:r>
            <a:endParaRPr lang="el-GR" dirty="0"/>
          </a:p>
        </p:txBody>
      </p:sp>
      <p:sp>
        <p:nvSpPr>
          <p:cNvPr id="3" name="2 - Τίτλος"/>
          <p:cNvSpPr>
            <a:spLocks noGrp="1"/>
          </p:cNvSpPr>
          <p:nvPr>
            <p:ph type="title"/>
          </p:nvPr>
        </p:nvSpPr>
        <p:spPr/>
        <p:txBody>
          <a:bodyPr/>
          <a:lstStyle/>
          <a:p>
            <a:r>
              <a:rPr lang="el-GR" dirty="0" smtClean="0"/>
              <a:t>Ψηφιακή υπογραφή</a:t>
            </a:r>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713</TotalTime>
  <Words>1760</Words>
  <Application>Microsoft Office PowerPoint</Application>
  <PresentationFormat>Προβολή στην οθόνη (4:3)</PresentationFormat>
  <Paragraphs>277</Paragraphs>
  <Slides>65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65</vt:i4>
      </vt:variant>
    </vt:vector>
  </HeadingPairs>
  <TitlesOfParts>
    <vt:vector size="66" baseType="lpstr">
      <vt:lpstr>Συγκέντρωση</vt:lpstr>
      <vt:lpstr>Πληροφοριακά Συστήματα και Διαδίκτυο</vt:lpstr>
      <vt:lpstr> ΑσφαλήςΜετάδοσηΠληροφορίας </vt:lpstr>
      <vt:lpstr>Απειλές</vt:lpstr>
      <vt:lpstr>Αμυντικά μοντέλα</vt:lpstr>
      <vt:lpstr>Lollipop model</vt:lpstr>
      <vt:lpstr>Onion model /defense in-depth</vt:lpstr>
      <vt:lpstr>Συνιστώσες Ασφάλειας</vt:lpstr>
      <vt:lpstr>Προστασία της εμπιστευτικότητας</vt:lpstr>
      <vt:lpstr>Ψηφιακή υπογραφή</vt:lpstr>
      <vt:lpstr>Αλγόριθμος του Καίσαρα</vt:lpstr>
      <vt:lpstr>Ιστόγραμμα κρυπτοκειμένου Καίσαρα.</vt:lpstr>
      <vt:lpstr>Λειτουργία TLS</vt:lpstr>
      <vt:lpstr>Επιθέσεις Sniffing </vt:lpstr>
      <vt:lpstr>MAC Spoofing </vt:lpstr>
      <vt:lpstr>Επίθεση IP Spoofing</vt:lpstr>
      <vt:lpstr>ARP Poisoning </vt:lpstr>
      <vt:lpstr>SYN flood attack - TCP</vt:lpstr>
      <vt:lpstr>Distributed Denial of Service</vt:lpstr>
      <vt:lpstr>DNS Cache Poisoning</vt:lpstr>
      <vt:lpstr>ISO/IEC 17799:2005 (1)</vt:lpstr>
      <vt:lpstr>ISO/IEC 17799:2005 (2)</vt:lpstr>
      <vt:lpstr>Προφίλ επιτιθέμενων</vt:lpstr>
      <vt:lpstr>Black-Hat hackers</vt:lpstr>
      <vt:lpstr>White-Hat hackers</vt:lpstr>
      <vt:lpstr>Grey-Hat hackers</vt:lpstr>
      <vt:lpstr>Script Kiddies</vt:lpstr>
      <vt:lpstr>Κυβερνο-κατάσκοποι</vt:lpstr>
      <vt:lpstr>Κυβερνο-εγκληματίες</vt:lpstr>
      <vt:lpstr>κυβερνο-τρομοκράτες</vt:lpstr>
      <vt:lpstr>Insiders</vt:lpstr>
      <vt:lpstr>Μεθοδολογία επίθεσης</vt:lpstr>
      <vt:lpstr>Τείχος προστασίας</vt:lpstr>
      <vt:lpstr>Σχεδιασμός μιας διάταξης firewall</vt:lpstr>
      <vt:lpstr>Είδη firewall</vt:lpstr>
      <vt:lpstr>Packet Filters</vt:lpstr>
      <vt:lpstr>Packet Filters Ελέγχει</vt:lpstr>
      <vt:lpstr>Packet Filters - λίστα ελέγχου πρόσβασης</vt:lpstr>
      <vt:lpstr>Μειονεκτήματα Packet Filters </vt:lpstr>
      <vt:lpstr>Πύλες κυκλώματος (circuit gateways) 1</vt:lpstr>
      <vt:lpstr>Πύλες κυκλώματος (circuit gateways) 2</vt:lpstr>
      <vt:lpstr>Application Level Gateways/ proxy servers</vt:lpstr>
      <vt:lpstr>Ανάπτυξη firewalls</vt:lpstr>
      <vt:lpstr>Bastion hosts /Linux Servers</vt:lpstr>
      <vt:lpstr>Τοπολογίες firewall</vt:lpstr>
      <vt:lpstr>Dual-Homed Bastion Host</vt:lpstr>
      <vt:lpstr>Screened Subnets</vt:lpstr>
      <vt:lpstr>DMZ</vt:lpstr>
      <vt:lpstr>DMZ 2</vt:lpstr>
      <vt:lpstr>Ανίχνευση Εισβολών</vt:lpstr>
      <vt:lpstr>Συστήματα Ανίχνευσης Εισβολής</vt:lpstr>
      <vt:lpstr>Κατηγορίες Συστημάτων Ανίχνευσης Εισβολής</vt:lpstr>
      <vt:lpstr>Τύποι IDS </vt:lpstr>
      <vt:lpstr>Ασύρματη Δικτύωση</vt:lpstr>
      <vt:lpstr>Ζητήματα ασφάλειας σε Ασύρματα Δίκτυα</vt:lpstr>
      <vt:lpstr>Θέματα σχεδίασης Ασυρμάτων Δικτύων</vt:lpstr>
      <vt:lpstr>Service Set Identifier (SSID)</vt:lpstr>
      <vt:lpstr>Απενεργοποίηση ad-hoc συνδέσεων</vt:lpstr>
      <vt:lpstr>Έλεγχος ενσύρματων σημείων σύνδεσης</vt:lpstr>
      <vt:lpstr>Απομόνωση πελάτη</vt:lpstr>
      <vt:lpstr>Προστασία δεδομένων</vt:lpstr>
      <vt:lpstr>Wired Equivalent Privacy (WEP)</vt:lpstr>
      <vt:lpstr>Shared-key authentication</vt:lpstr>
      <vt:lpstr>WEP -Αδυναμίες</vt:lpstr>
      <vt:lpstr>Wi-Fi Protected Access (WPA)</vt:lpstr>
      <vt:lpstr>IEEE 802.11i - WPA2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ΠΜΣ «Διοίκηση Επιχειρήσεων με κατεύθυνση Πληροφοριακά Συστήματα Διοίκησης»</dc:title>
  <dc:creator>kokkonis_koz</dc:creator>
  <cp:lastModifiedBy>george kokkonis</cp:lastModifiedBy>
  <cp:revision>123</cp:revision>
  <dcterms:created xsi:type="dcterms:W3CDTF">2018-05-17T12:00:11Z</dcterms:created>
  <dcterms:modified xsi:type="dcterms:W3CDTF">2019-03-29T15:32:24Z</dcterms:modified>
</cp:coreProperties>
</file>