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63" r:id="rId24"/>
    <p:sldId id="269" r:id="rId25"/>
    <p:sldId id="280" r:id="rId26"/>
    <p:sldId id="281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C2FA4E3-D7C1-4912-AA23-AEEB7BC93F89}" type="slidenum">
              <a:rPr lang="el-GR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Τίτλος και Κείμενο επάνω από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A0B9740-55A6-43F8-BDB0-61D870F50CB8}" type="slidenum">
              <a:rPr lang="el-GR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Τίτλος και 2 Αντικείμενα επάνω από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33CCE6-449F-4F26-BF9B-5D08B4C09BBF}" type="slidenum">
              <a:rPr lang="el-GR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EEA3F-4750-4ADD-885F-E3A1355C2FDD}" type="datetimeFigureOut">
              <a:rPr lang="el-GR" smtClean="0"/>
              <a:t>21/1/2020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EF4C5-B692-486A-B93C-3E8BA6C36D02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ΑΣΚΗΣΕΙΣ ΑΞΙΟΛΟΓΗΣΕΙΣ ΕΠΕΝΔΥΣΕΩΝ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2060"/>
                </a:solidFill>
              </a:rPr>
              <a:t>Δρ. Κυριαζόπουλος Γεώργιος</a:t>
            </a:r>
            <a:endParaRPr lang="el-G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ΛΥΣΗ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83264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l-GR" dirty="0"/>
              <a:t>Η </a:t>
            </a:r>
            <a:r>
              <a:rPr lang="el-GR" dirty="0" smtClean="0"/>
              <a:t>επένδυση </a:t>
            </a:r>
            <a:r>
              <a:rPr lang="el-GR" b="1" dirty="0" smtClean="0"/>
              <a:t>Α΄</a:t>
            </a:r>
            <a:r>
              <a:rPr lang="el-GR" dirty="0" smtClean="0"/>
              <a:t> </a:t>
            </a:r>
            <a:r>
              <a:rPr lang="el-GR" dirty="0" err="1" smtClean="0"/>
              <a:t>επανεισπράττεται</a:t>
            </a:r>
            <a:r>
              <a:rPr lang="el-GR" dirty="0" smtClean="0"/>
              <a:t> </a:t>
            </a:r>
            <a:r>
              <a:rPr lang="el-GR" dirty="0"/>
              <a:t>στο τέλος του 6ου χρόνου (</a:t>
            </a:r>
            <a:r>
              <a:rPr lang="el-GR" dirty="0" smtClean="0"/>
              <a:t>6*20.000€= 120.000</a:t>
            </a:r>
            <a:r>
              <a:rPr lang="el-GR" dirty="0"/>
              <a:t>€). Η επένδυση </a:t>
            </a:r>
            <a:r>
              <a:rPr lang="el-GR" b="1" dirty="0"/>
              <a:t>Γ΄</a:t>
            </a:r>
            <a:r>
              <a:rPr lang="el-GR" dirty="0"/>
              <a:t> επανεισπράτεται στο τέλος του 3ου χρόνου (</a:t>
            </a:r>
            <a:r>
              <a:rPr lang="el-GR" dirty="0" smtClean="0"/>
              <a:t>3*40.000€ = 120.000</a:t>
            </a:r>
            <a:r>
              <a:rPr lang="el-GR" dirty="0"/>
              <a:t>€). Δηλαδή, τόσο η επένδυση </a:t>
            </a:r>
            <a:r>
              <a:rPr lang="el-GR" b="1" dirty="0"/>
              <a:t>Α΄</a:t>
            </a:r>
            <a:r>
              <a:rPr lang="el-GR" dirty="0"/>
              <a:t>, όσο και η επένδυση </a:t>
            </a:r>
            <a:r>
              <a:rPr lang="el-GR" b="1" dirty="0"/>
              <a:t>Γ΄</a:t>
            </a:r>
            <a:r>
              <a:rPr lang="el-GR" dirty="0"/>
              <a:t> </a:t>
            </a:r>
            <a:r>
              <a:rPr lang="el-GR" dirty="0" err="1"/>
              <a:t>επανεισπράτονται</a:t>
            </a:r>
            <a:r>
              <a:rPr lang="el-GR" dirty="0"/>
              <a:t> στο τέλος της ωφέλιμης ζωής τους. Παρατηρούμε ότι η επένδυση </a:t>
            </a:r>
            <a:r>
              <a:rPr lang="el-GR" b="1" dirty="0"/>
              <a:t>Α΄</a:t>
            </a:r>
            <a:r>
              <a:rPr lang="el-GR" dirty="0"/>
              <a:t> απορρίπτεται έτσι κι αλλιώς επειδή δεν πληρεί τον περιορισμό της επανείσπραξης της δαπάνης της το αργότερο μέχρι το τέλος του 5ου έτους. Η επένδυση </a:t>
            </a:r>
            <a:r>
              <a:rPr lang="el-GR" b="1" dirty="0"/>
              <a:t>Γ΄ </a:t>
            </a:r>
            <a:r>
              <a:rPr lang="el-GR" dirty="0"/>
              <a:t>που επανεισπράτεται στο τέλος του 3ου έτους πληρεί το χρονικό όριο που έχει θέσει η επιχείρηση. Χρησιμοποιώντας την απλή μέθοδο του χρόνου επανείσπραξης ως κριτήριο αξιολόγησης, στην περίπτωση που θεωρήσουμε ότι δεν υπάρχει χρονικός περιορισμός οι επενδύσεις </a:t>
            </a:r>
            <a:r>
              <a:rPr lang="el-GR" b="1" dirty="0"/>
              <a:t>Α΄</a:t>
            </a:r>
            <a:r>
              <a:rPr lang="el-GR" dirty="0"/>
              <a:t> και </a:t>
            </a:r>
            <a:r>
              <a:rPr lang="el-GR" b="1" dirty="0"/>
              <a:t>Γ΄</a:t>
            </a:r>
            <a:r>
              <a:rPr lang="el-GR" dirty="0"/>
              <a:t> κρίνονται αδιάφορες (ουδέτερες), καθώς ούτε κέρδη δημιουργούν ούτε ζημίες. </a:t>
            </a:r>
          </a:p>
          <a:p>
            <a:pPr algn="just"/>
            <a:r>
              <a:rPr lang="el-GR" dirty="0"/>
              <a:t>Όσον αφορά την επένδυση </a:t>
            </a:r>
            <a:r>
              <a:rPr lang="el-GR" b="1" dirty="0"/>
              <a:t>Β΄</a:t>
            </a:r>
            <a:r>
              <a:rPr lang="el-GR" dirty="0"/>
              <a:t> της παρούσας άσκησης, αυτή αφενός επιστρέφει τη δαπάνη της μέχρι το τέλος του 6ου έτους δηλαδή εντός της ωφέλιμης ζωής της κι αφετέρου δημιουργεί συνολικές εισροές 160.000€ που είναι ποσό μεγαλύτερο από εκείνο της δαπάνης υλοποίησής της. Παρόλα αυτά βάση των δεδομένων της εκφώνησης της άσκησης απορρίπτεται και η επένδυση </a:t>
            </a:r>
            <a:r>
              <a:rPr lang="el-GR" b="1" dirty="0"/>
              <a:t>Β΄</a:t>
            </a:r>
            <a:r>
              <a:rPr lang="el-GR" dirty="0"/>
              <a:t>, διότι δεν καταφέρνει να επιστρέψει τη δαπάνη υλοποίησής της εντός του μέγιστου χρονικού περιθωρίου των 5 ετών που θεσπίζει η επιχείρηση προ της διαδικασίας της αξιολογήσεως.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ΑΣΚΗΣΗ 4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5073427"/>
          </a:xfrm>
        </p:spPr>
        <p:txBody>
          <a:bodyPr/>
          <a:lstStyle/>
          <a:p>
            <a:pPr algn="just"/>
            <a:r>
              <a:rPr lang="el-GR" dirty="0" smtClean="0"/>
              <a:t>Υποθέτουμε μία οικογένεια θέλει </a:t>
            </a:r>
            <a:r>
              <a:rPr lang="el-GR" dirty="0"/>
              <a:t>να </a:t>
            </a:r>
            <a:r>
              <a:rPr lang="el-GR" dirty="0" smtClean="0"/>
              <a:t>αγοράσει </a:t>
            </a:r>
            <a:r>
              <a:rPr lang="el-GR" dirty="0"/>
              <a:t>μετά από </a:t>
            </a:r>
            <a:r>
              <a:rPr lang="el-GR" dirty="0" smtClean="0"/>
              <a:t>δύο </a:t>
            </a:r>
            <a:r>
              <a:rPr lang="el-GR" dirty="0"/>
              <a:t>χρόνια </a:t>
            </a:r>
            <a:r>
              <a:rPr lang="el-GR" dirty="0" smtClean="0"/>
              <a:t>ένα ψυγείο αξίας 3.000 ευρώ. </a:t>
            </a:r>
            <a:r>
              <a:rPr lang="el-GR" dirty="0"/>
              <a:t>Τι </a:t>
            </a:r>
            <a:r>
              <a:rPr lang="el-GR" dirty="0" smtClean="0"/>
              <a:t>ποσό πρέπει </a:t>
            </a:r>
            <a:r>
              <a:rPr lang="el-GR" dirty="0"/>
              <a:t>να </a:t>
            </a:r>
            <a:r>
              <a:rPr lang="el-GR" dirty="0" smtClean="0"/>
              <a:t>καταθέσει σήμερα </a:t>
            </a:r>
            <a:r>
              <a:rPr lang="el-GR" dirty="0"/>
              <a:t>με επιτόκιο 10</a:t>
            </a:r>
            <a:r>
              <a:rPr lang="el-GR" dirty="0" smtClean="0"/>
              <a:t>%, </a:t>
            </a:r>
            <a:r>
              <a:rPr lang="el-GR" dirty="0"/>
              <a:t>αν ο </a:t>
            </a:r>
            <a:r>
              <a:rPr lang="el-GR" dirty="0" smtClean="0"/>
              <a:t>ρυθμός πληθωρισμού </a:t>
            </a:r>
            <a:r>
              <a:rPr lang="el-GR" dirty="0"/>
              <a:t>είναι 7%;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ΛΥΣΗ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223963"/>
            <a:ext cx="8352927" cy="5085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0B950-A7CB-4BEA-BD33-7266ECDED683}" type="slidenum">
              <a:rPr lang="el-GR"/>
              <a:pPr/>
              <a:t>13</a:t>
            </a:fld>
            <a:endParaRPr lang="el-GR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l-GR" sz="3600" b="1" dirty="0"/>
              <a:t>Κριτήριο περιόδου ανάκτησης ή επανείσπραξης της επένδυσης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62950" cy="499745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l-GR" sz="2800" dirty="0"/>
              <a:t>Υπολογίζει τον χρόνο </a:t>
            </a:r>
            <a:r>
              <a:rPr lang="en-US" sz="2800" b="1" dirty="0"/>
              <a:t>t</a:t>
            </a:r>
            <a:r>
              <a:rPr lang="en-US" sz="2800" dirty="0"/>
              <a:t> </a:t>
            </a:r>
            <a:r>
              <a:rPr lang="el-GR" sz="2800" dirty="0"/>
              <a:t>κατά τον οποίο το άθροισμα των ταμειακών ροών του επενδυτικού έργου ισούται με την αρχική του δαπάνη.</a:t>
            </a:r>
          </a:p>
          <a:p>
            <a:pPr marL="0" indent="0">
              <a:buFontTx/>
              <a:buNone/>
            </a:pPr>
            <a:r>
              <a:rPr lang="el-GR" sz="2800" b="1" dirty="0"/>
              <a:t>Παράδειγμα:</a:t>
            </a:r>
            <a:endParaRPr lang="el-GR" sz="2800" dirty="0"/>
          </a:p>
          <a:p>
            <a:pPr marL="0" indent="0">
              <a:buFontTx/>
              <a:buNone/>
            </a:pPr>
            <a:r>
              <a:rPr lang="el-GR" sz="2800" dirty="0"/>
              <a:t>Για  ίσες ταμειακές ροές : </a:t>
            </a:r>
          </a:p>
          <a:p>
            <a:pPr marL="0" indent="0">
              <a:buFontTx/>
              <a:buNone/>
            </a:pPr>
            <a:r>
              <a:rPr lang="el-GR" sz="2800" dirty="0"/>
              <a:t>αρχική δαπάνη (Ι) = 720.000 </a:t>
            </a:r>
          </a:p>
          <a:p>
            <a:pPr marL="0" indent="0">
              <a:buFontTx/>
              <a:buNone/>
            </a:pPr>
            <a:r>
              <a:rPr lang="el-GR" sz="2800" dirty="0"/>
              <a:t>ταμειακή ροή (ΤΡ) = 224.000</a:t>
            </a:r>
          </a:p>
          <a:p>
            <a:pPr marL="0" indent="0">
              <a:buFontTx/>
              <a:buNone/>
            </a:pPr>
            <a:r>
              <a:rPr lang="el-GR" sz="2800" b="1" dirty="0"/>
              <a:t>περίοδος επανείσπραξης  </a:t>
            </a:r>
            <a:r>
              <a:rPr lang="en-US" sz="2800" b="1" dirty="0"/>
              <a:t>t</a:t>
            </a:r>
            <a:r>
              <a:rPr lang="el-GR" sz="2800" dirty="0"/>
              <a:t>  =                               </a:t>
            </a:r>
          </a:p>
          <a:p>
            <a:pPr marL="0" indent="0">
              <a:buFontTx/>
              <a:buNone/>
            </a:pPr>
            <a:r>
              <a:rPr lang="el-GR" sz="2800" dirty="0"/>
              <a:t>=  έτη ή 3 + 0,2 Χ 12 = 3 έτη και 2,4 μήνες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867400" y="4745038"/>
          <a:ext cx="1152525" cy="774700"/>
        </p:xfrm>
        <a:graphic>
          <a:graphicData uri="http://schemas.openxmlformats.org/presentationml/2006/ole">
            <p:oleObj spid="_x0000_s9218" name="Εξίσωση" r:id="rId3" imgW="53316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1ACCC-425B-4497-AE23-BF147BAA0F11}" type="slidenum">
              <a:rPr lang="el-GR"/>
              <a:pPr/>
              <a:t>14</a:t>
            </a:fld>
            <a:endParaRPr lang="el-GR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/>
              <a:t>Κριτήριο περιόδου ανάκτησης ή επανείσπραξης της επένδυσης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l-GR" sz="2400" dirty="0"/>
              <a:t> Για άνισες ταμειακές ροές 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sz="2400" dirty="0"/>
              <a:t>Κο = 74000                                          		</a:t>
            </a:r>
            <a:endParaRPr lang="el-GR" sz="2400" u="sng" dirty="0"/>
          </a:p>
          <a:p>
            <a:pPr>
              <a:lnSpc>
                <a:spcPct val="90000"/>
              </a:lnSpc>
              <a:buFontTx/>
              <a:buNone/>
            </a:pPr>
            <a:r>
              <a:rPr lang="el-GR" sz="2400" u="sng" dirty="0"/>
              <a:t>Περίοδοι	Ταμειακές ροές	     τέλος περιόδου   </a:t>
            </a:r>
            <a:endParaRPr lang="el-GR" sz="2400" dirty="0"/>
          </a:p>
          <a:p>
            <a:r>
              <a:rPr lang="el-GR" sz="2400" dirty="0"/>
              <a:t>					</a:t>
            </a:r>
            <a:r>
              <a:rPr lang="el-GR" sz="2400" dirty="0"/>
              <a:t> </a:t>
            </a:r>
            <a:r>
              <a:rPr lang="el-GR" sz="2400" dirty="0" smtClean="0"/>
              <a:t>           </a:t>
            </a:r>
            <a:r>
              <a:rPr lang="en-US" sz="2400" dirty="0" smtClean="0"/>
              <a:t>  </a:t>
            </a:r>
            <a:r>
              <a:rPr lang="el-GR" sz="2400" b="1" dirty="0">
                <a:solidFill>
                  <a:srgbClr val="C00000"/>
                </a:solidFill>
              </a:rPr>
              <a:t>-74000</a:t>
            </a:r>
          </a:p>
          <a:p>
            <a:r>
              <a:rPr lang="el-GR" sz="2400" dirty="0"/>
              <a:t>1			16.000			 -58000</a:t>
            </a:r>
          </a:p>
          <a:p>
            <a:r>
              <a:rPr lang="el-GR" sz="2400" dirty="0"/>
              <a:t>2			20.000			 -38000</a:t>
            </a:r>
          </a:p>
          <a:p>
            <a:r>
              <a:rPr lang="el-GR" sz="2400" dirty="0"/>
              <a:t>3			29.500			 -8500</a:t>
            </a:r>
          </a:p>
          <a:p>
            <a:r>
              <a:rPr lang="el-GR" sz="2400" dirty="0"/>
              <a:t>4			34.000			  25500</a:t>
            </a:r>
            <a:endParaRPr lang="el-GR" sz="2400" u="sng" dirty="0"/>
          </a:p>
          <a:p>
            <a:r>
              <a:rPr lang="el-GR" sz="2400" u="sng" dirty="0"/>
              <a:t>5			34.000			  59500</a:t>
            </a:r>
            <a:endParaRPr lang="el-GR" sz="2400" dirty="0"/>
          </a:p>
          <a:p>
            <a:r>
              <a:rPr lang="el-GR" sz="2400" dirty="0"/>
              <a:t>3 + </a:t>
            </a:r>
            <a:r>
              <a:rPr lang="en-US" sz="2400" dirty="0"/>
              <a:t>(8500/34000)</a:t>
            </a:r>
            <a:r>
              <a:rPr lang="el-GR" sz="2400" dirty="0"/>
              <a:t>Χ 12 = 3 έτη+ 3 μήνες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BFAB-2E29-4FAA-804D-46D113F873CF}" type="slidenum">
              <a:rPr lang="el-GR"/>
              <a:pPr/>
              <a:t>15</a:t>
            </a:fld>
            <a:endParaRPr lang="el-GR" dirty="0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4000" dirty="0"/>
              <a:t>Προεξοφλημένη Περίοδος Επανείσπραξης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535487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l-GR" sz="2800" dirty="0" smtClean="0"/>
              <a:t>Αρχικό ύψος Επένδυσης Κο </a:t>
            </a:r>
            <a:r>
              <a:rPr lang="el-GR" sz="2800" dirty="0"/>
              <a:t>= 74000 </a:t>
            </a:r>
            <a:endParaRPr lang="el-GR" sz="2800" dirty="0" smtClean="0"/>
          </a:p>
          <a:p>
            <a:pPr marL="533400" indent="-533400">
              <a:buFontTx/>
              <a:buNone/>
            </a:pPr>
            <a:r>
              <a:rPr lang="el-GR" sz="2800" dirty="0" smtClean="0"/>
              <a:t>Επιτόκιο προεξόφλησης </a:t>
            </a:r>
            <a:r>
              <a:rPr lang="en-US" sz="2800" dirty="0" smtClean="0"/>
              <a:t>i </a:t>
            </a:r>
            <a:r>
              <a:rPr lang="en-US" sz="2800" dirty="0" smtClean="0"/>
              <a:t>=10%</a:t>
            </a:r>
            <a:r>
              <a:rPr lang="el-GR" sz="2800" dirty="0" smtClean="0"/>
              <a:t>                                    </a:t>
            </a:r>
            <a:r>
              <a:rPr lang="el-GR" sz="2800" dirty="0"/>
              <a:t>			 </a:t>
            </a:r>
            <a:endParaRPr lang="el-GR" sz="2800" u="sng" dirty="0"/>
          </a:p>
          <a:p>
            <a:pPr marL="533400" indent="-533400">
              <a:buFontTx/>
              <a:buNone/>
            </a:pPr>
            <a:r>
              <a:rPr lang="el-GR" sz="2800" u="sng" dirty="0"/>
              <a:t>Περίοδοι	Ταμειακές ροές	 προεξοφλ. Ταμ.Ροές,  </a:t>
            </a:r>
            <a:endParaRPr lang="el-GR" sz="2800" dirty="0"/>
          </a:p>
          <a:p>
            <a:pPr marL="533400" indent="-533400">
              <a:buFontTx/>
              <a:buNone/>
            </a:pPr>
            <a:r>
              <a:rPr lang="el-GR" sz="2800" dirty="0"/>
              <a:t>1			16.000</a:t>
            </a:r>
            <a:r>
              <a:rPr lang="en-US" sz="2800" dirty="0"/>
              <a:t> </a:t>
            </a:r>
            <a:r>
              <a:rPr lang="el-GR" sz="2800" dirty="0" smtClean="0"/>
              <a:t>			       </a:t>
            </a:r>
            <a:r>
              <a:rPr lang="en-US" sz="2800" dirty="0" smtClean="0"/>
              <a:t>14.545</a:t>
            </a:r>
            <a:endParaRPr lang="el-GR" sz="2800" dirty="0"/>
          </a:p>
          <a:p>
            <a:pPr marL="533400" indent="-533400">
              <a:buFontTx/>
              <a:buNone/>
            </a:pPr>
            <a:r>
              <a:rPr lang="el-GR" sz="2800" dirty="0"/>
              <a:t>2			20.000			       </a:t>
            </a:r>
            <a:r>
              <a:rPr lang="en-US" sz="2800" dirty="0"/>
              <a:t>16.528</a:t>
            </a:r>
            <a:endParaRPr lang="el-GR" sz="2800" dirty="0"/>
          </a:p>
          <a:p>
            <a:pPr marL="533400" indent="-533400">
              <a:buFontTx/>
              <a:buNone/>
            </a:pPr>
            <a:r>
              <a:rPr lang="el-GR" sz="2800" dirty="0"/>
              <a:t>3			29.500			       </a:t>
            </a:r>
            <a:r>
              <a:rPr lang="en-US" sz="2800" dirty="0"/>
              <a:t>22.163</a:t>
            </a:r>
            <a:endParaRPr lang="el-GR" sz="2800" dirty="0"/>
          </a:p>
          <a:p>
            <a:pPr marL="533400" indent="-533400">
              <a:buFontTx/>
              <a:buNone/>
            </a:pPr>
            <a:r>
              <a:rPr lang="el-GR" sz="2800" dirty="0"/>
              <a:t>4			34.000			       </a:t>
            </a:r>
            <a:r>
              <a:rPr lang="en-US" sz="2800" dirty="0"/>
              <a:t>23.222</a:t>
            </a:r>
            <a:endParaRPr lang="el-GR" sz="2800" u="sng" dirty="0"/>
          </a:p>
          <a:p>
            <a:pPr marL="533400" indent="-533400">
              <a:buFontTx/>
              <a:buAutoNum type="arabicPlain" startAt="5"/>
            </a:pPr>
            <a:r>
              <a:rPr lang="el-GR" sz="2800" u="sng" dirty="0"/>
              <a:t>           </a:t>
            </a:r>
            <a:r>
              <a:rPr lang="en-US" sz="2800" u="sng" dirty="0"/>
              <a:t> </a:t>
            </a:r>
            <a:r>
              <a:rPr lang="el-GR" sz="2800" u="sng" dirty="0" smtClean="0"/>
              <a:t>    34.000</a:t>
            </a:r>
            <a:r>
              <a:rPr lang="el-GR" sz="2800" u="sng" dirty="0"/>
              <a:t>			</a:t>
            </a:r>
            <a:r>
              <a:rPr lang="en-US" sz="2800" u="sng" dirty="0"/>
              <a:t>  </a:t>
            </a:r>
            <a:r>
              <a:rPr lang="el-GR" sz="2800" u="sng" dirty="0"/>
              <a:t>     </a:t>
            </a:r>
            <a:r>
              <a:rPr lang="en-US" sz="2800" u="sng" dirty="0"/>
              <a:t>21.110</a:t>
            </a:r>
          </a:p>
          <a:p>
            <a:pPr marL="533400" indent="-533400">
              <a:buFontTx/>
              <a:buNone/>
            </a:pPr>
            <a:endParaRPr lang="el-GR" sz="2800" u="sng" dirty="0"/>
          </a:p>
          <a:p>
            <a:pPr marL="533400" indent="-533400"/>
            <a:endParaRPr lang="el-GR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4E43-C1BB-45F0-9805-C43660526987}" type="slidenum">
              <a:rPr lang="el-GR"/>
              <a:pPr/>
              <a:t>16</a:t>
            </a:fld>
            <a:endParaRPr lang="el-GR" dirty="0"/>
          </a:p>
        </p:txBody>
      </p:sp>
      <p:sp>
        <p:nvSpPr>
          <p:cNvPr id="184331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Με προεξοφλημένες ΚΤΡοές</a:t>
            </a:r>
          </a:p>
        </p:txBody>
      </p:sp>
      <p:pic>
        <p:nvPicPr>
          <p:cNvPr id="184324" name="Picture 4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31913" y="1768475"/>
            <a:ext cx="7127875" cy="1824038"/>
          </a:xfrm>
          <a:noFill/>
          <a:ln/>
        </p:spPr>
      </p:pic>
      <p:sp>
        <p:nvSpPr>
          <p:cNvPr id="184332" name="Rectangle 12"/>
          <p:cNvSpPr>
            <a:spLocks noGrp="1" noChangeArrowheads="1"/>
          </p:cNvSpPr>
          <p:nvPr>
            <p:ph sz="half" idx="2"/>
          </p:nvPr>
        </p:nvSpPr>
        <p:spPr>
          <a:xfrm>
            <a:off x="457200" y="3946525"/>
            <a:ext cx="8229600" cy="2179638"/>
          </a:xfrm>
        </p:spPr>
        <p:txBody>
          <a:bodyPr/>
          <a:lstStyle/>
          <a:p>
            <a:r>
              <a:rPr lang="el-GR" sz="2800" dirty="0"/>
              <a:t>3 έτη + (20764/23222) Χ 12 </a:t>
            </a:r>
          </a:p>
          <a:p>
            <a:r>
              <a:rPr lang="el-GR" sz="2800" dirty="0"/>
              <a:t>3 έτη + 10,7 μήνες</a:t>
            </a:r>
          </a:p>
          <a:p>
            <a:r>
              <a:rPr lang="el-GR" sz="2800" dirty="0"/>
              <a:t>Έναντι 3  έτη και 3 μήνες με μη προεξοφλημένες ΚΤΡοές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B63A-E773-403B-A1F6-B1255BC65548}" type="slidenum">
              <a:rPr lang="el-GR"/>
              <a:pPr/>
              <a:t>17</a:t>
            </a:fld>
            <a:endParaRPr lang="el-GR" dirty="0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/>
              <a:t>Κριτήριο περιόδου ανάκτησης ή επανείσπραξης της επένδυσης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l-GR" dirty="0"/>
              <a:t>Πλεονεκτήματα:</a:t>
            </a:r>
          </a:p>
          <a:p>
            <a:pPr>
              <a:lnSpc>
                <a:spcPct val="90000"/>
              </a:lnSpc>
            </a:pPr>
            <a:r>
              <a:rPr lang="el-GR" dirty="0"/>
              <a:t>Δίνει μια ένδειξη του κινδύνου της επένδυσης</a:t>
            </a:r>
          </a:p>
          <a:p>
            <a:pPr>
              <a:lnSpc>
                <a:spcPct val="90000"/>
              </a:lnSpc>
            </a:pPr>
            <a:r>
              <a:rPr lang="el-GR" dirty="0"/>
              <a:t>Είναι χρήσιμη σε τεχνολογική απαξίωση</a:t>
            </a:r>
          </a:p>
          <a:p>
            <a:pPr>
              <a:lnSpc>
                <a:spcPct val="90000"/>
              </a:lnSpc>
            </a:pPr>
            <a:r>
              <a:rPr lang="el-GR" dirty="0"/>
              <a:t>Είναι χρήσιμη σε προβλήματα ρευστότητας της επένδυσης</a:t>
            </a:r>
          </a:p>
          <a:p>
            <a:pPr>
              <a:lnSpc>
                <a:spcPct val="90000"/>
              </a:lnSpc>
            </a:pPr>
            <a:r>
              <a:rPr lang="el-GR" dirty="0"/>
              <a:t>Χρησιμοποιείται παράλληλα με τις άλλες μεθόδους, ως ένας περιορισμός</a:t>
            </a:r>
          </a:p>
          <a:p>
            <a:pPr>
              <a:lnSpc>
                <a:spcPct val="90000"/>
              </a:lnSpc>
            </a:pPr>
            <a:endParaRPr lang="el-GR" dirty="0"/>
          </a:p>
          <a:p>
            <a:pPr>
              <a:lnSpc>
                <a:spcPct val="90000"/>
              </a:lnSpc>
            </a:pP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5E97-EF40-4ACC-A517-852A0FB3715C}" type="slidenum">
              <a:rPr lang="el-GR"/>
              <a:pPr/>
              <a:t>18</a:t>
            </a:fld>
            <a:endParaRPr lang="el-GR" dirty="0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Περίοδος επανείσπραξης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Μειονεκτήματα</a:t>
            </a:r>
          </a:p>
          <a:p>
            <a:r>
              <a:rPr lang="el-GR" dirty="0"/>
              <a:t>Δεν υπολογίζει τις ταμειακές ροές μετά τη λήξη της περιόδου επανείσπραξης</a:t>
            </a:r>
          </a:p>
          <a:p>
            <a:r>
              <a:rPr lang="el-GR" dirty="0"/>
              <a:t>Δεν λαμβάνει υπόψη της τη χρονική αξία του χρήματος</a:t>
            </a:r>
            <a:r>
              <a:rPr lang="en-US" dirty="0"/>
              <a:t> (</a:t>
            </a:r>
            <a:r>
              <a:rPr lang="el-GR" dirty="0"/>
              <a:t>μόνο στις προεξοφλημένες)</a:t>
            </a:r>
          </a:p>
          <a:p>
            <a:r>
              <a:rPr lang="el-GR" dirty="0"/>
              <a:t>Δεν έχει εφαρμογή σε περιπτώσεις με μικρή αρχική δαπάνη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CB8-3431-4B70-858D-EAF1C0895B5F}" type="slidenum">
              <a:rPr lang="el-GR"/>
              <a:pPr/>
              <a:t>19</a:t>
            </a:fld>
            <a:endParaRPr lang="el-GR" dirty="0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/>
              <a:t>Δεν υπολογίζει τις ΚΤΡοές μετά την περίοδο αποπληρωμής</a:t>
            </a:r>
          </a:p>
        </p:txBody>
      </p:sp>
      <p:pic>
        <p:nvPicPr>
          <p:cNvPr id="229380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1736725"/>
            <a:ext cx="8424862" cy="4489450"/>
          </a:xfrm>
          <a:noFill/>
          <a:ln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ΑΣΚΗΣΗ 1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l-GR" dirty="0"/>
              <a:t>Μία επιχείρηση επιθυμεί να συγκεντρώσει ένα ποσό 500.000€ μετά από τρία χρόνια για να αντικαταστήσει το μηχανολογικό της εξοπλισμό. Η περισσότερο βέβαιη επένδυση που μπορεί να κάνει σήμερα ώστε να μην διακινδυνεύσει τα χρήματά της, της αποδίδει ετήσιο όφελος 9%. Αν η επιχείρηση διαθέτει σήμερα γι’ αυτό το σκοπό 390.000€, επαρκούν τα χρήματα αυτά ώστε να καταφέρει να συγκεντρώσει μετά από τα τρία έτη το ποσό που επιθυμεί;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C440-7050-4C15-8872-10958E98F650}" type="slidenum">
              <a:rPr lang="el-GR"/>
              <a:pPr/>
              <a:t>20</a:t>
            </a:fld>
            <a:endParaRPr lang="el-GR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dirty="0"/>
              <a:t>Κριτήριο μέσου βαθμού απόδοσης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679950"/>
          </a:xfrm>
        </p:spPr>
        <p:txBody>
          <a:bodyPr>
            <a:normAutofit lnSpcReduction="10000"/>
          </a:bodyPr>
          <a:lstStyle/>
          <a:p>
            <a:pPr marL="95250" indent="-95250">
              <a:buFontTx/>
              <a:buNone/>
            </a:pPr>
            <a:r>
              <a:rPr lang="el-GR" sz="2800" dirty="0"/>
              <a:t>Υπολογίζεται ως </a:t>
            </a:r>
          </a:p>
          <a:p>
            <a:pPr marL="95250" indent="-95250"/>
            <a:r>
              <a:rPr lang="el-GR" sz="2800" dirty="0"/>
              <a:t>μέση καθαρή απόδοση αρχικής επένδυσης, ή</a:t>
            </a:r>
          </a:p>
          <a:p>
            <a:pPr marL="95250" indent="-95250"/>
            <a:r>
              <a:rPr lang="el-GR" sz="2800" dirty="0"/>
              <a:t>μέση καθαρή απόδοση επί της μέσης λογιστικής αξίας της επένδυσης</a:t>
            </a:r>
          </a:p>
          <a:p>
            <a:pPr marL="95250" indent="-95250"/>
            <a:endParaRPr lang="el-GR" sz="2800" dirty="0"/>
          </a:p>
          <a:p>
            <a:pPr marL="95250" indent="-95250">
              <a:buFontTx/>
              <a:buNone/>
            </a:pPr>
            <a:r>
              <a:rPr lang="el-GR" sz="2800" dirty="0"/>
              <a:t>Είναι </a:t>
            </a:r>
            <a:r>
              <a:rPr lang="el-GR" sz="2800" b="1" dirty="0"/>
              <a:t>δείκτης</a:t>
            </a:r>
            <a:r>
              <a:rPr lang="el-GR" sz="2800" dirty="0"/>
              <a:t>  με:</a:t>
            </a:r>
          </a:p>
          <a:p>
            <a:pPr marL="95250" indent="-95250">
              <a:buFontTx/>
              <a:buNone/>
            </a:pPr>
            <a:r>
              <a:rPr lang="el-GR" sz="2800" dirty="0"/>
              <a:t> </a:t>
            </a:r>
            <a:r>
              <a:rPr lang="el-GR" sz="2800" b="1" dirty="0"/>
              <a:t>αριθμητή</a:t>
            </a:r>
            <a:r>
              <a:rPr lang="el-GR" sz="2800" dirty="0"/>
              <a:t> τα αναμενόμενα κέρδη από το έργο (προ φόρου ή μετά από φόρο) και με </a:t>
            </a:r>
            <a:r>
              <a:rPr lang="el-GR" sz="2800" b="1" dirty="0"/>
              <a:t>παρονομαστή</a:t>
            </a:r>
            <a:r>
              <a:rPr lang="el-GR" sz="2800" dirty="0"/>
              <a:t> το μέσο λογιστικό κόστος της επένδυσης</a:t>
            </a:r>
            <a:r>
              <a:rPr lang="en-US" sz="2800" dirty="0"/>
              <a:t> =</a:t>
            </a:r>
            <a:r>
              <a:rPr lang="el-GR" sz="2800" dirty="0"/>
              <a:t>  (αρχική + τελική) / 2.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E403-2FAE-43A7-ADF8-35863B31F03B}" type="slidenum">
              <a:rPr lang="el-GR"/>
              <a:pPr/>
              <a:t>21</a:t>
            </a:fld>
            <a:endParaRPr lang="el-GR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/>
              <a:t>Κριτήριο μέσου βαθμού απόδοσης</a:t>
            </a:r>
            <a:br>
              <a:rPr lang="el-GR" sz="3600" dirty="0"/>
            </a:br>
            <a:r>
              <a:rPr lang="el-GR" sz="4000" dirty="0"/>
              <a:t/>
            </a:r>
            <a:br>
              <a:rPr lang="el-GR" sz="4000" dirty="0"/>
            </a:br>
            <a:r>
              <a:rPr lang="el-GR" sz="2800" dirty="0"/>
              <a:t>Παράδειγμα:  Κο = 20 000       ν = 5</a:t>
            </a:r>
          </a:p>
        </p:txBody>
      </p:sp>
      <p:graphicFrame>
        <p:nvGraphicFramePr>
          <p:cNvPr id="14381" name="Group 45"/>
          <p:cNvGraphicFramePr>
            <a:graphicFrameLocks noGrp="1"/>
          </p:cNvGraphicFramePr>
          <p:nvPr>
            <p:ph sz="quarter" idx="1"/>
          </p:nvPr>
        </p:nvGraphicFramePr>
        <p:xfrm>
          <a:off x="457200" y="1905000"/>
          <a:ext cx="8435975" cy="1981201"/>
        </p:xfrm>
        <a:graphic>
          <a:graphicData uri="http://schemas.openxmlformats.org/drawingml/2006/table">
            <a:tbl>
              <a:tblPr/>
              <a:tblGrid>
                <a:gridCol w="1339850"/>
                <a:gridCol w="1071563"/>
                <a:gridCol w="1203325"/>
                <a:gridCol w="1206500"/>
                <a:gridCol w="1203325"/>
                <a:gridCol w="1204912"/>
                <a:gridCol w="1206500"/>
              </a:tblGrid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Έτη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Μ.Ο.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Κέρδη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79" name="Rectangle 43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4225925"/>
            <a:ext cx="8229600" cy="1900238"/>
          </a:xfrm>
        </p:spPr>
        <p:txBody>
          <a:bodyPr/>
          <a:lstStyle/>
          <a:p>
            <a:pPr>
              <a:buFontTx/>
              <a:buNone/>
            </a:pPr>
            <a:r>
              <a:rPr lang="el-GR" sz="2800" dirty="0"/>
              <a:t>ΜΒΑ =               </a:t>
            </a:r>
            <a:r>
              <a:rPr lang="el-GR" sz="2800" dirty="0" smtClean="0"/>
              <a:t>     = </a:t>
            </a:r>
            <a:r>
              <a:rPr lang="el-GR" sz="2800" dirty="0"/>
              <a:t>20,5%   (με βάση τη μέση       </a:t>
            </a:r>
          </a:p>
          <a:p>
            <a:pPr>
              <a:buFontTx/>
              <a:buNone/>
            </a:pPr>
            <a:r>
              <a:rPr lang="el-GR" sz="2800" dirty="0"/>
              <a:t>                                         λογιστική αξία)  </a:t>
            </a:r>
          </a:p>
          <a:p>
            <a:endParaRPr lang="el-GR" sz="2800" dirty="0"/>
          </a:p>
        </p:txBody>
      </p:sp>
      <p:graphicFrame>
        <p:nvGraphicFramePr>
          <p:cNvPr id="14382" name="Object 46"/>
          <p:cNvGraphicFramePr>
            <a:graphicFrameLocks noChangeAspect="1"/>
          </p:cNvGraphicFramePr>
          <p:nvPr>
            <p:ph sz="quarter" idx="2"/>
          </p:nvPr>
        </p:nvGraphicFramePr>
        <p:xfrm>
          <a:off x="1979613" y="4148138"/>
          <a:ext cx="1008062" cy="917575"/>
        </p:xfrm>
        <a:graphic>
          <a:graphicData uri="http://schemas.openxmlformats.org/presentationml/2006/ole">
            <p:oleObj spid="_x0000_s10242" name="Εξίσωση" r:id="rId3" imgW="43164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C5511-8905-43AD-885A-1CE3C6DC1834}" type="slidenum">
              <a:rPr lang="el-GR"/>
              <a:pPr/>
              <a:t>22</a:t>
            </a:fld>
            <a:endParaRPr lang="el-GR" dirty="0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Μέση Λογιστική αξία = (Αρχική αξία+ τελική αξία ) / 2</a:t>
            </a:r>
          </a:p>
          <a:p>
            <a:endParaRPr lang="el-GR" dirty="0"/>
          </a:p>
          <a:p>
            <a:r>
              <a:rPr lang="el-GR" dirty="0"/>
              <a:t>Ο Μ.Λ.Β.Α ονομάζεται και </a:t>
            </a:r>
            <a:r>
              <a:rPr lang="en-US" dirty="0"/>
              <a:t>ROC</a:t>
            </a:r>
            <a:endParaRPr lang="el-GR" dirty="0"/>
          </a:p>
          <a:p>
            <a:r>
              <a:rPr lang="el-GR" dirty="0"/>
              <a:t>Συγκρίνεται με το κόστος κεφαλαίου</a:t>
            </a:r>
            <a:endParaRPr lang="en-US" dirty="0"/>
          </a:p>
          <a:p>
            <a:r>
              <a:rPr lang="el-GR" dirty="0"/>
              <a:t>Αν </a:t>
            </a:r>
            <a:r>
              <a:rPr lang="en-US" dirty="0" smtClean="0"/>
              <a:t>ROC</a:t>
            </a:r>
            <a:r>
              <a:rPr lang="el-GR" dirty="0" smtClean="0"/>
              <a:t> </a:t>
            </a:r>
            <a:r>
              <a:rPr lang="en-US" dirty="0" smtClean="0"/>
              <a:t>&gt;</a:t>
            </a:r>
            <a:r>
              <a:rPr lang="el-GR" dirty="0" smtClean="0"/>
              <a:t> </a:t>
            </a:r>
            <a:r>
              <a:rPr lang="el-GR" dirty="0"/>
              <a:t>κόστος κεφαλαίου ή το </a:t>
            </a:r>
            <a:r>
              <a:rPr lang="en-US" dirty="0"/>
              <a:t>R</a:t>
            </a:r>
            <a:r>
              <a:rPr lang="el-GR" dirty="0"/>
              <a:t>ΟΑ</a:t>
            </a:r>
          </a:p>
          <a:p>
            <a:pPr>
              <a:buFontTx/>
              <a:buNone/>
            </a:pPr>
            <a:r>
              <a:rPr lang="el-GR" dirty="0"/>
              <a:t>=&gt;Εγκρίνεται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ΒΙΒΛΙΟΓΡΑΦΙΑ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 algn="just"/>
            <a:r>
              <a:rPr lang="el-GR" dirty="0"/>
              <a:t> ΑΡΓΥΡΙΟΣ Δ. ΚΟΛΟΚΟΝΤΕΣ και ΦΩΤΗΣ ΧΑΤΖΗΘΕΟΔΩΡΙΔΗΣ </a:t>
            </a:r>
            <a:r>
              <a:rPr lang="el-GR" dirty="0" smtClean="0"/>
              <a:t>(2013) </a:t>
            </a:r>
            <a:r>
              <a:rPr lang="el-GR" dirty="0"/>
              <a:t>ΘΕΩΡΙΑ ΚΑΙ ΠΡΑΚΤΙΚΕΣ ΕΦΑΡΜΟΓΕΣ </a:t>
            </a:r>
            <a:r>
              <a:rPr lang="el-GR" dirty="0" smtClean="0"/>
              <a:t>Τμήμα </a:t>
            </a:r>
            <a:r>
              <a:rPr lang="el-GR" dirty="0"/>
              <a:t>Τεχνολόγων Γεωπόνων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ΒΙΒΛΙΟΓΡΑΦΙΑ</a:t>
            </a:r>
            <a:endParaRPr lang="el-GR" b="1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196752"/>
            <a:ext cx="7776864" cy="4929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ΒΙΒΛΙΟΓΡΑΦΙΑ</a:t>
            </a:r>
            <a:endParaRPr lang="el-GR" b="1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001044"/>
            <a:ext cx="76200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ΒΙΒΛΙΟΓΡΑΦΙΑ</a:t>
            </a:r>
            <a:endParaRPr lang="el-GR" b="1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80728"/>
            <a:ext cx="8136904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ΛΥΣΗ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504" y="836712"/>
            <a:ext cx="8928992" cy="5832648"/>
          </a:xfrm>
        </p:spPr>
        <p:txBody>
          <a:bodyPr>
            <a:normAutofit/>
          </a:bodyPr>
          <a:lstStyle/>
          <a:p>
            <a:pPr algn="just"/>
            <a:r>
              <a:rPr lang="el-GR" sz="2200" dirty="0"/>
              <a:t>Για να απαντηθεί το </a:t>
            </a:r>
            <a:r>
              <a:rPr lang="el-GR" sz="2200" dirty="0" smtClean="0"/>
              <a:t>ερώτημα θα πρέπει </a:t>
            </a:r>
            <a:r>
              <a:rPr lang="el-GR" sz="2200" dirty="0"/>
              <a:t>να βρεθεί η παρούσα αξία των 500.000€ για n=3 και i=9%. Συνεπώς εφαρμόζεται η διαδικασία της προεξόφλησης: </a:t>
            </a:r>
            <a:endParaRPr lang="el-GR" sz="2200" dirty="0" smtClean="0"/>
          </a:p>
          <a:p>
            <a:pPr algn="just"/>
            <a:endParaRPr lang="el-GR" sz="2400" dirty="0"/>
          </a:p>
          <a:p>
            <a:pPr algn="just"/>
            <a:endParaRPr lang="el-GR" sz="2400" dirty="0" smtClean="0"/>
          </a:p>
          <a:p>
            <a:pPr algn="just"/>
            <a:endParaRPr lang="el-GR" sz="2400" dirty="0"/>
          </a:p>
          <a:p>
            <a:pPr algn="just"/>
            <a:endParaRPr lang="el-GR" sz="2400" dirty="0" smtClean="0"/>
          </a:p>
          <a:p>
            <a:pPr algn="just"/>
            <a:endParaRPr lang="el-GR" sz="2200" dirty="0" smtClean="0"/>
          </a:p>
          <a:p>
            <a:pPr algn="just"/>
            <a:endParaRPr lang="el-GR" sz="2200" dirty="0"/>
          </a:p>
          <a:p>
            <a:pPr algn="just"/>
            <a:r>
              <a:rPr lang="el-GR" sz="2200" dirty="0" smtClean="0"/>
              <a:t>Αυτό </a:t>
            </a:r>
            <a:r>
              <a:rPr lang="el-GR" sz="2200" dirty="0"/>
              <a:t>σημαίνει ότι επενδύοντας η επιχείρηση σήμερα 386.100€ με ετήσια απόδοση 9% μπορεί μετά από τρία έτη να έχει στη διάθεση της τα 500.000€ που χρειάζεται για να αντικαταστήσει το μηχανολογικό της εξοπλισμό. Συνεπώς επαρκούν τα χρήματα που διαθέτει σήμερα η επιχείρηση γι’ αυτό το σκοπό, καθώς 390.000€&gt;386.100€. </a:t>
            </a:r>
            <a:endParaRPr lang="el-GR" sz="2200" dirty="0" smtClean="0"/>
          </a:p>
          <a:p>
            <a:pPr algn="just"/>
            <a:endParaRPr lang="el-G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777686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ΑΣΚΗΣΗ 2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dirty="0"/>
              <a:t>Έστω ότι μία επιχείρηση θέλει να συγκρίνει δύο επενδύσεις που ικανοποιούν τον ίδιο σκοπό. Καθεμία από τις επενδύσεις αυτές απαιτεί αρχική δαπάνη 150.000€. Επιπλέον και οι δύο επενδύσεις έχουν ωφέλιμη ζωή 5 έτη. Η υπολειμματική αξία της κάθε επένδυσης στο τέλος της ωφέλιμης ζωής της είναι μηδενική. Να αποφανθείτε για το ποια είναι η καλύτερη επένδυση χρησιμοποιώντας ως κριτήριο αξιολόγησης την απλή μέθοδο του χρόνου επανείσπραξης, όταν οι καθαρές εισπράξεις μετά φόρων που αποδίδει η κάθε επένδυση είναι αυτές που εμφανίζονται στον πίνακα 5 (τα ποσά είναι σε € και στο τέλος του κάθε έτους).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ΑΣΚΗΣΗ 2 ΣΥΝΕΧΕΙΑ</a:t>
            </a:r>
            <a:endParaRPr lang="el-GR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484784"/>
            <a:ext cx="8229600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ΛΥΣΗ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688632"/>
          </a:xfrm>
        </p:spPr>
        <p:txBody>
          <a:bodyPr>
            <a:normAutofit/>
          </a:bodyPr>
          <a:lstStyle/>
          <a:p>
            <a:pPr algn="just"/>
            <a:r>
              <a:rPr lang="el-GR" sz="2400" b="1" dirty="0"/>
              <a:t>Επένδυση Α΄: </a:t>
            </a:r>
            <a:r>
              <a:rPr lang="el-GR" sz="2400" dirty="0" smtClean="0"/>
              <a:t>50.000 </a:t>
            </a:r>
            <a:r>
              <a:rPr lang="el-GR" sz="2400" dirty="0"/>
              <a:t>+ 50.000 + 50.000 = 150.000€ </a:t>
            </a:r>
            <a:r>
              <a:rPr lang="el-GR" sz="2400" dirty="0" smtClean="0"/>
              <a:t>=&gt; </a:t>
            </a:r>
            <a:r>
              <a:rPr lang="el-GR" sz="2400" dirty="0"/>
              <a:t>η δαπάνη για την επένδυση Α΄ </a:t>
            </a:r>
            <a:r>
              <a:rPr lang="el-GR" sz="2400" dirty="0" err="1"/>
              <a:t>επανεισπράττεται</a:t>
            </a:r>
            <a:r>
              <a:rPr lang="el-GR" sz="2400" dirty="0"/>
              <a:t> </a:t>
            </a:r>
            <a:r>
              <a:rPr lang="el-GR" sz="2400" dirty="0" smtClean="0"/>
              <a:t>με </a:t>
            </a:r>
            <a:r>
              <a:rPr lang="el-GR" sz="2400" dirty="0"/>
              <a:t>τη συμπλήρωση του 3ου έτους. </a:t>
            </a:r>
          </a:p>
          <a:p>
            <a:pPr algn="just"/>
            <a:r>
              <a:rPr lang="el-GR" sz="2400" b="1" dirty="0"/>
              <a:t>Επένδυση Β΄: </a:t>
            </a:r>
            <a:r>
              <a:rPr lang="el-GR" sz="2400" dirty="0" smtClean="0"/>
              <a:t>30.000 </a:t>
            </a:r>
            <a:r>
              <a:rPr lang="el-GR" sz="2400" dirty="0"/>
              <a:t>+ 30.000 + 30.000 + 30.000 + 30.000 = 150.000€ </a:t>
            </a:r>
            <a:r>
              <a:rPr lang="el-GR" sz="2400" dirty="0" smtClean="0"/>
              <a:t>=&gt; </a:t>
            </a:r>
            <a:r>
              <a:rPr lang="el-GR" sz="2400" dirty="0"/>
              <a:t>η δαπάνη για την επένδυση Β΄ </a:t>
            </a:r>
            <a:r>
              <a:rPr lang="el-GR" sz="2400" dirty="0" err="1"/>
              <a:t>επανεισπράττεται</a:t>
            </a:r>
            <a:r>
              <a:rPr lang="el-GR" sz="2400" dirty="0"/>
              <a:t> στο τέλος του 5ου έτους. </a:t>
            </a:r>
            <a:endParaRPr lang="el-GR" sz="2400" dirty="0" smtClean="0"/>
          </a:p>
          <a:p>
            <a:pPr algn="just"/>
            <a:endParaRPr lang="el-GR" sz="2400" dirty="0"/>
          </a:p>
          <a:p>
            <a:pPr algn="just"/>
            <a:r>
              <a:rPr lang="el-GR" sz="2400" dirty="0"/>
              <a:t>Προτιμότερη κρίνεται η επένδυση Α΄, </a:t>
            </a:r>
            <a:r>
              <a:rPr lang="el-GR" sz="2400" dirty="0" smtClean="0"/>
              <a:t>διότι </a:t>
            </a:r>
            <a:r>
              <a:rPr lang="el-GR" sz="2400" dirty="0"/>
              <a:t>επιστρέφει τη δαπάνη της ταχύτερα από την επένδυση Β΄. </a:t>
            </a:r>
          </a:p>
          <a:p>
            <a:pPr algn="just"/>
            <a:r>
              <a:rPr lang="el-GR" sz="2400" dirty="0"/>
              <a:t>Στο ίδιο συμπέρασμα καταλήγουμε ακόμη κι αν λάβουμε υπόψη μας τις συνολικές εισροές που δημιουργεί η κάθε επένδυση, μιας και είναι: </a:t>
            </a:r>
          </a:p>
          <a:p>
            <a:pPr algn="just"/>
            <a:r>
              <a:rPr lang="el-GR" sz="2400" dirty="0"/>
              <a:t>Συνολική Εισροή της Α΄ = 250.000€ &gt; Συνολική Εισροή της Β΄ = 150.000€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562074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ΛΥΣΗ ΜΕ ΚΡΙΤΗΡΙΟ Ο ΧΡΟΝΟΣ ΕΠΑΝΕΙΣΠΡΑΞΗΣ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472608"/>
          </a:xfrm>
        </p:spPr>
        <p:txBody>
          <a:bodyPr/>
          <a:lstStyle/>
          <a:p>
            <a:pPr>
              <a:buNone/>
            </a:pPr>
            <a:endParaRPr lang="el-G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80728"/>
            <a:ext cx="7776864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36912"/>
            <a:ext cx="8712968" cy="3814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ΛΥΣΗ ΣΥΝΕΧΕΙΑ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289451"/>
          </a:xfrm>
        </p:spPr>
        <p:txBody>
          <a:bodyPr>
            <a:normAutofit/>
          </a:bodyPr>
          <a:lstStyle/>
          <a:p>
            <a:pPr algn="just"/>
            <a:r>
              <a:rPr lang="el-GR" sz="2400" dirty="0"/>
              <a:t>Με κριτήριο τη μέθοδο του χρόνου επανείσπραξης της δαπάνης της επένδυσης, προτιμάται η Α΄ επένδυση, διότι επιστρέφει στην επιχείρηση το ποσό τη αρχικής της δαπάνης ταχύτερα απ’ ότι η Β΄ επένδυση.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420888"/>
            <a:ext cx="64960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05064"/>
            <a:ext cx="64008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ΑΣΚΗΣΗ 3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616624"/>
          </a:xfrm>
        </p:spPr>
        <p:txBody>
          <a:bodyPr>
            <a:normAutofit/>
          </a:bodyPr>
          <a:lstStyle/>
          <a:p>
            <a:pPr algn="just"/>
            <a:r>
              <a:rPr lang="el-GR" sz="2400" dirty="0"/>
              <a:t>Επιχείρηση μελετά τρία εναλλακτικά επενδυτικά σχέδια. Ζητείται να επιλεγεί η επένδυση που θεωρείται καλύτερη όταν χρησιμοποιείται ως κριτήριο αξιολόγησης η απλή μέθοδος του χρόνου επανείσπραξης και η επιχείρηση ορίζει προκαθορισμένο χρονικό όριο επανάκτησης κατά περίπτωση δαπάνης τα 5 έτη. Τα στοιχεία γι’ αυτές τις τρεις επενδύσεις είναι αυτά που φαίνονται στον </a:t>
            </a:r>
            <a:r>
              <a:rPr lang="el-GR" sz="2400" dirty="0" smtClean="0"/>
              <a:t>παρακάτω πίνακα.</a:t>
            </a:r>
          </a:p>
          <a:p>
            <a:pPr algn="just"/>
            <a:r>
              <a:rPr lang="el-GR" sz="2400" dirty="0" smtClean="0"/>
              <a:t> </a:t>
            </a:r>
            <a:endParaRPr lang="el-GR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573016"/>
            <a:ext cx="8496944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1143</Words>
  <Application>Microsoft Office PowerPoint</Application>
  <PresentationFormat>Προβολή στην οθόνη (4:3)</PresentationFormat>
  <Paragraphs>125</Paragraphs>
  <Slides>26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28" baseType="lpstr">
      <vt:lpstr>Θέμα του Office</vt:lpstr>
      <vt:lpstr>Εξίσωση</vt:lpstr>
      <vt:lpstr>ΑΣΚΗΣΕΙΣ ΑΞΙΟΛΟΓΗΣΕΙΣ ΕΠΕΝΔΥΣΕΩΝ</vt:lpstr>
      <vt:lpstr>ΑΣΚΗΣΗ 1</vt:lpstr>
      <vt:lpstr>ΛΥΣΗ</vt:lpstr>
      <vt:lpstr>ΑΣΚΗΣΗ 2</vt:lpstr>
      <vt:lpstr>ΑΣΚΗΣΗ 2 ΣΥΝΕΧΕΙΑ</vt:lpstr>
      <vt:lpstr>ΛΥΣΗ</vt:lpstr>
      <vt:lpstr>ΛΥΣΗ ΜΕ ΚΡΙΤΗΡΙΟ Ο ΧΡΟΝΟΣ ΕΠΑΝΕΙΣΠΡΑΞΗΣ</vt:lpstr>
      <vt:lpstr>ΛΥΣΗ ΣΥΝΕΧΕΙΑ</vt:lpstr>
      <vt:lpstr>ΑΣΚΗΣΗ 3</vt:lpstr>
      <vt:lpstr>ΛΥΣΗ</vt:lpstr>
      <vt:lpstr>ΑΣΚΗΣΗ 4</vt:lpstr>
      <vt:lpstr>ΛΥΣΗ</vt:lpstr>
      <vt:lpstr>Κριτήριο περιόδου ανάκτησης ή επανείσπραξης της επένδυσης</vt:lpstr>
      <vt:lpstr>Κριτήριο περιόδου ανάκτησης ή επανείσπραξης της επένδυσης</vt:lpstr>
      <vt:lpstr>Προεξοφλημένη Περίοδος Επανείσπραξης</vt:lpstr>
      <vt:lpstr>Με προεξοφλημένες ΚΤΡοές</vt:lpstr>
      <vt:lpstr>Κριτήριο περιόδου ανάκτησης ή επανείσπραξης της επένδυσης</vt:lpstr>
      <vt:lpstr>Περίοδος επανείσπραξης</vt:lpstr>
      <vt:lpstr>Δεν υπολογίζει τις ΚΤΡοές μετά την περίοδο αποπληρωμής</vt:lpstr>
      <vt:lpstr>Κριτήριο μέσου βαθμού απόδοσης</vt:lpstr>
      <vt:lpstr>Κριτήριο μέσου βαθμού απόδοσης  Παράδειγμα:  Κο = 20 000       ν = 5</vt:lpstr>
      <vt:lpstr>Διαφάνεια 22</vt:lpstr>
      <vt:lpstr>ΒΙΒΛΙΟΓΡΑΦΙΑ</vt:lpstr>
      <vt:lpstr>ΒΙΒΛΙΟΓΡΑΦΙΑ</vt:lpstr>
      <vt:lpstr>ΒΙΒΛΙΟΓΡΑΦΙΑ</vt:lpstr>
      <vt:lpstr>ΒΙΒΛΙΟΓΡΑΦΙΑ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ΑΣΚΗΣΕΙΣ ΑΞΙΟΛΟΓΗΣΕΙΣ ΕΠΕΝΔΥΣΕΩΝ</dc:title>
  <dc:creator>user</dc:creator>
  <cp:lastModifiedBy>user</cp:lastModifiedBy>
  <cp:revision>7</cp:revision>
  <dcterms:created xsi:type="dcterms:W3CDTF">2020-01-21T18:43:55Z</dcterms:created>
  <dcterms:modified xsi:type="dcterms:W3CDTF">2020-01-21T19:56:40Z</dcterms:modified>
</cp:coreProperties>
</file>