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31" r:id="rId3"/>
    <p:sldId id="259" r:id="rId4"/>
    <p:sldId id="260" r:id="rId5"/>
    <p:sldId id="261" r:id="rId6"/>
    <p:sldId id="262" r:id="rId7"/>
    <p:sldId id="263" r:id="rId8"/>
    <p:sldId id="264" r:id="rId9"/>
    <p:sldId id="33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3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34" r:id="rId56"/>
    <p:sldId id="309" r:id="rId57"/>
    <p:sldId id="310" r:id="rId58"/>
    <p:sldId id="311" r:id="rId59"/>
    <p:sldId id="312" r:id="rId60"/>
    <p:sldId id="313" r:id="rId61"/>
    <p:sldId id="335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36" r:id="rId71"/>
    <p:sldId id="322" r:id="rId72"/>
    <p:sldId id="323" r:id="rId73"/>
    <p:sldId id="324" r:id="rId74"/>
    <p:sldId id="325" r:id="rId75"/>
    <p:sldId id="326" r:id="rId76"/>
    <p:sldId id="327" r:id="rId77"/>
    <p:sldId id="337" r:id="rId78"/>
    <p:sldId id="329" r:id="rId79"/>
    <p:sldId id="328" r:id="rId80"/>
    <p:sldId id="330" r:id="rId81"/>
    <p:sldId id="338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22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2A0BC-8CB0-4D89-8F97-03D2C770D115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7FA63-41DD-473F-89F2-DD44B3566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BAFF1F-F397-4575-A657-1E3C9A420D35}" type="slidenum">
              <a:rPr lang="en-US" altLang="el-GR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l-GR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04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BF0F782B-7D8C-474D-B7B8-83A334E7EB33}" type="slidenum">
              <a:rPr lang="en-US" altLang="el-GR" sz="1200"/>
              <a:pPr/>
              <a:t>56</a:t>
            </a:fld>
            <a:endParaRPr lang="en-US" altLang="el-GR" sz="1200"/>
          </a:p>
        </p:txBody>
      </p:sp>
    </p:spTree>
    <p:extLst>
      <p:ext uri="{BB962C8B-B14F-4D97-AF65-F5344CB8AC3E}">
        <p14:creationId xmlns:p14="http://schemas.microsoft.com/office/powerpoint/2010/main" val="177295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EEF5117D-06E4-4A5B-A852-0A46C9F72F6A}" type="slidenum">
              <a:rPr lang="en-US" altLang="el-GR" sz="1200"/>
              <a:pPr/>
              <a:t>58</a:t>
            </a:fld>
            <a:endParaRPr lang="en-US" altLang="el-GR" sz="1200"/>
          </a:p>
        </p:txBody>
      </p:sp>
    </p:spTree>
    <p:extLst>
      <p:ext uri="{BB962C8B-B14F-4D97-AF65-F5344CB8AC3E}">
        <p14:creationId xmlns:p14="http://schemas.microsoft.com/office/powerpoint/2010/main" val="102195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8E87BE-C09F-4C98-AF55-E59F887853C4}" type="slidenum">
              <a:rPr lang="en-US" altLang="el-GR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78</a:t>
            </a:fld>
            <a:endParaRPr lang="en-US" altLang="el-GR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60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8D7CDD-6C0C-459B-B0F6-4C1CC62D0B97}" type="slidenum">
              <a:rPr lang="en-US" altLang="el-GR">
                <a:latin typeface="Arial Unicode MS" panose="020B0604020202020204" pitchFamily="34" charset="-128"/>
              </a:rPr>
              <a:pPr>
                <a:spcBef>
                  <a:spcPct val="0"/>
                </a:spcBef>
              </a:pPr>
              <a:t>79</a:t>
            </a:fld>
            <a:endParaRPr lang="en-US" altLang="el-GR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878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6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4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2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E8C6-36E2-40FC-B37D-CE12181F4EC0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66F7-7CDF-4104-8C36-801E8CF5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Ανάλυση και Καταχώρηση των Επιχειρηματικών Συναλλαγών</a:t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ΛΟΓΙΣΤΙΚΕΣ ΕΦΑΡΜΟΓΕΣ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36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Καταχώρηση επιχειρηματικών συναλλαγών</a:t>
            </a:r>
            <a:endParaRPr lang="en-US" altLang="el-GR" sz="3600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36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Κατάρτιση προσωρινού ισοζυγίου</a:t>
            </a:r>
            <a:endParaRPr lang="en-US" altLang="el-GR" sz="3600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81891" y="129994"/>
            <a:ext cx="10515600" cy="797469"/>
          </a:xfrm>
        </p:spPr>
        <p:txBody>
          <a:bodyPr/>
          <a:lstStyle/>
          <a:p>
            <a:r>
              <a:rPr lang="el-GR" altLang="el-GR" dirty="0" smtClean="0"/>
              <a:t>Το Διπλογραφικό Σύστημα</a:t>
            </a:r>
            <a:endParaRPr lang="en-US" altLang="el-GR" dirty="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981891" y="927463"/>
            <a:ext cx="10317480" cy="56823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Στο </a:t>
            </a:r>
            <a:r>
              <a:rPr lang="el-GR" altLang="el-GR" sz="3200" b="1" dirty="0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διπλογραφικό σύστημα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κάθε συναλλαγή πρέπει να καταχωρείται με τουλάχιστον μία χρέωση και μια πίστωση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και το συνολικό ποσό των χρεώσεων θα πρέπει να ισοδυναμεί με το συνολικό πόσο των πιστώσεων.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σύστημα βασίζεται στην </a:t>
            </a:r>
            <a:r>
              <a:rPr lang="el-GR" altLang="el-GR" sz="3200" b="1" i="1" dirty="0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αρχή της δυαδικότητας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οποίο σημαίνει ως κάθε οικονομικό γεγονός έχει δύο μέρη που αντισταθμίζουν ή ισοσκελίζουν το ένα το άλλο.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929640" y="129995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Λογαριασμοί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69" y="992777"/>
            <a:ext cx="9888582" cy="5734594"/>
          </a:xfrm>
        </p:spPr>
        <p:txBody>
          <a:bodyPr/>
          <a:lstStyle/>
          <a:p>
            <a:pPr algn="just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el-GR" altLang="el-GR" b="1" dirty="0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Οι λογαριασμοί </a:t>
            </a:r>
            <a:r>
              <a:rPr lang="el-GR" altLang="el-GR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αποτελούν τις </a:t>
            </a:r>
            <a:r>
              <a:rPr lang="en-US" altLang="el-GR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κύριες αποθηκευτικές μονάδες για τα λογιστικά δεδομένα  και χρησιμοποιούνται για τη συσσώρευση ποσών από παρόμοιες συναλλαγές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Ένα λογιστικό σύστημα έχει ξεχωριστούς λογαριασμούς για κάθε στοιχείο του ενεργητικού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των υποχρεώσεων  και των Ιδίων Κεφαλαίων, καθώς και των Εσόδων και Εξόδων.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Ο τίτλος του λογαριασμού θα πρέπει να περιγράφει τι καταχωρείται στο λογαριασμό.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Σχέδιο Λογαριασμών</a:t>
            </a:r>
            <a:endParaRPr lang="en-US" altLang="el-GR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382000" cy="4800600"/>
          </a:xfrm>
        </p:spPr>
        <p:txBody>
          <a:bodyPr/>
          <a:lstStyle/>
          <a:p>
            <a:pPr algn="just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Σε ένα χειρόγραφο λογιστικό σύστημα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κάθε λογαριασμός τηρείται σε ξεχωριστή σελίδα ή κάρτα, που τοποθετούνται μαζί σε ένα βιβλίο ή αρχείο που καλείται </a:t>
            </a:r>
            <a:r>
              <a:rPr lang="el-GR" altLang="el-GR" b="1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γενικό καθολικό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ή απλά το</a:t>
            </a:r>
            <a:r>
              <a:rPr lang="el-GR" altLang="el-GR" b="1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b="1" i="1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καθολικό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endParaRPr lang="el-GR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ts val="2700"/>
              </a:lnSpc>
              <a:buFont typeface="Wingdings" panose="05000000000000000000" pitchFamily="2" charset="2"/>
              <a:buChar char="§"/>
            </a:pP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</a:t>
            </a:r>
            <a:r>
              <a:rPr lang="el-GR" altLang="el-GR" b="1" i="1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σχέδιο λογαριασμών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ένας πίνακας περιεχομένων του καθολικού η οποία περιέχει τους τίτλους των λογαριασμών και τους κωδικούς αριθμούς  που τους έχουν δοθεί. Τυπικά, περιέχει λογαριασμούς με τη σειρά με την οποία 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εμφανίζονται στο καθολικό 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που είναι συνήθως και η σειρά με την οποία εμφανίζονται στις οικονομικές καταστάσεις).</a:t>
            </a: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35577" y="152400"/>
            <a:ext cx="11207932" cy="879566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Σχέδιο Λογαριασμών μιας Μικρής Επιχείρησης </a:t>
            </a: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60422" name="Picture 6" descr="2-e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8"/>
          <a:stretch>
            <a:fillRect/>
          </a:stretch>
        </p:blipFill>
        <p:spPr bwMode="auto">
          <a:xfrm>
            <a:off x="1523039" y="875211"/>
            <a:ext cx="9131484" cy="58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66205" y="152400"/>
            <a:ext cx="11077303" cy="106680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Σχέδιο Λογαριασμών μιας Μικρής </a:t>
            </a:r>
            <a:r>
              <a:rPr lang="el-GR" altLang="el-GR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Επιχείρησης</a:t>
            </a: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61446" name="Picture 6" descr="2-e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63049"/>
          <a:stretch>
            <a:fillRect/>
          </a:stretch>
        </p:blipFill>
        <p:spPr bwMode="auto">
          <a:xfrm>
            <a:off x="749250" y="1219200"/>
            <a:ext cx="10911212" cy="52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38200" y="32929"/>
            <a:ext cx="10515600" cy="84972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 Λογαριασμός Τ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85" y="882650"/>
            <a:ext cx="9170125" cy="59753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Ο </a:t>
            </a:r>
            <a:r>
              <a:rPr lang="el-GR" altLang="el-GR" b="1" dirty="0" smtClean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Λογαριασμός Τ</a:t>
            </a: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αποτελεί ένα εργαλείο που χρησιμοποιείται για την ανάλυση συναλλαγών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Αποτελείται από τρία μέρη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Τον </a:t>
            </a:r>
            <a:r>
              <a:rPr lang="el-GR" altLang="el-GR" b="1" i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τίτλο</a:t>
            </a:r>
            <a:r>
              <a:rPr lang="en-US" altLang="el-GR" b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ο οποίος προσδιορίζει τον λογαριασμό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τη υποχρέωση ή τον λογαριασμό των Ιδίων Κεφαλαίων</a:t>
            </a: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l-GR" b="1" i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αριστερό μέρος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οποίο καλείται πλευρά  της </a:t>
            </a:r>
            <a:r>
              <a:rPr lang="el-GR" altLang="el-GR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χρέωσης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συνοπτικά Χ)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l-GR" b="1" i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δεξιό μέρος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οποίο καλείται πλευρά  της </a:t>
            </a:r>
            <a:r>
              <a:rPr lang="el-GR" altLang="el-GR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πίστωσης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συνοπτικά Π)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Ο Λογαριασμός Τ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836023"/>
            <a:ext cx="9749246" cy="5743303"/>
          </a:xfrm>
        </p:spPr>
        <p:txBody>
          <a:bodyPr>
            <a:normAutofit/>
          </a:bodyPr>
          <a:lstStyle/>
          <a:p>
            <a:pPr lvl="1" algn="just">
              <a:lnSpc>
                <a:spcPts val="2700"/>
              </a:lnSpc>
            </a:pP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Στον λογαριασμό διαθεσίμων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οι εισπράξεις καταχωρούνται στην αριστερή μεριά  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χρέωση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του λογαριασμού Τ 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και οι πληρωμές στην δεξιά μεριά (πίστωση)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όπως φαίνεται παρακάτω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/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l-GR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l-GR" altLang="el-GR" dirty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Τα σύνολα με μπλε χρώμα είναι απλά υπόλοιπα εργασίας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b="1" dirty="0" smtClean="0">
                <a:solidFill>
                  <a:srgbClr val="275CAE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σύνολα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διαφορά μεταξύ του χρεωστικού και πιστωτικού συνόλου 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καλείται </a:t>
            </a:r>
            <a:r>
              <a:rPr lang="el-GR" altLang="el-GR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υπόλοιπο του λογαριασμού ή υπόλοιπο.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3495" name="Picture 7" descr="2-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046" y="2024743"/>
            <a:ext cx="4309291" cy="2585574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3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Κανόνες της Διπλογραφικής Λογιστικής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447800"/>
            <a:ext cx="11234057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διπλογραφικό σύστημα ακολουθεί δυο κανόνες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Κάθε συναλλαγή επηρεάζει τουλάχιστον δυο λογαριασμούς</a:t>
            </a: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σύνολο των χρεώσεων πρέπει να ισούται με το σύνολο των πιστώσεων</a:t>
            </a: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Για κάθε συναλλαγή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Θα πρέπει να χρεωθούν ένας ή περισσότεροι λογαριασμοί ή να καταχωρηθούν στην αριστερή μεριά λογαριασμών Τ.</a:t>
            </a: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2800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Θα πρέπει να πιστωθούν ένας ή περισσότεροι λογαριασμοί ή να καταχωρηθούν στην δεξιά μεριά λογαριασμών Τ</a:t>
            </a: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0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el-GR" altLang="el-GR" dirty="0" smtClean="0"/>
              <a:t>Κανόνες της Διπλογραφικής Λογιστικής</a:t>
            </a:r>
            <a:endParaRPr lang="en-US" altLang="el-GR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Δείτε ξανά τη λογιστική ισότητα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Ενεργητικό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=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Υποχρεώσεις 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Ίδια Κεφάλαια</a:t>
            </a: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6568" name="Picture 8" descr="2-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6" y="3919538"/>
            <a:ext cx="10544376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1981200" y="2605088"/>
            <a:ext cx="8305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l-GR" altLang="en-US" sz="1600" b="1" dirty="0">
                <a:solidFill>
                  <a:srgbClr val="70AD4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 μια χρέωση </a:t>
            </a:r>
            <a:r>
              <a:rPr lang="el-GR" altLang="en-US" sz="16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αυξήσει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το Ενεργητικό, τότε μια πίστωση θα πρέπει να χρησιμοποιηθεί για να </a:t>
            </a:r>
            <a:r>
              <a:rPr lang="el-GR" altLang="en-US" sz="16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αυξήσε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ι τις υποχρεώσεις ή τα Ίδια Κεφάλαια, καθώς βρίσκονται σε αντίθετες πλευρές της εξίσωσης</a:t>
            </a:r>
            <a:r>
              <a:rPr lang="el-GR" altLang="en-US" sz="1600" b="1" dirty="0">
                <a:solidFill>
                  <a:srgbClr val="70AD47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l-GR" altLang="en-US" sz="1600" b="1" dirty="0">
              <a:solidFill>
                <a:srgbClr val="FF000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l-GR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Παρομοίως, αν μια πίστωση </a:t>
            </a:r>
            <a:r>
              <a:rPr lang="el-GR" altLang="en-US" sz="16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μειώσε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ι το ενεργητικό, τότε μια χρέωση θα πρέπει να χρησιμοποιηθεί για να </a:t>
            </a:r>
            <a:r>
              <a:rPr lang="el-GR" altLang="en-US" sz="16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μειώσει</a:t>
            </a:r>
            <a:r>
              <a:rPr lang="el-GR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τις υποχρεώσεις ή τα Ίδια Κεφάλαια.</a:t>
            </a:r>
          </a:p>
        </p:txBody>
      </p:sp>
    </p:spTree>
    <p:extLst>
      <p:ext uri="{BB962C8B-B14F-4D97-AF65-F5344CB8AC3E}">
        <p14:creationId xmlns:p14="http://schemas.microsoft.com/office/powerpoint/2010/main" val="3868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862784"/>
          </a:xfrm>
        </p:spPr>
        <p:txBody>
          <a:bodyPr/>
          <a:lstStyle/>
          <a:p>
            <a:r>
              <a:rPr lang="el-GR" dirty="0" smtClean="0"/>
              <a:t>ΑΝΤΙΚΕΙΜΕΝΑ ΜΑΘΗΣΗΣ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2514" y="1306286"/>
            <a:ext cx="10831286" cy="487067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ΑΜ1: Κατανόηση της εφαρμογής των εννοιών της </a:t>
            </a:r>
            <a:r>
              <a:rPr lang="el-GR" b="1" dirty="0" smtClean="0"/>
              <a:t>αναγνώρισης, αποτίμησης και ταξινόμησης</a:t>
            </a:r>
            <a:r>
              <a:rPr lang="el-GR" dirty="0" smtClean="0"/>
              <a:t> στις επιχειρηματικές συναλλαγές.</a:t>
            </a:r>
          </a:p>
          <a:p>
            <a:r>
              <a:rPr lang="el-GR" dirty="0" smtClean="0"/>
              <a:t>ΑΜ2: Εξήγηση του </a:t>
            </a:r>
            <a:r>
              <a:rPr lang="el-GR" b="1" dirty="0" smtClean="0"/>
              <a:t>διπλογραφικού συστήματος </a:t>
            </a:r>
            <a:r>
              <a:rPr lang="el-GR" dirty="0" smtClean="0"/>
              <a:t>και της </a:t>
            </a:r>
            <a:r>
              <a:rPr lang="el-GR" b="1" dirty="0" smtClean="0"/>
              <a:t>χρησιμότητας των λογαριασμών Τ </a:t>
            </a:r>
            <a:r>
              <a:rPr lang="el-GR" dirty="0" smtClean="0"/>
              <a:t>στην ανάλυση των επιχειρηματικών συναλλαγών</a:t>
            </a:r>
          </a:p>
          <a:p>
            <a:r>
              <a:rPr lang="el-GR" dirty="0" smtClean="0"/>
              <a:t>ΑΜ3: Παρουσίαση της </a:t>
            </a:r>
            <a:r>
              <a:rPr lang="el-GR" b="1" dirty="0" smtClean="0"/>
              <a:t>εφαρμογής του διπλογραφικού συστήματος </a:t>
            </a:r>
            <a:r>
              <a:rPr lang="el-GR" dirty="0" smtClean="0"/>
              <a:t>στις συνήθεις επιχειρηματικές συναλλαγές.</a:t>
            </a:r>
          </a:p>
          <a:p>
            <a:r>
              <a:rPr lang="el-GR" dirty="0" smtClean="0"/>
              <a:t>ΑΜ4: </a:t>
            </a:r>
            <a:r>
              <a:rPr lang="el-GR" b="1" dirty="0" smtClean="0"/>
              <a:t>Κατάρτιση ισοζυγίου </a:t>
            </a:r>
            <a:r>
              <a:rPr lang="el-GR" dirty="0" smtClean="0"/>
              <a:t>και περιγραφή της αξίας των περιορισμών του.</a:t>
            </a:r>
          </a:p>
          <a:p>
            <a:r>
              <a:rPr lang="el-GR" dirty="0" smtClean="0"/>
              <a:t> ΑΜ5: </a:t>
            </a:r>
            <a:r>
              <a:rPr lang="el-GR" b="1" dirty="0" smtClean="0"/>
              <a:t>Καταχώριση συναλλαγών στο ημερολόγιο </a:t>
            </a:r>
            <a:r>
              <a:rPr lang="el-GR" dirty="0" smtClean="0"/>
              <a:t>και μεταφορά τους στο καθολικό.</a:t>
            </a:r>
          </a:p>
          <a:p>
            <a:r>
              <a:rPr lang="el-GR" dirty="0" smtClean="0"/>
              <a:t>ΑΜ6: Εξήγηση της σχέσης μεταξύ ηθικής χρηματοοικονομικής πληροφόρησης και κατάλληλης καταχώρισης των επιχειρηματικών συναλλαγών.</a:t>
            </a:r>
          </a:p>
          <a:p>
            <a:r>
              <a:rPr lang="el-GR" dirty="0" smtClean="0"/>
              <a:t> ΑΜ7: Παρουσίαση της επίδρασης της χρονικής στιγμής των συναλλαγών σε ταμειακές ροές και ρευστότητα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7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Κανόνες της Διπλογραφικής Λογιστικής</a:t>
            </a:r>
            <a:endParaRPr lang="en-US" altLang="el-GR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133601" y="1447800"/>
            <a:ext cx="8226425" cy="43434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Οι αναλήψεις και τα έξοδα μειώνουν τα Ίδια Κεφάλαια. Επομένως, οι συναλλαγές που αυξάνουν τις αναλήψεις ή τα έξοδα </a:t>
            </a:r>
            <a:r>
              <a:rPr lang="el-GR" altLang="el-GR" i="1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μειώνουν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τα Ίδια Κεφάλαια, όπως εμφαίνεται από την 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παρακάτω εκτεταμένη εκδοχή της λογιστικής ισότητας.</a:t>
            </a: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7591" name="Picture 7" descr="2-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0" y="3905794"/>
            <a:ext cx="11234060" cy="224681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167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el-GR" altLang="el-GR" dirty="0" smtClean="0"/>
              <a:t>Κανονικό Υπόλοιπο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382000" cy="4343400"/>
          </a:xfrm>
          <a:extLst/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n-US" sz="2400">
                <a:latin typeface="Arial Unicode MS" panose="020B0604020202020204" pitchFamily="34" charset="-128"/>
                <a:cs typeface="Times New Roman" panose="02020603050405020304" pitchFamily="18" charset="0"/>
              </a:rPr>
              <a:t>Το </a:t>
            </a:r>
            <a:r>
              <a:rPr lang="el-GR" altLang="en-US" sz="2400" b="1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κανονικό υπόλοιπο </a:t>
            </a:r>
            <a:r>
              <a:rPr lang="el-GR" altLang="en-US" sz="2400">
                <a:latin typeface="Arial Unicode MS" panose="020B0604020202020204" pitchFamily="34" charset="-128"/>
                <a:cs typeface="Times New Roman" panose="02020603050405020304" pitchFamily="18" charset="0"/>
              </a:rPr>
              <a:t>ενός λογαριασμού είναι το συνηθισμένο υπόλοιπο του και είναι η πλευρά (χρέωση ή πίστωση) που αυξάνει το λογαριασμό</a:t>
            </a:r>
            <a:r>
              <a:rPr lang="el-GR" altLang="en-US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altLang="en-US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8615" name="Picture 7" descr="2-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/>
          <a:stretch>
            <a:fillRect/>
          </a:stretch>
        </p:blipFill>
        <p:spPr bwMode="auto">
          <a:xfrm>
            <a:off x="1139976" y="2717075"/>
            <a:ext cx="10431852" cy="38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61257" y="152400"/>
            <a:ext cx="9644743" cy="605246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Σχέσεις των Λογαριασμών Ιδίων Κεφαλαίων</a:t>
            </a:r>
            <a:endParaRPr lang="en-US" altLang="el-GR" dirty="0" smtClean="0"/>
          </a:p>
        </p:txBody>
      </p:sp>
      <p:pic>
        <p:nvPicPr>
          <p:cNvPr id="69638" name="Picture 6" descr="2-ex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"/>
          <a:stretch>
            <a:fillRect/>
          </a:stretch>
        </p:blipFill>
        <p:spPr bwMode="auto">
          <a:xfrm>
            <a:off x="1750169" y="862149"/>
            <a:ext cx="9104132" cy="58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59823" y="143057"/>
            <a:ext cx="10515600" cy="745218"/>
          </a:xfrm>
        </p:spPr>
        <p:txBody>
          <a:bodyPr/>
          <a:lstStyle/>
          <a:p>
            <a:r>
              <a:rPr lang="el-GR" altLang="el-GR" dirty="0" smtClean="0"/>
              <a:t>Ο Λογιστικός Κύκλος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863" y="888275"/>
            <a:ext cx="8765177" cy="5812971"/>
          </a:xfrm>
          <a:extLst/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 λογιστικός κύκλος είναι μια σειρά βημάτων που επιμετρούν και επικοινωνούν χρήσιμη πληροφορία προς εκείνους που λαμβάνουν αποφάσεις. Τα βήματα αυτά είναι τα ακόλουθα</a:t>
            </a:r>
            <a:r>
              <a:rPr lang="en-US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marL="914400" lvl="1" indent="-457200" algn="just">
              <a:spcBef>
                <a:spcPts val="600"/>
              </a:spcBef>
              <a:buFontTx/>
              <a:buAutoNum type="arabicPeriod"/>
            </a:pP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Ανάλυση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επιχειρηματικών συναλλαγών </a:t>
            </a:r>
            <a:r>
              <a:rPr lang="en-US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από έγγραφα προέλευσης.</a:t>
            </a:r>
          </a:p>
          <a:p>
            <a:pPr marL="914400" lvl="1" indent="-457200" algn="just">
              <a:spcBef>
                <a:spcPts val="600"/>
              </a:spcBef>
              <a:buFontTx/>
              <a:buAutoNum type="arabicPeriod"/>
            </a:pP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Καταχώρηση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των συναλλαγών στο ημερολόγιο</a:t>
            </a:r>
            <a:r>
              <a:rPr lang="en-US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buFontTx/>
              <a:buAutoNum type="arabicPeriod" startAt="3"/>
            </a:pP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Μεταφορά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των ημερολογιακών εγγραφών στο καθολικό και κατάρτιση του προσωρινού ισοζυγίου.</a:t>
            </a:r>
          </a:p>
          <a:p>
            <a:pPr marL="914400" lvl="1" indent="-457200" algn="just">
              <a:spcBef>
                <a:spcPts val="600"/>
              </a:spcBef>
              <a:buFontTx/>
              <a:buAutoNum type="arabicPeriod" startAt="3"/>
            </a:pP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Προσαρμογή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των λογαριασμών και κατάρτιση προσαρμοσμένου ισοζυγίου.</a:t>
            </a:r>
          </a:p>
          <a:p>
            <a:pPr marL="914400" lvl="1" indent="-457200" algn="just">
              <a:spcBef>
                <a:spcPts val="600"/>
              </a:spcBef>
              <a:buFontTx/>
              <a:buAutoNum type="arabicPeriod" startAt="3"/>
            </a:pP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Κατάρτιση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οικονομικών καταστάσεων</a:t>
            </a:r>
          </a:p>
          <a:p>
            <a:pPr marL="914400" lvl="1" indent="-457200" algn="just">
              <a:spcBef>
                <a:spcPts val="600"/>
              </a:spcBef>
              <a:buNone/>
            </a:pPr>
            <a:r>
              <a:rPr lang="en-US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2000" b="1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Κλείσιμο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των λογαριασμών και κατάρτιση οριστικού ισοζυγίου</a:t>
            </a:r>
            <a:r>
              <a:rPr lang="el-GR" altLang="en-US" sz="2000" i="1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None/>
            </a:pPr>
            <a:endParaRPr lang="en-US" altLang="en-US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91885" y="76200"/>
            <a:ext cx="11051177" cy="642257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Συνολική Εικόνα του Λογιστικού Κύκλου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71686" name="Picture 6" descr="2-ex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>
            <a:fillRect/>
          </a:stretch>
        </p:blipFill>
        <p:spPr bwMode="auto">
          <a:xfrm>
            <a:off x="1307604" y="718458"/>
            <a:ext cx="9950790" cy="613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2-p7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49054"/>
          <a:stretch/>
        </p:blipFill>
        <p:spPr bwMode="auto">
          <a:xfrm>
            <a:off x="-18148" y="1136469"/>
            <a:ext cx="12235988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-p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13481"/>
          <a:stretch>
            <a:fillRect/>
          </a:stretch>
        </p:blipFill>
        <p:spPr bwMode="auto">
          <a:xfrm>
            <a:off x="0" y="36739"/>
            <a:ext cx="12136229" cy="652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6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838200" y="116931"/>
            <a:ext cx="10515600" cy="823595"/>
          </a:xfrm>
        </p:spPr>
        <p:txBody>
          <a:bodyPr/>
          <a:lstStyle/>
          <a:p>
            <a:r>
              <a:rPr lang="el-GR" altLang="el-GR" dirty="0" smtClean="0"/>
              <a:t>Ανάλυση Επιχειρηματικών Συναλλαγών</a:t>
            </a:r>
            <a:endParaRPr lang="en-US" altLang="el-GR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528353" y="1058091"/>
            <a:ext cx="9392195" cy="53688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Οι λεπτομέρειες μιας συναλλαγής υποστηρίζονται από τα </a:t>
            </a:r>
            <a:r>
              <a:rPr lang="el-GR" altLang="el-GR" sz="2400" b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έγγραφα προέλευσης</a:t>
            </a:r>
            <a:r>
              <a:rPr lang="en-US" altLang="el-GR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—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τιμολόγια, αποδείξεις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επιταγές ή συμβόλαια.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l-GR" altLang="el-GR" sz="2400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400" dirty="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Μια </a:t>
            </a:r>
            <a:r>
              <a:rPr lang="el-GR" altLang="el-GR" sz="2400" b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ημερολογιακή εγγραφή </a:t>
            </a:r>
            <a:r>
              <a:rPr lang="el-GR" altLang="el-GR" sz="2400" dirty="0">
                <a:solidFill>
                  <a:srgbClr val="00000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αποτελεί μια καταγραφή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που καταχωρεί μια συναλλαγή στο χρονολογικό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λογιστικό αρχείο που καλείται </a:t>
            </a:r>
            <a:r>
              <a:rPr lang="el-GR" altLang="el-GR" sz="2400" b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ημερολόγι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Κάθε εγγραφή θα πρέπει να είναι στην κατάλληλη ημερολογιακή μορφή όπως απεικονίζεται παρακάτω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3735" name="Picture 7" descr="2-p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" y="3618411"/>
            <a:ext cx="12219430" cy="17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722811"/>
          </a:xfrm>
        </p:spPr>
        <p:txBody>
          <a:bodyPr>
            <a:normAutofit fontScale="90000"/>
          </a:bodyPr>
          <a:lstStyle/>
          <a:p>
            <a:r>
              <a:rPr lang="el-GR"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Εισφορά του Ιδιοκτήτη για το Σχηματισμό της Επιχείρησης</a:t>
            </a:r>
            <a:r>
              <a:rPr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sz="24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679268" y="1085712"/>
            <a:ext cx="1105117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8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Την 1</a:t>
            </a:r>
            <a:r>
              <a:rPr lang="el-GR" altLang="en-US" sz="2800" baseline="30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Ιουλίου, η </a:t>
            </a:r>
            <a:r>
              <a:rPr lang="en-US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Joan Blue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επένδυσε $40.000 σε μετρητά για το σχηματισμό της επιχείρησης  </a:t>
            </a:r>
            <a:r>
              <a:rPr lang="en-US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l-GR" altLang="en-US" sz="28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της εισφοράς του ιδιοκτήτη στην επιχείρηση</a:t>
            </a:r>
            <a:endParaRPr lang="el-GR" altLang="en-US" sz="2800" dirty="0"/>
          </a:p>
          <a:p>
            <a:pPr algn="just">
              <a:buFontTx/>
              <a:buChar char="•"/>
            </a:pPr>
            <a:r>
              <a:rPr lang="el-GR" altLang="en-US" sz="2800" b="1" dirty="0">
                <a:solidFill>
                  <a:srgbClr val="538135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800" i="1" dirty="0">
                <a:solidFill>
                  <a:srgbClr val="000000"/>
                </a:solidFill>
                <a:latin typeface="Tahoma" panose="020B0604030504040204" pitchFamily="34" charset="0"/>
              </a:rPr>
              <a:t>αυξάνει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το λογαριασμό του ενεργητικού </a:t>
            </a:r>
            <a:r>
              <a:rPr lang="el-GR" altLang="en-US" sz="2800" i="1" dirty="0">
                <a:solidFill>
                  <a:srgbClr val="000000"/>
                </a:solidFill>
                <a:latin typeface="Tahoma" panose="020B0604030504040204" pitchFamily="34" charset="0"/>
              </a:rPr>
              <a:t>Ταμειακά Διαθέσιμα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800" dirty="0"/>
          </a:p>
          <a:p>
            <a:pPr algn="just">
              <a:buFontTx/>
              <a:buChar char="•"/>
            </a:pPr>
            <a:r>
              <a:rPr lang="el-GR" altLang="en-US" sz="2800" b="1" dirty="0">
                <a:solidFill>
                  <a:srgbClr val="538135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800" i="1" dirty="0">
                <a:solidFill>
                  <a:srgbClr val="000000"/>
                </a:solidFill>
                <a:latin typeface="Tahoma" panose="020B0604030504040204" pitchFamily="34" charset="0"/>
              </a:rPr>
              <a:t>αυξάνει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 το λογαριασμό των Ιδίων Κεφαλαίων </a:t>
            </a:r>
            <a:r>
              <a:rPr lang="en-US" altLang="en-US" sz="2800" dirty="0">
                <a:latin typeface="Tahoma" panose="020B0604030504040204" pitchFamily="34" charset="0"/>
              </a:rPr>
              <a:t>J</a:t>
            </a:r>
            <a:r>
              <a:rPr lang="el-GR" altLang="en-US" sz="2800" dirty="0">
                <a:latin typeface="Tahoma" panose="020B0604030504040204" pitchFamily="34" charset="0"/>
              </a:rPr>
              <a:t>. </a:t>
            </a:r>
            <a:r>
              <a:rPr lang="en-US" altLang="en-US" sz="2800" dirty="0">
                <a:latin typeface="Tahoma" panose="020B0604030504040204" pitchFamily="34" charset="0"/>
              </a:rPr>
              <a:t>Blue </a:t>
            </a:r>
            <a:r>
              <a:rPr lang="el-GR" altLang="en-US" sz="2800" dirty="0">
                <a:latin typeface="Tahoma" panose="020B0604030504040204" pitchFamily="34" charset="0"/>
              </a:rPr>
              <a:t>Κεφάλαιο 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με μια πίστωση</a:t>
            </a:r>
            <a:endParaRPr lang="el-GR" altLang="en-US" sz="2800" dirty="0"/>
          </a:p>
          <a:p>
            <a:pPr algn="just"/>
            <a:r>
              <a:rPr lang="el-GR" altLang="en-US" sz="28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</a:t>
            </a:r>
            <a:r>
              <a:rPr lang="el-GR" alt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: Αν η </a:t>
            </a:r>
            <a:r>
              <a:rPr lang="en-US" altLang="en-US" sz="2800" dirty="0">
                <a:latin typeface="Tahoma" panose="020B0604030504040204" pitchFamily="34" charset="0"/>
              </a:rPr>
              <a:t>Joan Blue</a:t>
            </a:r>
            <a:r>
              <a:rPr lang="el-GR" altLang="en-US" sz="2800" dirty="0">
                <a:latin typeface="Tahoma" panose="020B0604030504040204" pitchFamily="34" charset="0"/>
              </a:rPr>
              <a:t> είχε εισφέρει στην επιχείρηση άλλο στοιχείο του Ενεργητικού και όχι μετρητά, η χρέωση θα είχε γίνει στον </a:t>
            </a:r>
            <a:r>
              <a:rPr lang="el-GR" altLang="en-US" sz="2800" i="1" dirty="0">
                <a:latin typeface="Tahoma" panose="020B0604030504040204" pitchFamily="34" charset="0"/>
              </a:rPr>
              <a:t>κατάλληλο</a:t>
            </a:r>
            <a:r>
              <a:rPr lang="el-GR" altLang="en-US" sz="2800" dirty="0">
                <a:latin typeface="Tahoma" panose="020B0604030504040204" pitchFamily="34" charset="0"/>
              </a:rPr>
              <a:t> λογαριασμό του στοιχείου αυτού (π.χ. εξοπλισμός).</a:t>
            </a:r>
          </a:p>
        </p:txBody>
      </p:sp>
    </p:spTree>
    <p:extLst>
      <p:ext uri="{BB962C8B-B14F-4D97-AF65-F5344CB8AC3E}">
        <p14:creationId xmlns:p14="http://schemas.microsoft.com/office/powerpoint/2010/main" val="18986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25" name="TextBox 12"/>
          <p:cNvSpPr txBox="1">
            <a:spLocks noChangeArrowheads="1"/>
          </p:cNvSpPr>
          <p:nvPr/>
        </p:nvSpPr>
        <p:spPr bwMode="auto">
          <a:xfrm>
            <a:off x="1524000" y="136526"/>
            <a:ext cx="8991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2400" b="1">
                <a:solidFill>
                  <a:schemeClr val="bg1"/>
                </a:solidFill>
                <a:latin typeface="Arial Unicode MS" panose="020B0604020202020204" pitchFamily="34" charset="-128"/>
              </a:rPr>
              <a:t> Εισφορά του Ιδιοκτήτη για τον Σχηματισμό της Επιχείρησης</a:t>
            </a:r>
            <a: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el-GR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διαφάνεια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</a:t>
            </a:r>
            <a:r>
              <a:rPr lang="el-GR" altLang="el-GR" sz="1800" b="1" baseline="30000">
                <a:solidFill>
                  <a:schemeClr val="bg1"/>
                </a:solidFill>
                <a:latin typeface="Arial Unicode MS" panose="020B0604020202020204" pitchFamily="34" charset="-128"/>
              </a:rPr>
              <a:t>η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από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l-GR" sz="2800">
              <a:latin typeface="Arial Unicode MS" panose="020B0604020202020204" pitchFamily="34" charset="-128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182813" y="3856039"/>
            <a:ext cx="7847012" cy="1620837"/>
            <a:chOff x="887413" y="3703638"/>
            <a:chExt cx="7847012" cy="1620837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914400" y="4191000"/>
              <a:ext cx="7820025" cy="1133475"/>
            </a:xfrm>
            <a:prstGeom prst="roundRect">
              <a:avLst>
                <a:gd name="adj" fmla="val 16667"/>
              </a:avLst>
            </a:prstGeom>
            <a:solidFill>
              <a:srgbClr val="FAFF8E"/>
            </a:solidFill>
            <a:ln w="9525">
              <a:solidFill>
                <a:srgbClr val="F8FBFC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5842" name="TextBox 40"/>
            <p:cNvSpPr txBox="1">
              <a:spLocks noChangeArrowheads="1"/>
            </p:cNvSpPr>
            <p:nvPr/>
          </p:nvSpPr>
          <p:spPr bwMode="auto">
            <a:xfrm>
              <a:off x="887413" y="3703638"/>
              <a:ext cx="3190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1257AA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altLang="el-GR" sz="1800" b="1">
                  <a:solidFill>
                    <a:srgbClr val="0070C0"/>
                  </a:solidFill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Ημερολογιακή Εγγραφή</a:t>
              </a:r>
              <a:endParaRPr lang="en-US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187576" y="1797050"/>
            <a:ext cx="7815263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9812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505020616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1998956025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206584257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3082823652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399040903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96636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5908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3384061206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978095399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1055598287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J. Blue, Capital</a:t>
                      </a: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787069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82814" y="2901951"/>
          <a:ext cx="2687637" cy="741363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xmlns="" val="1312800148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22562517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0026098"/>
                  </a:ext>
                </a:extLst>
              </a:tr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1    40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22317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313614" y="2895600"/>
          <a:ext cx="2689225" cy="742950"/>
        </p:xfrm>
        <a:graphic>
          <a:graphicData uri="http://schemas.openxmlformats.org/drawingml/2006/table">
            <a:tbl>
              <a:tblPr/>
              <a:tblGrid>
                <a:gridCol w="1344612">
                  <a:extLst>
                    <a:ext uri="{9D8B030D-6E8A-4147-A177-3AD203B41FA5}">
                      <a16:colId xmlns:a16="http://schemas.microsoft.com/office/drawing/2014/main" xmlns="" val="560490376"/>
                    </a:ext>
                  </a:extLst>
                </a:gridCol>
                <a:gridCol w="1344613">
                  <a:extLst>
                    <a:ext uri="{9D8B030D-6E8A-4147-A177-3AD203B41FA5}">
                      <a16:colId xmlns:a16="http://schemas.microsoft.com/office/drawing/2014/main" xmlns="" val="183202005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00832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1   40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530194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4419600"/>
          <a:ext cx="7640638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855170595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4273713172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1404754152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xmlns="" val="9866401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xmlns="" val="90655866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36827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25527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Blue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, Κεφάλαιο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94999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225731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0157779"/>
                  </a:ext>
                </a:extLst>
              </a:tr>
            </a:tbl>
          </a:graphicData>
        </a:graphic>
      </p:graphicFrame>
      <p:sp>
        <p:nvSpPr>
          <p:cNvPr id="75888" name="TextBox 39"/>
          <p:cNvSpPr txBox="1">
            <a:spLocks noChangeArrowheads="1"/>
          </p:cNvSpPr>
          <p:nvPr/>
        </p:nvSpPr>
        <p:spPr bwMode="auto">
          <a:xfrm>
            <a:off x="2438400" y="102893"/>
            <a:ext cx="5127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1600200" y="34290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1676400" y="3429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1676400" y="3429000"/>
            <a:ext cx="0" cy="152400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676400" y="34290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1676400" y="49530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3" name="Straight Arrow Connector 76832"/>
          <p:cNvCxnSpPr>
            <a:cxnSpLocks noChangeShapeType="1"/>
          </p:cNvCxnSpPr>
          <p:nvPr/>
        </p:nvCxnSpPr>
        <p:spPr bwMode="auto">
          <a:xfrm>
            <a:off x="9829800" y="3429000"/>
            <a:ext cx="304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5" name="Straight Connector 76834"/>
          <p:cNvCxnSpPr>
            <a:cxnSpLocks noChangeShapeType="1"/>
          </p:cNvCxnSpPr>
          <p:nvPr/>
        </p:nvCxnSpPr>
        <p:spPr bwMode="auto">
          <a:xfrm>
            <a:off x="9829800" y="3429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8" name="Straight Arrow Connector 76837"/>
          <p:cNvCxnSpPr>
            <a:cxnSpLocks noChangeShapeType="1"/>
          </p:cNvCxnSpPr>
          <p:nvPr/>
        </p:nvCxnSpPr>
        <p:spPr bwMode="auto">
          <a:xfrm>
            <a:off x="10058400" y="3429000"/>
            <a:ext cx="0" cy="175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40" name="Straight Connector 76839"/>
          <p:cNvCxnSpPr>
            <a:cxnSpLocks noChangeShapeType="1"/>
          </p:cNvCxnSpPr>
          <p:nvPr/>
        </p:nvCxnSpPr>
        <p:spPr bwMode="auto">
          <a:xfrm>
            <a:off x="10058400" y="3429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42" name="Straight Arrow Connector 76841"/>
          <p:cNvCxnSpPr>
            <a:cxnSpLocks noChangeShapeType="1"/>
          </p:cNvCxnSpPr>
          <p:nvPr/>
        </p:nvCxnSpPr>
        <p:spPr bwMode="auto">
          <a:xfrm flipH="1">
            <a:off x="9372600" y="51054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237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ΕΝΝΟΙΕΣ</a:t>
            </a:r>
            <a:endParaRPr lang="en-US" alt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953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b="1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Αναγνώριση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αναφέρεται στην απόφαση σχετικά με το πότε θα πρέπει να καταχωρηθεί μια επιχειρηματική συναλλαγή.</a:t>
            </a: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b="1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Αποτίμηση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η διαδικασία καταχώρισης ενός χρηματικού ποσού σε επιχειρηματικές συναλλαγές και τα στοιχεία του Ενεργητικού και των Υποχρεώσεων που προκύπτουν.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l-GR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b="1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Ταξινόμηση</a:t>
            </a:r>
            <a:r>
              <a:rPr lang="en-US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η διαδικασία καταχώρισης όλων των συναλλαγών στις οποίες συμμετέχει μια επιχείρηση σε κατάλληλες κατηγορίες ή λογαριασμούς.</a:t>
            </a:r>
            <a:endParaRPr lang="en-US" altLang="el-GR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757645" y="76200"/>
            <a:ext cx="10528663" cy="106680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Οικονομικό Γεγονός που δεν είναι Επιχειρηματική Συναλλαγή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587829" y="2042548"/>
            <a:ext cx="1094667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Γεγονός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Την 1</a:t>
            </a:r>
            <a:r>
              <a:rPr lang="el-GR" altLang="en-US" sz="2800" baseline="30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Ιουλίου η </a:t>
            </a:r>
            <a:r>
              <a:rPr lang="en-US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Joan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παραγγέλλει υλικά γραφείου αξίας $5.200 για την επιχείρηση της.</a:t>
            </a:r>
            <a:endParaRPr lang="el-GR" altLang="en-US" sz="28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Σχόλιο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 Όταν ένα οικονομικό γεγονός δεν είναι επιχειρηματική συναλλαγή, δεν </a:t>
            </a:r>
            <a:r>
              <a:rPr lang="el-GR" altLang="en-US" sz="2800" i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αναγνωρίζεται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και </a:t>
            </a:r>
            <a:r>
              <a:rPr lang="el-GR" altLang="en-US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επομένως </a:t>
            </a:r>
            <a:r>
              <a:rPr lang="el-GR" altLang="en-US" sz="28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δεν πραγματοποιείται καμία εγγραφή. Στην περίπτωση αυτή, δεν υπάρχει επιβεβαίωση ότι τα υλικά έχουν αποσταλεί ή ότι έχει μεταβιβαστεί η κυριότητα τους.</a:t>
            </a:r>
          </a:p>
        </p:txBody>
      </p:sp>
    </p:spTree>
    <p:extLst>
      <p:ext uri="{BB962C8B-B14F-4D97-AF65-F5344CB8AC3E}">
        <p14:creationId xmlns:p14="http://schemas.microsoft.com/office/powerpoint/2010/main" val="8468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810532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Προπληρωμή Εξόδων με Μετρητά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838200" y="1099463"/>
            <a:ext cx="9448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3 Ιουλίου η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Joan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ενοικίασε ένα γραφείο για την επιχείρηση της. Πλήρωσε προκαταβολικά $3.200 για το ενοίκιο δύο μηνών.</a:t>
            </a:r>
            <a:endParaRPr lang="el-GR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Η ημερολογιακή εγγραφή για την καταχώρηση της προκαταβολής του ενοικίου με μετρητά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Προπληρωμένα Ενοίκια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μειώνει τον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</a:t>
            </a:r>
            <a:endParaRPr lang="el-GR" altLang="en-US" sz="2000" dirty="0"/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</a:t>
            </a:r>
            <a:r>
              <a:rPr lang="el-GR" altLang="en-US" sz="2000" dirty="0">
                <a:latin typeface="Tahoma" panose="020B0604030504040204" pitchFamily="34" charset="0"/>
              </a:rPr>
              <a:t>: Ένα προπληρωμένο έξοδο </a:t>
            </a:r>
            <a:r>
              <a:rPr lang="el-GR" altLang="en-US" sz="2000" i="1" dirty="0">
                <a:latin typeface="Tahoma" panose="020B0604030504040204" pitchFamily="34" charset="0"/>
              </a:rPr>
              <a:t>ταξινομείται</a:t>
            </a:r>
            <a:r>
              <a:rPr lang="el-GR" altLang="en-US" sz="2000" dirty="0">
                <a:latin typeface="Tahoma" panose="020B0604030504040204" pitchFamily="34" charset="0"/>
              </a:rPr>
              <a:t> ως στοιχείο του Ενεργητικού επειδή η δαπάνη θα δημιουργήσει μελλοντικό όφελος. Η συναλλαγή αυτή δεν επηρεάζει τα σύνολα του Ενεργητικού, των Υποχρεώσεων και των Ιδίων </a:t>
            </a:r>
            <a:r>
              <a:rPr lang="el-GR" altLang="en-US" sz="2000" dirty="0" smtClean="0">
                <a:latin typeface="Tahoma" panose="020B0604030504040204" pitchFamily="34" charset="0"/>
              </a:rPr>
              <a:t>Κεφαλαίων, </a:t>
            </a:r>
            <a:r>
              <a:rPr lang="el-GR" altLang="en-US" sz="2000" dirty="0">
                <a:latin typeface="Tahoma" panose="020B0604030504040204" pitchFamily="34" charset="0"/>
              </a:rPr>
              <a:t>επειδή απλά ανταλλάσσει ένα στοιχείο του Ενεργητικού με ένα άλλο. Αν η εταιρία είχε πληρώσει μόνο το ενοίκιο του Ιουλίου, ο λογαριασμός εξόδου Ενοίκια θα είχε αναγνωριστεί και χρεωθεί καθώς το συνολικό όφελος από τη δαπάνη θα χρησιμοποιούνταν τον τρέχοντα μήνα.</a:t>
            </a:r>
            <a:r>
              <a:rPr lang="en-US" altLang="en-US" sz="2000" dirty="0">
                <a:latin typeface="Tahoma" panose="020B0604030504040204" pitchFamily="34" charset="0"/>
              </a:rPr>
              <a:t> </a:t>
            </a:r>
            <a:endParaRPr lang="el-GR" altLang="en-US" sz="2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187576" y="1644650"/>
            <a:ext cx="7815263" cy="257810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15331221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4247815308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734901036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3660435078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172080602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137843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1336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2321750646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124466485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326108168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0491640"/>
                  </a:ext>
                </a:extLst>
              </a:tr>
            </a:tbl>
          </a:graphicData>
        </a:graphic>
      </p:graphicFrame>
      <p:graphicFrame>
        <p:nvGraphicFramePr>
          <p:cNvPr id="78921" name="Group 73"/>
          <p:cNvGraphicFramePr>
            <a:graphicFrameLocks noGrp="1"/>
          </p:cNvGraphicFramePr>
          <p:nvPr/>
        </p:nvGraphicFramePr>
        <p:xfrm>
          <a:off x="2209800" y="2438401"/>
          <a:ext cx="2819400" cy="889595"/>
        </p:xfrm>
        <a:graphic>
          <a:graphicData uri="http://schemas.openxmlformats.org/drawingml/2006/table">
            <a:tbl>
              <a:tblPr/>
              <a:tblGrid>
                <a:gridCol w="1411288">
                  <a:extLst>
                    <a:ext uri="{9D8B030D-6E8A-4147-A177-3AD203B41FA5}">
                      <a16:colId xmlns:a16="http://schemas.microsoft.com/office/drawing/2014/main" xmlns="" val="3668170753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xmlns="" val="160344976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896468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1      40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3       3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4992378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057401" y="46482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57400" y="4648200"/>
          <a:ext cx="7640638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852860668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1951950822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1538966008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xmlns="" val="4037574389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xmlns="" val="157629949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5253908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Προπληρωμένα Ενοίκια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940427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1327747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069757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2540384"/>
                  </a:ext>
                </a:extLst>
              </a:tr>
            </a:tbl>
          </a:graphicData>
        </a:graphic>
      </p:graphicFrame>
      <p:sp>
        <p:nvSpPr>
          <p:cNvPr id="78889" name="TextBox 39"/>
          <p:cNvSpPr txBox="1">
            <a:spLocks noChangeArrowheads="1"/>
          </p:cNvSpPr>
          <p:nvPr/>
        </p:nvSpPr>
        <p:spPr bwMode="auto">
          <a:xfrm>
            <a:off x="2286000" y="122261"/>
            <a:ext cx="5051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4267201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78891" name="Title 1"/>
          <p:cNvSpPr txBox="1">
            <a:spLocks/>
          </p:cNvSpPr>
          <p:nvPr/>
        </p:nvSpPr>
        <p:spPr bwMode="auto">
          <a:xfrm>
            <a:off x="1981200" y="30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>Προπληρωμή Εξόδων με Μετρητά</a:t>
            </a:r>
            <a: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διαφάνεια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2</a:t>
            </a:r>
            <a:r>
              <a:rPr lang="el-GR" altLang="el-GR" sz="1800" b="1" baseline="30000">
                <a:solidFill>
                  <a:schemeClr val="bg1"/>
                </a:solidFill>
                <a:latin typeface="Arial Unicode MS" panose="020B0604020202020204" pitchFamily="34" charset="-128"/>
              </a:rPr>
              <a:t>η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από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2)</a:t>
            </a:r>
            <a:endParaRPr lang="en-US" altLang="el-GR" sz="2800" b="1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graphicFrame>
        <p:nvGraphicFramePr>
          <p:cNvPr id="78929" name="Group 81"/>
          <p:cNvGraphicFramePr>
            <a:graphicFrameLocks noGrp="1"/>
          </p:cNvGraphicFramePr>
          <p:nvPr/>
        </p:nvGraphicFramePr>
        <p:xfrm>
          <a:off x="2209800" y="3429001"/>
          <a:ext cx="2687638" cy="88959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59227885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317525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9274788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3      3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46832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3124200"/>
            <a:ext cx="2209800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el-GR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Προπληρωμένα Ενοίκια</a:t>
            </a:r>
            <a:r>
              <a:rPr lang="el-GR" alt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1828800" y="39624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19050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1905000" y="3962400"/>
            <a:ext cx="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905000" y="3962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905000" y="51816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7162801" y="2971801"/>
            <a:ext cx="3084513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5029200" y="2971800"/>
            <a:ext cx="518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10210800" y="2971800"/>
            <a:ext cx="0" cy="2438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10210800" y="2971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9296400" y="5410200"/>
            <a:ext cx="914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93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509451" y="152400"/>
            <a:ext cx="11025052" cy="106680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Αγορά Στοιχείου του Ενεργητικού με Πίστωση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110343" y="1930659"/>
            <a:ext cx="10058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5 η Ιουλίου η επιχείρηση </a:t>
            </a:r>
            <a:r>
              <a:rPr lang="en-US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παρέλαβε τα υλικά γραφείου που είχε παραγγείλει </a:t>
            </a:r>
            <a:r>
              <a:rPr lang="el-GR" alt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 Ιουλίου και ένα τιμολόγια αξίας $5.200 .</a:t>
            </a:r>
            <a:endParaRPr lang="el-GR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Η ημερολογιακή εγγραφή για την καταχώρηση της αγοράς υλικών γραφείου με πίστωση  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Υλικά Γραφείου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αυξάνει τον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Υποχρεώσεων Λογαριασμοί Πληρωτέοι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με μια πίστωση</a:t>
            </a:r>
            <a:endParaRPr lang="el-GR" altLang="en-US" sz="2000" dirty="0"/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: Τα Υλικά Γραφείου στη συναλλαγή αυτή ταξινομούνται ως στοιχείο του Ενεργητικού επειδή </a:t>
            </a:r>
            <a:r>
              <a:rPr lang="el-GR" altLang="en-US" sz="2000" dirty="0" smtClean="0">
                <a:solidFill>
                  <a:srgbClr val="000000"/>
                </a:solidFill>
                <a:latin typeface="Tahoma" panose="020B0604030504040204" pitchFamily="34" charset="0"/>
              </a:rPr>
              <a:t>δεν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πρόκειται να εξαντληθούν μέσα στον τρέχοντα μηνά και επομένως θα δημιουργήσουν μελλοντικά οφέλη. Επομένως, η πίστωση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ταξινομείται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ως Λογαριασμοί Πληρωτέοι καθώς υπάρχει καθυστέρηση μεταξύ του χρόνου της αγοράς και του χρόνου της πληρωμής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0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644254553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391066384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188017666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3200862044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67214509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11659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03463" y="24384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2">
                  <a:extLst>
                    <a:ext uri="{9D8B030D-6E8A-4147-A177-3AD203B41FA5}">
                      <a16:colId xmlns:a16="http://schemas.microsoft.com/office/drawing/2014/main" xmlns="" val="3417772097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081874643"/>
                    </a:ext>
                  </a:extLst>
                </a:gridCol>
                <a:gridCol w="2493963">
                  <a:extLst>
                    <a:ext uri="{9D8B030D-6E8A-4147-A177-3AD203B41FA5}">
                      <a16:colId xmlns:a16="http://schemas.microsoft.com/office/drawing/2014/main" xmlns="" val="2395494634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Υλικά γραφείου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3834755"/>
                  </a:ext>
                </a:extLst>
              </a:tr>
            </a:tbl>
          </a:graphicData>
        </a:graphic>
      </p:graphicFrame>
      <p:graphicFrame>
        <p:nvGraphicFramePr>
          <p:cNvPr id="80967" name="Group 71"/>
          <p:cNvGraphicFramePr>
            <a:graphicFrameLocks noGrp="1"/>
          </p:cNvGraphicFramePr>
          <p:nvPr/>
        </p:nvGraphicFramePr>
        <p:xfrm>
          <a:off x="2200275" y="2749550"/>
          <a:ext cx="2687638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226311837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72824284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665007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 Ιουλίου</a:t>
                      </a: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5</a:t>
                      </a: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4735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1" y="2743200"/>
          <a:ext cx="2689225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928563172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72805658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981347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5 Ιουλίου</a:t>
                      </a: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5</a:t>
                      </a: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5812134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4" y="4267200"/>
          <a:ext cx="7640637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756277549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352644467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2907315316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3815069908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237209370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547237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Ιουλ.5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Υλικά Γραφείου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130957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079840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7709191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3507426"/>
                  </a:ext>
                </a:extLst>
              </a:tr>
            </a:tbl>
          </a:graphicData>
        </a:graphic>
      </p:graphicFrame>
      <p:sp>
        <p:nvSpPr>
          <p:cNvPr id="80944" name="TextBox 39"/>
          <p:cNvSpPr txBox="1">
            <a:spLocks noChangeArrowheads="1"/>
          </p:cNvSpPr>
          <p:nvPr/>
        </p:nvSpPr>
        <p:spPr bwMode="auto">
          <a:xfrm>
            <a:off x="2254251" y="781736"/>
            <a:ext cx="5753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r>
              <a:rPr lang="el-GR" altLang="el-GR" sz="1800" b="1" dirty="0">
                <a:solidFill>
                  <a:srgbClr val="275CAE"/>
                </a:solidFill>
                <a:cs typeface="Arial Unicode MS" panose="020B0604020202020204" pitchFamily="34" charset="-128"/>
              </a:rPr>
              <a:t> </a:t>
            </a:r>
            <a:endParaRPr lang="en-US" altLang="el-GR" sz="1800" b="1" dirty="0">
              <a:solidFill>
                <a:srgbClr val="275CAE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0276" y="3703638"/>
            <a:ext cx="319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1828800" y="32766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1905000" y="3276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905000" y="3276600"/>
            <a:ext cx="0" cy="1524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905000" y="3276600"/>
            <a:ext cx="0" cy="14478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905000" y="4724400"/>
            <a:ext cx="533400" cy="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7543800" y="3276600"/>
            <a:ext cx="2743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76200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0210800" y="3276600"/>
            <a:ext cx="0" cy="175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0210800" y="3276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>
            <a:off x="9448800" y="50292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15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78823" y="152400"/>
            <a:ext cx="12318273" cy="106680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Αγορά Στοιχείου του Ενεργητικού Μερικώς με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Μετρητά και Μερικώς με Πίστωση </a:t>
            </a: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1905000" y="1855392"/>
            <a:ext cx="8382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6 Ιουλίου, η </a:t>
            </a:r>
            <a:r>
              <a:rPr lang="en-US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Joan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αγόρασε εξοπλισμό γραφείου αξίας $16.320 για την επιχείρηση </a:t>
            </a:r>
            <a:r>
              <a:rPr lang="en-US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l-GR" altLang="en-US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Κατέβαλλε 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$</a:t>
            </a:r>
            <a:r>
              <a:rPr lang="el-GR" altLang="en-US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13.320 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σε μετρητά και συμφώνησε να αποπληρώσει το υπόλοιπο τον επόμενο μηνά.</a:t>
            </a:r>
            <a:endParaRPr lang="el-GR" altLang="en-US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</a:t>
            </a:r>
            <a:r>
              <a:rPr lang="el-GR" altLang="en-US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Η ημερολογιακή εγγραφή για την καταχώρηση της αγοράς του εξοπλισμού γραφείου με μετρητά και με πίστωση  </a:t>
            </a:r>
            <a:endParaRPr lang="el-GR" altLang="en-US" dirty="0"/>
          </a:p>
          <a:p>
            <a:pPr algn="just">
              <a:buFontTx/>
              <a:buChar char="•"/>
            </a:pPr>
            <a:r>
              <a:rPr lang="el-GR" altLang="en-US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του </a:t>
            </a:r>
            <a:r>
              <a:rPr lang="el-GR" altLang="en-US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Εξοπλισμός Γραφείου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 </a:t>
            </a:r>
            <a:endParaRPr lang="el-GR" altLang="en-US" dirty="0"/>
          </a:p>
          <a:p>
            <a:pPr algn="just">
              <a:buFontTx/>
              <a:buChar char="•"/>
            </a:pPr>
            <a:r>
              <a:rPr lang="el-GR" altLang="en-US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μειώνει τον λογαριασμό του </a:t>
            </a:r>
            <a:r>
              <a:rPr lang="el-GR" altLang="en-US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</a:t>
            </a:r>
            <a:endParaRPr lang="el-GR" altLang="en-US" dirty="0"/>
          </a:p>
          <a:p>
            <a:pPr algn="just">
              <a:buFontTx/>
              <a:buChar char="•"/>
            </a:pPr>
            <a:r>
              <a:rPr lang="el-GR" altLang="en-US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τον λογαριασμό των </a:t>
            </a:r>
            <a:r>
              <a:rPr lang="el-GR" altLang="en-US" i="1" dirty="0">
                <a:solidFill>
                  <a:srgbClr val="000000"/>
                </a:solidFill>
                <a:latin typeface="Tahoma" panose="020B0604030504040204" pitchFamily="34" charset="0"/>
              </a:rPr>
              <a:t>Υποχρεώσεων Λογαριασμοί Πληρωτέοι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με μια</a:t>
            </a:r>
            <a:r>
              <a:rPr lang="el-GR" altLang="en-US" dirty="0">
                <a:latin typeface="Arial" panose="020B0604020202020204" pitchFamily="34" charset="0"/>
              </a:rPr>
              <a:t> 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Πίστωση</a:t>
            </a:r>
            <a:endParaRPr lang="el-GR" altLang="en-US" dirty="0"/>
          </a:p>
          <a:p>
            <a:pPr algn="just"/>
            <a:r>
              <a:rPr lang="el-GR" altLang="en-US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: Στη συναλλαγή αυτή το στοιχείο του Ενεργητικού μπορεί να πληρωθεί εν μέρει με μετρητά και το υπόλοιπο με πίστωση. Η εγγραφή αυτή ονομάζεται </a:t>
            </a:r>
            <a:r>
              <a:rPr lang="el-GR" altLang="en-US" b="1" dirty="0">
                <a:solidFill>
                  <a:srgbClr val="0070C0"/>
                </a:solidFill>
                <a:latin typeface="Tahoma" panose="020B0604030504040204" pitchFamily="34" charset="0"/>
              </a:rPr>
              <a:t>σύνθετη</a:t>
            </a:r>
            <a:r>
              <a:rPr lang="el-GR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, επειδή ένα μέρος της ταξινομείται σε περισσότερους από ένα λογαριασμούς.</a:t>
            </a:r>
          </a:p>
        </p:txBody>
      </p:sp>
    </p:spTree>
    <p:extLst>
      <p:ext uri="{BB962C8B-B14F-4D97-AF65-F5344CB8AC3E}">
        <p14:creationId xmlns:p14="http://schemas.microsoft.com/office/powerpoint/2010/main" val="21506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187576" y="1644650"/>
            <a:ext cx="7815263" cy="257810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4272308545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3397737396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377446724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1667452221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184266908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330704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1336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3294898578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914480733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1730818892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Υλικά γραφείου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17075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71632"/>
              </p:ext>
            </p:extLst>
          </p:nvPr>
        </p:nvGraphicFramePr>
        <p:xfrm>
          <a:off x="2209800" y="2438401"/>
          <a:ext cx="2687638" cy="88961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5624874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29095431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9019144"/>
                  </a:ext>
                </a:extLst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1      40</a:t>
                      </a:r>
                      <a:r>
                        <a:rPr kumimoji="0" lang="el-G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3       3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6     13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.320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0146817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057401" y="4648200"/>
            <a:ext cx="7820025" cy="1316038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28012"/>
              </p:ext>
            </p:extLst>
          </p:nvPr>
        </p:nvGraphicFramePr>
        <p:xfrm>
          <a:off x="2057400" y="4648200"/>
          <a:ext cx="7640638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907009838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4040396155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166342328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xmlns="" val="3490746248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xmlns="" val="889188736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4989526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Εξοπλισμός Γραφείου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609565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  <a:endParaRPr kumimoji="0" lang="en-US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508165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2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2636807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213445"/>
                  </a:ext>
                </a:extLst>
              </a:tr>
            </a:tbl>
          </a:graphicData>
        </a:graphic>
      </p:graphicFrame>
      <p:sp>
        <p:nvSpPr>
          <p:cNvPr id="82985" name="TextBox 39"/>
          <p:cNvSpPr txBox="1">
            <a:spLocks noChangeArrowheads="1"/>
          </p:cNvSpPr>
          <p:nvPr/>
        </p:nvSpPr>
        <p:spPr bwMode="auto">
          <a:xfrm>
            <a:off x="2514600" y="877145"/>
            <a:ext cx="5832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r>
              <a:rPr lang="el-GR" altLang="el-GR" sz="1800" b="1" dirty="0">
                <a:solidFill>
                  <a:srgbClr val="275CAE"/>
                </a:solidFill>
                <a:cs typeface="Arial Unicode MS" panose="020B0604020202020204" pitchFamily="34" charset="-128"/>
              </a:rPr>
              <a:t> </a:t>
            </a:r>
            <a:endParaRPr lang="en-US" altLang="el-GR" sz="1800" b="1" dirty="0">
              <a:solidFill>
                <a:srgbClr val="275CAE"/>
              </a:solidFill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4267201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graphicFrame>
        <p:nvGraphicFramePr>
          <p:cNvPr id="83022" name="Group 78"/>
          <p:cNvGraphicFramePr>
            <a:graphicFrameLocks noGrp="1"/>
          </p:cNvGraphicFramePr>
          <p:nvPr/>
        </p:nvGraphicFramePr>
        <p:xfrm>
          <a:off x="2209800" y="3581401"/>
          <a:ext cx="2687638" cy="371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729476057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xmlns="" val="29201431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6      16</a:t>
                      </a: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91416" marR="91416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6210904"/>
                  </a:ext>
                </a:extLst>
              </a:tr>
            </a:tbl>
          </a:graphicData>
        </a:graphic>
      </p:graphicFrame>
      <p:sp>
        <p:nvSpPr>
          <p:cNvPr id="14386" name="TextBox 9"/>
          <p:cNvSpPr txBox="1">
            <a:spLocks noChangeArrowheads="1"/>
          </p:cNvSpPr>
          <p:nvPr/>
        </p:nvSpPr>
        <p:spPr bwMode="auto">
          <a:xfrm>
            <a:off x="2514600" y="3276600"/>
            <a:ext cx="2057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Εξοπλισμός Γραφείου</a:t>
            </a:r>
            <a:r>
              <a:rPr lang="el-GR" altLang="en-US" sz="14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 </a:t>
            </a:r>
            <a:endParaRPr lang="en-US" altLang="en-US" sz="1400" b="1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953000" y="2438401"/>
          <a:ext cx="2687638" cy="88961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260176985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3269115888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300806"/>
                  </a:ext>
                </a:extLst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10" marB="4571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5       5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6       3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1735509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1828800" y="37338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828800" y="3733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828800" y="3733800"/>
            <a:ext cx="0" cy="144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828800" y="3733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828800" y="51816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876800" y="32004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4876800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257800" y="3200400"/>
            <a:ext cx="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257800" y="32004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1" name="Straight Arrow Connector 84000"/>
          <p:cNvCxnSpPr>
            <a:cxnSpLocks noChangeShapeType="1"/>
          </p:cNvCxnSpPr>
          <p:nvPr/>
        </p:nvCxnSpPr>
        <p:spPr bwMode="auto">
          <a:xfrm>
            <a:off x="5257800" y="4343400"/>
            <a:ext cx="4267200" cy="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3" name="Straight Connector 84002"/>
          <p:cNvCxnSpPr>
            <a:cxnSpLocks noChangeShapeType="1"/>
          </p:cNvCxnSpPr>
          <p:nvPr/>
        </p:nvCxnSpPr>
        <p:spPr bwMode="auto">
          <a:xfrm>
            <a:off x="5257800" y="4343400"/>
            <a:ext cx="426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5" name="Straight Arrow Connector 84004"/>
          <p:cNvCxnSpPr>
            <a:cxnSpLocks noChangeShapeType="1"/>
          </p:cNvCxnSpPr>
          <p:nvPr/>
        </p:nvCxnSpPr>
        <p:spPr bwMode="auto">
          <a:xfrm>
            <a:off x="9525000" y="43434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07" name="Straight Connector 84006"/>
          <p:cNvCxnSpPr>
            <a:cxnSpLocks noChangeShapeType="1"/>
          </p:cNvCxnSpPr>
          <p:nvPr/>
        </p:nvCxnSpPr>
        <p:spPr bwMode="auto">
          <a:xfrm>
            <a:off x="9525000" y="43434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11" name="Straight Arrow Connector 84010"/>
          <p:cNvCxnSpPr>
            <a:cxnSpLocks noChangeShapeType="1"/>
          </p:cNvCxnSpPr>
          <p:nvPr/>
        </p:nvCxnSpPr>
        <p:spPr bwMode="auto">
          <a:xfrm flipH="1">
            <a:off x="9296400" y="5410200"/>
            <a:ext cx="228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16" name="Straight Arrow Connector 84015"/>
          <p:cNvCxnSpPr>
            <a:cxnSpLocks noChangeShapeType="1"/>
          </p:cNvCxnSpPr>
          <p:nvPr/>
        </p:nvCxnSpPr>
        <p:spPr bwMode="auto">
          <a:xfrm>
            <a:off x="7620000" y="3200400"/>
            <a:ext cx="2667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18" name="Straight Connector 84017"/>
          <p:cNvCxnSpPr>
            <a:cxnSpLocks noChangeShapeType="1"/>
          </p:cNvCxnSpPr>
          <p:nvPr/>
        </p:nvCxnSpPr>
        <p:spPr bwMode="auto">
          <a:xfrm>
            <a:off x="7620000" y="3200400"/>
            <a:ext cx="26670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20" name="Straight Arrow Connector 84019"/>
          <p:cNvCxnSpPr>
            <a:cxnSpLocks noChangeShapeType="1"/>
          </p:cNvCxnSpPr>
          <p:nvPr/>
        </p:nvCxnSpPr>
        <p:spPr bwMode="auto">
          <a:xfrm>
            <a:off x="10287000" y="3200400"/>
            <a:ext cx="0" cy="2514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23" name="Straight Connector 84022"/>
          <p:cNvCxnSpPr>
            <a:cxnSpLocks noChangeShapeType="1"/>
          </p:cNvCxnSpPr>
          <p:nvPr/>
        </p:nvCxnSpPr>
        <p:spPr bwMode="auto">
          <a:xfrm>
            <a:off x="10287000" y="32004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025" name="Straight Arrow Connector 84024"/>
          <p:cNvCxnSpPr>
            <a:cxnSpLocks noChangeShapeType="1"/>
          </p:cNvCxnSpPr>
          <p:nvPr/>
        </p:nvCxnSpPr>
        <p:spPr bwMode="auto">
          <a:xfrm flipH="1">
            <a:off x="9372600" y="5715000"/>
            <a:ext cx="914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41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Πληρωμή Υποχρέωσης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1201783" y="1540231"/>
            <a:ext cx="870857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4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9 Ιουλίου το </a:t>
            </a:r>
            <a:r>
              <a:rPr lang="en-US" alt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 </a:t>
            </a:r>
            <a:r>
              <a:rPr lang="el-GR" alt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προχώρησε σε μερική πληρωμή $2.600 για το ποσό που οφείλεται για τα Υλικά Γραφείου που παραλήφθηκαν στις 5 Ιουλίου.</a:t>
            </a:r>
            <a:endParaRPr lang="el-GR" altLang="en-US" sz="24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</a:t>
            </a:r>
            <a:r>
              <a:rPr lang="el-GR" altLang="en-US" sz="24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Η ημερολογιακή εγγραφή για την καταχώρηση της πληρωμής της υποχρέωσης</a:t>
            </a:r>
            <a:endParaRPr lang="el-GR" altLang="en-US" sz="2400" dirty="0"/>
          </a:p>
          <a:p>
            <a:pPr algn="just">
              <a:buFontTx/>
              <a:buChar char="•"/>
            </a:pPr>
            <a:r>
              <a:rPr lang="el-GR" alt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μειώνει το λογαριασμό των Υποχρεώσεων </a:t>
            </a:r>
            <a:r>
              <a:rPr lang="el-GR" altLang="en-US" sz="2400" i="1" dirty="0">
                <a:solidFill>
                  <a:srgbClr val="000000"/>
                </a:solidFill>
                <a:latin typeface="Tahoma" panose="020B0604030504040204" pitchFamily="34" charset="0"/>
              </a:rPr>
              <a:t>Λογαριασμοί Πληρωτέοι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400" dirty="0"/>
          </a:p>
          <a:p>
            <a:pPr algn="just">
              <a:buFontTx/>
              <a:buChar char="•"/>
            </a:pPr>
            <a:r>
              <a:rPr lang="el-GR" altLang="en-US" sz="24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 μειώνει τον λογαριασμό του </a:t>
            </a:r>
            <a:r>
              <a:rPr lang="el-GR" altLang="en-US" sz="24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</a:t>
            </a:r>
            <a:endParaRPr lang="el-GR" altLang="en-US" sz="2400" dirty="0"/>
          </a:p>
          <a:p>
            <a:pPr algn="just"/>
            <a:r>
              <a:rPr lang="el-GR" altLang="en-US" sz="24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: Σημειώστε ότι τα υλικά γραφείου που </a:t>
            </a:r>
            <a:r>
              <a:rPr lang="el-GR" altLang="en-US" sz="2400" i="1" dirty="0">
                <a:solidFill>
                  <a:srgbClr val="000000"/>
                </a:solidFill>
                <a:latin typeface="Tahoma" panose="020B0604030504040204" pitchFamily="34" charset="0"/>
              </a:rPr>
              <a:t>αναγνωρίστηκαν</a:t>
            </a:r>
            <a:r>
              <a:rPr lang="el-GR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 και καταχωρήθηκαν κατά την αγορά τους στις 5 Ιουλίου, δεν αποτελούν μέρος της συναλλαγής στις 9 </a:t>
            </a:r>
            <a:r>
              <a:rPr lang="el-GR" altLang="en-US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Ιουλίου.</a:t>
            </a:r>
            <a:r>
              <a:rPr lang="el-GR" altLang="en-US" sz="2400" dirty="0" smtClean="0">
                <a:latin typeface="Tahoma" panose="020B0604030504040204" pitchFamily="34" charset="0"/>
              </a:rPr>
              <a:t> </a:t>
            </a:r>
            <a:endParaRPr lang="el-GR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80694619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40191832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1187670203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265909547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261237795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333463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1336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1081410917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596943846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3539378299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Υλικά γραφείου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4422864"/>
                  </a:ext>
                </a:extLst>
              </a:tr>
            </a:tbl>
          </a:graphicData>
        </a:graphic>
      </p:graphicFrame>
      <p:graphicFrame>
        <p:nvGraphicFramePr>
          <p:cNvPr id="85067" name="Group 75"/>
          <p:cNvGraphicFramePr>
            <a:graphicFrameLocks noGrp="1"/>
          </p:cNvGraphicFramePr>
          <p:nvPr/>
        </p:nvGraphicFramePr>
        <p:xfrm>
          <a:off x="2209800" y="2438400"/>
          <a:ext cx="2687638" cy="1101726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95896187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3862722219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657" marB="4565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6656491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1     40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657" marB="4565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9      2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16" marR="91416"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700819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1" y="2438401"/>
          <a:ext cx="2689225" cy="88963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359038812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201511887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3806544"/>
                  </a:ext>
                </a:extLst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9       2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5     5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3612878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34699"/>
              </p:ext>
            </p:extLst>
          </p:nvPr>
        </p:nvGraphicFramePr>
        <p:xfrm>
          <a:off x="2200276" y="4298950"/>
          <a:ext cx="7640637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801773505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3361454692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147019398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3703504844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675464972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3870118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Εξοπλισμός Γραφείου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310605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615898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3950963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570391"/>
                  </a:ext>
                </a:extLst>
              </a:tr>
            </a:tbl>
          </a:graphicData>
        </a:graphic>
      </p:graphicFrame>
      <p:sp>
        <p:nvSpPr>
          <p:cNvPr id="85040" name="TextBox 39"/>
          <p:cNvSpPr txBox="1">
            <a:spLocks noChangeArrowheads="1"/>
          </p:cNvSpPr>
          <p:nvPr/>
        </p:nvSpPr>
        <p:spPr bwMode="auto">
          <a:xfrm>
            <a:off x="2776538" y="912595"/>
            <a:ext cx="6093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595562" y="3820319"/>
            <a:ext cx="319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5042" name="Title 1"/>
          <p:cNvSpPr txBox="1">
            <a:spLocks/>
          </p:cNvSpPr>
          <p:nvPr/>
        </p:nvSpPr>
        <p:spPr bwMode="auto">
          <a:xfrm>
            <a:off x="1981200" y="30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>Πληρωμή Υποχρέωσης</a:t>
            </a:r>
            <a: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διαφάνεια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</a:t>
            </a:r>
            <a:r>
              <a:rPr lang="el-GR" altLang="el-GR" sz="1800" b="1" baseline="30000">
                <a:solidFill>
                  <a:schemeClr val="bg1"/>
                </a:solidFill>
                <a:latin typeface="Arial Unicode MS" panose="020B0604020202020204" pitchFamily="34" charset="-128"/>
              </a:rPr>
              <a:t>η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από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2)</a:t>
            </a:r>
            <a:endParaRPr lang="en-US" altLang="el-GR" sz="2800" b="1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4114800" y="3429000"/>
            <a:ext cx="228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4114800" y="3429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114800" y="3429000"/>
            <a:ext cx="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114800" y="3429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H="1">
            <a:off x="1905000" y="38100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H="1">
            <a:off x="1981200" y="3810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1981200" y="3810000"/>
            <a:ext cx="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1981200" y="3810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1981200" y="5029200"/>
            <a:ext cx="1447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1" name="Straight Arrow Connector 86050"/>
          <p:cNvCxnSpPr>
            <a:cxnSpLocks noChangeShapeType="1"/>
          </p:cNvCxnSpPr>
          <p:nvPr/>
        </p:nvCxnSpPr>
        <p:spPr bwMode="auto">
          <a:xfrm>
            <a:off x="6096000" y="3124200"/>
            <a:ext cx="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3" name="Straight Connector 86052"/>
          <p:cNvCxnSpPr>
            <a:cxnSpLocks noChangeShapeType="1"/>
          </p:cNvCxnSpPr>
          <p:nvPr/>
        </p:nvCxnSpPr>
        <p:spPr bwMode="auto">
          <a:xfrm>
            <a:off x="60960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5" name="Straight Arrow Connector 86054"/>
          <p:cNvCxnSpPr>
            <a:cxnSpLocks noChangeShapeType="1"/>
          </p:cNvCxnSpPr>
          <p:nvPr/>
        </p:nvCxnSpPr>
        <p:spPr bwMode="auto">
          <a:xfrm>
            <a:off x="6096000" y="39624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58" name="Straight Connector 86057"/>
          <p:cNvCxnSpPr>
            <a:cxnSpLocks noChangeShapeType="1"/>
          </p:cNvCxnSpPr>
          <p:nvPr/>
        </p:nvCxnSpPr>
        <p:spPr bwMode="auto">
          <a:xfrm>
            <a:off x="6096000" y="39624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60" name="Straight Arrow Connector 86059"/>
          <p:cNvCxnSpPr>
            <a:cxnSpLocks noChangeShapeType="1"/>
          </p:cNvCxnSpPr>
          <p:nvPr/>
        </p:nvCxnSpPr>
        <p:spPr bwMode="auto">
          <a:xfrm>
            <a:off x="8305800" y="3962400"/>
            <a:ext cx="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62" name="Straight Connector 86061"/>
          <p:cNvCxnSpPr>
            <a:cxnSpLocks noChangeShapeType="1"/>
          </p:cNvCxnSpPr>
          <p:nvPr/>
        </p:nvCxnSpPr>
        <p:spPr bwMode="auto">
          <a:xfrm>
            <a:off x="8305800" y="3962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66" name="Straight Arrow Connector 86065"/>
          <p:cNvCxnSpPr>
            <a:cxnSpLocks noChangeShapeType="1"/>
          </p:cNvCxnSpPr>
          <p:nvPr/>
        </p:nvCxnSpPr>
        <p:spPr bwMode="auto">
          <a:xfrm flipH="1">
            <a:off x="7924800" y="47244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09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Πραγματοποίηση Εσόδου με Μετρητά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sz="18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209800" y="2032964"/>
            <a:ext cx="8001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10 Ιουλίου, η επιχείρηση παρέχει υπηρεσίες σε ένα σύμβουλο επενδύσεων, σχεδιάζοντας διαφημιστικά φυλλάδια, και εισπράττει αμοιβή ύψους $2.800 σε μετρητά.</a:t>
            </a:r>
            <a:endParaRPr lang="el-GR" altLang="en-US" sz="20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του εσόδου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 b="1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 b="1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αυξάνει τον λογαριασμό του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Ιδίων Κεφαλαίων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Έσοδα από Παροχή Υπηρεσιών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με μια πίστωση</a:t>
            </a:r>
            <a:endParaRPr lang="el-GR" altLang="en-US" sz="2000"/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>
                <a:latin typeface="Tahoma" panose="020B0604030504040204" pitchFamily="34" charset="0"/>
              </a:rPr>
              <a:t>Στη συναλλαγή αυτή, το έσοδο αναγνωρίζεται με την παροχή της υπηρεσίας και την είσπραξη των μετρητών</a:t>
            </a:r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836023" y="0"/>
            <a:ext cx="952717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noProof="1" smtClean="0"/>
              <a:t>Εννοιες των Επιχειρηματικών Συναλλαγών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58537" y="783771"/>
            <a:ext cx="9222377" cy="6074229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altLang="el-GR" sz="2400" b="1" noProof="1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Οι επιχειρηματικές συναλλαγές </a:t>
            </a:r>
            <a:r>
              <a:rPr lang="el-GR" altLang="el-GR" sz="2400" noProof="1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οικονομικά γεγονότα που πρέπει να καταχωρούνται στα λογιστικά αρχεία.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altLang="el-GR" sz="2400" noProof="1">
                <a:latin typeface="Arial Unicode MS" panose="020B0604020202020204" pitchFamily="34" charset="-128"/>
                <a:cs typeface="Times New Roman" panose="02020603050405020304" pitchFamily="18" charset="0"/>
              </a:rPr>
              <a:t> Οι έννοιες της αναγνώρισης, της αποτίμησης και της ταξινόμησης βρίσκονται πίσω από κάθε επιειρηματική συναλλαγή.</a:t>
            </a:r>
            <a:endParaRPr lang="el-GR" altLang="el-GR" noProof="1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1207" name="Picture 7" descr="2-e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/>
          <a:stretch>
            <a:fillRect/>
          </a:stretch>
        </p:blipFill>
        <p:spPr bwMode="auto">
          <a:xfrm>
            <a:off x="2673797" y="2756263"/>
            <a:ext cx="6236519" cy="39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1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538280069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268014778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4124740221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3971292577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251678908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6416262"/>
                  </a:ext>
                </a:extLst>
              </a:tr>
            </a:tbl>
          </a:graphicData>
        </a:graphic>
      </p:graphicFrame>
      <p:graphicFrame>
        <p:nvGraphicFramePr>
          <p:cNvPr id="87110" name="Group 70"/>
          <p:cNvGraphicFramePr>
            <a:graphicFrameLocks noGrp="1"/>
          </p:cNvGraphicFramePr>
          <p:nvPr/>
        </p:nvGraphicFramePr>
        <p:xfrm>
          <a:off x="2286000" y="2133600"/>
          <a:ext cx="7696200" cy="755650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xmlns="" val="4232692842"/>
                    </a:ext>
                  </a:extLst>
                </a:gridCol>
                <a:gridCol w="2414588">
                  <a:extLst>
                    <a:ext uri="{9D8B030D-6E8A-4147-A177-3AD203B41FA5}">
                      <a16:colId xmlns:a16="http://schemas.microsoft.com/office/drawing/2014/main" xmlns="" val="1215284637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xmlns="" val="681720756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Έσοδα από Παροχή Υπηρεσιών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587821"/>
                  </a:ext>
                </a:extLst>
              </a:tr>
            </a:tbl>
          </a:graphicData>
        </a:graphic>
      </p:graphicFrame>
      <p:graphicFrame>
        <p:nvGraphicFramePr>
          <p:cNvPr id="87118" name="Group 78"/>
          <p:cNvGraphicFramePr>
            <a:graphicFrameLocks noGrp="1"/>
          </p:cNvGraphicFramePr>
          <p:nvPr/>
        </p:nvGraphicFramePr>
        <p:xfrm>
          <a:off x="2209800" y="2438400"/>
          <a:ext cx="2687638" cy="1101726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23125163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1586786318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657" marB="4565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1949165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10      2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16" marR="91416" marT="45657" marB="45657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3       3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9      2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16" marR="91416" marT="45657" marB="4565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6386925"/>
                  </a:ext>
                </a:extLst>
              </a:tr>
            </a:tbl>
          </a:graphicData>
        </a:graphic>
      </p:graphicFrame>
      <p:graphicFrame>
        <p:nvGraphicFramePr>
          <p:cNvPr id="87119" name="Group 79"/>
          <p:cNvGraphicFramePr>
            <a:graphicFrameLocks noGrp="1"/>
          </p:cNvGraphicFramePr>
          <p:nvPr/>
        </p:nvGraphicFramePr>
        <p:xfrm>
          <a:off x="7239001" y="2438400"/>
          <a:ext cx="2689225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2594240364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13951721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766615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10    2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433833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4" y="4267201"/>
          <a:ext cx="7640637" cy="2011363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2895192201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2131798449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646636712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1383451547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2801552779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1172341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10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51893526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Έσοδα από Παροχή Υπηρεσιών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4349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897569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47955856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5178407"/>
                  </a:ext>
                </a:extLst>
              </a:tr>
            </a:tbl>
          </a:graphicData>
        </a:graphic>
      </p:graphicFrame>
      <p:sp>
        <p:nvSpPr>
          <p:cNvPr id="87088" name="TextBox 39"/>
          <p:cNvSpPr txBox="1">
            <a:spLocks noChangeArrowheads="1"/>
          </p:cNvSpPr>
          <p:nvPr/>
        </p:nvSpPr>
        <p:spPr bwMode="auto">
          <a:xfrm>
            <a:off x="2205038" y="1239838"/>
            <a:ext cx="5262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0276" y="3703638"/>
            <a:ext cx="328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r>
              <a:rPr lang="el-GR" altLang="el-GR" sz="1800" b="1">
                <a:solidFill>
                  <a:srgbClr val="275CAE"/>
                </a:solidFill>
                <a:cs typeface="Arial Unicode MS" panose="020B0604020202020204" pitchFamily="34" charset="-128"/>
              </a:rPr>
              <a:t> </a:t>
            </a:r>
            <a:endParaRPr lang="en-US" altLang="el-GR" sz="1800" b="1">
              <a:solidFill>
                <a:srgbClr val="275CAE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7162800" cy="800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FFFF"/>
                </a:solidFill>
              </a:rPr>
              <a:t>Πραγματοποίηση Εσόδου με Μετρητά</a:t>
            </a:r>
            <a:endParaRPr lang="en-US" altLang="en-US" sz="28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800" b="1">
                <a:solidFill>
                  <a:srgbClr val="FFFFFF"/>
                </a:solidFill>
              </a:rPr>
              <a:t>(</a:t>
            </a:r>
            <a:r>
              <a:rPr lang="el-GR" altLang="en-US" sz="1800" b="1">
                <a:solidFill>
                  <a:srgbClr val="FFFFFF"/>
                </a:solidFill>
              </a:rPr>
              <a:t>διαφάνεια</a:t>
            </a:r>
            <a:r>
              <a:rPr lang="en-US" altLang="en-US" sz="1800" b="1">
                <a:solidFill>
                  <a:srgbClr val="FFFFFF"/>
                </a:solidFill>
              </a:rPr>
              <a:t> 2</a:t>
            </a:r>
            <a:r>
              <a:rPr lang="el-GR" altLang="en-US" sz="1800" b="1" baseline="30000">
                <a:solidFill>
                  <a:srgbClr val="FFFFFF"/>
                </a:solidFill>
              </a:rPr>
              <a:t>η</a:t>
            </a:r>
            <a:r>
              <a:rPr lang="el-GR" altLang="en-US" sz="1800" b="1">
                <a:solidFill>
                  <a:srgbClr val="FFFFFF"/>
                </a:solidFill>
              </a:rPr>
              <a:t> από</a:t>
            </a:r>
            <a:r>
              <a:rPr lang="en-US" altLang="en-US" sz="1800" b="1">
                <a:solidFill>
                  <a:srgbClr val="FFFFFF"/>
                </a:solidFill>
              </a:rPr>
              <a:t> 2)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1828800" y="32004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1828800" y="3200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828800" y="3200400"/>
            <a:ext cx="0" cy="152400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828800" y="3200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828800" y="47244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9829800" y="29718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98298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10287000" y="2971800"/>
            <a:ext cx="0" cy="2133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10287000" y="2971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H="1">
            <a:off x="9372600" y="5029200"/>
            <a:ext cx="914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4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Πραγματοποίηση Εσόδου με Πίστωση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981200" y="1222247"/>
            <a:ext cx="8153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15 Ιουλίου, η επιχείρηση παρέχει υπηρεσίες αξίας </a:t>
            </a:r>
            <a:r>
              <a:rPr lang="el-GR" altLang="en-US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$9.600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σε ένα κατάστημα σχεδιάζοντας ένα διαφημιστικό </a:t>
            </a:r>
            <a:r>
              <a:rPr lang="en-US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spot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 Τα χρήματα θα εισπραχθούν αργότερα.</a:t>
            </a:r>
            <a:endParaRPr lang="el-GR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του εσόδου με πίστωση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Λογαριασμοί Εισπρακτέοι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αυξάνει τον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Ιδίων Κεφαλαίων Έσοδα από Παροχή Υπηρεσιών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με μια πίστωση</a:t>
            </a:r>
            <a:endParaRPr lang="el-GR" altLang="en-US" sz="2000" dirty="0"/>
          </a:p>
          <a:p>
            <a:pPr algn="just"/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Οι Λογαριασμοί εισπρακτέοι χρησιμοποιούνται για την καταγραφή της υποχρέωσης του πελάτη μέχρι την εξόφληση της.</a:t>
            </a:r>
            <a:endParaRPr lang="el-GR" altLang="en-US" sz="2000" dirty="0"/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 dirty="0">
                <a:latin typeface="Tahoma" panose="020B0604030504040204" pitchFamily="34" charset="0"/>
              </a:rPr>
              <a:t>Στην περίπτωση αυτή, υπάρχει μια καθυστέρηση ανάμεσα στο χρόνο που πραγματοποιείται το έσοδο και το χρόνο που εισπράττονται τα μετρητά. Τα έσοδα </a:t>
            </a:r>
            <a:r>
              <a:rPr lang="el-GR" altLang="en-US" sz="2000" i="1" dirty="0">
                <a:latin typeface="Tahoma" panose="020B0604030504040204" pitchFamily="34" charset="0"/>
              </a:rPr>
              <a:t>αναγνωρίζοντα</a:t>
            </a:r>
            <a:r>
              <a:rPr lang="el-GR" altLang="en-US" sz="2000" dirty="0">
                <a:latin typeface="Tahoma" panose="020B0604030504040204" pitchFamily="34" charset="0"/>
              </a:rPr>
              <a:t>ι και καταχωρούνται τη στιγμή που πραγματοποιούνται ανεξάρτητα του χρόνου είσπραξης των μετρητών.</a:t>
            </a:r>
          </a:p>
        </p:txBody>
      </p:sp>
    </p:spTree>
    <p:extLst>
      <p:ext uri="{BB962C8B-B14F-4D97-AF65-F5344CB8AC3E}">
        <p14:creationId xmlns:p14="http://schemas.microsoft.com/office/powerpoint/2010/main" val="25829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883532508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1703370315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1482674657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9742686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316448474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7637374"/>
                  </a:ext>
                </a:extLst>
              </a:tr>
            </a:tbl>
          </a:graphicData>
        </a:graphic>
      </p:graphicFrame>
      <p:graphicFrame>
        <p:nvGraphicFramePr>
          <p:cNvPr id="89152" name="Group 64"/>
          <p:cNvGraphicFramePr>
            <a:graphicFrameLocks noGrp="1"/>
          </p:cNvGraphicFramePr>
          <p:nvPr/>
        </p:nvGraphicFramePr>
        <p:xfrm>
          <a:off x="2286000" y="2133600"/>
          <a:ext cx="7696200" cy="755650"/>
        </p:xfrm>
        <a:graphic>
          <a:graphicData uri="http://schemas.openxmlformats.org/drawingml/2006/table">
            <a:tbl>
              <a:tblPr/>
              <a:tblGrid>
                <a:gridCol w="2565400">
                  <a:extLst>
                    <a:ext uri="{9D8B030D-6E8A-4147-A177-3AD203B41FA5}">
                      <a16:colId xmlns:a16="http://schemas.microsoft.com/office/drawing/2014/main" xmlns="" val="2305697853"/>
                    </a:ext>
                  </a:extLst>
                </a:gridCol>
                <a:gridCol w="2452688">
                  <a:extLst>
                    <a:ext uri="{9D8B030D-6E8A-4147-A177-3AD203B41FA5}">
                      <a16:colId xmlns:a16="http://schemas.microsoft.com/office/drawing/2014/main" xmlns="" val="1339426732"/>
                    </a:ext>
                  </a:extLst>
                </a:gridCol>
                <a:gridCol w="2678112">
                  <a:extLst>
                    <a:ext uri="{9D8B030D-6E8A-4147-A177-3AD203B41FA5}">
                      <a16:colId xmlns:a16="http://schemas.microsoft.com/office/drawing/2014/main" xmlns="" val="2159176019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</a:t>
                      </a: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Εισπρακ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τέοι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Έσοδα από παροχή Υπηρεσιών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9625512"/>
                  </a:ext>
                </a:extLst>
              </a:tr>
            </a:tbl>
          </a:graphicData>
        </a:graphic>
      </p:graphicFrame>
      <p:graphicFrame>
        <p:nvGraphicFramePr>
          <p:cNvPr id="89159" name="Group 71"/>
          <p:cNvGraphicFramePr>
            <a:graphicFrameLocks noGrp="1"/>
          </p:cNvGraphicFramePr>
          <p:nvPr/>
        </p:nvGraphicFramePr>
        <p:xfrm>
          <a:off x="2209800" y="2438400"/>
          <a:ext cx="2687638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94948035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86995927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12551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15     9.600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9298342"/>
                  </a:ext>
                </a:extLst>
              </a:tr>
            </a:tbl>
          </a:graphicData>
        </a:graphic>
      </p:graphicFrame>
      <p:graphicFrame>
        <p:nvGraphicFramePr>
          <p:cNvPr id="89161" name="Group 73"/>
          <p:cNvGraphicFramePr>
            <a:graphicFrameLocks noGrp="1"/>
          </p:cNvGraphicFramePr>
          <p:nvPr/>
        </p:nvGraphicFramePr>
        <p:xfrm>
          <a:off x="7239001" y="2438401"/>
          <a:ext cx="2689225" cy="110299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442847083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341567422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6286261"/>
                  </a:ext>
                </a:extLst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10     2.800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      15     9.600</a:t>
                      </a: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29095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4" y="4267201"/>
          <a:ext cx="7640637" cy="2011363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1139384004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118936718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2932649942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3861471265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62889610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1566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15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Εισπρακτέοι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9.600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2613545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Έσοδα από Παροχή Υπηρεσιών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9.600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214121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033163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5622581"/>
                  </a:ext>
                </a:extLst>
              </a:tr>
            </a:tbl>
          </a:graphicData>
        </a:graphic>
      </p:graphicFrame>
      <p:sp>
        <p:nvSpPr>
          <p:cNvPr id="89136" name="TextBox 39"/>
          <p:cNvSpPr txBox="1">
            <a:spLocks noChangeArrowheads="1"/>
          </p:cNvSpPr>
          <p:nvPr/>
        </p:nvSpPr>
        <p:spPr bwMode="auto">
          <a:xfrm>
            <a:off x="2205038" y="1239838"/>
            <a:ext cx="4500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0276" y="3703638"/>
            <a:ext cx="319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7162800" cy="800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FFFF"/>
                </a:solidFill>
              </a:rPr>
              <a:t>Πραγματοποίηση Εσόδου με Πίστωση</a:t>
            </a:r>
            <a:endParaRPr lang="en-US" altLang="en-US" sz="28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800" b="1">
                <a:solidFill>
                  <a:srgbClr val="FFFFFF"/>
                </a:solidFill>
              </a:rPr>
              <a:t>(</a:t>
            </a:r>
            <a:r>
              <a:rPr lang="el-GR" altLang="en-US" sz="1800" b="1">
                <a:solidFill>
                  <a:srgbClr val="FFFFFF"/>
                </a:solidFill>
              </a:rPr>
              <a:t>διαφάνεια</a:t>
            </a:r>
            <a:r>
              <a:rPr lang="en-US" altLang="en-US" sz="1800" b="1">
                <a:solidFill>
                  <a:srgbClr val="FFFFFF"/>
                </a:solidFill>
              </a:rPr>
              <a:t> 2</a:t>
            </a:r>
            <a:r>
              <a:rPr lang="el-GR" altLang="en-US" sz="1800" b="1">
                <a:solidFill>
                  <a:srgbClr val="FFFFFF"/>
                </a:solidFill>
              </a:rPr>
              <a:t>η</a:t>
            </a:r>
            <a:r>
              <a:rPr lang="en-US" altLang="en-US" sz="1800" b="1">
                <a:solidFill>
                  <a:srgbClr val="FFFFFF"/>
                </a:solidFill>
              </a:rPr>
              <a:t> </a:t>
            </a:r>
            <a:r>
              <a:rPr lang="el-GR" altLang="en-US" sz="1800" b="1">
                <a:solidFill>
                  <a:srgbClr val="FFFFFF"/>
                </a:solidFill>
              </a:rPr>
              <a:t>από</a:t>
            </a:r>
            <a:r>
              <a:rPr lang="en-US" altLang="en-US" sz="1800" b="1">
                <a:solidFill>
                  <a:srgbClr val="FFFFFF"/>
                </a:solidFill>
              </a:rPr>
              <a:t> 2)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1828800" y="29718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1828800" y="2971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1828800" y="2971800"/>
            <a:ext cx="0" cy="1752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828800" y="2971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828800" y="47244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9906000" y="32004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9906000" y="3200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0363200" y="3200400"/>
            <a:ext cx="0" cy="1828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10363200" y="3200400"/>
            <a:ext cx="0" cy="18288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>
            <a:off x="9372600" y="5029200"/>
            <a:ext cx="990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194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086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Προείσπραξη Εσόδων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2133600" y="1648987"/>
            <a:ext cx="80010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19 Ιουλίου, η επιχείρηση εισέπραξε προκαταβολικά αμοιβή $1.400 για το σχεδιασμό διαφημιστικών φυλλαδίων. </a:t>
            </a:r>
            <a:endParaRPr lang="el-GR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του εσόδου με πίστωση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αυξάνει τον λογαριασμό των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Υποχρεώσεων Μη </a:t>
            </a:r>
            <a:r>
              <a:rPr lang="el-GR" altLang="en-US" sz="20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Πραγματοποιημένα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Έσοδα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 με μια πίστωση.</a:t>
            </a:r>
            <a:endParaRPr lang="el-GR" altLang="en-US" sz="2000" dirty="0"/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 dirty="0">
                <a:latin typeface="Tahoma" panose="020B0604030504040204" pitchFamily="34" charset="0"/>
              </a:rPr>
              <a:t>Στην περίπτωση αυτή, τα μετρητά εισπράττονται πριν από την πραγματοποίηση του εσόδου. Τα Μη </a:t>
            </a:r>
            <a:r>
              <a:rPr lang="el-GR" altLang="en-US" sz="2000" dirty="0" smtClean="0">
                <a:latin typeface="Tahoma" panose="020B0604030504040204" pitchFamily="34" charset="0"/>
              </a:rPr>
              <a:t>Πραγματοποιημένα </a:t>
            </a:r>
            <a:r>
              <a:rPr lang="el-GR" altLang="en-US" sz="2000" dirty="0">
                <a:latin typeface="Tahoma" panose="020B0604030504040204" pitchFamily="34" charset="0"/>
              </a:rPr>
              <a:t>Έσοδα </a:t>
            </a:r>
            <a:r>
              <a:rPr lang="el-GR" altLang="en-US" sz="2000" i="1" dirty="0">
                <a:latin typeface="Tahoma" panose="020B0604030504040204" pitchFamily="34" charset="0"/>
              </a:rPr>
              <a:t>αναγνωρίζονται</a:t>
            </a:r>
            <a:r>
              <a:rPr lang="el-GR" altLang="en-US" sz="2000" dirty="0">
                <a:latin typeface="Tahoma" panose="020B0604030504040204" pitchFamily="34" charset="0"/>
              </a:rPr>
              <a:t> και ταξινομούνται ως υποχ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ρέωση</a:t>
            </a:r>
            <a:r>
              <a:rPr lang="el-GR" altLang="en-US" sz="2000" dirty="0">
                <a:latin typeface="Tahoma" panose="020B0604030504040204" pitchFamily="34" charset="0"/>
              </a:rPr>
              <a:t> καθώς η εταιρία θα πρέπει είτε να παρέχει την υπηρεσία είτε να επιτρέψει την προκαταβολή.</a:t>
            </a:r>
          </a:p>
        </p:txBody>
      </p:sp>
    </p:spTree>
    <p:extLst>
      <p:ext uri="{BB962C8B-B14F-4D97-AF65-F5344CB8AC3E}">
        <p14:creationId xmlns:p14="http://schemas.microsoft.com/office/powerpoint/2010/main" val="29107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9801" y="1676400"/>
            <a:ext cx="7815263" cy="266700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2323644817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2330890158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306781189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2362731139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274023777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0752872"/>
                  </a:ext>
                </a:extLst>
              </a:tr>
            </a:tbl>
          </a:graphicData>
        </a:graphic>
      </p:graphicFrame>
      <p:graphicFrame>
        <p:nvGraphicFramePr>
          <p:cNvPr id="9120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48986"/>
              </p:ext>
            </p:extLst>
          </p:nvPr>
        </p:nvGraphicFramePr>
        <p:xfrm>
          <a:off x="2171700" y="2082580"/>
          <a:ext cx="8229600" cy="755650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3825444117"/>
                    </a:ext>
                  </a:extLst>
                </a:gridCol>
                <a:gridCol w="2809603">
                  <a:extLst>
                    <a:ext uri="{9D8B030D-6E8A-4147-A177-3AD203B41FA5}">
                      <a16:colId xmlns:a16="http://schemas.microsoft.com/office/drawing/2014/main" xmlns="" val="311300557"/>
                    </a:ext>
                  </a:extLst>
                </a:gridCol>
                <a:gridCol w="2524397">
                  <a:extLst>
                    <a:ext uri="{9D8B030D-6E8A-4147-A177-3AD203B41FA5}">
                      <a16:colId xmlns:a16="http://schemas.microsoft.com/office/drawing/2014/main" xmlns="" val="1463998940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Μη Πραγματοποιημένα έσοδα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0" marR="0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2044615"/>
                  </a:ext>
                </a:extLst>
              </a:tr>
            </a:tbl>
          </a:graphicData>
        </a:graphic>
      </p:graphicFrame>
      <p:graphicFrame>
        <p:nvGraphicFramePr>
          <p:cNvPr id="91209" name="Group 73"/>
          <p:cNvGraphicFramePr>
            <a:graphicFrameLocks noGrp="1"/>
          </p:cNvGraphicFramePr>
          <p:nvPr/>
        </p:nvGraphicFramePr>
        <p:xfrm>
          <a:off x="2209800" y="2438400"/>
          <a:ext cx="2687638" cy="127000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251097878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1667261519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3111927"/>
                  </a:ext>
                </a:extLst>
              </a:tr>
              <a:tr h="965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10     2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19     1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1" marB="4570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9      2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16" marR="91416" marT="45701" marB="45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254865"/>
                  </a:ext>
                </a:extLst>
              </a:tr>
            </a:tbl>
          </a:graphicData>
        </a:graphic>
      </p:graphicFrame>
      <p:graphicFrame>
        <p:nvGraphicFramePr>
          <p:cNvPr id="91210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03371"/>
              </p:ext>
            </p:extLst>
          </p:nvPr>
        </p:nvGraphicFramePr>
        <p:xfrm>
          <a:off x="5029201" y="2438401"/>
          <a:ext cx="2730136" cy="889635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786053392"/>
                    </a:ext>
                  </a:extLst>
                </a:gridCol>
                <a:gridCol w="1385523">
                  <a:extLst>
                    <a:ext uri="{9D8B030D-6E8A-4147-A177-3AD203B41FA5}">
                      <a16:colId xmlns:a16="http://schemas.microsoft.com/office/drawing/2014/main" xmlns="" val="183921781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4438794"/>
                  </a:ext>
                </a:extLst>
              </a:tr>
              <a:tr h="5175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19    1</a:t>
                      </a:r>
                      <a:r>
                        <a:rPr kumimoji="0" lang="el-G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</a:t>
                      </a:r>
                    </a:p>
                  </a:txBody>
                  <a:tcPr marL="91470" marR="914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079101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6482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1205" name="Group 69"/>
          <p:cNvGraphicFramePr>
            <a:graphicFrameLocks noGrp="1"/>
          </p:cNvGraphicFramePr>
          <p:nvPr/>
        </p:nvGraphicFramePr>
        <p:xfrm>
          <a:off x="2151064" y="4724400"/>
          <a:ext cx="7640637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413680810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2830719335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2111835726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3468667660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81396323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933766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19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317103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Μη Πραγματοποιημένα έσοδα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4544968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3237446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1234962"/>
                  </a:ext>
                </a:extLst>
              </a:tr>
            </a:tbl>
          </a:graphicData>
        </a:graphic>
      </p:graphicFrame>
      <p:sp>
        <p:nvSpPr>
          <p:cNvPr id="91184" name="TextBox 39"/>
          <p:cNvSpPr txBox="1">
            <a:spLocks noChangeArrowheads="1"/>
          </p:cNvSpPr>
          <p:nvPr/>
        </p:nvSpPr>
        <p:spPr bwMode="auto">
          <a:xfrm>
            <a:off x="2514599" y="667435"/>
            <a:ext cx="6211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4267201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1828800" y="33528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H="1">
            <a:off x="1828800" y="3352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1828800" y="3810000"/>
            <a:ext cx="0" cy="1371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828800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828800" y="51816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7391400" y="3657600"/>
            <a:ext cx="0" cy="83820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7391400" y="31242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7391400" y="4419600"/>
            <a:ext cx="2514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7467600" y="4419600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9906000" y="44196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9906000" y="4419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>
            <a:off x="9372600" y="54864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969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Είσπραξη Οφειλής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2057400" y="1994864"/>
            <a:ext cx="8077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22 Ιουλίου, η επιχείρηση εισπράττει $5.000 από οφειλή πελάτη της 15</a:t>
            </a:r>
            <a:r>
              <a:rPr lang="el-GR" altLang="en-US" sz="2000" baseline="30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ης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Ιουλίου</a:t>
            </a:r>
            <a:endParaRPr lang="el-GR" altLang="en-US" sz="20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ενός εισπρακτέου λογαριασμού από πελάτη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 b="1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Ενεργητικού Ταμειακά Διαθέσιμα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μειώνει τον λογαριασμό του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Ενεργητικού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Λογαριασμοί Εισπρακτέοι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πίστωση.</a:t>
            </a:r>
            <a:endParaRPr lang="el-GR" altLang="en-US" sz="2000"/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>
                <a:latin typeface="Tahoma" panose="020B0604030504040204" pitchFamily="34" charset="0"/>
              </a:rPr>
              <a:t>Σημειώστε ότι το έσοδο που σχετίζεται με τη συναλλαγή αυτή, έχει </a:t>
            </a:r>
            <a:r>
              <a:rPr lang="el-GR" altLang="en-US" sz="2000" i="1">
                <a:latin typeface="Tahoma" panose="020B0604030504040204" pitchFamily="34" charset="0"/>
              </a:rPr>
              <a:t>αναγνωριστεί</a:t>
            </a:r>
            <a:r>
              <a:rPr lang="el-GR" altLang="en-US" sz="2000">
                <a:latin typeface="Tahoma" panose="020B0604030504040204" pitchFamily="34" charset="0"/>
              </a:rPr>
              <a:t> και καταχωρηθεί τις 15 Ιουλίου. Επομένως, δεν αναγνωρίζεται ως έσοδο.</a:t>
            </a:r>
            <a:r>
              <a:rPr lang="el-GR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9801" y="1676400"/>
            <a:ext cx="7815263" cy="304800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456903254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3582840174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229919555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3434193235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136876738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849232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0574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3558996559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122181672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2014780932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782665"/>
                  </a:ext>
                </a:extLst>
              </a:tr>
            </a:tbl>
          </a:graphicData>
        </a:graphic>
      </p:graphicFrame>
      <p:graphicFrame>
        <p:nvGraphicFramePr>
          <p:cNvPr id="93252" name="Group 68"/>
          <p:cNvGraphicFramePr>
            <a:graphicFrameLocks noGrp="1"/>
          </p:cNvGraphicFramePr>
          <p:nvPr/>
        </p:nvGraphicFramePr>
        <p:xfrm>
          <a:off x="2209800" y="2362201"/>
          <a:ext cx="2687638" cy="1316351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51654328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233888234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18" marB="4571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94045110"/>
                  </a:ext>
                </a:extLst>
              </a:tr>
              <a:tr h="9445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10      2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19      1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22      5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18" marB="4571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9       2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16" marR="91416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79605472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057401" y="4962526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5105400"/>
          <a:ext cx="7640638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1225159536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3912431564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1235802713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xmlns="" val="121748887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xmlns="" val="303472876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575591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3459803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Μη Πραγματοποιηθέντα έσοδα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4028958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7432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304545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88638"/>
                  </a:ext>
                </a:extLst>
              </a:tr>
            </a:tbl>
          </a:graphicData>
        </a:graphic>
      </p:graphicFrame>
      <p:sp>
        <p:nvSpPr>
          <p:cNvPr id="93225" name="TextBox 39"/>
          <p:cNvSpPr txBox="1">
            <a:spLocks noChangeArrowheads="1"/>
          </p:cNvSpPr>
          <p:nvPr/>
        </p:nvSpPr>
        <p:spPr bwMode="auto">
          <a:xfrm>
            <a:off x="2187576" y="1239838"/>
            <a:ext cx="497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4657726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3227" name="Title 1"/>
          <p:cNvSpPr txBox="1">
            <a:spLocks/>
          </p:cNvSpPr>
          <p:nvPr/>
        </p:nvSpPr>
        <p:spPr bwMode="auto">
          <a:xfrm>
            <a:off x="1981200" y="2286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>Είσπραξη Οφειλής</a:t>
            </a:r>
            <a:endParaRPr lang="en-US" altLang="el-GR" sz="2800" b="1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διαφάνεια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η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από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2)</a:t>
            </a:r>
          </a:p>
        </p:txBody>
      </p:sp>
      <p:graphicFrame>
        <p:nvGraphicFramePr>
          <p:cNvPr id="93255" name="Group 71"/>
          <p:cNvGraphicFramePr>
            <a:graphicFrameLocks noGrp="1"/>
          </p:cNvGraphicFramePr>
          <p:nvPr/>
        </p:nvGraphicFramePr>
        <p:xfrm>
          <a:off x="2209800" y="3962401"/>
          <a:ext cx="2687638" cy="371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3179833700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xmlns="" val="208090931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15    9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16" marR="91416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22    5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0469994"/>
                  </a:ext>
                </a:extLst>
              </a:tr>
            </a:tbl>
          </a:graphicData>
        </a:graphic>
      </p:graphicFrame>
      <p:sp>
        <p:nvSpPr>
          <p:cNvPr id="14386" name="TextBox 9"/>
          <p:cNvSpPr txBox="1">
            <a:spLocks noChangeArrowheads="1"/>
          </p:cNvSpPr>
          <p:nvPr/>
        </p:nvSpPr>
        <p:spPr bwMode="auto">
          <a:xfrm>
            <a:off x="2362200" y="3657600"/>
            <a:ext cx="291623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Λογαριασμοί εισπρακτέοι</a:t>
            </a:r>
            <a:r>
              <a:rPr lang="el-GR" altLang="en-US" sz="1400" b="1" dirty="0">
                <a:solidFill>
                  <a:srgbClr val="000000"/>
                </a:solidFill>
                <a:cs typeface="Arial Unicode MS" panose="020B0604020202020204" pitchFamily="34" charset="-128"/>
              </a:rPr>
              <a:t> </a:t>
            </a:r>
            <a:endParaRPr lang="en-US" altLang="en-US" sz="1400" b="1" dirty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1828800" y="35814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1828800" y="3581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1828800" y="3962400"/>
            <a:ext cx="0" cy="1676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1828800" y="35814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828800" y="5572125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876800" y="4114800"/>
            <a:ext cx="5410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876800" y="41148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10287000" y="4495800"/>
            <a:ext cx="0" cy="1447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10287000" y="4038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H="1">
            <a:off x="9448800" y="5876925"/>
            <a:ext cx="838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47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876300" y="325937"/>
            <a:ext cx="10515600" cy="797469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Πραγματοποίηση Εξόδου με Μετρητά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057400" y="2274889"/>
            <a:ext cx="8153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26 Ιουλίου, το </a:t>
            </a:r>
            <a:r>
              <a:rPr lang="en-US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κατέβαλλε μισθούς ύψους $4.800 στο προσωπικό της.</a:t>
            </a:r>
            <a:endParaRPr lang="el-GR" altLang="en-US" sz="20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της πληρωμής του εξόδου 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 b="1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των Ιδίων Κεφαλαίων Μισθοί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μειώνει τον λογαριασμό του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Ενεργητικού </a:t>
            </a:r>
            <a:r>
              <a:rPr lang="el-GR" altLang="en-US" sz="2000" i="1">
                <a:latin typeface="Tahoma" panose="020B0604030504040204" pitchFamily="34" charset="0"/>
              </a:rPr>
              <a:t>Ταμειακά Διαθέσιμα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πίστωση.</a:t>
            </a:r>
            <a:endParaRPr lang="el-GR" altLang="en-US" sz="2000"/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>
                <a:latin typeface="Tahoma" panose="020B0604030504040204" pitchFamily="34" charset="0"/>
              </a:rPr>
              <a:t>Οι μισθοί θα εμφανιστούν στην Κατάσταση Αποτελεσμάτων Χρήσεως αφαιρετικά των εσόδων.</a:t>
            </a:r>
          </a:p>
        </p:txBody>
      </p:sp>
    </p:spTree>
    <p:extLst>
      <p:ext uri="{BB962C8B-B14F-4D97-AF65-F5344CB8AC3E}">
        <p14:creationId xmlns:p14="http://schemas.microsoft.com/office/powerpoint/2010/main" val="12157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12090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989540222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3873244223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2050662989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2532677956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199587046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252678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1336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3774958353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98987242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3029979394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Μισθοί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0687270"/>
                  </a:ext>
                </a:extLst>
              </a:tr>
            </a:tbl>
          </a:graphicData>
        </a:graphic>
      </p:graphicFrame>
      <p:graphicFrame>
        <p:nvGraphicFramePr>
          <p:cNvPr id="95299" name="Group 67"/>
          <p:cNvGraphicFramePr>
            <a:graphicFrameLocks noGrp="1"/>
          </p:cNvGraphicFramePr>
          <p:nvPr/>
        </p:nvGraphicFramePr>
        <p:xfrm>
          <a:off x="2209800" y="2438401"/>
          <a:ext cx="2687638" cy="1316351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72022892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409052381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18" marB="4571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6224449"/>
                  </a:ext>
                </a:extLst>
              </a:tr>
              <a:tr h="9445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1    40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10      2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19      1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22      5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718" marB="4571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3      3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9      2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26      4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16" marR="91416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9933919"/>
                  </a:ext>
                </a:extLst>
              </a:tr>
            </a:tbl>
          </a:graphicData>
        </a:graphic>
      </p:graphicFrame>
      <p:graphicFrame>
        <p:nvGraphicFramePr>
          <p:cNvPr id="95300" name="Group 68"/>
          <p:cNvGraphicFramePr>
            <a:graphicFrameLocks noGrp="1"/>
          </p:cNvGraphicFramePr>
          <p:nvPr/>
        </p:nvGraphicFramePr>
        <p:xfrm>
          <a:off x="7239001" y="2438400"/>
          <a:ext cx="2689225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576791365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172422975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67241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26    4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1231621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4" y="4267201"/>
          <a:ext cx="7640637" cy="2011363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3690382253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4254780505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3177706545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2291782493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271891564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954173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Μισθοί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3015383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274349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5696095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817008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6517425"/>
                  </a:ext>
                </a:extLst>
              </a:tr>
            </a:tbl>
          </a:graphicData>
        </a:graphic>
      </p:graphicFrame>
      <p:sp>
        <p:nvSpPr>
          <p:cNvPr id="95280" name="TextBox 39"/>
          <p:cNvSpPr txBox="1">
            <a:spLocks noChangeArrowheads="1"/>
          </p:cNvSpPr>
          <p:nvPr/>
        </p:nvSpPr>
        <p:spPr bwMode="auto">
          <a:xfrm>
            <a:off x="2205038" y="1239839"/>
            <a:ext cx="5906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 dirty="0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3810001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7162800" cy="800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FFFF"/>
                </a:solidFill>
              </a:rPr>
              <a:t>Πραγματοποίηση Εξόδου με Μετρητά</a:t>
            </a:r>
            <a:endParaRPr lang="en-US" altLang="en-US" sz="2800" b="1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800" b="1">
                <a:solidFill>
                  <a:srgbClr val="FFFFFF"/>
                </a:solidFill>
              </a:rPr>
              <a:t>(</a:t>
            </a:r>
            <a:r>
              <a:rPr lang="el-GR" altLang="en-US" sz="1800" b="1">
                <a:solidFill>
                  <a:srgbClr val="FFFFFF"/>
                </a:solidFill>
              </a:rPr>
              <a:t>διαφάνεια</a:t>
            </a:r>
            <a:r>
              <a:rPr lang="en-US" altLang="en-US" sz="1800" b="1">
                <a:solidFill>
                  <a:srgbClr val="FFFFFF"/>
                </a:solidFill>
              </a:rPr>
              <a:t> 2</a:t>
            </a:r>
            <a:r>
              <a:rPr lang="el-GR" altLang="en-US" sz="1800" b="1" baseline="30000">
                <a:solidFill>
                  <a:srgbClr val="FFFFFF"/>
                </a:solidFill>
              </a:rPr>
              <a:t>η</a:t>
            </a:r>
            <a:r>
              <a:rPr lang="el-GR" altLang="en-US" sz="1800" b="1">
                <a:solidFill>
                  <a:srgbClr val="FFFFFF"/>
                </a:solidFill>
              </a:rPr>
              <a:t> </a:t>
            </a:r>
            <a:r>
              <a:rPr lang="en-US" altLang="en-US" sz="1800" b="1">
                <a:solidFill>
                  <a:srgbClr val="FFFFFF"/>
                </a:solidFill>
              </a:rPr>
              <a:t> </a:t>
            </a:r>
            <a:r>
              <a:rPr lang="el-GR" altLang="en-US" sz="1800" b="1">
                <a:solidFill>
                  <a:srgbClr val="FFFFFF"/>
                </a:solidFill>
              </a:rPr>
              <a:t>από </a:t>
            </a:r>
            <a:r>
              <a:rPr lang="en-US" altLang="en-US" sz="1800" b="1">
                <a:solidFill>
                  <a:srgbClr val="FFFFFF"/>
                </a:solidFill>
              </a:rPr>
              <a:t>2)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572000" y="3733800"/>
            <a:ext cx="0" cy="1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572000" y="3733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1828800" y="3886200"/>
            <a:ext cx="2743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1828800" y="3886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828800" y="3886200"/>
            <a:ext cx="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1828800" y="38862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828800" y="5029200"/>
            <a:ext cx="1524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8305800" y="3124200"/>
            <a:ext cx="0" cy="1600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8305800" y="31242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flipH="1">
            <a:off x="7924800" y="47244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133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Πραγματοποίηση Εξόδου με Πίστωση</a:t>
            </a:r>
            <a: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057400" y="1723500"/>
            <a:ext cx="79248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30 Ιουλίου, το </a:t>
            </a:r>
            <a:r>
              <a:rPr lang="en-US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Blue Design Studio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έλαβε αλλά δεν πλήρωσε λογαριασμό ηλεκτρικού ρεύματος αξίας $680 που λήγει τον επόμενο μήνα.</a:t>
            </a:r>
            <a:endParaRPr lang="el-GR" altLang="en-US" sz="2000" dirty="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του εξόδου 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των Ιδίων Κεφαλαίων Παροχές Τρίτων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 dirty="0"/>
          </a:p>
          <a:p>
            <a:pPr algn="just">
              <a:buFontTx/>
              <a:buChar char="•"/>
            </a:pPr>
            <a:r>
              <a:rPr lang="el-GR" altLang="en-US" sz="2000" b="1" dirty="0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αυξάνει τον λογαριασμό του </a:t>
            </a:r>
            <a:r>
              <a:rPr lang="el-GR" altLang="en-US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Υποχρεώσεων Λογαριασμοί Πληρωτέοι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πίστωση.</a:t>
            </a:r>
            <a:endParaRPr lang="el-GR" altLang="en-US" sz="2000" dirty="0"/>
          </a:p>
          <a:p>
            <a:pPr algn="just"/>
            <a:r>
              <a:rPr lang="el-GR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 dirty="0">
                <a:latin typeface="Tahoma" panose="020B0604030504040204" pitchFamily="34" charset="0"/>
              </a:rPr>
              <a:t>Το έξοδο αναγνωρίζεται και καταχωρείται αν έχει πραγματοποιηθεί και οφείλεται το ποσό ακόμα και αν η οφειλή θα πληρωθεί αργότερα.</a:t>
            </a:r>
            <a:r>
              <a:rPr lang="el-GR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3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68383" y="103868"/>
            <a:ext cx="10515600" cy="1325563"/>
          </a:xfrm>
        </p:spPr>
        <p:txBody>
          <a:bodyPr/>
          <a:lstStyle/>
          <a:p>
            <a:r>
              <a:rPr lang="el-GR" altLang="el-GR" dirty="0" smtClean="0"/>
              <a:t>Αναγνώριση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95399"/>
            <a:ext cx="9043851" cy="545809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200" b="1" dirty="0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Αναγνώριση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αναφέρεται στην απόφαση σχετικά με το πότε θα πρέπει να καταχωρηθεί μια επιχειρηματική συναλλαγή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Συνήθως οι εταιρίες θέτουν συγκεκριμένες πολιτικές αναγνώρισης, όπως η </a:t>
            </a:r>
            <a:r>
              <a:rPr lang="el-GR" altLang="el-GR" sz="2800" u="sng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αναγνώριση εσόδου με την μεταβίβαση του τίτλου κυριότητος αγαθών ή με την παροχή υπηρεσίας</a:t>
            </a:r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sz="2800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απόφαση καταχώρισης είναι σημαντική καθώς η ημερομηνία καταχώρησης μίας συναλλαγής επηρεάζει τις οικονομικές καταστάσεις.</a:t>
            </a:r>
            <a:endParaRPr lang="en-US" altLang="el-GR" sz="2800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0256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1918273992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1435556625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3916340308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574325432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1904734267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837331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0574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603262155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1559636910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1637037986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Παροχές Τρίτων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6932319"/>
                  </a:ext>
                </a:extLst>
              </a:tr>
            </a:tbl>
          </a:graphicData>
        </a:graphic>
      </p:graphicFrame>
      <p:graphicFrame>
        <p:nvGraphicFramePr>
          <p:cNvPr id="97347" name="Group 67"/>
          <p:cNvGraphicFramePr>
            <a:graphicFrameLocks noGrp="1"/>
          </p:cNvGraphicFramePr>
          <p:nvPr/>
        </p:nvGraphicFramePr>
        <p:xfrm>
          <a:off x="7315200" y="2362200"/>
          <a:ext cx="2687638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31584114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69796115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2605503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30      680</a:t>
                      </a:r>
                    </a:p>
                  </a:txBody>
                  <a:tcPr marL="91416" marR="91416" marT="45700" marB="4570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16" marR="91416"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597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1" y="2362200"/>
          <a:ext cx="2689225" cy="1036794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3403131773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130656709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7269412"/>
                  </a:ext>
                </a:extLst>
              </a:tr>
              <a:tr h="731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9     2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5     5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30        680</a:t>
                      </a: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1142168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27264" y="41910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51064" y="4267200"/>
          <a:ext cx="7640637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1381327366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1088695917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xmlns="" val="2823536825"/>
                    </a:ext>
                  </a:extLst>
                </a:gridCol>
                <a:gridCol w="1004888">
                  <a:extLst>
                    <a:ext uri="{9D8B030D-6E8A-4147-A177-3AD203B41FA5}">
                      <a16:colId xmlns:a16="http://schemas.microsoft.com/office/drawing/2014/main" xmlns="" val="627259187"/>
                    </a:ext>
                  </a:extLst>
                </a:gridCol>
                <a:gridCol w="1401762">
                  <a:extLst>
                    <a:ext uri="{9D8B030D-6E8A-4147-A177-3AD203B41FA5}">
                      <a16:colId xmlns:a16="http://schemas.microsoft.com/office/drawing/2014/main" xmlns="" val="2862712825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9040495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Παροχές Τρίτων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2791733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Λογαριασμοί Πληρωτέοι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680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3741355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20280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2617426"/>
                  </a:ext>
                </a:extLst>
              </a:tr>
            </a:tbl>
          </a:graphicData>
        </a:graphic>
      </p:graphicFrame>
      <p:sp>
        <p:nvSpPr>
          <p:cNvPr id="97328" name="TextBox 39"/>
          <p:cNvSpPr txBox="1">
            <a:spLocks noChangeArrowheads="1"/>
          </p:cNvSpPr>
          <p:nvPr/>
        </p:nvSpPr>
        <p:spPr bwMode="auto">
          <a:xfrm>
            <a:off x="2205038" y="1239838"/>
            <a:ext cx="4805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0276" y="3703638"/>
            <a:ext cx="319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97330" name="Title 1"/>
          <p:cNvSpPr txBox="1">
            <a:spLocks/>
          </p:cNvSpPr>
          <p:nvPr/>
        </p:nvSpPr>
        <p:spPr bwMode="auto">
          <a:xfrm>
            <a:off x="1981200" y="30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>Πραγματοποίηση Εξόδου με Πίστωση</a:t>
            </a:r>
            <a: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l-GR" sz="2800" b="1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διαφάνεια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2</a:t>
            </a:r>
            <a:r>
              <a:rPr lang="el-GR" altLang="el-GR" sz="1800" b="1" baseline="30000">
                <a:solidFill>
                  <a:schemeClr val="bg1"/>
                </a:solidFill>
                <a:latin typeface="Arial Unicode MS" panose="020B0604020202020204" pitchFamily="34" charset="-128"/>
              </a:rPr>
              <a:t>η</a:t>
            </a:r>
            <a:r>
              <a:rPr lang="el-GR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 από </a:t>
            </a:r>
            <a:r>
              <a:rPr lang="en-US" altLang="el-GR" sz="1800" b="1">
                <a:solidFill>
                  <a:schemeClr val="bg1"/>
                </a:solidFill>
                <a:latin typeface="Arial Unicode MS" panose="020B0604020202020204" pitchFamily="34" charset="-128"/>
              </a:rPr>
              <a:t>2)</a:t>
            </a:r>
            <a:endParaRPr lang="en-US" altLang="el-GR" sz="2800" b="1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6858000" y="3352800"/>
            <a:ext cx="0" cy="381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858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1905000" y="3733800"/>
            <a:ext cx="4953000" cy="0"/>
          </a:xfrm>
          <a:prstGeom prst="straightConnector1">
            <a:avLst/>
          </a:prstGeom>
          <a:noFill/>
          <a:ln w="3810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1905000" y="37338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905000" y="3733800"/>
            <a:ext cx="0" cy="1295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905000" y="3733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1905000" y="5029200"/>
            <a:ext cx="1524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696200" y="3048000"/>
            <a:ext cx="0" cy="914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7696200" y="30480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7696200" y="3962400"/>
            <a:ext cx="6096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7696200" y="39624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7" name="Straight Arrow Connector 98336"/>
          <p:cNvCxnSpPr>
            <a:cxnSpLocks noChangeShapeType="1"/>
          </p:cNvCxnSpPr>
          <p:nvPr/>
        </p:nvCxnSpPr>
        <p:spPr bwMode="auto">
          <a:xfrm>
            <a:off x="8305800" y="3962400"/>
            <a:ext cx="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9" name="Straight Connector 98338"/>
          <p:cNvCxnSpPr>
            <a:cxnSpLocks noChangeShapeType="1"/>
          </p:cNvCxnSpPr>
          <p:nvPr/>
        </p:nvCxnSpPr>
        <p:spPr bwMode="auto">
          <a:xfrm>
            <a:off x="8305800" y="3962400"/>
            <a:ext cx="0" cy="7620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41" name="Straight Arrow Connector 98340"/>
          <p:cNvCxnSpPr>
            <a:cxnSpLocks noChangeShapeType="1"/>
          </p:cNvCxnSpPr>
          <p:nvPr/>
        </p:nvCxnSpPr>
        <p:spPr bwMode="auto">
          <a:xfrm flipH="1">
            <a:off x="7848600" y="47244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436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Αναλήψεις</a:t>
            </a:r>
            <a:r>
              <a:rPr altLang="el-GR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/>
            </a:r>
            <a:br>
              <a:rPr altLang="el-GR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</a:b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2057400" y="1963014"/>
            <a:ext cx="8077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Συναλλαγή</a:t>
            </a:r>
            <a:r>
              <a:rPr lang="el-GR" altLang="en-US" sz="2000" b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Στις 31 Ιουλίου, πραγματοποιήθηκαν αναλήψεις ύψους $2.800  σε μετρητά. </a:t>
            </a:r>
            <a:endParaRPr lang="el-GR" altLang="en-US" sz="20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Ανάλυση: </a:t>
            </a:r>
            <a:r>
              <a:rPr lang="el-GR" altLang="en-US" sz="20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ημερολογιακή εγγραφή για την καταχώρηση μίας ανάληψης σε μετρητά  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 b="1">
                <a:solidFill>
                  <a:srgbClr val="53813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αυξάνει το λογαριασμό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των Ιδίων Κεφαλαίων Αναλήψεις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χρέωση</a:t>
            </a:r>
            <a:endParaRPr lang="el-GR" altLang="en-US" sz="2000"/>
          </a:p>
          <a:p>
            <a:pPr algn="just">
              <a:buFontTx/>
              <a:buChar char="•"/>
            </a:pPr>
            <a:r>
              <a:rPr lang="el-GR" altLang="en-US" sz="2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μειώνει τον λογαριασμό του </a:t>
            </a:r>
            <a:r>
              <a:rPr lang="el-GR" altLang="en-US" sz="2000" i="1">
                <a:solidFill>
                  <a:srgbClr val="000000"/>
                </a:solidFill>
                <a:latin typeface="Tahoma" panose="020B0604030504040204" pitchFamily="34" charset="0"/>
              </a:rPr>
              <a:t>Ενεργητικού </a:t>
            </a:r>
            <a:r>
              <a:rPr lang="el-GR" altLang="en-US" sz="2000" i="1">
                <a:latin typeface="Tahoma" panose="020B0604030504040204" pitchFamily="34" charset="0"/>
              </a:rPr>
              <a:t>Ταμειακά Διαθέσιμα</a:t>
            </a:r>
            <a:r>
              <a:rPr lang="el-GR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με μια πίστωση.</a:t>
            </a:r>
            <a:endParaRPr lang="el-GR" altLang="en-US" sz="2000"/>
          </a:p>
          <a:p>
            <a:pPr algn="just"/>
            <a:r>
              <a:rPr lang="el-GR" altLang="en-US" sz="2000" b="1">
                <a:solidFill>
                  <a:srgbClr val="0070C0"/>
                </a:solidFill>
                <a:latin typeface="Tahoma" panose="020B0604030504040204" pitchFamily="34" charset="0"/>
              </a:rPr>
              <a:t>Σχόλιο: </a:t>
            </a:r>
            <a:r>
              <a:rPr lang="el-GR" altLang="en-US" sz="2000">
                <a:latin typeface="Tahoma" panose="020B0604030504040204" pitchFamily="34" charset="0"/>
              </a:rPr>
              <a:t>Οι  ταμειακές πληρωμές προς του ιδιοκτήτες δεν ταξινομούνται ως έξοδο αλλά ως αναλήψεις.</a:t>
            </a:r>
            <a:r>
              <a:rPr lang="el-GR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1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205038" y="1644650"/>
            <a:ext cx="7815262" cy="2305050"/>
          </a:xfrm>
          <a:prstGeom prst="roundRect">
            <a:avLst>
              <a:gd name="adj" fmla="val 16667"/>
            </a:avLst>
          </a:prstGeom>
          <a:solidFill>
            <a:srgbClr val="99CCCC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endParaRPr lang="el-GR" altLang="en-US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1828801"/>
          <a:ext cx="7480300" cy="371475"/>
        </p:xfrm>
        <a:graphic>
          <a:graphicData uri="http://schemas.openxmlformats.org/drawingml/2006/table">
            <a:tbl>
              <a:tblPr/>
              <a:tblGrid>
                <a:gridCol w="1995488">
                  <a:extLst>
                    <a:ext uri="{9D8B030D-6E8A-4147-A177-3AD203B41FA5}">
                      <a16:colId xmlns:a16="http://schemas.microsoft.com/office/drawing/2014/main" xmlns="" val="3921926481"/>
                    </a:ext>
                  </a:extLst>
                </a:gridCol>
                <a:gridCol w="422275">
                  <a:extLst>
                    <a:ext uri="{9D8B030D-6E8A-4147-A177-3AD203B41FA5}">
                      <a16:colId xmlns:a16="http://schemas.microsoft.com/office/drawing/2014/main" xmlns="" val="2006693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xmlns="" val="1686011132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xmlns="" val="63401408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xmlns="" val="420841922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Ενεργητικό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=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Υποχρεώσεις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Ίδια Κεφάλαια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798" marB="4579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720019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133600"/>
          <a:ext cx="7480300" cy="755650"/>
        </p:xfrm>
        <a:graphic>
          <a:graphicData uri="http://schemas.openxmlformats.org/drawingml/2006/table">
            <a:tbl>
              <a:tblPr/>
              <a:tblGrid>
                <a:gridCol w="2493963">
                  <a:extLst>
                    <a:ext uri="{9D8B030D-6E8A-4147-A177-3AD203B41FA5}">
                      <a16:colId xmlns:a16="http://schemas.microsoft.com/office/drawing/2014/main" xmlns="" val="1526980178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xmlns="" val="2655179488"/>
                    </a:ext>
                  </a:extLst>
                </a:gridCol>
                <a:gridCol w="2493962">
                  <a:extLst>
                    <a:ext uri="{9D8B030D-6E8A-4147-A177-3AD203B41FA5}">
                      <a16:colId xmlns:a16="http://schemas.microsoft.com/office/drawing/2014/main" xmlns="" val="2611011695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Ταμειακά Διαθέσιμα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J. Blue 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Αναλήψεις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46" marR="91446" marT="45682" marB="4568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5790314"/>
                  </a:ext>
                </a:extLst>
              </a:tr>
            </a:tbl>
          </a:graphicData>
        </a:graphic>
      </p:graphicFrame>
      <p:graphicFrame>
        <p:nvGraphicFramePr>
          <p:cNvPr id="99397" name="Group 69"/>
          <p:cNvGraphicFramePr>
            <a:graphicFrameLocks noGrp="1"/>
          </p:cNvGraphicFramePr>
          <p:nvPr/>
        </p:nvGraphicFramePr>
        <p:xfrm>
          <a:off x="2209800" y="2438401"/>
          <a:ext cx="2687638" cy="1528763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149980617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xmlns="" val="2915910454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16" marR="91416" marT="45689" marB="4568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16" marR="91416"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4268601"/>
                  </a:ext>
                </a:extLst>
              </a:tr>
              <a:tr h="11588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1   40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10      2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19      1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22      5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000</a:t>
                      </a:r>
                    </a:p>
                  </a:txBody>
                  <a:tcPr marL="91416" marR="91416" marT="45689" marB="45689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3     3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6    13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320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  9      2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600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26      4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31      2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16" marR="91416" marT="45689" marB="4568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0586019"/>
                  </a:ext>
                </a:extLst>
              </a:tr>
            </a:tbl>
          </a:graphicData>
        </a:graphic>
      </p:graphicFrame>
      <p:graphicFrame>
        <p:nvGraphicFramePr>
          <p:cNvPr id="99398" name="Group 70"/>
          <p:cNvGraphicFramePr>
            <a:graphicFrameLocks noGrp="1"/>
          </p:cNvGraphicFramePr>
          <p:nvPr/>
        </p:nvGraphicFramePr>
        <p:xfrm>
          <a:off x="7239001" y="2438400"/>
          <a:ext cx="2689225" cy="742950"/>
        </p:xfrm>
        <a:graphic>
          <a:graphicData uri="http://schemas.openxmlformats.org/drawingml/2006/table">
            <a:tbl>
              <a:tblPr/>
              <a:tblGrid>
                <a:gridCol w="1344613">
                  <a:extLst>
                    <a:ext uri="{9D8B030D-6E8A-4147-A177-3AD203B41FA5}">
                      <a16:colId xmlns:a16="http://schemas.microsoft.com/office/drawing/2014/main" xmlns="" val="4080881336"/>
                    </a:ext>
                  </a:extLst>
                </a:gridCol>
                <a:gridCol w="1344612">
                  <a:extLst>
                    <a:ext uri="{9D8B030D-6E8A-4147-A177-3AD203B41FA5}">
                      <a16:colId xmlns:a16="http://schemas.microsoft.com/office/drawing/2014/main" xmlns="" val="1955369289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180260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31   2</a:t>
                      </a:r>
                      <a:r>
                        <a:rPr kumimoji="0" lang="el-G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70" marR="91470" marT="45798" marB="45798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70" marR="91470" marT="45798" marB="45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1950927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09801" y="4495801"/>
            <a:ext cx="7820025" cy="1133475"/>
          </a:xfrm>
          <a:prstGeom prst="roundRect">
            <a:avLst>
              <a:gd name="adj" fmla="val 16667"/>
            </a:avLst>
          </a:prstGeom>
          <a:solidFill>
            <a:srgbClr val="FAFF8E"/>
          </a:solidFill>
          <a:ln w="9525">
            <a:solidFill>
              <a:srgbClr val="F8FBF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24511"/>
              </p:ext>
            </p:extLst>
          </p:nvPr>
        </p:nvGraphicFramePr>
        <p:xfrm>
          <a:off x="2133600" y="4572000"/>
          <a:ext cx="7640638" cy="1524000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xmlns="" val="655732860"/>
                    </a:ext>
                  </a:extLst>
                </a:gridCol>
                <a:gridCol w="3635375">
                  <a:extLst>
                    <a:ext uri="{9D8B030D-6E8A-4147-A177-3AD203B41FA5}">
                      <a16:colId xmlns:a16="http://schemas.microsoft.com/office/drawing/2014/main" xmlns="" val="1343563623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xmlns="" val="2308023929"/>
                    </a:ext>
                  </a:extLst>
                </a:gridCol>
                <a:gridCol w="1004887">
                  <a:extLst>
                    <a:ext uri="{9D8B030D-6E8A-4147-A177-3AD203B41FA5}">
                      <a16:colId xmlns:a16="http://schemas.microsoft.com/office/drawing/2014/main" xmlns="" val="2268868381"/>
                    </a:ext>
                  </a:extLst>
                </a:gridCol>
                <a:gridCol w="1401763">
                  <a:extLst>
                    <a:ext uri="{9D8B030D-6E8A-4147-A177-3AD203B41FA5}">
                      <a16:colId xmlns:a16="http://schemas.microsoft.com/office/drawing/2014/main" xmlns="" val="89774190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Χ.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Π.</a:t>
                      </a:r>
                      <a:r>
                        <a:rPr kumimoji="0" lang="el-GR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878139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Ιουλ.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31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J. Blue 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Αναλήψεις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567541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Ταμειακά Διαθέσιμα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274349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l-G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800</a:t>
                      </a:r>
                      <a:endParaRPr kumimoji="0" lang="en-US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8855802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7511764"/>
                  </a:ext>
                </a:extLst>
              </a:tr>
              <a:tr h="3048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48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91450" marR="91450"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2266881"/>
                  </a:ext>
                </a:extLst>
              </a:tr>
            </a:tbl>
          </a:graphicData>
        </a:graphic>
      </p:graphicFrame>
      <p:sp>
        <p:nvSpPr>
          <p:cNvPr id="99376" name="TextBox 39"/>
          <p:cNvSpPr txBox="1">
            <a:spLocks noChangeArrowheads="1"/>
          </p:cNvSpPr>
          <p:nvPr/>
        </p:nvSpPr>
        <p:spPr bwMode="auto">
          <a:xfrm>
            <a:off x="2205038" y="1239838"/>
            <a:ext cx="4500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Εφαρμογή Διπλογραφικής Λογιστικής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09801" y="4038601"/>
            <a:ext cx="3190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b="1">
                <a:solidFill>
                  <a:srgbClr val="0070C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Ημερολογιακή Εγγραφή</a:t>
            </a:r>
            <a:endParaRPr lang="en-US" altLang="el-GR" sz="1800" b="1">
              <a:solidFill>
                <a:srgbClr val="0070C0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28600"/>
            <a:ext cx="7162800" cy="800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FF"/>
                </a:solidFill>
              </a:rPr>
              <a:t>Withdrawals</a:t>
            </a:r>
          </a:p>
          <a:p>
            <a:pPr eaLnBrk="1" hangingPunct="1"/>
            <a:r>
              <a:rPr lang="en-US" altLang="en-US" sz="1800" b="1">
                <a:solidFill>
                  <a:srgbClr val="FFFFFF"/>
                </a:solidFill>
              </a:rPr>
              <a:t>(slide 2 of 2)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572000" y="3962400"/>
            <a:ext cx="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572000" y="3962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1905000" y="4419600"/>
            <a:ext cx="2667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1905000" y="4419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1905000" y="4419600"/>
            <a:ext cx="0" cy="914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1905000" y="4419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905000" y="5334000"/>
            <a:ext cx="1524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8305800" y="3124200"/>
            <a:ext cx="0" cy="1905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8305800" y="32766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>
            <a:off x="7924800" y="5029200"/>
            <a:ext cx="381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95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099457" y="143057"/>
            <a:ext cx="10515600" cy="288018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Συνοπτική Παρουσίαση των Συναλλαγών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00358" name="Picture 6" descr="2-ex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/>
          <a:stretch>
            <a:fillRect/>
          </a:stretch>
        </p:blipFill>
        <p:spPr bwMode="auto">
          <a:xfrm>
            <a:off x="2024742" y="553286"/>
            <a:ext cx="8306211" cy="63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7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2-p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" y="953589"/>
            <a:ext cx="12188465" cy="38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" y="1149531"/>
            <a:ext cx="12274795" cy="23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7" descr="2-ex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5"/>
          <a:stretch>
            <a:fillRect/>
          </a:stretch>
        </p:blipFill>
        <p:spPr bwMode="auto">
          <a:xfrm>
            <a:off x="1455500" y="1841863"/>
            <a:ext cx="9610169" cy="50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841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Το Προσωρινό Ισοζύγιο</a:t>
            </a:r>
            <a:endParaRPr lang="en-US" altLang="el-GR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26571" y="1219200"/>
            <a:ext cx="11639006" cy="11430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προσωρινό ισοζύγιο είναι ένα εργαλείο που χρησιμοποιείται για να διασφαλιστεί ότι το σύνολο των χρεώσεων και των πιστώσεων στους λογαριασμούς θα είναι ίσο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altLang="el-GR" sz="2400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784406"/>
          </a:xfrm>
        </p:spPr>
        <p:txBody>
          <a:bodyPr/>
          <a:lstStyle/>
          <a:p>
            <a:r>
              <a:rPr lang="el-GR" altLang="el-GR" dirty="0" smtClean="0"/>
              <a:t>Κατάρτιση και Χρήση του Ισοζυγίου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406" y="927463"/>
            <a:ext cx="10398034" cy="55909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Τα βήματα που χρειάζονται για την κατάρτιση του ισοζυγίου είναι τα εξής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marL="914400" lvl="1" indent="-457200" algn="just">
              <a:buFontTx/>
              <a:buAutoNum type="arabicPeriod"/>
            </a:pPr>
            <a:r>
              <a:rPr lang="el-GR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Τοποθετείστε κάθε λογαριασμό που έχει υπόλοιπο με το χρεωστικά υπόλοιπα στην αριστερή στήλη και τα πιστωτικά υπόλοιπα στην δεξιά στήλη.  Οι λογαριασμοί καταχωρούνται με την ακόλουθη σειρά</a:t>
            </a:r>
            <a:r>
              <a:rPr lang="en-US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Λογαριασμοί Ενεργητικού, Υποχρεώσεων, Ιδίων Κεφαλαίων, Έσοδα και Έξοδα.</a:t>
            </a:r>
            <a:endParaRPr lang="en-US" altLang="el-GR" dirty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l-GR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Αθροίστε κάθε στήλη</a:t>
            </a:r>
            <a:r>
              <a:rPr lang="en-US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Tx/>
              <a:buAutoNum type="arabicPeriod"/>
            </a:pPr>
            <a:r>
              <a:rPr lang="el-GR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Συγκρίνετε τα σύνολα των στηλών</a:t>
            </a:r>
            <a:r>
              <a:rPr lang="en-US" altLang="el-GR" dirty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ισοζύγιο δείχνει αν οι λογαριασμοί είναι ισοσκελισμένοι, αλλά δεν εντοπίζει όλα τα σφάλματα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9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1981200" y="92075"/>
            <a:ext cx="7391400" cy="9144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Βρίσκοντας Σφάλματα στο Ισοζύγιο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1006475"/>
            <a:ext cx="10267406" cy="542045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Στην περίπτωση που οι χρεώσεις και οι πιστώσεις σε ένα ισοζύγιο δεν είναι ίσες, θα πρέπει να ψάξετε για κάποιο από τα ακόλουθα σφάλματα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Μια χρέωση καταχωρήθηκε σε ένα λογαριασμό ως πίστωση και το αντίθετο.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Το υπόλοιπο ενός λογαριασμού υπολογίστηκε εσφαλμένα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Έγινε σφάλμα κατά την μεταφορά του υπολοίπου του λογαριασμού στο ισοζύγιο.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Τα σύνολα στο ισοζύγιο υπολογίστηκαν εσφαλμένα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0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8098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Βρίσκοντας Σφάλματα στο Ισοζύγιο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1293223"/>
            <a:ext cx="9888583" cy="514676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 smtClean="0">
                <a:latin typeface="Tahoma" panose="020B0604030504040204" pitchFamily="34" charset="0"/>
                <a:cs typeface="Tahoma" panose="020B0604030504040204" pitchFamily="34" charset="0"/>
              </a:rPr>
              <a:t>Εκτός της περίπτωσης να αθροιστούν λανθασμένα τα ποσά στις στήλες, τα δυο συνηθέστερα λάθη κατά την κατάρτιση του ισοζυγίου είναι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l-GR" altLang="el-GR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Η καταχώρηση ενός λογαριασμού ως πιστωτικού όταν συνήθως έχει χρεωστικό υπόλοιπο ή το αντίστροφο.</a:t>
            </a:r>
            <a:r>
              <a:rPr lang="en-US" altLang="el-GR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l-GR" sz="2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Το λάθος αυτό επηρεάζει το ισοζύγιο κατά ένα ποσό που διαιρείται με το </a:t>
            </a:r>
            <a:r>
              <a:rPr lang="el-GR" altLang="el-GR" sz="2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 </a:t>
            </a:r>
          </a:p>
          <a:p>
            <a:pPr lvl="1"/>
            <a:r>
              <a:rPr lang="el-GR" altLang="el-GR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Η αντιμετάθεση δύο ψηφίων κατά τη μεταφορά ενός λογαριασμού στο ισοζύγιο</a:t>
            </a:r>
            <a:r>
              <a:rPr lang="en-US" altLang="el-GR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r>
              <a:rPr lang="el-GR" altLang="el-GR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Το σφάλμα αυτό επηρεάζει το ισοζύγιο κατά ένα ποσό που διαιρείται με το </a:t>
            </a:r>
            <a:r>
              <a:rPr lang="el-GR" altLang="el-GR" sz="2000" b="1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9</a:t>
            </a:r>
            <a:r>
              <a:rPr lang="el-GR" altLang="el-GR" sz="2000" dirty="0">
                <a:latin typeface="Arial Unicode MS" panose="020B0604020202020204" pitchFamily="34" charset="-128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lang="en-US" altLang="el-GR" sz="2000" dirty="0">
              <a:latin typeface="Arial Unicode MS" panose="020B0604020202020204" pitchFamily="34" charset="-128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901337"/>
          </a:xfrm>
        </p:spPr>
        <p:txBody>
          <a:bodyPr/>
          <a:lstStyle/>
          <a:p>
            <a:r>
              <a:rPr lang="el-GR" altLang="el-GR" dirty="0" smtClean="0"/>
              <a:t>Αποτίμηση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01337"/>
            <a:ext cx="8763000" cy="5804263"/>
          </a:xfrm>
        </p:spPr>
        <p:txBody>
          <a:bodyPr>
            <a:normAutofit/>
          </a:bodyPr>
          <a:lstStyle/>
          <a:p>
            <a:pPr algn="just">
              <a:lnSpc>
                <a:spcPts val="2900"/>
              </a:lnSpc>
              <a:buFont typeface="Wingdings" panose="05000000000000000000" pitchFamily="2" charset="2"/>
              <a:buChar char="§"/>
            </a:pPr>
            <a:r>
              <a:rPr lang="el-GR" altLang="en-US" b="1" dirty="0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Αποτίμηση</a:t>
            </a:r>
            <a:r>
              <a:rPr lang="en-US" altLang="en-US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n-US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η διαδικασία καταχώρισης ενός χρηματικού ποσού σε επιχειρηματικές συναλλαγές και τα στοιχεία του Ενεργητικού και των Υποχρεώσεων που προκύπτουν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ts val="2900"/>
              </a:lnSpc>
            </a:pP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Οι Γενικά Παραδεκτές Λογιστικές Αρχές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αναφέρουν ότι όλες οι επιχειρηματικές συναλλαγές θα πρέπει να αποτιμώνται στην </a:t>
            </a:r>
            <a:r>
              <a:rPr lang="el-GR" altLang="el-GR" i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εύλογη αξία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όταν πραγματοποιούνται.</a:t>
            </a:r>
          </a:p>
          <a:p>
            <a:pPr lvl="1" algn="just">
              <a:lnSpc>
                <a:spcPts val="2900"/>
              </a:lnSpc>
            </a:pP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b="1" dirty="0" smtClean="0">
                <a:solidFill>
                  <a:srgbClr val="275CAE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Εύλογη αξία </a:t>
            </a:r>
            <a:r>
              <a:rPr lang="el-GR" altLang="el-GR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είναι η τιμή ανταλλαγής</a:t>
            </a:r>
            <a:r>
              <a:rPr lang="en-US" altLang="el-GR" i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σε μια πραγματική ή πιθανή επιχειρηματική συναλλαγή μεταξύ συμμετεχόντων σε μία αγορά.</a:t>
            </a:r>
          </a:p>
          <a:p>
            <a:pPr lvl="1">
              <a:lnSpc>
                <a:spcPts val="2900"/>
              </a:lnSpc>
            </a:pP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καταχώρηση των συναλλαγών στην τιμή ανταλλαγής τη στιγμή της αναγνώρισης καλείται </a:t>
            </a:r>
            <a:r>
              <a:rPr lang="el-GR" altLang="el-GR" b="1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αρχή του κόστους</a:t>
            </a:r>
            <a:r>
              <a:rPr lang="en-US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97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6" descr="2-p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2"/>
          <a:stretch/>
        </p:blipFill>
        <p:spPr bwMode="auto">
          <a:xfrm>
            <a:off x="178388" y="-39189"/>
            <a:ext cx="11682686" cy="76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26" y="0"/>
            <a:ext cx="1223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703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828800" y="92075"/>
            <a:ext cx="8229600" cy="914400"/>
          </a:xfrm>
        </p:spPr>
        <p:txBody>
          <a:bodyPr/>
          <a:lstStyle/>
          <a:p>
            <a:r>
              <a:rPr lang="el-GR" altLang="el-GR" sz="2400"/>
              <a:t>Καταχώρηση Συναλλαγών και Μεταφορά στο Καθολικό</a:t>
            </a:r>
            <a:endParaRPr lang="en-US" altLang="el-GR" sz="240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69817" y="1123406"/>
            <a:ext cx="11416937" cy="512499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Παρά το γεγονός ότι οι συναλλαγές μπορούν να καταχωρηθούν κατευθείαν στους λογαριασμούς του καθολικού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η αναγνώριση μεμονωμένων συναλλαγών ή ο εντοπισμός σφαλμάτων είναι δύσκολος καθώς η χρέωση καταχωρείται σε ένα λογαριασμό και η πίστωση σε άλλο.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Η λύση βρίσκεται στη χρονολογική καταχώρηση όλων των συναλλαγών σε ένα ημερολόγιο, και στη συνέχεια η μεταφορά της χρέωσης και της πίστωσης κάθε συναλλαγής στους κατάλληλους λογαριασμούς του καθολικού</a:t>
            </a:r>
            <a:r>
              <a:rPr lang="en-US" altLang="el-GR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914400" y="-274638"/>
            <a:ext cx="10515600" cy="1325563"/>
          </a:xfrm>
        </p:spPr>
        <p:txBody>
          <a:bodyPr/>
          <a:lstStyle/>
          <a:p>
            <a:r>
              <a:rPr lang="el-GR" altLang="el-GR" dirty="0" smtClean="0"/>
              <a:t>Γενικό Ημερολόγιο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050925"/>
            <a:ext cx="10476411" cy="558500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4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Οι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περισσότερες επιχειρήσεις τηρούν περισσότερα από ένα είδος ημερολογίου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συμπεριλαμβανομένων 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ημερολογίων ειδικού σκοπού για την καταχώρηση μιας συνηθισμένης συναλλαγής όπως πωλήσεις με πίστωση.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Το πιο απλό και ευέλικτο είδος είναι το </a:t>
            </a:r>
            <a:r>
              <a:rPr lang="el-GR" altLang="el-GR" sz="2400" b="1" dirty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γενικό</a:t>
            </a:r>
            <a:r>
              <a:rPr lang="en-US" altLang="el-GR" sz="2400" b="1" dirty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ημερολόγιο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βλέπε επόμενη διαφάνεια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). </a:t>
            </a:r>
          </a:p>
          <a:p>
            <a:pPr lvl="1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Κάθε καταχώρηση στο γενικό καθολικό περιλαμβάνει την ημερομηνία, το λογαριασμό, τα ποσά, και μια αιτιολογία.</a:t>
            </a:r>
          </a:p>
          <a:p>
            <a:pPr lvl="1" algn="just"/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Ως ένδειξη καταχώρησης του λογαριασμού, η στήλη Κωδικός Μεταφοράς συμπληρώνεται με τον κωδικό του λογαριασμού ή με ένα τικ (√).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243149" y="-92074"/>
            <a:ext cx="10515600" cy="862784"/>
          </a:xfrm>
        </p:spPr>
        <p:txBody>
          <a:bodyPr/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Το Γενικό Ημερολόγιο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11622" name="Picture 6" descr="2-ex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/>
          <a:stretch>
            <a:fillRect/>
          </a:stretch>
        </p:blipFill>
        <p:spPr bwMode="auto">
          <a:xfrm>
            <a:off x="227458" y="770709"/>
            <a:ext cx="11738119" cy="49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</p:spPr>
        <p:txBody>
          <a:bodyPr/>
          <a:lstStyle/>
          <a:p>
            <a:r>
              <a:rPr lang="el-GR" altLang="el-GR" dirty="0" smtClean="0"/>
              <a:t>Γενικό Καθολικό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447800"/>
            <a:ext cx="10554789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Ενώ το γενικό ημερολόγιο χρησιμοποιείται για να καταχωρηθούν οι λεπτομέρειες κάθε συναλλαγής,</a:t>
            </a:r>
            <a:r>
              <a:rPr lang="en-US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το γενικό καθολικό χρησιμοποιείται για την ενημέρωση κάθε λογαριασμού</a:t>
            </a:r>
            <a:r>
              <a:rPr lang="el-GR" altLang="el-GR" sz="240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Ο τύπος του λογαριασμού του καθολικού είναι μια μορφή  του λογαριασμού που περιέχει τέσσερις στήλες για χρηματικά ποσά </a:t>
            </a:r>
            <a:r>
              <a:rPr lang="en-US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l-GR" sz="2000">
                <a:latin typeface="Arial Unicode MS" panose="020B0604020202020204" pitchFamily="34" charset="-128"/>
                <a:cs typeface="Times New Roman" panose="02020603050405020304" pitchFamily="18" charset="0"/>
              </a:rPr>
              <a:t>όπως φαίνεται στην επόμενη διαφάνεια</a:t>
            </a:r>
            <a:r>
              <a:rPr lang="en-US" altLang="el-GR" sz="240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l-GR" sz="20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στήλη </a:t>
            </a:r>
            <a:r>
              <a:rPr lang="el-GR" altLang="el-GR" sz="2000" i="1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Στοιχείο</a:t>
            </a:r>
            <a:r>
              <a:rPr lang="el-GR" altLang="el-GR" sz="20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χρησιμοποιείται σπάνια καθώς οι αιτιολογίες καταγράφονται στο ημερολόγιο. </a:t>
            </a:r>
            <a:endParaRPr lang="en-US" altLang="el-GR" sz="20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l-GR" sz="20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στήλη </a:t>
            </a:r>
            <a:r>
              <a:rPr lang="el-GR" altLang="el-GR" sz="2000" i="1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Κωδικός Μεταφοράς </a:t>
            </a:r>
            <a:r>
              <a:rPr lang="el-GR" altLang="el-GR" sz="20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χρησιμοποιείται για την καταγραφή της σελίδας του ημερολογίου όπου εμφανίζεται η αρχική εγγραφή της συναλλαγής.</a:t>
            </a:r>
            <a:endParaRPr lang="en-US" altLang="el-GR" sz="20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30629" y="152400"/>
            <a:ext cx="11926388" cy="106680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Οι Λογαριασμοί Πληρωτέοι στο Γενικό Καθολικό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13670" name="Picture 6" descr="2-ex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/>
          <a:stretch>
            <a:fillRect/>
          </a:stretch>
        </p:blipFill>
        <p:spPr bwMode="auto">
          <a:xfrm>
            <a:off x="-70300" y="1436913"/>
            <a:ext cx="12215756" cy="472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75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809897" y="152400"/>
            <a:ext cx="9172303" cy="9144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Μεταφορά των Λογαριασμών στο Καθολικό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86800" cy="5029200"/>
          </a:xfrm>
          <a:extLst/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 διαδικασία μεταφοράς των συναλλαγών στο καθολικό καλείται </a:t>
            </a:r>
            <a:r>
              <a:rPr lang="el-GR" altLang="en-US" sz="2400" b="1" i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μεταφορά στο καθολικό</a:t>
            </a:r>
            <a:r>
              <a:rPr lang="el-GR" altLang="en-US" sz="2400" b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Τα βήματα της διαδικασίας μεταφοράς είναι τα εξής</a:t>
            </a:r>
            <a:r>
              <a:rPr lang="en-US" altLang="en-US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marL="1314450" lvl="2" indent="-457200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el-GR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Στο καθολικό, εντοπίστε τον λογαριασμό που χρεώνεται και αναφέρεται στην ημερολογιακή εγγραφή.</a:t>
            </a:r>
          </a:p>
          <a:p>
            <a:pPr marL="1314450" lvl="2" indent="-457200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en-US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Καταχωρήστε την ημερομηνία της συναλλαγής στο καθολικό και στη στήλη Κωδικός Μεταφοράς την σελίδα του ημερολογίου από την οποία προέρχεται η εγγραφή.</a:t>
            </a:r>
          </a:p>
          <a:p>
            <a:pPr marL="1314450" lvl="2" indent="-457200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en-US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Στη στήλη χρέωση του λογαριασμού στο καθολικό, καταχωρήστε το ποσό της χρέωσης όπως εμφανίζεται στο ημερολόγιο.</a:t>
            </a:r>
          </a:p>
          <a:p>
            <a:pPr marL="1314450" lvl="2" indent="-457200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en-US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Υπολογίστε το υπόλοιπο του λογαριασμού και καταχωρήστε το στην κατάλληλη στήλη Υπολοίπου.</a:t>
            </a:r>
            <a:r>
              <a:rPr lang="en-US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14450" lvl="2" indent="-457200">
              <a:buClr>
                <a:srgbClr val="000000"/>
              </a:buClr>
              <a:buFont typeface="Wingdings" panose="05000000000000000000" pitchFamily="2" charset="2"/>
              <a:buAutoNum type="arabicPeriod"/>
            </a:pPr>
            <a:r>
              <a:rPr lang="el-GR" altLang="en-US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Καταχωρήστε στη στήλη Κωδικός Μεταφοράς του ημερολογίου τον κωδικό του λογαριασμού στον οποίο έχει μεταφερθεί το ποσό.</a:t>
            </a:r>
            <a:endParaRPr lang="en-US" altLang="en-US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274320" y="152400"/>
            <a:ext cx="11678194" cy="670560"/>
          </a:xfrm>
        </p:spPr>
        <p:txBody>
          <a:bodyPr>
            <a:normAutofit fontScale="90000"/>
          </a:bodyPr>
          <a:lstStyle/>
          <a:p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Μεταφορά από το </a:t>
            </a:r>
            <a:r>
              <a:rPr lang="el-GR" altLang="el-GR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Ημερολόγιο </a:t>
            </a:r>
            <a:r>
              <a:rPr lang="el-GR" altLang="el-GR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στο Καθολικό</a:t>
            </a:r>
            <a:endParaRPr altLang="el-GR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15718" name="Picture 6" descr="2-e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>
            <a:fillRect/>
          </a:stretch>
        </p:blipFill>
        <p:spPr bwMode="auto">
          <a:xfrm>
            <a:off x="2547257" y="790933"/>
            <a:ext cx="6701245" cy="60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2" name="Picture 6" descr="2-p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8"/>
          <a:stretch/>
        </p:blipFill>
        <p:spPr bwMode="auto">
          <a:xfrm>
            <a:off x="431076" y="0"/>
            <a:ext cx="7236821" cy="66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925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Ταξινόμηση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4" y="1295399"/>
            <a:ext cx="10374085" cy="5418909"/>
          </a:xfrm>
        </p:spPr>
        <p:txBody>
          <a:bodyPr/>
          <a:lstStyle/>
          <a:p>
            <a:pPr algn="just">
              <a:lnSpc>
                <a:spcPts val="3000"/>
              </a:lnSpc>
              <a:buFont typeface="Wingdings" panose="05000000000000000000" pitchFamily="2" charset="2"/>
              <a:buChar char="§"/>
            </a:pPr>
            <a:r>
              <a:rPr lang="el-GR" altLang="el-GR" sz="3200" b="1" dirty="0" smtClean="0">
                <a:solidFill>
                  <a:srgbClr val="275CAE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Ταξινόμηση</a:t>
            </a:r>
            <a:r>
              <a:rPr lang="en-US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sz="32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είναι η διαδικασία καταχώρισης όλων των συναλλαγών στις οποίες συμμετέχει μια επιχείρηση σε κατάλληλες κατηγορίες ή λογαριασμούς.</a:t>
            </a:r>
            <a:endParaRPr lang="en-US" altLang="el-GR" sz="3200" dirty="0" smtClean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>
              <a:lnSpc>
                <a:spcPts val="2700"/>
              </a:lnSpc>
            </a:pPr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Ένα από τα σημαντικότερα ζητήματα ταξινόμησης στη λογιστική είναι η </a:t>
            </a:r>
            <a:r>
              <a:rPr lang="el-GR" altLang="el-GR" sz="2800" b="1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διαφορά μεταξύ ενός εξόδου και ενός στοιχείου του ενεργητικού</a:t>
            </a:r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ts val="2700"/>
              </a:lnSpc>
            </a:pPr>
            <a:r>
              <a:rPr lang="en-US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κατάλληλη ταξινόμηση δεν εξαρτάται μόνο από τη σωστή ανάλυση της επίδρασης κάθε συναλλαγής, αλλά και από τη διατήρηση του συστήματος λογαριασμών που θα αντικατοπτρίζει την επίδραση αυτή</a:t>
            </a:r>
            <a:r>
              <a:rPr lang="el-GR" altLang="el-GR" dirty="0" smtClean="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l-GR" dirty="0" smtClean="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-p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577"/>
            <a:ext cx="12195144" cy="36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67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396240"/>
          </a:xfrm>
        </p:spPr>
        <p:txBody>
          <a:bodyPr>
            <a:normAutofit fontScale="90000"/>
          </a:bodyPr>
          <a:lstStyle/>
          <a:p>
            <a:r>
              <a:rPr lang="el-GR" altLang="el-GR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Επίδραση των Συναλλαγών στη Λογιστική Ισότητα</a:t>
            </a:r>
            <a:endParaRPr altLang="el-GR" sz="24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117766" name="Picture 6" descr="2-ex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/>
          <a:stretch>
            <a:fillRect/>
          </a:stretch>
        </p:blipFill>
        <p:spPr bwMode="auto">
          <a:xfrm>
            <a:off x="91859" y="796834"/>
            <a:ext cx="12038583" cy="573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153400" cy="990600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ΕΠΙΧΕΙΡΗΜΑΤΙΚΕΣ ΕΦΑΡΜΟΓΕΣ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66800"/>
            <a:ext cx="10515600" cy="4648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b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Ηθική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ένας κώδικας δεοντολογίας που παρέχει απαντήσεις σχετικά με το αν μία πράξη είναι σωστή ή λάθος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Ταμειακές ροές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οι εισροές και οι εκροές ταμειακών διαθεσίμων από την επιχείρηση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b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Ρευστότητα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 διαθεσιμότητα ικανών ταμειακών διαθεσίμων για την πληρωμή χρεών κατά τη λήξη τους και την αντιμετώπιση απρόβλεπτων αναγκών για μετρητά</a:t>
            </a:r>
            <a:endParaRPr lang="en-US" altLang="el-GR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001000" cy="990600"/>
          </a:xfrm>
        </p:spPr>
        <p:txBody>
          <a:bodyPr/>
          <a:lstStyle/>
          <a:p>
            <a:r>
              <a:rPr lang="el-GR" altLang="el-GR" sz="2400"/>
              <a:t>Ηθική Χρηματοοικονομική Πληροφόρηση και Επιχειρηματικές Συναλλαγές</a:t>
            </a:r>
            <a:endParaRPr lang="en-US" altLang="el-GR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223" y="1371600"/>
            <a:ext cx="9248503" cy="52773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Οι χρήστες των οικονομικών καταστάσεων αναμένουν πως όλες οι επιχειρηματικές συναλλαγές καταχωρήθηκαν και εμφανίζονται κατάλληλα στις καταστάσεις.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Επομένως</a:t>
            </a:r>
            <a:r>
              <a:rPr lang="el-GR" altLang="el-GR" i="1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 η αναγνώριση, η αποτίμηση και η ταξινόμηση 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όπως καθορίζονται από τις Γενικά Παραδεκτές Λογιστικές Αρχές αποτελούν σημαντικούς παράγοντες στην ηθική χρηματοοικονομική πληροφόρηση.</a:t>
            </a:r>
            <a:endParaRPr lang="en-US" altLang="el-GR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l-GR" altLang="el-GR" dirty="0" smtClean="0"/>
              <a:t>Αναγνώριση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19200"/>
            <a:ext cx="8610600" cy="5638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Ο προκαθορισμένος χρόνος στον οποίο μια συναλλαγή θα πρέπει να καταχωρηθεί είναι ο </a:t>
            </a:r>
            <a:r>
              <a:rPr lang="el-GR" altLang="el-GR" b="1" dirty="0">
                <a:solidFill>
                  <a:srgbClr val="0070C0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χρόνος καταχώρησης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 συναλλαγή πρέπει να καταχωρηθεί όταν η ιδιοκτησία του στοιχείου που αγοράζεται μεταβιβαστεί από τον προμηθευτή στον αγοραστή, δημιουργώντας μια υποχρέωση πληρωμής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Παρά το γεγονός ότι η αίτηση αγοράς και η εντολή αγοράς αποτελούν οικονομικά γεγονότα,</a:t>
            </a:r>
            <a:r>
              <a:rPr lang="en-US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εν τούτοις δεν επηρεάζουν τη χρηματοοικονομική θέση της εταιρίας και δεν αναγνωρίζονται στα λογιστικά αρχεία.</a:t>
            </a:r>
            <a:endParaRPr lang="en-US" altLang="el-GR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28800" y="7086600"/>
            <a:ext cx="8610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257AA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900">
                <a:solidFill>
                  <a:srgbClr val="808080"/>
                </a:solidFill>
                <a:latin typeface="Arial" panose="020B0604020202020204" pitchFamily="34" charset="0"/>
              </a:rPr>
              <a:t>©</a:t>
            </a:r>
            <a:r>
              <a:rPr lang="en-US" altLang="el-GR" sz="900">
                <a:solidFill>
                  <a:srgbClr val="808080"/>
                </a:solidFill>
                <a:latin typeface="Arial Unicode MS" panose="020B0604020202020204" pitchFamily="34" charset="-128"/>
              </a:rPr>
              <a:t>2014 Cengage Learning. All Rights Reserved. May not be scanned, copied or duplicated, or posted to a publicly 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5798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225"/>
          </a:xfrm>
        </p:spPr>
        <p:txBody>
          <a:bodyPr/>
          <a:lstStyle/>
          <a:p>
            <a:r>
              <a:rPr lang="el-GR" altLang="el-GR" dirty="0" smtClean="0"/>
              <a:t>Αναγνώριση</a:t>
            </a:r>
            <a:endParaRPr lang="en-US" altLang="el-GR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851025" y="1149350"/>
            <a:ext cx="8229600" cy="22796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Ακόμα και τα πιο σημαντικά οικονομικά γεγονότα μπορεί </a:t>
            </a:r>
            <a:r>
              <a:rPr lang="el-GR" altLang="el-GR" sz="24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να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μην αναγνωρίζονται στα λογιστικά αρχεία.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Τα παραδείγματα οικονομικών γεγονότων που θα πρέπει ή όχι να καταχωρηθούν ως επιχειρηματικές συναλλαγές περιλαμβάνουν τα εξής</a:t>
            </a:r>
            <a:r>
              <a:rPr lang="en-US" altLang="el-GR" sz="24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l-GR" sz="2400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218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8980"/>
              </p:ext>
            </p:extLst>
          </p:nvPr>
        </p:nvGraphicFramePr>
        <p:xfrm>
          <a:off x="470263" y="2913018"/>
          <a:ext cx="11194867" cy="3399744"/>
        </p:xfrm>
        <a:graphic>
          <a:graphicData uri="http://schemas.openxmlformats.org/drawingml/2006/table">
            <a:tbl>
              <a:tblPr/>
              <a:tblGrid>
                <a:gridCol w="5738249">
                  <a:extLst>
                    <a:ext uri="{9D8B030D-6E8A-4147-A177-3AD203B41FA5}">
                      <a16:colId xmlns:a16="http://schemas.microsoft.com/office/drawing/2014/main" xmlns="" val="2096410195"/>
                    </a:ext>
                  </a:extLst>
                </a:gridCol>
                <a:gridCol w="5456618">
                  <a:extLst>
                    <a:ext uri="{9D8B030D-6E8A-4147-A177-3AD203B41FA5}">
                      <a16:colId xmlns:a16="http://schemas.microsoft.com/office/drawing/2014/main" xmlns="" val="2612260444"/>
                    </a:ext>
                  </a:extLst>
                </a:gridCol>
              </a:tblGrid>
              <a:tr h="693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Γεγονότα που δεν καταχωρούνται ως συναλλαγές</a:t>
                      </a:r>
                      <a:endParaRPr kumimoji="0" lang="el-GR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Γεγονότα που  καταχωρούνται ως συναλλαγές</a:t>
                      </a:r>
                      <a:endParaRPr kumimoji="0" lang="el-GR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4106244"/>
                  </a:ext>
                </a:extLst>
              </a:tr>
              <a:tr h="2706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257AA"/>
                        </a:buClr>
                        <a:tabLst>
                          <a:tab pos="185738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85738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85738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85738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85738" algn="l"/>
                        </a:tabLst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Ένας πελάτης ρωτάει για τη διαθεσιμότητα ενός προϊόντος</a:t>
                      </a:r>
                      <a:endParaRPr kumimoji="0" lang="el-G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85738" algn="l"/>
                        </a:tabLst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Μια εταιρία προσλαμβάνει ένα νέο υπάλληλο</a:t>
                      </a:r>
                      <a:endParaRPr kumimoji="0" lang="el-G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185738" algn="l"/>
                        </a:tabLst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Μια εταιρία υπογράφει συμβόλαιο παροχής υπηρεσιών στο μέλλον</a:t>
                      </a:r>
                      <a:endParaRPr kumimoji="0" lang="el-GR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257AA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l-G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‘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Ένας πελάτης αγοράζει ένα προϊόν</a:t>
                      </a:r>
                      <a:endParaRPr kumimoji="0" lang="el-G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Μια εταιρία πληρώνει έναν υπάλληλο για τη δουλειά του</a:t>
                      </a:r>
                      <a:endParaRPr kumimoji="0" lang="el-G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Μια εταιρία παρέχει μια υπηρεσία</a:t>
                      </a:r>
                      <a:endParaRPr kumimoji="0" lang="el-GR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99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2-p9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442" r="35449" b="-442"/>
          <a:stretch/>
        </p:blipFill>
        <p:spPr bwMode="auto">
          <a:xfrm>
            <a:off x="-48283" y="235131"/>
            <a:ext cx="12131425" cy="65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0" y="679269"/>
            <a:ext cx="12075034" cy="42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599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378823" y="76200"/>
            <a:ext cx="11273245" cy="9906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Ταμειακές Ροές και η Χρονική Στιγμή των Συναλλαγών  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534400" cy="5029200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3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εταιρία προπλήρωσε ενοίκια αξίας $3.200.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Αυτή η άμεση καταβολή μετρητών μπορεί να προκαλέσει δυσχέρεια στην επιχείρηση</a:t>
            </a:r>
            <a:endParaRPr lang="en-US" altLang="el-GR" sz="18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5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εταιρία παρέλαβε ένα τιμολόγιο για υλικά γραφείου στο ποσό των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$5,200.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Στην περίπτωση αυτή εκμεταλλεύτηκε το πλεονέκτημα της καθυστέρησης της πληρωμής.</a:t>
            </a:r>
          </a:p>
          <a:p>
            <a:pPr lvl="1">
              <a:spcBef>
                <a:spcPts val="1200"/>
              </a:spcBef>
            </a:pP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9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εταιρία κατέβαλε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$2,600,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αλλά καθυστέρησε την πληρωμή του υπολοίπου των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$2,600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μέχρι το τέλος του μήνα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1200"/>
              </a:spcBef>
            </a:pP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10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εταιρία πραγματοποίησε έσοδα και εισέπραξε μετρητά ύψους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$2,800.</a:t>
            </a:r>
          </a:p>
          <a:p>
            <a:pPr lvl="1">
              <a:spcBef>
                <a:spcPts val="1200"/>
              </a:spcBef>
            </a:pP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εταιρία πραγματοποίησε έσοδο ύψους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$9,600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για παρασχεθείσα υπηρεσία, το οποίο θα πληρωθεί μελλοντικά.</a:t>
            </a:r>
            <a:endParaRPr lang="en-US" altLang="el-GR" sz="18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Ιουλίου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Η εταρία εισέπραξε μερική πληρωμή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 $5,000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από τον πελάτη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customer, 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αλλά μέχρι το τέλος του μήνα δεν είχε λάβει το υπόλοιπο των </a:t>
            </a:r>
            <a:r>
              <a:rPr lang="en-US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$4,600</a:t>
            </a:r>
            <a:r>
              <a:rPr lang="el-GR" altLang="el-GR" sz="1800">
                <a:latin typeface="Arial Unicode MS" panose="020B0604020202020204" pitchFamily="34" charset="-128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20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altLang="el-GR" sz="18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altLang="el-GR" sz="1800">
              <a:latin typeface="Arial Unicode MS" panose="020B0604020202020204" pitchFamily="34" charset="-128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l-GR" altLang="el-GR" dirty="0" smtClean="0"/>
              <a:t>Ταμειακές Ροές και η Χρονική Στιγμή των Συναλλαγών</a:t>
            </a:r>
            <a:endParaRPr lang="en-US" altLang="el-GR" sz="1800" dirty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563880" y="122473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Για την αποφυγή χρηματοοικονομικού κινδύνου</a:t>
            </a:r>
            <a:r>
              <a:rPr lang="en-US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,</a:t>
            </a: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μια εταιρία πρέπει να είναι σε θέση να αποπληρώσει</a:t>
            </a:r>
            <a:r>
              <a:rPr lang="en-US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τις οφειλές της έγκαιρα</a:t>
            </a:r>
            <a:r>
              <a:rPr lang="en-US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Παρατηρείστε τις παρακάτω συναλλαγές </a:t>
            </a:r>
            <a:r>
              <a:rPr lang="el-GR" altLang="el-GR" sz="2000" dirty="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της </a:t>
            </a:r>
            <a:r>
              <a:rPr lang="en-US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Blue Design Studio. </a:t>
            </a: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Η </a:t>
            </a:r>
            <a:r>
              <a:rPr lang="en-US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Blue </a:t>
            </a:r>
            <a:r>
              <a:rPr lang="el-GR" altLang="el-GR" sz="2000" dirty="0">
                <a:latin typeface="Arial Unicode MS" panose="020B0604020202020204" pitchFamily="34" charset="-128"/>
                <a:cs typeface="Times New Roman" panose="02020603050405020304" pitchFamily="18" charset="0"/>
              </a:rPr>
              <a:t>θα πρέπει να είναι επιτύχει μια λεπτή ισορροπία στις ταμειακές ροές και την ρευστότητα της για να διασφαλίσει τους στόχους της ρευστότητας και να παραμείνει κερδοφόρα.</a:t>
            </a:r>
            <a:endParaRPr lang="en-US" altLang="el-GR" sz="2400" dirty="0"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3911" name="Picture 7" descr="2-ex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1"/>
          <a:stretch>
            <a:fillRect/>
          </a:stretch>
        </p:blipFill>
        <p:spPr bwMode="auto">
          <a:xfrm>
            <a:off x="160488" y="2769326"/>
            <a:ext cx="11789270" cy="331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 descr="2-p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1"/>
          <a:stretch/>
        </p:blipFill>
        <p:spPr bwMode="auto">
          <a:xfrm>
            <a:off x="76820" y="1108166"/>
            <a:ext cx="11925793" cy="36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2-p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b="7056"/>
          <a:stretch>
            <a:fillRect/>
          </a:stretch>
        </p:blipFill>
        <p:spPr bwMode="auto">
          <a:xfrm>
            <a:off x="-277180" y="692331"/>
            <a:ext cx="12469179" cy="315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-p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b="6296"/>
          <a:stretch>
            <a:fillRect/>
          </a:stretch>
        </p:blipFill>
        <p:spPr bwMode="auto">
          <a:xfrm>
            <a:off x="-1535" y="1678675"/>
            <a:ext cx="12142210" cy="40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3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-p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b="42575"/>
          <a:stretch/>
        </p:blipFill>
        <p:spPr bwMode="auto">
          <a:xfrm>
            <a:off x="1890061" y="627017"/>
            <a:ext cx="7110248" cy="43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757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4505</Words>
  <Application>Microsoft Office PowerPoint</Application>
  <PresentationFormat>Προσαρμογή</PresentationFormat>
  <Paragraphs>575</Paragraphs>
  <Slides>81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81</vt:i4>
      </vt:variant>
    </vt:vector>
  </HeadingPairs>
  <TitlesOfParts>
    <vt:vector size="82" baseType="lpstr">
      <vt:lpstr>Θέμα του Office</vt:lpstr>
      <vt:lpstr>Ανάλυση και Καταχώρηση των Επιχειρηματικών Συναλλαγών </vt:lpstr>
      <vt:lpstr>ΑΝΤΙΚΕΙΜΕΝΑ ΜΑΘΗΣΗΣ</vt:lpstr>
      <vt:lpstr>ΕΝΝΟΙΕΣ</vt:lpstr>
      <vt:lpstr>Εννοιες των Επιχειρηματικών Συναλλαγών</vt:lpstr>
      <vt:lpstr>Αναγνώριση</vt:lpstr>
      <vt:lpstr>Αποτίμηση</vt:lpstr>
      <vt:lpstr>Ταξινόμηση</vt:lpstr>
      <vt:lpstr>Παρουσίαση του PowerPoint</vt:lpstr>
      <vt:lpstr>Παρουσίαση του PowerPoint</vt:lpstr>
      <vt:lpstr>ΛΟΓΙΣΤΙΚΕΣ ΕΦΑΡΜΟΓΕΣ</vt:lpstr>
      <vt:lpstr>Το Διπλογραφικό Σύστημα</vt:lpstr>
      <vt:lpstr>Λογαριασμοί</vt:lpstr>
      <vt:lpstr>Σχέδιο Λογαριασμών</vt:lpstr>
      <vt:lpstr>Σχέδιο Λογαριασμών μιας Μικρής Επιχείρησης </vt:lpstr>
      <vt:lpstr>Σχέδιο Λογαριασμών μιας Μικρής Επιχείρησης</vt:lpstr>
      <vt:lpstr>Ο Λογαριασμός Τ </vt:lpstr>
      <vt:lpstr>Ο Λογαριασμός Τ </vt:lpstr>
      <vt:lpstr>Κανόνες της Διπλογραφικής Λογιστικής</vt:lpstr>
      <vt:lpstr>Κανόνες της Διπλογραφικής Λογιστικής</vt:lpstr>
      <vt:lpstr>Κανόνες της Διπλογραφικής Λογιστικής</vt:lpstr>
      <vt:lpstr>Κανονικό Υπόλοιπο</vt:lpstr>
      <vt:lpstr>Σχέσεις των Λογαριασμών Ιδίων Κεφαλαίων</vt:lpstr>
      <vt:lpstr>Ο Λογιστικός Κύκλος</vt:lpstr>
      <vt:lpstr>Συνολική Εικόνα του Λογιστικού Κύκλου</vt:lpstr>
      <vt:lpstr>Παρουσίαση του PowerPoint</vt:lpstr>
      <vt:lpstr>Παρουσίαση του PowerPoint</vt:lpstr>
      <vt:lpstr>Ανάλυση Επιχειρηματικών Συναλλαγών</vt:lpstr>
      <vt:lpstr>Εισφορά του Ιδιοκτήτη για το Σχηματισμό της Επιχείρησης </vt:lpstr>
      <vt:lpstr>Παρουσίαση του PowerPoint</vt:lpstr>
      <vt:lpstr>Οικονομικό Γεγονός που δεν είναι Επιχειρηματική Συναλλαγή</vt:lpstr>
      <vt:lpstr>Προπληρωμή Εξόδων με Μετρητά </vt:lpstr>
      <vt:lpstr>Παρουσίαση του PowerPoint</vt:lpstr>
      <vt:lpstr>Αγορά Στοιχείου του Ενεργητικού με Πίστωση </vt:lpstr>
      <vt:lpstr>Παρουσίαση του PowerPoint</vt:lpstr>
      <vt:lpstr>Αγορά Στοιχείου του Ενεργητικού Μερικώς με Μετρητά και Μερικώς με Πίστωση </vt:lpstr>
      <vt:lpstr>Παρουσίαση του PowerPoint</vt:lpstr>
      <vt:lpstr>Πληρωμή Υποχρέωσης </vt:lpstr>
      <vt:lpstr>Παρουσίαση του PowerPoint</vt:lpstr>
      <vt:lpstr>Πραγματοποίηση Εσόδου με Μετρητά </vt:lpstr>
      <vt:lpstr>Παρουσίαση του PowerPoint</vt:lpstr>
      <vt:lpstr>Πραγματοποίηση Εσόδου με Πίστωση </vt:lpstr>
      <vt:lpstr>Παρουσίαση του PowerPoint</vt:lpstr>
      <vt:lpstr>Προείσπραξη Εσόδων </vt:lpstr>
      <vt:lpstr>Παρουσίαση του PowerPoint</vt:lpstr>
      <vt:lpstr>Είσπραξη Οφειλής </vt:lpstr>
      <vt:lpstr>Παρουσίαση του PowerPoint</vt:lpstr>
      <vt:lpstr>Πραγματοποίηση Εξόδου με Μετρητά </vt:lpstr>
      <vt:lpstr>Παρουσίαση του PowerPoint</vt:lpstr>
      <vt:lpstr>Πραγματοποίηση Εξόδου με Πίστωση </vt:lpstr>
      <vt:lpstr>Παρουσίαση του PowerPoint</vt:lpstr>
      <vt:lpstr>Αναλήψεις </vt:lpstr>
      <vt:lpstr>Παρουσίαση του PowerPoint</vt:lpstr>
      <vt:lpstr>Συνοπτική Παρουσίαση των Συναλλαγών</vt:lpstr>
      <vt:lpstr>Παρουσίαση του PowerPoint</vt:lpstr>
      <vt:lpstr>Παρουσίαση του PowerPoint</vt:lpstr>
      <vt:lpstr>Το Προσωρινό Ισοζύγιο</vt:lpstr>
      <vt:lpstr>Κατάρτιση και Χρήση του Ισοζυγίου</vt:lpstr>
      <vt:lpstr>Βρίσκοντας Σφάλματα στο Ισοζύγιο </vt:lpstr>
      <vt:lpstr>Βρίσκοντας Σφάλματα στο Ισοζύγιο </vt:lpstr>
      <vt:lpstr>Παρουσίαση του PowerPoint</vt:lpstr>
      <vt:lpstr>Παρουσίαση του PowerPoint</vt:lpstr>
      <vt:lpstr>Καταχώρηση Συναλλαγών και Μεταφορά στο Καθολικό</vt:lpstr>
      <vt:lpstr>Γενικό Ημερολόγιο</vt:lpstr>
      <vt:lpstr>Το Γενικό Ημερολόγιο</vt:lpstr>
      <vt:lpstr>Γενικό Καθολικό</vt:lpstr>
      <vt:lpstr>Οι Λογαριασμοί Πληρωτέοι στο Γενικό Καθολικό</vt:lpstr>
      <vt:lpstr>Μεταφορά των Λογαριασμών στο Καθολικό</vt:lpstr>
      <vt:lpstr>Μεταφορά από το Ημερολόγιο στο Καθολικό</vt:lpstr>
      <vt:lpstr>Παρουσίαση του PowerPoint</vt:lpstr>
      <vt:lpstr>Παρουσίαση του PowerPoint</vt:lpstr>
      <vt:lpstr>Επίδραση των Συναλλαγών στη Λογιστική Ισότητα</vt:lpstr>
      <vt:lpstr>ΕΠΙΧΕΙΡΗΜΑΤΙΚΕΣ ΕΦΑΡΜΟΓΕΣ</vt:lpstr>
      <vt:lpstr>Ηθική Χρηματοοικονομική Πληροφόρηση και Επιχειρηματικές Συναλλαγές</vt:lpstr>
      <vt:lpstr>Αναγνώριση</vt:lpstr>
      <vt:lpstr>Αναγνώριση</vt:lpstr>
      <vt:lpstr>Παρουσίαση του PowerPoint</vt:lpstr>
      <vt:lpstr>Παρουσίαση του PowerPoint</vt:lpstr>
      <vt:lpstr>Ταμειακές Ροές και η Χρονική Στιγμή των Συναλλαγών  </vt:lpstr>
      <vt:lpstr>Ταμειακές Ροές και η Χρονική Στιγμή των Συναλλαγών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Ανάλυση και Καταχώρηση των Επιχειρηματικών Συναλλαγών</dc:title>
  <dc:creator>dimitris</dc:creator>
  <cp:lastModifiedBy>admin</cp:lastModifiedBy>
  <cp:revision>11</cp:revision>
  <dcterms:created xsi:type="dcterms:W3CDTF">2019-11-01T21:56:27Z</dcterms:created>
  <dcterms:modified xsi:type="dcterms:W3CDTF">2019-11-20T08:00:25Z</dcterms:modified>
</cp:coreProperties>
</file>