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8" r:id="rId14"/>
    <p:sldId id="270" r:id="rId15"/>
    <p:sldId id="271" r:id="rId16"/>
    <p:sldId id="273" r:id="rId17"/>
    <p:sldId id="274" r:id="rId18"/>
    <p:sldId id="275" r:id="rId19"/>
    <p:sldId id="276"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948"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451BDD1-E9F7-43F7-9FB4-BF393424F9DD}" type="datetimeFigureOut">
              <a:rPr lang="el-GR" smtClean="0"/>
              <a:t>28/4/2016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23FDDBC-5F9D-44CB-BA7C-0C439AB09FED}" type="slidenum">
              <a:rPr lang="el-GR" smtClean="0"/>
              <a:t>‹#›</a:t>
            </a:fld>
            <a:endParaRPr lang="el-GR"/>
          </a:p>
        </p:txBody>
      </p:sp>
    </p:spTree>
    <p:extLst>
      <p:ext uri="{BB962C8B-B14F-4D97-AF65-F5344CB8AC3E}">
        <p14:creationId xmlns:p14="http://schemas.microsoft.com/office/powerpoint/2010/main" val="141236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451BDD1-E9F7-43F7-9FB4-BF393424F9DD}" type="datetimeFigureOut">
              <a:rPr lang="el-GR" smtClean="0"/>
              <a:t>28/4/2016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23FDDBC-5F9D-44CB-BA7C-0C439AB09FED}" type="slidenum">
              <a:rPr lang="el-GR" smtClean="0"/>
              <a:t>‹#›</a:t>
            </a:fld>
            <a:endParaRPr lang="el-GR"/>
          </a:p>
        </p:txBody>
      </p:sp>
    </p:spTree>
    <p:extLst>
      <p:ext uri="{BB962C8B-B14F-4D97-AF65-F5344CB8AC3E}">
        <p14:creationId xmlns:p14="http://schemas.microsoft.com/office/powerpoint/2010/main" val="4016272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451BDD1-E9F7-43F7-9FB4-BF393424F9DD}" type="datetimeFigureOut">
              <a:rPr lang="el-GR" smtClean="0"/>
              <a:t>28/4/2016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23FDDBC-5F9D-44CB-BA7C-0C439AB09FED}" type="slidenum">
              <a:rPr lang="el-GR" smtClean="0"/>
              <a:t>‹#›</a:t>
            </a:fld>
            <a:endParaRPr lang="el-GR"/>
          </a:p>
        </p:txBody>
      </p:sp>
    </p:spTree>
    <p:extLst>
      <p:ext uri="{BB962C8B-B14F-4D97-AF65-F5344CB8AC3E}">
        <p14:creationId xmlns:p14="http://schemas.microsoft.com/office/powerpoint/2010/main" val="165491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451BDD1-E9F7-43F7-9FB4-BF393424F9DD}" type="datetimeFigureOut">
              <a:rPr lang="el-GR" smtClean="0"/>
              <a:t>28/4/2016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23FDDBC-5F9D-44CB-BA7C-0C439AB09FED}" type="slidenum">
              <a:rPr lang="el-GR" smtClean="0"/>
              <a:t>‹#›</a:t>
            </a:fld>
            <a:endParaRPr lang="el-GR"/>
          </a:p>
        </p:txBody>
      </p:sp>
    </p:spTree>
    <p:extLst>
      <p:ext uri="{BB962C8B-B14F-4D97-AF65-F5344CB8AC3E}">
        <p14:creationId xmlns:p14="http://schemas.microsoft.com/office/powerpoint/2010/main" val="393938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451BDD1-E9F7-43F7-9FB4-BF393424F9DD}" type="datetimeFigureOut">
              <a:rPr lang="el-GR" smtClean="0"/>
              <a:t>28/4/2016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23FDDBC-5F9D-44CB-BA7C-0C439AB09FED}" type="slidenum">
              <a:rPr lang="el-GR" smtClean="0"/>
              <a:t>‹#›</a:t>
            </a:fld>
            <a:endParaRPr lang="el-GR"/>
          </a:p>
        </p:txBody>
      </p:sp>
    </p:spTree>
    <p:extLst>
      <p:ext uri="{BB962C8B-B14F-4D97-AF65-F5344CB8AC3E}">
        <p14:creationId xmlns:p14="http://schemas.microsoft.com/office/powerpoint/2010/main" val="30948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451BDD1-E9F7-43F7-9FB4-BF393424F9DD}" type="datetimeFigureOut">
              <a:rPr lang="el-GR" smtClean="0"/>
              <a:t>28/4/2016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23FDDBC-5F9D-44CB-BA7C-0C439AB09FED}" type="slidenum">
              <a:rPr lang="el-GR" smtClean="0"/>
              <a:t>‹#›</a:t>
            </a:fld>
            <a:endParaRPr lang="el-GR"/>
          </a:p>
        </p:txBody>
      </p:sp>
    </p:spTree>
    <p:extLst>
      <p:ext uri="{BB962C8B-B14F-4D97-AF65-F5344CB8AC3E}">
        <p14:creationId xmlns:p14="http://schemas.microsoft.com/office/powerpoint/2010/main" val="375175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451BDD1-E9F7-43F7-9FB4-BF393424F9DD}" type="datetimeFigureOut">
              <a:rPr lang="el-GR" smtClean="0"/>
              <a:t>28/4/2016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23FDDBC-5F9D-44CB-BA7C-0C439AB09FED}" type="slidenum">
              <a:rPr lang="el-GR" smtClean="0"/>
              <a:t>‹#›</a:t>
            </a:fld>
            <a:endParaRPr lang="el-GR"/>
          </a:p>
        </p:txBody>
      </p:sp>
    </p:spTree>
    <p:extLst>
      <p:ext uri="{BB962C8B-B14F-4D97-AF65-F5344CB8AC3E}">
        <p14:creationId xmlns:p14="http://schemas.microsoft.com/office/powerpoint/2010/main" val="342796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451BDD1-E9F7-43F7-9FB4-BF393424F9DD}" type="datetimeFigureOut">
              <a:rPr lang="el-GR" smtClean="0"/>
              <a:t>28/4/2016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23FDDBC-5F9D-44CB-BA7C-0C439AB09FED}" type="slidenum">
              <a:rPr lang="el-GR" smtClean="0"/>
              <a:t>‹#›</a:t>
            </a:fld>
            <a:endParaRPr lang="el-GR"/>
          </a:p>
        </p:txBody>
      </p:sp>
    </p:spTree>
    <p:extLst>
      <p:ext uri="{BB962C8B-B14F-4D97-AF65-F5344CB8AC3E}">
        <p14:creationId xmlns:p14="http://schemas.microsoft.com/office/powerpoint/2010/main" val="371205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451BDD1-E9F7-43F7-9FB4-BF393424F9DD}" type="datetimeFigureOut">
              <a:rPr lang="el-GR" smtClean="0"/>
              <a:t>28/4/2016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23FDDBC-5F9D-44CB-BA7C-0C439AB09FED}" type="slidenum">
              <a:rPr lang="el-GR" smtClean="0"/>
              <a:t>‹#›</a:t>
            </a:fld>
            <a:endParaRPr lang="el-GR"/>
          </a:p>
        </p:txBody>
      </p:sp>
    </p:spTree>
    <p:extLst>
      <p:ext uri="{BB962C8B-B14F-4D97-AF65-F5344CB8AC3E}">
        <p14:creationId xmlns:p14="http://schemas.microsoft.com/office/powerpoint/2010/main" val="103279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451BDD1-E9F7-43F7-9FB4-BF393424F9DD}" type="datetimeFigureOut">
              <a:rPr lang="el-GR" smtClean="0"/>
              <a:t>28/4/2016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23FDDBC-5F9D-44CB-BA7C-0C439AB09FED}" type="slidenum">
              <a:rPr lang="el-GR" smtClean="0"/>
              <a:t>‹#›</a:t>
            </a:fld>
            <a:endParaRPr lang="el-GR"/>
          </a:p>
        </p:txBody>
      </p:sp>
    </p:spTree>
    <p:extLst>
      <p:ext uri="{BB962C8B-B14F-4D97-AF65-F5344CB8AC3E}">
        <p14:creationId xmlns:p14="http://schemas.microsoft.com/office/powerpoint/2010/main" val="205005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451BDD1-E9F7-43F7-9FB4-BF393424F9DD}" type="datetimeFigureOut">
              <a:rPr lang="el-GR" smtClean="0"/>
              <a:t>28/4/2016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23FDDBC-5F9D-44CB-BA7C-0C439AB09FED}" type="slidenum">
              <a:rPr lang="el-GR" smtClean="0"/>
              <a:t>‹#›</a:t>
            </a:fld>
            <a:endParaRPr lang="el-GR"/>
          </a:p>
        </p:txBody>
      </p:sp>
    </p:spTree>
    <p:extLst>
      <p:ext uri="{BB962C8B-B14F-4D97-AF65-F5344CB8AC3E}">
        <p14:creationId xmlns:p14="http://schemas.microsoft.com/office/powerpoint/2010/main" val="188229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1BDD1-E9F7-43F7-9FB4-BF393424F9DD}" type="datetimeFigureOut">
              <a:rPr lang="el-GR" smtClean="0"/>
              <a:t>28/4/2016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FDDBC-5F9D-44CB-BA7C-0C439AB09FED}" type="slidenum">
              <a:rPr lang="el-GR" smtClean="0"/>
              <a:t>‹#›</a:t>
            </a:fld>
            <a:endParaRPr lang="el-GR"/>
          </a:p>
        </p:txBody>
      </p:sp>
    </p:spTree>
    <p:extLst>
      <p:ext uri="{BB962C8B-B14F-4D97-AF65-F5344CB8AC3E}">
        <p14:creationId xmlns:p14="http://schemas.microsoft.com/office/powerpoint/2010/main" val="218075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Microsoft_Excel_97-2003_Worksheet1.xls"/></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lvl="2" algn="ctr" rtl="0">
              <a:spcBef>
                <a:spcPct val="0"/>
              </a:spcBef>
            </a:pPr>
            <a:r>
              <a:rPr lang="el-GR" sz="3200" b="1" dirty="0"/>
              <a:t>Έλεγχος υποθέσεων για τη διαφορά δύο αναλογιών</a:t>
            </a:r>
            <a:r>
              <a:rPr lang="el-GR" b="1" dirty="0"/>
              <a:t/>
            </a:r>
            <a:br>
              <a:rPr lang="el-GR" b="1" dirty="0"/>
            </a:b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00843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p:spPr>
        <p:txBody>
          <a:bodyPr/>
          <a:lstStyle/>
          <a:p>
            <a:endParaRPr lang="el-GR" b="1" dirty="0"/>
          </a:p>
          <a:p>
            <a:endParaRPr lang="el-GR" b="1" dirty="0" smtClean="0"/>
          </a:p>
          <a:p>
            <a:endParaRPr lang="el-GR" b="1" dirty="0"/>
          </a:p>
          <a:p>
            <a:endParaRPr lang="el-GR" b="1" dirty="0" smtClean="0"/>
          </a:p>
          <a:p>
            <a:r>
              <a:rPr lang="el-GR" b="1" dirty="0" smtClean="0">
                <a:solidFill>
                  <a:srgbClr val="0000FF"/>
                </a:solidFill>
              </a:rPr>
              <a:t>Ορίζουμε την περιοχή αποδοχής/απόρριψης</a:t>
            </a:r>
          </a:p>
          <a:p>
            <a:r>
              <a:rPr lang="el-GR" dirty="0"/>
              <a:t>α</a:t>
            </a:r>
            <a:r>
              <a:rPr lang="en-US" dirty="0"/>
              <a:t>=</a:t>
            </a:r>
            <a:r>
              <a:rPr lang="el-GR" dirty="0"/>
              <a:t>0,</a:t>
            </a:r>
            <a:r>
              <a:rPr lang="en-US" dirty="0"/>
              <a:t>05</a:t>
            </a:r>
            <a:r>
              <a:rPr lang="el-GR" dirty="0"/>
              <a:t>     1-0,05=0,95</a:t>
            </a:r>
            <a:endParaRPr lang="el-GR" b="1" dirty="0">
              <a:solidFill>
                <a:srgbClr val="0000FF"/>
              </a:solidFill>
            </a:endParaRPr>
          </a:p>
          <a:p>
            <a:r>
              <a:rPr lang="el-GR" b="1" dirty="0" smtClean="0">
                <a:solidFill>
                  <a:srgbClr val="0000FF"/>
                </a:solidFill>
              </a:rPr>
              <a:t>Περιοχή αποδοχής -1,64 έως 1,64 </a:t>
            </a:r>
          </a:p>
          <a:p>
            <a:r>
              <a:rPr lang="el-GR" b="1" dirty="0" smtClean="0">
                <a:solidFill>
                  <a:srgbClr val="FF0000"/>
                </a:solidFill>
              </a:rPr>
              <a:t>Η βασική υπόθεση απορρίπτεται </a:t>
            </a:r>
            <a:endParaRPr lang="el-GR" b="1" dirty="0">
              <a:solidFill>
                <a:srgbClr val="FF0000"/>
              </a:solidFill>
            </a:endParaRPr>
          </a:p>
        </p:txBody>
      </p:sp>
      <mc:AlternateContent xmlns:mc="http://schemas.openxmlformats.org/markup-compatibility/2006">
        <mc:Choice xmlns:a14="http://schemas.microsoft.com/office/drawing/2010/main" Requires="a14">
          <p:sp>
            <p:nvSpPr>
              <p:cNvPr id="7" name="Ορθογώνιο 6"/>
              <p:cNvSpPr/>
              <p:nvPr/>
            </p:nvSpPr>
            <p:spPr>
              <a:xfrm>
                <a:off x="0" y="0"/>
                <a:ext cx="8662500" cy="166058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l-GR" sz="3200" i="1" smtClean="0">
                              <a:latin typeface="Cambria Math"/>
                            </a:rPr>
                          </m:ctrlPr>
                        </m:sSubPr>
                        <m:e>
                          <m:r>
                            <a:rPr lang="el-GR" sz="3200" i="1">
                              <a:latin typeface="Cambria Math"/>
                            </a:rPr>
                            <m:t>𝑧</m:t>
                          </m:r>
                        </m:e>
                        <m:sub>
                          <m:sSub>
                            <m:sSubPr>
                              <m:ctrlPr>
                                <a:rPr lang="el-GR" sz="3200" i="1">
                                  <a:latin typeface="Cambria Math"/>
                                </a:rPr>
                              </m:ctrlPr>
                            </m:sSubPr>
                            <m:e>
                              <m:acc>
                                <m:accPr>
                                  <m:chr m:val="̂"/>
                                  <m:ctrlPr>
                                    <a:rPr lang="el-GR" sz="3200" i="1">
                                      <a:latin typeface="Cambria Math"/>
                                    </a:rPr>
                                  </m:ctrlPr>
                                </m:accPr>
                                <m:e>
                                  <m:r>
                                    <a:rPr lang="el-GR" sz="3200" i="1">
                                      <a:latin typeface="Cambria Math"/>
                                    </a:rPr>
                                    <m:t>𝑝</m:t>
                                  </m:r>
                                </m:e>
                              </m:acc>
                            </m:e>
                            <m:sub>
                              <m:r>
                                <a:rPr lang="el-GR" sz="3200" i="1">
                                  <a:latin typeface="Cambria Math"/>
                                </a:rPr>
                                <m:t>1</m:t>
                              </m:r>
                            </m:sub>
                          </m:sSub>
                          <m:r>
                            <a:rPr lang="el-GR" sz="3200" i="1">
                              <a:latin typeface="Cambria Math"/>
                            </a:rPr>
                            <m:t>−</m:t>
                          </m:r>
                          <m:sSub>
                            <m:sSubPr>
                              <m:ctrlPr>
                                <a:rPr lang="el-GR" sz="3200" i="1">
                                  <a:latin typeface="Cambria Math"/>
                                </a:rPr>
                              </m:ctrlPr>
                            </m:sSubPr>
                            <m:e>
                              <m:acc>
                                <m:accPr>
                                  <m:chr m:val="̂"/>
                                  <m:ctrlPr>
                                    <a:rPr lang="el-GR" sz="3200" i="1">
                                      <a:latin typeface="Cambria Math"/>
                                    </a:rPr>
                                  </m:ctrlPr>
                                </m:accPr>
                                <m:e>
                                  <m:r>
                                    <a:rPr lang="en-US" sz="3200" i="1">
                                      <a:latin typeface="Cambria Math"/>
                                    </a:rPr>
                                    <m:t>𝑝</m:t>
                                  </m:r>
                                </m:e>
                              </m:acc>
                            </m:e>
                            <m:sub>
                              <m:r>
                                <a:rPr lang="en-US" sz="3200" i="1">
                                  <a:latin typeface="Cambria Math"/>
                                </a:rPr>
                                <m:t>2</m:t>
                              </m:r>
                            </m:sub>
                          </m:sSub>
                        </m:sub>
                      </m:sSub>
                      <m:r>
                        <a:rPr lang="el-GR" sz="3200" b="0" i="1" smtClean="0">
                          <a:latin typeface="Cambria Math"/>
                        </a:rPr>
                        <m:t>=</m:t>
                      </m:r>
                      <m:f>
                        <m:fPr>
                          <m:ctrlPr>
                            <a:rPr lang="el-GR" sz="3200" i="1">
                              <a:latin typeface="Cambria Math"/>
                            </a:rPr>
                          </m:ctrlPr>
                        </m:fPr>
                        <m:num>
                          <m:d>
                            <m:dPr>
                              <m:ctrlPr>
                                <a:rPr lang="el-GR" sz="3200" i="1">
                                  <a:latin typeface="Cambria Math"/>
                                </a:rPr>
                              </m:ctrlPr>
                            </m:dPr>
                            <m:e>
                              <m:r>
                                <a:rPr lang="el-GR" sz="3200" b="0" i="1" smtClean="0">
                                  <a:latin typeface="Cambria Math"/>
                                </a:rPr>
                                <m:t>0,425</m:t>
                              </m:r>
                              <m:r>
                                <a:rPr lang="el-GR" sz="3200" i="1">
                                  <a:latin typeface="Cambria Math"/>
                                </a:rPr>
                                <m:t>−</m:t>
                              </m:r>
                              <m:r>
                                <a:rPr lang="el-GR" sz="3200" b="0" i="1" smtClean="0">
                                  <a:latin typeface="Cambria Math"/>
                                </a:rPr>
                                <m:t>0,286</m:t>
                              </m:r>
                            </m:e>
                          </m:d>
                          <m:r>
                            <a:rPr lang="el-GR" sz="3200" i="1">
                              <a:latin typeface="Cambria Math"/>
                            </a:rPr>
                            <m:t>−</m:t>
                          </m:r>
                          <m:r>
                            <a:rPr lang="el-GR" sz="3200" b="0" i="1" smtClean="0">
                              <a:latin typeface="Cambria Math"/>
                            </a:rPr>
                            <m:t>0</m:t>
                          </m:r>
                        </m:num>
                        <m:den>
                          <m:rad>
                            <m:radPr>
                              <m:degHide m:val="on"/>
                              <m:ctrlPr>
                                <a:rPr lang="el-GR" sz="3200" i="1">
                                  <a:latin typeface="Cambria Math"/>
                                </a:rPr>
                              </m:ctrlPr>
                            </m:radPr>
                            <m:deg/>
                            <m:e>
                              <m:r>
                                <a:rPr lang="el-GR" sz="3200" b="0" i="1" smtClean="0">
                                  <a:latin typeface="Cambria Math"/>
                                </a:rPr>
                                <m:t>0,36∗</m:t>
                              </m:r>
                              <m:d>
                                <m:dPr>
                                  <m:ctrlPr>
                                    <a:rPr lang="el-GR" sz="3200" i="1">
                                      <a:latin typeface="Cambria Math"/>
                                    </a:rPr>
                                  </m:ctrlPr>
                                </m:dPr>
                                <m:e>
                                  <m:r>
                                    <a:rPr lang="el-GR" sz="3200" i="1">
                                      <a:latin typeface="Cambria Math"/>
                                    </a:rPr>
                                    <m:t>1−</m:t>
                                  </m:r>
                                  <m:r>
                                    <a:rPr lang="el-GR" sz="3200" b="0" i="1" smtClean="0">
                                      <a:latin typeface="Cambria Math"/>
                                    </a:rPr>
                                    <m:t>0,36</m:t>
                                  </m:r>
                                </m:e>
                              </m:d>
                              <m:d>
                                <m:dPr>
                                  <m:ctrlPr>
                                    <a:rPr lang="el-GR" sz="3200" i="1">
                                      <a:latin typeface="Cambria Math"/>
                                    </a:rPr>
                                  </m:ctrlPr>
                                </m:dPr>
                                <m:e>
                                  <m:f>
                                    <m:fPr>
                                      <m:ctrlPr>
                                        <a:rPr lang="el-GR" sz="3200" i="1">
                                          <a:latin typeface="Cambria Math"/>
                                        </a:rPr>
                                      </m:ctrlPr>
                                    </m:fPr>
                                    <m:num>
                                      <m:r>
                                        <a:rPr lang="el-GR" sz="3200" i="1">
                                          <a:latin typeface="Cambria Math"/>
                                        </a:rPr>
                                        <m:t>1</m:t>
                                      </m:r>
                                    </m:num>
                                    <m:den>
                                      <m:r>
                                        <a:rPr lang="el-GR" sz="3200" b="0" i="1" smtClean="0">
                                          <a:latin typeface="Cambria Math"/>
                                        </a:rPr>
                                        <m:t>80</m:t>
                                      </m:r>
                                    </m:den>
                                  </m:f>
                                  <m:r>
                                    <a:rPr lang="el-GR" sz="3200" i="1">
                                      <a:latin typeface="Cambria Math"/>
                                    </a:rPr>
                                    <m:t>+</m:t>
                                  </m:r>
                                  <m:f>
                                    <m:fPr>
                                      <m:ctrlPr>
                                        <a:rPr lang="el-GR" sz="3200" i="1">
                                          <a:latin typeface="Cambria Math"/>
                                        </a:rPr>
                                      </m:ctrlPr>
                                    </m:fPr>
                                    <m:num>
                                      <m:r>
                                        <a:rPr lang="el-GR" sz="3200" i="1">
                                          <a:latin typeface="Cambria Math"/>
                                        </a:rPr>
                                        <m:t>1</m:t>
                                      </m:r>
                                    </m:num>
                                    <m:den>
                                      <m:r>
                                        <a:rPr lang="el-GR" sz="3200" b="0" i="1" smtClean="0">
                                          <a:latin typeface="Cambria Math"/>
                                        </a:rPr>
                                        <m:t>70</m:t>
                                      </m:r>
                                    </m:den>
                                  </m:f>
                                </m:e>
                              </m:d>
                            </m:e>
                          </m:rad>
                        </m:den>
                      </m:f>
                      <m:r>
                        <a:rPr lang="el-GR" sz="3200" b="0" i="1" smtClean="0">
                          <a:latin typeface="Cambria Math"/>
                        </a:rPr>
                        <m:t>=</m:t>
                      </m:r>
                      <m:r>
                        <a:rPr lang="el-GR" sz="3200" b="1" i="1" smtClean="0">
                          <a:solidFill>
                            <a:srgbClr val="3333FF"/>
                          </a:solidFill>
                          <a:latin typeface="Cambria Math"/>
                        </a:rPr>
                        <m:t>𝟏</m:t>
                      </m:r>
                      <m:r>
                        <a:rPr lang="el-GR" sz="3200" b="1" i="1" smtClean="0">
                          <a:solidFill>
                            <a:srgbClr val="3333FF"/>
                          </a:solidFill>
                          <a:latin typeface="Cambria Math"/>
                        </a:rPr>
                        <m:t>,</m:t>
                      </m:r>
                      <m:r>
                        <a:rPr lang="el-GR" sz="3200" b="1" i="1" smtClean="0">
                          <a:solidFill>
                            <a:srgbClr val="3333FF"/>
                          </a:solidFill>
                          <a:latin typeface="Cambria Math"/>
                        </a:rPr>
                        <m:t>𝟕</m:t>
                      </m:r>
                      <m:r>
                        <m:rPr>
                          <m:nor/>
                        </m:rPr>
                        <a:rPr lang="el-GR" sz="3200" b="1" dirty="0" smtClean="0">
                          <a:solidFill>
                            <a:srgbClr val="3333FF"/>
                          </a:solidFill>
                        </a:rPr>
                        <m:t>69</m:t>
                      </m:r>
                    </m:oMath>
                  </m:oMathPara>
                </a14:m>
                <a:endParaRPr lang="el-GR" sz="3200" b="1" dirty="0">
                  <a:solidFill>
                    <a:srgbClr val="3333FF"/>
                  </a:solidFill>
                </a:endParaRPr>
              </a:p>
            </p:txBody>
          </p:sp>
        </mc:Choice>
        <mc:Fallback>
          <p:sp>
            <p:nvSpPr>
              <p:cNvPr id="7" name="Ορθογώνιο 6"/>
              <p:cNvSpPr>
                <a:spLocks noRot="1" noChangeAspect="1" noMove="1" noResize="1" noEditPoints="1" noAdjustHandles="1" noChangeArrowheads="1" noChangeShapeType="1" noTextEdit="1"/>
              </p:cNvSpPr>
              <p:nvPr/>
            </p:nvSpPr>
            <p:spPr>
              <a:xfrm>
                <a:off x="0" y="0"/>
                <a:ext cx="8662500" cy="1660583"/>
              </a:xfrm>
              <a:prstGeom prst="rect">
                <a:avLst/>
              </a:prstGeom>
              <a:blipFill rotWithShape="1">
                <a:blip r:embed="rId2"/>
                <a:stretch>
                  <a:fillRect/>
                </a:stretch>
              </a:blipFill>
            </p:spPr>
            <p:txBody>
              <a:bodyPr/>
              <a:lstStyle/>
              <a:p>
                <a:r>
                  <a:rPr lang="el-GR">
                    <a:noFill/>
                  </a:rPr>
                  <a:t> </a:t>
                </a:r>
              </a:p>
            </p:txBody>
          </p:sp>
        </mc:Fallback>
      </mc:AlternateContent>
      <p:graphicFrame>
        <p:nvGraphicFramePr>
          <p:cNvPr id="8" name="7 - Πίνακας"/>
          <p:cNvGraphicFramePr>
            <a:graphicFrameLocks noGrp="1"/>
          </p:cNvGraphicFramePr>
          <p:nvPr>
            <p:extLst>
              <p:ext uri="{D42A27DB-BD31-4B8C-83A1-F6EECF244321}">
                <p14:modId xmlns:p14="http://schemas.microsoft.com/office/powerpoint/2010/main" val="584212870"/>
              </p:ext>
            </p:extLst>
          </p:nvPr>
        </p:nvGraphicFramePr>
        <p:xfrm>
          <a:off x="0" y="4857760"/>
          <a:ext cx="9144000" cy="2000240"/>
        </p:xfrm>
        <a:graphic>
          <a:graphicData uri="http://schemas.openxmlformats.org/drawingml/2006/table">
            <a:tbl>
              <a:tblPr/>
              <a:tblGrid>
                <a:gridCol w="609600"/>
                <a:gridCol w="1219200"/>
                <a:gridCol w="1219200"/>
                <a:gridCol w="1219200"/>
                <a:gridCol w="1219200"/>
                <a:gridCol w="1219200"/>
                <a:gridCol w="1219200"/>
                <a:gridCol w="1219200"/>
              </a:tblGrid>
              <a:tr h="400048">
                <a:tc>
                  <a:txBody>
                    <a:bodyPr/>
                    <a:lstStyle/>
                    <a:p>
                      <a:pPr algn="r" fontAlgn="b"/>
                      <a:r>
                        <a:rPr lang="el-GR" sz="2400" b="0" i="0" u="none" strike="noStrike" dirty="0">
                          <a:solidFill>
                            <a:srgbClr val="000000"/>
                          </a:solidFill>
                          <a:latin typeface="Calibri"/>
                        </a:rPr>
                        <a:t>Ζ</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a:solidFill>
                            <a:srgbClr val="000000"/>
                          </a:solidFill>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a:solidFill>
                            <a:srgbClr val="000000"/>
                          </a:solidFill>
                          <a:latin typeface="Calibri"/>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2400" b="0" i="0" u="none" strike="noStrike" dirty="0">
                          <a:solidFill>
                            <a:srgbClr val="000000"/>
                          </a:solidFill>
                          <a:latin typeface="Calibri"/>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2400" b="0" i="0" u="none" strike="noStrike">
                          <a:solidFill>
                            <a:srgbClr val="000000"/>
                          </a:solidFill>
                          <a:latin typeface="Calibri"/>
                        </a:rPr>
                        <a:t>0,06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400048">
                <a:tc>
                  <a:txBody>
                    <a:bodyPr/>
                    <a:lstStyle/>
                    <a:p>
                      <a:pPr algn="r" fontAlgn="b"/>
                      <a:r>
                        <a:rPr lang="el-GR" sz="2400" b="0" i="0" u="none" strike="noStrike">
                          <a:solidFill>
                            <a:srgbClr val="000000"/>
                          </a:solidFill>
                          <a:latin typeface="Calibri"/>
                        </a:rPr>
                        <a:t>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0,9192</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dirty="0">
                          <a:solidFill>
                            <a:srgbClr val="000000"/>
                          </a:solidFill>
                          <a:latin typeface="Calibri"/>
                        </a:rPr>
                        <a:t>0,9207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dirty="0">
                          <a:solidFill>
                            <a:srgbClr val="000000"/>
                          </a:solidFill>
                          <a:latin typeface="Calibri"/>
                        </a:rPr>
                        <a:t>0,9222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0,9236</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0,9251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0,9265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0,9279</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400048">
                <a:tc>
                  <a:txBody>
                    <a:bodyPr/>
                    <a:lstStyle/>
                    <a:p>
                      <a:pPr algn="r" fontAlgn="b"/>
                      <a:r>
                        <a:rPr lang="el-GR" sz="2400" b="0" i="0" u="none" strike="noStrike">
                          <a:solidFill>
                            <a:srgbClr val="000000"/>
                          </a:solidFill>
                          <a:latin typeface="Calibri"/>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a:solidFill>
                            <a:srgbClr val="000000"/>
                          </a:solidFill>
                          <a:latin typeface="Calibri"/>
                        </a:rPr>
                        <a:t>0,9332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l-GR" sz="2400" b="0" i="0" u="none" strike="noStrike">
                          <a:solidFill>
                            <a:srgbClr val="000000"/>
                          </a:solidFill>
                          <a:latin typeface="Calibri"/>
                        </a:rPr>
                        <a:t>0,9345</a:t>
                      </a:r>
                    </a:p>
                  </a:txBody>
                  <a:tcPr marL="0" marR="0" marT="0" marB="0" anchor="b">
                    <a:lnL>
                      <a:noFill/>
                    </a:lnL>
                    <a:lnR>
                      <a:noFill/>
                    </a:lnR>
                    <a:lnT>
                      <a:noFill/>
                    </a:lnT>
                    <a:lnB>
                      <a:noFill/>
                    </a:lnB>
                  </a:tcPr>
                </a:tc>
                <a:tc>
                  <a:txBody>
                    <a:bodyPr/>
                    <a:lstStyle/>
                    <a:p>
                      <a:pPr algn="r" fontAlgn="b"/>
                      <a:r>
                        <a:rPr lang="el-GR" sz="2400" b="0" i="0" u="none" strike="noStrike" dirty="0" smtClean="0">
                          <a:solidFill>
                            <a:srgbClr val="000000"/>
                          </a:solidFill>
                          <a:latin typeface="Calibri"/>
                        </a:rPr>
                        <a:t>0,9357</a:t>
                      </a:r>
                      <a:endParaRPr lang="el-GR" sz="2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0,9370</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0,9382</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0,9394</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0,9406</a:t>
                      </a:r>
                    </a:p>
                  </a:txBody>
                  <a:tcPr marL="0" marR="0" marT="0" marB="0" anchor="b">
                    <a:lnL>
                      <a:noFill/>
                    </a:lnL>
                    <a:lnR>
                      <a:noFill/>
                    </a:lnR>
                    <a:lnT>
                      <a:noFill/>
                    </a:lnT>
                    <a:lnB>
                      <a:noFill/>
                    </a:lnB>
                  </a:tcPr>
                </a:tc>
              </a:tr>
              <a:tr h="400048">
                <a:tc>
                  <a:txBody>
                    <a:bodyPr/>
                    <a:lstStyle/>
                    <a:p>
                      <a:pPr algn="r" fontAlgn="b"/>
                      <a:r>
                        <a:rPr lang="el-GR" sz="2400" b="0" i="0" u="none" strike="noStrike" dirty="0">
                          <a:solidFill>
                            <a:srgbClr val="000000"/>
                          </a:solidFill>
                          <a:latin typeface="Calibri"/>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2400" b="0" i="0" u="none" strike="noStrike" dirty="0">
                          <a:solidFill>
                            <a:srgbClr val="000000"/>
                          </a:solidFill>
                          <a:latin typeface="Calibri"/>
                        </a:rPr>
                        <a:t>0,9452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l-GR" sz="2400" b="0" i="0" u="none" strike="noStrike">
                          <a:solidFill>
                            <a:srgbClr val="000000"/>
                          </a:solidFill>
                          <a:latin typeface="Calibri"/>
                        </a:rPr>
                        <a:t>0,9463</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0,9474</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0,9484</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0,9495</a:t>
                      </a:r>
                    </a:p>
                  </a:txBody>
                  <a:tcPr marL="0" marR="0" marT="0" marB="0" anchor="b">
                    <a:lnL>
                      <a:noFill/>
                    </a:lnL>
                    <a:lnR>
                      <a:noFill/>
                    </a:lnR>
                    <a:lnT>
                      <a:noFill/>
                    </a:lnT>
                    <a:lnB>
                      <a:noFill/>
                    </a:lnB>
                    <a:solidFill>
                      <a:srgbClr val="FFFF00"/>
                    </a:solidFill>
                  </a:tcPr>
                </a:tc>
                <a:tc>
                  <a:txBody>
                    <a:bodyPr/>
                    <a:lstStyle/>
                    <a:p>
                      <a:pPr algn="r" fontAlgn="b"/>
                      <a:r>
                        <a:rPr lang="el-GR" sz="2400" b="0" i="0" u="none" strike="noStrike" dirty="0">
                          <a:solidFill>
                            <a:srgbClr val="000000"/>
                          </a:solidFill>
                          <a:latin typeface="Calibri"/>
                        </a:rPr>
                        <a:t>0,9505</a:t>
                      </a:r>
                    </a:p>
                  </a:txBody>
                  <a:tcPr marL="0" marR="0" marT="0" marB="0" anchor="b">
                    <a:lnL>
                      <a:noFill/>
                    </a:lnL>
                    <a:lnR>
                      <a:noFill/>
                    </a:lnR>
                    <a:lnT>
                      <a:noFill/>
                    </a:lnT>
                    <a:lnB>
                      <a:noFill/>
                    </a:lnB>
                    <a:solidFill>
                      <a:srgbClr val="FFFF00"/>
                    </a:solidFill>
                  </a:tcPr>
                </a:tc>
                <a:tc>
                  <a:txBody>
                    <a:bodyPr/>
                    <a:lstStyle/>
                    <a:p>
                      <a:pPr algn="r" fontAlgn="b"/>
                      <a:r>
                        <a:rPr lang="el-GR" sz="2400" b="0" i="0" u="none" strike="noStrike">
                          <a:solidFill>
                            <a:srgbClr val="000000"/>
                          </a:solidFill>
                          <a:latin typeface="Calibri"/>
                        </a:rPr>
                        <a:t>0,9515</a:t>
                      </a:r>
                    </a:p>
                  </a:txBody>
                  <a:tcPr marL="0" marR="0" marT="0" marB="0" anchor="b">
                    <a:lnL>
                      <a:noFill/>
                    </a:lnL>
                    <a:lnR>
                      <a:noFill/>
                    </a:lnR>
                    <a:lnT>
                      <a:noFill/>
                    </a:lnT>
                    <a:lnB>
                      <a:noFill/>
                    </a:lnB>
                  </a:tcPr>
                </a:tc>
              </a:tr>
              <a:tr h="400048">
                <a:tc>
                  <a:txBody>
                    <a:bodyPr/>
                    <a:lstStyle/>
                    <a:p>
                      <a:pPr algn="r" fontAlgn="b"/>
                      <a:r>
                        <a:rPr lang="el-GR" sz="2400" b="0" i="0" u="none" strike="noStrike">
                          <a:solidFill>
                            <a:srgbClr val="000000"/>
                          </a:solidFill>
                          <a:latin typeface="Calibri"/>
                        </a:rPr>
                        <a:t>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a:solidFill>
                            <a:srgbClr val="000000"/>
                          </a:solidFill>
                          <a:latin typeface="Calibri"/>
                        </a:rPr>
                        <a:t>0,9554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l-GR" sz="2400" b="0" i="0" u="none" strike="noStrike" dirty="0">
                          <a:solidFill>
                            <a:srgbClr val="000000"/>
                          </a:solidFill>
                          <a:latin typeface="Calibri"/>
                        </a:rPr>
                        <a:t>0,9564</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0,9573</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0,9582</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0,9591</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0,9599</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0,9608</a:t>
                      </a:r>
                    </a:p>
                  </a:txBody>
                  <a:tcPr marL="0" marR="0" marT="0" marB="0" anchor="b">
                    <a:lnL>
                      <a:noFill/>
                    </a:lnL>
                    <a:lnR>
                      <a:noFill/>
                    </a:lnR>
                    <a:lnT>
                      <a:noFill/>
                    </a:lnT>
                    <a:lnB>
                      <a:noFill/>
                    </a:lnB>
                  </a:tcPr>
                </a:tc>
              </a:tr>
            </a:tbl>
          </a:graphicData>
        </a:graphic>
      </p:graphicFrame>
      <p:cxnSp>
        <p:nvCxnSpPr>
          <p:cNvPr id="4" name="Ευθύγραμμο βέλος σύνδεσης 3"/>
          <p:cNvCxnSpPr/>
          <p:nvPr/>
        </p:nvCxnSpPr>
        <p:spPr>
          <a:xfrm flipH="1">
            <a:off x="6444208" y="830291"/>
            <a:ext cx="1512168" cy="3030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35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2 - Θέση περιεχομένου"/>
              <p:cNvSpPr>
                <a:spLocks noGrp="1"/>
              </p:cNvSpPr>
              <p:nvPr>
                <p:ph idx="1"/>
              </p:nvPr>
            </p:nvSpPr>
            <p:spPr>
              <a:xfrm>
                <a:off x="0" y="0"/>
                <a:ext cx="9144000" cy="5013176"/>
              </a:xfrm>
            </p:spPr>
            <p:txBody>
              <a:bodyPr>
                <a:normAutofit/>
              </a:bodyPr>
              <a:lstStyle/>
              <a:p>
                <a:pPr algn="just"/>
                <a:r>
                  <a:rPr lang="el-GR" sz="2800" dirty="0" smtClean="0"/>
                  <a:t>Σε έρευνα που αφορούσε στις μουσικές προτιμήσεις των δυο φύλων στο ΤΕΙ Δυτικής Μακεδονίας βρέθηκε ότι σε δείγμα 500 ανδρών οι </a:t>
                </a:r>
                <a:r>
                  <a:rPr lang="el-GR" sz="2800" dirty="0" smtClean="0"/>
                  <a:t>200 </a:t>
                </a:r>
                <a:r>
                  <a:rPr lang="el-GR" sz="2800" dirty="0"/>
                  <a:t>ακούνε </a:t>
                </a:r>
                <a:r>
                  <a:rPr lang="el-GR" sz="2800" dirty="0" smtClean="0"/>
                  <a:t>ροκ </a:t>
                </a:r>
                <a:r>
                  <a:rPr lang="el-GR" sz="2800" dirty="0"/>
                  <a:t>μουσική,  ενώ σε δείγμα </a:t>
                </a:r>
                <a:r>
                  <a:rPr lang="el-GR" sz="2800" dirty="0" smtClean="0"/>
                  <a:t>600 </a:t>
                </a:r>
                <a:r>
                  <a:rPr lang="el-GR" sz="2800" dirty="0"/>
                  <a:t>γυναικών οι </a:t>
                </a:r>
                <a:r>
                  <a:rPr lang="el-GR" sz="2800" dirty="0" smtClean="0"/>
                  <a:t>150 </a:t>
                </a:r>
                <a:r>
                  <a:rPr lang="el-GR" sz="2800" dirty="0"/>
                  <a:t>ακούνε </a:t>
                </a:r>
                <a:r>
                  <a:rPr lang="el-GR" sz="2800" dirty="0" smtClean="0"/>
                  <a:t>ροκ </a:t>
                </a:r>
                <a:r>
                  <a:rPr lang="el-GR" sz="2800" dirty="0"/>
                  <a:t>μουσική</a:t>
                </a:r>
                <a:r>
                  <a:rPr lang="el-GR" sz="2800" dirty="0" smtClean="0"/>
                  <a:t>. Σε προγενέστερη πανελλαδική έρευνα είχε διαπιστωθεί ότι η διαφορά μεταξύ ανδρών και γυναικών βρίσκεται στο 10 %. Να ελεγχτεί η υπόθεση  </a:t>
                </a:r>
              </a:p>
              <a:p>
                <a14:m>
                  <m:oMath xmlns:m="http://schemas.openxmlformats.org/officeDocument/2006/math">
                    <m:sSub>
                      <m:sSubPr>
                        <m:ctrlPr>
                          <a:rPr lang="el-GR" sz="2800" i="1" smtClean="0">
                            <a:latin typeface="Cambria Math"/>
                          </a:rPr>
                        </m:ctrlPr>
                      </m:sSubPr>
                      <m:e>
                        <m:r>
                          <a:rPr lang="el-GR" sz="2800" i="1">
                            <a:latin typeface="Cambria Math"/>
                          </a:rPr>
                          <m:t>𝛨</m:t>
                        </m:r>
                      </m:e>
                      <m:sub>
                        <m:r>
                          <a:rPr lang="el-GR" sz="2800" i="1">
                            <a:latin typeface="Cambria Math"/>
                          </a:rPr>
                          <m:t>0</m:t>
                        </m:r>
                      </m:sub>
                    </m:sSub>
                    <m:r>
                      <a:rPr lang="el-GR" sz="2800" i="1">
                        <a:latin typeface="Cambria Math"/>
                      </a:rPr>
                      <m:t>: </m:t>
                    </m:r>
                    <m:sSub>
                      <m:sSubPr>
                        <m:ctrlPr>
                          <a:rPr lang="el-GR" sz="2800" i="1">
                            <a:latin typeface="Cambria Math"/>
                          </a:rPr>
                        </m:ctrlPr>
                      </m:sSubPr>
                      <m:e>
                        <m:r>
                          <a:rPr lang="el-GR" sz="2800" i="1">
                            <a:latin typeface="Cambria Math"/>
                          </a:rPr>
                          <m:t>𝑝</m:t>
                        </m:r>
                      </m:e>
                      <m:sub>
                        <m:r>
                          <a:rPr lang="el-GR" sz="2800" i="1">
                            <a:latin typeface="Cambria Math"/>
                          </a:rPr>
                          <m:t>1</m:t>
                        </m:r>
                      </m:sub>
                    </m:sSub>
                    <m:r>
                      <a:rPr lang="el-GR" sz="2800" i="1">
                        <a:latin typeface="Cambria Math"/>
                      </a:rPr>
                      <m:t>−</m:t>
                    </m:r>
                    <m:sSub>
                      <m:sSubPr>
                        <m:ctrlPr>
                          <a:rPr lang="el-GR" sz="2800" i="1">
                            <a:latin typeface="Cambria Math"/>
                          </a:rPr>
                        </m:ctrlPr>
                      </m:sSubPr>
                      <m:e>
                        <m:r>
                          <a:rPr lang="en-US" sz="2800" i="1">
                            <a:latin typeface="Cambria Math"/>
                          </a:rPr>
                          <m:t>𝑝</m:t>
                        </m:r>
                      </m:e>
                      <m:sub>
                        <m:r>
                          <a:rPr lang="el-GR" sz="2800" i="1">
                            <a:latin typeface="Cambria Math"/>
                          </a:rPr>
                          <m:t>2</m:t>
                        </m:r>
                      </m:sub>
                    </m:sSub>
                    <m:r>
                      <a:rPr lang="el-GR" sz="2800" i="1">
                        <a:latin typeface="Cambria Math"/>
                      </a:rPr>
                      <m:t>=</m:t>
                    </m:r>
                    <m:r>
                      <a:rPr lang="el-GR" sz="2800" b="0" i="1" smtClean="0">
                        <a:latin typeface="Cambria Math"/>
                      </a:rPr>
                      <m:t>0,10</m:t>
                    </m:r>
                  </m:oMath>
                </a14:m>
                <a:r>
                  <a:rPr lang="el-GR" sz="2800" dirty="0"/>
                  <a:t>    έναντι   </a:t>
                </a:r>
                <a:endParaRPr lang="el-GR" sz="2800" dirty="0" smtClean="0"/>
              </a:p>
              <a:p>
                <a14:m>
                  <m:oMath xmlns:m="http://schemas.openxmlformats.org/officeDocument/2006/math">
                    <m:sSub>
                      <m:sSubPr>
                        <m:ctrlPr>
                          <a:rPr lang="el-GR" sz="2800" i="1">
                            <a:latin typeface="Cambria Math"/>
                          </a:rPr>
                        </m:ctrlPr>
                      </m:sSubPr>
                      <m:e>
                        <m:r>
                          <a:rPr lang="el-GR" sz="2800" i="1">
                            <a:latin typeface="Cambria Math"/>
                          </a:rPr>
                          <m:t>𝛨</m:t>
                        </m:r>
                      </m:e>
                      <m:sub>
                        <m:r>
                          <a:rPr lang="el-GR" sz="2800" i="1">
                            <a:latin typeface="Cambria Math"/>
                          </a:rPr>
                          <m:t>1</m:t>
                        </m:r>
                      </m:sub>
                    </m:sSub>
                    <m:r>
                      <a:rPr lang="el-GR" sz="2800" i="1">
                        <a:latin typeface="Cambria Math"/>
                      </a:rPr>
                      <m:t>: </m:t>
                    </m:r>
                    <m:sSub>
                      <m:sSubPr>
                        <m:ctrlPr>
                          <a:rPr lang="el-GR" sz="2800" i="1">
                            <a:latin typeface="Cambria Math"/>
                          </a:rPr>
                        </m:ctrlPr>
                      </m:sSubPr>
                      <m:e>
                        <m:r>
                          <a:rPr lang="el-GR" sz="2800" i="1">
                            <a:latin typeface="Cambria Math"/>
                          </a:rPr>
                          <m:t>𝑝</m:t>
                        </m:r>
                      </m:e>
                      <m:sub>
                        <m:r>
                          <a:rPr lang="el-GR" sz="2800" i="1">
                            <a:latin typeface="Cambria Math"/>
                          </a:rPr>
                          <m:t>1</m:t>
                        </m:r>
                      </m:sub>
                    </m:sSub>
                    <m:r>
                      <a:rPr lang="el-GR" sz="2800" i="1">
                        <a:latin typeface="Cambria Math"/>
                      </a:rPr>
                      <m:t>−</m:t>
                    </m:r>
                    <m:sSub>
                      <m:sSubPr>
                        <m:ctrlPr>
                          <a:rPr lang="el-GR" sz="2800" i="1">
                            <a:latin typeface="Cambria Math"/>
                          </a:rPr>
                        </m:ctrlPr>
                      </m:sSubPr>
                      <m:e>
                        <m:r>
                          <a:rPr lang="en-US" sz="2800" i="1">
                            <a:latin typeface="Cambria Math"/>
                          </a:rPr>
                          <m:t>𝑝</m:t>
                        </m:r>
                      </m:e>
                      <m:sub>
                        <m:r>
                          <a:rPr lang="el-GR" sz="2800" i="1">
                            <a:latin typeface="Cambria Math"/>
                          </a:rPr>
                          <m:t>2</m:t>
                        </m:r>
                      </m:sub>
                    </m:sSub>
                    <m:r>
                      <a:rPr lang="el-GR" sz="2800" i="1" smtClean="0">
                        <a:latin typeface="Cambria Math"/>
                        <a:ea typeface="Cambria Math"/>
                      </a:rPr>
                      <m:t>≠</m:t>
                    </m:r>
                    <m:r>
                      <a:rPr lang="el-GR" sz="2800" i="1" smtClean="0">
                        <a:latin typeface="Cambria Math"/>
                      </a:rPr>
                      <m:t>0</m:t>
                    </m:r>
                  </m:oMath>
                </a14:m>
                <a:r>
                  <a:rPr lang="el-GR" sz="2800" dirty="0" smtClean="0"/>
                  <a:t>,10</a:t>
                </a:r>
                <a:endParaRPr lang="el-GR" sz="2800" dirty="0"/>
              </a:p>
              <a:p>
                <a:pPr algn="just"/>
                <a:r>
                  <a:rPr lang="el-GR" sz="2800" dirty="0" smtClean="0"/>
                  <a:t>α=0,05</a:t>
                </a:r>
                <a:endParaRPr lang="el-GR" sz="2800" dirty="0"/>
              </a:p>
            </p:txBody>
          </p:sp>
        </mc:Choice>
        <mc:Fallback>
          <p:sp>
            <p:nvSpPr>
              <p:cNvPr id="3" name="2 - Θέση περιεχομένου"/>
              <p:cNvSpPr>
                <a:spLocks noGrp="1" noRot="1" noChangeAspect="1" noMove="1" noResize="1" noEditPoints="1" noAdjustHandles="1" noChangeArrowheads="1" noChangeShapeType="1" noTextEdit="1"/>
              </p:cNvSpPr>
              <p:nvPr>
                <p:ph idx="1"/>
              </p:nvPr>
            </p:nvSpPr>
            <p:spPr>
              <a:xfrm>
                <a:off x="0" y="0"/>
                <a:ext cx="9144000" cy="5013176"/>
              </a:xfrm>
              <a:blipFill rotWithShape="1">
                <a:blip r:embed="rId2"/>
                <a:stretch>
                  <a:fillRect l="-1133" t="-1095" r="-1333"/>
                </a:stretch>
              </a:blipFill>
            </p:spPr>
            <p:txBody>
              <a:bodyPr/>
              <a:lstStyle/>
              <a:p>
                <a:r>
                  <a:rPr lang="el-GR">
                    <a:noFill/>
                  </a:rPr>
                  <a:t> </a:t>
                </a:r>
              </a:p>
            </p:txBody>
          </p:sp>
        </mc:Fallback>
      </mc:AlternateContent>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53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3450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2 - Θέση περιεχομένου"/>
              <p:cNvSpPr>
                <a:spLocks noGrp="1"/>
              </p:cNvSpPr>
              <p:nvPr>
                <p:ph idx="1"/>
              </p:nvPr>
            </p:nvSpPr>
            <p:spPr>
              <a:xfrm>
                <a:off x="0" y="0"/>
                <a:ext cx="9144000" cy="6858000"/>
              </a:xfrm>
            </p:spPr>
            <p:txBody>
              <a:bodyPr>
                <a:normAutofit/>
              </a:bodyPr>
              <a:lstStyle/>
              <a:p>
                <a:pPr algn="just"/>
                <a:r>
                  <a:rPr lang="el-GR" sz="2800" dirty="0" smtClean="0"/>
                  <a:t>Σε έρευνα που αφορούσε στις μουσικές προτιμήσεις των δυο φύλων στο ΤΕΙ Δυτικής Μακεδονίας βρέθηκε ότι σε δείγμα 500 ανδρών οι </a:t>
                </a:r>
                <a:r>
                  <a:rPr lang="el-GR" sz="2800" dirty="0" smtClean="0"/>
                  <a:t>200 </a:t>
                </a:r>
                <a:r>
                  <a:rPr lang="el-GR" sz="2800" dirty="0"/>
                  <a:t>ακούνε </a:t>
                </a:r>
                <a:r>
                  <a:rPr lang="el-GR" sz="2800" dirty="0" smtClean="0"/>
                  <a:t>ροκ </a:t>
                </a:r>
                <a:r>
                  <a:rPr lang="el-GR" sz="2800" dirty="0"/>
                  <a:t>μουσική,  ενώ σε δείγμα </a:t>
                </a:r>
                <a:r>
                  <a:rPr lang="el-GR" sz="2800" dirty="0" smtClean="0"/>
                  <a:t>600 </a:t>
                </a:r>
                <a:r>
                  <a:rPr lang="el-GR" sz="2800" dirty="0"/>
                  <a:t>γυναικών οι </a:t>
                </a:r>
                <a:r>
                  <a:rPr lang="el-GR" sz="2800" dirty="0" smtClean="0"/>
                  <a:t>150 </a:t>
                </a:r>
                <a:r>
                  <a:rPr lang="el-GR" sz="2800" dirty="0"/>
                  <a:t>ακούνε </a:t>
                </a:r>
                <a:r>
                  <a:rPr lang="el-GR" sz="2800" dirty="0" smtClean="0"/>
                  <a:t>ροκ </a:t>
                </a:r>
                <a:r>
                  <a:rPr lang="el-GR" sz="2800" dirty="0"/>
                  <a:t>μουσική</a:t>
                </a:r>
                <a:r>
                  <a:rPr lang="el-GR" sz="2800" dirty="0" smtClean="0"/>
                  <a:t>. Σε προγενέστερη πανελλαδική έρευνα είχε διαπιστωθεί ότι η διαφορά μεταξύ ανδρών και γυναικών βρίσκεται στο 10 %. Να ελεγχτεί η παρακάτω υπόθεση  </a:t>
                </a:r>
              </a:p>
              <a:p>
                <a14:m>
                  <m:oMath xmlns:m="http://schemas.openxmlformats.org/officeDocument/2006/math">
                    <m:sSub>
                      <m:sSubPr>
                        <m:ctrlPr>
                          <a:rPr lang="el-GR" sz="2800" i="1" smtClean="0">
                            <a:latin typeface="Cambria Math"/>
                          </a:rPr>
                        </m:ctrlPr>
                      </m:sSubPr>
                      <m:e>
                        <m:r>
                          <a:rPr lang="el-GR" sz="2800" i="1">
                            <a:latin typeface="Cambria Math"/>
                          </a:rPr>
                          <m:t>𝛨</m:t>
                        </m:r>
                      </m:e>
                      <m:sub>
                        <m:r>
                          <a:rPr lang="el-GR" sz="2800" i="1">
                            <a:latin typeface="Cambria Math"/>
                          </a:rPr>
                          <m:t>0</m:t>
                        </m:r>
                      </m:sub>
                    </m:sSub>
                    <m:r>
                      <a:rPr lang="el-GR" sz="2800" i="1">
                        <a:latin typeface="Cambria Math"/>
                      </a:rPr>
                      <m:t>: </m:t>
                    </m:r>
                    <m:sSub>
                      <m:sSubPr>
                        <m:ctrlPr>
                          <a:rPr lang="el-GR" sz="2800" i="1">
                            <a:latin typeface="Cambria Math"/>
                          </a:rPr>
                        </m:ctrlPr>
                      </m:sSubPr>
                      <m:e>
                        <m:r>
                          <a:rPr lang="el-GR" sz="2800" i="1">
                            <a:latin typeface="Cambria Math"/>
                          </a:rPr>
                          <m:t>𝑝</m:t>
                        </m:r>
                      </m:e>
                      <m:sub>
                        <m:r>
                          <a:rPr lang="el-GR" sz="2800" i="1">
                            <a:latin typeface="Cambria Math"/>
                          </a:rPr>
                          <m:t>1</m:t>
                        </m:r>
                      </m:sub>
                    </m:sSub>
                    <m:r>
                      <a:rPr lang="el-GR" sz="2800" i="1">
                        <a:latin typeface="Cambria Math"/>
                      </a:rPr>
                      <m:t>−</m:t>
                    </m:r>
                    <m:sSub>
                      <m:sSubPr>
                        <m:ctrlPr>
                          <a:rPr lang="el-GR" sz="2800" i="1">
                            <a:latin typeface="Cambria Math"/>
                          </a:rPr>
                        </m:ctrlPr>
                      </m:sSubPr>
                      <m:e>
                        <m:r>
                          <a:rPr lang="en-US" sz="2800" i="1">
                            <a:latin typeface="Cambria Math"/>
                          </a:rPr>
                          <m:t>𝑝</m:t>
                        </m:r>
                      </m:e>
                      <m:sub>
                        <m:r>
                          <a:rPr lang="el-GR" sz="2800" i="1">
                            <a:latin typeface="Cambria Math"/>
                          </a:rPr>
                          <m:t>2</m:t>
                        </m:r>
                      </m:sub>
                    </m:sSub>
                    <m:r>
                      <a:rPr lang="el-GR" sz="2800" i="1">
                        <a:latin typeface="Cambria Math"/>
                      </a:rPr>
                      <m:t>=</m:t>
                    </m:r>
                    <m:r>
                      <a:rPr lang="el-GR" sz="2800" b="0" i="1" smtClean="0">
                        <a:latin typeface="Cambria Math"/>
                      </a:rPr>
                      <m:t>0,10</m:t>
                    </m:r>
                  </m:oMath>
                </a14:m>
                <a:r>
                  <a:rPr lang="el-GR" sz="2800" dirty="0"/>
                  <a:t>    έναντι   </a:t>
                </a:r>
                <a:endParaRPr lang="el-GR" sz="2800" dirty="0" smtClean="0"/>
              </a:p>
              <a:p>
                <a14:m>
                  <m:oMath xmlns:m="http://schemas.openxmlformats.org/officeDocument/2006/math">
                    <m:sSub>
                      <m:sSubPr>
                        <m:ctrlPr>
                          <a:rPr lang="el-GR" sz="2800" i="1">
                            <a:latin typeface="Cambria Math"/>
                          </a:rPr>
                        </m:ctrlPr>
                      </m:sSubPr>
                      <m:e>
                        <m:r>
                          <a:rPr lang="el-GR" sz="2800" i="1">
                            <a:latin typeface="Cambria Math"/>
                          </a:rPr>
                          <m:t>𝛨</m:t>
                        </m:r>
                      </m:e>
                      <m:sub>
                        <m:r>
                          <a:rPr lang="el-GR" sz="2800" i="1">
                            <a:latin typeface="Cambria Math"/>
                          </a:rPr>
                          <m:t>1</m:t>
                        </m:r>
                      </m:sub>
                    </m:sSub>
                    <m:r>
                      <a:rPr lang="el-GR" sz="2800" i="1">
                        <a:latin typeface="Cambria Math"/>
                      </a:rPr>
                      <m:t>: </m:t>
                    </m:r>
                    <m:sSub>
                      <m:sSubPr>
                        <m:ctrlPr>
                          <a:rPr lang="el-GR" sz="2800" i="1">
                            <a:latin typeface="Cambria Math"/>
                          </a:rPr>
                        </m:ctrlPr>
                      </m:sSubPr>
                      <m:e>
                        <m:r>
                          <a:rPr lang="el-GR" sz="2800" i="1">
                            <a:latin typeface="Cambria Math"/>
                          </a:rPr>
                          <m:t>𝑝</m:t>
                        </m:r>
                      </m:e>
                      <m:sub>
                        <m:r>
                          <a:rPr lang="el-GR" sz="2800" i="1">
                            <a:latin typeface="Cambria Math"/>
                          </a:rPr>
                          <m:t>1</m:t>
                        </m:r>
                      </m:sub>
                    </m:sSub>
                    <m:r>
                      <a:rPr lang="el-GR" sz="2800" i="1">
                        <a:latin typeface="Cambria Math"/>
                      </a:rPr>
                      <m:t>−</m:t>
                    </m:r>
                    <m:sSub>
                      <m:sSubPr>
                        <m:ctrlPr>
                          <a:rPr lang="el-GR" sz="2800" i="1">
                            <a:latin typeface="Cambria Math"/>
                          </a:rPr>
                        </m:ctrlPr>
                      </m:sSubPr>
                      <m:e>
                        <m:r>
                          <a:rPr lang="en-US" sz="2800" i="1">
                            <a:latin typeface="Cambria Math"/>
                          </a:rPr>
                          <m:t>𝑝</m:t>
                        </m:r>
                      </m:e>
                      <m:sub>
                        <m:r>
                          <a:rPr lang="el-GR" sz="2800" i="1">
                            <a:latin typeface="Cambria Math"/>
                          </a:rPr>
                          <m:t>2</m:t>
                        </m:r>
                      </m:sub>
                    </m:sSub>
                    <m:r>
                      <a:rPr lang="el-GR" sz="2800" i="1" smtClean="0">
                        <a:latin typeface="Cambria Math"/>
                        <a:ea typeface="Cambria Math"/>
                      </a:rPr>
                      <m:t>≠</m:t>
                    </m:r>
                    <m:r>
                      <a:rPr lang="el-GR" sz="2800" i="1">
                        <a:latin typeface="Cambria Math"/>
                      </a:rPr>
                      <m:t>0</m:t>
                    </m:r>
                    <m:r>
                      <a:rPr lang="el-GR" sz="2800" b="0" i="1" smtClean="0">
                        <a:latin typeface="Cambria Math"/>
                      </a:rPr>
                      <m:t>,10</m:t>
                    </m:r>
                  </m:oMath>
                </a14:m>
                <a:endParaRPr lang="el-GR" sz="2800" dirty="0" smtClean="0"/>
              </a:p>
              <a:p>
                <a:r>
                  <a:rPr lang="el-GR" sz="2800" dirty="0" smtClean="0"/>
                  <a:t>Απάντηση</a:t>
                </a:r>
                <a:endParaRPr lang="el-GR" sz="2800" dirty="0" smtClean="0"/>
              </a:p>
              <a:p>
                <a14:m>
                  <m:oMath xmlns:m="http://schemas.openxmlformats.org/officeDocument/2006/math">
                    <m:sSub>
                      <m:sSubPr>
                        <m:ctrlPr>
                          <a:rPr lang="el-GR" sz="2800" i="1" smtClean="0">
                            <a:latin typeface="Cambria Math"/>
                          </a:rPr>
                        </m:ctrlPr>
                      </m:sSubPr>
                      <m:e>
                        <m:acc>
                          <m:accPr>
                            <m:chr m:val="̂"/>
                            <m:ctrlPr>
                              <a:rPr lang="el-GR" sz="2800" i="1">
                                <a:latin typeface="Cambria Math"/>
                              </a:rPr>
                            </m:ctrlPr>
                          </m:accPr>
                          <m:e>
                            <m:r>
                              <a:rPr lang="el-GR" sz="2800" i="1">
                                <a:latin typeface="Cambria Math"/>
                              </a:rPr>
                              <m:t>𝑝</m:t>
                            </m:r>
                          </m:e>
                        </m:acc>
                      </m:e>
                      <m:sub>
                        <m:r>
                          <a:rPr lang="el-GR" sz="2800" i="1">
                            <a:latin typeface="Cambria Math"/>
                          </a:rPr>
                          <m:t>1</m:t>
                        </m:r>
                      </m:sub>
                    </m:sSub>
                    <m:r>
                      <a:rPr lang="el-GR" sz="2800" i="1">
                        <a:latin typeface="Cambria Math"/>
                      </a:rPr>
                      <m:t>=</m:t>
                    </m:r>
                    <m:f>
                      <m:fPr>
                        <m:ctrlPr>
                          <a:rPr lang="el-GR" sz="2800" i="1">
                            <a:latin typeface="Cambria Math"/>
                          </a:rPr>
                        </m:ctrlPr>
                      </m:fPr>
                      <m:num>
                        <m:sSub>
                          <m:sSubPr>
                            <m:ctrlPr>
                              <a:rPr lang="el-GR" sz="2800" i="1">
                                <a:latin typeface="Cambria Math"/>
                              </a:rPr>
                            </m:ctrlPr>
                          </m:sSubPr>
                          <m:e>
                            <m:r>
                              <a:rPr lang="el-GR" sz="2800" i="1">
                                <a:latin typeface="Cambria Math"/>
                              </a:rPr>
                              <m:t>𝑥</m:t>
                            </m:r>
                          </m:e>
                          <m:sub>
                            <m:r>
                              <a:rPr lang="el-GR" sz="2800" i="1">
                                <a:latin typeface="Cambria Math"/>
                              </a:rPr>
                              <m:t>1</m:t>
                            </m:r>
                          </m:sub>
                        </m:sSub>
                      </m:num>
                      <m:den>
                        <m:sSub>
                          <m:sSubPr>
                            <m:ctrlPr>
                              <a:rPr lang="el-GR" sz="2800" i="1">
                                <a:latin typeface="Cambria Math"/>
                              </a:rPr>
                            </m:ctrlPr>
                          </m:sSubPr>
                          <m:e>
                            <m:r>
                              <a:rPr lang="en-US" sz="2800" i="1">
                                <a:latin typeface="Cambria Math"/>
                              </a:rPr>
                              <m:t>𝑛</m:t>
                            </m:r>
                          </m:e>
                          <m:sub>
                            <m:r>
                              <a:rPr lang="el-GR" sz="2800" i="1">
                                <a:latin typeface="Cambria Math"/>
                              </a:rPr>
                              <m:t>1</m:t>
                            </m:r>
                          </m:sub>
                        </m:sSub>
                      </m:den>
                    </m:f>
                    <m:r>
                      <a:rPr lang="el-GR" sz="2800" i="1">
                        <a:latin typeface="Cambria Math"/>
                      </a:rPr>
                      <m:t>=</m:t>
                    </m:r>
                    <m:f>
                      <m:fPr>
                        <m:ctrlPr>
                          <a:rPr lang="el-GR" sz="2800" i="1">
                            <a:latin typeface="Cambria Math"/>
                          </a:rPr>
                        </m:ctrlPr>
                      </m:fPr>
                      <m:num>
                        <m:r>
                          <a:rPr lang="el-GR" sz="2800" b="0" i="1" smtClean="0">
                            <a:latin typeface="Cambria Math"/>
                          </a:rPr>
                          <m:t>200</m:t>
                        </m:r>
                      </m:num>
                      <m:den>
                        <m:r>
                          <a:rPr lang="el-GR" sz="2800" b="0" i="1" smtClean="0">
                            <a:latin typeface="Cambria Math"/>
                          </a:rPr>
                          <m:t>50</m:t>
                        </m:r>
                        <m:r>
                          <a:rPr lang="el-GR" sz="2800" i="1">
                            <a:latin typeface="Cambria Math"/>
                          </a:rPr>
                          <m:t>0</m:t>
                        </m:r>
                      </m:den>
                    </m:f>
                    <m:r>
                      <a:rPr lang="el-GR" sz="2800" i="1">
                        <a:latin typeface="Cambria Math"/>
                      </a:rPr>
                      <m:t>=0,4</m:t>
                    </m:r>
                    <m:r>
                      <a:rPr lang="el-GR" sz="2800" b="0" i="1" smtClean="0">
                        <a:latin typeface="Cambria Math"/>
                      </a:rPr>
                      <m:t>0</m:t>
                    </m:r>
                  </m:oMath>
                </a14:m>
                <a:endParaRPr lang="el-GR" sz="2800" dirty="0"/>
              </a:p>
              <a:p>
                <a14:m>
                  <m:oMath xmlns:m="http://schemas.openxmlformats.org/officeDocument/2006/math">
                    <m:sSub>
                      <m:sSubPr>
                        <m:ctrlPr>
                          <a:rPr lang="el-GR" sz="2800" i="1">
                            <a:latin typeface="Cambria Math"/>
                          </a:rPr>
                        </m:ctrlPr>
                      </m:sSubPr>
                      <m:e>
                        <m:acc>
                          <m:accPr>
                            <m:chr m:val="̂"/>
                            <m:ctrlPr>
                              <a:rPr lang="el-GR" sz="2800" i="1">
                                <a:latin typeface="Cambria Math"/>
                              </a:rPr>
                            </m:ctrlPr>
                          </m:accPr>
                          <m:e>
                            <m:r>
                              <a:rPr lang="el-GR" sz="2800" i="1">
                                <a:latin typeface="Cambria Math"/>
                              </a:rPr>
                              <m:t>𝑝</m:t>
                            </m:r>
                          </m:e>
                        </m:acc>
                      </m:e>
                      <m:sub>
                        <m:r>
                          <a:rPr lang="el-GR" sz="2800" i="1">
                            <a:latin typeface="Cambria Math"/>
                          </a:rPr>
                          <m:t>2</m:t>
                        </m:r>
                      </m:sub>
                    </m:sSub>
                    <m:r>
                      <a:rPr lang="el-GR" sz="2800" i="1">
                        <a:latin typeface="Cambria Math"/>
                      </a:rPr>
                      <m:t>=</m:t>
                    </m:r>
                    <m:f>
                      <m:fPr>
                        <m:ctrlPr>
                          <a:rPr lang="el-GR" sz="2800" i="1">
                            <a:latin typeface="Cambria Math"/>
                          </a:rPr>
                        </m:ctrlPr>
                      </m:fPr>
                      <m:num>
                        <m:sSub>
                          <m:sSubPr>
                            <m:ctrlPr>
                              <a:rPr lang="el-GR" sz="2800" i="1">
                                <a:latin typeface="Cambria Math"/>
                              </a:rPr>
                            </m:ctrlPr>
                          </m:sSubPr>
                          <m:e>
                            <m:r>
                              <a:rPr lang="el-GR" sz="2800" i="1">
                                <a:latin typeface="Cambria Math"/>
                              </a:rPr>
                              <m:t>𝑥</m:t>
                            </m:r>
                          </m:e>
                          <m:sub>
                            <m:r>
                              <a:rPr lang="el-GR" sz="2800" i="1">
                                <a:latin typeface="Cambria Math"/>
                              </a:rPr>
                              <m:t>2</m:t>
                            </m:r>
                          </m:sub>
                        </m:sSub>
                      </m:num>
                      <m:den>
                        <m:sSub>
                          <m:sSubPr>
                            <m:ctrlPr>
                              <a:rPr lang="el-GR" sz="2800" i="1">
                                <a:latin typeface="Cambria Math"/>
                              </a:rPr>
                            </m:ctrlPr>
                          </m:sSubPr>
                          <m:e>
                            <m:r>
                              <a:rPr lang="en-US" sz="2800" i="1">
                                <a:latin typeface="Cambria Math"/>
                              </a:rPr>
                              <m:t>𝑛</m:t>
                            </m:r>
                          </m:e>
                          <m:sub>
                            <m:r>
                              <a:rPr lang="el-GR" sz="2800" i="1">
                                <a:latin typeface="Cambria Math"/>
                              </a:rPr>
                              <m:t>2</m:t>
                            </m:r>
                          </m:sub>
                        </m:sSub>
                      </m:den>
                    </m:f>
                    <m:r>
                      <a:rPr lang="el-GR" sz="2800" i="1">
                        <a:latin typeface="Cambria Math"/>
                      </a:rPr>
                      <m:t>=</m:t>
                    </m:r>
                    <m:f>
                      <m:fPr>
                        <m:ctrlPr>
                          <a:rPr lang="el-GR" sz="2800" i="1">
                            <a:latin typeface="Cambria Math"/>
                          </a:rPr>
                        </m:ctrlPr>
                      </m:fPr>
                      <m:num>
                        <m:r>
                          <a:rPr lang="el-GR" sz="2800" b="0" i="1" smtClean="0">
                            <a:latin typeface="Cambria Math"/>
                          </a:rPr>
                          <m:t>150</m:t>
                        </m:r>
                      </m:num>
                      <m:den>
                        <m:r>
                          <a:rPr lang="el-GR" sz="2800" b="0" i="1" smtClean="0">
                            <a:latin typeface="Cambria Math"/>
                          </a:rPr>
                          <m:t>60</m:t>
                        </m:r>
                        <m:r>
                          <a:rPr lang="el-GR" sz="2800" i="1">
                            <a:latin typeface="Cambria Math"/>
                          </a:rPr>
                          <m:t>0</m:t>
                        </m:r>
                      </m:den>
                    </m:f>
                    <m:r>
                      <a:rPr lang="el-GR" sz="2800" i="1">
                        <a:latin typeface="Cambria Math"/>
                      </a:rPr>
                      <m:t>=0,2</m:t>
                    </m:r>
                    <m:r>
                      <a:rPr lang="el-GR" sz="2800" b="0" i="1" smtClean="0">
                        <a:latin typeface="Cambria Math"/>
                      </a:rPr>
                      <m:t>5</m:t>
                    </m:r>
                  </m:oMath>
                </a14:m>
                <a:endParaRPr lang="el-GR" sz="2800" dirty="0"/>
              </a:p>
              <a:p>
                <a:pPr algn="just"/>
                <a:endParaRPr lang="el-GR" sz="2800" dirty="0"/>
              </a:p>
            </p:txBody>
          </p:sp>
        </mc:Choice>
        <mc:Fallback>
          <p:sp>
            <p:nvSpPr>
              <p:cNvPr id="3" name="2 - Θέση περιεχομένου"/>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133" t="-800" r="-1333"/>
                </a:stretch>
              </a:blipFill>
            </p:spPr>
            <p:txBody>
              <a:bodyPr/>
              <a:lstStyle/>
              <a:p>
                <a:r>
                  <a:rPr lang="el-GR">
                    <a:noFill/>
                  </a:rPr>
                  <a:t> </a:t>
                </a:r>
              </a:p>
            </p:txBody>
          </p:sp>
        </mc:Fallback>
      </mc:AlternateContent>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53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59459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9144000" cy="6858000"/>
              </a:xfrm>
            </p:spPr>
            <p:txBody>
              <a:bodyPr>
                <a:normAutofit lnSpcReduction="10000"/>
              </a:bodyPr>
              <a:lstStyle/>
              <a:p>
                <a:pPr algn="just"/>
                <a:r>
                  <a:rPr lang="el-GR" dirty="0" smtClean="0"/>
                  <a:t>Σε έρευνα που αφορούσε στις μουσικές προτιμήσεις των δυο φύλων στο ΤΕΙ Δυτικής Μακεδονίας βρέθηκε ότι σε δείγμα 500 ανδρών οι 200 ακούνε ροκ μουσική,  ενώ σε δείγμα 600 γυναικών οι 150 ακούνε ροκ μουσική. Σε προγενέστερη πανελλαδική έρευνα είχε διαπιστωθεί ότι η διαφορά μεταξύ ανδρών και γυναικών βρίσκεται στο 10 %.</a:t>
                </a:r>
                <a:endParaRPr lang="el-GR" dirty="0" smtClean="0"/>
              </a:p>
              <a:p>
                <a:r>
                  <a:rPr lang="el-GR" dirty="0" smtClean="0"/>
                  <a:t>Η αναλογία στο συνδυασμένο δείγμα είναι:</a:t>
                </a:r>
              </a:p>
              <a:p>
                <a14:m>
                  <m:oMath xmlns:m="http://schemas.openxmlformats.org/officeDocument/2006/math">
                    <m:acc>
                      <m:accPr>
                        <m:chr m:val="̂"/>
                        <m:ctrlPr>
                          <a:rPr lang="el-GR" i="1"/>
                        </m:ctrlPr>
                      </m:accPr>
                      <m:e>
                        <m:r>
                          <a:rPr lang="el-GR" i="1"/>
                          <m:t>𝑝</m:t>
                        </m:r>
                      </m:e>
                    </m:acc>
                    <m:r>
                      <a:rPr lang="el-GR" i="1"/>
                      <m:t>=</m:t>
                    </m:r>
                    <m:f>
                      <m:fPr>
                        <m:ctrlPr>
                          <a:rPr lang="el-GR" i="1"/>
                        </m:ctrlPr>
                      </m:fPr>
                      <m:num>
                        <m:sSub>
                          <m:sSubPr>
                            <m:ctrlPr>
                              <a:rPr lang="el-GR" i="1"/>
                            </m:ctrlPr>
                          </m:sSubPr>
                          <m:e>
                            <m:r>
                              <a:rPr lang="el-GR" i="1"/>
                              <m:t>𝑥</m:t>
                            </m:r>
                          </m:e>
                          <m:sub>
                            <m:r>
                              <a:rPr lang="el-GR" i="1"/>
                              <m:t>1</m:t>
                            </m:r>
                          </m:sub>
                        </m:sSub>
                        <m:r>
                          <a:rPr lang="el-GR" i="1"/>
                          <m:t>+</m:t>
                        </m:r>
                        <m:sSub>
                          <m:sSubPr>
                            <m:ctrlPr>
                              <a:rPr lang="el-GR" i="1"/>
                            </m:ctrlPr>
                          </m:sSubPr>
                          <m:e>
                            <m:r>
                              <a:rPr lang="el-GR" i="1"/>
                              <m:t>𝑥</m:t>
                            </m:r>
                          </m:e>
                          <m:sub>
                            <m:r>
                              <a:rPr lang="el-GR" i="1"/>
                              <m:t>2</m:t>
                            </m:r>
                          </m:sub>
                        </m:sSub>
                      </m:num>
                      <m:den>
                        <m:sSub>
                          <m:sSubPr>
                            <m:ctrlPr>
                              <a:rPr lang="el-GR" i="1"/>
                            </m:ctrlPr>
                          </m:sSubPr>
                          <m:e>
                            <m:r>
                              <a:rPr lang="en-US" i="1"/>
                              <m:t>𝑛</m:t>
                            </m:r>
                          </m:e>
                          <m:sub>
                            <m:r>
                              <a:rPr lang="el-GR" i="1"/>
                              <m:t>1</m:t>
                            </m:r>
                          </m:sub>
                        </m:sSub>
                        <m:r>
                          <a:rPr lang="el-GR" i="1"/>
                          <m:t>+</m:t>
                        </m:r>
                        <m:sSub>
                          <m:sSubPr>
                            <m:ctrlPr>
                              <a:rPr lang="el-GR" i="1"/>
                            </m:ctrlPr>
                          </m:sSubPr>
                          <m:e>
                            <m:r>
                              <a:rPr lang="el-GR" i="1"/>
                              <m:t>𝑛</m:t>
                            </m:r>
                          </m:e>
                          <m:sub>
                            <m:r>
                              <a:rPr lang="el-GR" i="1"/>
                              <m:t>2</m:t>
                            </m:r>
                          </m:sub>
                        </m:sSub>
                      </m:den>
                    </m:f>
                    <m:r>
                      <a:rPr lang="el-GR" i="1"/>
                      <m:t>=</m:t>
                    </m:r>
                    <m:f>
                      <m:fPr>
                        <m:ctrlPr>
                          <a:rPr lang="el-GR" i="1"/>
                        </m:ctrlPr>
                      </m:fPr>
                      <m:num>
                        <m:r>
                          <a:rPr lang="el-GR" b="0" i="1" smtClean="0">
                            <a:latin typeface="Cambria Math"/>
                          </a:rPr>
                          <m:t>150</m:t>
                        </m:r>
                        <m:r>
                          <a:rPr lang="el-GR" i="1"/>
                          <m:t>+2</m:t>
                        </m:r>
                        <m:r>
                          <a:rPr lang="el-GR" b="0" i="1" smtClean="0">
                            <a:latin typeface="Cambria Math"/>
                          </a:rPr>
                          <m:t>0</m:t>
                        </m:r>
                        <m:r>
                          <a:rPr lang="el-GR" i="1"/>
                          <m:t>0</m:t>
                        </m:r>
                      </m:num>
                      <m:den>
                        <m:r>
                          <a:rPr lang="el-GR" b="0" i="1" smtClean="0">
                            <a:latin typeface="Cambria Math"/>
                          </a:rPr>
                          <m:t>50</m:t>
                        </m:r>
                        <m:r>
                          <a:rPr lang="el-GR" i="1"/>
                          <m:t>0+</m:t>
                        </m:r>
                        <m:r>
                          <a:rPr lang="el-GR" b="0" i="1" smtClean="0">
                            <a:latin typeface="Cambria Math"/>
                          </a:rPr>
                          <m:t>60</m:t>
                        </m:r>
                        <m:r>
                          <a:rPr lang="el-GR" i="1"/>
                          <m:t>0</m:t>
                        </m:r>
                      </m:den>
                    </m:f>
                    <m:r>
                      <a:rPr lang="el-GR" i="1"/>
                      <m:t>=</m:t>
                    </m:r>
                    <m:f>
                      <m:fPr>
                        <m:ctrlPr>
                          <a:rPr lang="el-GR" i="1"/>
                        </m:ctrlPr>
                      </m:fPr>
                      <m:num>
                        <m:r>
                          <a:rPr lang="el-GR" b="0" i="1" smtClean="0">
                            <a:latin typeface="Cambria Math"/>
                          </a:rPr>
                          <m:t>350</m:t>
                        </m:r>
                      </m:num>
                      <m:den>
                        <m:r>
                          <a:rPr lang="el-GR" i="1"/>
                          <m:t>1</m:t>
                        </m:r>
                        <m:r>
                          <a:rPr lang="el-GR" b="0" i="1" smtClean="0">
                            <a:latin typeface="Cambria Math"/>
                          </a:rPr>
                          <m:t>10</m:t>
                        </m:r>
                        <m:r>
                          <a:rPr lang="el-GR" i="1"/>
                          <m:t>0</m:t>
                        </m:r>
                      </m:den>
                    </m:f>
                    <m:r>
                      <a:rPr lang="el-GR" i="1"/>
                      <m:t>=0,3</m:t>
                    </m:r>
                    <m:r>
                      <a:rPr lang="el-GR" b="0" i="1" smtClean="0">
                        <a:latin typeface="Cambria Math"/>
                      </a:rPr>
                      <m:t>18</m:t>
                    </m:r>
                  </m:oMath>
                </a14:m>
                <a:endParaRPr lang="el-GR" dirty="0"/>
              </a:p>
              <a:p>
                <a:pPr algn="just"/>
                <a:r>
                  <a:rPr lang="el-GR" dirty="0"/>
                  <a:t>Ο αριθμός αυτός σημαίνει ότι το </a:t>
                </a:r>
                <a:r>
                  <a:rPr lang="el-GR" dirty="0" smtClean="0"/>
                  <a:t>31,8% </a:t>
                </a:r>
                <a:r>
                  <a:rPr lang="el-GR" dirty="0"/>
                  <a:t>των </a:t>
                </a:r>
                <a:r>
                  <a:rPr lang="el-GR" dirty="0" smtClean="0"/>
                  <a:t>φοιτητών  </a:t>
                </a:r>
                <a:r>
                  <a:rPr lang="el-GR" dirty="0"/>
                  <a:t>γενικά </a:t>
                </a:r>
                <a:r>
                  <a:rPr lang="el-GR" dirty="0" smtClean="0"/>
                  <a:t>(ανεξαρτήτως ανδρών και γυναικών) </a:t>
                </a:r>
                <a:r>
                  <a:rPr lang="el-GR" b="1" dirty="0" smtClean="0">
                    <a:solidFill>
                      <a:srgbClr val="FF0000"/>
                    </a:solidFill>
                  </a:rPr>
                  <a:t>ακούν ροκ μουσική.  </a:t>
                </a:r>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467" t="-1867" r="-1667"/>
                </a:stretch>
              </a:blipFill>
            </p:spPr>
            <p:txBody>
              <a:bodyPr/>
              <a:lstStyle/>
              <a:p>
                <a:r>
                  <a:rPr lang="el-GR">
                    <a:noFill/>
                  </a:rPr>
                  <a:t> </a:t>
                </a:r>
              </a:p>
            </p:txBody>
          </p:sp>
        </mc:Fallback>
      </mc:AlternateContent>
    </p:spTree>
    <p:extLst>
      <p:ext uri="{BB962C8B-B14F-4D97-AF65-F5344CB8AC3E}">
        <p14:creationId xmlns:p14="http://schemas.microsoft.com/office/powerpoint/2010/main" val="163863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9144000" cy="685800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l-GR" i="1"/>
                          </m:ctrlPr>
                        </m:sSubPr>
                        <m:e>
                          <m:r>
                            <a:rPr lang="el-GR" i="1"/>
                            <m:t>𝑧</m:t>
                          </m:r>
                        </m:e>
                        <m:sub>
                          <m:sSub>
                            <m:sSubPr>
                              <m:ctrlPr>
                                <a:rPr lang="el-GR" i="1"/>
                              </m:ctrlPr>
                            </m:sSubPr>
                            <m:e>
                              <m:acc>
                                <m:accPr>
                                  <m:chr m:val="̂"/>
                                  <m:ctrlPr>
                                    <a:rPr lang="el-GR" i="1"/>
                                  </m:ctrlPr>
                                </m:accPr>
                                <m:e>
                                  <m:r>
                                    <a:rPr lang="el-GR" i="1"/>
                                    <m:t>𝑝</m:t>
                                  </m:r>
                                </m:e>
                              </m:acc>
                            </m:e>
                            <m:sub>
                              <m:r>
                                <a:rPr lang="el-GR" i="1"/>
                                <m:t>1</m:t>
                              </m:r>
                            </m:sub>
                          </m:sSub>
                          <m:r>
                            <a:rPr lang="el-GR" i="1"/>
                            <m:t>−</m:t>
                          </m:r>
                          <m:sSub>
                            <m:sSubPr>
                              <m:ctrlPr>
                                <a:rPr lang="el-GR" i="1"/>
                              </m:ctrlPr>
                            </m:sSubPr>
                            <m:e>
                              <m:acc>
                                <m:accPr>
                                  <m:chr m:val="̂"/>
                                  <m:ctrlPr>
                                    <a:rPr lang="el-GR" i="1"/>
                                  </m:ctrlPr>
                                </m:accPr>
                                <m:e>
                                  <m:r>
                                    <a:rPr lang="en-US" i="1"/>
                                    <m:t>𝑝</m:t>
                                  </m:r>
                                </m:e>
                              </m:acc>
                            </m:e>
                            <m:sub>
                              <m:r>
                                <a:rPr lang="en-US" i="1"/>
                                <m:t>2</m:t>
                              </m:r>
                            </m:sub>
                          </m:sSub>
                        </m:sub>
                      </m:sSub>
                      <m:r>
                        <a:rPr lang="el-GR" i="1"/>
                        <m:t>=</m:t>
                      </m:r>
                      <m:f>
                        <m:fPr>
                          <m:ctrlPr>
                            <a:rPr lang="el-GR" i="1"/>
                          </m:ctrlPr>
                        </m:fPr>
                        <m:num>
                          <m:d>
                            <m:dPr>
                              <m:ctrlPr>
                                <a:rPr lang="el-GR" i="1"/>
                              </m:ctrlPr>
                            </m:dPr>
                            <m:e>
                              <m:sSub>
                                <m:sSubPr>
                                  <m:ctrlPr>
                                    <a:rPr lang="el-GR" i="1"/>
                                  </m:ctrlPr>
                                </m:sSubPr>
                                <m:e>
                                  <m:acc>
                                    <m:accPr>
                                      <m:chr m:val="̂"/>
                                      <m:ctrlPr>
                                        <a:rPr lang="el-GR" i="1"/>
                                      </m:ctrlPr>
                                    </m:accPr>
                                    <m:e>
                                      <m:r>
                                        <a:rPr lang="el-GR" i="1"/>
                                        <m:t>𝑝</m:t>
                                      </m:r>
                                    </m:e>
                                  </m:acc>
                                </m:e>
                                <m:sub>
                                  <m:r>
                                    <a:rPr lang="el-GR" i="1"/>
                                    <m:t>1</m:t>
                                  </m:r>
                                </m:sub>
                              </m:sSub>
                              <m:r>
                                <a:rPr lang="el-GR" i="1"/>
                                <m:t>−</m:t>
                              </m:r>
                              <m:sSub>
                                <m:sSubPr>
                                  <m:ctrlPr>
                                    <a:rPr lang="el-GR" i="1"/>
                                  </m:ctrlPr>
                                </m:sSubPr>
                                <m:e>
                                  <m:acc>
                                    <m:accPr>
                                      <m:chr m:val="̂"/>
                                      <m:ctrlPr>
                                        <a:rPr lang="el-GR" i="1"/>
                                      </m:ctrlPr>
                                    </m:accPr>
                                    <m:e>
                                      <m:r>
                                        <a:rPr lang="en-US" i="1"/>
                                        <m:t>𝑝</m:t>
                                      </m:r>
                                    </m:e>
                                  </m:acc>
                                </m:e>
                                <m:sub>
                                  <m:r>
                                    <a:rPr lang="en-US" i="1"/>
                                    <m:t>2</m:t>
                                  </m:r>
                                </m:sub>
                              </m:sSub>
                            </m:e>
                          </m:d>
                          <m:r>
                            <a:rPr lang="el-GR" i="1"/>
                            <m:t>−</m:t>
                          </m:r>
                          <m:r>
                            <a:rPr lang="el-GR" b="0" i="1" smtClean="0">
                              <a:latin typeface="Cambria Math"/>
                            </a:rPr>
                            <m:t>(</m:t>
                          </m:r>
                          <m:sSub>
                            <m:sSubPr>
                              <m:ctrlPr>
                                <a:rPr lang="el-GR" b="0" i="1" smtClean="0">
                                  <a:latin typeface="Cambria Math"/>
                                </a:rPr>
                              </m:ctrlPr>
                            </m:sSubPr>
                            <m:e>
                              <m:r>
                                <a:rPr lang="en-US" b="0" i="1" smtClean="0">
                                  <a:latin typeface="Cambria Math"/>
                                </a:rPr>
                                <m:t>𝑝</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2</m:t>
                              </m:r>
                            </m:sub>
                          </m:sSub>
                          <m:r>
                            <a:rPr lang="en-US" b="0" i="1" smtClean="0">
                              <a:latin typeface="Cambria Math"/>
                            </a:rPr>
                            <m:t>)</m:t>
                          </m:r>
                        </m:num>
                        <m:den>
                          <m:rad>
                            <m:radPr>
                              <m:degHide m:val="on"/>
                              <m:ctrlPr>
                                <a:rPr lang="el-GR" i="1"/>
                              </m:ctrlPr>
                            </m:radPr>
                            <m:deg/>
                            <m:e>
                              <m:acc>
                                <m:accPr>
                                  <m:chr m:val="̂"/>
                                  <m:ctrlPr>
                                    <a:rPr lang="el-GR" i="1"/>
                                  </m:ctrlPr>
                                </m:accPr>
                                <m:e>
                                  <m:r>
                                    <a:rPr lang="en-US" i="1"/>
                                    <m:t>𝑝</m:t>
                                  </m:r>
                                </m:e>
                              </m:acc>
                              <m:d>
                                <m:dPr>
                                  <m:ctrlPr>
                                    <a:rPr lang="el-GR" i="1"/>
                                  </m:ctrlPr>
                                </m:dPr>
                                <m:e>
                                  <m:r>
                                    <a:rPr lang="el-GR" i="1"/>
                                    <m:t>1−</m:t>
                                  </m:r>
                                  <m:acc>
                                    <m:accPr>
                                      <m:chr m:val="̂"/>
                                      <m:ctrlPr>
                                        <a:rPr lang="el-GR" i="1"/>
                                      </m:ctrlPr>
                                    </m:accPr>
                                    <m:e>
                                      <m:r>
                                        <a:rPr lang="en-US" i="1"/>
                                        <m:t>𝑝</m:t>
                                      </m:r>
                                    </m:e>
                                  </m:acc>
                                </m:e>
                              </m:d>
                              <m:d>
                                <m:dPr>
                                  <m:ctrlPr>
                                    <a:rPr lang="el-GR" i="1"/>
                                  </m:ctrlPr>
                                </m:dPr>
                                <m:e>
                                  <m:f>
                                    <m:fPr>
                                      <m:ctrlPr>
                                        <a:rPr lang="el-GR" i="1"/>
                                      </m:ctrlPr>
                                    </m:fPr>
                                    <m:num>
                                      <m:r>
                                        <a:rPr lang="el-GR" i="1"/>
                                        <m:t>1</m:t>
                                      </m:r>
                                    </m:num>
                                    <m:den>
                                      <m:sSub>
                                        <m:sSubPr>
                                          <m:ctrlPr>
                                            <a:rPr lang="el-GR" i="1"/>
                                          </m:ctrlPr>
                                        </m:sSubPr>
                                        <m:e>
                                          <m:r>
                                            <a:rPr lang="el-GR" i="1"/>
                                            <m:t>𝑛</m:t>
                                          </m:r>
                                        </m:e>
                                        <m:sub>
                                          <m:r>
                                            <a:rPr lang="el-GR" i="1"/>
                                            <m:t>1</m:t>
                                          </m:r>
                                        </m:sub>
                                      </m:sSub>
                                    </m:den>
                                  </m:f>
                                  <m:r>
                                    <a:rPr lang="el-GR" i="1"/>
                                    <m:t>+</m:t>
                                  </m:r>
                                  <m:f>
                                    <m:fPr>
                                      <m:ctrlPr>
                                        <a:rPr lang="el-GR" i="1"/>
                                      </m:ctrlPr>
                                    </m:fPr>
                                    <m:num>
                                      <m:r>
                                        <a:rPr lang="el-GR" i="1"/>
                                        <m:t>1</m:t>
                                      </m:r>
                                    </m:num>
                                    <m:den>
                                      <m:sSub>
                                        <m:sSubPr>
                                          <m:ctrlPr>
                                            <a:rPr lang="el-GR" i="1"/>
                                          </m:ctrlPr>
                                        </m:sSubPr>
                                        <m:e>
                                          <m:r>
                                            <a:rPr lang="el-GR" i="1"/>
                                            <m:t>𝑛</m:t>
                                          </m:r>
                                        </m:e>
                                        <m:sub>
                                          <m:r>
                                            <a:rPr lang="el-GR" i="1"/>
                                            <m:t>2</m:t>
                                          </m:r>
                                        </m:sub>
                                      </m:sSub>
                                    </m:den>
                                  </m:f>
                                </m:e>
                              </m:d>
                            </m:e>
                          </m:rad>
                        </m:den>
                      </m:f>
                    </m:oMath>
                  </m:oMathPara>
                </a14:m>
                <a:endParaRPr lang="el-GR" i="1" dirty="0" smtClean="0"/>
              </a:p>
              <a:p>
                <a:pPr marL="0" indent="0">
                  <a:buNone/>
                </a:pPr>
                <a:endParaRPr lang="el-GR"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l-GR" b="0" i="1" smtClean="0">
                          <a:latin typeface="Cambria Math"/>
                        </a:rPr>
                        <m:t>=</m:t>
                      </m:r>
                      <m:f>
                        <m:fPr>
                          <m:ctrlPr>
                            <a:rPr lang="el-GR" i="1">
                              <a:latin typeface="Cambria Math"/>
                            </a:rPr>
                          </m:ctrlPr>
                        </m:fPr>
                        <m:num>
                          <m:d>
                            <m:dPr>
                              <m:ctrlPr>
                                <a:rPr lang="el-GR" i="1">
                                  <a:latin typeface="Cambria Math"/>
                                </a:rPr>
                              </m:ctrlPr>
                            </m:dPr>
                            <m:e>
                              <m:r>
                                <a:rPr lang="el-GR" b="0" i="1" smtClean="0">
                                  <a:latin typeface="Cambria Math"/>
                                </a:rPr>
                                <m:t>0,40</m:t>
                              </m:r>
                              <m:r>
                                <a:rPr lang="el-GR" i="1">
                                  <a:latin typeface="Cambria Math"/>
                                </a:rPr>
                                <m:t>−</m:t>
                              </m:r>
                              <m:r>
                                <a:rPr lang="el-GR" b="0" i="1" smtClean="0">
                                  <a:latin typeface="Cambria Math"/>
                                </a:rPr>
                                <m:t>0,25</m:t>
                              </m:r>
                            </m:e>
                          </m:d>
                          <m:r>
                            <a:rPr lang="el-GR" i="1">
                              <a:latin typeface="Cambria Math"/>
                            </a:rPr>
                            <m:t>−</m:t>
                          </m:r>
                          <m:r>
                            <a:rPr lang="el-GR" b="0" i="1" smtClean="0">
                              <a:latin typeface="Cambria Math"/>
                            </a:rPr>
                            <m:t>0,10</m:t>
                          </m:r>
                        </m:num>
                        <m:den>
                          <m:rad>
                            <m:radPr>
                              <m:degHide m:val="on"/>
                              <m:ctrlPr>
                                <a:rPr lang="el-GR" i="1">
                                  <a:latin typeface="Cambria Math"/>
                                </a:rPr>
                              </m:ctrlPr>
                            </m:radPr>
                            <m:deg/>
                            <m:e>
                              <m:r>
                                <a:rPr lang="el-GR" b="0" i="1" smtClean="0">
                                  <a:latin typeface="Cambria Math"/>
                                </a:rPr>
                                <m:t>0,318∗</m:t>
                              </m:r>
                              <m:d>
                                <m:dPr>
                                  <m:ctrlPr>
                                    <a:rPr lang="el-GR" i="1">
                                      <a:latin typeface="Cambria Math"/>
                                    </a:rPr>
                                  </m:ctrlPr>
                                </m:dPr>
                                <m:e>
                                  <m:r>
                                    <a:rPr lang="el-GR" i="1">
                                      <a:latin typeface="Cambria Math"/>
                                    </a:rPr>
                                    <m:t>1−</m:t>
                                  </m:r>
                                  <m:r>
                                    <a:rPr lang="el-GR" b="0" i="1" smtClean="0">
                                      <a:latin typeface="Cambria Math"/>
                                    </a:rPr>
                                    <m:t>0,318</m:t>
                                  </m:r>
                                </m:e>
                              </m:d>
                              <m:d>
                                <m:dPr>
                                  <m:ctrlPr>
                                    <a:rPr lang="el-GR" i="1">
                                      <a:latin typeface="Cambria Math"/>
                                    </a:rPr>
                                  </m:ctrlPr>
                                </m:dPr>
                                <m:e>
                                  <m:f>
                                    <m:fPr>
                                      <m:ctrlPr>
                                        <a:rPr lang="el-GR" i="1">
                                          <a:latin typeface="Cambria Math"/>
                                        </a:rPr>
                                      </m:ctrlPr>
                                    </m:fPr>
                                    <m:num>
                                      <m:r>
                                        <a:rPr lang="el-GR" i="1">
                                          <a:latin typeface="Cambria Math"/>
                                        </a:rPr>
                                        <m:t>1</m:t>
                                      </m:r>
                                    </m:num>
                                    <m:den>
                                      <m:r>
                                        <a:rPr lang="el-GR" b="0" i="1" smtClean="0">
                                          <a:latin typeface="Cambria Math"/>
                                        </a:rPr>
                                        <m:t>500</m:t>
                                      </m:r>
                                    </m:den>
                                  </m:f>
                                  <m:r>
                                    <a:rPr lang="el-GR" i="1">
                                      <a:latin typeface="Cambria Math"/>
                                    </a:rPr>
                                    <m:t>+</m:t>
                                  </m:r>
                                  <m:f>
                                    <m:fPr>
                                      <m:ctrlPr>
                                        <a:rPr lang="el-GR" i="1">
                                          <a:latin typeface="Cambria Math"/>
                                        </a:rPr>
                                      </m:ctrlPr>
                                    </m:fPr>
                                    <m:num>
                                      <m:r>
                                        <a:rPr lang="el-GR" i="1">
                                          <a:latin typeface="Cambria Math"/>
                                        </a:rPr>
                                        <m:t>1</m:t>
                                      </m:r>
                                    </m:num>
                                    <m:den>
                                      <m:r>
                                        <a:rPr lang="el-GR" b="0" i="1" smtClean="0">
                                          <a:latin typeface="Cambria Math"/>
                                        </a:rPr>
                                        <m:t>600</m:t>
                                      </m:r>
                                    </m:den>
                                  </m:f>
                                </m:e>
                              </m:d>
                            </m:e>
                          </m:rad>
                        </m:den>
                      </m:f>
                      <m:r>
                        <a:rPr lang="el-GR" b="0" i="1" smtClean="0">
                          <a:latin typeface="Cambria Math"/>
                        </a:rPr>
                        <m:t>=</m:t>
                      </m:r>
                      <m:r>
                        <a:rPr lang="el-GR" b="1" i="1" smtClean="0">
                          <a:solidFill>
                            <a:srgbClr val="3333FF"/>
                          </a:solidFill>
                          <a:latin typeface="Cambria Math"/>
                        </a:rPr>
                        <m:t>𝟏</m:t>
                      </m:r>
                      <m:r>
                        <a:rPr lang="el-GR" b="1" i="1" smtClean="0">
                          <a:solidFill>
                            <a:srgbClr val="3333FF"/>
                          </a:solidFill>
                          <a:latin typeface="Cambria Math"/>
                        </a:rPr>
                        <m:t>,</m:t>
                      </m:r>
                      <m:r>
                        <a:rPr lang="el-GR" b="1" i="1" smtClean="0">
                          <a:solidFill>
                            <a:srgbClr val="3333FF"/>
                          </a:solidFill>
                          <a:latin typeface="Cambria Math"/>
                        </a:rPr>
                        <m:t>𝟕</m:t>
                      </m:r>
                      <m:r>
                        <a:rPr lang="el-GR" b="1" i="0" smtClean="0">
                          <a:solidFill>
                            <a:srgbClr val="3333FF"/>
                          </a:solidFill>
                          <a:latin typeface="Cambria Math"/>
                        </a:rPr>
                        <m:t>𝟕</m:t>
                      </m:r>
                    </m:oMath>
                  </m:oMathPara>
                </a14:m>
                <a:endParaRPr lang="el-GR" b="1" dirty="0">
                  <a:solidFill>
                    <a:srgbClr val="3333FF"/>
                  </a:solidFill>
                </a:endParaRPr>
              </a:p>
              <a:p>
                <a14:m>
                  <m:oMath xmlns:m="http://schemas.openxmlformats.org/officeDocument/2006/math">
                    <m:sSub>
                      <m:sSubPr>
                        <m:ctrlPr>
                          <a:rPr lang="el-GR" i="1" smtClean="0">
                            <a:latin typeface="Cambria Math"/>
                          </a:rPr>
                        </m:ctrlPr>
                      </m:sSubPr>
                      <m:e>
                        <m:acc>
                          <m:accPr>
                            <m:chr m:val="̂"/>
                            <m:ctrlPr>
                              <a:rPr lang="el-GR" i="1">
                                <a:latin typeface="Cambria Math"/>
                              </a:rPr>
                            </m:ctrlPr>
                          </m:accPr>
                          <m:e>
                            <m:r>
                              <a:rPr lang="el-GR" i="1">
                                <a:latin typeface="Cambria Math"/>
                              </a:rPr>
                              <m:t>𝑝</m:t>
                            </m:r>
                          </m:e>
                        </m:acc>
                      </m:e>
                      <m:sub>
                        <m:r>
                          <a:rPr lang="el-GR" i="1">
                            <a:latin typeface="Cambria Math"/>
                          </a:rPr>
                          <m:t>1</m:t>
                        </m:r>
                      </m:sub>
                    </m:sSub>
                    <m:r>
                      <a:rPr lang="el-GR" i="1">
                        <a:latin typeface="Cambria Math"/>
                      </a:rPr>
                      <m:t>=</m:t>
                    </m:r>
                    <m:f>
                      <m:fPr>
                        <m:ctrlPr>
                          <a:rPr lang="el-GR" i="1">
                            <a:latin typeface="Cambria Math"/>
                          </a:rPr>
                        </m:ctrlPr>
                      </m:fPr>
                      <m:num>
                        <m:sSub>
                          <m:sSubPr>
                            <m:ctrlPr>
                              <a:rPr lang="el-GR" i="1">
                                <a:latin typeface="Cambria Math"/>
                              </a:rPr>
                            </m:ctrlPr>
                          </m:sSubPr>
                          <m:e>
                            <m:r>
                              <a:rPr lang="el-GR" i="1">
                                <a:latin typeface="Cambria Math"/>
                              </a:rPr>
                              <m:t>𝑥</m:t>
                            </m:r>
                          </m:e>
                          <m:sub>
                            <m:r>
                              <a:rPr lang="el-GR" i="1">
                                <a:latin typeface="Cambria Math"/>
                              </a:rPr>
                              <m:t>1</m:t>
                            </m:r>
                          </m:sub>
                        </m:sSub>
                      </m:num>
                      <m:den>
                        <m:sSub>
                          <m:sSubPr>
                            <m:ctrlPr>
                              <a:rPr lang="el-GR" i="1">
                                <a:latin typeface="Cambria Math"/>
                              </a:rPr>
                            </m:ctrlPr>
                          </m:sSubPr>
                          <m:e>
                            <m:r>
                              <a:rPr lang="en-US" i="1">
                                <a:latin typeface="Cambria Math"/>
                              </a:rPr>
                              <m:t>𝑛</m:t>
                            </m:r>
                          </m:e>
                          <m:sub>
                            <m:r>
                              <a:rPr lang="el-GR" i="1">
                                <a:latin typeface="Cambria Math"/>
                              </a:rPr>
                              <m:t>1</m:t>
                            </m:r>
                          </m:sub>
                        </m:sSub>
                      </m:den>
                    </m:f>
                    <m:r>
                      <a:rPr lang="el-GR" i="1">
                        <a:latin typeface="Cambria Math"/>
                      </a:rPr>
                      <m:t>=</m:t>
                    </m:r>
                    <m:f>
                      <m:fPr>
                        <m:ctrlPr>
                          <a:rPr lang="el-GR" i="1">
                            <a:latin typeface="Cambria Math"/>
                          </a:rPr>
                        </m:ctrlPr>
                      </m:fPr>
                      <m:num>
                        <m:r>
                          <a:rPr lang="el-GR" b="0" i="1" smtClean="0">
                            <a:latin typeface="Cambria Math"/>
                          </a:rPr>
                          <m:t>200</m:t>
                        </m:r>
                      </m:num>
                      <m:den>
                        <m:r>
                          <a:rPr lang="el-GR" b="0" i="1" smtClean="0">
                            <a:latin typeface="Cambria Math"/>
                          </a:rPr>
                          <m:t>50</m:t>
                        </m:r>
                        <m:r>
                          <a:rPr lang="el-GR" i="1">
                            <a:latin typeface="Cambria Math"/>
                          </a:rPr>
                          <m:t>0</m:t>
                        </m:r>
                      </m:den>
                    </m:f>
                    <m:r>
                      <a:rPr lang="el-GR" i="1">
                        <a:latin typeface="Cambria Math"/>
                      </a:rPr>
                      <m:t>=0,4</m:t>
                    </m:r>
                    <m:r>
                      <a:rPr lang="el-GR" b="0" i="1" smtClean="0">
                        <a:latin typeface="Cambria Math"/>
                      </a:rPr>
                      <m:t>0</m:t>
                    </m:r>
                  </m:oMath>
                </a14:m>
                <a:endParaRPr lang="el-GR" dirty="0"/>
              </a:p>
              <a:p>
                <a14:m>
                  <m:oMath xmlns:m="http://schemas.openxmlformats.org/officeDocument/2006/math">
                    <m:sSub>
                      <m:sSubPr>
                        <m:ctrlPr>
                          <a:rPr lang="el-GR" i="1">
                            <a:latin typeface="Cambria Math"/>
                          </a:rPr>
                        </m:ctrlPr>
                      </m:sSubPr>
                      <m:e>
                        <m:acc>
                          <m:accPr>
                            <m:chr m:val="̂"/>
                            <m:ctrlPr>
                              <a:rPr lang="el-GR" i="1">
                                <a:latin typeface="Cambria Math"/>
                              </a:rPr>
                            </m:ctrlPr>
                          </m:accPr>
                          <m:e>
                            <m:r>
                              <a:rPr lang="el-GR" i="1">
                                <a:latin typeface="Cambria Math"/>
                              </a:rPr>
                              <m:t>𝑝</m:t>
                            </m:r>
                          </m:e>
                        </m:acc>
                      </m:e>
                      <m:sub>
                        <m:r>
                          <a:rPr lang="el-GR" i="1">
                            <a:latin typeface="Cambria Math"/>
                          </a:rPr>
                          <m:t>2</m:t>
                        </m:r>
                      </m:sub>
                    </m:sSub>
                    <m:r>
                      <a:rPr lang="el-GR" i="1">
                        <a:latin typeface="Cambria Math"/>
                      </a:rPr>
                      <m:t>=</m:t>
                    </m:r>
                    <m:f>
                      <m:fPr>
                        <m:ctrlPr>
                          <a:rPr lang="el-GR" i="1">
                            <a:latin typeface="Cambria Math"/>
                          </a:rPr>
                        </m:ctrlPr>
                      </m:fPr>
                      <m:num>
                        <m:sSub>
                          <m:sSubPr>
                            <m:ctrlPr>
                              <a:rPr lang="el-GR" i="1">
                                <a:latin typeface="Cambria Math"/>
                              </a:rPr>
                            </m:ctrlPr>
                          </m:sSubPr>
                          <m:e>
                            <m:r>
                              <a:rPr lang="el-GR" i="1">
                                <a:latin typeface="Cambria Math"/>
                              </a:rPr>
                              <m:t>𝑥</m:t>
                            </m:r>
                          </m:e>
                          <m:sub>
                            <m:r>
                              <a:rPr lang="el-GR" i="1">
                                <a:latin typeface="Cambria Math"/>
                              </a:rPr>
                              <m:t>2</m:t>
                            </m:r>
                          </m:sub>
                        </m:sSub>
                      </m:num>
                      <m:den>
                        <m:sSub>
                          <m:sSubPr>
                            <m:ctrlPr>
                              <a:rPr lang="el-GR" i="1">
                                <a:latin typeface="Cambria Math"/>
                              </a:rPr>
                            </m:ctrlPr>
                          </m:sSubPr>
                          <m:e>
                            <m:r>
                              <a:rPr lang="en-US" i="1">
                                <a:latin typeface="Cambria Math"/>
                              </a:rPr>
                              <m:t>𝑛</m:t>
                            </m:r>
                          </m:e>
                          <m:sub>
                            <m:r>
                              <a:rPr lang="el-GR" i="1">
                                <a:latin typeface="Cambria Math"/>
                              </a:rPr>
                              <m:t>2</m:t>
                            </m:r>
                          </m:sub>
                        </m:sSub>
                      </m:den>
                    </m:f>
                    <m:r>
                      <a:rPr lang="el-GR" i="1">
                        <a:latin typeface="Cambria Math"/>
                      </a:rPr>
                      <m:t>=</m:t>
                    </m:r>
                    <m:f>
                      <m:fPr>
                        <m:ctrlPr>
                          <a:rPr lang="el-GR" i="1">
                            <a:latin typeface="Cambria Math"/>
                          </a:rPr>
                        </m:ctrlPr>
                      </m:fPr>
                      <m:num>
                        <m:r>
                          <a:rPr lang="el-GR" b="0" i="1" smtClean="0">
                            <a:latin typeface="Cambria Math"/>
                          </a:rPr>
                          <m:t>150</m:t>
                        </m:r>
                      </m:num>
                      <m:den>
                        <m:r>
                          <a:rPr lang="el-GR" b="0" i="1" smtClean="0">
                            <a:latin typeface="Cambria Math"/>
                          </a:rPr>
                          <m:t>60</m:t>
                        </m:r>
                        <m:r>
                          <a:rPr lang="el-GR" i="1">
                            <a:latin typeface="Cambria Math"/>
                          </a:rPr>
                          <m:t>0</m:t>
                        </m:r>
                      </m:den>
                    </m:f>
                    <m:r>
                      <a:rPr lang="el-GR" i="1">
                        <a:latin typeface="Cambria Math"/>
                      </a:rPr>
                      <m:t>=0,2</m:t>
                    </m:r>
                    <m:r>
                      <a:rPr lang="el-GR" b="0" i="1" smtClean="0">
                        <a:latin typeface="Cambria Math"/>
                      </a:rPr>
                      <m:t>5</m:t>
                    </m:r>
                  </m:oMath>
                </a14:m>
                <a:endParaRPr lang="el-GR" dirty="0"/>
              </a:p>
              <a:p>
                <a14:m>
                  <m:oMath xmlns:m="http://schemas.openxmlformats.org/officeDocument/2006/math">
                    <m:acc>
                      <m:accPr>
                        <m:chr m:val="̂"/>
                        <m:ctrlPr>
                          <a:rPr lang="el-GR" i="1" smtClean="0">
                            <a:latin typeface="Cambria Math"/>
                          </a:rPr>
                        </m:ctrlPr>
                      </m:accPr>
                      <m:e>
                        <m:r>
                          <a:rPr lang="el-GR" i="1">
                            <a:latin typeface="Cambria Math"/>
                          </a:rPr>
                          <m:t>𝑝</m:t>
                        </m:r>
                      </m:e>
                    </m:acc>
                    <m:r>
                      <a:rPr lang="el-GR" i="1">
                        <a:latin typeface="Cambria Math"/>
                      </a:rPr>
                      <m:t>=</m:t>
                    </m:r>
                    <m:f>
                      <m:fPr>
                        <m:ctrlPr>
                          <a:rPr lang="el-GR" i="1">
                            <a:latin typeface="Cambria Math"/>
                          </a:rPr>
                        </m:ctrlPr>
                      </m:fPr>
                      <m:num>
                        <m:sSub>
                          <m:sSubPr>
                            <m:ctrlPr>
                              <a:rPr lang="el-GR" i="1">
                                <a:latin typeface="Cambria Math"/>
                              </a:rPr>
                            </m:ctrlPr>
                          </m:sSubPr>
                          <m:e>
                            <m:r>
                              <a:rPr lang="el-GR" i="1">
                                <a:latin typeface="Cambria Math"/>
                              </a:rPr>
                              <m:t>𝑥</m:t>
                            </m:r>
                          </m:e>
                          <m:sub>
                            <m:r>
                              <a:rPr lang="el-GR" i="1">
                                <a:latin typeface="Cambria Math"/>
                              </a:rPr>
                              <m:t>1</m:t>
                            </m:r>
                          </m:sub>
                        </m:sSub>
                        <m:r>
                          <a:rPr lang="el-GR" i="1">
                            <a:latin typeface="Cambria Math"/>
                          </a:rPr>
                          <m:t>+</m:t>
                        </m:r>
                        <m:sSub>
                          <m:sSubPr>
                            <m:ctrlPr>
                              <a:rPr lang="el-GR" i="1">
                                <a:latin typeface="Cambria Math"/>
                              </a:rPr>
                            </m:ctrlPr>
                          </m:sSubPr>
                          <m:e>
                            <m:r>
                              <a:rPr lang="el-GR" i="1">
                                <a:latin typeface="Cambria Math"/>
                              </a:rPr>
                              <m:t>𝑥</m:t>
                            </m:r>
                          </m:e>
                          <m:sub>
                            <m:r>
                              <a:rPr lang="el-GR" i="1">
                                <a:latin typeface="Cambria Math"/>
                              </a:rPr>
                              <m:t>2</m:t>
                            </m:r>
                          </m:sub>
                        </m:sSub>
                      </m:num>
                      <m:den>
                        <m:sSub>
                          <m:sSubPr>
                            <m:ctrlPr>
                              <a:rPr lang="el-GR" i="1">
                                <a:latin typeface="Cambria Math"/>
                              </a:rPr>
                            </m:ctrlPr>
                          </m:sSubPr>
                          <m:e>
                            <m:r>
                              <a:rPr lang="en-US" i="1">
                                <a:latin typeface="Cambria Math"/>
                              </a:rPr>
                              <m:t>𝑛</m:t>
                            </m:r>
                          </m:e>
                          <m:sub>
                            <m:r>
                              <a:rPr lang="el-GR" i="1">
                                <a:latin typeface="Cambria Math"/>
                              </a:rPr>
                              <m:t>1</m:t>
                            </m:r>
                          </m:sub>
                        </m:sSub>
                        <m:r>
                          <a:rPr lang="el-GR" i="1">
                            <a:latin typeface="Cambria Math"/>
                          </a:rPr>
                          <m:t>+</m:t>
                        </m:r>
                        <m:sSub>
                          <m:sSubPr>
                            <m:ctrlPr>
                              <a:rPr lang="el-GR" i="1">
                                <a:latin typeface="Cambria Math"/>
                              </a:rPr>
                            </m:ctrlPr>
                          </m:sSubPr>
                          <m:e>
                            <m:r>
                              <a:rPr lang="el-GR" i="1">
                                <a:latin typeface="Cambria Math"/>
                              </a:rPr>
                              <m:t>𝑛</m:t>
                            </m:r>
                          </m:e>
                          <m:sub>
                            <m:r>
                              <a:rPr lang="el-GR" i="1">
                                <a:latin typeface="Cambria Math"/>
                              </a:rPr>
                              <m:t>2</m:t>
                            </m:r>
                          </m:sub>
                        </m:sSub>
                      </m:den>
                    </m:f>
                    <m:r>
                      <a:rPr lang="el-GR" i="1">
                        <a:latin typeface="Cambria Math"/>
                      </a:rPr>
                      <m:t>=</m:t>
                    </m:r>
                    <m:f>
                      <m:fPr>
                        <m:ctrlPr>
                          <a:rPr lang="el-GR" i="1">
                            <a:latin typeface="Cambria Math"/>
                          </a:rPr>
                        </m:ctrlPr>
                      </m:fPr>
                      <m:num>
                        <m:r>
                          <a:rPr lang="el-GR" b="0" i="1" smtClean="0">
                            <a:latin typeface="Cambria Math"/>
                          </a:rPr>
                          <m:t>150</m:t>
                        </m:r>
                        <m:r>
                          <a:rPr lang="el-GR" i="1">
                            <a:latin typeface="Cambria Math"/>
                          </a:rPr>
                          <m:t>+2</m:t>
                        </m:r>
                        <m:r>
                          <a:rPr lang="el-GR" b="0" i="1" smtClean="0">
                            <a:latin typeface="Cambria Math"/>
                          </a:rPr>
                          <m:t>0</m:t>
                        </m:r>
                        <m:r>
                          <a:rPr lang="el-GR" i="1">
                            <a:latin typeface="Cambria Math"/>
                          </a:rPr>
                          <m:t>0</m:t>
                        </m:r>
                      </m:num>
                      <m:den>
                        <m:r>
                          <a:rPr lang="el-GR" b="0" i="1" smtClean="0">
                            <a:latin typeface="Cambria Math"/>
                          </a:rPr>
                          <m:t>50</m:t>
                        </m:r>
                        <m:r>
                          <a:rPr lang="el-GR" i="1">
                            <a:latin typeface="Cambria Math"/>
                          </a:rPr>
                          <m:t>0+</m:t>
                        </m:r>
                        <m:r>
                          <a:rPr lang="el-GR" b="0" i="1" smtClean="0">
                            <a:latin typeface="Cambria Math"/>
                          </a:rPr>
                          <m:t>60</m:t>
                        </m:r>
                        <m:r>
                          <a:rPr lang="el-GR" i="1">
                            <a:latin typeface="Cambria Math"/>
                          </a:rPr>
                          <m:t>0</m:t>
                        </m:r>
                      </m:den>
                    </m:f>
                    <m:r>
                      <a:rPr lang="el-GR" i="1">
                        <a:latin typeface="Cambria Math"/>
                      </a:rPr>
                      <m:t>=</m:t>
                    </m:r>
                    <m:f>
                      <m:fPr>
                        <m:ctrlPr>
                          <a:rPr lang="el-GR" i="1">
                            <a:latin typeface="Cambria Math"/>
                          </a:rPr>
                        </m:ctrlPr>
                      </m:fPr>
                      <m:num>
                        <m:r>
                          <a:rPr lang="el-GR" b="0" i="1" smtClean="0">
                            <a:latin typeface="Cambria Math"/>
                          </a:rPr>
                          <m:t>350</m:t>
                        </m:r>
                      </m:num>
                      <m:den>
                        <m:r>
                          <a:rPr lang="el-GR" i="1">
                            <a:latin typeface="Cambria Math"/>
                          </a:rPr>
                          <m:t>1</m:t>
                        </m:r>
                        <m:r>
                          <a:rPr lang="el-GR" b="0" i="1" smtClean="0">
                            <a:latin typeface="Cambria Math"/>
                          </a:rPr>
                          <m:t>10</m:t>
                        </m:r>
                        <m:r>
                          <a:rPr lang="el-GR" i="1">
                            <a:latin typeface="Cambria Math"/>
                          </a:rPr>
                          <m:t>0</m:t>
                        </m:r>
                      </m:den>
                    </m:f>
                    <m:r>
                      <a:rPr lang="el-GR" i="1">
                        <a:latin typeface="Cambria Math"/>
                      </a:rPr>
                      <m:t>=0,3</m:t>
                    </m:r>
                    <m:r>
                      <a:rPr lang="el-GR" b="0" i="1" smtClean="0">
                        <a:latin typeface="Cambria Math"/>
                      </a:rPr>
                      <m:t>18</m:t>
                    </m:r>
                  </m:oMath>
                </a14:m>
                <a:endParaRPr lang="el-GR" dirty="0"/>
              </a:p>
              <a:p>
                <a:pPr algn="just"/>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53693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9144000" cy="685800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l-GR" sz="2800" i="1" smtClean="0">
                              <a:latin typeface="Cambria Math"/>
                            </a:rPr>
                          </m:ctrlPr>
                        </m:sSubPr>
                        <m:e>
                          <m:r>
                            <a:rPr lang="el-GR" sz="2800" i="1">
                              <a:latin typeface="Cambria Math"/>
                            </a:rPr>
                            <m:t>𝑧</m:t>
                          </m:r>
                        </m:e>
                        <m:sub>
                          <m:sSub>
                            <m:sSubPr>
                              <m:ctrlPr>
                                <a:rPr lang="el-GR" sz="2800" i="1">
                                  <a:latin typeface="Cambria Math"/>
                                </a:rPr>
                              </m:ctrlPr>
                            </m:sSubPr>
                            <m:e>
                              <m:acc>
                                <m:accPr>
                                  <m:chr m:val="̂"/>
                                  <m:ctrlPr>
                                    <a:rPr lang="el-GR" sz="2800" i="1">
                                      <a:latin typeface="Cambria Math"/>
                                    </a:rPr>
                                  </m:ctrlPr>
                                </m:accPr>
                                <m:e>
                                  <m:r>
                                    <a:rPr lang="el-GR" sz="2800" i="1">
                                      <a:latin typeface="Cambria Math"/>
                                    </a:rPr>
                                    <m:t>𝑝</m:t>
                                  </m:r>
                                </m:e>
                              </m:acc>
                            </m:e>
                            <m:sub>
                              <m:r>
                                <a:rPr lang="el-GR" sz="2800" i="1">
                                  <a:latin typeface="Cambria Math"/>
                                </a:rPr>
                                <m:t>1</m:t>
                              </m:r>
                            </m:sub>
                          </m:sSub>
                          <m:r>
                            <a:rPr lang="el-GR" sz="2800" i="1">
                              <a:latin typeface="Cambria Math"/>
                            </a:rPr>
                            <m:t>−</m:t>
                          </m:r>
                          <m:sSub>
                            <m:sSubPr>
                              <m:ctrlPr>
                                <a:rPr lang="el-GR" sz="2800" i="1">
                                  <a:latin typeface="Cambria Math"/>
                                </a:rPr>
                              </m:ctrlPr>
                            </m:sSubPr>
                            <m:e>
                              <m:acc>
                                <m:accPr>
                                  <m:chr m:val="̂"/>
                                  <m:ctrlPr>
                                    <a:rPr lang="el-GR" sz="2800" i="1">
                                      <a:latin typeface="Cambria Math"/>
                                    </a:rPr>
                                  </m:ctrlPr>
                                </m:accPr>
                                <m:e>
                                  <m:r>
                                    <a:rPr lang="en-US" sz="2800" i="1">
                                      <a:latin typeface="Cambria Math"/>
                                    </a:rPr>
                                    <m:t>𝑝</m:t>
                                  </m:r>
                                </m:e>
                              </m:acc>
                            </m:e>
                            <m:sub>
                              <m:r>
                                <a:rPr lang="en-US" sz="2800" i="1">
                                  <a:latin typeface="Cambria Math"/>
                                </a:rPr>
                                <m:t>2</m:t>
                              </m:r>
                            </m:sub>
                          </m:sSub>
                        </m:sub>
                      </m:sSub>
                      <m:r>
                        <a:rPr lang="el-GR" sz="2800" i="1">
                          <a:latin typeface="Cambria Math"/>
                        </a:rPr>
                        <m:t>=</m:t>
                      </m:r>
                      <m:f>
                        <m:fPr>
                          <m:ctrlPr>
                            <a:rPr lang="el-GR" sz="2800" i="1">
                              <a:latin typeface="Cambria Math"/>
                            </a:rPr>
                          </m:ctrlPr>
                        </m:fPr>
                        <m:num>
                          <m:d>
                            <m:dPr>
                              <m:ctrlPr>
                                <a:rPr lang="el-GR" sz="2800" i="1">
                                  <a:latin typeface="Cambria Math"/>
                                </a:rPr>
                              </m:ctrlPr>
                            </m:dPr>
                            <m:e>
                              <m:r>
                                <a:rPr lang="el-GR" sz="2800" b="0" i="1" smtClean="0">
                                  <a:latin typeface="Cambria Math"/>
                                </a:rPr>
                                <m:t>0,40</m:t>
                              </m:r>
                              <m:r>
                                <a:rPr lang="el-GR" sz="2800" i="1">
                                  <a:latin typeface="Cambria Math"/>
                                </a:rPr>
                                <m:t>−</m:t>
                              </m:r>
                              <m:r>
                                <a:rPr lang="el-GR" sz="2800" b="0" i="1" smtClean="0">
                                  <a:latin typeface="Cambria Math"/>
                                </a:rPr>
                                <m:t>0,25</m:t>
                              </m:r>
                            </m:e>
                          </m:d>
                          <m:r>
                            <a:rPr lang="el-GR" sz="2800" i="1">
                              <a:latin typeface="Cambria Math"/>
                            </a:rPr>
                            <m:t>−</m:t>
                          </m:r>
                          <m:r>
                            <a:rPr lang="el-GR" sz="2800" b="0" i="1" smtClean="0">
                              <a:latin typeface="Cambria Math"/>
                            </a:rPr>
                            <m:t>0,10</m:t>
                          </m:r>
                        </m:num>
                        <m:den>
                          <m:rad>
                            <m:radPr>
                              <m:degHide m:val="on"/>
                              <m:ctrlPr>
                                <a:rPr lang="el-GR" sz="2800" i="1">
                                  <a:latin typeface="Cambria Math"/>
                                </a:rPr>
                              </m:ctrlPr>
                            </m:radPr>
                            <m:deg/>
                            <m:e>
                              <m:r>
                                <a:rPr lang="el-GR" sz="2800" b="0" i="1" smtClean="0">
                                  <a:latin typeface="Cambria Math"/>
                                </a:rPr>
                                <m:t>0,318∗</m:t>
                              </m:r>
                              <m:d>
                                <m:dPr>
                                  <m:ctrlPr>
                                    <a:rPr lang="el-GR" sz="2800" i="1">
                                      <a:latin typeface="Cambria Math"/>
                                    </a:rPr>
                                  </m:ctrlPr>
                                </m:dPr>
                                <m:e>
                                  <m:r>
                                    <a:rPr lang="el-GR" sz="2800" i="1">
                                      <a:latin typeface="Cambria Math"/>
                                    </a:rPr>
                                    <m:t>1−</m:t>
                                  </m:r>
                                  <m:r>
                                    <a:rPr lang="el-GR" sz="2800" b="0" i="1" smtClean="0">
                                      <a:latin typeface="Cambria Math"/>
                                    </a:rPr>
                                    <m:t>0,318</m:t>
                                  </m:r>
                                </m:e>
                              </m:d>
                              <m:d>
                                <m:dPr>
                                  <m:ctrlPr>
                                    <a:rPr lang="el-GR" sz="2800" i="1">
                                      <a:latin typeface="Cambria Math"/>
                                    </a:rPr>
                                  </m:ctrlPr>
                                </m:dPr>
                                <m:e>
                                  <m:f>
                                    <m:fPr>
                                      <m:ctrlPr>
                                        <a:rPr lang="el-GR" sz="2800" i="1">
                                          <a:latin typeface="Cambria Math"/>
                                        </a:rPr>
                                      </m:ctrlPr>
                                    </m:fPr>
                                    <m:num>
                                      <m:r>
                                        <a:rPr lang="el-GR" sz="2800" i="1">
                                          <a:latin typeface="Cambria Math"/>
                                        </a:rPr>
                                        <m:t>1</m:t>
                                      </m:r>
                                    </m:num>
                                    <m:den>
                                      <m:r>
                                        <a:rPr lang="el-GR" sz="2800" b="0" i="1" smtClean="0">
                                          <a:latin typeface="Cambria Math"/>
                                        </a:rPr>
                                        <m:t>500</m:t>
                                      </m:r>
                                    </m:den>
                                  </m:f>
                                  <m:r>
                                    <a:rPr lang="el-GR" sz="2800" i="1">
                                      <a:latin typeface="Cambria Math"/>
                                    </a:rPr>
                                    <m:t>+</m:t>
                                  </m:r>
                                  <m:f>
                                    <m:fPr>
                                      <m:ctrlPr>
                                        <a:rPr lang="el-GR" sz="2800" i="1">
                                          <a:latin typeface="Cambria Math"/>
                                        </a:rPr>
                                      </m:ctrlPr>
                                    </m:fPr>
                                    <m:num>
                                      <m:r>
                                        <a:rPr lang="el-GR" sz="2800" i="1">
                                          <a:latin typeface="Cambria Math"/>
                                        </a:rPr>
                                        <m:t>1</m:t>
                                      </m:r>
                                    </m:num>
                                    <m:den>
                                      <m:r>
                                        <a:rPr lang="el-GR" sz="2800" b="0" i="1" smtClean="0">
                                          <a:latin typeface="Cambria Math"/>
                                        </a:rPr>
                                        <m:t>600</m:t>
                                      </m:r>
                                    </m:den>
                                  </m:f>
                                </m:e>
                              </m:d>
                            </m:e>
                          </m:rad>
                        </m:den>
                      </m:f>
                      <m:r>
                        <a:rPr lang="el-GR" sz="2800" b="0" i="1" smtClean="0">
                          <a:latin typeface="Cambria Math"/>
                        </a:rPr>
                        <m:t>=</m:t>
                      </m:r>
                      <m:r>
                        <a:rPr lang="el-GR" sz="2800" b="1" i="1" smtClean="0">
                          <a:solidFill>
                            <a:srgbClr val="3333FF"/>
                          </a:solidFill>
                          <a:latin typeface="Cambria Math"/>
                        </a:rPr>
                        <m:t>𝟏</m:t>
                      </m:r>
                      <m:r>
                        <a:rPr lang="el-GR" sz="2800" b="1" i="1" smtClean="0">
                          <a:solidFill>
                            <a:srgbClr val="3333FF"/>
                          </a:solidFill>
                          <a:latin typeface="Cambria Math"/>
                        </a:rPr>
                        <m:t>,</m:t>
                      </m:r>
                      <m:r>
                        <a:rPr lang="el-GR" sz="2800" b="1" i="1" smtClean="0">
                          <a:solidFill>
                            <a:srgbClr val="3333FF"/>
                          </a:solidFill>
                          <a:latin typeface="Cambria Math"/>
                        </a:rPr>
                        <m:t>𝟕</m:t>
                      </m:r>
                      <m:r>
                        <a:rPr lang="el-GR" sz="2800" b="1" i="0" smtClean="0">
                          <a:solidFill>
                            <a:srgbClr val="3333FF"/>
                          </a:solidFill>
                          <a:latin typeface="Cambria Math"/>
                        </a:rPr>
                        <m:t>𝟕</m:t>
                      </m:r>
                    </m:oMath>
                  </m:oMathPara>
                </a14:m>
                <a:endParaRPr lang="el-GR" sz="2800" b="1" dirty="0">
                  <a:solidFill>
                    <a:srgbClr val="3333FF"/>
                  </a:solidFill>
                </a:endParaRPr>
              </a:p>
              <a:p>
                <a:endParaRPr lang="el-GR" b="1" dirty="0" smtClean="0"/>
              </a:p>
              <a:p>
                <a:r>
                  <a:rPr lang="el-GR" b="1" dirty="0" smtClean="0">
                    <a:solidFill>
                      <a:srgbClr val="0000FF"/>
                    </a:solidFill>
                  </a:rPr>
                  <a:t>Ορίζουμε την περιοχή αποδοχής/απόρριψης</a:t>
                </a:r>
              </a:p>
              <a:p>
                <a:endParaRPr lang="el-GR" b="1" dirty="0" smtClean="0">
                  <a:solidFill>
                    <a:srgbClr val="0000FF"/>
                  </a:solidFill>
                </a:endParaRPr>
              </a:p>
              <a:p>
                <a:pPr>
                  <a:spcBef>
                    <a:spcPts val="2400"/>
                  </a:spcBef>
                </a:pPr>
                <a:r>
                  <a:rPr lang="el-GR" b="1" dirty="0" smtClean="0">
                    <a:solidFill>
                      <a:srgbClr val="0000FF"/>
                    </a:solidFill>
                  </a:rPr>
                  <a:t>Περιοχή αποδοχής -1,96 έως 1,96 </a:t>
                </a:r>
              </a:p>
              <a:p>
                <a:pPr>
                  <a:spcBef>
                    <a:spcPts val="2400"/>
                  </a:spcBef>
                </a:pPr>
                <a:r>
                  <a:rPr lang="el-GR" b="1" dirty="0" smtClean="0">
                    <a:solidFill>
                      <a:srgbClr val="FF0000"/>
                    </a:solidFill>
                  </a:rPr>
                  <a:t>Η βασική υπόθεση δεν απορρίπτεται </a:t>
                </a:r>
                <a:endParaRPr lang="el-GR" b="1" dirty="0">
                  <a:solidFill>
                    <a:srgbClr val="FF0000"/>
                  </a:solidFill>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3"/>
                <a:stretch>
                  <a:fillRect l="-1467"/>
                </a:stretch>
              </a:blipFill>
            </p:spPr>
            <p:txBody>
              <a:bodyPr/>
              <a:lstStyle/>
              <a:p>
                <a:r>
                  <a:rPr lang="el-GR">
                    <a:noFill/>
                  </a:rPr>
                  <a:t> </a:t>
                </a:r>
              </a:p>
            </p:txBody>
          </p:sp>
        </mc:Fallback>
      </mc:AlternateContent>
      <p:cxnSp>
        <p:nvCxnSpPr>
          <p:cNvPr id="4" name="Ευθύγραμμο βέλος σύνδεσης 3"/>
          <p:cNvCxnSpPr/>
          <p:nvPr/>
        </p:nvCxnSpPr>
        <p:spPr>
          <a:xfrm flipH="1">
            <a:off x="6444208" y="830291"/>
            <a:ext cx="1512168" cy="3030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 name="Αντικείμενο 1"/>
          <p:cNvGraphicFramePr>
            <a:graphicFrameLocks noChangeAspect="1"/>
          </p:cNvGraphicFramePr>
          <p:nvPr>
            <p:extLst>
              <p:ext uri="{D42A27DB-BD31-4B8C-83A1-F6EECF244321}">
                <p14:modId xmlns:p14="http://schemas.microsoft.com/office/powerpoint/2010/main" val="3734208155"/>
              </p:ext>
            </p:extLst>
          </p:nvPr>
        </p:nvGraphicFramePr>
        <p:xfrm>
          <a:off x="0" y="4902914"/>
          <a:ext cx="9143999" cy="1955085"/>
        </p:xfrm>
        <a:graphic>
          <a:graphicData uri="http://schemas.openxmlformats.org/presentationml/2006/ole">
            <mc:AlternateContent xmlns:mc="http://schemas.openxmlformats.org/markup-compatibility/2006">
              <mc:Choice xmlns:v="urn:schemas-microsoft-com:vml" Requires="v">
                <p:oleObj spid="_x0000_s2056" name="Worksheet" r:id="rId4" imgW="4640597" imgH="652390" progId="Excel.Sheet.8">
                  <p:embed/>
                </p:oleObj>
              </mc:Choice>
              <mc:Fallback>
                <p:oleObj name="Worksheet" r:id="rId4" imgW="4640597" imgH="652390" progId="Excel.Sheet.8">
                  <p:embed/>
                  <p:pic>
                    <p:nvPicPr>
                      <p:cNvPr id="0" name="Αντικείμενο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02914"/>
                        <a:ext cx="9143999" cy="1955085"/>
                      </a:xfrm>
                      <a:prstGeom prst="rect">
                        <a:avLst/>
                      </a:prstGeom>
                      <a:noFill/>
                      <a:ln>
                        <a:noFill/>
                      </a:ln>
                      <a:effectLst/>
                    </p:spPr>
                  </p:pic>
                </p:oleObj>
              </mc:Fallback>
            </mc:AlternateContent>
          </a:graphicData>
        </a:graphic>
      </p:graphicFrame>
      <p:sp>
        <p:nvSpPr>
          <p:cNvPr id="9" name="TextBox 8"/>
          <p:cNvSpPr txBox="1"/>
          <p:nvPr/>
        </p:nvSpPr>
        <p:spPr>
          <a:xfrm>
            <a:off x="284803" y="2779718"/>
            <a:ext cx="7569701" cy="584775"/>
          </a:xfrm>
          <a:prstGeom prst="rect">
            <a:avLst/>
          </a:prstGeom>
          <a:noFill/>
        </p:spPr>
        <p:txBody>
          <a:bodyPr wrap="none" rtlCol="0">
            <a:spAutoFit/>
          </a:bodyPr>
          <a:lstStyle/>
          <a:p>
            <a:r>
              <a:rPr lang="el-GR" sz="3200" dirty="0"/>
              <a:t>α</a:t>
            </a:r>
            <a:r>
              <a:rPr lang="en-US" sz="3200" dirty="0"/>
              <a:t>=</a:t>
            </a:r>
            <a:r>
              <a:rPr lang="el-GR" sz="3200" dirty="0"/>
              <a:t>0,05     α/2=0,025 </a:t>
            </a:r>
            <a:r>
              <a:rPr lang="el-GR" sz="3200" dirty="0" smtClean="0"/>
              <a:t>    1-α/2=1-0,025=0,975</a:t>
            </a:r>
            <a:endParaRPr lang="el-GR" sz="3200" dirty="0"/>
          </a:p>
        </p:txBody>
      </p:sp>
    </p:spTree>
    <p:extLst>
      <p:ext uri="{BB962C8B-B14F-4D97-AF65-F5344CB8AC3E}">
        <p14:creationId xmlns:p14="http://schemas.microsoft.com/office/powerpoint/2010/main" val="3632159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2 - Θέση περιεχομένου"/>
              <p:cNvSpPr>
                <a:spLocks noGrp="1"/>
              </p:cNvSpPr>
              <p:nvPr>
                <p:ph idx="1"/>
              </p:nvPr>
            </p:nvSpPr>
            <p:spPr>
              <a:xfrm>
                <a:off x="0" y="0"/>
                <a:ext cx="9144000" cy="6858000"/>
              </a:xfrm>
            </p:spPr>
            <p:txBody>
              <a:bodyPr>
                <a:normAutofit/>
              </a:bodyPr>
              <a:lstStyle/>
              <a:p>
                <a:pPr algn="just"/>
                <a:r>
                  <a:rPr lang="el-GR" sz="2800" dirty="0" smtClean="0"/>
                  <a:t>Σε έρευνα που αφορούσε  την κατανάλωση καφέ των δυο φύλων στο ΤΕΙ Δυτικής Μακεδονίας βρέθηκε ότι σε δείγμα 200 ανδρών οι 80 επιλέγουν καπουτσίνο,  </a:t>
                </a:r>
                <a:r>
                  <a:rPr lang="el-GR" sz="2800" dirty="0"/>
                  <a:t>ενώ σε δείγμα </a:t>
                </a:r>
                <a:r>
                  <a:rPr lang="el-GR" sz="2800" dirty="0" smtClean="0"/>
                  <a:t>300 </a:t>
                </a:r>
                <a:r>
                  <a:rPr lang="el-GR" sz="2800" dirty="0"/>
                  <a:t>γυναικών οι </a:t>
                </a:r>
                <a:r>
                  <a:rPr lang="el-GR" sz="2800" dirty="0" smtClean="0"/>
                  <a:t>150 </a:t>
                </a:r>
                <a:r>
                  <a:rPr lang="el-GR" sz="2800" dirty="0" smtClean="0"/>
                  <a:t>επιλέγουν καπουτσίνο. Σε προγενέστερη πανελλαδική έρευνα είχε διαπιστωθεί ότι η διαφορά μεταξύ ανδρών και γυναικών βρίσκεται στο -5 %. Να ελεγχτεί η παρακάτω υπόθεση  </a:t>
                </a:r>
              </a:p>
              <a:p>
                <a14:m>
                  <m:oMath xmlns:m="http://schemas.openxmlformats.org/officeDocument/2006/math">
                    <m:sSub>
                      <m:sSubPr>
                        <m:ctrlPr>
                          <a:rPr lang="el-GR" sz="2800" i="1" smtClean="0">
                            <a:latin typeface="Cambria Math"/>
                          </a:rPr>
                        </m:ctrlPr>
                      </m:sSubPr>
                      <m:e>
                        <m:r>
                          <a:rPr lang="el-GR" sz="2800" i="1">
                            <a:latin typeface="Cambria Math"/>
                          </a:rPr>
                          <m:t>𝛨</m:t>
                        </m:r>
                      </m:e>
                      <m:sub>
                        <m:r>
                          <a:rPr lang="el-GR" sz="2800" i="1">
                            <a:latin typeface="Cambria Math"/>
                          </a:rPr>
                          <m:t>0</m:t>
                        </m:r>
                      </m:sub>
                    </m:sSub>
                    <m:r>
                      <a:rPr lang="el-GR" sz="2800" i="1">
                        <a:latin typeface="Cambria Math"/>
                      </a:rPr>
                      <m:t>: </m:t>
                    </m:r>
                    <m:sSub>
                      <m:sSubPr>
                        <m:ctrlPr>
                          <a:rPr lang="el-GR" sz="2800" i="1">
                            <a:latin typeface="Cambria Math"/>
                          </a:rPr>
                        </m:ctrlPr>
                      </m:sSubPr>
                      <m:e>
                        <m:r>
                          <a:rPr lang="el-GR" sz="2800" i="1">
                            <a:latin typeface="Cambria Math"/>
                          </a:rPr>
                          <m:t>𝑝</m:t>
                        </m:r>
                      </m:e>
                      <m:sub>
                        <m:r>
                          <a:rPr lang="el-GR" sz="2800" i="1">
                            <a:latin typeface="Cambria Math"/>
                          </a:rPr>
                          <m:t>1</m:t>
                        </m:r>
                      </m:sub>
                    </m:sSub>
                    <m:r>
                      <a:rPr lang="el-GR" sz="2800" i="1">
                        <a:latin typeface="Cambria Math"/>
                      </a:rPr>
                      <m:t>−</m:t>
                    </m:r>
                    <m:sSub>
                      <m:sSubPr>
                        <m:ctrlPr>
                          <a:rPr lang="el-GR" sz="2800" i="1">
                            <a:latin typeface="Cambria Math"/>
                          </a:rPr>
                        </m:ctrlPr>
                      </m:sSubPr>
                      <m:e>
                        <m:r>
                          <a:rPr lang="en-US" sz="2800" i="1">
                            <a:latin typeface="Cambria Math"/>
                          </a:rPr>
                          <m:t>𝑝</m:t>
                        </m:r>
                      </m:e>
                      <m:sub>
                        <m:r>
                          <a:rPr lang="el-GR" sz="2800" i="1">
                            <a:latin typeface="Cambria Math"/>
                          </a:rPr>
                          <m:t>2</m:t>
                        </m:r>
                      </m:sub>
                    </m:sSub>
                    <m:r>
                      <a:rPr lang="el-GR" sz="2800" i="1">
                        <a:latin typeface="Cambria Math"/>
                      </a:rPr>
                      <m:t>=</m:t>
                    </m:r>
                    <m:r>
                      <a:rPr lang="el-GR" sz="2800" b="0" i="1" smtClean="0">
                        <a:latin typeface="Cambria Math"/>
                      </a:rPr>
                      <m:t>−0,05</m:t>
                    </m:r>
                  </m:oMath>
                </a14:m>
                <a:r>
                  <a:rPr lang="el-GR" sz="2800" dirty="0"/>
                  <a:t>    έναντι   </a:t>
                </a:r>
                <a:endParaRPr lang="el-GR" sz="2800" dirty="0" smtClean="0"/>
              </a:p>
              <a:p>
                <a14:m>
                  <m:oMath xmlns:m="http://schemas.openxmlformats.org/officeDocument/2006/math">
                    <m:sSub>
                      <m:sSubPr>
                        <m:ctrlPr>
                          <a:rPr lang="el-GR" sz="2800" i="1">
                            <a:latin typeface="Cambria Math"/>
                          </a:rPr>
                        </m:ctrlPr>
                      </m:sSubPr>
                      <m:e>
                        <m:r>
                          <a:rPr lang="el-GR" sz="2800" i="1">
                            <a:latin typeface="Cambria Math"/>
                          </a:rPr>
                          <m:t>𝛨</m:t>
                        </m:r>
                      </m:e>
                      <m:sub>
                        <m:r>
                          <a:rPr lang="el-GR" sz="2800" i="1">
                            <a:latin typeface="Cambria Math"/>
                          </a:rPr>
                          <m:t>1</m:t>
                        </m:r>
                      </m:sub>
                    </m:sSub>
                    <m:r>
                      <a:rPr lang="el-GR" sz="2800" i="1">
                        <a:latin typeface="Cambria Math"/>
                      </a:rPr>
                      <m:t>: </m:t>
                    </m:r>
                    <m:sSub>
                      <m:sSubPr>
                        <m:ctrlPr>
                          <a:rPr lang="el-GR" sz="2800" i="1">
                            <a:latin typeface="Cambria Math"/>
                          </a:rPr>
                        </m:ctrlPr>
                      </m:sSubPr>
                      <m:e>
                        <m:r>
                          <a:rPr lang="el-GR" sz="2800" i="1">
                            <a:latin typeface="Cambria Math"/>
                          </a:rPr>
                          <m:t>𝑝</m:t>
                        </m:r>
                      </m:e>
                      <m:sub>
                        <m:r>
                          <a:rPr lang="el-GR" sz="2800" i="1">
                            <a:latin typeface="Cambria Math"/>
                          </a:rPr>
                          <m:t>1</m:t>
                        </m:r>
                      </m:sub>
                    </m:sSub>
                    <m:r>
                      <a:rPr lang="el-GR" sz="2800" i="1">
                        <a:latin typeface="Cambria Math"/>
                      </a:rPr>
                      <m:t>−</m:t>
                    </m:r>
                    <m:sSub>
                      <m:sSubPr>
                        <m:ctrlPr>
                          <a:rPr lang="el-GR" sz="2800" i="1">
                            <a:latin typeface="Cambria Math"/>
                          </a:rPr>
                        </m:ctrlPr>
                      </m:sSubPr>
                      <m:e>
                        <m:r>
                          <a:rPr lang="en-US" sz="2800" i="1">
                            <a:latin typeface="Cambria Math"/>
                          </a:rPr>
                          <m:t>𝑝</m:t>
                        </m:r>
                      </m:e>
                      <m:sub>
                        <m:r>
                          <a:rPr lang="el-GR" sz="2800" i="1">
                            <a:latin typeface="Cambria Math"/>
                          </a:rPr>
                          <m:t>2</m:t>
                        </m:r>
                      </m:sub>
                    </m:sSub>
                    <m:r>
                      <a:rPr lang="el-GR" sz="2800" b="0" i="1" smtClean="0">
                        <a:latin typeface="Cambria Math"/>
                      </a:rPr>
                      <m:t>&lt;−0,05</m:t>
                    </m:r>
                  </m:oMath>
                </a14:m>
                <a:endParaRPr lang="el-GR" sz="2800" dirty="0" smtClean="0"/>
              </a:p>
              <a:p>
                <a:r>
                  <a:rPr lang="el-GR" sz="2800" dirty="0" smtClean="0"/>
                  <a:t>α=0,10</a:t>
                </a:r>
                <a:endParaRPr lang="el-GR" sz="2800" dirty="0" smtClean="0"/>
              </a:p>
              <a:p>
                <a:r>
                  <a:rPr lang="el-GR" sz="2800" dirty="0" smtClean="0"/>
                  <a:t>Απάντηση</a:t>
                </a:r>
                <a:endParaRPr lang="el-GR" sz="2800" dirty="0" smtClean="0"/>
              </a:p>
              <a:p>
                <a14:m>
                  <m:oMath xmlns:m="http://schemas.openxmlformats.org/officeDocument/2006/math">
                    <m:sSub>
                      <m:sSubPr>
                        <m:ctrlPr>
                          <a:rPr lang="el-GR" sz="2800" i="1" smtClean="0">
                            <a:latin typeface="Cambria Math"/>
                          </a:rPr>
                        </m:ctrlPr>
                      </m:sSubPr>
                      <m:e>
                        <m:acc>
                          <m:accPr>
                            <m:chr m:val="̂"/>
                            <m:ctrlPr>
                              <a:rPr lang="el-GR" sz="2800" i="1">
                                <a:latin typeface="Cambria Math"/>
                              </a:rPr>
                            </m:ctrlPr>
                          </m:accPr>
                          <m:e>
                            <m:r>
                              <a:rPr lang="el-GR" sz="2800" i="1">
                                <a:latin typeface="Cambria Math"/>
                              </a:rPr>
                              <m:t>𝑝</m:t>
                            </m:r>
                          </m:e>
                        </m:acc>
                      </m:e>
                      <m:sub>
                        <m:r>
                          <a:rPr lang="el-GR" sz="2800" i="1">
                            <a:latin typeface="Cambria Math"/>
                          </a:rPr>
                          <m:t>1</m:t>
                        </m:r>
                      </m:sub>
                    </m:sSub>
                    <m:r>
                      <a:rPr lang="el-GR" sz="2800" i="1">
                        <a:latin typeface="Cambria Math"/>
                      </a:rPr>
                      <m:t>=</m:t>
                    </m:r>
                    <m:f>
                      <m:fPr>
                        <m:ctrlPr>
                          <a:rPr lang="el-GR" sz="2800" i="1">
                            <a:latin typeface="Cambria Math"/>
                          </a:rPr>
                        </m:ctrlPr>
                      </m:fPr>
                      <m:num>
                        <m:sSub>
                          <m:sSubPr>
                            <m:ctrlPr>
                              <a:rPr lang="el-GR" sz="2800" i="1">
                                <a:latin typeface="Cambria Math"/>
                              </a:rPr>
                            </m:ctrlPr>
                          </m:sSubPr>
                          <m:e>
                            <m:r>
                              <a:rPr lang="el-GR" sz="2800" i="1">
                                <a:latin typeface="Cambria Math"/>
                              </a:rPr>
                              <m:t>𝑥</m:t>
                            </m:r>
                          </m:e>
                          <m:sub>
                            <m:r>
                              <a:rPr lang="el-GR" sz="2800" i="1">
                                <a:latin typeface="Cambria Math"/>
                              </a:rPr>
                              <m:t>1</m:t>
                            </m:r>
                          </m:sub>
                        </m:sSub>
                      </m:num>
                      <m:den>
                        <m:sSub>
                          <m:sSubPr>
                            <m:ctrlPr>
                              <a:rPr lang="el-GR" sz="2800" i="1">
                                <a:latin typeface="Cambria Math"/>
                              </a:rPr>
                            </m:ctrlPr>
                          </m:sSubPr>
                          <m:e>
                            <m:r>
                              <a:rPr lang="en-US" sz="2800" i="1">
                                <a:latin typeface="Cambria Math"/>
                              </a:rPr>
                              <m:t>𝑛</m:t>
                            </m:r>
                          </m:e>
                          <m:sub>
                            <m:r>
                              <a:rPr lang="el-GR" sz="2800" i="1">
                                <a:latin typeface="Cambria Math"/>
                              </a:rPr>
                              <m:t>1</m:t>
                            </m:r>
                          </m:sub>
                        </m:sSub>
                      </m:den>
                    </m:f>
                    <m:r>
                      <a:rPr lang="el-GR" sz="2800" i="1">
                        <a:latin typeface="Cambria Math"/>
                      </a:rPr>
                      <m:t>=</m:t>
                    </m:r>
                    <m:f>
                      <m:fPr>
                        <m:ctrlPr>
                          <a:rPr lang="el-GR" sz="2800" i="1">
                            <a:latin typeface="Cambria Math"/>
                          </a:rPr>
                        </m:ctrlPr>
                      </m:fPr>
                      <m:num>
                        <m:r>
                          <a:rPr lang="el-GR" sz="2800" b="0" i="1" smtClean="0">
                            <a:latin typeface="Cambria Math"/>
                          </a:rPr>
                          <m:t>80</m:t>
                        </m:r>
                      </m:num>
                      <m:den>
                        <m:r>
                          <a:rPr lang="el-GR" sz="2800" b="0" i="1" smtClean="0">
                            <a:latin typeface="Cambria Math"/>
                          </a:rPr>
                          <m:t>20</m:t>
                        </m:r>
                        <m:r>
                          <a:rPr lang="el-GR" sz="2800" i="1">
                            <a:latin typeface="Cambria Math"/>
                          </a:rPr>
                          <m:t>0</m:t>
                        </m:r>
                      </m:den>
                    </m:f>
                    <m:r>
                      <a:rPr lang="el-GR" sz="2800" i="1">
                        <a:latin typeface="Cambria Math"/>
                      </a:rPr>
                      <m:t>=0,4</m:t>
                    </m:r>
                    <m:r>
                      <a:rPr lang="el-GR" sz="2800" b="0" i="1" smtClean="0">
                        <a:latin typeface="Cambria Math"/>
                      </a:rPr>
                      <m:t>0</m:t>
                    </m:r>
                  </m:oMath>
                </a14:m>
                <a:endParaRPr lang="el-GR" sz="2800" dirty="0"/>
              </a:p>
              <a:p>
                <a14:m>
                  <m:oMath xmlns:m="http://schemas.openxmlformats.org/officeDocument/2006/math">
                    <m:sSub>
                      <m:sSubPr>
                        <m:ctrlPr>
                          <a:rPr lang="el-GR" sz="2800" i="1">
                            <a:latin typeface="Cambria Math"/>
                          </a:rPr>
                        </m:ctrlPr>
                      </m:sSubPr>
                      <m:e>
                        <m:acc>
                          <m:accPr>
                            <m:chr m:val="̂"/>
                            <m:ctrlPr>
                              <a:rPr lang="el-GR" sz="2800" i="1">
                                <a:latin typeface="Cambria Math"/>
                              </a:rPr>
                            </m:ctrlPr>
                          </m:accPr>
                          <m:e>
                            <m:r>
                              <a:rPr lang="el-GR" sz="2800" i="1">
                                <a:latin typeface="Cambria Math"/>
                              </a:rPr>
                              <m:t>𝑝</m:t>
                            </m:r>
                          </m:e>
                        </m:acc>
                      </m:e>
                      <m:sub>
                        <m:r>
                          <a:rPr lang="el-GR" sz="2800" i="1">
                            <a:latin typeface="Cambria Math"/>
                          </a:rPr>
                          <m:t>2</m:t>
                        </m:r>
                      </m:sub>
                    </m:sSub>
                    <m:r>
                      <a:rPr lang="el-GR" sz="2800" i="1">
                        <a:latin typeface="Cambria Math"/>
                      </a:rPr>
                      <m:t>=</m:t>
                    </m:r>
                    <m:f>
                      <m:fPr>
                        <m:ctrlPr>
                          <a:rPr lang="el-GR" sz="2800" i="1">
                            <a:latin typeface="Cambria Math"/>
                          </a:rPr>
                        </m:ctrlPr>
                      </m:fPr>
                      <m:num>
                        <m:sSub>
                          <m:sSubPr>
                            <m:ctrlPr>
                              <a:rPr lang="el-GR" sz="2800" i="1">
                                <a:latin typeface="Cambria Math"/>
                              </a:rPr>
                            </m:ctrlPr>
                          </m:sSubPr>
                          <m:e>
                            <m:r>
                              <a:rPr lang="el-GR" sz="2800" i="1">
                                <a:latin typeface="Cambria Math"/>
                              </a:rPr>
                              <m:t>𝑥</m:t>
                            </m:r>
                          </m:e>
                          <m:sub>
                            <m:r>
                              <a:rPr lang="el-GR" sz="2800" i="1">
                                <a:latin typeface="Cambria Math"/>
                              </a:rPr>
                              <m:t>2</m:t>
                            </m:r>
                          </m:sub>
                        </m:sSub>
                      </m:num>
                      <m:den>
                        <m:sSub>
                          <m:sSubPr>
                            <m:ctrlPr>
                              <a:rPr lang="el-GR" sz="2800" i="1">
                                <a:latin typeface="Cambria Math"/>
                              </a:rPr>
                            </m:ctrlPr>
                          </m:sSubPr>
                          <m:e>
                            <m:r>
                              <a:rPr lang="en-US" sz="2800" i="1">
                                <a:latin typeface="Cambria Math"/>
                              </a:rPr>
                              <m:t>𝑛</m:t>
                            </m:r>
                          </m:e>
                          <m:sub>
                            <m:r>
                              <a:rPr lang="el-GR" sz="2800" i="1">
                                <a:latin typeface="Cambria Math"/>
                              </a:rPr>
                              <m:t>2</m:t>
                            </m:r>
                          </m:sub>
                        </m:sSub>
                      </m:den>
                    </m:f>
                    <m:r>
                      <a:rPr lang="el-GR" sz="2800" i="1">
                        <a:latin typeface="Cambria Math"/>
                      </a:rPr>
                      <m:t>=</m:t>
                    </m:r>
                    <m:f>
                      <m:fPr>
                        <m:ctrlPr>
                          <a:rPr lang="el-GR" sz="2800" i="1">
                            <a:latin typeface="Cambria Math"/>
                          </a:rPr>
                        </m:ctrlPr>
                      </m:fPr>
                      <m:num>
                        <m:r>
                          <a:rPr lang="el-GR" sz="2800" b="0" i="1" smtClean="0">
                            <a:latin typeface="Cambria Math"/>
                          </a:rPr>
                          <m:t>150</m:t>
                        </m:r>
                      </m:num>
                      <m:den>
                        <m:r>
                          <a:rPr lang="el-GR" sz="2800" b="0" i="1" smtClean="0">
                            <a:latin typeface="Cambria Math"/>
                          </a:rPr>
                          <m:t>30</m:t>
                        </m:r>
                        <m:r>
                          <a:rPr lang="el-GR" sz="2800" i="1">
                            <a:latin typeface="Cambria Math"/>
                          </a:rPr>
                          <m:t>0</m:t>
                        </m:r>
                      </m:den>
                    </m:f>
                    <m:r>
                      <a:rPr lang="el-GR" sz="2800" i="1">
                        <a:latin typeface="Cambria Math"/>
                      </a:rPr>
                      <m:t>=0,</m:t>
                    </m:r>
                    <m:r>
                      <a:rPr lang="el-GR" sz="2800" b="0" i="1" smtClean="0">
                        <a:latin typeface="Cambria Math"/>
                      </a:rPr>
                      <m:t>5</m:t>
                    </m:r>
                  </m:oMath>
                </a14:m>
                <a:endParaRPr lang="el-GR" sz="2800" dirty="0"/>
              </a:p>
              <a:p>
                <a:pPr algn="just"/>
                <a:endParaRPr lang="el-GR" sz="2800" dirty="0"/>
              </a:p>
            </p:txBody>
          </p:sp>
        </mc:Choice>
        <mc:Fallback>
          <p:sp>
            <p:nvSpPr>
              <p:cNvPr id="3" name="2 - Θέση περιεχομένου"/>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133" t="-800" r="-1333"/>
                </a:stretch>
              </a:blipFill>
            </p:spPr>
            <p:txBody>
              <a:bodyPr/>
              <a:lstStyle/>
              <a:p>
                <a:r>
                  <a:rPr lang="el-GR">
                    <a:noFill/>
                  </a:rPr>
                  <a:t> </a:t>
                </a:r>
              </a:p>
            </p:txBody>
          </p:sp>
        </mc:Fallback>
      </mc:AlternateContent>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53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230962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9144000" cy="6858000"/>
              </a:xfrm>
            </p:spPr>
            <p:txBody>
              <a:bodyPr>
                <a:normAutofit lnSpcReduction="10000"/>
              </a:bodyPr>
              <a:lstStyle/>
              <a:p>
                <a:pPr algn="just"/>
                <a:r>
                  <a:rPr lang="el-GR" dirty="0" smtClean="0"/>
                  <a:t>Σε έρευνα που αφορούσε  την κατανάλωση καφέ των δυο φύλων στο ΤΕΙ Δυτικής Μακεδονίας βρέθηκε ότι σε δείγμα 200 ανδρών οι 80 επιλέγουν καπουτσίνο,  ενώ σε δείγμα 300 γυναικών οι 150 επιλέγουν καπουτσίνο. Σε προγενέστερη πανελλαδική έρευνα είχε διαπιστωθεί ότι η διαφορά μεταξύ ανδρών και γυναικών βρίσκεται στο -5 %. </a:t>
                </a:r>
                <a:r>
                  <a:rPr lang="el-GR" dirty="0" smtClean="0"/>
                  <a:t>Η αναλογία στο συνδυασμένο δείγμα είναι:</a:t>
                </a:r>
              </a:p>
              <a:p>
                <a14:m>
                  <m:oMath xmlns:m="http://schemas.openxmlformats.org/officeDocument/2006/math">
                    <m:acc>
                      <m:accPr>
                        <m:chr m:val="̂"/>
                        <m:ctrlPr>
                          <a:rPr lang="el-GR" i="1"/>
                        </m:ctrlPr>
                      </m:accPr>
                      <m:e>
                        <m:r>
                          <a:rPr lang="el-GR" i="1"/>
                          <m:t>𝑝</m:t>
                        </m:r>
                      </m:e>
                    </m:acc>
                    <m:r>
                      <a:rPr lang="el-GR" i="1"/>
                      <m:t>=</m:t>
                    </m:r>
                    <m:f>
                      <m:fPr>
                        <m:ctrlPr>
                          <a:rPr lang="el-GR" i="1"/>
                        </m:ctrlPr>
                      </m:fPr>
                      <m:num>
                        <m:sSub>
                          <m:sSubPr>
                            <m:ctrlPr>
                              <a:rPr lang="el-GR" i="1"/>
                            </m:ctrlPr>
                          </m:sSubPr>
                          <m:e>
                            <m:r>
                              <a:rPr lang="el-GR" i="1"/>
                              <m:t>𝑥</m:t>
                            </m:r>
                          </m:e>
                          <m:sub>
                            <m:r>
                              <a:rPr lang="el-GR" i="1"/>
                              <m:t>1</m:t>
                            </m:r>
                          </m:sub>
                        </m:sSub>
                        <m:r>
                          <a:rPr lang="el-GR" i="1"/>
                          <m:t>+</m:t>
                        </m:r>
                        <m:sSub>
                          <m:sSubPr>
                            <m:ctrlPr>
                              <a:rPr lang="el-GR" i="1"/>
                            </m:ctrlPr>
                          </m:sSubPr>
                          <m:e>
                            <m:r>
                              <a:rPr lang="el-GR" i="1"/>
                              <m:t>𝑥</m:t>
                            </m:r>
                          </m:e>
                          <m:sub>
                            <m:r>
                              <a:rPr lang="el-GR" i="1"/>
                              <m:t>2</m:t>
                            </m:r>
                          </m:sub>
                        </m:sSub>
                      </m:num>
                      <m:den>
                        <m:sSub>
                          <m:sSubPr>
                            <m:ctrlPr>
                              <a:rPr lang="el-GR" i="1"/>
                            </m:ctrlPr>
                          </m:sSubPr>
                          <m:e>
                            <m:r>
                              <a:rPr lang="en-US" i="1"/>
                              <m:t>𝑛</m:t>
                            </m:r>
                          </m:e>
                          <m:sub>
                            <m:r>
                              <a:rPr lang="el-GR" i="1"/>
                              <m:t>1</m:t>
                            </m:r>
                          </m:sub>
                        </m:sSub>
                        <m:r>
                          <a:rPr lang="el-GR" i="1"/>
                          <m:t>+</m:t>
                        </m:r>
                        <m:sSub>
                          <m:sSubPr>
                            <m:ctrlPr>
                              <a:rPr lang="el-GR" i="1"/>
                            </m:ctrlPr>
                          </m:sSubPr>
                          <m:e>
                            <m:r>
                              <a:rPr lang="el-GR" i="1"/>
                              <m:t>𝑛</m:t>
                            </m:r>
                          </m:e>
                          <m:sub>
                            <m:r>
                              <a:rPr lang="el-GR" i="1"/>
                              <m:t>2</m:t>
                            </m:r>
                          </m:sub>
                        </m:sSub>
                      </m:den>
                    </m:f>
                    <m:r>
                      <a:rPr lang="el-GR" i="1"/>
                      <m:t>=</m:t>
                    </m:r>
                    <m:f>
                      <m:fPr>
                        <m:ctrlPr>
                          <a:rPr lang="el-GR" i="1"/>
                        </m:ctrlPr>
                      </m:fPr>
                      <m:num>
                        <m:r>
                          <a:rPr lang="el-GR" b="0" i="1" smtClean="0">
                            <a:latin typeface="Cambria Math"/>
                          </a:rPr>
                          <m:t>80</m:t>
                        </m:r>
                        <m:r>
                          <a:rPr lang="el-GR" i="1"/>
                          <m:t>+</m:t>
                        </m:r>
                        <m:r>
                          <a:rPr lang="el-GR" b="0" i="1" smtClean="0">
                            <a:latin typeface="Cambria Math"/>
                          </a:rPr>
                          <m:t>15</m:t>
                        </m:r>
                        <m:r>
                          <a:rPr lang="el-GR" i="1"/>
                          <m:t>0</m:t>
                        </m:r>
                      </m:num>
                      <m:den>
                        <m:r>
                          <a:rPr lang="el-GR" b="0" i="1" smtClean="0">
                            <a:latin typeface="Cambria Math"/>
                          </a:rPr>
                          <m:t>20</m:t>
                        </m:r>
                        <m:r>
                          <a:rPr lang="el-GR" i="1"/>
                          <m:t>0+</m:t>
                        </m:r>
                        <m:r>
                          <a:rPr lang="el-GR" b="0" i="1" smtClean="0">
                            <a:latin typeface="Cambria Math"/>
                          </a:rPr>
                          <m:t>30</m:t>
                        </m:r>
                        <m:r>
                          <a:rPr lang="el-GR" i="1"/>
                          <m:t>0</m:t>
                        </m:r>
                      </m:den>
                    </m:f>
                    <m:r>
                      <a:rPr lang="el-GR" i="1"/>
                      <m:t>=</m:t>
                    </m:r>
                    <m:f>
                      <m:fPr>
                        <m:ctrlPr>
                          <a:rPr lang="el-GR" i="1"/>
                        </m:ctrlPr>
                      </m:fPr>
                      <m:num>
                        <m:r>
                          <a:rPr lang="el-GR" b="0" i="1" smtClean="0">
                            <a:latin typeface="Cambria Math"/>
                          </a:rPr>
                          <m:t>230</m:t>
                        </m:r>
                      </m:num>
                      <m:den>
                        <m:r>
                          <a:rPr lang="el-GR" b="0" i="1" smtClean="0">
                            <a:latin typeface="Cambria Math"/>
                          </a:rPr>
                          <m:t>50</m:t>
                        </m:r>
                        <m:r>
                          <a:rPr lang="el-GR" i="1"/>
                          <m:t>0</m:t>
                        </m:r>
                      </m:den>
                    </m:f>
                    <m:r>
                      <a:rPr lang="el-GR" i="1"/>
                      <m:t>=0,</m:t>
                    </m:r>
                    <m:r>
                      <a:rPr lang="el-GR" b="0" i="1" smtClean="0">
                        <a:latin typeface="Cambria Math"/>
                      </a:rPr>
                      <m:t>46</m:t>
                    </m:r>
                  </m:oMath>
                </a14:m>
                <a:endParaRPr lang="el-GR" dirty="0"/>
              </a:p>
              <a:p>
                <a:pPr algn="just"/>
                <a:r>
                  <a:rPr lang="el-GR" dirty="0"/>
                  <a:t>Ο αριθμός αυτός σημαίνει ότι το </a:t>
                </a:r>
                <a:r>
                  <a:rPr lang="el-GR" dirty="0" smtClean="0"/>
                  <a:t>46% </a:t>
                </a:r>
                <a:r>
                  <a:rPr lang="el-GR" dirty="0"/>
                  <a:t>των </a:t>
                </a:r>
                <a:r>
                  <a:rPr lang="el-GR" dirty="0" smtClean="0"/>
                  <a:t>φοιτητών  </a:t>
                </a:r>
                <a:r>
                  <a:rPr lang="el-GR" dirty="0"/>
                  <a:t>γενικά </a:t>
                </a:r>
                <a:r>
                  <a:rPr lang="el-GR" dirty="0" smtClean="0"/>
                  <a:t>(ανεξαρτήτως ανδρών και γυναικών) επιλέγουν καφέ καπουτσίνο. </a:t>
                </a:r>
                <a:r>
                  <a:rPr lang="el-GR" b="1" dirty="0" smtClean="0">
                    <a:solidFill>
                      <a:srgbClr val="FF0000"/>
                    </a:solidFill>
                  </a:rPr>
                  <a:t>  </a:t>
                </a:r>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467" t="-1867" r="-1667"/>
                </a:stretch>
              </a:blipFill>
            </p:spPr>
            <p:txBody>
              <a:bodyPr/>
              <a:lstStyle/>
              <a:p>
                <a:r>
                  <a:rPr lang="el-GR">
                    <a:noFill/>
                  </a:rPr>
                  <a:t> </a:t>
                </a:r>
              </a:p>
            </p:txBody>
          </p:sp>
        </mc:Fallback>
      </mc:AlternateContent>
    </p:spTree>
    <p:extLst>
      <p:ext uri="{BB962C8B-B14F-4D97-AF65-F5344CB8AC3E}">
        <p14:creationId xmlns:p14="http://schemas.microsoft.com/office/powerpoint/2010/main" val="376083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9144000" cy="685800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l-GR" i="1" smtClean="0"/>
                          </m:ctrlPr>
                        </m:sSubPr>
                        <m:e>
                          <m:r>
                            <a:rPr lang="el-GR" i="1"/>
                            <m:t>𝑧</m:t>
                          </m:r>
                        </m:e>
                        <m:sub>
                          <m:sSub>
                            <m:sSubPr>
                              <m:ctrlPr>
                                <a:rPr lang="el-GR" i="1"/>
                              </m:ctrlPr>
                            </m:sSubPr>
                            <m:e>
                              <m:acc>
                                <m:accPr>
                                  <m:chr m:val="̂"/>
                                  <m:ctrlPr>
                                    <a:rPr lang="el-GR" i="1"/>
                                  </m:ctrlPr>
                                </m:accPr>
                                <m:e>
                                  <m:r>
                                    <a:rPr lang="el-GR" i="1"/>
                                    <m:t>𝑝</m:t>
                                  </m:r>
                                </m:e>
                              </m:acc>
                            </m:e>
                            <m:sub>
                              <m:r>
                                <a:rPr lang="el-GR" i="1"/>
                                <m:t>1</m:t>
                              </m:r>
                            </m:sub>
                          </m:sSub>
                          <m:r>
                            <a:rPr lang="el-GR" i="1"/>
                            <m:t>−</m:t>
                          </m:r>
                          <m:sSub>
                            <m:sSubPr>
                              <m:ctrlPr>
                                <a:rPr lang="el-GR" i="1"/>
                              </m:ctrlPr>
                            </m:sSubPr>
                            <m:e>
                              <m:acc>
                                <m:accPr>
                                  <m:chr m:val="̂"/>
                                  <m:ctrlPr>
                                    <a:rPr lang="el-GR" i="1"/>
                                  </m:ctrlPr>
                                </m:accPr>
                                <m:e>
                                  <m:r>
                                    <a:rPr lang="en-US" i="1"/>
                                    <m:t>𝑝</m:t>
                                  </m:r>
                                </m:e>
                              </m:acc>
                            </m:e>
                            <m:sub>
                              <m:r>
                                <a:rPr lang="en-US" i="1"/>
                                <m:t>2</m:t>
                              </m:r>
                            </m:sub>
                          </m:sSub>
                        </m:sub>
                      </m:sSub>
                      <m:r>
                        <a:rPr lang="el-GR" i="1"/>
                        <m:t>=</m:t>
                      </m:r>
                      <m:f>
                        <m:fPr>
                          <m:ctrlPr>
                            <a:rPr lang="el-GR" i="1"/>
                          </m:ctrlPr>
                        </m:fPr>
                        <m:num>
                          <m:d>
                            <m:dPr>
                              <m:ctrlPr>
                                <a:rPr lang="el-GR" i="1"/>
                              </m:ctrlPr>
                            </m:dPr>
                            <m:e>
                              <m:sSub>
                                <m:sSubPr>
                                  <m:ctrlPr>
                                    <a:rPr lang="el-GR" i="1"/>
                                  </m:ctrlPr>
                                </m:sSubPr>
                                <m:e>
                                  <m:acc>
                                    <m:accPr>
                                      <m:chr m:val="̂"/>
                                      <m:ctrlPr>
                                        <a:rPr lang="el-GR" i="1"/>
                                      </m:ctrlPr>
                                    </m:accPr>
                                    <m:e>
                                      <m:r>
                                        <a:rPr lang="el-GR" i="1"/>
                                        <m:t>𝑝</m:t>
                                      </m:r>
                                    </m:e>
                                  </m:acc>
                                </m:e>
                                <m:sub>
                                  <m:r>
                                    <a:rPr lang="el-GR" i="1"/>
                                    <m:t>1</m:t>
                                  </m:r>
                                </m:sub>
                              </m:sSub>
                              <m:r>
                                <a:rPr lang="el-GR" i="1"/>
                                <m:t>−</m:t>
                              </m:r>
                              <m:sSub>
                                <m:sSubPr>
                                  <m:ctrlPr>
                                    <a:rPr lang="el-GR" i="1"/>
                                  </m:ctrlPr>
                                </m:sSubPr>
                                <m:e>
                                  <m:acc>
                                    <m:accPr>
                                      <m:chr m:val="̂"/>
                                      <m:ctrlPr>
                                        <a:rPr lang="el-GR" i="1"/>
                                      </m:ctrlPr>
                                    </m:accPr>
                                    <m:e>
                                      <m:r>
                                        <a:rPr lang="en-US" i="1"/>
                                        <m:t>𝑝</m:t>
                                      </m:r>
                                    </m:e>
                                  </m:acc>
                                </m:e>
                                <m:sub>
                                  <m:r>
                                    <a:rPr lang="en-US" i="1"/>
                                    <m:t>2</m:t>
                                  </m:r>
                                </m:sub>
                              </m:sSub>
                            </m:e>
                          </m:d>
                          <m:r>
                            <a:rPr lang="el-GR" i="1"/>
                            <m:t>−</m:t>
                          </m:r>
                          <m:r>
                            <a:rPr lang="el-GR" b="0" i="1" smtClean="0">
                              <a:latin typeface="Cambria Math"/>
                            </a:rPr>
                            <m:t>(</m:t>
                          </m:r>
                          <m:sSub>
                            <m:sSubPr>
                              <m:ctrlPr>
                                <a:rPr lang="el-GR" b="0" i="1" smtClean="0">
                                  <a:latin typeface="Cambria Math"/>
                                </a:rPr>
                              </m:ctrlPr>
                            </m:sSubPr>
                            <m:e>
                              <m:r>
                                <a:rPr lang="en-US" b="0" i="1" smtClean="0">
                                  <a:latin typeface="Cambria Math"/>
                                </a:rPr>
                                <m:t>𝑝</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2</m:t>
                              </m:r>
                            </m:sub>
                          </m:sSub>
                          <m:r>
                            <a:rPr lang="en-US" b="0" i="1" smtClean="0">
                              <a:latin typeface="Cambria Math"/>
                            </a:rPr>
                            <m:t>)</m:t>
                          </m:r>
                        </m:num>
                        <m:den>
                          <m:rad>
                            <m:radPr>
                              <m:degHide m:val="on"/>
                              <m:ctrlPr>
                                <a:rPr lang="el-GR" i="1"/>
                              </m:ctrlPr>
                            </m:radPr>
                            <m:deg/>
                            <m:e>
                              <m:acc>
                                <m:accPr>
                                  <m:chr m:val="̂"/>
                                  <m:ctrlPr>
                                    <a:rPr lang="el-GR" i="1"/>
                                  </m:ctrlPr>
                                </m:accPr>
                                <m:e>
                                  <m:r>
                                    <a:rPr lang="en-US" i="1"/>
                                    <m:t>𝑝</m:t>
                                  </m:r>
                                </m:e>
                              </m:acc>
                              <m:d>
                                <m:dPr>
                                  <m:ctrlPr>
                                    <a:rPr lang="el-GR" i="1"/>
                                  </m:ctrlPr>
                                </m:dPr>
                                <m:e>
                                  <m:r>
                                    <a:rPr lang="el-GR" i="1"/>
                                    <m:t>1−</m:t>
                                  </m:r>
                                  <m:acc>
                                    <m:accPr>
                                      <m:chr m:val="̂"/>
                                      <m:ctrlPr>
                                        <a:rPr lang="el-GR" i="1"/>
                                      </m:ctrlPr>
                                    </m:accPr>
                                    <m:e>
                                      <m:r>
                                        <a:rPr lang="en-US" i="1"/>
                                        <m:t>𝑝</m:t>
                                      </m:r>
                                    </m:e>
                                  </m:acc>
                                </m:e>
                              </m:d>
                              <m:d>
                                <m:dPr>
                                  <m:ctrlPr>
                                    <a:rPr lang="el-GR" i="1"/>
                                  </m:ctrlPr>
                                </m:dPr>
                                <m:e>
                                  <m:f>
                                    <m:fPr>
                                      <m:ctrlPr>
                                        <a:rPr lang="el-GR" i="1"/>
                                      </m:ctrlPr>
                                    </m:fPr>
                                    <m:num>
                                      <m:r>
                                        <a:rPr lang="el-GR" i="1"/>
                                        <m:t>1</m:t>
                                      </m:r>
                                    </m:num>
                                    <m:den>
                                      <m:sSub>
                                        <m:sSubPr>
                                          <m:ctrlPr>
                                            <a:rPr lang="el-GR" i="1"/>
                                          </m:ctrlPr>
                                        </m:sSubPr>
                                        <m:e>
                                          <m:r>
                                            <a:rPr lang="el-GR" i="1"/>
                                            <m:t>𝑛</m:t>
                                          </m:r>
                                        </m:e>
                                        <m:sub>
                                          <m:r>
                                            <a:rPr lang="el-GR" i="1"/>
                                            <m:t>1</m:t>
                                          </m:r>
                                        </m:sub>
                                      </m:sSub>
                                    </m:den>
                                  </m:f>
                                  <m:r>
                                    <a:rPr lang="el-GR" i="1"/>
                                    <m:t>+</m:t>
                                  </m:r>
                                  <m:f>
                                    <m:fPr>
                                      <m:ctrlPr>
                                        <a:rPr lang="el-GR" i="1"/>
                                      </m:ctrlPr>
                                    </m:fPr>
                                    <m:num>
                                      <m:r>
                                        <a:rPr lang="el-GR" i="1"/>
                                        <m:t>1</m:t>
                                      </m:r>
                                    </m:num>
                                    <m:den>
                                      <m:sSub>
                                        <m:sSubPr>
                                          <m:ctrlPr>
                                            <a:rPr lang="el-GR" i="1"/>
                                          </m:ctrlPr>
                                        </m:sSubPr>
                                        <m:e>
                                          <m:r>
                                            <a:rPr lang="el-GR" i="1"/>
                                            <m:t>𝑛</m:t>
                                          </m:r>
                                        </m:e>
                                        <m:sub>
                                          <m:r>
                                            <a:rPr lang="el-GR" i="1"/>
                                            <m:t>2</m:t>
                                          </m:r>
                                        </m:sub>
                                      </m:sSub>
                                    </m:den>
                                  </m:f>
                                </m:e>
                              </m:d>
                            </m:e>
                          </m:rad>
                        </m:den>
                      </m:f>
                    </m:oMath>
                  </m:oMathPara>
                </a14:m>
                <a:endParaRPr lang="el-GR" i="1" dirty="0" smtClean="0"/>
              </a:p>
              <a:p>
                <a:pPr marL="0" indent="0">
                  <a:buNone/>
                </a:pPr>
                <a:endParaRPr lang="el-GR"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l-GR" b="0" i="1" smtClean="0">
                          <a:latin typeface="Cambria Math"/>
                        </a:rPr>
                        <m:t>=</m:t>
                      </m:r>
                      <m:f>
                        <m:fPr>
                          <m:ctrlPr>
                            <a:rPr lang="el-GR" i="1">
                              <a:latin typeface="Cambria Math"/>
                            </a:rPr>
                          </m:ctrlPr>
                        </m:fPr>
                        <m:num>
                          <m:d>
                            <m:dPr>
                              <m:ctrlPr>
                                <a:rPr lang="el-GR" i="1">
                                  <a:latin typeface="Cambria Math"/>
                                </a:rPr>
                              </m:ctrlPr>
                            </m:dPr>
                            <m:e>
                              <m:r>
                                <a:rPr lang="el-GR" b="0" i="1" smtClean="0">
                                  <a:latin typeface="Cambria Math"/>
                                </a:rPr>
                                <m:t>0,40</m:t>
                              </m:r>
                              <m:r>
                                <a:rPr lang="el-GR" i="1">
                                  <a:latin typeface="Cambria Math"/>
                                </a:rPr>
                                <m:t>−</m:t>
                              </m:r>
                              <m:r>
                                <a:rPr lang="el-GR" b="0" i="1" smtClean="0">
                                  <a:latin typeface="Cambria Math"/>
                                </a:rPr>
                                <m:t>0,5</m:t>
                              </m:r>
                            </m:e>
                          </m:d>
                          <m:r>
                            <a:rPr lang="el-GR" b="0" i="1" smtClean="0">
                              <a:latin typeface="Cambria Math"/>
                            </a:rPr>
                            <m:t>+0,05</m:t>
                          </m:r>
                        </m:num>
                        <m:den>
                          <m:rad>
                            <m:radPr>
                              <m:degHide m:val="on"/>
                              <m:ctrlPr>
                                <a:rPr lang="el-GR" i="1">
                                  <a:latin typeface="Cambria Math"/>
                                </a:rPr>
                              </m:ctrlPr>
                            </m:radPr>
                            <m:deg/>
                            <m:e>
                              <m:r>
                                <a:rPr lang="el-GR" b="0" i="1" smtClean="0">
                                  <a:latin typeface="Cambria Math"/>
                                </a:rPr>
                                <m:t>0,46∗</m:t>
                              </m:r>
                              <m:d>
                                <m:dPr>
                                  <m:ctrlPr>
                                    <a:rPr lang="el-GR" i="1">
                                      <a:latin typeface="Cambria Math"/>
                                    </a:rPr>
                                  </m:ctrlPr>
                                </m:dPr>
                                <m:e>
                                  <m:r>
                                    <a:rPr lang="el-GR" i="1">
                                      <a:latin typeface="Cambria Math"/>
                                    </a:rPr>
                                    <m:t>1−</m:t>
                                  </m:r>
                                  <m:r>
                                    <a:rPr lang="el-GR" b="0" i="1" smtClean="0">
                                      <a:latin typeface="Cambria Math"/>
                                    </a:rPr>
                                    <m:t>0,46</m:t>
                                  </m:r>
                                </m:e>
                              </m:d>
                              <m:d>
                                <m:dPr>
                                  <m:ctrlPr>
                                    <a:rPr lang="el-GR" i="1">
                                      <a:latin typeface="Cambria Math"/>
                                    </a:rPr>
                                  </m:ctrlPr>
                                </m:dPr>
                                <m:e>
                                  <m:f>
                                    <m:fPr>
                                      <m:ctrlPr>
                                        <a:rPr lang="el-GR" i="1">
                                          <a:latin typeface="Cambria Math"/>
                                        </a:rPr>
                                      </m:ctrlPr>
                                    </m:fPr>
                                    <m:num>
                                      <m:r>
                                        <a:rPr lang="el-GR" i="1">
                                          <a:latin typeface="Cambria Math"/>
                                        </a:rPr>
                                        <m:t>1</m:t>
                                      </m:r>
                                    </m:num>
                                    <m:den>
                                      <m:r>
                                        <a:rPr lang="el-GR" b="0" i="1" smtClean="0">
                                          <a:latin typeface="Cambria Math"/>
                                        </a:rPr>
                                        <m:t>200</m:t>
                                      </m:r>
                                    </m:den>
                                  </m:f>
                                  <m:r>
                                    <a:rPr lang="el-GR" i="1">
                                      <a:latin typeface="Cambria Math"/>
                                    </a:rPr>
                                    <m:t>+</m:t>
                                  </m:r>
                                  <m:f>
                                    <m:fPr>
                                      <m:ctrlPr>
                                        <a:rPr lang="el-GR" i="1">
                                          <a:latin typeface="Cambria Math"/>
                                        </a:rPr>
                                      </m:ctrlPr>
                                    </m:fPr>
                                    <m:num>
                                      <m:r>
                                        <a:rPr lang="el-GR" i="1">
                                          <a:latin typeface="Cambria Math"/>
                                        </a:rPr>
                                        <m:t>1</m:t>
                                      </m:r>
                                    </m:num>
                                    <m:den>
                                      <m:r>
                                        <a:rPr lang="el-GR" b="0" i="1" smtClean="0">
                                          <a:latin typeface="Cambria Math"/>
                                        </a:rPr>
                                        <m:t>300</m:t>
                                      </m:r>
                                    </m:den>
                                  </m:f>
                                </m:e>
                              </m:d>
                            </m:e>
                          </m:rad>
                        </m:den>
                      </m:f>
                      <m:r>
                        <a:rPr lang="el-GR" b="0" i="1" smtClean="0">
                          <a:latin typeface="Cambria Math"/>
                        </a:rPr>
                        <m:t>=</m:t>
                      </m:r>
                      <m:r>
                        <a:rPr lang="el-GR" b="1" i="1" smtClean="0">
                          <a:latin typeface="Cambria Math"/>
                        </a:rPr>
                        <m:t>−</m:t>
                      </m:r>
                      <m:r>
                        <a:rPr lang="el-GR" b="1" i="1" smtClean="0">
                          <a:solidFill>
                            <a:srgbClr val="3333FF"/>
                          </a:solidFill>
                          <a:latin typeface="Cambria Math"/>
                        </a:rPr>
                        <m:t>𝟏</m:t>
                      </m:r>
                      <m:r>
                        <a:rPr lang="el-GR" b="1" i="1" smtClean="0">
                          <a:solidFill>
                            <a:srgbClr val="3333FF"/>
                          </a:solidFill>
                          <a:latin typeface="Cambria Math"/>
                        </a:rPr>
                        <m:t>,</m:t>
                      </m:r>
                      <m:r>
                        <a:rPr lang="el-GR" b="1" i="1" smtClean="0">
                          <a:solidFill>
                            <a:srgbClr val="3333FF"/>
                          </a:solidFill>
                          <a:latin typeface="Cambria Math"/>
                        </a:rPr>
                        <m:t>𝟏</m:t>
                      </m:r>
                    </m:oMath>
                  </m:oMathPara>
                </a14:m>
                <a:endParaRPr lang="el-GR" b="1" dirty="0">
                  <a:solidFill>
                    <a:srgbClr val="3333FF"/>
                  </a:solidFill>
                </a:endParaRPr>
              </a:p>
              <a:p>
                <a14:m>
                  <m:oMath xmlns:m="http://schemas.openxmlformats.org/officeDocument/2006/math">
                    <m:sSub>
                      <m:sSubPr>
                        <m:ctrlPr>
                          <a:rPr lang="el-GR" i="1" smtClean="0">
                            <a:latin typeface="Cambria Math"/>
                          </a:rPr>
                        </m:ctrlPr>
                      </m:sSubPr>
                      <m:e>
                        <m:acc>
                          <m:accPr>
                            <m:chr m:val="̂"/>
                            <m:ctrlPr>
                              <a:rPr lang="el-GR" i="1">
                                <a:latin typeface="Cambria Math"/>
                              </a:rPr>
                            </m:ctrlPr>
                          </m:accPr>
                          <m:e>
                            <m:r>
                              <a:rPr lang="el-GR" i="1">
                                <a:latin typeface="Cambria Math"/>
                              </a:rPr>
                              <m:t>𝑝</m:t>
                            </m:r>
                          </m:e>
                        </m:acc>
                      </m:e>
                      <m:sub>
                        <m:r>
                          <a:rPr lang="el-GR" i="1">
                            <a:latin typeface="Cambria Math"/>
                          </a:rPr>
                          <m:t>1</m:t>
                        </m:r>
                      </m:sub>
                    </m:sSub>
                    <m:r>
                      <a:rPr lang="el-GR" i="1">
                        <a:latin typeface="Cambria Math"/>
                      </a:rPr>
                      <m:t>=</m:t>
                    </m:r>
                    <m:f>
                      <m:fPr>
                        <m:ctrlPr>
                          <a:rPr lang="el-GR" i="1">
                            <a:latin typeface="Cambria Math"/>
                          </a:rPr>
                        </m:ctrlPr>
                      </m:fPr>
                      <m:num>
                        <m:sSub>
                          <m:sSubPr>
                            <m:ctrlPr>
                              <a:rPr lang="el-GR" i="1">
                                <a:latin typeface="Cambria Math"/>
                              </a:rPr>
                            </m:ctrlPr>
                          </m:sSubPr>
                          <m:e>
                            <m:r>
                              <a:rPr lang="el-GR" i="1">
                                <a:latin typeface="Cambria Math"/>
                              </a:rPr>
                              <m:t>𝑥</m:t>
                            </m:r>
                          </m:e>
                          <m:sub>
                            <m:r>
                              <a:rPr lang="el-GR" i="1">
                                <a:latin typeface="Cambria Math"/>
                              </a:rPr>
                              <m:t>1</m:t>
                            </m:r>
                          </m:sub>
                        </m:sSub>
                      </m:num>
                      <m:den>
                        <m:sSub>
                          <m:sSubPr>
                            <m:ctrlPr>
                              <a:rPr lang="el-GR" i="1">
                                <a:latin typeface="Cambria Math"/>
                              </a:rPr>
                            </m:ctrlPr>
                          </m:sSubPr>
                          <m:e>
                            <m:r>
                              <a:rPr lang="en-US" i="1">
                                <a:latin typeface="Cambria Math"/>
                              </a:rPr>
                              <m:t>𝑛</m:t>
                            </m:r>
                          </m:e>
                          <m:sub>
                            <m:r>
                              <a:rPr lang="el-GR" i="1">
                                <a:latin typeface="Cambria Math"/>
                              </a:rPr>
                              <m:t>1</m:t>
                            </m:r>
                          </m:sub>
                        </m:sSub>
                      </m:den>
                    </m:f>
                    <m:r>
                      <a:rPr lang="el-GR" i="1">
                        <a:latin typeface="Cambria Math"/>
                      </a:rPr>
                      <m:t>=</m:t>
                    </m:r>
                    <m:f>
                      <m:fPr>
                        <m:ctrlPr>
                          <a:rPr lang="el-GR" i="1">
                            <a:latin typeface="Cambria Math"/>
                          </a:rPr>
                        </m:ctrlPr>
                      </m:fPr>
                      <m:num>
                        <m:r>
                          <a:rPr lang="el-GR" b="0" i="1" smtClean="0">
                            <a:latin typeface="Cambria Math"/>
                          </a:rPr>
                          <m:t>80</m:t>
                        </m:r>
                      </m:num>
                      <m:den>
                        <m:r>
                          <a:rPr lang="el-GR" b="0" i="1" smtClean="0">
                            <a:latin typeface="Cambria Math"/>
                          </a:rPr>
                          <m:t>20</m:t>
                        </m:r>
                        <m:r>
                          <a:rPr lang="el-GR" i="1">
                            <a:latin typeface="Cambria Math"/>
                          </a:rPr>
                          <m:t>0</m:t>
                        </m:r>
                      </m:den>
                    </m:f>
                    <m:r>
                      <a:rPr lang="el-GR" i="1">
                        <a:latin typeface="Cambria Math"/>
                      </a:rPr>
                      <m:t>=0,4</m:t>
                    </m:r>
                    <m:r>
                      <a:rPr lang="el-GR" b="0" i="1" smtClean="0">
                        <a:latin typeface="Cambria Math"/>
                      </a:rPr>
                      <m:t>0</m:t>
                    </m:r>
                  </m:oMath>
                </a14:m>
                <a:endParaRPr lang="el-GR" dirty="0"/>
              </a:p>
              <a:p>
                <a14:m>
                  <m:oMath xmlns:m="http://schemas.openxmlformats.org/officeDocument/2006/math">
                    <m:sSub>
                      <m:sSubPr>
                        <m:ctrlPr>
                          <a:rPr lang="el-GR" i="1">
                            <a:latin typeface="Cambria Math"/>
                          </a:rPr>
                        </m:ctrlPr>
                      </m:sSubPr>
                      <m:e>
                        <m:acc>
                          <m:accPr>
                            <m:chr m:val="̂"/>
                            <m:ctrlPr>
                              <a:rPr lang="el-GR" i="1">
                                <a:latin typeface="Cambria Math"/>
                              </a:rPr>
                            </m:ctrlPr>
                          </m:accPr>
                          <m:e>
                            <m:r>
                              <a:rPr lang="el-GR" i="1">
                                <a:latin typeface="Cambria Math"/>
                              </a:rPr>
                              <m:t>𝑝</m:t>
                            </m:r>
                          </m:e>
                        </m:acc>
                      </m:e>
                      <m:sub>
                        <m:r>
                          <a:rPr lang="el-GR" i="1">
                            <a:latin typeface="Cambria Math"/>
                          </a:rPr>
                          <m:t>2</m:t>
                        </m:r>
                      </m:sub>
                    </m:sSub>
                    <m:r>
                      <a:rPr lang="el-GR" i="1">
                        <a:latin typeface="Cambria Math"/>
                      </a:rPr>
                      <m:t>=</m:t>
                    </m:r>
                    <m:f>
                      <m:fPr>
                        <m:ctrlPr>
                          <a:rPr lang="el-GR" i="1">
                            <a:latin typeface="Cambria Math"/>
                          </a:rPr>
                        </m:ctrlPr>
                      </m:fPr>
                      <m:num>
                        <m:sSub>
                          <m:sSubPr>
                            <m:ctrlPr>
                              <a:rPr lang="el-GR" i="1">
                                <a:latin typeface="Cambria Math"/>
                              </a:rPr>
                            </m:ctrlPr>
                          </m:sSubPr>
                          <m:e>
                            <m:r>
                              <a:rPr lang="el-GR" i="1">
                                <a:latin typeface="Cambria Math"/>
                              </a:rPr>
                              <m:t>𝑥</m:t>
                            </m:r>
                          </m:e>
                          <m:sub>
                            <m:r>
                              <a:rPr lang="el-GR" i="1">
                                <a:latin typeface="Cambria Math"/>
                              </a:rPr>
                              <m:t>2</m:t>
                            </m:r>
                          </m:sub>
                        </m:sSub>
                      </m:num>
                      <m:den>
                        <m:sSub>
                          <m:sSubPr>
                            <m:ctrlPr>
                              <a:rPr lang="el-GR" i="1">
                                <a:latin typeface="Cambria Math"/>
                              </a:rPr>
                            </m:ctrlPr>
                          </m:sSubPr>
                          <m:e>
                            <m:r>
                              <a:rPr lang="en-US" i="1">
                                <a:latin typeface="Cambria Math"/>
                              </a:rPr>
                              <m:t>𝑛</m:t>
                            </m:r>
                          </m:e>
                          <m:sub>
                            <m:r>
                              <a:rPr lang="el-GR" i="1">
                                <a:latin typeface="Cambria Math"/>
                              </a:rPr>
                              <m:t>2</m:t>
                            </m:r>
                          </m:sub>
                        </m:sSub>
                      </m:den>
                    </m:f>
                    <m:r>
                      <a:rPr lang="el-GR" i="1">
                        <a:latin typeface="Cambria Math"/>
                      </a:rPr>
                      <m:t>=</m:t>
                    </m:r>
                    <m:f>
                      <m:fPr>
                        <m:ctrlPr>
                          <a:rPr lang="el-GR" i="1">
                            <a:latin typeface="Cambria Math"/>
                          </a:rPr>
                        </m:ctrlPr>
                      </m:fPr>
                      <m:num>
                        <m:r>
                          <a:rPr lang="el-GR" b="0" i="1" smtClean="0">
                            <a:latin typeface="Cambria Math"/>
                          </a:rPr>
                          <m:t>150</m:t>
                        </m:r>
                      </m:num>
                      <m:den>
                        <m:r>
                          <a:rPr lang="el-GR" b="0" i="1" smtClean="0">
                            <a:latin typeface="Cambria Math"/>
                          </a:rPr>
                          <m:t>30</m:t>
                        </m:r>
                        <m:r>
                          <a:rPr lang="el-GR" i="1">
                            <a:latin typeface="Cambria Math"/>
                          </a:rPr>
                          <m:t>0</m:t>
                        </m:r>
                      </m:den>
                    </m:f>
                    <m:r>
                      <a:rPr lang="el-GR" i="1">
                        <a:latin typeface="Cambria Math"/>
                      </a:rPr>
                      <m:t>=0,</m:t>
                    </m:r>
                    <m:r>
                      <a:rPr lang="el-GR" b="0" i="1" smtClean="0">
                        <a:latin typeface="Cambria Math"/>
                      </a:rPr>
                      <m:t>5</m:t>
                    </m:r>
                  </m:oMath>
                </a14:m>
                <a:endParaRPr lang="el-GR" dirty="0"/>
              </a:p>
              <a:p>
                <a14:m>
                  <m:oMath xmlns:m="http://schemas.openxmlformats.org/officeDocument/2006/math">
                    <m:acc>
                      <m:accPr>
                        <m:chr m:val="̂"/>
                        <m:ctrlPr>
                          <a:rPr lang="el-GR" i="1" smtClean="0">
                            <a:latin typeface="Cambria Math"/>
                          </a:rPr>
                        </m:ctrlPr>
                      </m:accPr>
                      <m:e>
                        <m:r>
                          <a:rPr lang="el-GR" i="1">
                            <a:latin typeface="Cambria Math"/>
                          </a:rPr>
                          <m:t>𝑝</m:t>
                        </m:r>
                      </m:e>
                    </m:acc>
                    <m:r>
                      <a:rPr lang="el-GR" i="1">
                        <a:latin typeface="Cambria Math"/>
                      </a:rPr>
                      <m:t>=</m:t>
                    </m:r>
                    <m:f>
                      <m:fPr>
                        <m:ctrlPr>
                          <a:rPr lang="el-GR" i="1">
                            <a:latin typeface="Cambria Math"/>
                          </a:rPr>
                        </m:ctrlPr>
                      </m:fPr>
                      <m:num>
                        <m:sSub>
                          <m:sSubPr>
                            <m:ctrlPr>
                              <a:rPr lang="el-GR" i="1">
                                <a:latin typeface="Cambria Math"/>
                              </a:rPr>
                            </m:ctrlPr>
                          </m:sSubPr>
                          <m:e>
                            <m:r>
                              <a:rPr lang="el-GR" i="1">
                                <a:latin typeface="Cambria Math"/>
                              </a:rPr>
                              <m:t>𝑥</m:t>
                            </m:r>
                          </m:e>
                          <m:sub>
                            <m:r>
                              <a:rPr lang="el-GR" i="1">
                                <a:latin typeface="Cambria Math"/>
                              </a:rPr>
                              <m:t>1</m:t>
                            </m:r>
                          </m:sub>
                        </m:sSub>
                        <m:r>
                          <a:rPr lang="el-GR" i="1">
                            <a:latin typeface="Cambria Math"/>
                          </a:rPr>
                          <m:t>+</m:t>
                        </m:r>
                        <m:sSub>
                          <m:sSubPr>
                            <m:ctrlPr>
                              <a:rPr lang="el-GR" i="1">
                                <a:latin typeface="Cambria Math"/>
                              </a:rPr>
                            </m:ctrlPr>
                          </m:sSubPr>
                          <m:e>
                            <m:r>
                              <a:rPr lang="el-GR" i="1">
                                <a:latin typeface="Cambria Math"/>
                              </a:rPr>
                              <m:t>𝑥</m:t>
                            </m:r>
                          </m:e>
                          <m:sub>
                            <m:r>
                              <a:rPr lang="el-GR" i="1">
                                <a:latin typeface="Cambria Math"/>
                              </a:rPr>
                              <m:t>2</m:t>
                            </m:r>
                          </m:sub>
                        </m:sSub>
                      </m:num>
                      <m:den>
                        <m:sSub>
                          <m:sSubPr>
                            <m:ctrlPr>
                              <a:rPr lang="el-GR" i="1">
                                <a:latin typeface="Cambria Math"/>
                              </a:rPr>
                            </m:ctrlPr>
                          </m:sSubPr>
                          <m:e>
                            <m:r>
                              <a:rPr lang="en-US" i="1">
                                <a:latin typeface="Cambria Math"/>
                              </a:rPr>
                              <m:t>𝑛</m:t>
                            </m:r>
                          </m:e>
                          <m:sub>
                            <m:r>
                              <a:rPr lang="el-GR" i="1">
                                <a:latin typeface="Cambria Math"/>
                              </a:rPr>
                              <m:t>1</m:t>
                            </m:r>
                          </m:sub>
                        </m:sSub>
                        <m:r>
                          <a:rPr lang="el-GR" i="1">
                            <a:latin typeface="Cambria Math"/>
                          </a:rPr>
                          <m:t>+</m:t>
                        </m:r>
                        <m:sSub>
                          <m:sSubPr>
                            <m:ctrlPr>
                              <a:rPr lang="el-GR" i="1">
                                <a:latin typeface="Cambria Math"/>
                              </a:rPr>
                            </m:ctrlPr>
                          </m:sSubPr>
                          <m:e>
                            <m:r>
                              <a:rPr lang="el-GR" i="1">
                                <a:latin typeface="Cambria Math"/>
                              </a:rPr>
                              <m:t>𝑛</m:t>
                            </m:r>
                          </m:e>
                          <m:sub>
                            <m:r>
                              <a:rPr lang="el-GR" i="1">
                                <a:latin typeface="Cambria Math"/>
                              </a:rPr>
                              <m:t>2</m:t>
                            </m:r>
                          </m:sub>
                        </m:sSub>
                      </m:den>
                    </m:f>
                    <m:r>
                      <a:rPr lang="el-GR" i="1">
                        <a:latin typeface="Cambria Math"/>
                      </a:rPr>
                      <m:t>=</m:t>
                    </m:r>
                    <m:f>
                      <m:fPr>
                        <m:ctrlPr>
                          <a:rPr lang="el-GR" i="1">
                            <a:latin typeface="Cambria Math"/>
                          </a:rPr>
                        </m:ctrlPr>
                      </m:fPr>
                      <m:num>
                        <m:r>
                          <a:rPr lang="el-GR" b="0" i="1" smtClean="0">
                            <a:latin typeface="Cambria Math"/>
                          </a:rPr>
                          <m:t>80</m:t>
                        </m:r>
                        <m:r>
                          <a:rPr lang="el-GR" i="1">
                            <a:latin typeface="Cambria Math"/>
                          </a:rPr>
                          <m:t>+</m:t>
                        </m:r>
                        <m:r>
                          <a:rPr lang="el-GR" b="0" i="1" smtClean="0">
                            <a:latin typeface="Cambria Math"/>
                          </a:rPr>
                          <m:t>15</m:t>
                        </m:r>
                        <m:r>
                          <a:rPr lang="el-GR" i="1">
                            <a:latin typeface="Cambria Math"/>
                          </a:rPr>
                          <m:t>0</m:t>
                        </m:r>
                      </m:num>
                      <m:den>
                        <m:r>
                          <a:rPr lang="el-GR" b="0" i="1" smtClean="0">
                            <a:latin typeface="Cambria Math"/>
                          </a:rPr>
                          <m:t>20</m:t>
                        </m:r>
                        <m:r>
                          <a:rPr lang="el-GR" i="1">
                            <a:latin typeface="Cambria Math"/>
                          </a:rPr>
                          <m:t>0+</m:t>
                        </m:r>
                        <m:r>
                          <a:rPr lang="el-GR" b="0" i="1" smtClean="0">
                            <a:latin typeface="Cambria Math"/>
                          </a:rPr>
                          <m:t>30</m:t>
                        </m:r>
                        <m:r>
                          <a:rPr lang="el-GR" i="1">
                            <a:latin typeface="Cambria Math"/>
                          </a:rPr>
                          <m:t>0</m:t>
                        </m:r>
                      </m:den>
                    </m:f>
                    <m:r>
                      <a:rPr lang="el-GR" i="1">
                        <a:latin typeface="Cambria Math"/>
                      </a:rPr>
                      <m:t>=</m:t>
                    </m:r>
                    <m:f>
                      <m:fPr>
                        <m:ctrlPr>
                          <a:rPr lang="el-GR" i="1">
                            <a:latin typeface="Cambria Math"/>
                          </a:rPr>
                        </m:ctrlPr>
                      </m:fPr>
                      <m:num>
                        <m:r>
                          <a:rPr lang="el-GR" b="0" i="1" smtClean="0">
                            <a:latin typeface="Cambria Math"/>
                          </a:rPr>
                          <m:t>230</m:t>
                        </m:r>
                      </m:num>
                      <m:den>
                        <m:r>
                          <a:rPr lang="el-GR" b="0" i="1" smtClean="0">
                            <a:latin typeface="Cambria Math"/>
                          </a:rPr>
                          <m:t>50</m:t>
                        </m:r>
                        <m:r>
                          <a:rPr lang="el-GR" i="1">
                            <a:latin typeface="Cambria Math"/>
                          </a:rPr>
                          <m:t>0</m:t>
                        </m:r>
                      </m:den>
                    </m:f>
                    <m:r>
                      <a:rPr lang="el-GR" i="1">
                        <a:latin typeface="Cambria Math"/>
                      </a:rPr>
                      <m:t>=0,</m:t>
                    </m:r>
                    <m:r>
                      <a:rPr lang="el-GR" b="0" i="1" smtClean="0">
                        <a:latin typeface="Cambria Math"/>
                      </a:rPr>
                      <m:t>46</m:t>
                    </m:r>
                  </m:oMath>
                </a14:m>
                <a:endParaRPr lang="el-GR" dirty="0"/>
              </a:p>
              <a:p>
                <a:pPr algn="just"/>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222645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9144000" cy="685800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l-GR" sz="2400" i="1">
                              <a:latin typeface="Cambria Math"/>
                            </a:rPr>
                            <m:t>𝑧</m:t>
                          </m:r>
                        </m:e>
                        <m:sub>
                          <m:sSub>
                            <m:sSubPr>
                              <m:ctrlPr>
                                <a:rPr lang="el-GR" sz="2400" i="1">
                                  <a:latin typeface="Cambria Math"/>
                                </a:rPr>
                              </m:ctrlPr>
                            </m:sSubPr>
                            <m:e>
                              <m:acc>
                                <m:accPr>
                                  <m:chr m:val="̂"/>
                                  <m:ctrlPr>
                                    <a:rPr lang="el-GR" sz="2400" i="1">
                                      <a:latin typeface="Cambria Math"/>
                                    </a:rPr>
                                  </m:ctrlPr>
                                </m:accPr>
                                <m:e>
                                  <m:r>
                                    <a:rPr lang="el-GR" sz="2400" i="1">
                                      <a:latin typeface="Cambria Math"/>
                                    </a:rPr>
                                    <m:t>𝑝</m:t>
                                  </m:r>
                                </m:e>
                              </m:acc>
                            </m:e>
                            <m:sub>
                              <m:r>
                                <a:rPr lang="el-GR" sz="2400" i="1">
                                  <a:latin typeface="Cambria Math"/>
                                </a:rPr>
                                <m:t>1</m:t>
                              </m:r>
                            </m:sub>
                          </m:sSub>
                          <m:r>
                            <a:rPr lang="el-GR" sz="2400" i="1">
                              <a:latin typeface="Cambria Math"/>
                            </a:rPr>
                            <m:t>−</m:t>
                          </m:r>
                          <m:sSub>
                            <m:sSubPr>
                              <m:ctrlPr>
                                <a:rPr lang="el-GR" sz="2400" i="1">
                                  <a:latin typeface="Cambria Math"/>
                                </a:rPr>
                              </m:ctrlPr>
                            </m:sSubPr>
                            <m:e>
                              <m:acc>
                                <m:accPr>
                                  <m:chr m:val="̂"/>
                                  <m:ctrlPr>
                                    <a:rPr lang="el-GR" sz="2400" i="1">
                                      <a:latin typeface="Cambria Math"/>
                                    </a:rPr>
                                  </m:ctrlPr>
                                </m:accPr>
                                <m:e>
                                  <m:r>
                                    <a:rPr lang="en-US" sz="2400" i="1">
                                      <a:latin typeface="Cambria Math"/>
                                    </a:rPr>
                                    <m:t>𝑝</m:t>
                                  </m:r>
                                </m:e>
                              </m:acc>
                            </m:e>
                            <m:sub>
                              <m:r>
                                <a:rPr lang="en-US" sz="2400" i="1">
                                  <a:latin typeface="Cambria Math"/>
                                </a:rPr>
                                <m:t>2</m:t>
                              </m:r>
                            </m:sub>
                          </m:sSub>
                        </m:sub>
                      </m:sSub>
                      <m:f>
                        <m:fPr>
                          <m:ctrlPr>
                            <a:rPr lang="el-GR" sz="2800" i="1" smtClean="0">
                              <a:latin typeface="Cambria Math"/>
                            </a:rPr>
                          </m:ctrlPr>
                        </m:fPr>
                        <m:num>
                          <m:d>
                            <m:dPr>
                              <m:ctrlPr>
                                <a:rPr lang="el-GR" sz="2800" i="1">
                                  <a:latin typeface="Cambria Math"/>
                                </a:rPr>
                              </m:ctrlPr>
                            </m:dPr>
                            <m:e>
                              <m:r>
                                <a:rPr lang="el-GR" sz="2800" b="0" i="1" smtClean="0">
                                  <a:latin typeface="Cambria Math"/>
                                </a:rPr>
                                <m:t>0,40</m:t>
                              </m:r>
                              <m:r>
                                <a:rPr lang="el-GR" sz="2800" i="1">
                                  <a:latin typeface="Cambria Math"/>
                                </a:rPr>
                                <m:t>−</m:t>
                              </m:r>
                              <m:r>
                                <a:rPr lang="el-GR" sz="2800" b="0" i="1" smtClean="0">
                                  <a:latin typeface="Cambria Math"/>
                                </a:rPr>
                                <m:t>0,5</m:t>
                              </m:r>
                            </m:e>
                          </m:d>
                          <m:r>
                            <a:rPr lang="el-GR" sz="2800" b="0" i="1" smtClean="0">
                              <a:latin typeface="Cambria Math"/>
                            </a:rPr>
                            <m:t>+0,05</m:t>
                          </m:r>
                        </m:num>
                        <m:den>
                          <m:rad>
                            <m:radPr>
                              <m:degHide m:val="on"/>
                              <m:ctrlPr>
                                <a:rPr lang="el-GR" sz="2800" i="1">
                                  <a:latin typeface="Cambria Math"/>
                                </a:rPr>
                              </m:ctrlPr>
                            </m:radPr>
                            <m:deg/>
                            <m:e>
                              <m:r>
                                <a:rPr lang="el-GR" sz="2800" b="0" i="1" smtClean="0">
                                  <a:latin typeface="Cambria Math"/>
                                </a:rPr>
                                <m:t>0,46∗</m:t>
                              </m:r>
                              <m:d>
                                <m:dPr>
                                  <m:ctrlPr>
                                    <a:rPr lang="el-GR" sz="2800" i="1">
                                      <a:latin typeface="Cambria Math"/>
                                    </a:rPr>
                                  </m:ctrlPr>
                                </m:dPr>
                                <m:e>
                                  <m:r>
                                    <a:rPr lang="el-GR" sz="2800" i="1">
                                      <a:latin typeface="Cambria Math"/>
                                    </a:rPr>
                                    <m:t>1−</m:t>
                                  </m:r>
                                  <m:r>
                                    <a:rPr lang="el-GR" sz="2800" b="0" i="1" smtClean="0">
                                      <a:latin typeface="Cambria Math"/>
                                    </a:rPr>
                                    <m:t>0,46</m:t>
                                  </m:r>
                                </m:e>
                              </m:d>
                              <m:d>
                                <m:dPr>
                                  <m:ctrlPr>
                                    <a:rPr lang="el-GR" sz="2800" i="1">
                                      <a:latin typeface="Cambria Math"/>
                                    </a:rPr>
                                  </m:ctrlPr>
                                </m:dPr>
                                <m:e>
                                  <m:f>
                                    <m:fPr>
                                      <m:ctrlPr>
                                        <a:rPr lang="el-GR" sz="2800" i="1">
                                          <a:latin typeface="Cambria Math"/>
                                        </a:rPr>
                                      </m:ctrlPr>
                                    </m:fPr>
                                    <m:num>
                                      <m:r>
                                        <a:rPr lang="el-GR" sz="2800" i="1">
                                          <a:latin typeface="Cambria Math"/>
                                        </a:rPr>
                                        <m:t>1</m:t>
                                      </m:r>
                                    </m:num>
                                    <m:den>
                                      <m:r>
                                        <a:rPr lang="el-GR" sz="2800" b="0" i="1" smtClean="0">
                                          <a:latin typeface="Cambria Math"/>
                                        </a:rPr>
                                        <m:t>200</m:t>
                                      </m:r>
                                    </m:den>
                                  </m:f>
                                  <m:r>
                                    <a:rPr lang="el-GR" sz="2800" i="1">
                                      <a:latin typeface="Cambria Math"/>
                                    </a:rPr>
                                    <m:t>+</m:t>
                                  </m:r>
                                  <m:f>
                                    <m:fPr>
                                      <m:ctrlPr>
                                        <a:rPr lang="el-GR" sz="2800" i="1">
                                          <a:latin typeface="Cambria Math"/>
                                        </a:rPr>
                                      </m:ctrlPr>
                                    </m:fPr>
                                    <m:num>
                                      <m:r>
                                        <a:rPr lang="el-GR" sz="2800" i="1">
                                          <a:latin typeface="Cambria Math"/>
                                        </a:rPr>
                                        <m:t>1</m:t>
                                      </m:r>
                                    </m:num>
                                    <m:den>
                                      <m:r>
                                        <a:rPr lang="el-GR" sz="2800" b="0" i="1" smtClean="0">
                                          <a:latin typeface="Cambria Math"/>
                                        </a:rPr>
                                        <m:t>300</m:t>
                                      </m:r>
                                    </m:den>
                                  </m:f>
                                </m:e>
                              </m:d>
                            </m:e>
                          </m:rad>
                        </m:den>
                      </m:f>
                      <m:r>
                        <a:rPr lang="el-GR" sz="2800" b="0" i="1" smtClean="0">
                          <a:latin typeface="Cambria Math"/>
                        </a:rPr>
                        <m:t>=</m:t>
                      </m:r>
                      <m:r>
                        <a:rPr lang="el-GR" sz="2800" b="1" i="1" smtClean="0">
                          <a:latin typeface="Cambria Math"/>
                        </a:rPr>
                        <m:t>−</m:t>
                      </m:r>
                      <m:r>
                        <a:rPr lang="el-GR" sz="2800" b="1" i="1" smtClean="0">
                          <a:solidFill>
                            <a:srgbClr val="3333FF"/>
                          </a:solidFill>
                          <a:latin typeface="Cambria Math"/>
                        </a:rPr>
                        <m:t>𝟏</m:t>
                      </m:r>
                      <m:r>
                        <a:rPr lang="el-GR" sz="2800" b="1" i="1" smtClean="0">
                          <a:solidFill>
                            <a:srgbClr val="3333FF"/>
                          </a:solidFill>
                          <a:latin typeface="Cambria Math"/>
                        </a:rPr>
                        <m:t>,</m:t>
                      </m:r>
                      <m:r>
                        <a:rPr lang="el-GR" sz="2800" b="1" i="1" smtClean="0">
                          <a:solidFill>
                            <a:srgbClr val="3333FF"/>
                          </a:solidFill>
                          <a:latin typeface="Cambria Math"/>
                        </a:rPr>
                        <m:t>𝟏</m:t>
                      </m:r>
                    </m:oMath>
                  </m:oMathPara>
                </a14:m>
                <a:endParaRPr lang="el-GR" b="1" dirty="0" smtClean="0"/>
              </a:p>
              <a:p>
                <a:r>
                  <a:rPr lang="el-GR" b="1" dirty="0" smtClean="0">
                    <a:solidFill>
                      <a:srgbClr val="0000FF"/>
                    </a:solidFill>
                  </a:rPr>
                  <a:t>Ορίζουμε την περιοχή αποδοχής/απόρριψης</a:t>
                </a:r>
              </a:p>
              <a:p>
                <a:endParaRPr lang="el-GR" b="1" dirty="0" smtClean="0">
                  <a:solidFill>
                    <a:srgbClr val="0000FF"/>
                  </a:solidFill>
                </a:endParaRPr>
              </a:p>
              <a:p>
                <a:pPr>
                  <a:spcBef>
                    <a:spcPts val="2400"/>
                  </a:spcBef>
                </a:pPr>
                <a:r>
                  <a:rPr lang="el-GR" b="1" dirty="0" smtClean="0">
                    <a:solidFill>
                      <a:srgbClr val="0000FF"/>
                    </a:solidFill>
                  </a:rPr>
                  <a:t>Περιοχή αποδοχής -1,65 έως 1,65 </a:t>
                </a:r>
              </a:p>
              <a:p>
                <a:pPr>
                  <a:spcBef>
                    <a:spcPts val="2400"/>
                  </a:spcBef>
                </a:pPr>
                <a:r>
                  <a:rPr lang="el-GR" b="1" dirty="0" smtClean="0">
                    <a:solidFill>
                      <a:srgbClr val="FF0000"/>
                    </a:solidFill>
                  </a:rPr>
                  <a:t>Η βασική υπόθεση δεν απορρίπτεται </a:t>
                </a:r>
                <a:endParaRPr lang="el-GR" b="1" dirty="0">
                  <a:solidFill>
                    <a:srgbClr val="FF0000"/>
                  </a:solidFill>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467"/>
                </a:stretch>
              </a:blipFill>
            </p:spPr>
            <p:txBody>
              <a:bodyPr/>
              <a:lstStyle/>
              <a:p>
                <a:r>
                  <a:rPr lang="el-GR">
                    <a:noFill/>
                  </a:rPr>
                  <a:t> </a:t>
                </a:r>
              </a:p>
            </p:txBody>
          </p:sp>
        </mc:Fallback>
      </mc:AlternateContent>
      <p:cxnSp>
        <p:nvCxnSpPr>
          <p:cNvPr id="4" name="Ευθύγραμμο βέλος σύνδεσης 3"/>
          <p:cNvCxnSpPr/>
          <p:nvPr/>
        </p:nvCxnSpPr>
        <p:spPr>
          <a:xfrm flipH="1">
            <a:off x="5076056" y="548680"/>
            <a:ext cx="2880320"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6675" y="2487330"/>
            <a:ext cx="4859022" cy="584775"/>
          </a:xfrm>
          <a:prstGeom prst="rect">
            <a:avLst/>
          </a:prstGeom>
          <a:noFill/>
        </p:spPr>
        <p:txBody>
          <a:bodyPr wrap="none" rtlCol="0">
            <a:spAutoFit/>
          </a:bodyPr>
          <a:lstStyle/>
          <a:p>
            <a:r>
              <a:rPr lang="el-GR" sz="3200" dirty="0"/>
              <a:t>α</a:t>
            </a:r>
            <a:r>
              <a:rPr lang="en-US" sz="3200" dirty="0"/>
              <a:t>=</a:t>
            </a:r>
            <a:r>
              <a:rPr lang="el-GR" sz="3200" dirty="0"/>
              <a:t>0,05 </a:t>
            </a:r>
            <a:r>
              <a:rPr lang="el-GR" sz="3200" dirty="0" smtClean="0"/>
              <a:t>       1-α=1-0,05=0,95</a:t>
            </a:r>
            <a:endParaRPr lang="el-GR" sz="3200" dirty="0"/>
          </a:p>
        </p:txBody>
      </p:sp>
      <p:graphicFrame>
        <p:nvGraphicFramePr>
          <p:cNvPr id="6" name="7 - Πίνακας"/>
          <p:cNvGraphicFramePr>
            <a:graphicFrameLocks noGrp="1"/>
          </p:cNvGraphicFramePr>
          <p:nvPr>
            <p:extLst>
              <p:ext uri="{D42A27DB-BD31-4B8C-83A1-F6EECF244321}">
                <p14:modId xmlns:p14="http://schemas.microsoft.com/office/powerpoint/2010/main" val="4101214073"/>
              </p:ext>
            </p:extLst>
          </p:nvPr>
        </p:nvGraphicFramePr>
        <p:xfrm>
          <a:off x="0" y="4857760"/>
          <a:ext cx="9144000" cy="2000240"/>
        </p:xfrm>
        <a:graphic>
          <a:graphicData uri="http://schemas.openxmlformats.org/drawingml/2006/table">
            <a:tbl>
              <a:tblPr/>
              <a:tblGrid>
                <a:gridCol w="609600"/>
                <a:gridCol w="1219200"/>
                <a:gridCol w="1219200"/>
                <a:gridCol w="1219200"/>
                <a:gridCol w="1219200"/>
                <a:gridCol w="1219200"/>
                <a:gridCol w="1219200"/>
                <a:gridCol w="1219200"/>
              </a:tblGrid>
              <a:tr h="400048">
                <a:tc>
                  <a:txBody>
                    <a:bodyPr/>
                    <a:lstStyle/>
                    <a:p>
                      <a:pPr algn="r" fontAlgn="b"/>
                      <a:r>
                        <a:rPr lang="el-GR" sz="2400" b="0" i="0" u="none" strike="noStrike" dirty="0">
                          <a:solidFill>
                            <a:srgbClr val="000000"/>
                          </a:solidFill>
                          <a:latin typeface="Calibri"/>
                        </a:rPr>
                        <a:t>Ζ</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a:solidFill>
                            <a:srgbClr val="000000"/>
                          </a:solidFill>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a:solidFill>
                            <a:srgbClr val="000000"/>
                          </a:solidFill>
                          <a:latin typeface="Calibri"/>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2400" b="0" i="0" u="none" strike="noStrike" dirty="0">
                          <a:solidFill>
                            <a:srgbClr val="000000"/>
                          </a:solidFill>
                          <a:latin typeface="Calibri"/>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2400" b="0" i="0" u="none" strike="noStrike">
                          <a:solidFill>
                            <a:srgbClr val="000000"/>
                          </a:solidFill>
                          <a:latin typeface="Calibri"/>
                        </a:rPr>
                        <a:t>0,06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400048">
                <a:tc>
                  <a:txBody>
                    <a:bodyPr/>
                    <a:lstStyle/>
                    <a:p>
                      <a:pPr algn="r" fontAlgn="b"/>
                      <a:r>
                        <a:rPr lang="el-GR" sz="2400" b="0" i="0" u="none" strike="noStrike">
                          <a:solidFill>
                            <a:srgbClr val="000000"/>
                          </a:solidFill>
                          <a:latin typeface="Calibri"/>
                        </a:rPr>
                        <a:t>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0,9192</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dirty="0">
                          <a:solidFill>
                            <a:srgbClr val="000000"/>
                          </a:solidFill>
                          <a:latin typeface="Calibri"/>
                        </a:rPr>
                        <a:t>0,9207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dirty="0">
                          <a:solidFill>
                            <a:srgbClr val="000000"/>
                          </a:solidFill>
                          <a:latin typeface="Calibri"/>
                        </a:rPr>
                        <a:t>0,9222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0,9236</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0,9251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0,9265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0,9279</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400048">
                <a:tc>
                  <a:txBody>
                    <a:bodyPr/>
                    <a:lstStyle/>
                    <a:p>
                      <a:pPr algn="r" fontAlgn="b"/>
                      <a:r>
                        <a:rPr lang="el-GR" sz="2400" b="0" i="0" u="none" strike="noStrike">
                          <a:solidFill>
                            <a:srgbClr val="000000"/>
                          </a:solidFill>
                          <a:latin typeface="Calibri"/>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a:solidFill>
                            <a:srgbClr val="000000"/>
                          </a:solidFill>
                          <a:latin typeface="Calibri"/>
                        </a:rPr>
                        <a:t>0,9332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l-GR" sz="2400" b="0" i="0" u="none" strike="noStrike">
                          <a:solidFill>
                            <a:srgbClr val="000000"/>
                          </a:solidFill>
                          <a:latin typeface="Calibri"/>
                        </a:rPr>
                        <a:t>0,9345</a:t>
                      </a:r>
                    </a:p>
                  </a:txBody>
                  <a:tcPr marL="0" marR="0" marT="0" marB="0" anchor="b">
                    <a:lnL>
                      <a:noFill/>
                    </a:lnL>
                    <a:lnR>
                      <a:noFill/>
                    </a:lnR>
                    <a:lnT>
                      <a:noFill/>
                    </a:lnT>
                    <a:lnB>
                      <a:noFill/>
                    </a:lnB>
                  </a:tcPr>
                </a:tc>
                <a:tc>
                  <a:txBody>
                    <a:bodyPr/>
                    <a:lstStyle/>
                    <a:p>
                      <a:pPr algn="r" fontAlgn="b"/>
                      <a:r>
                        <a:rPr lang="el-GR" sz="2400" b="0" i="0" u="none" strike="noStrike" dirty="0" smtClean="0">
                          <a:solidFill>
                            <a:srgbClr val="000000"/>
                          </a:solidFill>
                          <a:latin typeface="Calibri"/>
                        </a:rPr>
                        <a:t>0,9357</a:t>
                      </a:r>
                      <a:endParaRPr lang="el-GR" sz="2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0,9370</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0,9382</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0,9394</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0,9406</a:t>
                      </a:r>
                    </a:p>
                  </a:txBody>
                  <a:tcPr marL="0" marR="0" marT="0" marB="0" anchor="b">
                    <a:lnL>
                      <a:noFill/>
                    </a:lnL>
                    <a:lnR>
                      <a:noFill/>
                    </a:lnR>
                    <a:lnT>
                      <a:noFill/>
                    </a:lnT>
                    <a:lnB>
                      <a:noFill/>
                    </a:lnB>
                  </a:tcPr>
                </a:tc>
              </a:tr>
              <a:tr h="400048">
                <a:tc>
                  <a:txBody>
                    <a:bodyPr/>
                    <a:lstStyle/>
                    <a:p>
                      <a:pPr algn="r" fontAlgn="b"/>
                      <a:r>
                        <a:rPr lang="el-GR" sz="2400" b="0" i="0" u="none" strike="noStrike" dirty="0">
                          <a:solidFill>
                            <a:srgbClr val="000000"/>
                          </a:solidFill>
                          <a:latin typeface="Calibri"/>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2400" b="0" i="0" u="none" strike="noStrike" dirty="0">
                          <a:solidFill>
                            <a:srgbClr val="000000"/>
                          </a:solidFill>
                          <a:latin typeface="Calibri"/>
                        </a:rPr>
                        <a:t>0,9452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l-GR" sz="2400" b="0" i="0" u="none" strike="noStrike">
                          <a:solidFill>
                            <a:srgbClr val="000000"/>
                          </a:solidFill>
                          <a:latin typeface="Calibri"/>
                        </a:rPr>
                        <a:t>0,9463</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0,9474</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0,9484</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0,9495</a:t>
                      </a:r>
                    </a:p>
                  </a:txBody>
                  <a:tcPr marL="0" marR="0" marT="0" marB="0" anchor="b">
                    <a:lnL>
                      <a:noFill/>
                    </a:lnL>
                    <a:lnR>
                      <a:noFill/>
                    </a:lnR>
                    <a:lnT>
                      <a:noFill/>
                    </a:lnT>
                    <a:lnB>
                      <a:noFill/>
                    </a:lnB>
                    <a:solidFill>
                      <a:srgbClr val="FFFF00"/>
                    </a:solidFill>
                  </a:tcPr>
                </a:tc>
                <a:tc>
                  <a:txBody>
                    <a:bodyPr/>
                    <a:lstStyle/>
                    <a:p>
                      <a:pPr algn="r" fontAlgn="b"/>
                      <a:r>
                        <a:rPr lang="el-GR" sz="2400" b="0" i="0" u="none" strike="noStrike" dirty="0">
                          <a:solidFill>
                            <a:srgbClr val="000000"/>
                          </a:solidFill>
                          <a:latin typeface="Calibri"/>
                        </a:rPr>
                        <a:t>0,9505</a:t>
                      </a:r>
                    </a:p>
                  </a:txBody>
                  <a:tcPr marL="0" marR="0" marT="0" marB="0" anchor="b">
                    <a:lnL>
                      <a:noFill/>
                    </a:lnL>
                    <a:lnR>
                      <a:noFill/>
                    </a:lnR>
                    <a:lnT>
                      <a:noFill/>
                    </a:lnT>
                    <a:lnB>
                      <a:noFill/>
                    </a:lnB>
                    <a:solidFill>
                      <a:srgbClr val="FFFF00"/>
                    </a:solidFill>
                  </a:tcPr>
                </a:tc>
                <a:tc>
                  <a:txBody>
                    <a:bodyPr/>
                    <a:lstStyle/>
                    <a:p>
                      <a:pPr algn="r" fontAlgn="b"/>
                      <a:r>
                        <a:rPr lang="el-GR" sz="2400" b="0" i="0" u="none" strike="noStrike">
                          <a:solidFill>
                            <a:srgbClr val="000000"/>
                          </a:solidFill>
                          <a:latin typeface="Calibri"/>
                        </a:rPr>
                        <a:t>0,9515</a:t>
                      </a:r>
                    </a:p>
                  </a:txBody>
                  <a:tcPr marL="0" marR="0" marT="0" marB="0" anchor="b">
                    <a:lnL>
                      <a:noFill/>
                    </a:lnL>
                    <a:lnR>
                      <a:noFill/>
                    </a:lnR>
                    <a:lnT>
                      <a:noFill/>
                    </a:lnT>
                    <a:lnB>
                      <a:noFill/>
                    </a:lnB>
                  </a:tcPr>
                </a:tc>
              </a:tr>
              <a:tr h="400048">
                <a:tc>
                  <a:txBody>
                    <a:bodyPr/>
                    <a:lstStyle/>
                    <a:p>
                      <a:pPr algn="r" fontAlgn="b"/>
                      <a:r>
                        <a:rPr lang="el-GR" sz="2400" b="0" i="0" u="none" strike="noStrike">
                          <a:solidFill>
                            <a:srgbClr val="000000"/>
                          </a:solidFill>
                          <a:latin typeface="Calibri"/>
                        </a:rPr>
                        <a:t>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a:solidFill>
                            <a:srgbClr val="000000"/>
                          </a:solidFill>
                          <a:latin typeface="Calibri"/>
                        </a:rPr>
                        <a:t>0,9554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l-GR" sz="2400" b="0" i="0" u="none" strike="noStrike" dirty="0">
                          <a:solidFill>
                            <a:srgbClr val="000000"/>
                          </a:solidFill>
                          <a:latin typeface="Calibri"/>
                        </a:rPr>
                        <a:t>0,9564</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0,9573</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0,9582</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0,9591</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0,9599</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0,9608</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973798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9144000" cy="6858000"/>
              </a:xfrm>
            </p:spPr>
            <p:txBody>
              <a:bodyPr/>
              <a:lstStyle/>
              <a:p>
                <a:pPr algn="just"/>
                <a:r>
                  <a:rPr lang="el-GR" dirty="0" smtClean="0"/>
                  <a:t>Εάν έχουμε </a:t>
                </a:r>
                <a:r>
                  <a:rPr lang="el-GR" b="1" dirty="0"/>
                  <a:t>αναλογίες</a:t>
                </a:r>
                <a:r>
                  <a:rPr lang="el-GR" dirty="0"/>
                  <a:t> σχετικά με ένα συγκεκριμένο χαρακτηριστικό σε δύο πληθυσμούς τότε κάνουμε έλεγχο υποθέσεων για αναλογίες. </a:t>
                </a:r>
                <a:endParaRPr lang="el-GR" dirty="0" smtClean="0"/>
              </a:p>
              <a:p>
                <a:pPr algn="just"/>
                <a:r>
                  <a:rPr lang="el-GR" dirty="0" smtClean="0"/>
                  <a:t>Με </a:t>
                </a:r>
                <a:r>
                  <a:rPr lang="el-GR" dirty="0"/>
                  <a:t>τον έλεγχο αυτό βλέπουμε εάν υπάρχει διαφορά ανάμεσα στις αναλογίες των πληθυσμών. </a:t>
                </a:r>
                <a:endParaRPr lang="el-GR" dirty="0" smtClean="0"/>
              </a:p>
              <a:p>
                <a:pPr algn="just"/>
                <a:r>
                  <a:rPr lang="el-GR" dirty="0" smtClean="0"/>
                  <a:t>Η </a:t>
                </a:r>
                <a:r>
                  <a:rPr lang="el-GR" dirty="0"/>
                  <a:t>μηδενική υπόθεση είναι ότι οι δύο πληθυσμοί έχουν τις ίδιες αναλογίες ως προς το υπό εξέταση χαρακτηριστικό:</a:t>
                </a:r>
              </a:p>
              <a:p>
                <a14:m>
                  <m:oMath xmlns:m="http://schemas.openxmlformats.org/officeDocument/2006/math">
                    <m:sSub>
                      <m:sSubPr>
                        <m:ctrlPr>
                          <a:rPr lang="el-GR" i="1"/>
                        </m:ctrlPr>
                      </m:sSubPr>
                      <m:e>
                        <m:r>
                          <a:rPr lang="el-GR" i="1"/>
                          <m:t>𝛨</m:t>
                        </m:r>
                      </m:e>
                      <m:sub>
                        <m:r>
                          <a:rPr lang="el-GR" i="1"/>
                          <m:t>0</m:t>
                        </m:r>
                      </m:sub>
                    </m:sSub>
                    <m:r>
                      <a:rPr lang="el-GR" i="1"/>
                      <m:t>:</m:t>
                    </m:r>
                    <m:sSub>
                      <m:sSubPr>
                        <m:ctrlPr>
                          <a:rPr lang="el-GR" i="1"/>
                        </m:ctrlPr>
                      </m:sSubPr>
                      <m:e>
                        <m:r>
                          <a:rPr lang="el-GR" i="1"/>
                          <m:t>𝑝</m:t>
                        </m:r>
                      </m:e>
                      <m:sub>
                        <m:r>
                          <a:rPr lang="el-GR" i="1"/>
                          <m:t>1</m:t>
                        </m:r>
                      </m:sub>
                    </m:sSub>
                    <m:r>
                      <a:rPr lang="el-GR" i="1"/>
                      <m:t>−</m:t>
                    </m:r>
                    <m:sSub>
                      <m:sSubPr>
                        <m:ctrlPr>
                          <a:rPr lang="el-GR" i="1"/>
                        </m:ctrlPr>
                      </m:sSubPr>
                      <m:e>
                        <m:r>
                          <a:rPr lang="en-US" i="1"/>
                          <m:t>𝑝</m:t>
                        </m:r>
                      </m:e>
                      <m:sub>
                        <m:r>
                          <a:rPr lang="el-GR" i="1"/>
                          <m:t>2</m:t>
                        </m:r>
                      </m:sub>
                    </m:sSub>
                    <m:r>
                      <a:rPr lang="el-GR" i="1"/>
                      <m:t>=0</m:t>
                    </m:r>
                  </m:oMath>
                </a14:m>
                <a:r>
                  <a:rPr lang="el-GR" dirty="0" smtClean="0"/>
                  <a:t> ή  </a:t>
                </a:r>
                <a14:m>
                  <m:oMath xmlns:m="http://schemas.openxmlformats.org/officeDocument/2006/math">
                    <m:r>
                      <a:rPr lang="el-GR" b="0" i="0" smtClean="0">
                        <a:latin typeface="Cambria Math"/>
                      </a:rPr>
                      <m:t>  </m:t>
                    </m:r>
                    <m:sSub>
                      <m:sSubPr>
                        <m:ctrlPr>
                          <a:rPr lang="el-GR" i="1"/>
                        </m:ctrlPr>
                      </m:sSubPr>
                      <m:e>
                        <m:r>
                          <a:rPr lang="el-GR" i="1"/>
                          <m:t>𝛨</m:t>
                        </m:r>
                      </m:e>
                      <m:sub>
                        <m:r>
                          <a:rPr lang="el-GR" i="1"/>
                          <m:t>0</m:t>
                        </m:r>
                      </m:sub>
                    </m:sSub>
                    <m:r>
                      <a:rPr lang="el-GR" i="1"/>
                      <m:t>:</m:t>
                    </m:r>
                    <m:sSub>
                      <m:sSubPr>
                        <m:ctrlPr>
                          <a:rPr lang="el-GR" i="1"/>
                        </m:ctrlPr>
                      </m:sSubPr>
                      <m:e>
                        <m:r>
                          <a:rPr lang="el-GR" i="1"/>
                          <m:t>𝑝</m:t>
                        </m:r>
                      </m:e>
                      <m:sub>
                        <m:r>
                          <a:rPr lang="el-GR" i="1"/>
                          <m:t>1</m:t>
                        </m:r>
                      </m:sub>
                    </m:sSub>
                    <m:r>
                      <a:rPr lang="el-GR" i="1"/>
                      <m:t>=</m:t>
                    </m:r>
                    <m:sSub>
                      <m:sSubPr>
                        <m:ctrlPr>
                          <a:rPr lang="el-GR" i="1"/>
                        </m:ctrlPr>
                      </m:sSubPr>
                      <m:e>
                        <m:r>
                          <a:rPr lang="en-US" i="1"/>
                          <m:t>𝑝</m:t>
                        </m:r>
                      </m:e>
                      <m:sub>
                        <m:r>
                          <a:rPr lang="el-GR" i="1"/>
                          <m:t>2</m:t>
                        </m:r>
                      </m:sub>
                    </m:sSub>
                  </m:oMath>
                </a14:m>
                <a:endParaRPr lang="el-GR" dirty="0" smtClean="0"/>
              </a:p>
              <a:p>
                <a14:m>
                  <m:oMath xmlns:m="http://schemas.openxmlformats.org/officeDocument/2006/math">
                    <m:sSub>
                      <m:sSubPr>
                        <m:ctrlPr>
                          <a:rPr lang="el-GR" i="1"/>
                        </m:ctrlPr>
                      </m:sSubPr>
                      <m:e>
                        <m:r>
                          <a:rPr lang="el-GR" i="1"/>
                          <m:t>𝛨</m:t>
                        </m:r>
                      </m:e>
                      <m:sub>
                        <m:r>
                          <a:rPr lang="el-GR" i="1"/>
                          <m:t>1</m:t>
                        </m:r>
                      </m:sub>
                    </m:sSub>
                    <m:r>
                      <a:rPr lang="el-GR" i="1"/>
                      <m:t>:</m:t>
                    </m:r>
                    <m:sSub>
                      <m:sSubPr>
                        <m:ctrlPr>
                          <a:rPr lang="el-GR" i="1"/>
                        </m:ctrlPr>
                      </m:sSubPr>
                      <m:e>
                        <m:r>
                          <a:rPr lang="el-GR" i="1"/>
                          <m:t>𝑝</m:t>
                        </m:r>
                      </m:e>
                      <m:sub>
                        <m:r>
                          <a:rPr lang="el-GR" i="1"/>
                          <m:t>1</m:t>
                        </m:r>
                      </m:sub>
                    </m:sSub>
                    <m:r>
                      <a:rPr lang="el-GR" i="1"/>
                      <m:t>&gt;</m:t>
                    </m:r>
                    <m:sSub>
                      <m:sSubPr>
                        <m:ctrlPr>
                          <a:rPr lang="el-GR" i="1"/>
                        </m:ctrlPr>
                      </m:sSubPr>
                      <m:e>
                        <m:r>
                          <a:rPr lang="en-US" i="1"/>
                          <m:t>𝑝</m:t>
                        </m:r>
                      </m:e>
                      <m:sub>
                        <m:r>
                          <a:rPr lang="el-GR" i="1"/>
                          <m:t>2</m:t>
                        </m:r>
                      </m:sub>
                    </m:sSub>
                  </m:oMath>
                </a14:m>
                <a:r>
                  <a:rPr lang="el-GR" i="1" dirty="0"/>
                  <a:t>   </a:t>
                </a:r>
                <a:r>
                  <a:rPr lang="el-GR" dirty="0"/>
                  <a:t>ή</a:t>
                </a:r>
                <a:r>
                  <a:rPr lang="el-GR" i="1" dirty="0"/>
                  <a:t>     </a:t>
                </a:r>
                <a14:m>
                  <m:oMath xmlns:m="http://schemas.openxmlformats.org/officeDocument/2006/math">
                    <m:sSub>
                      <m:sSubPr>
                        <m:ctrlPr>
                          <a:rPr lang="el-GR" i="1"/>
                        </m:ctrlPr>
                      </m:sSubPr>
                      <m:e>
                        <m:r>
                          <a:rPr lang="el-GR" i="1"/>
                          <m:t>𝛨</m:t>
                        </m:r>
                      </m:e>
                      <m:sub>
                        <m:r>
                          <a:rPr lang="el-GR" i="1"/>
                          <m:t>1</m:t>
                        </m:r>
                      </m:sub>
                    </m:sSub>
                    <m:r>
                      <a:rPr lang="el-GR" i="1"/>
                      <m:t>:</m:t>
                    </m:r>
                    <m:sSub>
                      <m:sSubPr>
                        <m:ctrlPr>
                          <a:rPr lang="el-GR" i="1"/>
                        </m:ctrlPr>
                      </m:sSubPr>
                      <m:e>
                        <m:r>
                          <a:rPr lang="el-GR" i="1"/>
                          <m:t>𝑝</m:t>
                        </m:r>
                      </m:e>
                      <m:sub>
                        <m:r>
                          <a:rPr lang="el-GR" i="1"/>
                          <m:t>1</m:t>
                        </m:r>
                      </m:sub>
                    </m:sSub>
                    <m:r>
                      <a:rPr lang="el-GR" i="1"/>
                      <m:t>&lt;</m:t>
                    </m:r>
                    <m:sSub>
                      <m:sSubPr>
                        <m:ctrlPr>
                          <a:rPr lang="el-GR" i="1"/>
                        </m:ctrlPr>
                      </m:sSubPr>
                      <m:e>
                        <m:r>
                          <a:rPr lang="en-US" i="1"/>
                          <m:t>𝑝</m:t>
                        </m:r>
                      </m:e>
                      <m:sub>
                        <m:r>
                          <a:rPr lang="el-GR" i="1"/>
                          <m:t>2</m:t>
                        </m:r>
                      </m:sub>
                    </m:sSub>
                  </m:oMath>
                </a14:m>
                <a:r>
                  <a:rPr lang="el-GR" i="1" dirty="0"/>
                  <a:t>   </a:t>
                </a:r>
                <a:r>
                  <a:rPr lang="el-GR" dirty="0"/>
                  <a:t>ή</a:t>
                </a:r>
                <a:r>
                  <a:rPr lang="el-GR" i="1" dirty="0"/>
                  <a:t>    </a:t>
                </a:r>
                <a14:m>
                  <m:oMath xmlns:m="http://schemas.openxmlformats.org/officeDocument/2006/math">
                    <m:sSub>
                      <m:sSubPr>
                        <m:ctrlPr>
                          <a:rPr lang="el-GR" i="1"/>
                        </m:ctrlPr>
                      </m:sSubPr>
                      <m:e>
                        <m:r>
                          <a:rPr lang="el-GR" i="1"/>
                          <m:t>𝛨</m:t>
                        </m:r>
                      </m:e>
                      <m:sub>
                        <m:r>
                          <a:rPr lang="el-GR" i="1"/>
                          <m:t>1</m:t>
                        </m:r>
                      </m:sub>
                    </m:sSub>
                    <m:r>
                      <a:rPr lang="el-GR" i="1"/>
                      <m:t>:</m:t>
                    </m:r>
                    <m:sSub>
                      <m:sSubPr>
                        <m:ctrlPr>
                          <a:rPr lang="el-GR" i="1"/>
                        </m:ctrlPr>
                      </m:sSubPr>
                      <m:e>
                        <m:r>
                          <a:rPr lang="el-GR" i="1"/>
                          <m:t>𝑝</m:t>
                        </m:r>
                      </m:e>
                      <m:sub>
                        <m:r>
                          <a:rPr lang="el-GR" i="1"/>
                          <m:t>1</m:t>
                        </m:r>
                      </m:sub>
                    </m:sSub>
                    <m:r>
                      <a:rPr lang="el-GR" i="1"/>
                      <m:t>≠</m:t>
                    </m:r>
                    <m:sSub>
                      <m:sSubPr>
                        <m:ctrlPr>
                          <a:rPr lang="el-GR" i="1"/>
                        </m:ctrlPr>
                      </m:sSubPr>
                      <m:e>
                        <m:r>
                          <a:rPr lang="en-US" i="1"/>
                          <m:t>𝑝</m:t>
                        </m:r>
                      </m:e>
                      <m:sub>
                        <m:r>
                          <a:rPr lang="el-GR" i="1"/>
                          <m:t>2</m:t>
                        </m:r>
                      </m:sub>
                    </m:sSub>
                  </m:oMath>
                </a14:m>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467" t="-1156" r="-1667"/>
                </a:stretch>
              </a:blipFill>
            </p:spPr>
            <p:txBody>
              <a:bodyPr/>
              <a:lstStyle/>
              <a:p>
                <a:r>
                  <a:rPr lang="el-GR">
                    <a:noFill/>
                  </a:rPr>
                  <a:t> </a:t>
                </a:r>
              </a:p>
            </p:txBody>
          </p:sp>
        </mc:Fallback>
      </mc:AlternateContent>
    </p:spTree>
    <p:extLst>
      <p:ext uri="{BB962C8B-B14F-4D97-AF65-F5344CB8AC3E}">
        <p14:creationId xmlns:p14="http://schemas.microsoft.com/office/powerpoint/2010/main" val="21408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9144000" cy="6858000"/>
              </a:xfrm>
            </p:spPr>
            <p:txBody>
              <a:bodyPr>
                <a:normAutofit/>
              </a:bodyPr>
              <a:lstStyle/>
              <a:p>
                <a:r>
                  <a:rPr lang="el-GR" dirty="0" smtClean="0"/>
                  <a:t>Η στατιστική ελέγχου είναι:</a:t>
                </a:r>
              </a:p>
              <a:p>
                <a14:m>
                  <m:oMath xmlns:m="http://schemas.openxmlformats.org/officeDocument/2006/math">
                    <m:sSub>
                      <m:sSubPr>
                        <m:ctrlPr>
                          <a:rPr lang="el-GR" i="1"/>
                        </m:ctrlPr>
                      </m:sSubPr>
                      <m:e>
                        <m:r>
                          <a:rPr lang="el-GR" i="1"/>
                          <m:t>𝑧</m:t>
                        </m:r>
                      </m:e>
                      <m:sub>
                        <m:sSub>
                          <m:sSubPr>
                            <m:ctrlPr>
                              <a:rPr lang="el-GR" i="1"/>
                            </m:ctrlPr>
                          </m:sSubPr>
                          <m:e>
                            <m:acc>
                              <m:accPr>
                                <m:chr m:val="̂"/>
                                <m:ctrlPr>
                                  <a:rPr lang="el-GR" i="1"/>
                                </m:ctrlPr>
                              </m:accPr>
                              <m:e>
                                <m:r>
                                  <a:rPr lang="el-GR" i="1"/>
                                  <m:t>𝑝</m:t>
                                </m:r>
                              </m:e>
                            </m:acc>
                          </m:e>
                          <m:sub>
                            <m:r>
                              <a:rPr lang="el-GR" i="1"/>
                              <m:t>1</m:t>
                            </m:r>
                          </m:sub>
                        </m:sSub>
                        <m:r>
                          <a:rPr lang="el-GR" i="1"/>
                          <m:t>−</m:t>
                        </m:r>
                        <m:sSub>
                          <m:sSubPr>
                            <m:ctrlPr>
                              <a:rPr lang="el-GR" i="1"/>
                            </m:ctrlPr>
                          </m:sSubPr>
                          <m:e>
                            <m:acc>
                              <m:accPr>
                                <m:chr m:val="̂"/>
                                <m:ctrlPr>
                                  <a:rPr lang="el-GR" i="1"/>
                                </m:ctrlPr>
                              </m:accPr>
                              <m:e>
                                <m:r>
                                  <a:rPr lang="en-US" i="1"/>
                                  <m:t>𝑝</m:t>
                                </m:r>
                              </m:e>
                            </m:acc>
                          </m:e>
                          <m:sub>
                            <m:r>
                              <a:rPr lang="en-US" i="1"/>
                              <m:t>2</m:t>
                            </m:r>
                          </m:sub>
                        </m:sSub>
                      </m:sub>
                    </m:sSub>
                    <m:r>
                      <a:rPr lang="el-GR" i="1"/>
                      <m:t>=</m:t>
                    </m:r>
                    <m:f>
                      <m:fPr>
                        <m:ctrlPr>
                          <a:rPr lang="el-GR" i="1"/>
                        </m:ctrlPr>
                      </m:fPr>
                      <m:num>
                        <m:d>
                          <m:dPr>
                            <m:ctrlPr>
                              <a:rPr lang="el-GR" i="1"/>
                            </m:ctrlPr>
                          </m:dPr>
                          <m:e>
                            <m:sSub>
                              <m:sSubPr>
                                <m:ctrlPr>
                                  <a:rPr lang="el-GR" i="1"/>
                                </m:ctrlPr>
                              </m:sSubPr>
                              <m:e>
                                <m:acc>
                                  <m:accPr>
                                    <m:chr m:val="̂"/>
                                    <m:ctrlPr>
                                      <a:rPr lang="el-GR" i="1"/>
                                    </m:ctrlPr>
                                  </m:accPr>
                                  <m:e>
                                    <m:r>
                                      <a:rPr lang="el-GR" i="1"/>
                                      <m:t>𝑝</m:t>
                                    </m:r>
                                  </m:e>
                                </m:acc>
                              </m:e>
                              <m:sub>
                                <m:r>
                                  <a:rPr lang="el-GR" i="1"/>
                                  <m:t>1</m:t>
                                </m:r>
                              </m:sub>
                            </m:sSub>
                            <m:r>
                              <a:rPr lang="el-GR" i="1"/>
                              <m:t>−</m:t>
                            </m:r>
                            <m:sSub>
                              <m:sSubPr>
                                <m:ctrlPr>
                                  <a:rPr lang="el-GR" i="1"/>
                                </m:ctrlPr>
                              </m:sSubPr>
                              <m:e>
                                <m:acc>
                                  <m:accPr>
                                    <m:chr m:val="̂"/>
                                    <m:ctrlPr>
                                      <a:rPr lang="el-GR" i="1"/>
                                    </m:ctrlPr>
                                  </m:accPr>
                                  <m:e>
                                    <m:r>
                                      <a:rPr lang="en-US" i="1"/>
                                      <m:t>𝑝</m:t>
                                    </m:r>
                                  </m:e>
                                </m:acc>
                              </m:e>
                              <m:sub>
                                <m:r>
                                  <a:rPr lang="en-US" i="1"/>
                                  <m:t>2</m:t>
                                </m:r>
                              </m:sub>
                            </m:sSub>
                          </m:e>
                        </m:d>
                        <m:r>
                          <a:rPr lang="el-GR" i="1"/>
                          <m:t>−</m:t>
                        </m:r>
                        <m:r>
                          <a:rPr lang="el-GR" b="0" i="1" smtClean="0">
                            <a:latin typeface="Cambria Math"/>
                          </a:rPr>
                          <m:t>(</m:t>
                        </m:r>
                        <m:sSub>
                          <m:sSubPr>
                            <m:ctrlPr>
                              <a:rPr lang="el-GR" b="0" i="1" smtClean="0">
                                <a:latin typeface="Cambria Math"/>
                              </a:rPr>
                            </m:ctrlPr>
                          </m:sSubPr>
                          <m:e>
                            <m:r>
                              <a:rPr lang="en-US" b="0" i="1" smtClean="0">
                                <a:latin typeface="Cambria Math"/>
                              </a:rPr>
                              <m:t>𝑝</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2</m:t>
                            </m:r>
                          </m:sub>
                        </m:sSub>
                        <m:r>
                          <a:rPr lang="en-US" b="0" i="1" smtClean="0">
                            <a:latin typeface="Cambria Math"/>
                          </a:rPr>
                          <m:t>)</m:t>
                        </m:r>
                      </m:num>
                      <m:den>
                        <m:rad>
                          <m:radPr>
                            <m:degHide m:val="on"/>
                            <m:ctrlPr>
                              <a:rPr lang="el-GR" i="1"/>
                            </m:ctrlPr>
                          </m:radPr>
                          <m:deg/>
                          <m:e>
                            <m:acc>
                              <m:accPr>
                                <m:chr m:val="̂"/>
                                <m:ctrlPr>
                                  <a:rPr lang="el-GR" i="1"/>
                                </m:ctrlPr>
                              </m:accPr>
                              <m:e>
                                <m:r>
                                  <a:rPr lang="en-US" i="1"/>
                                  <m:t>𝑝</m:t>
                                </m:r>
                              </m:e>
                            </m:acc>
                            <m:d>
                              <m:dPr>
                                <m:ctrlPr>
                                  <a:rPr lang="el-GR" i="1"/>
                                </m:ctrlPr>
                              </m:dPr>
                              <m:e>
                                <m:r>
                                  <a:rPr lang="el-GR" i="1"/>
                                  <m:t>1−</m:t>
                                </m:r>
                                <m:acc>
                                  <m:accPr>
                                    <m:chr m:val="̂"/>
                                    <m:ctrlPr>
                                      <a:rPr lang="el-GR" i="1"/>
                                    </m:ctrlPr>
                                  </m:accPr>
                                  <m:e>
                                    <m:r>
                                      <a:rPr lang="en-US" i="1"/>
                                      <m:t>𝑝</m:t>
                                    </m:r>
                                  </m:e>
                                </m:acc>
                              </m:e>
                            </m:d>
                            <m:d>
                              <m:dPr>
                                <m:ctrlPr>
                                  <a:rPr lang="el-GR" i="1"/>
                                </m:ctrlPr>
                              </m:dPr>
                              <m:e>
                                <m:f>
                                  <m:fPr>
                                    <m:ctrlPr>
                                      <a:rPr lang="el-GR" i="1"/>
                                    </m:ctrlPr>
                                  </m:fPr>
                                  <m:num>
                                    <m:r>
                                      <a:rPr lang="el-GR" i="1"/>
                                      <m:t>1</m:t>
                                    </m:r>
                                  </m:num>
                                  <m:den>
                                    <m:sSub>
                                      <m:sSubPr>
                                        <m:ctrlPr>
                                          <a:rPr lang="el-GR" i="1"/>
                                        </m:ctrlPr>
                                      </m:sSubPr>
                                      <m:e>
                                        <m:r>
                                          <a:rPr lang="el-GR" i="1"/>
                                          <m:t>𝑛</m:t>
                                        </m:r>
                                      </m:e>
                                      <m:sub>
                                        <m:r>
                                          <a:rPr lang="el-GR" i="1"/>
                                          <m:t>1</m:t>
                                        </m:r>
                                      </m:sub>
                                    </m:sSub>
                                  </m:den>
                                </m:f>
                                <m:r>
                                  <a:rPr lang="el-GR" i="1"/>
                                  <m:t>+</m:t>
                                </m:r>
                                <m:f>
                                  <m:fPr>
                                    <m:ctrlPr>
                                      <a:rPr lang="el-GR" i="1"/>
                                    </m:ctrlPr>
                                  </m:fPr>
                                  <m:num>
                                    <m:r>
                                      <a:rPr lang="el-GR" i="1"/>
                                      <m:t>1</m:t>
                                    </m:r>
                                  </m:num>
                                  <m:den>
                                    <m:sSub>
                                      <m:sSubPr>
                                        <m:ctrlPr>
                                          <a:rPr lang="el-GR" i="1"/>
                                        </m:ctrlPr>
                                      </m:sSubPr>
                                      <m:e>
                                        <m:r>
                                          <a:rPr lang="el-GR" i="1"/>
                                          <m:t>𝑛</m:t>
                                        </m:r>
                                      </m:e>
                                      <m:sub>
                                        <m:r>
                                          <a:rPr lang="el-GR" i="1"/>
                                          <m:t>2</m:t>
                                        </m:r>
                                      </m:sub>
                                    </m:sSub>
                                  </m:den>
                                </m:f>
                              </m:e>
                            </m:d>
                          </m:e>
                        </m:rad>
                      </m:den>
                    </m:f>
                  </m:oMath>
                </a14:m>
                <a:endParaRPr lang="el-GR" dirty="0"/>
              </a:p>
              <a:p>
                <a:pPr algn="just"/>
                <a:r>
                  <a:rPr lang="el-GR" dirty="0"/>
                  <a:t>όπου </a:t>
                </a:r>
                <a14:m>
                  <m:oMath xmlns:m="http://schemas.openxmlformats.org/officeDocument/2006/math">
                    <m:sSub>
                      <m:sSubPr>
                        <m:ctrlPr>
                          <a:rPr lang="el-GR" i="1"/>
                        </m:ctrlPr>
                      </m:sSubPr>
                      <m:e>
                        <m:acc>
                          <m:accPr>
                            <m:chr m:val="̂"/>
                            <m:ctrlPr>
                              <a:rPr lang="el-GR" i="1"/>
                            </m:ctrlPr>
                          </m:accPr>
                          <m:e>
                            <m:r>
                              <a:rPr lang="el-GR" i="1"/>
                              <m:t>𝑝</m:t>
                            </m:r>
                          </m:e>
                        </m:acc>
                      </m:e>
                      <m:sub>
                        <m:r>
                          <a:rPr lang="el-GR" i="1"/>
                          <m:t>1</m:t>
                        </m:r>
                      </m:sub>
                    </m:sSub>
                  </m:oMath>
                </a14:m>
                <a:r>
                  <a:rPr lang="el-GR" dirty="0"/>
                  <a:t> είναι η αναλογία που έχει το χαρακτηριστικό στο πρώτο δείγμα</a:t>
                </a:r>
                <a:r>
                  <a:rPr lang="el-GR" dirty="0" smtClean="0"/>
                  <a:t>,</a:t>
                </a:r>
                <a:endParaRPr lang="en-US" dirty="0" smtClean="0"/>
              </a:p>
              <a:p>
                <a:pPr algn="just"/>
                <a:r>
                  <a:rPr lang="el-GR" dirty="0" smtClean="0"/>
                  <a:t> </a:t>
                </a:r>
                <a14:m>
                  <m:oMath xmlns:m="http://schemas.openxmlformats.org/officeDocument/2006/math">
                    <m:sSub>
                      <m:sSubPr>
                        <m:ctrlPr>
                          <a:rPr lang="el-GR" i="1"/>
                        </m:ctrlPr>
                      </m:sSubPr>
                      <m:e>
                        <m:acc>
                          <m:accPr>
                            <m:chr m:val="̂"/>
                            <m:ctrlPr>
                              <a:rPr lang="el-GR" i="1"/>
                            </m:ctrlPr>
                          </m:accPr>
                          <m:e>
                            <m:r>
                              <a:rPr lang="el-GR" i="1"/>
                              <m:t>𝑝</m:t>
                            </m:r>
                          </m:e>
                        </m:acc>
                      </m:e>
                      <m:sub>
                        <m:r>
                          <a:rPr lang="el-GR" i="1"/>
                          <m:t>2</m:t>
                        </m:r>
                      </m:sub>
                    </m:sSub>
                  </m:oMath>
                </a14:m>
                <a:r>
                  <a:rPr lang="el-GR" dirty="0"/>
                  <a:t> είναι η αναλογία που έχει το χαρακτηριστικό στο δεύτερο δείγμα, </a:t>
                </a:r>
                <a:endParaRPr lang="en-US" dirty="0" smtClean="0"/>
              </a:p>
              <a:p>
                <a:pPr algn="just"/>
                <a14:m>
                  <m:oMath xmlns:m="http://schemas.openxmlformats.org/officeDocument/2006/math">
                    <m:acc>
                      <m:accPr>
                        <m:chr m:val="̂"/>
                        <m:ctrlPr>
                          <a:rPr lang="el-GR" i="1"/>
                        </m:ctrlPr>
                      </m:accPr>
                      <m:e>
                        <m:r>
                          <a:rPr lang="el-GR" i="1"/>
                          <m:t>𝑝</m:t>
                        </m:r>
                      </m:e>
                    </m:acc>
                  </m:oMath>
                </a14:m>
                <a:r>
                  <a:rPr lang="el-GR" dirty="0"/>
                  <a:t> είναι η αναλογία που έχει το χαρακτηριστικό στο συνδυασμένο δείγμα, </a:t>
                </a:r>
                <a:endParaRPr lang="en-US" dirty="0" smtClean="0"/>
              </a:p>
              <a:p>
                <a:pPr algn="just"/>
                <a14:m>
                  <m:oMath xmlns:m="http://schemas.openxmlformats.org/officeDocument/2006/math">
                    <m:sSub>
                      <m:sSubPr>
                        <m:ctrlPr>
                          <a:rPr lang="el-GR" i="1"/>
                        </m:ctrlPr>
                      </m:sSubPr>
                      <m:e>
                        <m:r>
                          <a:rPr lang="el-GR" i="1"/>
                          <m:t>𝑛</m:t>
                        </m:r>
                      </m:e>
                      <m:sub>
                        <m:r>
                          <a:rPr lang="el-GR" i="1"/>
                          <m:t>1</m:t>
                        </m:r>
                      </m:sub>
                    </m:sSub>
                  </m:oMath>
                </a14:m>
                <a:r>
                  <a:rPr lang="el-GR" dirty="0"/>
                  <a:t> είναι το μέγεθος του πρώτου δείγματος</a:t>
                </a:r>
                <a:r>
                  <a:rPr lang="el-GR" dirty="0" smtClean="0"/>
                  <a:t>,</a:t>
                </a:r>
                <a:endParaRPr lang="en-US" dirty="0" smtClean="0"/>
              </a:p>
              <a:p>
                <a:pPr algn="just"/>
                <a14:m>
                  <m:oMath xmlns:m="http://schemas.openxmlformats.org/officeDocument/2006/math">
                    <m:sSub>
                      <m:sSubPr>
                        <m:ctrlPr>
                          <a:rPr lang="el-GR" i="1"/>
                        </m:ctrlPr>
                      </m:sSubPr>
                      <m:e>
                        <m:r>
                          <a:rPr lang="el-GR" i="1"/>
                          <m:t>𝑛</m:t>
                        </m:r>
                      </m:e>
                      <m:sub>
                        <m:r>
                          <a:rPr lang="el-GR" i="1"/>
                          <m:t>2</m:t>
                        </m:r>
                      </m:sub>
                    </m:sSub>
                  </m:oMath>
                </a14:m>
                <a:r>
                  <a:rPr lang="el-GR" dirty="0"/>
                  <a:t> είναι το μέγεθος του δεύτερου δείγματος, </a:t>
                </a:r>
                <a:r>
                  <a:rPr lang="el-GR" dirty="0" smtClean="0"/>
                  <a:t>και</a:t>
                </a:r>
                <a:endParaRPr lang="en-US" dirty="0" smtClean="0"/>
              </a:p>
              <a:p>
                <a:pPr algn="just"/>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467" t="-1156" r="-1667"/>
                </a:stretch>
              </a:blipFill>
            </p:spPr>
            <p:txBody>
              <a:bodyPr/>
              <a:lstStyle/>
              <a:p>
                <a:r>
                  <a:rPr lang="el-GR">
                    <a:noFill/>
                  </a:rPr>
                  <a:t> </a:t>
                </a:r>
              </a:p>
            </p:txBody>
          </p:sp>
        </mc:Fallback>
      </mc:AlternateContent>
    </p:spTree>
    <p:extLst>
      <p:ext uri="{BB962C8B-B14F-4D97-AF65-F5344CB8AC3E}">
        <p14:creationId xmlns:p14="http://schemas.microsoft.com/office/powerpoint/2010/main" val="231850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9144000" cy="6858000"/>
              </a:xfrm>
            </p:spPr>
            <p:txBody>
              <a:bodyPr>
                <a:normAutofit fontScale="92500" lnSpcReduction="10000"/>
              </a:bodyPr>
              <a:lstStyle/>
              <a:p>
                <a14:m>
                  <m:oMath xmlns:m="http://schemas.openxmlformats.org/officeDocument/2006/math">
                    <m:sSub>
                      <m:sSubPr>
                        <m:ctrlPr>
                          <a:rPr lang="el-GR" i="1" smtClean="0">
                            <a:latin typeface="Cambria Math"/>
                          </a:rPr>
                        </m:ctrlPr>
                      </m:sSubPr>
                      <m:e>
                        <m:r>
                          <a:rPr lang="el-GR" i="1">
                            <a:latin typeface="Cambria Math"/>
                          </a:rPr>
                          <m:t>𝑧</m:t>
                        </m:r>
                      </m:e>
                      <m:sub>
                        <m:sSub>
                          <m:sSubPr>
                            <m:ctrlPr>
                              <a:rPr lang="el-GR" i="1">
                                <a:latin typeface="Cambria Math"/>
                              </a:rPr>
                            </m:ctrlPr>
                          </m:sSubPr>
                          <m:e>
                            <m:acc>
                              <m:accPr>
                                <m:chr m:val="̂"/>
                                <m:ctrlPr>
                                  <a:rPr lang="el-GR" i="1">
                                    <a:latin typeface="Cambria Math"/>
                                  </a:rPr>
                                </m:ctrlPr>
                              </m:accPr>
                              <m:e>
                                <m:r>
                                  <a:rPr lang="el-GR" i="1">
                                    <a:latin typeface="Cambria Math"/>
                                  </a:rPr>
                                  <m:t>𝑝</m:t>
                                </m:r>
                              </m:e>
                            </m:acc>
                          </m:e>
                          <m:sub>
                            <m:r>
                              <a:rPr lang="el-GR" i="1">
                                <a:latin typeface="Cambria Math"/>
                              </a:rPr>
                              <m:t>1</m:t>
                            </m:r>
                          </m:sub>
                        </m:sSub>
                        <m:r>
                          <a:rPr lang="el-GR" i="1">
                            <a:latin typeface="Cambria Math"/>
                          </a:rPr>
                          <m:t>−</m:t>
                        </m:r>
                        <m:sSub>
                          <m:sSubPr>
                            <m:ctrlPr>
                              <a:rPr lang="el-GR" i="1">
                                <a:latin typeface="Cambria Math"/>
                              </a:rPr>
                            </m:ctrlPr>
                          </m:sSubPr>
                          <m:e>
                            <m:acc>
                              <m:accPr>
                                <m:chr m:val="̂"/>
                                <m:ctrlPr>
                                  <a:rPr lang="el-GR" i="1">
                                    <a:latin typeface="Cambria Math"/>
                                  </a:rPr>
                                </m:ctrlPr>
                              </m:accPr>
                              <m:e>
                                <m:r>
                                  <a:rPr lang="en-US" i="1">
                                    <a:latin typeface="Cambria Math"/>
                                  </a:rPr>
                                  <m:t>𝑝</m:t>
                                </m:r>
                              </m:e>
                            </m:acc>
                          </m:e>
                          <m:sub>
                            <m:r>
                              <a:rPr lang="en-US" i="1">
                                <a:latin typeface="Cambria Math"/>
                              </a:rPr>
                              <m:t>2</m:t>
                            </m:r>
                          </m:sub>
                        </m:sSub>
                      </m:sub>
                    </m:sSub>
                    <m:r>
                      <a:rPr lang="el-GR" i="1">
                        <a:latin typeface="Cambria Math"/>
                      </a:rPr>
                      <m:t>=</m:t>
                    </m:r>
                    <m:f>
                      <m:fPr>
                        <m:ctrlPr>
                          <a:rPr lang="el-GR" i="1">
                            <a:latin typeface="Cambria Math"/>
                          </a:rPr>
                        </m:ctrlPr>
                      </m:fPr>
                      <m:num>
                        <m:d>
                          <m:dPr>
                            <m:ctrlPr>
                              <a:rPr lang="el-GR" i="1">
                                <a:latin typeface="Cambria Math"/>
                              </a:rPr>
                            </m:ctrlPr>
                          </m:dPr>
                          <m:e>
                            <m:sSub>
                              <m:sSubPr>
                                <m:ctrlPr>
                                  <a:rPr lang="el-GR" i="1">
                                    <a:latin typeface="Cambria Math"/>
                                  </a:rPr>
                                </m:ctrlPr>
                              </m:sSubPr>
                              <m:e>
                                <m:acc>
                                  <m:accPr>
                                    <m:chr m:val="̂"/>
                                    <m:ctrlPr>
                                      <a:rPr lang="el-GR" i="1">
                                        <a:latin typeface="Cambria Math"/>
                                      </a:rPr>
                                    </m:ctrlPr>
                                  </m:accPr>
                                  <m:e>
                                    <m:r>
                                      <a:rPr lang="el-GR" i="1">
                                        <a:latin typeface="Cambria Math"/>
                                      </a:rPr>
                                      <m:t>𝑝</m:t>
                                    </m:r>
                                  </m:e>
                                </m:acc>
                              </m:e>
                              <m:sub>
                                <m:r>
                                  <a:rPr lang="el-GR" i="1">
                                    <a:latin typeface="Cambria Math"/>
                                  </a:rPr>
                                  <m:t>1</m:t>
                                </m:r>
                              </m:sub>
                            </m:sSub>
                            <m:r>
                              <a:rPr lang="el-GR" i="1">
                                <a:latin typeface="Cambria Math"/>
                              </a:rPr>
                              <m:t>−</m:t>
                            </m:r>
                            <m:sSub>
                              <m:sSubPr>
                                <m:ctrlPr>
                                  <a:rPr lang="el-GR" i="1">
                                    <a:latin typeface="Cambria Math"/>
                                  </a:rPr>
                                </m:ctrlPr>
                              </m:sSubPr>
                              <m:e>
                                <m:acc>
                                  <m:accPr>
                                    <m:chr m:val="̂"/>
                                    <m:ctrlPr>
                                      <a:rPr lang="el-GR" i="1">
                                        <a:latin typeface="Cambria Math"/>
                                      </a:rPr>
                                    </m:ctrlPr>
                                  </m:accPr>
                                  <m:e>
                                    <m:r>
                                      <a:rPr lang="en-US" i="1">
                                        <a:latin typeface="Cambria Math"/>
                                      </a:rPr>
                                      <m:t>𝑝</m:t>
                                    </m:r>
                                  </m:e>
                                </m:acc>
                              </m:e>
                              <m:sub>
                                <m:r>
                                  <a:rPr lang="en-US" i="1">
                                    <a:latin typeface="Cambria Math"/>
                                  </a:rPr>
                                  <m:t>2</m:t>
                                </m:r>
                              </m:sub>
                            </m:sSub>
                          </m:e>
                        </m:d>
                        <m:r>
                          <a:rPr lang="el-GR" i="1">
                            <a:latin typeface="Cambria Math"/>
                          </a:rPr>
                          <m:t>−</m:t>
                        </m:r>
                        <m:r>
                          <a:rPr lang="el-GR" b="0" i="1" smtClean="0">
                            <a:latin typeface="Cambria Math"/>
                          </a:rPr>
                          <m:t>(</m:t>
                        </m:r>
                        <m:sSub>
                          <m:sSubPr>
                            <m:ctrlPr>
                              <a:rPr lang="el-GR" b="0" i="1" smtClean="0">
                                <a:latin typeface="Cambria Math"/>
                              </a:rPr>
                            </m:ctrlPr>
                          </m:sSubPr>
                          <m:e>
                            <m:r>
                              <a:rPr lang="en-US" b="0" i="1" smtClean="0">
                                <a:latin typeface="Cambria Math"/>
                              </a:rPr>
                              <m:t>𝑝</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2</m:t>
                            </m:r>
                          </m:sub>
                        </m:sSub>
                        <m:r>
                          <a:rPr lang="en-US" b="0" i="1" smtClean="0">
                            <a:latin typeface="Cambria Math"/>
                          </a:rPr>
                          <m:t>)</m:t>
                        </m:r>
                      </m:num>
                      <m:den>
                        <m:rad>
                          <m:radPr>
                            <m:degHide m:val="on"/>
                            <m:ctrlPr>
                              <a:rPr lang="el-GR" i="1">
                                <a:latin typeface="Cambria Math"/>
                              </a:rPr>
                            </m:ctrlPr>
                          </m:radPr>
                          <m:deg/>
                          <m:e>
                            <m:acc>
                              <m:accPr>
                                <m:chr m:val="̂"/>
                                <m:ctrlPr>
                                  <a:rPr lang="el-GR" i="1">
                                    <a:latin typeface="Cambria Math"/>
                                  </a:rPr>
                                </m:ctrlPr>
                              </m:accPr>
                              <m:e>
                                <m:r>
                                  <a:rPr lang="en-US" i="1">
                                    <a:latin typeface="Cambria Math"/>
                                  </a:rPr>
                                  <m:t>𝑝</m:t>
                                </m:r>
                              </m:e>
                            </m:acc>
                            <m:d>
                              <m:dPr>
                                <m:ctrlPr>
                                  <a:rPr lang="el-GR" i="1">
                                    <a:latin typeface="Cambria Math"/>
                                  </a:rPr>
                                </m:ctrlPr>
                              </m:dPr>
                              <m:e>
                                <m:r>
                                  <a:rPr lang="el-GR" i="1">
                                    <a:latin typeface="Cambria Math"/>
                                  </a:rPr>
                                  <m:t>1−</m:t>
                                </m:r>
                                <m:acc>
                                  <m:accPr>
                                    <m:chr m:val="̂"/>
                                    <m:ctrlPr>
                                      <a:rPr lang="el-GR" i="1">
                                        <a:latin typeface="Cambria Math"/>
                                      </a:rPr>
                                    </m:ctrlPr>
                                  </m:accPr>
                                  <m:e>
                                    <m:r>
                                      <a:rPr lang="en-US" i="1">
                                        <a:latin typeface="Cambria Math"/>
                                      </a:rPr>
                                      <m:t>𝑝</m:t>
                                    </m:r>
                                  </m:e>
                                </m:acc>
                              </m:e>
                            </m:d>
                            <m:d>
                              <m:dPr>
                                <m:ctrlPr>
                                  <a:rPr lang="el-GR" i="1">
                                    <a:latin typeface="Cambria Math"/>
                                  </a:rPr>
                                </m:ctrlPr>
                              </m:dPr>
                              <m:e>
                                <m:f>
                                  <m:fPr>
                                    <m:ctrlPr>
                                      <a:rPr lang="el-GR" i="1">
                                        <a:latin typeface="Cambria Math"/>
                                      </a:rPr>
                                    </m:ctrlPr>
                                  </m:fPr>
                                  <m:num>
                                    <m:r>
                                      <a:rPr lang="el-GR" i="1">
                                        <a:latin typeface="Cambria Math"/>
                                      </a:rPr>
                                      <m:t>1</m:t>
                                    </m:r>
                                  </m:num>
                                  <m:den>
                                    <m:sSub>
                                      <m:sSubPr>
                                        <m:ctrlPr>
                                          <a:rPr lang="el-GR" i="1">
                                            <a:latin typeface="Cambria Math"/>
                                          </a:rPr>
                                        </m:ctrlPr>
                                      </m:sSubPr>
                                      <m:e>
                                        <m:r>
                                          <a:rPr lang="el-GR" i="1">
                                            <a:latin typeface="Cambria Math"/>
                                          </a:rPr>
                                          <m:t>𝑛</m:t>
                                        </m:r>
                                      </m:e>
                                      <m:sub>
                                        <m:r>
                                          <a:rPr lang="el-GR" i="1">
                                            <a:latin typeface="Cambria Math"/>
                                          </a:rPr>
                                          <m:t>1</m:t>
                                        </m:r>
                                      </m:sub>
                                    </m:sSub>
                                  </m:den>
                                </m:f>
                                <m:r>
                                  <a:rPr lang="el-GR" i="1">
                                    <a:latin typeface="Cambria Math"/>
                                  </a:rPr>
                                  <m:t>+</m:t>
                                </m:r>
                                <m:f>
                                  <m:fPr>
                                    <m:ctrlPr>
                                      <a:rPr lang="el-GR" i="1">
                                        <a:latin typeface="Cambria Math"/>
                                      </a:rPr>
                                    </m:ctrlPr>
                                  </m:fPr>
                                  <m:num>
                                    <m:r>
                                      <a:rPr lang="el-GR" i="1">
                                        <a:latin typeface="Cambria Math"/>
                                      </a:rPr>
                                      <m:t>1</m:t>
                                    </m:r>
                                  </m:num>
                                  <m:den>
                                    <m:sSub>
                                      <m:sSubPr>
                                        <m:ctrlPr>
                                          <a:rPr lang="el-GR" i="1">
                                            <a:latin typeface="Cambria Math"/>
                                          </a:rPr>
                                        </m:ctrlPr>
                                      </m:sSubPr>
                                      <m:e>
                                        <m:r>
                                          <a:rPr lang="el-GR" i="1">
                                            <a:latin typeface="Cambria Math"/>
                                          </a:rPr>
                                          <m:t>𝑛</m:t>
                                        </m:r>
                                      </m:e>
                                      <m:sub>
                                        <m:r>
                                          <a:rPr lang="el-GR" i="1">
                                            <a:latin typeface="Cambria Math"/>
                                          </a:rPr>
                                          <m:t>2</m:t>
                                        </m:r>
                                      </m:sub>
                                    </m:sSub>
                                  </m:den>
                                </m:f>
                              </m:e>
                            </m:d>
                          </m:e>
                        </m:rad>
                      </m:den>
                    </m:f>
                  </m:oMath>
                </a14:m>
                <a:endParaRPr lang="el-GR" dirty="0" smtClean="0"/>
              </a:p>
              <a:p>
                <a:r>
                  <a:rPr lang="el-GR" dirty="0" smtClean="0"/>
                  <a:t>Το</a:t>
                </a:r>
                <a:r>
                  <a:rPr lang="el-GR" b="1" dirty="0" smtClean="0"/>
                  <a:t> </a:t>
                </a:r>
                <a:r>
                  <a:rPr lang="el-GR" b="1" dirty="0"/>
                  <a:t>τυπικό σφάλμα της κατανομής δειγματοληψίας</a:t>
                </a:r>
                <a:r>
                  <a:rPr lang="el-GR" dirty="0"/>
                  <a:t> είναι:</a:t>
                </a:r>
              </a:p>
              <a:p>
                <a14:m>
                  <m:oMath xmlns:m="http://schemas.openxmlformats.org/officeDocument/2006/math">
                    <m:rad>
                      <m:radPr>
                        <m:degHide m:val="on"/>
                        <m:ctrlPr>
                          <a:rPr lang="el-GR" i="1"/>
                        </m:ctrlPr>
                      </m:radPr>
                      <m:deg/>
                      <m:e>
                        <m:acc>
                          <m:accPr>
                            <m:chr m:val="̂"/>
                            <m:ctrlPr>
                              <a:rPr lang="el-GR" i="1"/>
                            </m:ctrlPr>
                          </m:accPr>
                          <m:e>
                            <m:r>
                              <a:rPr lang="en-US" i="1"/>
                              <m:t>𝑝</m:t>
                            </m:r>
                          </m:e>
                        </m:acc>
                        <m:d>
                          <m:dPr>
                            <m:ctrlPr>
                              <a:rPr lang="el-GR" i="1"/>
                            </m:ctrlPr>
                          </m:dPr>
                          <m:e>
                            <m:r>
                              <a:rPr lang="el-GR" i="1"/>
                              <m:t>1−</m:t>
                            </m:r>
                            <m:acc>
                              <m:accPr>
                                <m:chr m:val="̂"/>
                                <m:ctrlPr>
                                  <a:rPr lang="el-GR" i="1"/>
                                </m:ctrlPr>
                              </m:accPr>
                              <m:e>
                                <m:r>
                                  <a:rPr lang="en-US" i="1"/>
                                  <m:t>𝑝</m:t>
                                </m:r>
                              </m:e>
                            </m:acc>
                          </m:e>
                        </m:d>
                        <m:d>
                          <m:dPr>
                            <m:ctrlPr>
                              <a:rPr lang="el-GR" i="1"/>
                            </m:ctrlPr>
                          </m:dPr>
                          <m:e>
                            <m:f>
                              <m:fPr>
                                <m:ctrlPr>
                                  <a:rPr lang="el-GR" i="1"/>
                                </m:ctrlPr>
                              </m:fPr>
                              <m:num>
                                <m:r>
                                  <a:rPr lang="el-GR" i="1"/>
                                  <m:t>1</m:t>
                                </m:r>
                              </m:num>
                              <m:den>
                                <m:sSub>
                                  <m:sSubPr>
                                    <m:ctrlPr>
                                      <a:rPr lang="el-GR" i="1"/>
                                    </m:ctrlPr>
                                  </m:sSubPr>
                                  <m:e>
                                    <m:r>
                                      <a:rPr lang="el-GR" i="1"/>
                                      <m:t>𝑛</m:t>
                                    </m:r>
                                  </m:e>
                                  <m:sub>
                                    <m:r>
                                      <a:rPr lang="el-GR" i="1"/>
                                      <m:t>1</m:t>
                                    </m:r>
                                  </m:sub>
                                </m:sSub>
                              </m:den>
                            </m:f>
                            <m:r>
                              <a:rPr lang="el-GR" i="1"/>
                              <m:t>+</m:t>
                            </m:r>
                            <m:f>
                              <m:fPr>
                                <m:ctrlPr>
                                  <a:rPr lang="el-GR" i="1"/>
                                </m:ctrlPr>
                              </m:fPr>
                              <m:num>
                                <m:r>
                                  <a:rPr lang="el-GR" i="1"/>
                                  <m:t>1</m:t>
                                </m:r>
                              </m:num>
                              <m:den>
                                <m:sSub>
                                  <m:sSubPr>
                                    <m:ctrlPr>
                                      <a:rPr lang="el-GR" i="1"/>
                                    </m:ctrlPr>
                                  </m:sSubPr>
                                  <m:e>
                                    <m:r>
                                      <a:rPr lang="el-GR" i="1"/>
                                      <m:t>𝑛</m:t>
                                    </m:r>
                                  </m:e>
                                  <m:sub>
                                    <m:r>
                                      <a:rPr lang="el-GR" i="1"/>
                                      <m:t>2</m:t>
                                    </m:r>
                                  </m:sub>
                                </m:sSub>
                              </m:den>
                            </m:f>
                          </m:e>
                        </m:d>
                      </m:e>
                    </m:rad>
                  </m:oMath>
                </a14:m>
                <a:endParaRPr lang="el-GR" dirty="0" smtClean="0"/>
              </a:p>
              <a:p>
                <a:pPr algn="just"/>
                <a:r>
                  <a:rPr lang="el-GR" dirty="0" smtClean="0"/>
                  <a:t>Η </a:t>
                </a:r>
                <a:r>
                  <a:rPr lang="el-GR" dirty="0"/>
                  <a:t>αναλογία </a:t>
                </a:r>
                <a14:m>
                  <m:oMath xmlns:m="http://schemas.openxmlformats.org/officeDocument/2006/math">
                    <m:acc>
                      <m:accPr>
                        <m:chr m:val="̂"/>
                        <m:ctrlPr>
                          <a:rPr lang="el-GR" i="1"/>
                        </m:ctrlPr>
                      </m:accPr>
                      <m:e>
                        <m:r>
                          <a:rPr lang="el-GR" i="1"/>
                          <m:t>𝑝</m:t>
                        </m:r>
                      </m:e>
                    </m:acc>
                  </m:oMath>
                </a14:m>
                <a:r>
                  <a:rPr lang="el-GR" dirty="0"/>
                  <a:t> που έχει το χαρακτηριστικό στο συνδυασμένο δείγμα υπολογίζεται ως εξής:</a:t>
                </a:r>
              </a:p>
              <a:p>
                <a14:m>
                  <m:oMath xmlns:m="http://schemas.openxmlformats.org/officeDocument/2006/math">
                    <m:acc>
                      <m:accPr>
                        <m:chr m:val="̂"/>
                        <m:ctrlPr>
                          <a:rPr lang="el-GR" i="1"/>
                        </m:ctrlPr>
                      </m:accPr>
                      <m:e>
                        <m:r>
                          <a:rPr lang="el-GR" i="1"/>
                          <m:t>𝑝</m:t>
                        </m:r>
                      </m:e>
                    </m:acc>
                    <m:r>
                      <a:rPr lang="el-GR" i="1"/>
                      <m:t>=</m:t>
                    </m:r>
                    <m:f>
                      <m:fPr>
                        <m:ctrlPr>
                          <a:rPr lang="el-GR" i="1"/>
                        </m:ctrlPr>
                      </m:fPr>
                      <m:num>
                        <m:sSub>
                          <m:sSubPr>
                            <m:ctrlPr>
                              <a:rPr lang="el-GR" i="1"/>
                            </m:ctrlPr>
                          </m:sSubPr>
                          <m:e>
                            <m:r>
                              <a:rPr lang="el-GR" i="1"/>
                              <m:t>𝑥</m:t>
                            </m:r>
                          </m:e>
                          <m:sub>
                            <m:r>
                              <a:rPr lang="el-GR" i="1"/>
                              <m:t>1</m:t>
                            </m:r>
                          </m:sub>
                        </m:sSub>
                        <m:r>
                          <a:rPr lang="el-GR" i="1"/>
                          <m:t>+</m:t>
                        </m:r>
                        <m:sSub>
                          <m:sSubPr>
                            <m:ctrlPr>
                              <a:rPr lang="el-GR" i="1"/>
                            </m:ctrlPr>
                          </m:sSubPr>
                          <m:e>
                            <m:r>
                              <a:rPr lang="el-GR" i="1"/>
                              <m:t>𝑥</m:t>
                            </m:r>
                          </m:e>
                          <m:sub>
                            <m:r>
                              <a:rPr lang="el-GR" i="1"/>
                              <m:t>2</m:t>
                            </m:r>
                          </m:sub>
                        </m:sSub>
                      </m:num>
                      <m:den>
                        <m:sSub>
                          <m:sSubPr>
                            <m:ctrlPr>
                              <a:rPr lang="el-GR" i="1"/>
                            </m:ctrlPr>
                          </m:sSubPr>
                          <m:e>
                            <m:r>
                              <a:rPr lang="en-US" i="1"/>
                              <m:t>𝑛</m:t>
                            </m:r>
                          </m:e>
                          <m:sub>
                            <m:r>
                              <a:rPr lang="el-GR" i="1"/>
                              <m:t>1</m:t>
                            </m:r>
                          </m:sub>
                        </m:sSub>
                        <m:r>
                          <a:rPr lang="el-GR" i="1"/>
                          <m:t>+</m:t>
                        </m:r>
                        <m:sSub>
                          <m:sSubPr>
                            <m:ctrlPr>
                              <a:rPr lang="el-GR" i="1"/>
                            </m:ctrlPr>
                          </m:sSubPr>
                          <m:e>
                            <m:r>
                              <a:rPr lang="el-GR" i="1"/>
                              <m:t>𝑛</m:t>
                            </m:r>
                          </m:e>
                          <m:sub>
                            <m:r>
                              <a:rPr lang="el-GR" i="1"/>
                              <m:t>2</m:t>
                            </m:r>
                          </m:sub>
                        </m:sSub>
                      </m:den>
                    </m:f>
                  </m:oMath>
                </a14:m>
                <a:endParaRPr lang="el-GR" dirty="0"/>
              </a:p>
              <a:p>
                <a:pPr algn="just"/>
                <a:r>
                  <a:rPr lang="el-GR" dirty="0"/>
                  <a:t>όπου </a:t>
                </a:r>
                <a14:m>
                  <m:oMath xmlns:m="http://schemas.openxmlformats.org/officeDocument/2006/math">
                    <m:sSub>
                      <m:sSubPr>
                        <m:ctrlPr>
                          <a:rPr lang="el-GR" i="1"/>
                        </m:ctrlPr>
                      </m:sSubPr>
                      <m:e>
                        <m:r>
                          <a:rPr lang="el-GR" i="1"/>
                          <m:t>𝑥</m:t>
                        </m:r>
                      </m:e>
                      <m:sub>
                        <m:r>
                          <a:rPr lang="el-GR" i="1"/>
                          <m:t>1</m:t>
                        </m:r>
                      </m:sub>
                    </m:sSub>
                  </m:oMath>
                </a14:m>
                <a:r>
                  <a:rPr lang="el-GR" dirty="0"/>
                  <a:t> είναι ο αριθμός των επιτυχιών (έχει το χαρακτηριστικό) στο πρώτο δείγμα </a:t>
                </a:r>
                <a:r>
                  <a:rPr lang="el-GR" dirty="0" smtClean="0"/>
                  <a:t>και</a:t>
                </a:r>
              </a:p>
              <a:p>
                <a:pPr algn="just"/>
                <a14:m>
                  <m:oMath xmlns:m="http://schemas.openxmlformats.org/officeDocument/2006/math">
                    <m:sSub>
                      <m:sSubPr>
                        <m:ctrlPr>
                          <a:rPr lang="el-GR" i="1"/>
                        </m:ctrlPr>
                      </m:sSubPr>
                      <m:e>
                        <m:r>
                          <a:rPr lang="el-GR" i="1"/>
                          <m:t>𝑥</m:t>
                        </m:r>
                      </m:e>
                      <m:sub>
                        <m:r>
                          <a:rPr lang="el-GR" i="1"/>
                          <m:t>2</m:t>
                        </m:r>
                      </m:sub>
                    </m:sSub>
                  </m:oMath>
                </a14:m>
                <a:r>
                  <a:rPr lang="el-GR" dirty="0"/>
                  <a:t> είναι ο αριθμός των επιτυχιών (έχει το χαρακτηριστικό) στο δεύτερο δείγμα. </a:t>
                </a: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533" b="-1244"/>
                </a:stretch>
              </a:blipFill>
            </p:spPr>
            <p:txBody>
              <a:bodyPr/>
              <a:lstStyle/>
              <a:p>
                <a:r>
                  <a:rPr lang="el-GR">
                    <a:noFill/>
                  </a:rPr>
                  <a:t> </a:t>
                </a:r>
              </a:p>
            </p:txBody>
          </p:sp>
        </mc:Fallback>
      </mc:AlternateContent>
    </p:spTree>
    <p:extLst>
      <p:ext uri="{BB962C8B-B14F-4D97-AF65-F5344CB8AC3E}">
        <p14:creationId xmlns:p14="http://schemas.microsoft.com/office/powerpoint/2010/main" val="42472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34923"/>
            <a:ext cx="9144000" cy="6892923"/>
          </a:xfrm>
        </p:spPr>
        <p:txBody>
          <a:bodyPr>
            <a:normAutofit/>
          </a:bodyPr>
          <a:lstStyle/>
          <a:p>
            <a:pPr algn="just"/>
            <a:r>
              <a:rPr lang="el-GR" dirty="0"/>
              <a:t>Το Υπουργείο Απασχόλησης υποστηρίζει ότι θα πρέπει οι άνεργοι να παρακολουθούν προγράμματα κατάρτισης για να βελτιώσουν τις πιθανότητες ένταξής τους στην αγορά εργασίας. </a:t>
            </a:r>
            <a:endParaRPr lang="el-GR" dirty="0" smtClean="0"/>
          </a:p>
          <a:p>
            <a:pPr algn="just"/>
            <a:r>
              <a:rPr lang="el-GR" dirty="0" smtClean="0"/>
              <a:t>Σε </a:t>
            </a:r>
            <a:r>
              <a:rPr lang="el-GR" dirty="0"/>
              <a:t>δείγμα 80 ανέργων που παρακολούθησαν πρόγραμμα κατάρτισης οι 34 βρήκαν εργασία σε ένα εξάμηνο, ενώ σε δείγμα 70 ανέργων που δεν παρακολούθησαν πρόγραμμα κατάρτισης οι 20 βρήκαν εργασία σε ένα εξάμηνο. </a:t>
            </a:r>
            <a:endParaRPr lang="el-GR" dirty="0" smtClean="0"/>
          </a:p>
          <a:p>
            <a:pPr algn="just"/>
            <a:r>
              <a:rPr lang="el-GR" dirty="0" smtClean="0"/>
              <a:t>Να </a:t>
            </a:r>
            <a:r>
              <a:rPr lang="el-GR" dirty="0"/>
              <a:t>γίνει ο έλεγχος σε επίπεδο σημαντικότητας 5% για τον ισχυρισμό του Υπουργείου Απασχόλησης. </a:t>
            </a:r>
          </a:p>
          <a:p>
            <a:endParaRPr lang="el-GR" dirty="0"/>
          </a:p>
        </p:txBody>
      </p:sp>
    </p:spTree>
    <p:extLst>
      <p:ext uri="{BB962C8B-B14F-4D97-AF65-F5344CB8AC3E}">
        <p14:creationId xmlns:p14="http://schemas.microsoft.com/office/powerpoint/2010/main" val="152539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9144000" cy="6858000"/>
              </a:xfrm>
            </p:spPr>
            <p:txBody>
              <a:bodyPr>
                <a:normAutofit/>
              </a:bodyPr>
              <a:lstStyle/>
              <a:p>
                <a:pPr algn="just"/>
                <a:r>
                  <a:rPr lang="el-GR" b="1" dirty="0" smtClean="0"/>
                  <a:t>Απάντηση:</a:t>
                </a:r>
                <a:r>
                  <a:rPr lang="el-GR" dirty="0"/>
                  <a:t> Έστω ότι </a:t>
                </a:r>
                <a14:m>
                  <m:oMath xmlns:m="http://schemas.openxmlformats.org/officeDocument/2006/math">
                    <m:sSub>
                      <m:sSubPr>
                        <m:ctrlPr>
                          <a:rPr lang="el-GR" i="1"/>
                        </m:ctrlPr>
                      </m:sSubPr>
                      <m:e>
                        <m:r>
                          <a:rPr lang="el-GR" i="1"/>
                          <m:t>𝑝</m:t>
                        </m:r>
                      </m:e>
                      <m:sub>
                        <m:r>
                          <a:rPr lang="el-GR" i="1"/>
                          <m:t>1</m:t>
                        </m:r>
                      </m:sub>
                    </m:sSub>
                  </m:oMath>
                </a14:m>
                <a:r>
                  <a:rPr lang="el-GR" dirty="0"/>
                  <a:t> είναι η αναλογία στον πληθυσμό των ανέργων που παρακολούθησαν πρόγραμμα κατάρτισης και βρήκαν εργασία σε ένα εξάμηνο </a:t>
                </a:r>
              </a:p>
              <a:p>
                <a:pPr algn="just"/>
                <a14:m>
                  <m:oMath xmlns:m="http://schemas.openxmlformats.org/officeDocument/2006/math">
                    <m:sSub>
                      <m:sSubPr>
                        <m:ctrlPr>
                          <a:rPr lang="el-GR" i="1"/>
                        </m:ctrlPr>
                      </m:sSubPr>
                      <m:e>
                        <m:r>
                          <a:rPr lang="el-GR" i="1"/>
                          <m:t>𝑝</m:t>
                        </m:r>
                      </m:e>
                      <m:sub>
                        <m:r>
                          <a:rPr lang="el-GR" i="1"/>
                          <m:t>2</m:t>
                        </m:r>
                      </m:sub>
                    </m:sSub>
                  </m:oMath>
                </a14:m>
                <a:r>
                  <a:rPr lang="el-GR" dirty="0"/>
                  <a:t> είναι η αναλογία στον πληθυσμό των ανέργων που δεν παρακολούθησαν πρόγραμμα κατάρτισης και βρήκαν εργασία σε ένα εξάμηνο. </a:t>
                </a:r>
                <a:endParaRPr lang="el-GR" dirty="0" smtClean="0"/>
              </a:p>
              <a:p>
                <a:pPr algn="just"/>
                <a:r>
                  <a:rPr lang="el-GR" dirty="0" smtClean="0"/>
                  <a:t>Οι </a:t>
                </a:r>
                <a:r>
                  <a:rPr lang="el-GR" dirty="0"/>
                  <a:t>δειγματικές αναλογίες είναι:</a:t>
                </a:r>
              </a:p>
              <a:p>
                <a14:m>
                  <m:oMath xmlns:m="http://schemas.openxmlformats.org/officeDocument/2006/math">
                    <m:sSub>
                      <m:sSubPr>
                        <m:ctrlPr>
                          <a:rPr lang="el-GR" i="1"/>
                        </m:ctrlPr>
                      </m:sSubPr>
                      <m:e>
                        <m:acc>
                          <m:accPr>
                            <m:chr m:val="̂"/>
                            <m:ctrlPr>
                              <a:rPr lang="el-GR" i="1"/>
                            </m:ctrlPr>
                          </m:accPr>
                          <m:e>
                            <m:r>
                              <a:rPr lang="el-GR" i="1"/>
                              <m:t>𝑝</m:t>
                            </m:r>
                          </m:e>
                        </m:acc>
                      </m:e>
                      <m:sub>
                        <m:r>
                          <a:rPr lang="el-GR" i="1"/>
                          <m:t>1</m:t>
                        </m:r>
                      </m:sub>
                    </m:sSub>
                    <m:r>
                      <a:rPr lang="el-GR" i="1"/>
                      <m:t>=</m:t>
                    </m:r>
                    <m:f>
                      <m:fPr>
                        <m:ctrlPr>
                          <a:rPr lang="el-GR" i="1"/>
                        </m:ctrlPr>
                      </m:fPr>
                      <m:num>
                        <m:sSub>
                          <m:sSubPr>
                            <m:ctrlPr>
                              <a:rPr lang="el-GR" i="1"/>
                            </m:ctrlPr>
                          </m:sSubPr>
                          <m:e>
                            <m:r>
                              <a:rPr lang="el-GR" i="1"/>
                              <m:t>𝑥</m:t>
                            </m:r>
                          </m:e>
                          <m:sub>
                            <m:r>
                              <a:rPr lang="el-GR" i="1"/>
                              <m:t>1</m:t>
                            </m:r>
                          </m:sub>
                        </m:sSub>
                      </m:num>
                      <m:den>
                        <m:sSub>
                          <m:sSubPr>
                            <m:ctrlPr>
                              <a:rPr lang="el-GR" i="1"/>
                            </m:ctrlPr>
                          </m:sSubPr>
                          <m:e>
                            <m:r>
                              <a:rPr lang="en-US" i="1"/>
                              <m:t>𝑛</m:t>
                            </m:r>
                          </m:e>
                          <m:sub>
                            <m:r>
                              <a:rPr lang="el-GR" i="1"/>
                              <m:t>1</m:t>
                            </m:r>
                          </m:sub>
                        </m:sSub>
                      </m:den>
                    </m:f>
                    <m:r>
                      <a:rPr lang="el-GR" i="1"/>
                      <m:t>=</m:t>
                    </m:r>
                    <m:f>
                      <m:fPr>
                        <m:ctrlPr>
                          <a:rPr lang="el-GR" i="1"/>
                        </m:ctrlPr>
                      </m:fPr>
                      <m:num>
                        <m:r>
                          <a:rPr lang="el-GR" i="1"/>
                          <m:t>34</m:t>
                        </m:r>
                      </m:num>
                      <m:den>
                        <m:r>
                          <a:rPr lang="el-GR" i="1"/>
                          <m:t>80</m:t>
                        </m:r>
                      </m:den>
                    </m:f>
                    <m:r>
                      <a:rPr lang="el-GR" i="1"/>
                      <m:t>=0,425</m:t>
                    </m:r>
                  </m:oMath>
                </a14:m>
                <a:endParaRPr lang="el-GR" dirty="0"/>
              </a:p>
              <a:p>
                <a14:m>
                  <m:oMath xmlns:m="http://schemas.openxmlformats.org/officeDocument/2006/math">
                    <m:sSub>
                      <m:sSubPr>
                        <m:ctrlPr>
                          <a:rPr lang="el-GR" i="1"/>
                        </m:ctrlPr>
                      </m:sSubPr>
                      <m:e>
                        <m:acc>
                          <m:accPr>
                            <m:chr m:val="̂"/>
                            <m:ctrlPr>
                              <a:rPr lang="el-GR" i="1"/>
                            </m:ctrlPr>
                          </m:accPr>
                          <m:e>
                            <m:r>
                              <a:rPr lang="el-GR" i="1"/>
                              <m:t>𝑝</m:t>
                            </m:r>
                          </m:e>
                        </m:acc>
                      </m:e>
                      <m:sub>
                        <m:r>
                          <a:rPr lang="el-GR" i="1"/>
                          <m:t>2</m:t>
                        </m:r>
                      </m:sub>
                    </m:sSub>
                    <m:r>
                      <a:rPr lang="el-GR" i="1"/>
                      <m:t>=</m:t>
                    </m:r>
                    <m:f>
                      <m:fPr>
                        <m:ctrlPr>
                          <a:rPr lang="el-GR" i="1"/>
                        </m:ctrlPr>
                      </m:fPr>
                      <m:num>
                        <m:sSub>
                          <m:sSubPr>
                            <m:ctrlPr>
                              <a:rPr lang="el-GR" i="1"/>
                            </m:ctrlPr>
                          </m:sSubPr>
                          <m:e>
                            <m:r>
                              <a:rPr lang="el-GR" i="1"/>
                              <m:t>𝑥</m:t>
                            </m:r>
                          </m:e>
                          <m:sub>
                            <m:r>
                              <a:rPr lang="el-GR" i="1"/>
                              <m:t>2</m:t>
                            </m:r>
                          </m:sub>
                        </m:sSub>
                      </m:num>
                      <m:den>
                        <m:sSub>
                          <m:sSubPr>
                            <m:ctrlPr>
                              <a:rPr lang="el-GR" i="1"/>
                            </m:ctrlPr>
                          </m:sSubPr>
                          <m:e>
                            <m:r>
                              <a:rPr lang="en-US" i="1"/>
                              <m:t>𝑛</m:t>
                            </m:r>
                          </m:e>
                          <m:sub>
                            <m:r>
                              <a:rPr lang="el-GR" i="1"/>
                              <m:t>2</m:t>
                            </m:r>
                          </m:sub>
                        </m:sSub>
                      </m:den>
                    </m:f>
                    <m:r>
                      <a:rPr lang="el-GR" i="1"/>
                      <m:t>=</m:t>
                    </m:r>
                    <m:f>
                      <m:fPr>
                        <m:ctrlPr>
                          <a:rPr lang="el-GR" i="1"/>
                        </m:ctrlPr>
                      </m:fPr>
                      <m:num>
                        <m:r>
                          <a:rPr lang="el-GR" i="1"/>
                          <m:t>20</m:t>
                        </m:r>
                      </m:num>
                      <m:den>
                        <m:r>
                          <a:rPr lang="el-GR" i="1"/>
                          <m:t>70</m:t>
                        </m:r>
                      </m:den>
                    </m:f>
                    <m:r>
                      <a:rPr lang="el-GR" i="1"/>
                      <m:t>=0,28</m:t>
                    </m:r>
                    <m:r>
                      <a:rPr lang="el-GR" b="0" i="1" smtClean="0">
                        <a:latin typeface="Cambria Math"/>
                      </a:rPr>
                      <m:t>6</m:t>
                    </m:r>
                  </m:oMath>
                </a14:m>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467" t="-1067" r="-1667"/>
                </a:stretch>
              </a:blipFill>
            </p:spPr>
            <p:txBody>
              <a:bodyPr/>
              <a:lstStyle/>
              <a:p>
                <a:r>
                  <a:rPr lang="el-GR">
                    <a:noFill/>
                  </a:rPr>
                  <a:t> </a:t>
                </a:r>
              </a:p>
            </p:txBody>
          </p:sp>
        </mc:Fallback>
      </mc:AlternateContent>
    </p:spTree>
    <p:extLst>
      <p:ext uri="{BB962C8B-B14F-4D97-AF65-F5344CB8AC3E}">
        <p14:creationId xmlns:p14="http://schemas.microsoft.com/office/powerpoint/2010/main" val="373475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9144000" cy="6858000"/>
              </a:xfrm>
            </p:spPr>
            <p:txBody>
              <a:bodyPr/>
              <a:lstStyle/>
              <a:p>
                <a:r>
                  <a:rPr lang="el-GR" dirty="0" smtClean="0"/>
                  <a:t>Η αναλογία στο συνδυασμένο δείγμα είναι:</a:t>
                </a:r>
              </a:p>
              <a:p>
                <a14:m>
                  <m:oMath xmlns:m="http://schemas.openxmlformats.org/officeDocument/2006/math">
                    <m:acc>
                      <m:accPr>
                        <m:chr m:val="̂"/>
                        <m:ctrlPr>
                          <a:rPr lang="el-GR" i="1"/>
                        </m:ctrlPr>
                      </m:accPr>
                      <m:e>
                        <m:r>
                          <a:rPr lang="el-GR" i="1"/>
                          <m:t>𝑝</m:t>
                        </m:r>
                      </m:e>
                    </m:acc>
                    <m:r>
                      <a:rPr lang="el-GR" i="1"/>
                      <m:t>=</m:t>
                    </m:r>
                    <m:f>
                      <m:fPr>
                        <m:ctrlPr>
                          <a:rPr lang="el-GR" i="1"/>
                        </m:ctrlPr>
                      </m:fPr>
                      <m:num>
                        <m:sSub>
                          <m:sSubPr>
                            <m:ctrlPr>
                              <a:rPr lang="el-GR" i="1"/>
                            </m:ctrlPr>
                          </m:sSubPr>
                          <m:e>
                            <m:r>
                              <a:rPr lang="el-GR" i="1"/>
                              <m:t>𝑥</m:t>
                            </m:r>
                          </m:e>
                          <m:sub>
                            <m:r>
                              <a:rPr lang="el-GR" i="1"/>
                              <m:t>1</m:t>
                            </m:r>
                          </m:sub>
                        </m:sSub>
                        <m:r>
                          <a:rPr lang="el-GR" i="1"/>
                          <m:t>+</m:t>
                        </m:r>
                        <m:sSub>
                          <m:sSubPr>
                            <m:ctrlPr>
                              <a:rPr lang="el-GR" i="1"/>
                            </m:ctrlPr>
                          </m:sSubPr>
                          <m:e>
                            <m:r>
                              <a:rPr lang="el-GR" i="1"/>
                              <m:t>𝑥</m:t>
                            </m:r>
                          </m:e>
                          <m:sub>
                            <m:r>
                              <a:rPr lang="el-GR" i="1"/>
                              <m:t>2</m:t>
                            </m:r>
                          </m:sub>
                        </m:sSub>
                      </m:num>
                      <m:den>
                        <m:sSub>
                          <m:sSubPr>
                            <m:ctrlPr>
                              <a:rPr lang="el-GR" i="1"/>
                            </m:ctrlPr>
                          </m:sSubPr>
                          <m:e>
                            <m:r>
                              <a:rPr lang="en-US" i="1"/>
                              <m:t>𝑛</m:t>
                            </m:r>
                          </m:e>
                          <m:sub>
                            <m:r>
                              <a:rPr lang="el-GR" i="1"/>
                              <m:t>1</m:t>
                            </m:r>
                          </m:sub>
                        </m:sSub>
                        <m:r>
                          <a:rPr lang="el-GR" i="1"/>
                          <m:t>+</m:t>
                        </m:r>
                        <m:sSub>
                          <m:sSubPr>
                            <m:ctrlPr>
                              <a:rPr lang="el-GR" i="1"/>
                            </m:ctrlPr>
                          </m:sSubPr>
                          <m:e>
                            <m:r>
                              <a:rPr lang="el-GR" i="1"/>
                              <m:t>𝑛</m:t>
                            </m:r>
                          </m:e>
                          <m:sub>
                            <m:r>
                              <a:rPr lang="el-GR" i="1"/>
                              <m:t>2</m:t>
                            </m:r>
                          </m:sub>
                        </m:sSub>
                      </m:den>
                    </m:f>
                    <m:r>
                      <a:rPr lang="el-GR" i="1"/>
                      <m:t>=</m:t>
                    </m:r>
                    <m:f>
                      <m:fPr>
                        <m:ctrlPr>
                          <a:rPr lang="el-GR" i="1"/>
                        </m:ctrlPr>
                      </m:fPr>
                      <m:num>
                        <m:r>
                          <a:rPr lang="el-GR" i="1"/>
                          <m:t>34+20</m:t>
                        </m:r>
                      </m:num>
                      <m:den>
                        <m:r>
                          <a:rPr lang="el-GR" i="1"/>
                          <m:t>80+70</m:t>
                        </m:r>
                      </m:den>
                    </m:f>
                    <m:r>
                      <a:rPr lang="el-GR" i="1"/>
                      <m:t>=</m:t>
                    </m:r>
                    <m:f>
                      <m:fPr>
                        <m:ctrlPr>
                          <a:rPr lang="el-GR" i="1"/>
                        </m:ctrlPr>
                      </m:fPr>
                      <m:num>
                        <m:r>
                          <a:rPr lang="el-GR" i="1"/>
                          <m:t>54</m:t>
                        </m:r>
                      </m:num>
                      <m:den>
                        <m:r>
                          <a:rPr lang="el-GR" i="1"/>
                          <m:t>150</m:t>
                        </m:r>
                      </m:den>
                    </m:f>
                    <m:r>
                      <a:rPr lang="el-GR" i="1"/>
                      <m:t>=0,36</m:t>
                    </m:r>
                  </m:oMath>
                </a14:m>
                <a:endParaRPr lang="el-GR" dirty="0"/>
              </a:p>
              <a:p>
                <a:pPr algn="just"/>
                <a:r>
                  <a:rPr lang="el-GR" dirty="0"/>
                  <a:t>Ο αριθμός αυτός σημαίνει ότι το 36% των ανέργων γενικά (</a:t>
                </a:r>
                <a:r>
                  <a:rPr lang="el-GR" b="1" dirty="0">
                    <a:solidFill>
                      <a:srgbClr val="FF0000"/>
                    </a:solidFill>
                  </a:rPr>
                  <a:t>και αυτών που παρακολούθησαν και αυτών που δεν παρακολούθησαν προγράμματα κατάρτισης</a:t>
                </a:r>
                <a:r>
                  <a:rPr lang="el-GR" dirty="0"/>
                  <a:t>) </a:t>
                </a:r>
                <a:r>
                  <a:rPr lang="el-GR" b="1" dirty="0">
                    <a:solidFill>
                      <a:srgbClr val="3333FF"/>
                    </a:solidFill>
                  </a:rPr>
                  <a:t>βρήκαν εργασία </a:t>
                </a:r>
                <a:r>
                  <a:rPr lang="el-GR" dirty="0"/>
                  <a:t>σε ένα εξάμηνο. </a:t>
                </a:r>
              </a:p>
              <a:p>
                <a:r>
                  <a:rPr lang="el-GR" dirty="0"/>
                  <a:t>Διατυπώνουμε τις υποθέσεις:  </a:t>
                </a:r>
                <a:endParaRPr lang="el-GR" dirty="0" smtClean="0"/>
              </a:p>
              <a:p>
                <a14:m>
                  <m:oMath xmlns:m="http://schemas.openxmlformats.org/officeDocument/2006/math">
                    <m:sSub>
                      <m:sSubPr>
                        <m:ctrlPr>
                          <a:rPr lang="el-GR" i="1"/>
                        </m:ctrlPr>
                      </m:sSubPr>
                      <m:e>
                        <m:r>
                          <a:rPr lang="el-GR" i="1"/>
                          <m:t>𝛨</m:t>
                        </m:r>
                      </m:e>
                      <m:sub>
                        <m:r>
                          <a:rPr lang="el-GR" i="1"/>
                          <m:t>0</m:t>
                        </m:r>
                      </m:sub>
                    </m:sSub>
                    <m:r>
                      <a:rPr lang="el-GR" i="1"/>
                      <m:t>: </m:t>
                    </m:r>
                    <m:sSub>
                      <m:sSubPr>
                        <m:ctrlPr>
                          <a:rPr lang="el-GR" i="1"/>
                        </m:ctrlPr>
                      </m:sSubPr>
                      <m:e>
                        <m:r>
                          <a:rPr lang="el-GR" i="1"/>
                          <m:t>𝑝</m:t>
                        </m:r>
                      </m:e>
                      <m:sub>
                        <m:r>
                          <a:rPr lang="el-GR" i="1"/>
                          <m:t>1</m:t>
                        </m:r>
                      </m:sub>
                    </m:sSub>
                    <m:r>
                      <a:rPr lang="el-GR" i="1"/>
                      <m:t>−</m:t>
                    </m:r>
                    <m:sSub>
                      <m:sSubPr>
                        <m:ctrlPr>
                          <a:rPr lang="el-GR" i="1"/>
                        </m:ctrlPr>
                      </m:sSubPr>
                      <m:e>
                        <m:r>
                          <a:rPr lang="en-US" i="1"/>
                          <m:t>𝑝</m:t>
                        </m:r>
                      </m:e>
                      <m:sub>
                        <m:r>
                          <a:rPr lang="el-GR" i="1"/>
                          <m:t>2</m:t>
                        </m:r>
                      </m:sub>
                    </m:sSub>
                    <m:r>
                      <a:rPr lang="el-GR" i="1"/>
                      <m:t>=0</m:t>
                    </m:r>
                  </m:oMath>
                </a14:m>
                <a:r>
                  <a:rPr lang="el-GR" dirty="0"/>
                  <a:t>    έναντι   </a:t>
                </a:r>
                <a:endParaRPr lang="el-GR" dirty="0" smtClean="0"/>
              </a:p>
              <a:p>
                <a14:m>
                  <m:oMath xmlns:m="http://schemas.openxmlformats.org/officeDocument/2006/math">
                    <m:sSub>
                      <m:sSubPr>
                        <m:ctrlPr>
                          <a:rPr lang="el-GR" i="1"/>
                        </m:ctrlPr>
                      </m:sSubPr>
                      <m:e>
                        <m:r>
                          <a:rPr lang="el-GR" i="1"/>
                          <m:t>𝛨</m:t>
                        </m:r>
                      </m:e>
                      <m:sub>
                        <m:r>
                          <a:rPr lang="el-GR" i="1"/>
                          <m:t>1</m:t>
                        </m:r>
                      </m:sub>
                    </m:sSub>
                    <m:r>
                      <a:rPr lang="el-GR" i="1"/>
                      <m:t>: </m:t>
                    </m:r>
                    <m:sSub>
                      <m:sSubPr>
                        <m:ctrlPr>
                          <a:rPr lang="el-GR" i="1"/>
                        </m:ctrlPr>
                      </m:sSubPr>
                      <m:e>
                        <m:r>
                          <a:rPr lang="el-GR" i="1"/>
                          <m:t>𝑝</m:t>
                        </m:r>
                      </m:e>
                      <m:sub>
                        <m:r>
                          <a:rPr lang="el-GR" i="1"/>
                          <m:t>1</m:t>
                        </m:r>
                      </m:sub>
                    </m:sSub>
                    <m:r>
                      <a:rPr lang="el-GR" i="1"/>
                      <m:t>−</m:t>
                    </m:r>
                    <m:sSub>
                      <m:sSubPr>
                        <m:ctrlPr>
                          <a:rPr lang="el-GR" i="1"/>
                        </m:ctrlPr>
                      </m:sSubPr>
                      <m:e>
                        <m:r>
                          <a:rPr lang="en-US" i="1"/>
                          <m:t>𝑝</m:t>
                        </m:r>
                      </m:e>
                      <m:sub>
                        <m:r>
                          <a:rPr lang="el-GR" i="1"/>
                          <m:t>2</m:t>
                        </m:r>
                      </m:sub>
                    </m:sSub>
                    <m:r>
                      <a:rPr lang="el-GR" i="1"/>
                      <m:t>&gt;0</m:t>
                    </m:r>
                  </m:oMath>
                </a14:m>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467" t="-1156" r="-1667"/>
                </a:stretch>
              </a:blipFill>
            </p:spPr>
            <p:txBody>
              <a:bodyPr/>
              <a:lstStyle/>
              <a:p>
                <a:r>
                  <a:rPr lang="el-GR">
                    <a:noFill/>
                  </a:rPr>
                  <a:t> </a:t>
                </a:r>
              </a:p>
            </p:txBody>
          </p:sp>
        </mc:Fallback>
      </mc:AlternateContent>
    </p:spTree>
    <p:extLst>
      <p:ext uri="{BB962C8B-B14F-4D97-AF65-F5344CB8AC3E}">
        <p14:creationId xmlns:p14="http://schemas.microsoft.com/office/powerpoint/2010/main" val="39560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9144000" cy="6858000"/>
              </a:xfrm>
            </p:spPr>
            <p:txBody>
              <a:bodyPr>
                <a:normAutofit/>
              </a:bodyPr>
              <a:lstStyle/>
              <a:p>
                <a14:m>
                  <m:oMath xmlns:m="http://schemas.openxmlformats.org/officeDocument/2006/math">
                    <m:sSub>
                      <m:sSubPr>
                        <m:ctrlPr>
                          <a:rPr lang="el-GR" i="1" smtClean="0">
                            <a:latin typeface="Cambria Math"/>
                          </a:rPr>
                        </m:ctrlPr>
                      </m:sSubPr>
                      <m:e>
                        <m:r>
                          <a:rPr lang="el-GR" i="1">
                            <a:latin typeface="Cambria Math"/>
                          </a:rPr>
                          <m:t>𝛨</m:t>
                        </m:r>
                      </m:e>
                      <m:sub>
                        <m:r>
                          <a:rPr lang="el-GR" i="1">
                            <a:latin typeface="Cambria Math"/>
                          </a:rPr>
                          <m:t>0</m:t>
                        </m:r>
                      </m:sub>
                    </m:sSub>
                    <m:r>
                      <a:rPr lang="el-GR" i="1">
                        <a:latin typeface="Cambria Math"/>
                      </a:rPr>
                      <m:t>: </m:t>
                    </m:r>
                    <m:sSub>
                      <m:sSubPr>
                        <m:ctrlPr>
                          <a:rPr lang="el-GR" i="1">
                            <a:latin typeface="Cambria Math"/>
                          </a:rPr>
                        </m:ctrlPr>
                      </m:sSubPr>
                      <m:e>
                        <m:r>
                          <a:rPr lang="el-GR" i="1">
                            <a:latin typeface="Cambria Math"/>
                          </a:rPr>
                          <m:t>𝑝</m:t>
                        </m:r>
                      </m:e>
                      <m:sub>
                        <m:r>
                          <a:rPr lang="el-GR" i="1">
                            <a:latin typeface="Cambria Math"/>
                          </a:rPr>
                          <m:t>1</m:t>
                        </m:r>
                      </m:sub>
                    </m:sSub>
                    <m:r>
                      <a:rPr lang="el-GR" i="1">
                        <a:latin typeface="Cambria Math"/>
                      </a:rPr>
                      <m:t>−</m:t>
                    </m:r>
                    <m:sSub>
                      <m:sSubPr>
                        <m:ctrlPr>
                          <a:rPr lang="el-GR" i="1">
                            <a:latin typeface="Cambria Math"/>
                          </a:rPr>
                        </m:ctrlPr>
                      </m:sSubPr>
                      <m:e>
                        <m:r>
                          <a:rPr lang="en-US" i="1">
                            <a:latin typeface="Cambria Math"/>
                          </a:rPr>
                          <m:t>𝑝</m:t>
                        </m:r>
                      </m:e>
                      <m:sub>
                        <m:r>
                          <a:rPr lang="el-GR" i="1">
                            <a:latin typeface="Cambria Math"/>
                          </a:rPr>
                          <m:t>2</m:t>
                        </m:r>
                      </m:sub>
                    </m:sSub>
                    <m:r>
                      <a:rPr lang="el-GR" i="1">
                        <a:latin typeface="Cambria Math"/>
                      </a:rPr>
                      <m:t>=0</m:t>
                    </m:r>
                  </m:oMath>
                </a14:m>
                <a:r>
                  <a:rPr lang="el-GR" dirty="0"/>
                  <a:t>    έναντι   </a:t>
                </a:r>
                <a:endParaRPr lang="el-GR" dirty="0" smtClean="0"/>
              </a:p>
              <a:p>
                <a14:m>
                  <m:oMath xmlns:m="http://schemas.openxmlformats.org/officeDocument/2006/math">
                    <m:sSub>
                      <m:sSubPr>
                        <m:ctrlPr>
                          <a:rPr lang="el-GR" i="1">
                            <a:latin typeface="Cambria Math"/>
                          </a:rPr>
                        </m:ctrlPr>
                      </m:sSubPr>
                      <m:e>
                        <m:r>
                          <a:rPr lang="el-GR" i="1">
                            <a:latin typeface="Cambria Math"/>
                          </a:rPr>
                          <m:t>𝛨</m:t>
                        </m:r>
                      </m:e>
                      <m:sub>
                        <m:r>
                          <a:rPr lang="el-GR" i="1">
                            <a:latin typeface="Cambria Math"/>
                          </a:rPr>
                          <m:t>1</m:t>
                        </m:r>
                      </m:sub>
                    </m:sSub>
                    <m:r>
                      <a:rPr lang="el-GR" i="1">
                        <a:latin typeface="Cambria Math"/>
                      </a:rPr>
                      <m:t>: </m:t>
                    </m:r>
                    <m:sSub>
                      <m:sSubPr>
                        <m:ctrlPr>
                          <a:rPr lang="el-GR" i="1">
                            <a:latin typeface="Cambria Math"/>
                          </a:rPr>
                        </m:ctrlPr>
                      </m:sSubPr>
                      <m:e>
                        <m:r>
                          <a:rPr lang="el-GR" i="1">
                            <a:latin typeface="Cambria Math"/>
                          </a:rPr>
                          <m:t>𝑝</m:t>
                        </m:r>
                      </m:e>
                      <m:sub>
                        <m:r>
                          <a:rPr lang="el-GR" i="1">
                            <a:latin typeface="Cambria Math"/>
                          </a:rPr>
                          <m:t>1</m:t>
                        </m:r>
                      </m:sub>
                    </m:sSub>
                    <m:r>
                      <a:rPr lang="el-GR" i="1">
                        <a:latin typeface="Cambria Math"/>
                      </a:rPr>
                      <m:t>−</m:t>
                    </m:r>
                    <m:sSub>
                      <m:sSubPr>
                        <m:ctrlPr>
                          <a:rPr lang="el-GR" i="1">
                            <a:latin typeface="Cambria Math"/>
                          </a:rPr>
                        </m:ctrlPr>
                      </m:sSubPr>
                      <m:e>
                        <m:r>
                          <a:rPr lang="en-US" i="1">
                            <a:latin typeface="Cambria Math"/>
                          </a:rPr>
                          <m:t>𝑝</m:t>
                        </m:r>
                      </m:e>
                      <m:sub>
                        <m:r>
                          <a:rPr lang="el-GR" i="1">
                            <a:latin typeface="Cambria Math"/>
                          </a:rPr>
                          <m:t>2</m:t>
                        </m:r>
                      </m:sub>
                    </m:sSub>
                    <m:r>
                      <a:rPr lang="el-GR" i="1">
                        <a:latin typeface="Cambria Math"/>
                      </a:rPr>
                      <m:t>&gt;0</m:t>
                    </m:r>
                  </m:oMath>
                </a14:m>
                <a:endParaRPr lang="el-GR" dirty="0"/>
              </a:p>
              <a:p>
                <a:pPr algn="just"/>
                <a:endParaRPr lang="el-GR" dirty="0" smtClean="0"/>
              </a:p>
              <a:p>
                <a:pPr algn="just"/>
                <a:r>
                  <a:rPr lang="el-GR" dirty="0" smtClean="0"/>
                  <a:t>Ο </a:t>
                </a:r>
                <a:r>
                  <a:rPr lang="el-GR" dirty="0"/>
                  <a:t>έλεγχος είναι </a:t>
                </a:r>
                <a:r>
                  <a:rPr lang="el-GR" dirty="0" err="1"/>
                  <a:t>δεξιόπλευρος</a:t>
                </a:r>
                <a:r>
                  <a:rPr lang="el-GR" dirty="0"/>
                  <a:t>, </a:t>
                </a:r>
                <a:endParaRPr lang="el-GR" dirty="0" smtClean="0"/>
              </a:p>
              <a:p>
                <a:pPr lvl="1" algn="just"/>
                <a:r>
                  <a:rPr lang="el-GR" dirty="0" smtClean="0"/>
                  <a:t>της </a:t>
                </a:r>
                <a:r>
                  <a:rPr lang="el-GR" dirty="0"/>
                  <a:t>μορφής “μεγαλύτερος από” </a:t>
                </a:r>
                <a:endParaRPr lang="el-GR" dirty="0" smtClean="0"/>
              </a:p>
              <a:p>
                <a:pPr algn="just"/>
                <a:r>
                  <a:rPr lang="el-GR" dirty="0" smtClean="0"/>
                  <a:t>Προσπαθούμε </a:t>
                </a:r>
                <a:r>
                  <a:rPr lang="el-GR" dirty="0"/>
                  <a:t>να επιβεβαιώσουμε ότι </a:t>
                </a:r>
                <a:r>
                  <a:rPr lang="el-GR" b="1" dirty="0">
                    <a:solidFill>
                      <a:srgbClr val="FF0000"/>
                    </a:solidFill>
                  </a:rPr>
                  <a:t>η αναλογία των ανέργων που βρήκε εργασία έχοντας ήδη παρακολουθήσει ένα πρόγραμμα κατάρτισης </a:t>
                </a:r>
                <a:r>
                  <a:rPr lang="el-GR" b="1" dirty="0"/>
                  <a:t>είναι μεγαλύτερη </a:t>
                </a:r>
                <a:r>
                  <a:rPr lang="el-GR" b="1" dirty="0">
                    <a:solidFill>
                      <a:srgbClr val="3333FF"/>
                    </a:solidFill>
                  </a:rPr>
                  <a:t>από την αναλογία των ανέργων που βρήκε εργασία χωρίς να έχει παρακολουθήσει πρόγραμμα κατάρτισης.</a:t>
                </a: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467" t="-1067" r="-1667"/>
                </a:stretch>
              </a:blipFill>
            </p:spPr>
            <p:txBody>
              <a:bodyPr/>
              <a:lstStyle/>
              <a:p>
                <a:r>
                  <a:rPr lang="el-GR">
                    <a:noFill/>
                  </a:rPr>
                  <a:t> </a:t>
                </a:r>
              </a:p>
            </p:txBody>
          </p:sp>
        </mc:Fallback>
      </mc:AlternateContent>
    </p:spTree>
    <p:extLst>
      <p:ext uri="{BB962C8B-B14F-4D97-AF65-F5344CB8AC3E}">
        <p14:creationId xmlns:p14="http://schemas.microsoft.com/office/powerpoint/2010/main" val="155605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9144000" cy="6858000"/>
              </a:xfrm>
            </p:spPr>
            <p:txBody>
              <a:bodyPr>
                <a:normAutofit/>
              </a:bodyPr>
              <a:lstStyle/>
              <a:p>
                <a:r>
                  <a:rPr lang="el-GR" dirty="0" smtClean="0"/>
                  <a:t>Η στατιστική ελέγχου είναι:</a:t>
                </a:r>
              </a:p>
              <a:p>
                <a14:m>
                  <m:oMath xmlns:m="http://schemas.openxmlformats.org/officeDocument/2006/math">
                    <m:sSub>
                      <m:sSubPr>
                        <m:ctrlPr>
                          <a:rPr lang="el-GR" i="1"/>
                        </m:ctrlPr>
                      </m:sSubPr>
                      <m:e>
                        <m:r>
                          <a:rPr lang="el-GR" i="1"/>
                          <m:t>𝑧</m:t>
                        </m:r>
                      </m:e>
                      <m:sub>
                        <m:sSub>
                          <m:sSubPr>
                            <m:ctrlPr>
                              <a:rPr lang="el-GR" i="1"/>
                            </m:ctrlPr>
                          </m:sSubPr>
                          <m:e>
                            <m:acc>
                              <m:accPr>
                                <m:chr m:val="̂"/>
                                <m:ctrlPr>
                                  <a:rPr lang="el-GR" i="1"/>
                                </m:ctrlPr>
                              </m:accPr>
                              <m:e>
                                <m:r>
                                  <a:rPr lang="el-GR" i="1"/>
                                  <m:t>𝑝</m:t>
                                </m:r>
                              </m:e>
                            </m:acc>
                          </m:e>
                          <m:sub>
                            <m:r>
                              <a:rPr lang="el-GR" i="1"/>
                              <m:t>1</m:t>
                            </m:r>
                          </m:sub>
                        </m:sSub>
                        <m:r>
                          <a:rPr lang="el-GR" i="1"/>
                          <m:t>−</m:t>
                        </m:r>
                        <m:sSub>
                          <m:sSubPr>
                            <m:ctrlPr>
                              <a:rPr lang="el-GR" i="1"/>
                            </m:ctrlPr>
                          </m:sSubPr>
                          <m:e>
                            <m:acc>
                              <m:accPr>
                                <m:chr m:val="̂"/>
                                <m:ctrlPr>
                                  <a:rPr lang="el-GR" i="1"/>
                                </m:ctrlPr>
                              </m:accPr>
                              <m:e>
                                <m:r>
                                  <a:rPr lang="en-US" i="1"/>
                                  <m:t>𝑝</m:t>
                                </m:r>
                              </m:e>
                            </m:acc>
                          </m:e>
                          <m:sub>
                            <m:r>
                              <a:rPr lang="en-US" i="1"/>
                              <m:t>2</m:t>
                            </m:r>
                          </m:sub>
                        </m:sSub>
                      </m:sub>
                    </m:sSub>
                    <m:r>
                      <a:rPr lang="el-GR" i="1"/>
                      <m:t>=</m:t>
                    </m:r>
                    <m:f>
                      <m:fPr>
                        <m:ctrlPr>
                          <a:rPr lang="el-GR" i="1"/>
                        </m:ctrlPr>
                      </m:fPr>
                      <m:num>
                        <m:d>
                          <m:dPr>
                            <m:ctrlPr>
                              <a:rPr lang="el-GR" i="1"/>
                            </m:ctrlPr>
                          </m:dPr>
                          <m:e>
                            <m:sSub>
                              <m:sSubPr>
                                <m:ctrlPr>
                                  <a:rPr lang="el-GR" i="1"/>
                                </m:ctrlPr>
                              </m:sSubPr>
                              <m:e>
                                <m:acc>
                                  <m:accPr>
                                    <m:chr m:val="̂"/>
                                    <m:ctrlPr>
                                      <a:rPr lang="el-GR" i="1"/>
                                    </m:ctrlPr>
                                  </m:accPr>
                                  <m:e>
                                    <m:r>
                                      <a:rPr lang="el-GR" i="1"/>
                                      <m:t>𝑝</m:t>
                                    </m:r>
                                  </m:e>
                                </m:acc>
                              </m:e>
                              <m:sub>
                                <m:r>
                                  <a:rPr lang="el-GR" i="1"/>
                                  <m:t>1</m:t>
                                </m:r>
                              </m:sub>
                            </m:sSub>
                            <m:r>
                              <a:rPr lang="el-GR" i="1"/>
                              <m:t>−</m:t>
                            </m:r>
                            <m:sSub>
                              <m:sSubPr>
                                <m:ctrlPr>
                                  <a:rPr lang="el-GR" i="1"/>
                                </m:ctrlPr>
                              </m:sSubPr>
                              <m:e>
                                <m:acc>
                                  <m:accPr>
                                    <m:chr m:val="̂"/>
                                    <m:ctrlPr>
                                      <a:rPr lang="el-GR" i="1"/>
                                    </m:ctrlPr>
                                  </m:accPr>
                                  <m:e>
                                    <m:r>
                                      <a:rPr lang="en-US" i="1"/>
                                      <m:t>𝑝</m:t>
                                    </m:r>
                                  </m:e>
                                </m:acc>
                              </m:e>
                              <m:sub>
                                <m:r>
                                  <a:rPr lang="en-US" i="1"/>
                                  <m:t>2</m:t>
                                </m:r>
                              </m:sub>
                            </m:sSub>
                          </m:e>
                        </m:d>
                        <m:r>
                          <a:rPr lang="el-GR" i="1"/>
                          <m:t>−</m:t>
                        </m:r>
                        <m:r>
                          <a:rPr lang="el-GR" b="0" i="1" smtClean="0">
                            <a:latin typeface="Cambria Math"/>
                          </a:rPr>
                          <m:t>(</m:t>
                        </m:r>
                        <m:sSub>
                          <m:sSubPr>
                            <m:ctrlPr>
                              <a:rPr lang="el-GR" b="0" i="1" smtClean="0">
                                <a:latin typeface="Cambria Math"/>
                              </a:rPr>
                            </m:ctrlPr>
                          </m:sSubPr>
                          <m:e>
                            <m:r>
                              <a:rPr lang="en-US" b="0" i="1" smtClean="0">
                                <a:latin typeface="Cambria Math"/>
                              </a:rPr>
                              <m:t>𝑝</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2</m:t>
                            </m:r>
                          </m:sub>
                        </m:sSub>
                        <m:r>
                          <a:rPr lang="en-US" b="0" i="1" smtClean="0">
                            <a:latin typeface="Cambria Math"/>
                          </a:rPr>
                          <m:t>)</m:t>
                        </m:r>
                      </m:num>
                      <m:den>
                        <m:rad>
                          <m:radPr>
                            <m:degHide m:val="on"/>
                            <m:ctrlPr>
                              <a:rPr lang="el-GR" i="1"/>
                            </m:ctrlPr>
                          </m:radPr>
                          <m:deg/>
                          <m:e>
                            <m:acc>
                              <m:accPr>
                                <m:chr m:val="̂"/>
                                <m:ctrlPr>
                                  <a:rPr lang="el-GR" i="1"/>
                                </m:ctrlPr>
                              </m:accPr>
                              <m:e>
                                <m:r>
                                  <a:rPr lang="en-US" i="1"/>
                                  <m:t>𝑝</m:t>
                                </m:r>
                              </m:e>
                            </m:acc>
                            <m:d>
                              <m:dPr>
                                <m:ctrlPr>
                                  <a:rPr lang="el-GR" i="1"/>
                                </m:ctrlPr>
                              </m:dPr>
                              <m:e>
                                <m:r>
                                  <a:rPr lang="el-GR" i="1"/>
                                  <m:t>1−</m:t>
                                </m:r>
                                <m:acc>
                                  <m:accPr>
                                    <m:chr m:val="̂"/>
                                    <m:ctrlPr>
                                      <a:rPr lang="el-GR" i="1"/>
                                    </m:ctrlPr>
                                  </m:accPr>
                                  <m:e>
                                    <m:r>
                                      <a:rPr lang="en-US" i="1"/>
                                      <m:t>𝑝</m:t>
                                    </m:r>
                                  </m:e>
                                </m:acc>
                              </m:e>
                            </m:d>
                            <m:d>
                              <m:dPr>
                                <m:ctrlPr>
                                  <a:rPr lang="el-GR" i="1"/>
                                </m:ctrlPr>
                              </m:dPr>
                              <m:e>
                                <m:f>
                                  <m:fPr>
                                    <m:ctrlPr>
                                      <a:rPr lang="el-GR" i="1"/>
                                    </m:ctrlPr>
                                  </m:fPr>
                                  <m:num>
                                    <m:r>
                                      <a:rPr lang="el-GR" i="1"/>
                                      <m:t>1</m:t>
                                    </m:r>
                                  </m:num>
                                  <m:den>
                                    <m:sSub>
                                      <m:sSubPr>
                                        <m:ctrlPr>
                                          <a:rPr lang="el-GR" i="1"/>
                                        </m:ctrlPr>
                                      </m:sSubPr>
                                      <m:e>
                                        <m:r>
                                          <a:rPr lang="el-GR" i="1"/>
                                          <m:t>𝑛</m:t>
                                        </m:r>
                                      </m:e>
                                      <m:sub>
                                        <m:r>
                                          <a:rPr lang="el-GR" i="1"/>
                                          <m:t>1</m:t>
                                        </m:r>
                                      </m:sub>
                                    </m:sSub>
                                  </m:den>
                                </m:f>
                                <m:r>
                                  <a:rPr lang="el-GR" i="1"/>
                                  <m:t>+</m:t>
                                </m:r>
                                <m:f>
                                  <m:fPr>
                                    <m:ctrlPr>
                                      <a:rPr lang="el-GR" i="1"/>
                                    </m:ctrlPr>
                                  </m:fPr>
                                  <m:num>
                                    <m:r>
                                      <a:rPr lang="el-GR" i="1"/>
                                      <m:t>1</m:t>
                                    </m:r>
                                  </m:num>
                                  <m:den>
                                    <m:sSub>
                                      <m:sSubPr>
                                        <m:ctrlPr>
                                          <a:rPr lang="el-GR" i="1"/>
                                        </m:ctrlPr>
                                      </m:sSubPr>
                                      <m:e>
                                        <m:r>
                                          <a:rPr lang="el-GR" i="1"/>
                                          <m:t>𝑛</m:t>
                                        </m:r>
                                      </m:e>
                                      <m:sub>
                                        <m:r>
                                          <a:rPr lang="el-GR" i="1"/>
                                          <m:t>2</m:t>
                                        </m:r>
                                      </m:sub>
                                    </m:sSub>
                                  </m:den>
                                </m:f>
                              </m:e>
                            </m:d>
                          </m:e>
                        </m:rad>
                      </m:den>
                    </m:f>
                    <m:r>
                      <a:rPr lang="el-GR" b="0" i="1" smtClean="0">
                        <a:latin typeface="Cambria Math"/>
                      </a:rPr>
                      <m:t>=</m:t>
                    </m:r>
                    <m:f>
                      <m:fPr>
                        <m:ctrlPr>
                          <a:rPr lang="el-GR" i="1">
                            <a:latin typeface="Cambria Math"/>
                          </a:rPr>
                        </m:ctrlPr>
                      </m:fPr>
                      <m:num>
                        <m:d>
                          <m:dPr>
                            <m:ctrlPr>
                              <a:rPr lang="el-GR" i="1">
                                <a:latin typeface="Cambria Math"/>
                              </a:rPr>
                            </m:ctrlPr>
                          </m:dPr>
                          <m:e>
                            <m:r>
                              <a:rPr lang="el-GR" b="0" i="1" smtClean="0">
                                <a:latin typeface="Cambria Math"/>
                              </a:rPr>
                              <m:t>0,425</m:t>
                            </m:r>
                            <m:r>
                              <a:rPr lang="el-GR" i="1">
                                <a:latin typeface="Cambria Math"/>
                              </a:rPr>
                              <m:t>−</m:t>
                            </m:r>
                            <m:r>
                              <a:rPr lang="el-GR" b="0" i="1" smtClean="0">
                                <a:latin typeface="Cambria Math"/>
                              </a:rPr>
                              <m:t>0,286</m:t>
                            </m:r>
                          </m:e>
                        </m:d>
                        <m:r>
                          <a:rPr lang="el-GR" i="1">
                            <a:latin typeface="Cambria Math"/>
                          </a:rPr>
                          <m:t>−</m:t>
                        </m:r>
                        <m:r>
                          <a:rPr lang="el-GR" b="0" i="1" smtClean="0">
                            <a:latin typeface="Cambria Math"/>
                          </a:rPr>
                          <m:t>0</m:t>
                        </m:r>
                      </m:num>
                      <m:den>
                        <m:rad>
                          <m:radPr>
                            <m:degHide m:val="on"/>
                            <m:ctrlPr>
                              <a:rPr lang="el-GR" i="1">
                                <a:latin typeface="Cambria Math"/>
                              </a:rPr>
                            </m:ctrlPr>
                          </m:radPr>
                          <m:deg/>
                          <m:e>
                            <m:r>
                              <a:rPr lang="el-GR" b="0" i="1" smtClean="0">
                                <a:latin typeface="Cambria Math"/>
                              </a:rPr>
                              <m:t>0,36∗</m:t>
                            </m:r>
                            <m:d>
                              <m:dPr>
                                <m:ctrlPr>
                                  <a:rPr lang="el-GR" i="1">
                                    <a:latin typeface="Cambria Math"/>
                                  </a:rPr>
                                </m:ctrlPr>
                              </m:dPr>
                              <m:e>
                                <m:r>
                                  <a:rPr lang="el-GR" i="1">
                                    <a:latin typeface="Cambria Math"/>
                                  </a:rPr>
                                  <m:t>1−</m:t>
                                </m:r>
                                <m:r>
                                  <a:rPr lang="el-GR" b="0" i="1" smtClean="0">
                                    <a:latin typeface="Cambria Math"/>
                                  </a:rPr>
                                  <m:t>0,36</m:t>
                                </m:r>
                              </m:e>
                            </m:d>
                            <m:d>
                              <m:dPr>
                                <m:ctrlPr>
                                  <a:rPr lang="el-GR" i="1">
                                    <a:latin typeface="Cambria Math"/>
                                  </a:rPr>
                                </m:ctrlPr>
                              </m:dPr>
                              <m:e>
                                <m:f>
                                  <m:fPr>
                                    <m:ctrlPr>
                                      <a:rPr lang="el-GR" i="1">
                                        <a:latin typeface="Cambria Math"/>
                                      </a:rPr>
                                    </m:ctrlPr>
                                  </m:fPr>
                                  <m:num>
                                    <m:r>
                                      <a:rPr lang="el-GR" i="1">
                                        <a:latin typeface="Cambria Math"/>
                                      </a:rPr>
                                      <m:t>1</m:t>
                                    </m:r>
                                  </m:num>
                                  <m:den>
                                    <m:r>
                                      <a:rPr lang="el-GR" b="0" i="1" smtClean="0">
                                        <a:latin typeface="Cambria Math"/>
                                      </a:rPr>
                                      <m:t>80</m:t>
                                    </m:r>
                                  </m:den>
                                </m:f>
                                <m:r>
                                  <a:rPr lang="el-GR" i="1">
                                    <a:latin typeface="Cambria Math"/>
                                  </a:rPr>
                                  <m:t>+</m:t>
                                </m:r>
                                <m:f>
                                  <m:fPr>
                                    <m:ctrlPr>
                                      <a:rPr lang="el-GR" i="1">
                                        <a:latin typeface="Cambria Math"/>
                                      </a:rPr>
                                    </m:ctrlPr>
                                  </m:fPr>
                                  <m:num>
                                    <m:r>
                                      <a:rPr lang="el-GR" i="1">
                                        <a:latin typeface="Cambria Math"/>
                                      </a:rPr>
                                      <m:t>1</m:t>
                                    </m:r>
                                  </m:num>
                                  <m:den>
                                    <m:r>
                                      <a:rPr lang="el-GR" b="0" i="1" smtClean="0">
                                        <a:latin typeface="Cambria Math"/>
                                      </a:rPr>
                                      <m:t>70</m:t>
                                    </m:r>
                                  </m:den>
                                </m:f>
                              </m:e>
                            </m:d>
                          </m:e>
                        </m:rad>
                      </m:den>
                    </m:f>
                    <m:r>
                      <a:rPr lang="el-GR" b="0" i="1" smtClean="0">
                        <a:latin typeface="Cambria Math"/>
                      </a:rPr>
                      <m:t>=</m:t>
                    </m:r>
                    <m:r>
                      <a:rPr lang="el-GR" b="1" i="1" smtClean="0">
                        <a:solidFill>
                          <a:srgbClr val="3333FF"/>
                        </a:solidFill>
                        <a:latin typeface="Cambria Math"/>
                      </a:rPr>
                      <m:t>𝟏</m:t>
                    </m:r>
                    <m:r>
                      <a:rPr lang="el-GR" b="1" i="1" smtClean="0">
                        <a:solidFill>
                          <a:srgbClr val="3333FF"/>
                        </a:solidFill>
                        <a:latin typeface="Cambria Math"/>
                      </a:rPr>
                      <m:t>,</m:t>
                    </m:r>
                    <m:r>
                      <a:rPr lang="el-GR" b="1" i="1" smtClean="0">
                        <a:solidFill>
                          <a:srgbClr val="3333FF"/>
                        </a:solidFill>
                        <a:latin typeface="Cambria Math"/>
                      </a:rPr>
                      <m:t>𝟕</m:t>
                    </m:r>
                  </m:oMath>
                </a14:m>
                <a:r>
                  <a:rPr lang="el-GR" b="1" dirty="0" smtClean="0">
                    <a:solidFill>
                      <a:srgbClr val="3333FF"/>
                    </a:solidFill>
                  </a:rPr>
                  <a:t>69</a:t>
                </a:r>
                <a:endParaRPr lang="el-GR" b="1" dirty="0">
                  <a:solidFill>
                    <a:srgbClr val="3333FF"/>
                  </a:solidFill>
                </a:endParaRPr>
              </a:p>
              <a:p>
                <a14:m>
                  <m:oMath xmlns:m="http://schemas.openxmlformats.org/officeDocument/2006/math">
                    <m:sSub>
                      <m:sSubPr>
                        <m:ctrlPr>
                          <a:rPr lang="el-GR" i="1" smtClean="0">
                            <a:latin typeface="Cambria Math"/>
                          </a:rPr>
                        </m:ctrlPr>
                      </m:sSubPr>
                      <m:e>
                        <m:acc>
                          <m:accPr>
                            <m:chr m:val="̂"/>
                            <m:ctrlPr>
                              <a:rPr lang="el-GR" i="1">
                                <a:latin typeface="Cambria Math"/>
                              </a:rPr>
                            </m:ctrlPr>
                          </m:accPr>
                          <m:e>
                            <m:r>
                              <a:rPr lang="el-GR" i="1">
                                <a:latin typeface="Cambria Math"/>
                              </a:rPr>
                              <m:t>𝑝</m:t>
                            </m:r>
                          </m:e>
                        </m:acc>
                      </m:e>
                      <m:sub>
                        <m:r>
                          <a:rPr lang="el-GR" i="1">
                            <a:latin typeface="Cambria Math"/>
                          </a:rPr>
                          <m:t>1</m:t>
                        </m:r>
                      </m:sub>
                    </m:sSub>
                    <m:r>
                      <a:rPr lang="el-GR" i="1">
                        <a:latin typeface="Cambria Math"/>
                      </a:rPr>
                      <m:t>=</m:t>
                    </m:r>
                    <m:f>
                      <m:fPr>
                        <m:ctrlPr>
                          <a:rPr lang="el-GR" i="1">
                            <a:latin typeface="Cambria Math"/>
                          </a:rPr>
                        </m:ctrlPr>
                      </m:fPr>
                      <m:num>
                        <m:sSub>
                          <m:sSubPr>
                            <m:ctrlPr>
                              <a:rPr lang="el-GR" i="1">
                                <a:latin typeface="Cambria Math"/>
                              </a:rPr>
                            </m:ctrlPr>
                          </m:sSubPr>
                          <m:e>
                            <m:r>
                              <a:rPr lang="el-GR" i="1">
                                <a:latin typeface="Cambria Math"/>
                              </a:rPr>
                              <m:t>𝑥</m:t>
                            </m:r>
                          </m:e>
                          <m:sub>
                            <m:r>
                              <a:rPr lang="el-GR" i="1">
                                <a:latin typeface="Cambria Math"/>
                              </a:rPr>
                              <m:t>1</m:t>
                            </m:r>
                          </m:sub>
                        </m:sSub>
                      </m:num>
                      <m:den>
                        <m:sSub>
                          <m:sSubPr>
                            <m:ctrlPr>
                              <a:rPr lang="el-GR" i="1">
                                <a:latin typeface="Cambria Math"/>
                              </a:rPr>
                            </m:ctrlPr>
                          </m:sSubPr>
                          <m:e>
                            <m:r>
                              <a:rPr lang="en-US" i="1">
                                <a:latin typeface="Cambria Math"/>
                              </a:rPr>
                              <m:t>𝑛</m:t>
                            </m:r>
                          </m:e>
                          <m:sub>
                            <m:r>
                              <a:rPr lang="el-GR" i="1">
                                <a:latin typeface="Cambria Math"/>
                              </a:rPr>
                              <m:t>1</m:t>
                            </m:r>
                          </m:sub>
                        </m:sSub>
                      </m:den>
                    </m:f>
                    <m:r>
                      <a:rPr lang="el-GR" i="1">
                        <a:latin typeface="Cambria Math"/>
                      </a:rPr>
                      <m:t>=</m:t>
                    </m:r>
                    <m:f>
                      <m:fPr>
                        <m:ctrlPr>
                          <a:rPr lang="el-GR" i="1">
                            <a:latin typeface="Cambria Math"/>
                          </a:rPr>
                        </m:ctrlPr>
                      </m:fPr>
                      <m:num>
                        <m:r>
                          <a:rPr lang="el-GR" i="1">
                            <a:latin typeface="Cambria Math"/>
                          </a:rPr>
                          <m:t>34</m:t>
                        </m:r>
                      </m:num>
                      <m:den>
                        <m:r>
                          <a:rPr lang="el-GR" i="1">
                            <a:latin typeface="Cambria Math"/>
                          </a:rPr>
                          <m:t>80</m:t>
                        </m:r>
                      </m:den>
                    </m:f>
                    <m:r>
                      <a:rPr lang="el-GR" i="1">
                        <a:latin typeface="Cambria Math"/>
                      </a:rPr>
                      <m:t>=0,425</m:t>
                    </m:r>
                  </m:oMath>
                </a14:m>
                <a:endParaRPr lang="el-GR" dirty="0"/>
              </a:p>
              <a:p>
                <a14:m>
                  <m:oMath xmlns:m="http://schemas.openxmlformats.org/officeDocument/2006/math">
                    <m:sSub>
                      <m:sSubPr>
                        <m:ctrlPr>
                          <a:rPr lang="el-GR" i="1">
                            <a:latin typeface="Cambria Math"/>
                          </a:rPr>
                        </m:ctrlPr>
                      </m:sSubPr>
                      <m:e>
                        <m:acc>
                          <m:accPr>
                            <m:chr m:val="̂"/>
                            <m:ctrlPr>
                              <a:rPr lang="el-GR" i="1">
                                <a:latin typeface="Cambria Math"/>
                              </a:rPr>
                            </m:ctrlPr>
                          </m:accPr>
                          <m:e>
                            <m:r>
                              <a:rPr lang="el-GR" i="1">
                                <a:latin typeface="Cambria Math"/>
                              </a:rPr>
                              <m:t>𝑝</m:t>
                            </m:r>
                          </m:e>
                        </m:acc>
                      </m:e>
                      <m:sub>
                        <m:r>
                          <a:rPr lang="el-GR" i="1">
                            <a:latin typeface="Cambria Math"/>
                          </a:rPr>
                          <m:t>2</m:t>
                        </m:r>
                      </m:sub>
                    </m:sSub>
                    <m:r>
                      <a:rPr lang="el-GR" i="1">
                        <a:latin typeface="Cambria Math"/>
                      </a:rPr>
                      <m:t>=</m:t>
                    </m:r>
                    <m:f>
                      <m:fPr>
                        <m:ctrlPr>
                          <a:rPr lang="el-GR" i="1">
                            <a:latin typeface="Cambria Math"/>
                          </a:rPr>
                        </m:ctrlPr>
                      </m:fPr>
                      <m:num>
                        <m:sSub>
                          <m:sSubPr>
                            <m:ctrlPr>
                              <a:rPr lang="el-GR" i="1">
                                <a:latin typeface="Cambria Math"/>
                              </a:rPr>
                            </m:ctrlPr>
                          </m:sSubPr>
                          <m:e>
                            <m:r>
                              <a:rPr lang="el-GR" i="1">
                                <a:latin typeface="Cambria Math"/>
                              </a:rPr>
                              <m:t>𝑥</m:t>
                            </m:r>
                          </m:e>
                          <m:sub>
                            <m:r>
                              <a:rPr lang="el-GR" i="1">
                                <a:latin typeface="Cambria Math"/>
                              </a:rPr>
                              <m:t>2</m:t>
                            </m:r>
                          </m:sub>
                        </m:sSub>
                      </m:num>
                      <m:den>
                        <m:sSub>
                          <m:sSubPr>
                            <m:ctrlPr>
                              <a:rPr lang="el-GR" i="1">
                                <a:latin typeface="Cambria Math"/>
                              </a:rPr>
                            </m:ctrlPr>
                          </m:sSubPr>
                          <m:e>
                            <m:r>
                              <a:rPr lang="en-US" i="1">
                                <a:latin typeface="Cambria Math"/>
                              </a:rPr>
                              <m:t>𝑛</m:t>
                            </m:r>
                          </m:e>
                          <m:sub>
                            <m:r>
                              <a:rPr lang="el-GR" i="1">
                                <a:latin typeface="Cambria Math"/>
                              </a:rPr>
                              <m:t>2</m:t>
                            </m:r>
                          </m:sub>
                        </m:sSub>
                      </m:den>
                    </m:f>
                    <m:r>
                      <a:rPr lang="el-GR" i="1">
                        <a:latin typeface="Cambria Math"/>
                      </a:rPr>
                      <m:t>=</m:t>
                    </m:r>
                    <m:f>
                      <m:fPr>
                        <m:ctrlPr>
                          <a:rPr lang="el-GR" i="1">
                            <a:latin typeface="Cambria Math"/>
                          </a:rPr>
                        </m:ctrlPr>
                      </m:fPr>
                      <m:num>
                        <m:r>
                          <a:rPr lang="el-GR" i="1">
                            <a:latin typeface="Cambria Math"/>
                          </a:rPr>
                          <m:t>20</m:t>
                        </m:r>
                      </m:num>
                      <m:den>
                        <m:r>
                          <a:rPr lang="el-GR" i="1">
                            <a:latin typeface="Cambria Math"/>
                          </a:rPr>
                          <m:t>70</m:t>
                        </m:r>
                      </m:den>
                    </m:f>
                    <m:r>
                      <a:rPr lang="el-GR" i="1">
                        <a:latin typeface="Cambria Math"/>
                      </a:rPr>
                      <m:t>=0,28</m:t>
                    </m:r>
                    <m:r>
                      <a:rPr lang="el-GR" b="0" i="1" smtClean="0">
                        <a:latin typeface="Cambria Math"/>
                      </a:rPr>
                      <m:t>6</m:t>
                    </m:r>
                  </m:oMath>
                </a14:m>
                <a:endParaRPr lang="el-GR" dirty="0" smtClean="0"/>
              </a:p>
              <a:p>
                <a:pPr algn="just"/>
                <a14:m>
                  <m:oMath xmlns:m="http://schemas.openxmlformats.org/officeDocument/2006/math">
                    <m:acc>
                      <m:accPr>
                        <m:chr m:val="̂"/>
                        <m:ctrlPr>
                          <a:rPr lang="el-GR" i="1" smtClean="0">
                            <a:latin typeface="Cambria Math"/>
                          </a:rPr>
                        </m:ctrlPr>
                      </m:accPr>
                      <m:e>
                        <m:r>
                          <a:rPr lang="el-GR" i="1">
                            <a:latin typeface="Cambria Math"/>
                          </a:rPr>
                          <m:t>𝑝</m:t>
                        </m:r>
                      </m:e>
                    </m:acc>
                    <m:r>
                      <a:rPr lang="el-GR" i="1">
                        <a:latin typeface="Cambria Math"/>
                      </a:rPr>
                      <m:t>=</m:t>
                    </m:r>
                    <m:f>
                      <m:fPr>
                        <m:ctrlPr>
                          <a:rPr lang="el-GR" i="1">
                            <a:latin typeface="Cambria Math"/>
                          </a:rPr>
                        </m:ctrlPr>
                      </m:fPr>
                      <m:num>
                        <m:sSub>
                          <m:sSubPr>
                            <m:ctrlPr>
                              <a:rPr lang="el-GR" i="1">
                                <a:latin typeface="Cambria Math"/>
                              </a:rPr>
                            </m:ctrlPr>
                          </m:sSubPr>
                          <m:e>
                            <m:r>
                              <a:rPr lang="el-GR" i="1">
                                <a:latin typeface="Cambria Math"/>
                              </a:rPr>
                              <m:t>𝑥</m:t>
                            </m:r>
                          </m:e>
                          <m:sub>
                            <m:r>
                              <a:rPr lang="el-GR" i="1">
                                <a:latin typeface="Cambria Math"/>
                              </a:rPr>
                              <m:t>1</m:t>
                            </m:r>
                          </m:sub>
                        </m:sSub>
                        <m:r>
                          <a:rPr lang="el-GR" i="1">
                            <a:latin typeface="Cambria Math"/>
                          </a:rPr>
                          <m:t>+</m:t>
                        </m:r>
                        <m:sSub>
                          <m:sSubPr>
                            <m:ctrlPr>
                              <a:rPr lang="el-GR" i="1">
                                <a:latin typeface="Cambria Math"/>
                              </a:rPr>
                            </m:ctrlPr>
                          </m:sSubPr>
                          <m:e>
                            <m:r>
                              <a:rPr lang="el-GR" i="1">
                                <a:latin typeface="Cambria Math"/>
                              </a:rPr>
                              <m:t>𝑥</m:t>
                            </m:r>
                          </m:e>
                          <m:sub>
                            <m:r>
                              <a:rPr lang="el-GR" i="1">
                                <a:latin typeface="Cambria Math"/>
                              </a:rPr>
                              <m:t>2</m:t>
                            </m:r>
                          </m:sub>
                        </m:sSub>
                      </m:num>
                      <m:den>
                        <m:sSub>
                          <m:sSubPr>
                            <m:ctrlPr>
                              <a:rPr lang="el-GR" i="1">
                                <a:latin typeface="Cambria Math"/>
                              </a:rPr>
                            </m:ctrlPr>
                          </m:sSubPr>
                          <m:e>
                            <m:r>
                              <a:rPr lang="en-US" i="1">
                                <a:latin typeface="Cambria Math"/>
                              </a:rPr>
                              <m:t>𝑛</m:t>
                            </m:r>
                          </m:e>
                          <m:sub>
                            <m:r>
                              <a:rPr lang="el-GR" i="1">
                                <a:latin typeface="Cambria Math"/>
                              </a:rPr>
                              <m:t>1</m:t>
                            </m:r>
                          </m:sub>
                        </m:sSub>
                        <m:r>
                          <a:rPr lang="el-GR" i="1">
                            <a:latin typeface="Cambria Math"/>
                          </a:rPr>
                          <m:t>+</m:t>
                        </m:r>
                        <m:sSub>
                          <m:sSubPr>
                            <m:ctrlPr>
                              <a:rPr lang="el-GR" i="1">
                                <a:latin typeface="Cambria Math"/>
                              </a:rPr>
                            </m:ctrlPr>
                          </m:sSubPr>
                          <m:e>
                            <m:r>
                              <a:rPr lang="el-GR" i="1">
                                <a:latin typeface="Cambria Math"/>
                              </a:rPr>
                              <m:t>𝑛</m:t>
                            </m:r>
                          </m:e>
                          <m:sub>
                            <m:r>
                              <a:rPr lang="el-GR" i="1">
                                <a:latin typeface="Cambria Math"/>
                              </a:rPr>
                              <m:t>2</m:t>
                            </m:r>
                          </m:sub>
                        </m:sSub>
                      </m:den>
                    </m:f>
                    <m:r>
                      <a:rPr lang="el-GR" i="1">
                        <a:latin typeface="Cambria Math"/>
                      </a:rPr>
                      <m:t>=</m:t>
                    </m:r>
                    <m:f>
                      <m:fPr>
                        <m:ctrlPr>
                          <a:rPr lang="el-GR" i="1">
                            <a:latin typeface="Cambria Math"/>
                          </a:rPr>
                        </m:ctrlPr>
                      </m:fPr>
                      <m:num>
                        <m:r>
                          <a:rPr lang="el-GR" i="1">
                            <a:latin typeface="Cambria Math"/>
                          </a:rPr>
                          <m:t>34+20</m:t>
                        </m:r>
                      </m:num>
                      <m:den>
                        <m:r>
                          <a:rPr lang="el-GR" i="1">
                            <a:latin typeface="Cambria Math"/>
                          </a:rPr>
                          <m:t>80+70</m:t>
                        </m:r>
                      </m:den>
                    </m:f>
                    <m:r>
                      <a:rPr lang="el-GR" i="1">
                        <a:latin typeface="Cambria Math"/>
                      </a:rPr>
                      <m:t>=</m:t>
                    </m:r>
                    <m:f>
                      <m:fPr>
                        <m:ctrlPr>
                          <a:rPr lang="el-GR" i="1">
                            <a:latin typeface="Cambria Math"/>
                          </a:rPr>
                        </m:ctrlPr>
                      </m:fPr>
                      <m:num>
                        <m:r>
                          <a:rPr lang="el-GR" i="1">
                            <a:latin typeface="Cambria Math"/>
                          </a:rPr>
                          <m:t>54</m:t>
                        </m:r>
                      </m:num>
                      <m:den>
                        <m:r>
                          <a:rPr lang="el-GR" i="1">
                            <a:latin typeface="Cambria Math"/>
                          </a:rPr>
                          <m:t>150</m:t>
                        </m:r>
                      </m:den>
                    </m:f>
                    <m:r>
                      <a:rPr lang="el-GR" i="1">
                        <a:latin typeface="Cambria Math"/>
                      </a:rPr>
                      <m:t>=0,36</m:t>
                    </m:r>
                  </m:oMath>
                </a14:m>
                <a:endParaRPr lang="el-GR" dirty="0"/>
              </a:p>
              <a:p>
                <a:pPr algn="just"/>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467" t="-1156"/>
                </a:stretch>
              </a:blipFill>
            </p:spPr>
            <p:txBody>
              <a:bodyPr/>
              <a:lstStyle/>
              <a:p>
                <a:r>
                  <a:rPr lang="el-GR">
                    <a:noFill/>
                  </a:rPr>
                  <a:t> </a:t>
                </a:r>
              </a:p>
            </p:txBody>
          </p:sp>
        </mc:Fallback>
      </mc:AlternateContent>
    </p:spTree>
    <p:extLst>
      <p:ext uri="{BB962C8B-B14F-4D97-AF65-F5344CB8AC3E}">
        <p14:creationId xmlns:p14="http://schemas.microsoft.com/office/powerpoint/2010/main" val="351042893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2069</Words>
  <Application>Microsoft Office PowerPoint</Application>
  <PresentationFormat>Προβολή στην οθόνη (4:3)</PresentationFormat>
  <Paragraphs>183</Paragraphs>
  <Slides>19</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19</vt:i4>
      </vt:variant>
    </vt:vector>
  </HeadingPairs>
  <TitlesOfParts>
    <vt:vector size="21" baseType="lpstr">
      <vt:lpstr>Θέμα του Office</vt:lpstr>
      <vt:lpstr>Worksheet</vt:lpstr>
      <vt:lpstr>Έλεγχος υποθέσεων για τη διαφορά δύο αναλογιών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Έλεγχος υποθέσεων για τη διαφορά δύο αναλογιών </dc:title>
  <dc:creator>nikos</dc:creator>
  <cp:lastModifiedBy>nikos</cp:lastModifiedBy>
  <cp:revision>20</cp:revision>
  <dcterms:created xsi:type="dcterms:W3CDTF">2016-04-28T08:58:44Z</dcterms:created>
  <dcterms:modified xsi:type="dcterms:W3CDTF">2016-04-28T12:51:26Z</dcterms:modified>
</cp:coreProperties>
</file>