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178"/>
  </p:notesMasterIdLst>
  <p:sldIdLst>
    <p:sldId id="256" r:id="rId3"/>
    <p:sldId id="341" r:id="rId4"/>
    <p:sldId id="257" r:id="rId5"/>
    <p:sldId id="258" r:id="rId6"/>
    <p:sldId id="259" r:id="rId7"/>
    <p:sldId id="260" r:id="rId8"/>
    <p:sldId id="261" r:id="rId9"/>
    <p:sldId id="262" r:id="rId10"/>
    <p:sldId id="263" r:id="rId11"/>
    <p:sldId id="264" r:id="rId12"/>
    <p:sldId id="265" r:id="rId13"/>
    <p:sldId id="318" r:id="rId14"/>
    <p:sldId id="319" r:id="rId15"/>
    <p:sldId id="266" r:id="rId16"/>
    <p:sldId id="394" r:id="rId17"/>
    <p:sldId id="267" r:id="rId18"/>
    <p:sldId id="268" r:id="rId19"/>
    <p:sldId id="269" r:id="rId20"/>
    <p:sldId id="270" r:id="rId21"/>
    <p:sldId id="412" r:id="rId22"/>
    <p:sldId id="415"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322" r:id="rId40"/>
    <p:sldId id="406" r:id="rId41"/>
    <p:sldId id="291" r:id="rId42"/>
    <p:sldId id="292" r:id="rId43"/>
    <p:sldId id="407" r:id="rId44"/>
    <p:sldId id="408" r:id="rId45"/>
    <p:sldId id="409" r:id="rId46"/>
    <p:sldId id="410" r:id="rId47"/>
    <p:sldId id="343" r:id="rId48"/>
    <p:sldId id="344" r:id="rId49"/>
    <p:sldId id="345" r:id="rId50"/>
    <p:sldId id="346" r:id="rId51"/>
    <p:sldId id="347" r:id="rId52"/>
    <p:sldId id="348" r:id="rId53"/>
    <p:sldId id="349" r:id="rId54"/>
    <p:sldId id="350" r:id="rId55"/>
    <p:sldId id="351" r:id="rId56"/>
    <p:sldId id="352" r:id="rId57"/>
    <p:sldId id="353" r:id="rId58"/>
    <p:sldId id="354" r:id="rId59"/>
    <p:sldId id="355" r:id="rId60"/>
    <p:sldId id="356" r:id="rId61"/>
    <p:sldId id="357" r:id="rId62"/>
    <p:sldId id="358" r:id="rId63"/>
    <p:sldId id="359" r:id="rId64"/>
    <p:sldId id="361" r:id="rId65"/>
    <p:sldId id="362" r:id="rId66"/>
    <p:sldId id="364" r:id="rId67"/>
    <p:sldId id="365" r:id="rId68"/>
    <p:sldId id="366" r:id="rId69"/>
    <p:sldId id="367" r:id="rId70"/>
    <p:sldId id="368" r:id="rId71"/>
    <p:sldId id="370" r:id="rId72"/>
    <p:sldId id="371" r:id="rId73"/>
    <p:sldId id="372" r:id="rId74"/>
    <p:sldId id="293" r:id="rId75"/>
    <p:sldId id="294" r:id="rId76"/>
    <p:sldId id="295" r:id="rId77"/>
    <p:sldId id="296" r:id="rId78"/>
    <p:sldId id="297" r:id="rId79"/>
    <p:sldId id="298" r:id="rId80"/>
    <p:sldId id="299" r:id="rId81"/>
    <p:sldId id="300" r:id="rId82"/>
    <p:sldId id="301" r:id="rId83"/>
    <p:sldId id="324" r:id="rId84"/>
    <p:sldId id="302" r:id="rId85"/>
    <p:sldId id="303" r:id="rId86"/>
    <p:sldId id="304" r:id="rId87"/>
    <p:sldId id="305" r:id="rId88"/>
    <p:sldId id="306" r:id="rId89"/>
    <p:sldId id="307" r:id="rId90"/>
    <p:sldId id="308" r:id="rId91"/>
    <p:sldId id="328" r:id="rId92"/>
    <p:sldId id="330" r:id="rId93"/>
    <p:sldId id="331" r:id="rId94"/>
    <p:sldId id="329" r:id="rId95"/>
    <p:sldId id="332" r:id="rId96"/>
    <p:sldId id="333" r:id="rId97"/>
    <p:sldId id="334" r:id="rId98"/>
    <p:sldId id="335" r:id="rId99"/>
    <p:sldId id="336" r:id="rId100"/>
    <p:sldId id="337" r:id="rId101"/>
    <p:sldId id="339" r:id="rId102"/>
    <p:sldId id="340" r:id="rId103"/>
    <p:sldId id="404" r:id="rId104"/>
    <p:sldId id="414" r:id="rId105"/>
    <p:sldId id="405" r:id="rId106"/>
    <p:sldId id="320" r:id="rId107"/>
    <p:sldId id="309" r:id="rId108"/>
    <p:sldId id="310" r:id="rId109"/>
    <p:sldId id="311" r:id="rId110"/>
    <p:sldId id="386" r:id="rId111"/>
    <p:sldId id="373" r:id="rId112"/>
    <p:sldId id="374" r:id="rId113"/>
    <p:sldId id="375" r:id="rId114"/>
    <p:sldId id="376" r:id="rId115"/>
    <p:sldId id="377" r:id="rId116"/>
    <p:sldId id="378" r:id="rId117"/>
    <p:sldId id="379" r:id="rId118"/>
    <p:sldId id="380" r:id="rId119"/>
    <p:sldId id="381" r:id="rId120"/>
    <p:sldId id="382" r:id="rId121"/>
    <p:sldId id="383" r:id="rId122"/>
    <p:sldId id="387" r:id="rId123"/>
    <p:sldId id="388" r:id="rId124"/>
    <p:sldId id="389" r:id="rId125"/>
    <p:sldId id="393" r:id="rId126"/>
    <p:sldId id="392" r:id="rId127"/>
    <p:sldId id="391" r:id="rId128"/>
    <p:sldId id="400" r:id="rId129"/>
    <p:sldId id="401" r:id="rId130"/>
    <p:sldId id="402" r:id="rId131"/>
    <p:sldId id="403" r:id="rId132"/>
    <p:sldId id="396" r:id="rId133"/>
    <p:sldId id="397" r:id="rId134"/>
    <p:sldId id="398" r:id="rId135"/>
    <p:sldId id="399" r:id="rId136"/>
    <p:sldId id="312" r:id="rId137"/>
    <p:sldId id="313" r:id="rId138"/>
    <p:sldId id="314" r:id="rId139"/>
    <p:sldId id="315" r:id="rId140"/>
    <p:sldId id="316" r:id="rId141"/>
    <p:sldId id="384" r:id="rId142"/>
    <p:sldId id="385" r:id="rId143"/>
    <p:sldId id="395" r:id="rId144"/>
    <p:sldId id="416" r:id="rId145"/>
    <p:sldId id="417" r:id="rId146"/>
    <p:sldId id="419" r:id="rId147"/>
    <p:sldId id="418" r:id="rId148"/>
    <p:sldId id="420" r:id="rId149"/>
    <p:sldId id="423" r:id="rId150"/>
    <p:sldId id="422" r:id="rId151"/>
    <p:sldId id="421" r:id="rId152"/>
    <p:sldId id="426" r:id="rId153"/>
    <p:sldId id="424" r:id="rId154"/>
    <p:sldId id="429" r:id="rId155"/>
    <p:sldId id="428" r:id="rId156"/>
    <p:sldId id="427" r:id="rId157"/>
    <p:sldId id="431" r:id="rId158"/>
    <p:sldId id="432" r:id="rId159"/>
    <p:sldId id="433" r:id="rId160"/>
    <p:sldId id="434" r:id="rId161"/>
    <p:sldId id="435" r:id="rId162"/>
    <p:sldId id="436" r:id="rId163"/>
    <p:sldId id="437" r:id="rId164"/>
    <p:sldId id="438" r:id="rId165"/>
    <p:sldId id="439" r:id="rId166"/>
    <p:sldId id="440" r:id="rId167"/>
    <p:sldId id="441" r:id="rId168"/>
    <p:sldId id="442" r:id="rId169"/>
    <p:sldId id="321" r:id="rId170"/>
    <p:sldId id="411" r:id="rId171"/>
    <p:sldId id="413" r:id="rId172"/>
    <p:sldId id="430" r:id="rId173"/>
    <p:sldId id="342" r:id="rId174"/>
    <p:sldId id="325" r:id="rId175"/>
    <p:sldId id="326" r:id="rId176"/>
    <p:sldId id="327" r:id="rId177"/>
  </p:sldIdLst>
  <p:sldSz cx="9144000" cy="6858000" type="screen4x3"/>
  <p:notesSz cx="6858000" cy="91440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00CC"/>
    <a:srgbClr val="00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20"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slide" Target="slides/slide173.xml"/><Relationship Id="rId170" Type="http://schemas.openxmlformats.org/officeDocument/2006/relationships/slide" Target="slides/slide168.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4" Type="http://schemas.openxmlformats.org/officeDocument/2006/relationships/slide" Target="slides/slide2.xml"/><Relationship Id="rId9" Type="http://schemas.openxmlformats.org/officeDocument/2006/relationships/slide" Target="slides/slide7.xml"/><Relationship Id="rId172" Type="http://schemas.openxmlformats.org/officeDocument/2006/relationships/slide" Target="slides/slide170.xml"/><Relationship Id="rId180"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presProps" Target="pres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1371600" y="763588"/>
            <a:ext cx="5027613" cy="3770312"/>
          </a:xfrm>
          <a:prstGeom prst="rect">
            <a:avLst/>
          </a:prstGeom>
          <a:noFill/>
          <a:ln w="9525" cap="flat">
            <a:noFill/>
            <a:round/>
            <a:headEnd/>
            <a:tailEnd/>
          </a:ln>
          <a:effectLst/>
        </p:spPr>
      </p:sp>
      <p:sp>
        <p:nvSpPr>
          <p:cNvPr id="3074" name="Rectangle 2"/>
          <p:cNvSpPr>
            <a:spLocks noGrp="1" noChangeArrowheads="1"/>
          </p:cNvSpPr>
          <p:nvPr>
            <p:ph type="body"/>
          </p:nvPr>
        </p:nvSpPr>
        <p:spPr bwMode="auto">
          <a:xfrm>
            <a:off x="777875" y="4776788"/>
            <a:ext cx="6216650" cy="45243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l-GR" smtClean="0"/>
          </a:p>
        </p:txBody>
      </p:sp>
      <p:sp>
        <p:nvSpPr>
          <p:cNvPr id="3075" name="Rectangle 3"/>
          <p:cNvSpPr>
            <a:spLocks noGrp="1" noChangeArrowheads="1"/>
          </p:cNvSpPr>
          <p:nvPr>
            <p:ph type="hdr"/>
          </p:nvPr>
        </p:nvSpPr>
        <p:spPr bwMode="auto">
          <a:xfrm>
            <a:off x="0" y="0"/>
            <a:ext cx="3371850" cy="50165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Lst>
              <a:defRPr sz="1400">
                <a:solidFill>
                  <a:srgbClr val="000000"/>
                </a:solidFill>
                <a:latin typeface="Tinos" pitchFamily="16" charset="0"/>
              </a:defRPr>
            </a:lvl1pPr>
          </a:lstStyle>
          <a:p>
            <a:endParaRPr lang="en-US" dirty="0"/>
          </a:p>
        </p:txBody>
      </p:sp>
      <p:sp>
        <p:nvSpPr>
          <p:cNvPr id="3076" name="Rectangle 4"/>
          <p:cNvSpPr>
            <a:spLocks noGrp="1" noChangeArrowheads="1"/>
          </p:cNvSpPr>
          <p:nvPr>
            <p:ph type="dt"/>
          </p:nvPr>
        </p:nvSpPr>
        <p:spPr bwMode="auto">
          <a:xfrm>
            <a:off x="4398963" y="0"/>
            <a:ext cx="3371850" cy="50165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nos" pitchFamily="16" charset="0"/>
              </a:defRPr>
            </a:lvl1pPr>
          </a:lstStyle>
          <a:p>
            <a:endParaRPr lang="en-US" dirty="0"/>
          </a:p>
        </p:txBody>
      </p:sp>
      <p:sp>
        <p:nvSpPr>
          <p:cNvPr id="3077" name="Rectangle 5"/>
          <p:cNvSpPr>
            <a:spLocks noGrp="1" noChangeArrowheads="1"/>
          </p:cNvSpPr>
          <p:nvPr>
            <p:ph type="ftr"/>
          </p:nvPr>
        </p:nvSpPr>
        <p:spPr bwMode="auto">
          <a:xfrm>
            <a:off x="0" y="9555163"/>
            <a:ext cx="3371850" cy="50165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tabLst>
                <a:tab pos="723900" algn="l"/>
                <a:tab pos="1447800" algn="l"/>
                <a:tab pos="2171700" algn="l"/>
                <a:tab pos="2895600" algn="l"/>
              </a:tabLst>
              <a:defRPr sz="1400">
                <a:solidFill>
                  <a:srgbClr val="000000"/>
                </a:solidFill>
                <a:latin typeface="Tinos" pitchFamily="16" charset="0"/>
              </a:defRPr>
            </a:lvl1pPr>
          </a:lstStyle>
          <a:p>
            <a:endParaRPr lang="en-US" dirty="0"/>
          </a:p>
        </p:txBody>
      </p:sp>
      <p:sp>
        <p:nvSpPr>
          <p:cNvPr id="3078" name="Rectangle 6"/>
          <p:cNvSpPr>
            <a:spLocks noGrp="1" noChangeArrowheads="1"/>
          </p:cNvSpPr>
          <p:nvPr>
            <p:ph type="sldNum"/>
          </p:nvPr>
        </p:nvSpPr>
        <p:spPr bwMode="auto">
          <a:xfrm>
            <a:off x="4398963" y="9555163"/>
            <a:ext cx="3371850" cy="50165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nos" pitchFamily="16" charset="0"/>
              </a:defRPr>
            </a:lvl1pPr>
          </a:lstStyle>
          <a:p>
            <a:fld id="{074147BC-75CF-4722-92D0-852404107F94}" type="slidenum">
              <a:rPr lang="en-US"/>
              <a:pPr/>
              <a:t>‹#›</a:t>
            </a:fld>
            <a:endParaRPr lang="en-US" dirty="0"/>
          </a:p>
        </p:txBody>
      </p:sp>
    </p:spTree>
    <p:extLst>
      <p:ext uri="{BB962C8B-B14F-4D97-AF65-F5344CB8AC3E}">
        <p14:creationId xmlns:p14="http://schemas.microsoft.com/office/powerpoint/2010/main" val="104210306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29F007AC-759C-45B1-AB0B-3C41DAAA3CC4}" type="slidenum">
              <a:rPr lang="en-US"/>
              <a:pPr/>
              <a:t>1</a:t>
            </a:fld>
            <a:endParaRPr lang="en-US" dirty="0"/>
          </a:p>
        </p:txBody>
      </p:sp>
      <p:sp>
        <p:nvSpPr>
          <p:cNvPr id="67585" name="Text Box 1"/>
          <p:cNvSpPr txBox="1">
            <a:spLocks noChangeArrowheads="1"/>
          </p:cNvSpPr>
          <p:nvPr/>
        </p:nvSpPr>
        <p:spPr bwMode="auto">
          <a:xfrm>
            <a:off x="3884613" y="8685213"/>
            <a:ext cx="2971800" cy="457200"/>
          </a:xfrm>
          <a:prstGeom prst="rect">
            <a:avLst/>
          </a:prstGeom>
          <a:noFill/>
          <a:ln w="9525" cap="flat">
            <a:noFill/>
            <a:miter lim="800000"/>
            <a:headEnd/>
            <a:tailEnd/>
          </a:ln>
          <a:effectLst/>
        </p:spPr>
        <p:txBody>
          <a:bodyPr lIns="90000" tIns="45000" rIns="90000" bIns="45000"/>
          <a:lstStyle/>
          <a:p>
            <a:pPr hangingPunct="1">
              <a:lnSpc>
                <a:spcPct val="100000"/>
              </a:lnSpc>
              <a:tabLst>
                <a:tab pos="723900" algn="l"/>
                <a:tab pos="1447800" algn="l"/>
                <a:tab pos="2171700" algn="l"/>
                <a:tab pos="2895600" algn="l"/>
              </a:tabLst>
            </a:pPr>
            <a:fld id="{8FA47E32-1ED1-41BE-9CC9-717B50A7052C}" type="slidenum">
              <a:rPr lang="en-US">
                <a:solidFill>
                  <a:srgbClr val="000000"/>
                </a:solidFill>
                <a:latin typeface="+mn-lt" charset="0"/>
              </a:rPr>
              <a:pPr hangingPunct="1">
                <a:lnSpc>
                  <a:spcPct val="100000"/>
                </a:lnSpc>
                <a:tabLst>
                  <a:tab pos="723900" algn="l"/>
                  <a:tab pos="1447800" algn="l"/>
                  <a:tab pos="2171700" algn="l"/>
                  <a:tab pos="2895600" algn="l"/>
                </a:tabLst>
              </a:pPr>
              <a:t>1</a:t>
            </a:fld>
            <a:endParaRPr lang="en-US" dirty="0">
              <a:solidFill>
                <a:srgbClr val="000000"/>
              </a:solidFill>
              <a:latin typeface="+mn-lt" charset="0"/>
            </a:endParaRPr>
          </a:p>
        </p:txBody>
      </p:sp>
      <p:sp>
        <p:nvSpPr>
          <p:cNvPr id="67586" name="Rectangle 2"/>
          <p:cNvSpPr txBox="1">
            <a:spLocks noGrp="1" noRot="1" noChangeAspect="1" noChangeArrowheads="1"/>
          </p:cNvSpPr>
          <p:nvPr>
            <p:ph type="sldImg"/>
          </p:nvPr>
        </p:nvSpPr>
        <p:spPr bwMode="auto">
          <a:xfrm>
            <a:off x="1141413" y="685800"/>
            <a:ext cx="4576762" cy="3433763"/>
          </a:xfrm>
          <a:prstGeom prst="rect">
            <a:avLst/>
          </a:prstGeom>
          <a:solidFill>
            <a:srgbClr val="FFFFFF"/>
          </a:solidFill>
          <a:ln>
            <a:solidFill>
              <a:srgbClr val="000000"/>
            </a:solidFill>
            <a:miter lim="800000"/>
            <a:headEnd/>
            <a:tailEnd/>
          </a:ln>
        </p:spPr>
      </p:sp>
      <p:sp>
        <p:nvSpPr>
          <p:cNvPr id="67587" name="Rectangle 3"/>
          <p:cNvSpPr txBox="1">
            <a:spLocks noGrp="1" noChangeArrowheads="1"/>
          </p:cNvSpPr>
          <p:nvPr>
            <p:ph type="body" idx="1"/>
          </p:nvPr>
        </p:nvSpPr>
        <p:spPr bwMode="auto">
          <a:xfrm>
            <a:off x="687388" y="4343400"/>
            <a:ext cx="5483225" cy="4114800"/>
          </a:xfrm>
          <a:prstGeom prst="rect">
            <a:avLst/>
          </a:prstGeom>
          <a:noFill/>
          <a:ln cap="flat">
            <a:round/>
            <a:headEnd/>
            <a:tailEnd/>
          </a:ln>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en-US" sz="2000" dirty="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21C6667-E03C-46D1-957C-0259F8251377}" type="slidenum">
              <a:rPr lang="en-US"/>
              <a:pPr/>
              <a:t>11</a:t>
            </a:fld>
            <a:endParaRPr lang="en-US" dirty="0"/>
          </a:p>
        </p:txBody>
      </p:sp>
      <p:sp>
        <p:nvSpPr>
          <p:cNvPr id="7680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680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D3388D7-3961-45F8-A297-EBA42DC55159}" type="slidenum">
              <a:rPr lang="en-US"/>
              <a:pPr/>
              <a:t>14</a:t>
            </a:fld>
            <a:endParaRPr lang="en-US" dirty="0"/>
          </a:p>
        </p:txBody>
      </p:sp>
      <p:sp>
        <p:nvSpPr>
          <p:cNvPr id="7782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782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1448EF8-648F-4A2A-BD25-BCB91F8A1AA4}" type="slidenum">
              <a:rPr lang="en-US"/>
              <a:pPr/>
              <a:t>16</a:t>
            </a:fld>
            <a:endParaRPr lang="en-US" dirty="0"/>
          </a:p>
        </p:txBody>
      </p:sp>
      <p:sp>
        <p:nvSpPr>
          <p:cNvPr id="7884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885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80459B3-0953-4854-A990-464DB0BEE6B2}" type="slidenum">
              <a:rPr lang="en-US"/>
              <a:pPr/>
              <a:t>17</a:t>
            </a:fld>
            <a:endParaRPr lang="en-US" dirty="0"/>
          </a:p>
        </p:txBody>
      </p:sp>
      <p:sp>
        <p:nvSpPr>
          <p:cNvPr id="7987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987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8FF5827-D1CA-4248-A928-2FA4644AC675}" type="slidenum">
              <a:rPr lang="en-US"/>
              <a:pPr/>
              <a:t>18</a:t>
            </a:fld>
            <a:endParaRPr lang="en-US" dirty="0"/>
          </a:p>
        </p:txBody>
      </p:sp>
      <p:sp>
        <p:nvSpPr>
          <p:cNvPr id="8089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8089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F989EF9-D380-4C15-ADFF-AC45F5D9200B}" type="slidenum">
              <a:rPr lang="en-US"/>
              <a:pPr/>
              <a:t>19</a:t>
            </a:fld>
            <a:endParaRPr lang="en-US" dirty="0"/>
          </a:p>
        </p:txBody>
      </p:sp>
      <p:sp>
        <p:nvSpPr>
          <p:cNvPr id="8192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8192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EB167E4-8046-4565-AF2B-AB7D36DA2453}" type="slidenum">
              <a:rPr lang="en-US"/>
              <a:pPr/>
              <a:t>22</a:t>
            </a:fld>
            <a:endParaRPr lang="en-US" dirty="0"/>
          </a:p>
        </p:txBody>
      </p:sp>
      <p:sp>
        <p:nvSpPr>
          <p:cNvPr id="829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8294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58ADAA2-5564-4851-998C-383E48547B1C}" type="slidenum">
              <a:rPr lang="en-US"/>
              <a:pPr/>
              <a:t>23</a:t>
            </a:fld>
            <a:endParaRPr lang="en-US" dirty="0"/>
          </a:p>
        </p:txBody>
      </p:sp>
      <p:sp>
        <p:nvSpPr>
          <p:cNvPr id="8396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839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D9ACAE4-684B-4082-947F-35D164F58186}" type="slidenum">
              <a:rPr lang="en-US"/>
              <a:pPr/>
              <a:t>24</a:t>
            </a:fld>
            <a:endParaRPr lang="en-US" dirty="0"/>
          </a:p>
        </p:txBody>
      </p:sp>
      <p:sp>
        <p:nvSpPr>
          <p:cNvPr id="8499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8499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4EA5C7C-1A27-4307-B892-6F27822C90AC}" type="slidenum">
              <a:rPr lang="en-US"/>
              <a:pPr/>
              <a:t>25</a:t>
            </a:fld>
            <a:endParaRPr lang="en-US" dirty="0"/>
          </a:p>
        </p:txBody>
      </p:sp>
      <p:sp>
        <p:nvSpPr>
          <p:cNvPr id="8601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8601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E72ABEFC-C315-46B0-90A6-204C3199A7B8}" type="slidenum">
              <a:rPr lang="en-US"/>
              <a:pPr/>
              <a:t>3</a:t>
            </a:fld>
            <a:endParaRPr lang="en-US" dirty="0"/>
          </a:p>
        </p:txBody>
      </p:sp>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610" name="Text Box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lIns="90000" tIns="45000" rIns="90000" bIns="45000"/>
          <a:lstStyle/>
          <a:p>
            <a:pPr marL="215900" indent="-214313" eaLnBrk="1" hangingPunct="1">
              <a:spcBef>
                <a:spcPct val="0"/>
              </a:spcBef>
              <a:tabLst>
                <a:tab pos="723900" algn="l"/>
                <a:tab pos="1447800" algn="l"/>
                <a:tab pos="2171700" algn="l"/>
                <a:tab pos="2895600" algn="l"/>
                <a:tab pos="3619500" algn="l"/>
                <a:tab pos="4343400" algn="l"/>
                <a:tab pos="5067300" algn="l"/>
              </a:tabLst>
            </a:pPr>
            <a:r>
              <a:rPr lang="en-US" sz="2000" dirty="0">
                <a:latin typeface="Arial" charset="0"/>
                <a:cs typeface="Arial" charset="0"/>
              </a:rPr>
              <a:t>Παρατηρούμε ότι το πρώτο κύμα Ε&amp;Σ της περιόδου που εξετάζουμε 1996-2010 ξεκίνησε τα πρώτα έτη εισαγωγής του Ευρώ 1999-2003., γεγονός που σημαίνει ότι το ενιαίο νόμισμα έδωσε κίνητρο και ενθάρρυνε την επέκταση των τραπεζών μέσω των Ε&amp;Σ. Το δεύτερο κύμα άρχισε ένα χρόνο πριν την έναρξη της κρίσης στην Αμερική και συνεχίστηκε έως την κορύφωση της κρίσης και στην Ευρωζώνη το 2008, γεγονός που σημαίνει ότι οι Ε&amp;Σ χρησιμοποιήθηκαν ως αμυντική στρατηγική έναντι της κρίσης και ότι πολλές τράπεζες δεν άντεξαν στην κρίση και εξαγοράστηκαν.</a:t>
            </a:r>
          </a:p>
        </p:txBody>
      </p:sp>
      <p:sp>
        <p:nvSpPr>
          <p:cNvPr id="68611" name="Text Box 3"/>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5000" rIns="90000" bIns="45000"/>
          <a:lstStyle/>
          <a:p>
            <a:pPr hangingPunct="1">
              <a:lnSpc>
                <a:spcPct val="100000"/>
              </a:lnSpc>
              <a:tabLst>
                <a:tab pos="723900" algn="l"/>
                <a:tab pos="1447800" algn="l"/>
                <a:tab pos="2171700" algn="l"/>
                <a:tab pos="2895600" algn="l"/>
              </a:tabLst>
            </a:pPr>
            <a:fld id="{C18C300E-65E5-401F-A04C-94DA647AAB9B}" type="slidenum">
              <a:rPr lang="en-US">
                <a:solidFill>
                  <a:srgbClr val="000000"/>
                </a:solidFill>
                <a:latin typeface="Calibri" charset="0"/>
              </a:rPr>
              <a:pPr hangingPunct="1">
                <a:lnSpc>
                  <a:spcPct val="100000"/>
                </a:lnSpc>
                <a:tabLst>
                  <a:tab pos="723900" algn="l"/>
                  <a:tab pos="1447800" algn="l"/>
                  <a:tab pos="2171700" algn="l"/>
                  <a:tab pos="2895600" algn="l"/>
                </a:tabLst>
              </a:pPr>
              <a:t>3</a:t>
            </a:fld>
            <a:endParaRPr lang="en-US" dirty="0">
              <a:solidFill>
                <a:srgbClr val="000000"/>
              </a:solidFill>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D540410-B9CF-4435-9D76-D238B1428693}" type="slidenum">
              <a:rPr lang="en-US"/>
              <a:pPr/>
              <a:t>26</a:t>
            </a:fld>
            <a:endParaRPr lang="en-US" dirty="0"/>
          </a:p>
        </p:txBody>
      </p:sp>
      <p:sp>
        <p:nvSpPr>
          <p:cNvPr id="8704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8704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5DE409C-2169-4165-A830-53E39BF17CF6}" type="slidenum">
              <a:rPr lang="en-US"/>
              <a:pPr/>
              <a:t>27</a:t>
            </a:fld>
            <a:endParaRPr lang="en-US" dirty="0"/>
          </a:p>
        </p:txBody>
      </p:sp>
      <p:sp>
        <p:nvSpPr>
          <p:cNvPr id="8806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8806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965A586-1FBC-47C6-A4B6-11173AE80799}" type="slidenum">
              <a:rPr lang="en-US"/>
              <a:pPr/>
              <a:t>28</a:t>
            </a:fld>
            <a:endParaRPr lang="en-US" dirty="0"/>
          </a:p>
        </p:txBody>
      </p:sp>
      <p:sp>
        <p:nvSpPr>
          <p:cNvPr id="8908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8909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21797DB-E80F-4922-B7AE-765DD34933E2}" type="slidenum">
              <a:rPr lang="en-US"/>
              <a:pPr/>
              <a:t>29</a:t>
            </a:fld>
            <a:endParaRPr lang="en-US" dirty="0"/>
          </a:p>
        </p:txBody>
      </p:sp>
      <p:sp>
        <p:nvSpPr>
          <p:cNvPr id="9011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9011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F36DF5E-5C49-478D-8BEF-07153997127F}" type="slidenum">
              <a:rPr lang="en-US"/>
              <a:pPr/>
              <a:t>30</a:t>
            </a:fld>
            <a:endParaRPr lang="en-US" dirty="0"/>
          </a:p>
        </p:txBody>
      </p:sp>
      <p:sp>
        <p:nvSpPr>
          <p:cNvPr id="9113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9113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965B50D-B456-4831-A560-0009D577E811}" type="slidenum">
              <a:rPr lang="en-US"/>
              <a:pPr/>
              <a:t>31</a:t>
            </a:fld>
            <a:endParaRPr lang="en-US" dirty="0"/>
          </a:p>
        </p:txBody>
      </p:sp>
      <p:sp>
        <p:nvSpPr>
          <p:cNvPr id="9216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9216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6B3200E-C1B7-4D0A-97E2-4297993E2E57}" type="slidenum">
              <a:rPr lang="en-US"/>
              <a:pPr/>
              <a:t>32</a:t>
            </a:fld>
            <a:endParaRPr lang="en-US" dirty="0"/>
          </a:p>
        </p:txBody>
      </p:sp>
      <p:sp>
        <p:nvSpPr>
          <p:cNvPr id="9318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9318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93E28C3-C391-4E4B-8523-4D7FA5AB7770}" type="slidenum">
              <a:rPr lang="en-US"/>
              <a:pPr/>
              <a:t>33</a:t>
            </a:fld>
            <a:endParaRPr lang="en-US" dirty="0"/>
          </a:p>
        </p:txBody>
      </p:sp>
      <p:sp>
        <p:nvSpPr>
          <p:cNvPr id="9420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9421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42958E4-A2DD-45E1-89B3-BE18129454CB}" type="slidenum">
              <a:rPr lang="en-US"/>
              <a:pPr/>
              <a:t>34</a:t>
            </a:fld>
            <a:endParaRPr lang="en-US" dirty="0"/>
          </a:p>
        </p:txBody>
      </p:sp>
      <p:sp>
        <p:nvSpPr>
          <p:cNvPr id="9523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9523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BF14979-169D-402A-B986-DBF93BE93034}" type="slidenum">
              <a:rPr lang="en-US"/>
              <a:pPr/>
              <a:t>35</a:t>
            </a:fld>
            <a:endParaRPr lang="en-US" dirty="0"/>
          </a:p>
        </p:txBody>
      </p:sp>
      <p:sp>
        <p:nvSpPr>
          <p:cNvPr id="9625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9625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DAB20D1-8D55-4FCC-89BD-947661168A55}" type="slidenum">
              <a:rPr lang="en-US"/>
              <a:pPr/>
              <a:t>4</a:t>
            </a:fld>
            <a:endParaRPr lang="en-US" dirty="0"/>
          </a:p>
        </p:txBody>
      </p:sp>
      <p:sp>
        <p:nvSpPr>
          <p:cNvPr id="6963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963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556C7D7-6137-4ACC-B399-A4EE29448375}" type="slidenum">
              <a:rPr lang="en-US"/>
              <a:pPr/>
              <a:t>36</a:t>
            </a:fld>
            <a:endParaRPr lang="en-US" dirty="0"/>
          </a:p>
        </p:txBody>
      </p:sp>
      <p:sp>
        <p:nvSpPr>
          <p:cNvPr id="9728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9728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CE97918-4AED-46BA-A52F-3EA49AFE57A6}" type="slidenum">
              <a:rPr lang="en-US"/>
              <a:pPr/>
              <a:t>37</a:t>
            </a:fld>
            <a:endParaRPr lang="en-US" dirty="0"/>
          </a:p>
        </p:txBody>
      </p:sp>
      <p:sp>
        <p:nvSpPr>
          <p:cNvPr id="9830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9830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D83B9A3-F4F8-4DA7-A776-BF290A14A3CC}" type="slidenum">
              <a:rPr lang="en-US"/>
              <a:pPr/>
              <a:t>40</a:t>
            </a:fld>
            <a:endParaRPr lang="en-US" dirty="0"/>
          </a:p>
        </p:txBody>
      </p:sp>
      <p:sp>
        <p:nvSpPr>
          <p:cNvPr id="10342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0342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8F907C5-EE88-409F-895B-1FF9E377B045}" type="slidenum">
              <a:rPr lang="en-US"/>
              <a:pPr/>
              <a:t>41</a:t>
            </a:fld>
            <a:endParaRPr lang="en-US" dirty="0"/>
          </a:p>
        </p:txBody>
      </p:sp>
      <p:sp>
        <p:nvSpPr>
          <p:cNvPr id="10444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0445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idx="10"/>
          </p:nvPr>
        </p:nvSpPr>
        <p:spPr/>
        <p:txBody>
          <a:bodyPr/>
          <a:lstStyle/>
          <a:p>
            <a:fld id="{074147BC-75CF-4722-92D0-852404107F94}" type="slidenum">
              <a:rPr lang="en-US" smtClean="0"/>
              <a:pPr/>
              <a:t>66</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5C305F7-0972-4344-BDB4-93BFFA4BB47F}" type="slidenum">
              <a:rPr lang="en-US"/>
              <a:pPr/>
              <a:t>73</a:t>
            </a:fld>
            <a:endParaRPr lang="en-US" dirty="0"/>
          </a:p>
        </p:txBody>
      </p:sp>
      <p:sp>
        <p:nvSpPr>
          <p:cNvPr id="10547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0547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3687F2B-4EFC-444B-B140-6F6CE02A1418}" type="slidenum">
              <a:rPr lang="en-US"/>
              <a:pPr/>
              <a:t>74</a:t>
            </a:fld>
            <a:endParaRPr lang="en-US" dirty="0"/>
          </a:p>
        </p:txBody>
      </p:sp>
      <p:sp>
        <p:nvSpPr>
          <p:cNvPr id="10649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0649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99F22D9-0486-4D0D-B2EC-84AFDEFDAFD0}" type="slidenum">
              <a:rPr lang="en-US"/>
              <a:pPr/>
              <a:t>75</a:t>
            </a:fld>
            <a:endParaRPr lang="en-US" dirty="0"/>
          </a:p>
        </p:txBody>
      </p:sp>
      <p:sp>
        <p:nvSpPr>
          <p:cNvPr id="10752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0752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A53E5D5-5A8A-4CEC-A758-C0640E526372}" type="slidenum">
              <a:rPr lang="en-US"/>
              <a:pPr/>
              <a:t>76</a:t>
            </a:fld>
            <a:endParaRPr lang="en-US" dirty="0"/>
          </a:p>
        </p:txBody>
      </p:sp>
      <p:sp>
        <p:nvSpPr>
          <p:cNvPr id="1085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0854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914D363-9146-47FD-9FA4-AC12D41E4CA5}" type="slidenum">
              <a:rPr lang="en-US"/>
              <a:pPr/>
              <a:t>77</a:t>
            </a:fld>
            <a:endParaRPr lang="en-US" dirty="0"/>
          </a:p>
        </p:txBody>
      </p:sp>
      <p:sp>
        <p:nvSpPr>
          <p:cNvPr id="10956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095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B2D3915-6E92-443E-B916-AC4DD2CC5BC8}" type="slidenum">
              <a:rPr lang="en-US"/>
              <a:pPr/>
              <a:t>5</a:t>
            </a:fld>
            <a:endParaRPr lang="en-US" dirty="0"/>
          </a:p>
        </p:txBody>
      </p:sp>
      <p:sp>
        <p:nvSpPr>
          <p:cNvPr id="7065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065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3296411-C3FC-49CD-AB56-D62EA76136B6}" type="slidenum">
              <a:rPr lang="en-US"/>
              <a:pPr/>
              <a:t>78</a:t>
            </a:fld>
            <a:endParaRPr lang="en-US" dirty="0"/>
          </a:p>
        </p:txBody>
      </p:sp>
      <p:sp>
        <p:nvSpPr>
          <p:cNvPr id="11059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059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1D5E92C-E8C4-4A3C-BA22-C9A7317F085E}" type="slidenum">
              <a:rPr lang="en-US"/>
              <a:pPr/>
              <a:t>79</a:t>
            </a:fld>
            <a:endParaRPr lang="en-US" dirty="0"/>
          </a:p>
        </p:txBody>
      </p:sp>
      <p:sp>
        <p:nvSpPr>
          <p:cNvPr id="11161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161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1BA151C-06AE-4BFB-BC0C-9382A50EE65F}" type="slidenum">
              <a:rPr lang="en-US"/>
              <a:pPr/>
              <a:t>80</a:t>
            </a:fld>
            <a:endParaRPr lang="en-US" dirty="0"/>
          </a:p>
        </p:txBody>
      </p:sp>
      <p:sp>
        <p:nvSpPr>
          <p:cNvPr id="11264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264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FD22DE0-6E51-42FC-93AA-56348D38EC34}" type="slidenum">
              <a:rPr lang="en-US"/>
              <a:pPr/>
              <a:t>81</a:t>
            </a:fld>
            <a:endParaRPr lang="en-US" dirty="0"/>
          </a:p>
        </p:txBody>
      </p:sp>
      <p:sp>
        <p:nvSpPr>
          <p:cNvPr id="11366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366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F1D670D-5DFB-4811-8FD0-0077A976CD6F}" type="slidenum">
              <a:rPr lang="en-US"/>
              <a:pPr/>
              <a:t>83</a:t>
            </a:fld>
            <a:endParaRPr lang="en-US" dirty="0"/>
          </a:p>
        </p:txBody>
      </p:sp>
      <p:sp>
        <p:nvSpPr>
          <p:cNvPr id="11468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469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2BB6708-909D-4ADB-B1AC-E3B002090CF4}" type="slidenum">
              <a:rPr lang="en-US"/>
              <a:pPr/>
              <a:t>84</a:t>
            </a:fld>
            <a:endParaRPr lang="en-US" dirty="0"/>
          </a:p>
        </p:txBody>
      </p:sp>
      <p:sp>
        <p:nvSpPr>
          <p:cNvPr id="11571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571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B73F424-CA20-488C-93CE-21CC458D16FC}" type="slidenum">
              <a:rPr lang="en-US"/>
              <a:pPr/>
              <a:t>85</a:t>
            </a:fld>
            <a:endParaRPr lang="en-US" dirty="0"/>
          </a:p>
        </p:txBody>
      </p:sp>
      <p:sp>
        <p:nvSpPr>
          <p:cNvPr id="11673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673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1CF74E9-6673-4915-93CE-DF25D0DED4CA}" type="slidenum">
              <a:rPr lang="en-US"/>
              <a:pPr/>
              <a:t>86</a:t>
            </a:fld>
            <a:endParaRPr lang="en-US" dirty="0"/>
          </a:p>
        </p:txBody>
      </p:sp>
      <p:sp>
        <p:nvSpPr>
          <p:cNvPr id="11776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776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8E86790-A109-435E-BC63-57C0F443433E}" type="slidenum">
              <a:rPr lang="en-US"/>
              <a:pPr/>
              <a:t>87</a:t>
            </a:fld>
            <a:endParaRPr lang="en-US" dirty="0"/>
          </a:p>
        </p:txBody>
      </p:sp>
      <p:sp>
        <p:nvSpPr>
          <p:cNvPr id="11878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878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8DCE8AD-0A7F-4EB1-A462-D71DFB9FD6CC}" type="slidenum">
              <a:rPr lang="en-US"/>
              <a:pPr/>
              <a:t>88</a:t>
            </a:fld>
            <a:endParaRPr lang="en-US" dirty="0"/>
          </a:p>
        </p:txBody>
      </p:sp>
      <p:sp>
        <p:nvSpPr>
          <p:cNvPr id="11980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981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AE8C6E1-5511-4804-8729-5B1D0F136AA1}" type="slidenum">
              <a:rPr lang="en-US"/>
              <a:pPr/>
              <a:t>6</a:t>
            </a:fld>
            <a:endParaRPr lang="en-US" dirty="0"/>
          </a:p>
        </p:txBody>
      </p:sp>
      <p:sp>
        <p:nvSpPr>
          <p:cNvPr id="7168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168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4AC4F32-3A38-4EBB-94F2-565BB2481EBC}" type="slidenum">
              <a:rPr lang="en-US"/>
              <a:pPr/>
              <a:t>89</a:t>
            </a:fld>
            <a:endParaRPr lang="en-US" dirty="0"/>
          </a:p>
        </p:txBody>
      </p:sp>
      <p:sp>
        <p:nvSpPr>
          <p:cNvPr id="12083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2083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5"/>
          <p:cNvSpPr>
            <a:spLocks noGrp="1" noChangeArrowheads="1"/>
          </p:cNvSpPr>
          <p:nvPr>
            <p:ph type="sldNum" sz="quarter" idx="5"/>
          </p:nvPr>
        </p:nvSpPr>
        <p:spPr>
          <a:noFill/>
        </p:spPr>
        <p:txBody>
          <a:bodyPr/>
          <a:lstStyle/>
          <a:p>
            <a:pPr defTabSz="785813"/>
            <a:fld id="{8FB01E4C-82EA-4D6F-A80E-91C25FDEA432}" type="slidenum">
              <a:rPr lang="en-GB" smtClean="0"/>
              <a:pPr defTabSz="785813"/>
              <a:t>100</a:t>
            </a:fld>
            <a:endParaRPr lang="en-GB" dirty="0" smtClean="0"/>
          </a:p>
        </p:txBody>
      </p:sp>
      <p:sp>
        <p:nvSpPr>
          <p:cNvPr id="202755" name="Rectangle 2"/>
          <p:cNvSpPr>
            <a:spLocks noGrp="1" noRot="1" noChangeAspect="1" noChangeArrowheads="1" noTextEdit="1"/>
          </p:cNvSpPr>
          <p:nvPr>
            <p:ph type="sldImg"/>
          </p:nvPr>
        </p:nvSpPr>
        <p:spPr>
          <a:xfrm>
            <a:off x="1154113" y="692150"/>
            <a:ext cx="4554537" cy="3416300"/>
          </a:xfrm>
          <a:ln/>
        </p:spPr>
      </p:sp>
      <p:sp>
        <p:nvSpPr>
          <p:cNvPr id="202756" name="Rectangle 3"/>
          <p:cNvSpPr>
            <a:spLocks noGrp="1" noChangeArrowheads="1"/>
          </p:cNvSpPr>
          <p:nvPr>
            <p:ph type="body" idx="1"/>
          </p:nvPr>
        </p:nvSpPr>
        <p:spPr>
          <a:xfrm>
            <a:off x="916109" y="4341683"/>
            <a:ext cx="5025783" cy="4115019"/>
          </a:xfrm>
          <a:noFill/>
          <a:ln/>
        </p:spPr>
        <p:txBody>
          <a:bodyPr/>
          <a:lstStyle/>
          <a:p>
            <a:endParaRPr lang="el-GR"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5"/>
          <p:cNvSpPr>
            <a:spLocks noGrp="1" noChangeArrowheads="1"/>
          </p:cNvSpPr>
          <p:nvPr>
            <p:ph type="sldNum" sz="quarter" idx="5"/>
          </p:nvPr>
        </p:nvSpPr>
        <p:spPr>
          <a:noFill/>
        </p:spPr>
        <p:txBody>
          <a:bodyPr/>
          <a:lstStyle/>
          <a:p>
            <a:pPr defTabSz="785813"/>
            <a:fld id="{52C0AB0D-A15C-4353-ACAC-49814BD869DD}" type="slidenum">
              <a:rPr lang="en-GB" smtClean="0"/>
              <a:pPr defTabSz="785813"/>
              <a:t>101</a:t>
            </a:fld>
            <a:endParaRPr lang="en-GB" dirty="0" smtClean="0"/>
          </a:p>
        </p:txBody>
      </p:sp>
      <p:sp>
        <p:nvSpPr>
          <p:cNvPr id="205827" name="Rectangle 2"/>
          <p:cNvSpPr>
            <a:spLocks noGrp="1" noRot="1" noChangeAspect="1" noChangeArrowheads="1" noTextEdit="1"/>
          </p:cNvSpPr>
          <p:nvPr>
            <p:ph type="sldImg"/>
          </p:nvPr>
        </p:nvSpPr>
        <p:spPr>
          <a:xfrm>
            <a:off x="1154113" y="692150"/>
            <a:ext cx="4554537" cy="3416300"/>
          </a:xfrm>
          <a:ln/>
        </p:spPr>
      </p:sp>
      <p:sp>
        <p:nvSpPr>
          <p:cNvPr id="205828" name="Rectangle 3"/>
          <p:cNvSpPr>
            <a:spLocks noGrp="1" noChangeArrowheads="1"/>
          </p:cNvSpPr>
          <p:nvPr>
            <p:ph type="body" idx="1"/>
          </p:nvPr>
        </p:nvSpPr>
        <p:spPr>
          <a:xfrm>
            <a:off x="916109" y="4341683"/>
            <a:ext cx="5025783" cy="4115019"/>
          </a:xfrm>
          <a:noFill/>
          <a:ln/>
        </p:spPr>
        <p:txBody>
          <a:bodyPr/>
          <a:lstStyle/>
          <a:p>
            <a:endParaRPr lang="el-GR"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ABF9A17-615E-45CC-AB75-5F37D20F07B9}" type="slidenum">
              <a:rPr lang="en-US"/>
              <a:pPr/>
              <a:t>106</a:t>
            </a:fld>
            <a:endParaRPr lang="en-US" dirty="0"/>
          </a:p>
        </p:txBody>
      </p:sp>
      <p:sp>
        <p:nvSpPr>
          <p:cNvPr id="12185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2185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26E6C31-79E0-4316-8052-4534C8184377}" type="slidenum">
              <a:rPr lang="en-US"/>
              <a:pPr/>
              <a:t>107</a:t>
            </a:fld>
            <a:endParaRPr lang="en-US" dirty="0"/>
          </a:p>
        </p:txBody>
      </p:sp>
      <p:sp>
        <p:nvSpPr>
          <p:cNvPr id="12288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2288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354AE07-06BA-46CD-90CC-1BC3DE11254B}" type="slidenum">
              <a:rPr lang="en-US"/>
              <a:pPr/>
              <a:t>108</a:t>
            </a:fld>
            <a:endParaRPr lang="en-US" dirty="0"/>
          </a:p>
        </p:txBody>
      </p:sp>
      <p:sp>
        <p:nvSpPr>
          <p:cNvPr id="12390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2390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37DC1E1-7356-47D5-AA38-5C4A90305AB6}" type="slidenum">
              <a:rPr lang="en-US"/>
              <a:pPr/>
              <a:t>127</a:t>
            </a:fld>
            <a:endParaRPr lang="en-US" dirty="0"/>
          </a:p>
        </p:txBody>
      </p:sp>
      <p:sp>
        <p:nvSpPr>
          <p:cNvPr id="9932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9933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6034160-21E4-47AE-8994-F0B7A4FB34D1}" type="slidenum">
              <a:rPr lang="en-US"/>
              <a:pPr/>
              <a:t>128</a:t>
            </a:fld>
            <a:endParaRPr lang="en-US" dirty="0"/>
          </a:p>
        </p:txBody>
      </p:sp>
      <p:sp>
        <p:nvSpPr>
          <p:cNvPr id="10035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0035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48844D8-F9B2-4B39-92D1-CFA0FDA93601}" type="slidenum">
              <a:rPr lang="en-US"/>
              <a:pPr/>
              <a:t>129</a:t>
            </a:fld>
            <a:endParaRPr lang="en-US" dirty="0"/>
          </a:p>
        </p:txBody>
      </p:sp>
      <p:sp>
        <p:nvSpPr>
          <p:cNvPr id="10137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0137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E4DF664-B81A-408E-BFD3-A12929B0F1F7}" type="slidenum">
              <a:rPr lang="en-US"/>
              <a:pPr/>
              <a:t>130</a:t>
            </a:fld>
            <a:endParaRPr lang="en-US" dirty="0"/>
          </a:p>
        </p:txBody>
      </p:sp>
      <p:sp>
        <p:nvSpPr>
          <p:cNvPr id="10240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0240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6D115BD-2118-4586-909A-A54B95A50D1D}" type="slidenum">
              <a:rPr lang="en-US"/>
              <a:pPr/>
              <a:t>7</a:t>
            </a:fld>
            <a:endParaRPr lang="en-US" dirty="0"/>
          </a:p>
        </p:txBody>
      </p:sp>
      <p:sp>
        <p:nvSpPr>
          <p:cNvPr id="7270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270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3E9EAE0-AC37-43A7-91CF-5B6CD3C3A017}" type="slidenum">
              <a:rPr lang="en-US"/>
              <a:pPr/>
              <a:t>135</a:t>
            </a:fld>
            <a:endParaRPr lang="en-US" dirty="0"/>
          </a:p>
        </p:txBody>
      </p:sp>
      <p:sp>
        <p:nvSpPr>
          <p:cNvPr id="12492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2493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22184A0-DA76-43F0-9AE3-056EF62952BC}" type="slidenum">
              <a:rPr lang="en-US"/>
              <a:pPr/>
              <a:t>136</a:t>
            </a:fld>
            <a:endParaRPr lang="en-US" dirty="0"/>
          </a:p>
        </p:txBody>
      </p:sp>
      <p:sp>
        <p:nvSpPr>
          <p:cNvPr id="12595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2595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235C003-DE28-40F3-BEBF-9A794132704B}" type="slidenum">
              <a:rPr lang="en-US"/>
              <a:pPr/>
              <a:t>137</a:t>
            </a:fld>
            <a:endParaRPr lang="en-US" dirty="0"/>
          </a:p>
        </p:txBody>
      </p:sp>
      <p:sp>
        <p:nvSpPr>
          <p:cNvPr id="12697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2697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20A4155-F18F-4AE8-AFC7-43EFCB869DD2}" type="slidenum">
              <a:rPr lang="en-US"/>
              <a:pPr/>
              <a:t>138</a:t>
            </a:fld>
            <a:endParaRPr lang="en-US" dirty="0"/>
          </a:p>
        </p:txBody>
      </p:sp>
      <p:sp>
        <p:nvSpPr>
          <p:cNvPr id="12800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2800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3E06A67-31AB-4E4F-859D-8A9ADEBAB0F4}" type="slidenum">
              <a:rPr lang="en-US"/>
              <a:pPr/>
              <a:t>139</a:t>
            </a:fld>
            <a:endParaRPr lang="en-US" dirty="0"/>
          </a:p>
        </p:txBody>
      </p:sp>
      <p:sp>
        <p:nvSpPr>
          <p:cNvPr id="12902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2902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377253-6BBA-46B5-B6F2-DAB940CF862C}" type="slidenum">
              <a:rPr lang="en-US"/>
              <a:pPr/>
              <a:t>8</a:t>
            </a:fld>
            <a:endParaRPr lang="en-US" dirty="0"/>
          </a:p>
        </p:txBody>
      </p:sp>
      <p:sp>
        <p:nvSpPr>
          <p:cNvPr id="7372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373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5F6AEFD-9DA2-4F4A-B35F-814039378AD7}" type="slidenum">
              <a:rPr lang="en-US"/>
              <a:pPr/>
              <a:t>9</a:t>
            </a:fld>
            <a:endParaRPr lang="en-US" dirty="0"/>
          </a:p>
        </p:txBody>
      </p:sp>
      <p:sp>
        <p:nvSpPr>
          <p:cNvPr id="7475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475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4EC2F04-FD3C-4A12-A173-A57628EC375B}" type="slidenum">
              <a:rPr lang="en-US"/>
              <a:pPr/>
              <a:t>10</a:t>
            </a:fld>
            <a:endParaRPr lang="en-US" dirty="0"/>
          </a:p>
        </p:txBody>
      </p:sp>
      <p:sp>
        <p:nvSpPr>
          <p:cNvPr id="7577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577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idx="10"/>
          </p:nvPr>
        </p:nvSpPr>
        <p:spPr/>
        <p:txBody>
          <a:bodyPr/>
          <a:lstStyle>
            <a:lvl1pPr>
              <a:defRPr/>
            </a:lvl1pPr>
          </a:lstStyle>
          <a:p>
            <a:r>
              <a:rPr lang="en-US" dirty="0"/>
              <a:t>5/28/16</a:t>
            </a:r>
          </a:p>
        </p:txBody>
      </p:sp>
      <p:sp>
        <p:nvSpPr>
          <p:cNvPr id="5" name="4 - Θέση αριθμού διαφάνειας"/>
          <p:cNvSpPr>
            <a:spLocks noGrp="1"/>
          </p:cNvSpPr>
          <p:nvPr>
            <p:ph type="sldNum" idx="11"/>
          </p:nvPr>
        </p:nvSpPr>
        <p:spPr/>
        <p:txBody>
          <a:bodyPr/>
          <a:lstStyle>
            <a:lvl1pPr>
              <a:defRPr/>
            </a:lvl1pPr>
          </a:lstStyle>
          <a:p>
            <a:fld id="{CFC5506B-6D70-447D-BF3D-2C54FBD951B4}"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idx="10"/>
          </p:nvPr>
        </p:nvSpPr>
        <p:spPr/>
        <p:txBody>
          <a:bodyPr/>
          <a:lstStyle>
            <a:lvl1pPr>
              <a:defRPr/>
            </a:lvl1pPr>
          </a:lstStyle>
          <a:p>
            <a:r>
              <a:rPr lang="en-US" dirty="0"/>
              <a:t>5/28/16</a:t>
            </a:r>
          </a:p>
        </p:txBody>
      </p:sp>
      <p:sp>
        <p:nvSpPr>
          <p:cNvPr id="5" name="4 - Θέση αριθμού διαφάνειας"/>
          <p:cNvSpPr>
            <a:spLocks noGrp="1"/>
          </p:cNvSpPr>
          <p:nvPr>
            <p:ph type="sldNum" idx="11"/>
          </p:nvPr>
        </p:nvSpPr>
        <p:spPr/>
        <p:txBody>
          <a:bodyPr/>
          <a:lstStyle>
            <a:lvl1pPr>
              <a:defRPr/>
            </a:lvl1pPr>
          </a:lstStyle>
          <a:p>
            <a:fld id="{06676296-7E87-4EE9-AAF0-B04A70A5235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1604963"/>
            <a:ext cx="2055813" cy="452437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1604963"/>
            <a:ext cx="6019800" cy="452437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idx="10"/>
          </p:nvPr>
        </p:nvSpPr>
        <p:spPr/>
        <p:txBody>
          <a:bodyPr/>
          <a:lstStyle>
            <a:lvl1pPr>
              <a:defRPr/>
            </a:lvl1pPr>
          </a:lstStyle>
          <a:p>
            <a:r>
              <a:rPr lang="en-US" dirty="0"/>
              <a:t>5/28/16</a:t>
            </a:r>
          </a:p>
        </p:txBody>
      </p:sp>
      <p:sp>
        <p:nvSpPr>
          <p:cNvPr id="5" name="4 - Θέση αριθμού διαφάνειας"/>
          <p:cNvSpPr>
            <a:spLocks noGrp="1"/>
          </p:cNvSpPr>
          <p:nvPr>
            <p:ph type="sldNum" idx="11"/>
          </p:nvPr>
        </p:nvSpPr>
        <p:spPr/>
        <p:txBody>
          <a:bodyPr/>
          <a:lstStyle>
            <a:lvl1pPr>
              <a:defRPr/>
            </a:lvl1pPr>
          </a:lstStyle>
          <a:p>
            <a:fld id="{5CF5DFC4-0577-43FE-ACEC-B3D84B402B5A}"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130425"/>
            <a:ext cx="7770813" cy="1468438"/>
          </a:xfrm>
        </p:spPr>
        <p:txBody>
          <a:bodyPr/>
          <a:lstStyle/>
          <a:p>
            <a:r>
              <a:rPr lang="el-GR" smtClean="0"/>
              <a:t>Kλικ για επεξεργασία του τίτλου</a:t>
            </a:r>
            <a:endParaRPr lang="el-GR"/>
          </a:p>
        </p:txBody>
      </p:sp>
      <p:sp>
        <p:nvSpPr>
          <p:cNvPr id="3" name="2 - Θέση ημερομηνίας"/>
          <p:cNvSpPr>
            <a:spLocks noGrp="1"/>
          </p:cNvSpPr>
          <p:nvPr>
            <p:ph type="dt" idx="10"/>
          </p:nvPr>
        </p:nvSpPr>
        <p:spPr>
          <a:xfrm>
            <a:off x="457200" y="6356350"/>
            <a:ext cx="2132013" cy="363538"/>
          </a:xfrm>
        </p:spPr>
        <p:txBody>
          <a:bodyPr/>
          <a:lstStyle>
            <a:lvl1pPr>
              <a:defRPr/>
            </a:lvl1pPr>
          </a:lstStyle>
          <a:p>
            <a:r>
              <a:rPr lang="en-US" dirty="0"/>
              <a:t>5/28/16</a:t>
            </a:r>
          </a:p>
        </p:txBody>
      </p:sp>
      <p:sp>
        <p:nvSpPr>
          <p:cNvPr id="4" name="3 - Θέση αριθμού διαφάνειας"/>
          <p:cNvSpPr>
            <a:spLocks noGrp="1"/>
          </p:cNvSpPr>
          <p:nvPr>
            <p:ph type="sldNum" idx="11"/>
          </p:nvPr>
        </p:nvSpPr>
        <p:spPr>
          <a:xfrm>
            <a:off x="6553200" y="6356350"/>
            <a:ext cx="2132013" cy="363538"/>
          </a:xfrm>
        </p:spPr>
        <p:txBody>
          <a:bodyPr/>
          <a:lstStyle>
            <a:lvl1pPr>
              <a:defRPr/>
            </a:lvl1pPr>
          </a:lstStyle>
          <a:p>
            <a:fld id="{755F9626-AE3B-4740-9A24-711CAE278B27}"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idx="10"/>
          </p:nvPr>
        </p:nvSpPr>
        <p:spPr/>
        <p:txBody>
          <a:bodyPr/>
          <a:lstStyle>
            <a:lvl1pPr>
              <a:defRPr/>
            </a:lvl1pPr>
          </a:lstStyle>
          <a:p>
            <a:r>
              <a:rPr lang="en-US" dirty="0"/>
              <a:t>5/28/16</a:t>
            </a:r>
          </a:p>
        </p:txBody>
      </p:sp>
      <p:sp>
        <p:nvSpPr>
          <p:cNvPr id="5" name="4 - Θέση αριθμού διαφάνειας"/>
          <p:cNvSpPr>
            <a:spLocks noGrp="1"/>
          </p:cNvSpPr>
          <p:nvPr>
            <p:ph type="sldNum" idx="11"/>
          </p:nvPr>
        </p:nvSpPr>
        <p:spPr/>
        <p:txBody>
          <a:bodyPr/>
          <a:lstStyle>
            <a:lvl1pPr>
              <a:defRPr/>
            </a:lvl1pPr>
          </a:lstStyle>
          <a:p>
            <a:fld id="{79EA04EF-D770-41B0-89AD-6454E7A5D6D6}"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idx="10"/>
          </p:nvPr>
        </p:nvSpPr>
        <p:spPr/>
        <p:txBody>
          <a:bodyPr/>
          <a:lstStyle>
            <a:lvl1pPr>
              <a:defRPr/>
            </a:lvl1pPr>
          </a:lstStyle>
          <a:p>
            <a:r>
              <a:rPr lang="en-US" dirty="0"/>
              <a:t>5/28/16</a:t>
            </a:r>
          </a:p>
        </p:txBody>
      </p:sp>
      <p:sp>
        <p:nvSpPr>
          <p:cNvPr id="5" name="4 - Θέση αριθμού διαφάνειας"/>
          <p:cNvSpPr>
            <a:spLocks noGrp="1"/>
          </p:cNvSpPr>
          <p:nvPr>
            <p:ph type="sldNum" idx="11"/>
          </p:nvPr>
        </p:nvSpPr>
        <p:spPr/>
        <p:txBody>
          <a:bodyPr/>
          <a:lstStyle>
            <a:lvl1pPr>
              <a:defRPr/>
            </a:lvl1pPr>
          </a:lstStyle>
          <a:p>
            <a:fld id="{858891F2-FC71-45B5-A944-60FA52C1285E}"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idx="10"/>
          </p:nvPr>
        </p:nvSpPr>
        <p:spPr/>
        <p:txBody>
          <a:bodyPr/>
          <a:lstStyle>
            <a:lvl1pPr>
              <a:defRPr/>
            </a:lvl1pPr>
          </a:lstStyle>
          <a:p>
            <a:r>
              <a:rPr lang="en-US" dirty="0"/>
              <a:t>5/28/16</a:t>
            </a:r>
          </a:p>
        </p:txBody>
      </p:sp>
      <p:sp>
        <p:nvSpPr>
          <p:cNvPr id="5" name="4 - Θέση αριθμού διαφάνειας"/>
          <p:cNvSpPr>
            <a:spLocks noGrp="1"/>
          </p:cNvSpPr>
          <p:nvPr>
            <p:ph type="sldNum" idx="11"/>
          </p:nvPr>
        </p:nvSpPr>
        <p:spPr/>
        <p:txBody>
          <a:bodyPr/>
          <a:lstStyle>
            <a:lvl1pPr>
              <a:defRPr/>
            </a:lvl1pPr>
          </a:lstStyle>
          <a:p>
            <a:fld id="{1A57C681-18F5-4837-BE14-164B73B072A0}"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idx="10"/>
          </p:nvPr>
        </p:nvSpPr>
        <p:spPr/>
        <p:txBody>
          <a:bodyPr/>
          <a:lstStyle>
            <a:lvl1pPr>
              <a:defRPr/>
            </a:lvl1pPr>
          </a:lstStyle>
          <a:p>
            <a:r>
              <a:rPr lang="en-US" dirty="0"/>
              <a:t>5/28/16</a:t>
            </a:r>
          </a:p>
        </p:txBody>
      </p:sp>
      <p:sp>
        <p:nvSpPr>
          <p:cNvPr id="6" name="5 - Θέση αριθμού διαφάνειας"/>
          <p:cNvSpPr>
            <a:spLocks noGrp="1"/>
          </p:cNvSpPr>
          <p:nvPr>
            <p:ph type="sldNum" idx="11"/>
          </p:nvPr>
        </p:nvSpPr>
        <p:spPr/>
        <p:txBody>
          <a:bodyPr/>
          <a:lstStyle>
            <a:lvl1pPr>
              <a:defRPr/>
            </a:lvl1pPr>
          </a:lstStyle>
          <a:p>
            <a:fld id="{442FA3A6-6969-429E-8CE9-FAB317B0CE30}"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idx="10"/>
          </p:nvPr>
        </p:nvSpPr>
        <p:spPr/>
        <p:txBody>
          <a:bodyPr/>
          <a:lstStyle>
            <a:lvl1pPr>
              <a:defRPr/>
            </a:lvl1pPr>
          </a:lstStyle>
          <a:p>
            <a:r>
              <a:rPr lang="en-US" dirty="0"/>
              <a:t>5/28/16</a:t>
            </a:r>
          </a:p>
        </p:txBody>
      </p:sp>
      <p:sp>
        <p:nvSpPr>
          <p:cNvPr id="8" name="7 - Θέση αριθμού διαφάνειας"/>
          <p:cNvSpPr>
            <a:spLocks noGrp="1"/>
          </p:cNvSpPr>
          <p:nvPr>
            <p:ph type="sldNum" idx="11"/>
          </p:nvPr>
        </p:nvSpPr>
        <p:spPr/>
        <p:txBody>
          <a:bodyPr/>
          <a:lstStyle>
            <a:lvl1pPr>
              <a:defRPr/>
            </a:lvl1pPr>
          </a:lstStyle>
          <a:p>
            <a:fld id="{69D7D888-728F-4343-8A67-6FD4A725EB8F}"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idx="10"/>
          </p:nvPr>
        </p:nvSpPr>
        <p:spPr/>
        <p:txBody>
          <a:bodyPr/>
          <a:lstStyle>
            <a:lvl1pPr>
              <a:defRPr/>
            </a:lvl1pPr>
          </a:lstStyle>
          <a:p>
            <a:r>
              <a:rPr lang="en-US" dirty="0"/>
              <a:t>5/28/16</a:t>
            </a:r>
          </a:p>
        </p:txBody>
      </p:sp>
      <p:sp>
        <p:nvSpPr>
          <p:cNvPr id="4" name="3 - Θέση αριθμού διαφάνειας"/>
          <p:cNvSpPr>
            <a:spLocks noGrp="1"/>
          </p:cNvSpPr>
          <p:nvPr>
            <p:ph type="sldNum" idx="11"/>
          </p:nvPr>
        </p:nvSpPr>
        <p:spPr/>
        <p:txBody>
          <a:bodyPr/>
          <a:lstStyle>
            <a:lvl1pPr>
              <a:defRPr/>
            </a:lvl1pPr>
          </a:lstStyle>
          <a:p>
            <a:fld id="{FD5D70EC-9566-4E27-8BEE-3E4818B1D5C0}"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idx="10"/>
          </p:nvPr>
        </p:nvSpPr>
        <p:spPr/>
        <p:txBody>
          <a:bodyPr/>
          <a:lstStyle>
            <a:lvl1pPr>
              <a:defRPr/>
            </a:lvl1pPr>
          </a:lstStyle>
          <a:p>
            <a:r>
              <a:rPr lang="en-US" dirty="0"/>
              <a:t>5/28/16</a:t>
            </a:r>
          </a:p>
        </p:txBody>
      </p:sp>
      <p:sp>
        <p:nvSpPr>
          <p:cNvPr id="3" name="2 - Θέση αριθμού διαφάνειας"/>
          <p:cNvSpPr>
            <a:spLocks noGrp="1"/>
          </p:cNvSpPr>
          <p:nvPr>
            <p:ph type="sldNum" idx="11"/>
          </p:nvPr>
        </p:nvSpPr>
        <p:spPr/>
        <p:txBody>
          <a:bodyPr/>
          <a:lstStyle>
            <a:lvl1pPr>
              <a:defRPr/>
            </a:lvl1pPr>
          </a:lstStyle>
          <a:p>
            <a:fld id="{B5262BE0-5E2D-4F69-9863-F422E22C1D11}"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idx="10"/>
          </p:nvPr>
        </p:nvSpPr>
        <p:spPr/>
        <p:txBody>
          <a:bodyPr/>
          <a:lstStyle>
            <a:lvl1pPr>
              <a:defRPr/>
            </a:lvl1pPr>
          </a:lstStyle>
          <a:p>
            <a:r>
              <a:rPr lang="en-US" dirty="0"/>
              <a:t>5/28/16</a:t>
            </a:r>
          </a:p>
        </p:txBody>
      </p:sp>
      <p:sp>
        <p:nvSpPr>
          <p:cNvPr id="5" name="4 - Θέση αριθμού διαφάνειας"/>
          <p:cNvSpPr>
            <a:spLocks noGrp="1"/>
          </p:cNvSpPr>
          <p:nvPr>
            <p:ph type="sldNum" idx="11"/>
          </p:nvPr>
        </p:nvSpPr>
        <p:spPr/>
        <p:txBody>
          <a:bodyPr/>
          <a:lstStyle>
            <a:lvl1pPr>
              <a:defRPr/>
            </a:lvl1pPr>
          </a:lstStyle>
          <a:p>
            <a:fld id="{86DD1772-077A-4A29-846F-57BC5728F377}"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idx="10"/>
          </p:nvPr>
        </p:nvSpPr>
        <p:spPr/>
        <p:txBody>
          <a:bodyPr/>
          <a:lstStyle>
            <a:lvl1pPr>
              <a:defRPr/>
            </a:lvl1pPr>
          </a:lstStyle>
          <a:p>
            <a:r>
              <a:rPr lang="en-US" dirty="0"/>
              <a:t>5/28/16</a:t>
            </a:r>
          </a:p>
        </p:txBody>
      </p:sp>
      <p:sp>
        <p:nvSpPr>
          <p:cNvPr id="6" name="5 - Θέση αριθμού διαφάνειας"/>
          <p:cNvSpPr>
            <a:spLocks noGrp="1"/>
          </p:cNvSpPr>
          <p:nvPr>
            <p:ph type="sldNum" idx="11"/>
          </p:nvPr>
        </p:nvSpPr>
        <p:spPr/>
        <p:txBody>
          <a:bodyPr/>
          <a:lstStyle>
            <a:lvl1pPr>
              <a:defRPr/>
            </a:lvl1pPr>
          </a:lstStyle>
          <a:p>
            <a:fld id="{900D2C4A-C429-4800-87B8-72B66218F703}"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idx="10"/>
          </p:nvPr>
        </p:nvSpPr>
        <p:spPr/>
        <p:txBody>
          <a:bodyPr/>
          <a:lstStyle>
            <a:lvl1pPr>
              <a:defRPr/>
            </a:lvl1pPr>
          </a:lstStyle>
          <a:p>
            <a:r>
              <a:rPr lang="en-US" dirty="0"/>
              <a:t>5/28/16</a:t>
            </a:r>
          </a:p>
        </p:txBody>
      </p:sp>
      <p:sp>
        <p:nvSpPr>
          <p:cNvPr id="6" name="5 - Θέση αριθμού διαφάνειας"/>
          <p:cNvSpPr>
            <a:spLocks noGrp="1"/>
          </p:cNvSpPr>
          <p:nvPr>
            <p:ph type="sldNum" idx="11"/>
          </p:nvPr>
        </p:nvSpPr>
        <p:spPr/>
        <p:txBody>
          <a:bodyPr/>
          <a:lstStyle>
            <a:lvl1pPr>
              <a:defRPr/>
            </a:lvl1pPr>
          </a:lstStyle>
          <a:p>
            <a:fld id="{3EC54562-5E9A-4F83-B70A-42D3033755C7}"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idx="10"/>
          </p:nvPr>
        </p:nvSpPr>
        <p:spPr/>
        <p:txBody>
          <a:bodyPr/>
          <a:lstStyle>
            <a:lvl1pPr>
              <a:defRPr/>
            </a:lvl1pPr>
          </a:lstStyle>
          <a:p>
            <a:r>
              <a:rPr lang="en-US" dirty="0"/>
              <a:t>5/28/16</a:t>
            </a:r>
          </a:p>
        </p:txBody>
      </p:sp>
      <p:sp>
        <p:nvSpPr>
          <p:cNvPr id="5" name="4 - Θέση αριθμού διαφάνειας"/>
          <p:cNvSpPr>
            <a:spLocks noGrp="1"/>
          </p:cNvSpPr>
          <p:nvPr>
            <p:ph type="sldNum" idx="11"/>
          </p:nvPr>
        </p:nvSpPr>
        <p:spPr/>
        <p:txBody>
          <a:bodyPr/>
          <a:lstStyle>
            <a:lvl1pPr>
              <a:defRPr/>
            </a:lvl1pPr>
          </a:lstStyle>
          <a:p>
            <a:fld id="{D92F6A8D-9E00-4B5C-8A7C-602FD73E97C4}"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5813" cy="5849937"/>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49937"/>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idx="10"/>
          </p:nvPr>
        </p:nvSpPr>
        <p:spPr/>
        <p:txBody>
          <a:bodyPr/>
          <a:lstStyle>
            <a:lvl1pPr>
              <a:defRPr/>
            </a:lvl1pPr>
          </a:lstStyle>
          <a:p>
            <a:r>
              <a:rPr lang="en-US" dirty="0"/>
              <a:t>5/28/16</a:t>
            </a:r>
          </a:p>
        </p:txBody>
      </p:sp>
      <p:sp>
        <p:nvSpPr>
          <p:cNvPr id="5" name="4 - Θέση αριθμού διαφάνειας"/>
          <p:cNvSpPr>
            <a:spLocks noGrp="1"/>
          </p:cNvSpPr>
          <p:nvPr>
            <p:ph type="sldNum" idx="11"/>
          </p:nvPr>
        </p:nvSpPr>
        <p:spPr/>
        <p:txBody>
          <a:bodyPr/>
          <a:lstStyle>
            <a:lvl1pPr>
              <a:defRPr/>
            </a:lvl1pPr>
          </a:lstStyle>
          <a:p>
            <a:fld id="{752B5987-DA9F-4F34-93BB-3DD3A65AA636}"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931863" y="96838"/>
            <a:ext cx="7158037" cy="1412875"/>
          </a:xfrm>
        </p:spPr>
        <p:txBody>
          <a:bodyPr/>
          <a:lstStyle/>
          <a:p>
            <a:r>
              <a:rPr lang="el-GR" smtClean="0"/>
              <a:t>Kλικ για επεξεργασία του τίτλου</a:t>
            </a:r>
            <a:endParaRPr lang="el-GR"/>
          </a:p>
        </p:txBody>
      </p:sp>
      <p:sp>
        <p:nvSpPr>
          <p:cNvPr id="3" name="2 - Θέση SmartArt"/>
          <p:cNvSpPr>
            <a:spLocks noGrp="1"/>
          </p:cNvSpPr>
          <p:nvPr>
            <p:ph type="dgm" idx="1"/>
          </p:nvPr>
        </p:nvSpPr>
        <p:spPr>
          <a:xfrm>
            <a:off x="949325" y="1981200"/>
            <a:ext cx="7661275" cy="4114800"/>
          </a:xfrm>
        </p:spPr>
        <p:txBody>
          <a:bodyPr/>
          <a:lstStyle/>
          <a:p>
            <a:endParaRPr lang="el-GR" dirty="0"/>
          </a:p>
        </p:txBody>
      </p:sp>
      <p:sp>
        <p:nvSpPr>
          <p:cNvPr id="4" name="3 - Θέση ημερομηνίας"/>
          <p:cNvSpPr>
            <a:spLocks noGrp="1"/>
          </p:cNvSpPr>
          <p:nvPr>
            <p:ph type="dt" sz="half" idx="10"/>
          </p:nvPr>
        </p:nvSpPr>
        <p:spPr>
          <a:xfrm>
            <a:off x="946150" y="6248400"/>
            <a:ext cx="1905000" cy="457200"/>
          </a:xfrm>
        </p:spPr>
        <p:txBody>
          <a:bodyPr/>
          <a:lstStyle>
            <a:lvl1pPr>
              <a:defRPr/>
            </a:lvl1pPr>
          </a:lstStyle>
          <a:p>
            <a:endParaRPr lang="el-GR" dirty="0"/>
          </a:p>
        </p:txBody>
      </p:sp>
      <p:sp>
        <p:nvSpPr>
          <p:cNvPr id="5" name="4 - Θέση υποσέλιδου"/>
          <p:cNvSpPr>
            <a:spLocks noGrp="1"/>
          </p:cNvSpPr>
          <p:nvPr>
            <p:ph type="ftr" sz="quarter" idx="11"/>
          </p:nvPr>
        </p:nvSpPr>
        <p:spPr>
          <a:xfrm>
            <a:off x="3352800" y="6248400"/>
            <a:ext cx="2895600" cy="457200"/>
          </a:xfrm>
          <a:prstGeom prst="rect">
            <a:avLst/>
          </a:prstGeom>
        </p:spPr>
        <p:txBody>
          <a:bodyPr/>
          <a:lstStyle>
            <a:lvl1pPr>
              <a:defRPr/>
            </a:lvl1pPr>
          </a:lstStyle>
          <a:p>
            <a:endParaRPr lang="el-GR" dirty="0"/>
          </a:p>
        </p:txBody>
      </p:sp>
      <p:sp>
        <p:nvSpPr>
          <p:cNvPr id="6" name="5 - Θέση αριθμού διαφάνειας"/>
          <p:cNvSpPr>
            <a:spLocks noGrp="1"/>
          </p:cNvSpPr>
          <p:nvPr>
            <p:ph type="sldNum" sz="quarter" idx="12"/>
          </p:nvPr>
        </p:nvSpPr>
        <p:spPr>
          <a:xfrm>
            <a:off x="6705600" y="6248400"/>
            <a:ext cx="1905000" cy="457200"/>
          </a:xfrm>
        </p:spPr>
        <p:txBody>
          <a:bodyPr/>
          <a:lstStyle>
            <a:lvl1pPr>
              <a:defRPr/>
            </a:lvl1pPr>
          </a:lstStyle>
          <a:p>
            <a:fld id="{A81B6052-5BFE-410E-8ABB-25249F483310}" type="slidenum">
              <a:rPr lang="el-GR"/>
              <a:pPr/>
              <a:t>‹#›</a:t>
            </a:fld>
            <a:endParaRPr lang="el-G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31863" y="96838"/>
            <a:ext cx="7158037" cy="1412875"/>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949325" y="1981200"/>
            <a:ext cx="7661275" cy="4114800"/>
          </a:xfrm>
        </p:spPr>
        <p:txBody>
          <a:bodyPr/>
          <a:lstStyle/>
          <a:p>
            <a:endParaRPr lang="el-GR" dirty="0"/>
          </a:p>
        </p:txBody>
      </p:sp>
      <p:sp>
        <p:nvSpPr>
          <p:cNvPr id="4" name="3 - Θέση ημερομηνίας"/>
          <p:cNvSpPr>
            <a:spLocks noGrp="1"/>
          </p:cNvSpPr>
          <p:nvPr>
            <p:ph type="dt" sz="half" idx="10"/>
          </p:nvPr>
        </p:nvSpPr>
        <p:spPr>
          <a:xfrm>
            <a:off x="946150" y="6248400"/>
            <a:ext cx="1905000" cy="457200"/>
          </a:xfrm>
        </p:spPr>
        <p:txBody>
          <a:bodyPr/>
          <a:lstStyle>
            <a:lvl1pPr>
              <a:defRPr/>
            </a:lvl1pPr>
          </a:lstStyle>
          <a:p>
            <a:endParaRPr lang="el-GR" dirty="0"/>
          </a:p>
        </p:txBody>
      </p:sp>
      <p:sp>
        <p:nvSpPr>
          <p:cNvPr id="5" name="4 - Θέση υποσέλιδου"/>
          <p:cNvSpPr>
            <a:spLocks noGrp="1"/>
          </p:cNvSpPr>
          <p:nvPr>
            <p:ph type="ftr" sz="quarter" idx="11"/>
          </p:nvPr>
        </p:nvSpPr>
        <p:spPr>
          <a:xfrm>
            <a:off x="3352800" y="6248400"/>
            <a:ext cx="2895600" cy="457200"/>
          </a:xfrm>
          <a:prstGeom prst="rect">
            <a:avLst/>
          </a:prstGeom>
        </p:spPr>
        <p:txBody>
          <a:bodyPr/>
          <a:lstStyle>
            <a:lvl1pPr>
              <a:defRPr/>
            </a:lvl1pPr>
          </a:lstStyle>
          <a:p>
            <a:endParaRPr lang="el-GR" dirty="0"/>
          </a:p>
        </p:txBody>
      </p:sp>
      <p:sp>
        <p:nvSpPr>
          <p:cNvPr id="6" name="5 - Θέση αριθμού διαφάνειας"/>
          <p:cNvSpPr>
            <a:spLocks noGrp="1"/>
          </p:cNvSpPr>
          <p:nvPr>
            <p:ph type="sldNum" sz="quarter" idx="12"/>
          </p:nvPr>
        </p:nvSpPr>
        <p:spPr>
          <a:xfrm>
            <a:off x="6705600" y="6248400"/>
            <a:ext cx="1905000" cy="457200"/>
          </a:xfrm>
        </p:spPr>
        <p:txBody>
          <a:bodyPr/>
          <a:lstStyle>
            <a:lvl1pPr>
              <a:defRPr/>
            </a:lvl1pPr>
          </a:lstStyle>
          <a:p>
            <a:fld id="{03E4B4E3-E3B1-4463-A574-53D5C10F3345}" type="slidenum">
              <a:rPr lang="el-GR"/>
              <a:pPr/>
              <a:t>‹#›</a:t>
            </a:fld>
            <a:endParaRPr lang="el-G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3638"/>
            <a:ext cx="2133600" cy="457200"/>
          </a:xfrm>
        </p:spPr>
        <p:txBody>
          <a:bodyPr/>
          <a:lstStyle>
            <a:lvl1pPr>
              <a:defRPr/>
            </a:lvl1pPr>
          </a:lstStyle>
          <a:p>
            <a:endParaRPr lang="el-GR" dirty="0"/>
          </a:p>
        </p:txBody>
      </p:sp>
      <p:sp>
        <p:nvSpPr>
          <p:cNvPr id="6" name="5 - Θέση υποσέλιδου"/>
          <p:cNvSpPr>
            <a:spLocks noGrp="1"/>
          </p:cNvSpPr>
          <p:nvPr>
            <p:ph type="ftr" sz="quarter" idx="11"/>
          </p:nvPr>
        </p:nvSpPr>
        <p:spPr>
          <a:xfrm>
            <a:off x="3124200" y="6248400"/>
            <a:ext cx="2895600" cy="457200"/>
          </a:xfrm>
          <a:prstGeom prst="rect">
            <a:avLst/>
          </a:prstGeom>
        </p:spPr>
        <p:txBody>
          <a:bodyPr/>
          <a:lstStyle>
            <a:lvl1pPr>
              <a:defRPr/>
            </a:lvl1pPr>
          </a:lstStyle>
          <a:p>
            <a:r>
              <a:rPr lang="el-GR" dirty="0"/>
              <a:t>ΔΗΜ. ΠΑΠΑΔΟΜΑΝΩΛΑΚΗΣ Τ.Ε.Ι. ΚΡΗΤΗΣ 2013</a:t>
            </a:r>
          </a:p>
        </p:txBody>
      </p:sp>
      <p:sp>
        <p:nvSpPr>
          <p:cNvPr id="7" name="6 - Θέση αριθμού διαφάνειας"/>
          <p:cNvSpPr>
            <a:spLocks noGrp="1"/>
          </p:cNvSpPr>
          <p:nvPr>
            <p:ph type="sldNum" sz="quarter" idx="12"/>
          </p:nvPr>
        </p:nvSpPr>
        <p:spPr>
          <a:xfrm>
            <a:off x="6553200" y="6243638"/>
            <a:ext cx="2133600" cy="457200"/>
          </a:xfrm>
        </p:spPr>
        <p:txBody>
          <a:bodyPr/>
          <a:lstStyle>
            <a:lvl1pPr>
              <a:defRPr/>
            </a:lvl1pPr>
          </a:lstStyle>
          <a:p>
            <a:fld id="{121E086E-20AD-48A7-8834-F8CC87A5E09C}" type="slidenum">
              <a:rPr lang="el-G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idx="10"/>
          </p:nvPr>
        </p:nvSpPr>
        <p:spPr/>
        <p:txBody>
          <a:bodyPr/>
          <a:lstStyle>
            <a:lvl1pPr>
              <a:defRPr/>
            </a:lvl1pPr>
          </a:lstStyle>
          <a:p>
            <a:r>
              <a:rPr lang="en-US" dirty="0"/>
              <a:t>5/28/16</a:t>
            </a:r>
          </a:p>
        </p:txBody>
      </p:sp>
      <p:sp>
        <p:nvSpPr>
          <p:cNvPr id="5" name="4 - Θέση αριθμού διαφάνειας"/>
          <p:cNvSpPr>
            <a:spLocks noGrp="1"/>
          </p:cNvSpPr>
          <p:nvPr>
            <p:ph type="sldNum" idx="11"/>
          </p:nvPr>
        </p:nvSpPr>
        <p:spPr/>
        <p:txBody>
          <a:bodyPr/>
          <a:lstStyle>
            <a:lvl1pPr>
              <a:defRPr/>
            </a:lvl1pPr>
          </a:lstStyle>
          <a:p>
            <a:fld id="{81032735-D247-493E-B023-388F8BF3533A}"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idx="10"/>
          </p:nvPr>
        </p:nvSpPr>
        <p:spPr/>
        <p:txBody>
          <a:bodyPr/>
          <a:lstStyle>
            <a:lvl1pPr>
              <a:defRPr/>
            </a:lvl1pPr>
          </a:lstStyle>
          <a:p>
            <a:r>
              <a:rPr lang="en-US" dirty="0"/>
              <a:t>5/28/16</a:t>
            </a:r>
          </a:p>
        </p:txBody>
      </p:sp>
      <p:sp>
        <p:nvSpPr>
          <p:cNvPr id="6" name="5 - Θέση αριθμού διαφάνειας"/>
          <p:cNvSpPr>
            <a:spLocks noGrp="1"/>
          </p:cNvSpPr>
          <p:nvPr>
            <p:ph type="sldNum" idx="11"/>
          </p:nvPr>
        </p:nvSpPr>
        <p:spPr/>
        <p:txBody>
          <a:bodyPr/>
          <a:lstStyle>
            <a:lvl1pPr>
              <a:defRPr/>
            </a:lvl1pPr>
          </a:lstStyle>
          <a:p>
            <a:fld id="{1DE74467-CD67-4188-96A2-A00F9AF2E916}"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idx="10"/>
          </p:nvPr>
        </p:nvSpPr>
        <p:spPr/>
        <p:txBody>
          <a:bodyPr/>
          <a:lstStyle>
            <a:lvl1pPr>
              <a:defRPr/>
            </a:lvl1pPr>
          </a:lstStyle>
          <a:p>
            <a:r>
              <a:rPr lang="en-US" dirty="0"/>
              <a:t>5/28/16</a:t>
            </a:r>
          </a:p>
        </p:txBody>
      </p:sp>
      <p:sp>
        <p:nvSpPr>
          <p:cNvPr id="8" name="7 - Θέση αριθμού διαφάνειας"/>
          <p:cNvSpPr>
            <a:spLocks noGrp="1"/>
          </p:cNvSpPr>
          <p:nvPr>
            <p:ph type="sldNum" idx="11"/>
          </p:nvPr>
        </p:nvSpPr>
        <p:spPr/>
        <p:txBody>
          <a:bodyPr/>
          <a:lstStyle>
            <a:lvl1pPr>
              <a:defRPr/>
            </a:lvl1pPr>
          </a:lstStyle>
          <a:p>
            <a:fld id="{2417348E-82D2-443D-A5EB-312322B4E24D}"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idx="10"/>
          </p:nvPr>
        </p:nvSpPr>
        <p:spPr/>
        <p:txBody>
          <a:bodyPr/>
          <a:lstStyle>
            <a:lvl1pPr>
              <a:defRPr/>
            </a:lvl1pPr>
          </a:lstStyle>
          <a:p>
            <a:r>
              <a:rPr lang="en-US" dirty="0"/>
              <a:t>5/28/16</a:t>
            </a:r>
          </a:p>
        </p:txBody>
      </p:sp>
      <p:sp>
        <p:nvSpPr>
          <p:cNvPr id="4" name="3 - Θέση αριθμού διαφάνειας"/>
          <p:cNvSpPr>
            <a:spLocks noGrp="1"/>
          </p:cNvSpPr>
          <p:nvPr>
            <p:ph type="sldNum" idx="11"/>
          </p:nvPr>
        </p:nvSpPr>
        <p:spPr/>
        <p:txBody>
          <a:bodyPr/>
          <a:lstStyle>
            <a:lvl1pPr>
              <a:defRPr/>
            </a:lvl1pPr>
          </a:lstStyle>
          <a:p>
            <a:fld id="{E1AA5386-3473-4C3F-BE6E-A995F36A9B1C}"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idx="10"/>
          </p:nvPr>
        </p:nvSpPr>
        <p:spPr/>
        <p:txBody>
          <a:bodyPr/>
          <a:lstStyle>
            <a:lvl1pPr>
              <a:defRPr/>
            </a:lvl1pPr>
          </a:lstStyle>
          <a:p>
            <a:r>
              <a:rPr lang="en-US" dirty="0"/>
              <a:t>5/28/16</a:t>
            </a:r>
          </a:p>
        </p:txBody>
      </p:sp>
      <p:sp>
        <p:nvSpPr>
          <p:cNvPr id="3" name="2 - Θέση αριθμού διαφάνειας"/>
          <p:cNvSpPr>
            <a:spLocks noGrp="1"/>
          </p:cNvSpPr>
          <p:nvPr>
            <p:ph type="sldNum" idx="11"/>
          </p:nvPr>
        </p:nvSpPr>
        <p:spPr/>
        <p:txBody>
          <a:bodyPr/>
          <a:lstStyle>
            <a:lvl1pPr>
              <a:defRPr/>
            </a:lvl1pPr>
          </a:lstStyle>
          <a:p>
            <a:fld id="{583B7370-21B9-4858-B6BD-F2DAEA6B26F4}"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idx="10"/>
          </p:nvPr>
        </p:nvSpPr>
        <p:spPr/>
        <p:txBody>
          <a:bodyPr/>
          <a:lstStyle>
            <a:lvl1pPr>
              <a:defRPr/>
            </a:lvl1pPr>
          </a:lstStyle>
          <a:p>
            <a:r>
              <a:rPr lang="en-US" dirty="0"/>
              <a:t>5/28/16</a:t>
            </a:r>
          </a:p>
        </p:txBody>
      </p:sp>
      <p:sp>
        <p:nvSpPr>
          <p:cNvPr id="6" name="5 - Θέση αριθμού διαφάνειας"/>
          <p:cNvSpPr>
            <a:spLocks noGrp="1"/>
          </p:cNvSpPr>
          <p:nvPr>
            <p:ph type="sldNum" idx="11"/>
          </p:nvPr>
        </p:nvSpPr>
        <p:spPr/>
        <p:txBody>
          <a:bodyPr/>
          <a:lstStyle>
            <a:lvl1pPr>
              <a:defRPr/>
            </a:lvl1pPr>
          </a:lstStyle>
          <a:p>
            <a:fld id="{AB13C890-53A3-4058-81A1-12CC84AB1361}"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idx="10"/>
          </p:nvPr>
        </p:nvSpPr>
        <p:spPr/>
        <p:txBody>
          <a:bodyPr/>
          <a:lstStyle>
            <a:lvl1pPr>
              <a:defRPr/>
            </a:lvl1pPr>
          </a:lstStyle>
          <a:p>
            <a:r>
              <a:rPr lang="en-US" dirty="0"/>
              <a:t>5/28/16</a:t>
            </a:r>
          </a:p>
        </p:txBody>
      </p:sp>
      <p:sp>
        <p:nvSpPr>
          <p:cNvPr id="6" name="5 - Θέση αριθμού διαφάνειας"/>
          <p:cNvSpPr>
            <a:spLocks noGrp="1"/>
          </p:cNvSpPr>
          <p:nvPr>
            <p:ph type="sldNum" idx="11"/>
          </p:nvPr>
        </p:nvSpPr>
        <p:spPr/>
        <p:txBody>
          <a:bodyPr/>
          <a:lstStyle>
            <a:lvl1pPr>
              <a:defRPr/>
            </a:lvl1pPr>
          </a:lstStyle>
          <a:p>
            <a:fld id="{2230C9CB-3285-4701-916E-523AE66556D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2130425"/>
            <a:ext cx="7770813" cy="1468438"/>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title text formatKλικ για επεξεργασία του τίτλου</a:t>
            </a:r>
          </a:p>
        </p:txBody>
      </p:sp>
      <p:sp>
        <p:nvSpPr>
          <p:cNvPr id="1026" name="Rectangle 2"/>
          <p:cNvSpPr>
            <a:spLocks noGrp="1" noChangeArrowheads="1"/>
          </p:cNvSpPr>
          <p:nvPr>
            <p:ph type="dt"/>
          </p:nvPr>
        </p:nvSpPr>
        <p:spPr bwMode="auto">
          <a:xfrm>
            <a:off x="457200" y="6356350"/>
            <a:ext cx="2132013" cy="363538"/>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r>
              <a:rPr lang="en-US" dirty="0"/>
              <a:t>5/28/16</a:t>
            </a:r>
          </a:p>
        </p:txBody>
      </p:sp>
      <p:sp>
        <p:nvSpPr>
          <p:cNvPr id="1027" name="Text Box 3"/>
          <p:cNvSpPr txBox="1">
            <a:spLocks noChangeArrowheads="1"/>
          </p:cNvSpPr>
          <p:nvPr/>
        </p:nvSpPr>
        <p:spPr bwMode="auto">
          <a:xfrm>
            <a:off x="3124200" y="6356350"/>
            <a:ext cx="2895600" cy="365125"/>
          </a:xfrm>
          <a:prstGeom prst="rect">
            <a:avLst/>
          </a:prstGeom>
          <a:noFill/>
          <a:ln w="9525" cap="flat">
            <a:noFill/>
            <a:round/>
            <a:headEnd/>
            <a:tailEnd/>
          </a:ln>
          <a:effectLst/>
        </p:spPr>
        <p:txBody>
          <a:bodyPr wrap="none" anchor="ctr"/>
          <a:lstStyle/>
          <a:p>
            <a:endParaRPr lang="el-GR" dirty="0"/>
          </a:p>
        </p:txBody>
      </p:sp>
      <p:sp>
        <p:nvSpPr>
          <p:cNvPr id="1028" name="Rectangle 4"/>
          <p:cNvSpPr>
            <a:spLocks noGrp="1" noChangeArrowheads="1"/>
          </p:cNvSpPr>
          <p:nvPr>
            <p:ph type="sldNum"/>
          </p:nvPr>
        </p:nvSpPr>
        <p:spPr bwMode="auto">
          <a:xfrm>
            <a:off x="6553200" y="6356350"/>
            <a:ext cx="2132013" cy="363538"/>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fld id="{C38661D1-78D5-43F0-B481-983ED5A509BD}" type="slidenum">
              <a:rPr lang="en-US"/>
              <a:pPr/>
              <a:t>‹#›</a:t>
            </a:fld>
            <a:endParaRPr lang="en-US" dirty="0"/>
          </a:p>
        </p:txBody>
      </p:sp>
      <p:sp>
        <p:nvSpPr>
          <p:cNvPr id="1029" name="Rectangle 5"/>
          <p:cNvSpPr>
            <a:spLocks noGrp="1" noChangeArrowheads="1"/>
          </p:cNvSpPr>
          <p:nvPr>
            <p:ph type="body" idx="1"/>
          </p:nvPr>
        </p:nvSpPr>
        <p:spPr bwMode="auto">
          <a:xfrm>
            <a:off x="457200" y="1604963"/>
            <a:ext cx="8228013" cy="45243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hf sldNum="0" hdr="0" ftr="0"/>
  <p:txStyles>
    <p:titleStyle>
      <a:lvl1pPr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2pPr>
      <a:lvl3pPr marL="1143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3pPr>
      <a:lvl4pPr marL="1600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4pPr>
      <a:lvl5pPr marL="20574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9pPr>
    </p:titleStyle>
    <p:bodyStyle>
      <a:lvl1pPr marL="342900" indent="-342900" algn="l" defTabSz="457200" rtl="0" fontAlgn="base">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lnSpc>
          <a:spcPct val="102000"/>
        </a:lnSpc>
        <a:spcBef>
          <a:spcPct val="0"/>
        </a:spcBef>
        <a:spcAft>
          <a:spcPts val="1138"/>
        </a:spcAft>
        <a:buClr>
          <a:srgbClr val="000000"/>
        </a:buClr>
        <a:buSzPct val="100000"/>
        <a:buFont typeface="Times New Roman" pitchFamily="16" charset="0"/>
        <a:defRPr sz="2400">
          <a:solidFill>
            <a:srgbClr val="000000"/>
          </a:solidFill>
          <a:latin typeface="+mn-lt"/>
          <a:cs typeface="+mn-cs"/>
        </a:defRPr>
      </a:lvl2pPr>
      <a:lvl3pPr marL="1143000" indent="-228600" algn="l" defTabSz="457200" rtl="0" fontAlgn="base">
        <a:lnSpc>
          <a:spcPct val="102000"/>
        </a:lnSpc>
        <a:spcBef>
          <a:spcPct val="0"/>
        </a:spcBef>
        <a:spcAft>
          <a:spcPts val="850"/>
        </a:spcAft>
        <a:buClr>
          <a:srgbClr val="000000"/>
        </a:buClr>
        <a:buSzPct val="100000"/>
        <a:buFont typeface="Times New Roman" pitchFamily="16" charset="0"/>
        <a:defRPr sz="2000">
          <a:solidFill>
            <a:srgbClr val="000000"/>
          </a:solidFill>
          <a:latin typeface="+mn-lt"/>
          <a:cs typeface="+mn-cs"/>
        </a:defRPr>
      </a:lvl3pPr>
      <a:lvl4pPr marL="1600200" indent="-228600" algn="l" defTabSz="457200" rtl="0" fontAlgn="base">
        <a:lnSpc>
          <a:spcPct val="102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274638"/>
            <a:ext cx="8228013" cy="1141412"/>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title text formatKλικ για επεξεργασία του τίτλου</a:t>
            </a:r>
          </a:p>
        </p:txBody>
      </p:sp>
      <p:sp>
        <p:nvSpPr>
          <p:cNvPr id="2050" name="Rectangle 2"/>
          <p:cNvSpPr>
            <a:spLocks noGrp="1" noChangeArrowheads="1"/>
          </p:cNvSpPr>
          <p:nvPr>
            <p:ph type="body" idx="1"/>
          </p:nvPr>
        </p:nvSpPr>
        <p:spPr bwMode="auto">
          <a:xfrm>
            <a:off x="457200" y="1600200"/>
            <a:ext cx="8228013" cy="4524375"/>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0"/>
            <a:r>
              <a:rPr lang="en-GB" smtClean="0"/>
              <a:t>Ninth Outline LevelKλικ για επεξεργασία των στυλ του υποδείγματος</a:t>
            </a:r>
          </a:p>
          <a:p>
            <a:pPr lvl="1"/>
            <a:r>
              <a:rPr lang="en-GB" smtClean="0"/>
              <a:t>Δεύτερου επιπέδου</a:t>
            </a:r>
          </a:p>
          <a:p>
            <a:pPr lvl="2"/>
            <a:r>
              <a:rPr lang="en-GB" smtClean="0"/>
              <a:t>Τρίτου επιπέδου</a:t>
            </a:r>
          </a:p>
          <a:p>
            <a:pPr lvl="3"/>
            <a:r>
              <a:rPr lang="en-GB" smtClean="0"/>
              <a:t>Τέταρτου επιπέδου</a:t>
            </a:r>
          </a:p>
          <a:p>
            <a:pPr lvl="4"/>
            <a:r>
              <a:rPr lang="en-GB" smtClean="0"/>
              <a:t>Πέμπτου επιπέδου</a:t>
            </a:r>
          </a:p>
        </p:txBody>
      </p:sp>
      <p:sp>
        <p:nvSpPr>
          <p:cNvPr id="2051" name="Rectangle 3"/>
          <p:cNvSpPr>
            <a:spLocks noGrp="1" noChangeArrowheads="1"/>
          </p:cNvSpPr>
          <p:nvPr>
            <p:ph type="dt"/>
          </p:nvPr>
        </p:nvSpPr>
        <p:spPr bwMode="auto">
          <a:xfrm>
            <a:off x="457200" y="6356350"/>
            <a:ext cx="2132013" cy="363538"/>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r>
              <a:rPr lang="en-US" dirty="0"/>
              <a:t>5/28/16</a:t>
            </a:r>
          </a:p>
        </p:txBody>
      </p:sp>
      <p:sp>
        <p:nvSpPr>
          <p:cNvPr id="2052" name="Text Box 4"/>
          <p:cNvSpPr txBox="1">
            <a:spLocks noChangeArrowheads="1"/>
          </p:cNvSpPr>
          <p:nvPr/>
        </p:nvSpPr>
        <p:spPr bwMode="auto">
          <a:xfrm>
            <a:off x="3124200" y="6356350"/>
            <a:ext cx="2895600" cy="365125"/>
          </a:xfrm>
          <a:prstGeom prst="rect">
            <a:avLst/>
          </a:prstGeom>
          <a:noFill/>
          <a:ln w="9525" cap="flat">
            <a:noFill/>
            <a:round/>
            <a:headEnd/>
            <a:tailEnd/>
          </a:ln>
          <a:effectLst/>
        </p:spPr>
        <p:txBody>
          <a:bodyPr wrap="none" anchor="ctr"/>
          <a:lstStyle/>
          <a:p>
            <a:endParaRPr lang="el-GR" dirty="0"/>
          </a:p>
        </p:txBody>
      </p:sp>
      <p:sp>
        <p:nvSpPr>
          <p:cNvPr id="2053" name="Rectangle 5"/>
          <p:cNvSpPr>
            <a:spLocks noGrp="1" noChangeArrowheads="1"/>
          </p:cNvSpPr>
          <p:nvPr>
            <p:ph type="sldNum"/>
          </p:nvPr>
        </p:nvSpPr>
        <p:spPr bwMode="auto">
          <a:xfrm>
            <a:off x="6553200" y="6356350"/>
            <a:ext cx="2132013" cy="363538"/>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fld id="{9E273B71-56BE-4E54-91A1-795B236A3952}"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Lst>
  <p:hf sldNum="0" hdr="0" ftr="0"/>
  <p:txStyles>
    <p:titleStyle>
      <a:lvl1pPr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2pPr>
      <a:lvl3pPr marL="1143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3pPr>
      <a:lvl4pPr marL="1600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4pPr>
      <a:lvl5pPr marL="20574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9pPr>
    </p:titleStyle>
    <p:bodyStyle>
      <a:lvl1pPr marL="342900" indent="-342900" algn="l" defTabSz="457200" rtl="0" fontAlgn="base">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lnSpc>
          <a:spcPct val="102000"/>
        </a:lnSpc>
        <a:spcBef>
          <a:spcPct val="0"/>
        </a:spcBef>
        <a:spcAft>
          <a:spcPts val="1138"/>
        </a:spcAft>
        <a:buClr>
          <a:srgbClr val="000000"/>
        </a:buClr>
        <a:buSzPct val="100000"/>
        <a:buFont typeface="Times New Roman" pitchFamily="16" charset="0"/>
        <a:defRPr sz="2400">
          <a:solidFill>
            <a:srgbClr val="000000"/>
          </a:solidFill>
          <a:latin typeface="+mn-lt"/>
          <a:cs typeface="+mn-cs"/>
        </a:defRPr>
      </a:lvl2pPr>
      <a:lvl3pPr marL="1143000" indent="-228600" algn="l" defTabSz="457200" rtl="0" fontAlgn="base">
        <a:lnSpc>
          <a:spcPct val="102000"/>
        </a:lnSpc>
        <a:spcBef>
          <a:spcPct val="0"/>
        </a:spcBef>
        <a:spcAft>
          <a:spcPts val="850"/>
        </a:spcAft>
        <a:buClr>
          <a:srgbClr val="000000"/>
        </a:buClr>
        <a:buSzPct val="100000"/>
        <a:buFont typeface="Times New Roman" pitchFamily="16" charset="0"/>
        <a:defRPr sz="2000">
          <a:solidFill>
            <a:srgbClr val="000000"/>
          </a:solidFill>
          <a:latin typeface="+mn-lt"/>
          <a:cs typeface="+mn-cs"/>
        </a:defRPr>
      </a:lvl3pPr>
      <a:lvl4pPr marL="1600200" indent="-228600" algn="l" defTabSz="457200" rtl="0" fontAlgn="base">
        <a:lnSpc>
          <a:spcPct val="102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31.wmf"/><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0.wmf"/><Relationship Id="rId4" Type="http://schemas.openxmlformats.org/officeDocument/2006/relationships/oleObject" Target="../embeddings/oleObject1.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33.wmf"/><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32.wmf"/><Relationship Id="rId4" Type="http://schemas.openxmlformats.org/officeDocument/2006/relationships/oleObject" Target="../embeddings/oleObject3.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4.xml"/><Relationship Id="rId1" Type="http://schemas.openxmlformats.org/officeDocument/2006/relationships/vmlDrawing" Target="../drawings/vmlDrawing3.vml"/><Relationship Id="rId5" Type="http://schemas.openxmlformats.org/officeDocument/2006/relationships/image" Target="../media/image34.wmf"/><Relationship Id="rId4" Type="http://schemas.openxmlformats.org/officeDocument/2006/relationships/oleObject" Target="../embeddings/oleObject5.bin"/></Relationships>
</file>

<file path=ppt/slides/_rels/slide109.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6.xml"/><Relationship Id="rId1" Type="http://schemas.openxmlformats.org/officeDocument/2006/relationships/vmlDrawing" Target="../drawings/vmlDrawing4.vml"/><Relationship Id="rId4" Type="http://schemas.openxmlformats.org/officeDocument/2006/relationships/image" Target="../media/image35.wm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1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1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1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4.xml"/></Relationships>
</file>

<file path=ppt/slides/_rels/slide1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1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1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4.xml"/></Relationships>
</file>

<file path=ppt/slides/_rels/slide15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15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4.xml"/></Relationships>
</file>

<file path=ppt/slides/_rels/slide15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4.xml"/></Relationships>
</file>

<file path=ppt/slides/_rels/slide15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4.xml"/><Relationship Id="rId4" Type="http://schemas.openxmlformats.org/officeDocument/2006/relationships/image" Target="../media/image71.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0" y="333375"/>
            <a:ext cx="9144000" cy="1584325"/>
          </a:xfrm>
          <a:solidFill>
            <a:srgbClr val="00B0F0"/>
          </a:solidFill>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600" b="1" dirty="0"/>
              <a:t>Εξαγορές και Συγχωνεύσεις </a:t>
            </a:r>
            <a:br>
              <a:rPr lang="el-GR" sz="3600" b="1" dirty="0"/>
            </a:br>
            <a:endParaRPr lang="el-GR" sz="3600" b="1" dirty="0"/>
          </a:p>
        </p:txBody>
      </p:sp>
      <p:sp>
        <p:nvSpPr>
          <p:cNvPr id="4098" name="Rectangle 2"/>
          <p:cNvSpPr>
            <a:spLocks noGrp="1" noChangeArrowheads="1"/>
          </p:cNvSpPr>
          <p:nvPr>
            <p:ph type="subTitle" idx="4294967295"/>
          </p:nvPr>
        </p:nvSpPr>
        <p:spPr>
          <a:xfrm>
            <a:off x="468313" y="1916113"/>
            <a:ext cx="8280400" cy="4752975"/>
          </a:xfrm>
          <a:ln/>
        </p:spPr>
        <p:txBody>
          <a:bodyPr lIns="90000" tIns="45000" rIns="90000" bIns="45000"/>
          <a:lstStyle/>
          <a:p>
            <a:pPr marL="0" indent="0" algn="ctr">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600" b="1" dirty="0"/>
          </a:p>
          <a:p>
            <a:pPr marL="0" indent="0" algn="ctr">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b="1" dirty="0"/>
              <a:t>Δρ. Κυριαζόπουλος Γεώργιος</a:t>
            </a:r>
          </a:p>
          <a:p>
            <a:pPr marL="0" indent="0" algn="ctr">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3400" dirty="0" smtClean="0"/>
              <a:t>Επίκουρος </a:t>
            </a:r>
            <a:r>
              <a:rPr lang="en-US" sz="3400" dirty="0" smtClean="0"/>
              <a:t>Κα</a:t>
            </a:r>
            <a:r>
              <a:rPr lang="el-GR" sz="3400" dirty="0" err="1" smtClean="0"/>
              <a:t>θηγητής</a:t>
            </a:r>
            <a:endParaRPr lang="en-US" sz="3400" dirty="0"/>
          </a:p>
          <a:p>
            <a:pPr marL="0" indent="0" algn="ctr">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dirty="0"/>
              <a:t>Τμήμα Λογιστικής και Χρηματοοικονομικής</a:t>
            </a:r>
          </a:p>
          <a:p>
            <a:pPr marL="0" indent="0" algn="ctr">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dirty="0"/>
              <a:t>Τ.Ε.Ι. Δυτικής Μακεδονίας Κοζάνη</a:t>
            </a:r>
          </a:p>
          <a:p>
            <a:pPr marL="0" indent="0" algn="ctr">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dirty="0"/>
          </a:p>
          <a:p>
            <a:pPr marL="0" indent="0" algn="ctr">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dirty="0"/>
          </a:p>
          <a:p>
            <a:pPr marL="0" indent="0" algn="ctr">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dirty="0"/>
          </a:p>
          <a:p>
            <a:pPr marL="0" indent="0" algn="ctr">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dirty="0"/>
          </a:p>
        </p:txBody>
      </p:sp>
      <p:sp>
        <p:nvSpPr>
          <p:cNvPr id="4099" name="Text Box 3"/>
          <p:cNvSpPr txBox="1">
            <a:spLocks noChangeArrowheads="1"/>
          </p:cNvSpPr>
          <p:nvPr/>
        </p:nvSpPr>
        <p:spPr bwMode="auto">
          <a:xfrm>
            <a:off x="6553200" y="6356350"/>
            <a:ext cx="2133600" cy="365125"/>
          </a:xfrm>
          <a:prstGeom prst="rect">
            <a:avLst/>
          </a:prstGeom>
          <a:noFill/>
          <a:ln w="9525" cap="flat">
            <a:noFill/>
            <a:round/>
            <a:headEnd/>
            <a:tailEnd/>
          </a:ln>
          <a:effectLst/>
        </p:spPr>
        <p:txBody>
          <a:bodyPr lIns="90000" tIns="45000" rIns="90000" bIns="45000"/>
          <a:lstStyle/>
          <a:p>
            <a:pPr hangingPunct="1">
              <a:lnSpc>
                <a:spcPct val="100000"/>
              </a:lnSpc>
              <a:tabLst>
                <a:tab pos="723900" algn="l"/>
                <a:tab pos="1447800" algn="l"/>
              </a:tabLst>
            </a:pPr>
            <a:fld id="{FC8099DC-D0FC-4E7D-9434-528DBA691732}" type="slidenum">
              <a:rPr lang="en-US">
                <a:solidFill>
                  <a:srgbClr val="000000"/>
                </a:solidFill>
                <a:latin typeface="Calibri" charset="0"/>
              </a:rPr>
              <a:pPr hangingPunct="1">
                <a:lnSpc>
                  <a:spcPct val="100000"/>
                </a:lnSpc>
                <a:tabLst>
                  <a:tab pos="723900" algn="l"/>
                  <a:tab pos="1447800" algn="l"/>
                </a:tabLst>
              </a:pPr>
              <a:t>1</a:t>
            </a:fld>
            <a:endParaRPr lang="en-US"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7200" y="274638"/>
            <a:ext cx="8229600" cy="34607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2400" b="1" dirty="0"/>
              <a:t>ΑΠΟΔΟΣΕΙΣ ΜΕΤΟΧΩΝ ΔΙΑΦΟΡΩΝ ΚΛΑΔΩΝ 2015</a:t>
            </a:r>
          </a:p>
        </p:txBody>
      </p:sp>
      <p:pic>
        <p:nvPicPr>
          <p:cNvPr id="12290" name="Picture 2"/>
          <p:cNvPicPr>
            <a:picLocks noChangeAspect="1" noChangeArrowheads="1"/>
          </p:cNvPicPr>
          <p:nvPr/>
        </p:nvPicPr>
        <p:blipFill>
          <a:blip r:embed="rId3" cstate="print"/>
          <a:srcRect/>
          <a:stretch>
            <a:fillRect/>
          </a:stretch>
        </p:blipFill>
        <p:spPr bwMode="auto">
          <a:xfrm>
            <a:off x="395288" y="692150"/>
            <a:ext cx="8353425" cy="5976938"/>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0" y="0"/>
            <a:ext cx="9144000" cy="1124744"/>
          </a:xfrm>
        </p:spPr>
        <p:txBody>
          <a:bodyPr/>
          <a:lstStyle/>
          <a:p>
            <a:pPr algn="ctr">
              <a:defRPr/>
            </a:pPr>
            <a:r>
              <a:rPr lang="el-GR" sz="3600" b="1" dirty="0" smtClean="0">
                <a:solidFill>
                  <a:schemeClr val="tx1"/>
                </a:solidFill>
              </a:rPr>
              <a:t>ΣΤΟΙΧΕΙΑ ΠΟΥ ΠΡΕΠΕΙ ΝΑ ΑΠΟΦΕΥΓΟΝΤΑΙ ΣΕ ΜΙΑ ΣΤΡΑΤΗΓΙΚΗ ΣΥΜΜΑΧΙΑ.</a:t>
            </a:r>
          </a:p>
        </p:txBody>
      </p:sp>
      <p:sp>
        <p:nvSpPr>
          <p:cNvPr id="571395" name="Rectangle 3"/>
          <p:cNvSpPr>
            <a:spLocks noGrp="1" noChangeArrowheads="1"/>
          </p:cNvSpPr>
          <p:nvPr>
            <p:ph type="body" idx="1"/>
          </p:nvPr>
        </p:nvSpPr>
        <p:spPr>
          <a:xfrm>
            <a:off x="0" y="1268760"/>
            <a:ext cx="9144000" cy="5589240"/>
          </a:xfrm>
        </p:spPr>
        <p:txBody>
          <a:bodyPr/>
          <a:lstStyle/>
          <a:p>
            <a:pPr marL="514350" indent="-514350" algn="just">
              <a:buFont typeface="+mj-lt"/>
              <a:buAutoNum type="arabicPeriod"/>
              <a:defRPr/>
            </a:pPr>
            <a:r>
              <a:rPr lang="el-GR" dirty="0" smtClean="0"/>
              <a:t>Έλλειψη συστηματικής αξιολόγησης και προσπάθειας διάχυσης των καινούργιων τεχνικών.</a:t>
            </a:r>
          </a:p>
          <a:p>
            <a:pPr marL="514350" indent="-514350" algn="just">
              <a:buFont typeface="+mj-lt"/>
              <a:buAutoNum type="arabicPeriod"/>
              <a:defRPr/>
            </a:pPr>
            <a:r>
              <a:rPr lang="el-GR" dirty="0" smtClean="0"/>
              <a:t>Αποτυχία επιλογής της κατάλληλης οργανωτικής δομής.</a:t>
            </a:r>
          </a:p>
          <a:p>
            <a:pPr marL="514350" indent="-514350" algn="just">
              <a:buFont typeface="+mj-lt"/>
              <a:buAutoNum type="arabicPeriod"/>
              <a:defRPr/>
            </a:pPr>
            <a:r>
              <a:rPr lang="el-GR" dirty="0" smtClean="0"/>
              <a:t>Έλλειψη πειθαρχίας των στελεχών ή υποστήριξης από την ανώτατη διοίκηση.</a:t>
            </a:r>
          </a:p>
          <a:p>
            <a:pPr marL="514350" indent="-514350" algn="just">
              <a:buFont typeface="+mj-lt"/>
              <a:buAutoNum type="arabicPeriod"/>
              <a:defRPr/>
            </a:pPr>
            <a:r>
              <a:rPr lang="el-GR" dirty="0" smtClean="0"/>
              <a:t>Ελλιπής εκπαίδευση των εμπλεκόμενων στελεχών.</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l-GR" dirty="0"/>
          </a:p>
        </p:txBody>
      </p:sp>
      <p:sp>
        <p:nvSpPr>
          <p:cNvPr id="12595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l-GR" dirty="0"/>
          </a:p>
        </p:txBody>
      </p:sp>
      <p:sp>
        <p:nvSpPr>
          <p:cNvPr id="125956" name="Rectangle 10"/>
          <p:cNvSpPr>
            <a:spLocks noChangeArrowheads="1"/>
          </p:cNvSpPr>
          <p:nvPr/>
        </p:nvSpPr>
        <p:spPr bwMode="auto">
          <a:xfrm>
            <a:off x="539552" y="1052736"/>
            <a:ext cx="2057400" cy="779958"/>
          </a:xfrm>
          <a:prstGeom prst="rect">
            <a:avLst/>
          </a:prstGeom>
          <a:noFill/>
          <a:ln w="9525">
            <a:noFill/>
            <a:miter lim="800000"/>
            <a:headEnd/>
            <a:tailEnd/>
          </a:ln>
        </p:spPr>
        <p:txBody>
          <a:bodyPr lIns="92075" tIns="46038" rIns="92075" bIns="46038">
            <a:spAutoFit/>
          </a:bodyPr>
          <a:lstStyle/>
          <a:p>
            <a:pPr algn="ctr"/>
            <a:r>
              <a:rPr lang="en-GB" sz="2400" b="1" dirty="0">
                <a:latin typeface="Arial" charset="0"/>
              </a:rPr>
              <a:t>Ικανότητα (</a:t>
            </a:r>
            <a:r>
              <a:rPr lang="en-US" sz="2400" b="1" dirty="0">
                <a:latin typeface="Arial" charset="0"/>
              </a:rPr>
              <a:t>capability)</a:t>
            </a:r>
            <a:endParaRPr lang="en-GB" sz="2400" b="1" dirty="0">
              <a:latin typeface="Arial" charset="0"/>
            </a:endParaRPr>
          </a:p>
        </p:txBody>
      </p:sp>
      <p:sp>
        <p:nvSpPr>
          <p:cNvPr id="125957" name="Rectangle 11"/>
          <p:cNvSpPr>
            <a:spLocks noChangeArrowheads="1"/>
          </p:cNvSpPr>
          <p:nvPr/>
        </p:nvSpPr>
        <p:spPr bwMode="auto">
          <a:xfrm>
            <a:off x="1475656" y="2204864"/>
            <a:ext cx="2287486" cy="779958"/>
          </a:xfrm>
          <a:prstGeom prst="rect">
            <a:avLst/>
          </a:prstGeom>
          <a:noFill/>
          <a:ln w="9525">
            <a:noFill/>
            <a:miter lim="800000"/>
            <a:headEnd/>
            <a:tailEnd/>
          </a:ln>
        </p:spPr>
        <p:txBody>
          <a:bodyPr wrap="none" lIns="92075" tIns="46038" rIns="92075" bIns="46038">
            <a:spAutoFit/>
          </a:bodyPr>
          <a:lstStyle/>
          <a:p>
            <a:r>
              <a:rPr lang="el-GR" sz="2400" b="1" dirty="0">
                <a:latin typeface="Arial" charset="0"/>
              </a:rPr>
              <a:t>Συμβατότητα</a:t>
            </a:r>
          </a:p>
          <a:p>
            <a:r>
              <a:rPr lang="el-GR" sz="2400" b="1" dirty="0">
                <a:latin typeface="Arial" charset="0"/>
              </a:rPr>
              <a:t>(</a:t>
            </a:r>
            <a:r>
              <a:rPr lang="en-US" sz="2400" b="1" dirty="0">
                <a:latin typeface="Arial" charset="0"/>
              </a:rPr>
              <a:t>compatibility)</a:t>
            </a:r>
            <a:endParaRPr lang="en-GB" sz="2400" b="1" dirty="0">
              <a:latin typeface="Arial" charset="0"/>
            </a:endParaRPr>
          </a:p>
        </p:txBody>
      </p:sp>
      <p:sp>
        <p:nvSpPr>
          <p:cNvPr id="125958" name="Rectangle 12"/>
          <p:cNvSpPr>
            <a:spLocks noChangeArrowheads="1"/>
          </p:cNvSpPr>
          <p:nvPr/>
        </p:nvSpPr>
        <p:spPr bwMode="auto">
          <a:xfrm>
            <a:off x="2411760" y="3356992"/>
            <a:ext cx="2273059" cy="779958"/>
          </a:xfrm>
          <a:prstGeom prst="rect">
            <a:avLst/>
          </a:prstGeom>
          <a:noFill/>
          <a:ln w="9525">
            <a:noFill/>
            <a:miter lim="800000"/>
            <a:headEnd/>
            <a:tailEnd/>
          </a:ln>
        </p:spPr>
        <p:txBody>
          <a:bodyPr wrap="none" lIns="92075" tIns="46038" rIns="92075" bIns="46038">
            <a:spAutoFit/>
          </a:bodyPr>
          <a:lstStyle/>
          <a:p>
            <a:pPr algn="ctr"/>
            <a:r>
              <a:rPr lang="el-GR" sz="2400" b="1" dirty="0">
                <a:latin typeface="Arial" charset="0"/>
              </a:rPr>
              <a:t>Δέσμευση </a:t>
            </a:r>
          </a:p>
          <a:p>
            <a:pPr algn="ctr"/>
            <a:r>
              <a:rPr lang="en-US" sz="2400" b="1" dirty="0">
                <a:latin typeface="Arial" charset="0"/>
              </a:rPr>
              <a:t>(Commitment)</a:t>
            </a:r>
            <a:endParaRPr lang="en-GB" sz="2400" b="1" dirty="0">
              <a:latin typeface="Arial" charset="0"/>
            </a:endParaRPr>
          </a:p>
        </p:txBody>
      </p:sp>
      <p:sp>
        <p:nvSpPr>
          <p:cNvPr id="577549" name="Rectangle 13"/>
          <p:cNvSpPr>
            <a:spLocks noChangeArrowheads="1"/>
          </p:cNvSpPr>
          <p:nvPr/>
        </p:nvSpPr>
        <p:spPr bwMode="auto">
          <a:xfrm>
            <a:off x="381000" y="152400"/>
            <a:ext cx="8534400" cy="609600"/>
          </a:xfrm>
          <a:prstGeom prst="rect">
            <a:avLst/>
          </a:prstGeom>
          <a:noFill/>
          <a:ln w="9525">
            <a:noFill/>
            <a:miter lim="800000"/>
            <a:headEnd/>
            <a:tailEnd/>
          </a:ln>
          <a:effectLst/>
        </p:spPr>
        <p:txBody>
          <a:bodyPr lIns="92075" tIns="46038" rIns="92075" bIns="46038" anchor="ctr"/>
          <a:lstStyle/>
          <a:p>
            <a:pPr algn="ctr">
              <a:defRPr/>
            </a:pPr>
            <a:r>
              <a:rPr lang="el-GR" sz="2800" b="1" dirty="0" smtClean="0">
                <a:solidFill>
                  <a:srgbClr val="FF6633"/>
                </a:solidFill>
                <a:latin typeface="Arial" pitchFamily="34" charset="0"/>
              </a:rPr>
              <a:t>ΚΡΙΤΗΡΙΑ ΓΙΑ ΤΗΝ ΕΠΙΛΟΓΗ ΣΥΜΜΑΧΟΥ</a:t>
            </a:r>
            <a:endParaRPr lang="en-GB" sz="2800" b="1" dirty="0">
              <a:solidFill>
                <a:srgbClr val="FF6633"/>
              </a:solidFill>
              <a:latin typeface="Arial" pitchFamily="34" charset="0"/>
            </a:endParaRPr>
          </a:p>
        </p:txBody>
      </p:sp>
      <p:sp>
        <p:nvSpPr>
          <p:cNvPr id="125960" name="Rectangle 16"/>
          <p:cNvSpPr>
            <a:spLocks noChangeArrowheads="1"/>
          </p:cNvSpPr>
          <p:nvPr/>
        </p:nvSpPr>
        <p:spPr bwMode="auto">
          <a:xfrm>
            <a:off x="3779912" y="4581128"/>
            <a:ext cx="1452449" cy="779958"/>
          </a:xfrm>
          <a:prstGeom prst="rect">
            <a:avLst/>
          </a:prstGeom>
          <a:noFill/>
          <a:ln w="9525">
            <a:noFill/>
            <a:miter lim="800000"/>
            <a:headEnd/>
            <a:tailEnd/>
          </a:ln>
        </p:spPr>
        <p:txBody>
          <a:bodyPr wrap="none" lIns="92075" tIns="46038" rIns="92075" bIns="46038">
            <a:spAutoFit/>
          </a:bodyPr>
          <a:lstStyle/>
          <a:p>
            <a:r>
              <a:rPr lang="el-GR" sz="2400" b="1" dirty="0">
                <a:latin typeface="Arial" charset="0"/>
              </a:rPr>
              <a:t>Έλεγχος</a:t>
            </a:r>
          </a:p>
          <a:p>
            <a:r>
              <a:rPr lang="en-US" sz="2400" b="1" dirty="0">
                <a:latin typeface="Arial" charset="0"/>
              </a:rPr>
              <a:t>(control)</a:t>
            </a:r>
            <a:endParaRPr lang="en-GB" sz="2400" b="1" dirty="0">
              <a:latin typeface="Arial" charset="0"/>
            </a:endParaRPr>
          </a:p>
        </p:txBody>
      </p:sp>
      <p:sp>
        <p:nvSpPr>
          <p:cNvPr id="125961" name="Text Box 17"/>
          <p:cNvSpPr txBox="1">
            <a:spLocks noChangeArrowheads="1"/>
          </p:cNvSpPr>
          <p:nvPr/>
        </p:nvSpPr>
        <p:spPr bwMode="auto">
          <a:xfrm>
            <a:off x="457200" y="6324600"/>
            <a:ext cx="8382000" cy="304800"/>
          </a:xfrm>
          <a:prstGeom prst="rect">
            <a:avLst/>
          </a:prstGeom>
          <a:noFill/>
          <a:ln w="12700">
            <a:noFill/>
            <a:miter lim="800000"/>
            <a:headEnd/>
            <a:tailEnd/>
          </a:ln>
        </p:spPr>
        <p:txBody>
          <a:bodyPr>
            <a:spAutoFit/>
          </a:bodyPr>
          <a:lstStyle/>
          <a:p>
            <a:r>
              <a:rPr lang="en-US" sz="1400" dirty="0">
                <a:solidFill>
                  <a:srgbClr val="000000"/>
                </a:solidFill>
                <a:cs typeface="Times New Roman" pitchFamily="18" charset="0"/>
              </a:rPr>
              <a:t>Medcof W. J., </a:t>
            </a:r>
            <a:r>
              <a:rPr lang="en-US" sz="1400" i="1" dirty="0">
                <a:solidFill>
                  <a:srgbClr val="000000"/>
                </a:solidFill>
                <a:cs typeface="Times New Roman" pitchFamily="18" charset="0"/>
              </a:rPr>
              <a:t>“Why too many alliances end in divorce”</a:t>
            </a:r>
            <a:r>
              <a:rPr lang="en-US" sz="1400" dirty="0">
                <a:solidFill>
                  <a:srgbClr val="000000"/>
                </a:solidFill>
                <a:cs typeface="Times New Roman" pitchFamily="18" charset="0"/>
              </a:rPr>
              <a:t>, </a:t>
            </a:r>
            <a:r>
              <a:rPr lang="en-US" sz="1400" u="sng" dirty="0">
                <a:solidFill>
                  <a:srgbClr val="000000"/>
                </a:solidFill>
                <a:cs typeface="Times New Roman" pitchFamily="18" charset="0"/>
              </a:rPr>
              <a:t>Long Range Planning </a:t>
            </a:r>
            <a:r>
              <a:rPr lang="en-US" sz="1400" dirty="0">
                <a:solidFill>
                  <a:srgbClr val="000000"/>
                </a:solidFill>
                <a:cs typeface="Times New Roman" pitchFamily="18" charset="0"/>
              </a:rPr>
              <a:t>Vol 30, No 5, (1997)</a:t>
            </a:r>
            <a:r>
              <a:rPr lang="en-GB" sz="1400" dirty="0"/>
              <a:t>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314" name="Picture 2"/>
          <p:cNvPicPr>
            <a:picLocks noChangeAspect="1" noChangeArrowheads="1"/>
          </p:cNvPicPr>
          <p:nvPr/>
        </p:nvPicPr>
        <p:blipFill>
          <a:blip r:embed="rId2" cstate="print"/>
          <a:srcRect/>
          <a:stretch>
            <a:fillRect/>
          </a:stretch>
        </p:blipFill>
        <p:spPr bwMode="auto">
          <a:xfrm>
            <a:off x="61913" y="188640"/>
            <a:ext cx="9020175" cy="6480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8013" cy="418058"/>
          </a:xfrm>
        </p:spPr>
        <p:txBody>
          <a:bodyPr/>
          <a:lstStyle/>
          <a:p>
            <a:pPr algn="ctr"/>
            <a:r>
              <a:rPr lang="el-GR" sz="3600" b="1" dirty="0" smtClean="0">
                <a:solidFill>
                  <a:srgbClr val="0000CC"/>
                </a:solidFill>
              </a:rPr>
              <a:t>ΧΑΡΑΚΤΗΡΙΣΤΙΚΑ ΕΠΙΤΥΧΙΑΣ Ε&amp;Σ</a:t>
            </a:r>
            <a:endParaRPr lang="el-GR" sz="3600" b="1" dirty="0">
              <a:solidFill>
                <a:srgbClr val="0000CC"/>
              </a:solidFill>
            </a:endParaRPr>
          </a:p>
        </p:txBody>
      </p:sp>
      <p:pic>
        <p:nvPicPr>
          <p:cNvPr id="406530" name="Picture 2"/>
          <p:cNvPicPr>
            <a:picLocks noGrp="1" noChangeAspect="1" noChangeArrowheads="1"/>
          </p:cNvPicPr>
          <p:nvPr>
            <p:ph idx="1"/>
          </p:nvPr>
        </p:nvPicPr>
        <p:blipFill>
          <a:blip r:embed="rId2" cstate="print"/>
          <a:srcRect/>
          <a:stretch>
            <a:fillRect/>
          </a:stretch>
        </p:blipFill>
        <p:spPr bwMode="auto">
          <a:xfrm>
            <a:off x="251520" y="908720"/>
            <a:ext cx="8640959"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38" name="Picture 2"/>
          <p:cNvPicPr>
            <a:picLocks noChangeAspect="1" noChangeArrowheads="1"/>
          </p:cNvPicPr>
          <p:nvPr/>
        </p:nvPicPr>
        <p:blipFill>
          <a:blip r:embed="rId2" cstate="print"/>
          <a:srcRect/>
          <a:stretch>
            <a:fillRect/>
          </a:stretch>
        </p:blipFill>
        <p:spPr bwMode="auto">
          <a:xfrm>
            <a:off x="323528" y="260647"/>
            <a:ext cx="8640960" cy="63367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64704"/>
          </a:xfrm>
        </p:spPr>
        <p:txBody>
          <a:bodyPr/>
          <a:lstStyle/>
          <a:p>
            <a:pPr algn="ctr"/>
            <a:r>
              <a:rPr lang="el-GR" sz="3200" b="1" dirty="0" smtClean="0"/>
              <a:t>ΜΕΘΟΔΟΙ ΥΠΟΛΟΓΙΣΜΟΥ ΑΠΟΔΟΤΙΚΟΤΗΤΑΣ Ε&amp;Σ</a:t>
            </a:r>
            <a:endParaRPr lang="el-GR" sz="3200" b="1" dirty="0"/>
          </a:p>
        </p:txBody>
      </p:sp>
      <p:sp>
        <p:nvSpPr>
          <p:cNvPr id="3" name="2 - Θέση περιεχομένου"/>
          <p:cNvSpPr>
            <a:spLocks noGrp="1"/>
          </p:cNvSpPr>
          <p:nvPr>
            <p:ph idx="1"/>
          </p:nvPr>
        </p:nvSpPr>
        <p:spPr>
          <a:xfrm>
            <a:off x="0" y="836712"/>
            <a:ext cx="9144000" cy="6021288"/>
          </a:xfrm>
        </p:spPr>
        <p:txBody>
          <a:bodyPr/>
          <a:lstStyle/>
          <a:p>
            <a:pPr marL="0" indent="0" algn="just">
              <a:buNone/>
            </a:pPr>
            <a:r>
              <a:rPr lang="el-GR" dirty="0" smtClean="0"/>
              <a:t>Κατά πόσο θα είναι αποδοτική η εξαγορά ή η συγχώνευση δύο επιχειρήσεων μπορούμε να το υπολογίσουμε με τρείς μεθόδους θεωρητικά</a:t>
            </a:r>
            <a:r>
              <a:rPr lang="en-US" dirty="0" smtClean="0"/>
              <a:t>:</a:t>
            </a:r>
            <a:endParaRPr lang="el-GR" dirty="0" smtClean="0"/>
          </a:p>
          <a:p>
            <a:pPr marL="571500" indent="-571500" algn="just">
              <a:buFont typeface="+mj-lt"/>
              <a:buAutoNum type="romanUcPeriod"/>
            </a:pPr>
            <a:r>
              <a:rPr lang="el-GR" dirty="0" smtClean="0"/>
              <a:t>Μέθοδος μη κανονικών αποδόσεων (</a:t>
            </a:r>
            <a:r>
              <a:rPr lang="en-US" dirty="0" smtClean="0"/>
              <a:t>Abnormal Return)</a:t>
            </a:r>
            <a:r>
              <a:rPr lang="el-GR" dirty="0" smtClean="0"/>
              <a:t>.</a:t>
            </a:r>
            <a:endParaRPr lang="en-US" dirty="0" smtClean="0"/>
          </a:p>
          <a:p>
            <a:pPr marL="571500" indent="-571500" algn="just">
              <a:buFont typeface="+mj-lt"/>
              <a:buAutoNum type="romanUcPeriod"/>
            </a:pPr>
            <a:r>
              <a:rPr lang="el-GR" dirty="0" smtClean="0"/>
              <a:t>Μέθοδος αξιολόγησης λειτουργικής απόδοσης βάσει λογιστικών στοιχείων</a:t>
            </a:r>
            <a:r>
              <a:rPr lang="en-US" dirty="0" smtClean="0"/>
              <a:t> </a:t>
            </a:r>
            <a:r>
              <a:rPr lang="el-GR" dirty="0" smtClean="0"/>
              <a:t>(</a:t>
            </a:r>
            <a:r>
              <a:rPr lang="en-US" dirty="0" smtClean="0"/>
              <a:t>Accounting Based Operational Performance Evaluation</a:t>
            </a:r>
            <a:r>
              <a:rPr lang="el-GR" dirty="0" smtClean="0"/>
              <a:t>).</a:t>
            </a:r>
            <a:endParaRPr lang="en-US" dirty="0" smtClean="0"/>
          </a:p>
          <a:p>
            <a:pPr marL="571500" indent="-571500" algn="just">
              <a:buFont typeface="+mj-lt"/>
              <a:buAutoNum type="romanUcPeriod"/>
            </a:pPr>
            <a:r>
              <a:rPr lang="el-GR" dirty="0" smtClean="0"/>
              <a:t>Μέθοδος Θεμελιακής Αποτίμησης </a:t>
            </a:r>
            <a:r>
              <a:rPr lang="en-US" dirty="0" smtClean="0"/>
              <a:t>(Fundamental Valuation Techniques)</a:t>
            </a:r>
            <a:r>
              <a:rPr lang="el-GR" dirty="0" smtClean="0"/>
              <a:t>.</a:t>
            </a:r>
          </a:p>
          <a:p>
            <a:endParaRPr lang="el-GR"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ChangeArrowheads="1"/>
          </p:cNvSpPr>
          <p:nvPr>
            <p:ph type="title"/>
          </p:nvPr>
        </p:nvSpPr>
        <p:spPr>
          <a:xfrm>
            <a:off x="250825" y="188913"/>
            <a:ext cx="8229600" cy="576262"/>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3600" b="1" dirty="0"/>
              <a:t>ΜΕΘΟΔΟΛΟΓΙΑ </a:t>
            </a:r>
            <a:r>
              <a:rPr lang="el-GR" sz="3600" b="1" dirty="0" smtClean="0"/>
              <a:t>(1)</a:t>
            </a:r>
            <a:endParaRPr lang="el-GR" sz="3600" b="1" dirty="0"/>
          </a:p>
        </p:txBody>
      </p:sp>
      <p:sp>
        <p:nvSpPr>
          <p:cNvPr id="58370" name="Text Box 2"/>
          <p:cNvSpPr txBox="1">
            <a:spLocks noChangeArrowheads="1"/>
          </p:cNvSpPr>
          <p:nvPr/>
        </p:nvSpPr>
        <p:spPr bwMode="auto">
          <a:xfrm>
            <a:off x="0" y="836613"/>
            <a:ext cx="9144000" cy="6021387"/>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200" dirty="0">
                <a:solidFill>
                  <a:srgbClr val="000000"/>
                </a:solidFill>
                <a:latin typeface="Calibri" charset="0"/>
              </a:rPr>
              <a:t>Για τον υπολογισμό τους χρησιμοποιήθηκαν δύο υποδείγματα: </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200" b="1" dirty="0">
                <a:solidFill>
                  <a:srgbClr val="000000"/>
                </a:solidFill>
                <a:latin typeface="Calibri" charset="0"/>
              </a:rPr>
              <a:t>α)</a:t>
            </a:r>
            <a:r>
              <a:rPr lang="el-GR" sz="2200" dirty="0">
                <a:solidFill>
                  <a:srgbClr val="000000"/>
                </a:solidFill>
                <a:latin typeface="Calibri" charset="0"/>
              </a:rPr>
              <a:t> </a:t>
            </a:r>
            <a:r>
              <a:rPr lang="el-GR" sz="2200" b="1" dirty="0">
                <a:solidFill>
                  <a:srgbClr val="000000"/>
                </a:solidFill>
                <a:latin typeface="Calibri" charset="0"/>
              </a:rPr>
              <a:t>Το υπόδειγμα της «αγοράς» </a:t>
            </a:r>
            <a:r>
              <a:rPr lang="el-GR" sz="2200" dirty="0">
                <a:solidFill>
                  <a:srgbClr val="000000"/>
                </a:solidFill>
                <a:latin typeface="Calibri" charset="0"/>
              </a:rPr>
              <a:t>(market model):</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000"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000" b="1" dirty="0">
              <a:solidFill>
                <a:srgbClr val="000000"/>
              </a:solidFill>
              <a:latin typeface="Calibri" charset="0"/>
            </a:endParaRP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200" dirty="0">
                <a:solidFill>
                  <a:srgbClr val="000000"/>
                </a:solidFill>
                <a:latin typeface="Calibri" charset="0"/>
              </a:rPr>
              <a:t>Όπου </a:t>
            </a:r>
            <a:r>
              <a:rPr lang="el-GR" sz="2200" b="1" dirty="0">
                <a:solidFill>
                  <a:srgbClr val="000000"/>
                </a:solidFill>
                <a:latin typeface="Calibri" charset="0"/>
              </a:rPr>
              <a:t>ΑRit </a:t>
            </a:r>
            <a:r>
              <a:rPr lang="el-GR" sz="2200" dirty="0">
                <a:solidFill>
                  <a:srgbClr val="000000"/>
                </a:solidFill>
                <a:latin typeface="Calibri" charset="0"/>
              </a:rPr>
              <a:t>οι υπερβάλλουσες αποδόσεις, </a:t>
            </a:r>
            <a:r>
              <a:rPr lang="el-GR" sz="2200" b="1" dirty="0">
                <a:solidFill>
                  <a:srgbClr val="000000"/>
                </a:solidFill>
                <a:latin typeface="Calibri" charset="0"/>
              </a:rPr>
              <a:t>Rit</a:t>
            </a:r>
            <a:r>
              <a:rPr lang="el-GR" sz="2200" dirty="0">
                <a:solidFill>
                  <a:srgbClr val="000000"/>
                </a:solidFill>
                <a:latin typeface="Calibri" charset="0"/>
              </a:rPr>
              <a:t> οι αποδόσεις της τράπεζας και </a:t>
            </a:r>
            <a:r>
              <a:rPr lang="el-GR" sz="2200" b="1" dirty="0">
                <a:solidFill>
                  <a:srgbClr val="000000"/>
                </a:solidFill>
                <a:latin typeface="Calibri" charset="0"/>
              </a:rPr>
              <a:t>Rmt </a:t>
            </a:r>
            <a:r>
              <a:rPr lang="el-GR" sz="2200" dirty="0">
                <a:solidFill>
                  <a:srgbClr val="000000"/>
                </a:solidFill>
                <a:latin typeface="Calibri" charset="0"/>
              </a:rPr>
              <a:t>οι αποδόσεις του δείκτη της αγοράς (χρηματιστηριακός δείκτης). Οι συντελεστές </a:t>
            </a:r>
            <a:r>
              <a:rPr lang="el-GR" sz="2200" b="1" dirty="0">
                <a:solidFill>
                  <a:srgbClr val="000000"/>
                </a:solidFill>
                <a:latin typeface="Calibri" charset="0"/>
              </a:rPr>
              <a:t>αi</a:t>
            </a:r>
            <a:r>
              <a:rPr lang="el-GR" sz="2200" dirty="0">
                <a:solidFill>
                  <a:srgbClr val="000000"/>
                </a:solidFill>
                <a:latin typeface="Calibri" charset="0"/>
              </a:rPr>
              <a:t> και </a:t>
            </a:r>
            <a:r>
              <a:rPr lang="el-GR" sz="2200" b="1" dirty="0">
                <a:solidFill>
                  <a:srgbClr val="000000"/>
                </a:solidFill>
                <a:latin typeface="Calibri" charset="0"/>
              </a:rPr>
              <a:t>βi</a:t>
            </a:r>
            <a:r>
              <a:rPr lang="el-GR" sz="2200" dirty="0">
                <a:solidFill>
                  <a:srgbClr val="000000"/>
                </a:solidFill>
                <a:latin typeface="Calibri" charset="0"/>
              </a:rPr>
              <a:t>, βρίσκονται μέσω παλινδρόμησης χρησιμοποιώντας αποδόσεις της περιόδου </a:t>
            </a:r>
            <a:r>
              <a:rPr lang="el-GR" sz="2200" b="1" dirty="0">
                <a:solidFill>
                  <a:srgbClr val="000000"/>
                </a:solidFill>
                <a:latin typeface="Calibri" charset="0"/>
              </a:rPr>
              <a:t>t=−250 μέχρι −21 </a:t>
            </a:r>
            <a:r>
              <a:rPr lang="el-GR" sz="2200" dirty="0">
                <a:solidFill>
                  <a:srgbClr val="000000"/>
                </a:solidFill>
                <a:latin typeface="Calibri" charset="0"/>
              </a:rPr>
              <a:t>πριν την ημέρα ανακοίνωσης των Ε&amp;Σ (ημέρα 0) με τη βοήθεια του μοντέλου των ελαχίστων τετραγώνων (</a:t>
            </a:r>
            <a:r>
              <a:rPr lang="el-GR" sz="2200" b="1" dirty="0">
                <a:solidFill>
                  <a:srgbClr val="000000"/>
                </a:solidFill>
                <a:latin typeface="Calibri" charset="0"/>
              </a:rPr>
              <a:t>OLS</a:t>
            </a:r>
            <a:r>
              <a:rPr lang="el-GR" sz="2200" dirty="0">
                <a:solidFill>
                  <a:srgbClr val="000000"/>
                </a:solidFill>
                <a:latin typeface="Calibri" charset="0"/>
              </a:rPr>
              <a:t>). </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200" b="1" dirty="0">
              <a:solidFill>
                <a:srgbClr val="000000"/>
              </a:solidFill>
              <a:latin typeface="Calibri" charset="0"/>
            </a:endParaRP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200" b="1" dirty="0">
                <a:solidFill>
                  <a:srgbClr val="000000"/>
                </a:solidFill>
                <a:latin typeface="Calibri" charset="0"/>
              </a:rPr>
              <a:t>β)</a:t>
            </a:r>
            <a:r>
              <a:rPr lang="el-GR" sz="2200" dirty="0">
                <a:solidFill>
                  <a:srgbClr val="000000"/>
                </a:solidFill>
                <a:latin typeface="Calibri" charset="0"/>
              </a:rPr>
              <a:t> </a:t>
            </a:r>
            <a:r>
              <a:rPr lang="el-GR" sz="2200" b="1" dirty="0">
                <a:solidFill>
                  <a:srgbClr val="000000"/>
                </a:solidFill>
                <a:latin typeface="Calibri" charset="0"/>
              </a:rPr>
              <a:t>Το υπόδειγμα των «προσαρμοσμένων αποδόσεων» </a:t>
            </a:r>
            <a:r>
              <a:rPr lang="el-GR" sz="2200" dirty="0">
                <a:solidFill>
                  <a:srgbClr val="000000"/>
                </a:solidFill>
                <a:latin typeface="Calibri" charset="0"/>
              </a:rPr>
              <a:t>(market-adjusted model):</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200" b="1"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200" b="1"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200" b="1"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200" b="1"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200" b="1"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000"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000" dirty="0">
              <a:solidFill>
                <a:srgbClr val="000000"/>
              </a:solidFill>
              <a:latin typeface="Calibri" charset="0"/>
            </a:endParaRPr>
          </a:p>
        </p:txBody>
      </p:sp>
      <p:sp>
        <p:nvSpPr>
          <p:cNvPr id="58371" name="Rectangle 3"/>
          <p:cNvSpPr>
            <a:spLocks noChangeArrowheads="1"/>
          </p:cNvSpPr>
          <p:nvPr/>
        </p:nvSpPr>
        <p:spPr bwMode="auto">
          <a:xfrm>
            <a:off x="0" y="0"/>
            <a:ext cx="9144000" cy="1588"/>
          </a:xfrm>
          <a:prstGeom prst="rect">
            <a:avLst/>
          </a:prstGeom>
          <a:noFill/>
          <a:ln w="9360" cap="flat">
            <a:noFill/>
            <a:miter lim="800000"/>
            <a:headEnd/>
            <a:tailEnd/>
          </a:ln>
          <a:effectLst/>
        </p:spPr>
        <p:txBody>
          <a:bodyPr wrap="none" anchor="ctr"/>
          <a:lstStyle/>
          <a:p>
            <a:endParaRPr lang="el-GR" dirty="0"/>
          </a:p>
        </p:txBody>
      </p:sp>
      <p:sp>
        <p:nvSpPr>
          <p:cNvPr id="58372" name="Rectangle 4"/>
          <p:cNvSpPr>
            <a:spLocks noChangeArrowheads="1"/>
          </p:cNvSpPr>
          <p:nvPr/>
        </p:nvSpPr>
        <p:spPr bwMode="auto">
          <a:xfrm>
            <a:off x="0" y="0"/>
            <a:ext cx="9144000" cy="1588"/>
          </a:xfrm>
          <a:prstGeom prst="rect">
            <a:avLst/>
          </a:prstGeom>
          <a:noFill/>
          <a:ln w="9360" cap="flat">
            <a:noFill/>
            <a:miter lim="800000"/>
            <a:headEnd/>
            <a:tailEnd/>
          </a:ln>
          <a:effectLst/>
        </p:spPr>
        <p:txBody>
          <a:bodyPr wrap="none" anchor="ctr"/>
          <a:lstStyle/>
          <a:p>
            <a:endParaRPr lang="el-GR" dirty="0"/>
          </a:p>
        </p:txBody>
      </p:sp>
      <p:graphicFrame>
        <p:nvGraphicFramePr>
          <p:cNvPr id="58373" name="Object 5"/>
          <p:cNvGraphicFramePr>
            <a:graphicFrameLocks noChangeAspect="1"/>
          </p:cNvGraphicFramePr>
          <p:nvPr/>
        </p:nvGraphicFramePr>
        <p:xfrm>
          <a:off x="3131840" y="2132856"/>
          <a:ext cx="2881312" cy="647700"/>
        </p:xfrm>
        <a:graphic>
          <a:graphicData uri="http://schemas.openxmlformats.org/presentationml/2006/ole">
            <mc:AlternateContent xmlns:mc="http://schemas.openxmlformats.org/markup-compatibility/2006">
              <mc:Choice xmlns:v="urn:schemas-microsoft-com:vml" Requires="v">
                <p:oleObj spid="_x0000_s58393" r:id="rId4" imgW="1800000" imgH="1800000" progId="">
                  <p:embed/>
                </p:oleObj>
              </mc:Choice>
              <mc:Fallback>
                <p:oleObj r:id="rId4" imgW="1800000" imgH="1800000"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2132856"/>
                        <a:ext cx="2881312" cy="6477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58374" name="Object 6"/>
          <p:cNvGraphicFramePr>
            <a:graphicFrameLocks noChangeAspect="1"/>
          </p:cNvGraphicFramePr>
          <p:nvPr/>
        </p:nvGraphicFramePr>
        <p:xfrm>
          <a:off x="3419872" y="5229200"/>
          <a:ext cx="2447925" cy="720725"/>
        </p:xfrm>
        <a:graphic>
          <a:graphicData uri="http://schemas.openxmlformats.org/presentationml/2006/ole">
            <mc:AlternateContent xmlns:mc="http://schemas.openxmlformats.org/markup-compatibility/2006">
              <mc:Choice xmlns:v="urn:schemas-microsoft-com:vml" Requires="v">
                <p:oleObj spid="_x0000_s58394" r:id="rId6" imgW="1800000" imgH="1800000" progId="">
                  <p:embed/>
                </p:oleObj>
              </mc:Choice>
              <mc:Fallback>
                <p:oleObj r:id="rId6" imgW="1800000" imgH="1800000" progId="">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872" y="5229200"/>
                        <a:ext cx="2447925" cy="7207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a:xfrm>
            <a:off x="250825" y="188913"/>
            <a:ext cx="8229600" cy="70802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3600" b="1" dirty="0"/>
              <a:t>ΜΕΘΟΔΟΛΟΓΙΑ </a:t>
            </a:r>
            <a:r>
              <a:rPr lang="el-GR" sz="3600" b="1" dirty="0" smtClean="0"/>
              <a:t>(2)</a:t>
            </a:r>
            <a:endParaRPr lang="el-GR" sz="3600" b="1" dirty="0"/>
          </a:p>
        </p:txBody>
      </p:sp>
      <p:sp>
        <p:nvSpPr>
          <p:cNvPr id="59394" name="Text Box 2"/>
          <p:cNvSpPr txBox="1">
            <a:spLocks noChangeArrowheads="1"/>
          </p:cNvSpPr>
          <p:nvPr/>
        </p:nvSpPr>
        <p:spPr bwMode="auto">
          <a:xfrm>
            <a:off x="0" y="908050"/>
            <a:ext cx="9144000" cy="5949950"/>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2400" dirty="0">
                <a:solidFill>
                  <a:srgbClr val="000000"/>
                </a:solidFill>
                <a:latin typeface="Calibri" charset="0"/>
              </a:rPr>
              <a:t>Για τον υπολογισμό των </a:t>
            </a:r>
            <a:r>
              <a:rPr lang="el-GR" sz="2400" b="1" dirty="0">
                <a:solidFill>
                  <a:srgbClr val="000000"/>
                </a:solidFill>
                <a:latin typeface="Calibri" charset="0"/>
              </a:rPr>
              <a:t>μέσων υπερβαλλουσών αποδόσεων (AAR)  </a:t>
            </a:r>
            <a:r>
              <a:rPr lang="el-GR" sz="2400" dirty="0">
                <a:solidFill>
                  <a:srgbClr val="000000"/>
                </a:solidFill>
                <a:latin typeface="Calibri" charset="0"/>
              </a:rPr>
              <a:t>για το σύνολο των τραπεζών του δείγματος την ημέρα ανακοίνωσης των Ε&amp;Σ και 30 ημέρες γύρω από αυτήν (-20, +10) χρησιμοποιείται ο παρακάτω τύπος:</a:t>
            </a:r>
          </a:p>
          <a:p>
            <a:pPr marL="342900" indent="-341313" algn="just" hangingPunct="1">
              <a:lnSpc>
                <a:spcPct val="100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a:p>
            <a:pPr marL="342900" indent="-341313" algn="just" hangingPunct="1">
              <a:lnSpc>
                <a:spcPct val="100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a:p>
            <a:pPr marL="342900" indent="-341313" algn="just" hangingPunct="1">
              <a:lnSpc>
                <a:spcPct val="100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a:p>
            <a:pPr marL="342900" indent="-341313" algn="just" hangingPunct="1">
              <a:lnSpc>
                <a:spcPct val="100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2400" dirty="0">
                <a:solidFill>
                  <a:srgbClr val="000000"/>
                </a:solidFill>
                <a:latin typeface="Calibri" charset="0"/>
              </a:rPr>
              <a:t>Οι </a:t>
            </a:r>
            <a:r>
              <a:rPr lang="el-GR" sz="2400" b="1" dirty="0">
                <a:solidFill>
                  <a:srgbClr val="000000"/>
                </a:solidFill>
                <a:latin typeface="Calibri" charset="0"/>
              </a:rPr>
              <a:t>μέσες σωρευτικές υπερβάλλουσες αποδόσεις </a:t>
            </a:r>
            <a:r>
              <a:rPr lang="el-GR" sz="2400" dirty="0">
                <a:solidFill>
                  <a:srgbClr val="000000"/>
                </a:solidFill>
                <a:latin typeface="Calibri" charset="0"/>
              </a:rPr>
              <a:t>(Cumulative average abnormal returns-CΑARs) υπολογίζονται την ημέρα ανακοίνωσης των Ε&amp;Σ και 30 ημέρες γύρω από αυτήν (-20, +10) με τον  παρακάτω τύπο:</a:t>
            </a:r>
          </a:p>
          <a:p>
            <a:pPr marL="342900" indent="-341313" algn="just" hangingPunct="1">
              <a:lnSpc>
                <a:spcPct val="100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p:txBody>
      </p:sp>
      <p:sp>
        <p:nvSpPr>
          <p:cNvPr id="59395" name="Rectangle 3"/>
          <p:cNvSpPr>
            <a:spLocks noChangeArrowheads="1"/>
          </p:cNvSpPr>
          <p:nvPr/>
        </p:nvSpPr>
        <p:spPr bwMode="auto">
          <a:xfrm>
            <a:off x="0" y="0"/>
            <a:ext cx="9144000" cy="1588"/>
          </a:xfrm>
          <a:prstGeom prst="rect">
            <a:avLst/>
          </a:prstGeom>
          <a:noFill/>
          <a:ln w="9360" cap="flat">
            <a:noFill/>
            <a:miter lim="800000"/>
            <a:headEnd/>
            <a:tailEnd/>
          </a:ln>
          <a:effectLst/>
        </p:spPr>
        <p:txBody>
          <a:bodyPr wrap="none" anchor="ctr"/>
          <a:lstStyle/>
          <a:p>
            <a:endParaRPr lang="el-GR" dirty="0"/>
          </a:p>
        </p:txBody>
      </p:sp>
      <p:sp>
        <p:nvSpPr>
          <p:cNvPr id="59396" name="Rectangle 4"/>
          <p:cNvSpPr>
            <a:spLocks noChangeArrowheads="1"/>
          </p:cNvSpPr>
          <p:nvPr/>
        </p:nvSpPr>
        <p:spPr bwMode="auto">
          <a:xfrm>
            <a:off x="0" y="0"/>
            <a:ext cx="9144000" cy="1588"/>
          </a:xfrm>
          <a:prstGeom prst="rect">
            <a:avLst/>
          </a:prstGeom>
          <a:noFill/>
          <a:ln w="9360" cap="flat">
            <a:noFill/>
            <a:miter lim="800000"/>
            <a:headEnd/>
            <a:tailEnd/>
          </a:ln>
          <a:effectLst/>
        </p:spPr>
        <p:txBody>
          <a:bodyPr wrap="none" anchor="ctr"/>
          <a:lstStyle/>
          <a:p>
            <a:endParaRPr lang="el-GR" dirty="0"/>
          </a:p>
        </p:txBody>
      </p:sp>
      <p:graphicFrame>
        <p:nvGraphicFramePr>
          <p:cNvPr id="59397" name="Object 5"/>
          <p:cNvGraphicFramePr>
            <a:graphicFrameLocks noChangeAspect="1"/>
          </p:cNvGraphicFramePr>
          <p:nvPr/>
        </p:nvGraphicFramePr>
        <p:xfrm>
          <a:off x="3563938" y="5229225"/>
          <a:ext cx="2806700" cy="1141413"/>
        </p:xfrm>
        <a:graphic>
          <a:graphicData uri="http://schemas.openxmlformats.org/presentationml/2006/ole">
            <mc:AlternateContent xmlns:mc="http://schemas.openxmlformats.org/markup-compatibility/2006">
              <mc:Choice xmlns:v="urn:schemas-microsoft-com:vml" Requires="v">
                <p:oleObj spid="_x0000_s59417" r:id="rId4" imgW="1800000" imgH="1800000" progId="">
                  <p:embed/>
                </p:oleObj>
              </mc:Choice>
              <mc:Fallback>
                <p:oleObj r:id="rId4" imgW="1800000" imgH="1800000"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5229225"/>
                        <a:ext cx="2806700" cy="11414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59398" name="Object 6"/>
          <p:cNvGraphicFramePr>
            <a:graphicFrameLocks noChangeAspect="1"/>
          </p:cNvGraphicFramePr>
          <p:nvPr/>
        </p:nvGraphicFramePr>
        <p:xfrm>
          <a:off x="3419475" y="2420938"/>
          <a:ext cx="2305050" cy="1079500"/>
        </p:xfrm>
        <a:graphic>
          <a:graphicData uri="http://schemas.openxmlformats.org/presentationml/2006/ole">
            <mc:AlternateContent xmlns:mc="http://schemas.openxmlformats.org/markup-compatibility/2006">
              <mc:Choice xmlns:v="urn:schemas-microsoft-com:vml" Requires="v">
                <p:oleObj spid="_x0000_s59418" r:id="rId6" imgW="1800000" imgH="1800000" progId="">
                  <p:embed/>
                </p:oleObj>
              </mc:Choice>
              <mc:Fallback>
                <p:oleObj r:id="rId6" imgW="1800000" imgH="1800000" progId="">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475" y="2420938"/>
                        <a:ext cx="2305050" cy="10795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xfrm>
            <a:off x="250825" y="188913"/>
            <a:ext cx="8229600" cy="70802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3600" b="1" dirty="0"/>
              <a:t>ΜΕΘΟΔΟΛΟΓΙΑ </a:t>
            </a:r>
            <a:r>
              <a:rPr lang="el-GR" sz="3600" b="1" dirty="0" smtClean="0"/>
              <a:t>(3)</a:t>
            </a:r>
            <a:endParaRPr lang="el-GR" sz="3600" b="1" dirty="0"/>
          </a:p>
        </p:txBody>
      </p:sp>
      <p:sp>
        <p:nvSpPr>
          <p:cNvPr id="60418" name="Text Box 2"/>
          <p:cNvSpPr txBox="1">
            <a:spLocks noChangeArrowheads="1"/>
          </p:cNvSpPr>
          <p:nvPr/>
        </p:nvSpPr>
        <p:spPr bwMode="auto">
          <a:xfrm>
            <a:off x="0" y="908050"/>
            <a:ext cx="9144000" cy="5949950"/>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2400" dirty="0">
                <a:solidFill>
                  <a:srgbClr val="000000"/>
                </a:solidFill>
                <a:latin typeface="Calibri" charset="0"/>
              </a:rPr>
              <a:t>Οι </a:t>
            </a:r>
            <a:r>
              <a:rPr lang="el-GR" sz="2400" b="1" u="sng" dirty="0">
                <a:solidFill>
                  <a:srgbClr val="000000"/>
                </a:solidFill>
                <a:latin typeface="Calibri" charset="0"/>
              </a:rPr>
              <a:t>μεσοπρόθεσμες υπεραποδόσεις</a:t>
            </a:r>
            <a:r>
              <a:rPr lang="el-GR" sz="2400" b="1" dirty="0">
                <a:solidFill>
                  <a:srgbClr val="000000"/>
                </a:solidFill>
                <a:latin typeface="Calibri" charset="0"/>
              </a:rPr>
              <a:t> </a:t>
            </a:r>
            <a:r>
              <a:rPr lang="el-GR" sz="2400" dirty="0">
                <a:solidFill>
                  <a:srgbClr val="000000"/>
                </a:solidFill>
                <a:latin typeface="Calibri" charset="0"/>
              </a:rPr>
              <a:t>των τιμών των μετοχών των </a:t>
            </a:r>
            <a:r>
              <a:rPr lang="el-GR" sz="2400" b="1" dirty="0">
                <a:solidFill>
                  <a:srgbClr val="000000"/>
                </a:solidFill>
                <a:latin typeface="Calibri" charset="0"/>
              </a:rPr>
              <a:t>εξαγοραζουσών</a:t>
            </a:r>
            <a:r>
              <a:rPr lang="el-GR" sz="2400" dirty="0">
                <a:solidFill>
                  <a:srgbClr val="000000"/>
                </a:solidFill>
                <a:latin typeface="Calibri" charset="0"/>
              </a:rPr>
              <a:t> τραπεζών υπολογίζονται με το υπόδειγμα buy-and-hold returns (</a:t>
            </a:r>
            <a:r>
              <a:rPr lang="el-GR" sz="2400" b="1" dirty="0">
                <a:solidFill>
                  <a:srgbClr val="000000"/>
                </a:solidFill>
                <a:latin typeface="Calibri" charset="0"/>
              </a:rPr>
              <a:t>BHARs</a:t>
            </a:r>
            <a:r>
              <a:rPr lang="el-GR" sz="2400" dirty="0">
                <a:solidFill>
                  <a:srgbClr val="000000"/>
                </a:solidFill>
                <a:latin typeface="Calibri" charset="0"/>
              </a:rPr>
              <a:t>). Τα BHARs υπολογίζονται για 6, 12, 18, και 24 μήνες  μετά την ανακοίνωση Ε&amp;Σ ως η </a:t>
            </a:r>
            <a:r>
              <a:rPr lang="el-GR" sz="2400" b="1" dirty="0">
                <a:solidFill>
                  <a:srgbClr val="000000"/>
                </a:solidFill>
                <a:latin typeface="Calibri" charset="0"/>
              </a:rPr>
              <a:t>διαφορά</a:t>
            </a:r>
            <a:r>
              <a:rPr lang="el-GR" sz="2400" dirty="0">
                <a:solidFill>
                  <a:srgbClr val="000000"/>
                </a:solidFill>
                <a:latin typeface="Calibri" charset="0"/>
              </a:rPr>
              <a:t> μεταξύ της σύνθετης απόδοσης της τράπεζας (compounded actual return of the announcing bank) και της σύνθετης απόδοσης της αγοράς (compounded return of the market) [Barber &amp; Lyon 1997). </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2400" dirty="0">
                <a:solidFill>
                  <a:srgbClr val="000000"/>
                </a:solidFill>
                <a:latin typeface="Calibri" charset="0"/>
              </a:rPr>
              <a:t>Ο τύπος υπολογισμού των BHARs είναι ο εξής:</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a:p>
            <a:pPr marL="342900" indent="-341313" hangingPunct="1">
              <a:lnSpc>
                <a:spcPct val="100000"/>
              </a:lnSpc>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800"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p:txBody>
      </p:sp>
      <p:sp>
        <p:nvSpPr>
          <p:cNvPr id="60419" name="Rectangle 3"/>
          <p:cNvSpPr>
            <a:spLocks noChangeArrowheads="1"/>
          </p:cNvSpPr>
          <p:nvPr/>
        </p:nvSpPr>
        <p:spPr bwMode="auto">
          <a:xfrm>
            <a:off x="0" y="0"/>
            <a:ext cx="9144000" cy="1588"/>
          </a:xfrm>
          <a:prstGeom prst="rect">
            <a:avLst/>
          </a:prstGeom>
          <a:noFill/>
          <a:ln w="9360" cap="flat">
            <a:noFill/>
            <a:miter lim="800000"/>
            <a:headEnd/>
            <a:tailEnd/>
          </a:ln>
          <a:effectLst/>
        </p:spPr>
        <p:txBody>
          <a:bodyPr wrap="none" anchor="ctr"/>
          <a:lstStyle/>
          <a:p>
            <a:endParaRPr lang="el-GR" dirty="0"/>
          </a:p>
        </p:txBody>
      </p:sp>
      <p:sp>
        <p:nvSpPr>
          <p:cNvPr id="60420" name="Rectangle 4"/>
          <p:cNvSpPr>
            <a:spLocks noChangeArrowheads="1"/>
          </p:cNvSpPr>
          <p:nvPr/>
        </p:nvSpPr>
        <p:spPr bwMode="auto">
          <a:xfrm>
            <a:off x="0" y="0"/>
            <a:ext cx="9144000" cy="1588"/>
          </a:xfrm>
          <a:prstGeom prst="rect">
            <a:avLst/>
          </a:prstGeom>
          <a:noFill/>
          <a:ln w="9360" cap="flat">
            <a:noFill/>
            <a:miter lim="800000"/>
            <a:headEnd/>
            <a:tailEnd/>
          </a:ln>
          <a:effectLst/>
        </p:spPr>
        <p:txBody>
          <a:bodyPr wrap="none" anchor="ctr"/>
          <a:lstStyle/>
          <a:p>
            <a:endParaRPr lang="el-GR" dirty="0"/>
          </a:p>
        </p:txBody>
      </p:sp>
      <p:graphicFrame>
        <p:nvGraphicFramePr>
          <p:cNvPr id="60421" name="Object 5"/>
          <p:cNvGraphicFramePr>
            <a:graphicFrameLocks noChangeAspect="1"/>
          </p:cNvGraphicFramePr>
          <p:nvPr/>
        </p:nvGraphicFramePr>
        <p:xfrm>
          <a:off x="1835696" y="5229200"/>
          <a:ext cx="4608513" cy="1152525"/>
        </p:xfrm>
        <a:graphic>
          <a:graphicData uri="http://schemas.openxmlformats.org/presentationml/2006/ole">
            <mc:AlternateContent xmlns:mc="http://schemas.openxmlformats.org/markup-compatibility/2006">
              <mc:Choice xmlns:v="urn:schemas-microsoft-com:vml" Requires="v">
                <p:oleObj spid="_x0000_s60431" r:id="rId4" imgW="1800000" imgH="1800000" progId="">
                  <p:embed/>
                </p:oleObj>
              </mc:Choice>
              <mc:Fallback>
                <p:oleObj r:id="rId4" imgW="1800000" imgH="1800000"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5229200"/>
                        <a:ext cx="4608513" cy="11525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0" y="1"/>
            <a:ext cx="9144000" cy="836711"/>
          </a:xfrm>
        </p:spPr>
        <p:txBody>
          <a:bodyPr/>
          <a:lstStyle/>
          <a:p>
            <a:pPr algn="ctr"/>
            <a:r>
              <a:rPr lang="el-GR" sz="4000" b="1" dirty="0" smtClean="0">
                <a:solidFill>
                  <a:srgbClr val="FF6600"/>
                </a:solidFill>
              </a:rPr>
              <a:t>ΜΑΘΗΜΑΤΙΚΟΣ ΤΥΠΟΣ Ε &amp; Σ</a:t>
            </a:r>
            <a:r>
              <a:rPr lang="en-US" b="1" dirty="0" smtClean="0"/>
              <a:t> </a:t>
            </a:r>
            <a:endParaRPr lang="en-US" b="1" dirty="0"/>
          </a:p>
        </p:txBody>
      </p:sp>
      <p:graphicFrame>
        <p:nvGraphicFramePr>
          <p:cNvPr id="861188" name="Object 4"/>
          <p:cNvGraphicFramePr>
            <a:graphicFrameLocks noGrp="1" noChangeAspect="1"/>
          </p:cNvGraphicFramePr>
          <p:nvPr>
            <p:ph sz="half" idx="2"/>
          </p:nvPr>
        </p:nvGraphicFramePr>
        <p:xfrm>
          <a:off x="179512" y="836712"/>
          <a:ext cx="8713663" cy="5832648"/>
        </p:xfrm>
        <a:graphic>
          <a:graphicData uri="http://schemas.openxmlformats.org/presentationml/2006/ole">
            <mc:AlternateContent xmlns:mc="http://schemas.openxmlformats.org/markup-compatibility/2006">
              <mc:Choice xmlns:v="urn:schemas-microsoft-com:vml" Requires="v">
                <p:oleObj spid="_x0000_s390156" name="Document" r:id="rId3" imgW="5773320" imgH="2629080" progId="Word.Document.8">
                  <p:embed/>
                </p:oleObj>
              </mc:Choice>
              <mc:Fallback>
                <p:oleObj name="Document" r:id="rId3" imgW="5773320" imgH="262908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836712"/>
                        <a:ext cx="8713663" cy="5832648"/>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252413" y="274638"/>
            <a:ext cx="8640762" cy="7048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t>ΠΕΡΙΘΩΡΙΑ 10-ΕΤΩΝ ΟΜΟΛΟΓΩΝ</a:t>
            </a:r>
          </a:p>
        </p:txBody>
      </p:sp>
      <p:sp>
        <p:nvSpPr>
          <p:cNvPr id="13314" name="Text Box 2"/>
          <p:cNvSpPr txBox="1">
            <a:spLocks noChangeArrowheads="1"/>
          </p:cNvSpPr>
          <p:nvPr/>
        </p:nvSpPr>
        <p:spPr bwMode="auto">
          <a:xfrm>
            <a:off x="252413" y="1600200"/>
            <a:ext cx="8640762" cy="4997450"/>
          </a:xfrm>
          <a:prstGeom prst="rect">
            <a:avLst/>
          </a:prstGeom>
          <a:noFill/>
          <a:ln w="9525" cap="flat">
            <a:noFill/>
            <a:round/>
            <a:headEnd/>
            <a:tailEnd/>
          </a:ln>
          <a:effectLst/>
        </p:spPr>
        <p:txBody>
          <a:bodyPr lIns="90000" tIns="45000" rIns="90000" bIns="45000"/>
          <a:lstStyle/>
          <a:p>
            <a:pPr marL="342900" indent="-341313"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3200" dirty="0">
              <a:solidFill>
                <a:srgbClr val="000000"/>
              </a:solidFill>
              <a:latin typeface="Calibri" charset="0"/>
            </a:endParaRPr>
          </a:p>
          <a:p>
            <a:pPr marL="342900" indent="-341313"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3200" dirty="0">
              <a:solidFill>
                <a:srgbClr val="000000"/>
              </a:solidFill>
              <a:latin typeface="Calibri" charset="0"/>
            </a:endParaRPr>
          </a:p>
          <a:p>
            <a:pPr marL="342900" indent="-341313"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3200" dirty="0">
              <a:solidFill>
                <a:srgbClr val="000000"/>
              </a:solidFill>
              <a:latin typeface="Calibri" charset="0"/>
            </a:endParaRPr>
          </a:p>
          <a:p>
            <a:pPr marL="342900" indent="-341313"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3200" dirty="0">
              <a:solidFill>
                <a:srgbClr val="000000"/>
              </a:solidFill>
              <a:latin typeface="Calibri" charset="0"/>
            </a:endParaRPr>
          </a:p>
          <a:p>
            <a:pPr marL="342900" indent="-341313"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3200" dirty="0">
              <a:solidFill>
                <a:srgbClr val="000000"/>
              </a:solidFill>
              <a:latin typeface="Calibri" charset="0"/>
            </a:endParaRPr>
          </a:p>
          <a:p>
            <a:pPr marL="342900" indent="-341313"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3200" dirty="0">
              <a:solidFill>
                <a:srgbClr val="000000"/>
              </a:solidFill>
              <a:latin typeface="Calibri" charset="0"/>
            </a:endParaRPr>
          </a:p>
          <a:p>
            <a:pPr marL="342900" indent="-341313"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3200" dirty="0">
              <a:solidFill>
                <a:srgbClr val="000000"/>
              </a:solidFill>
              <a:latin typeface="Calibri" charset="0"/>
            </a:endParaRPr>
          </a:p>
          <a:p>
            <a:pPr marL="342900" indent="-341313"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3200" dirty="0">
              <a:solidFill>
                <a:srgbClr val="000000"/>
              </a:solidFill>
              <a:latin typeface="Calibri" charset="0"/>
            </a:endParaRPr>
          </a:p>
          <a:p>
            <a:pPr marL="342900" indent="-341313"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600" dirty="0">
                <a:solidFill>
                  <a:srgbClr val="000000"/>
                </a:solidFill>
                <a:latin typeface="Calibri" charset="0"/>
              </a:rPr>
              <a:t>Πηγή Bloomberg</a:t>
            </a:r>
          </a:p>
        </p:txBody>
      </p:sp>
      <p:pic>
        <p:nvPicPr>
          <p:cNvPr id="13315" name="Picture 3"/>
          <p:cNvPicPr>
            <a:picLocks noChangeAspect="1" noChangeArrowheads="1"/>
          </p:cNvPicPr>
          <p:nvPr/>
        </p:nvPicPr>
        <p:blipFill>
          <a:blip r:embed="rId3" cstate="print"/>
          <a:srcRect/>
          <a:stretch>
            <a:fillRect/>
          </a:stretch>
        </p:blipFill>
        <p:spPr bwMode="auto">
          <a:xfrm>
            <a:off x="323850" y="1052513"/>
            <a:ext cx="8496300" cy="5256212"/>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8013" cy="562074"/>
          </a:xfrm>
        </p:spPr>
        <p:txBody>
          <a:bodyPr/>
          <a:lstStyle/>
          <a:p>
            <a:pPr algn="ctr"/>
            <a:r>
              <a:rPr lang="el-GR" sz="4000" b="1" dirty="0" smtClean="0"/>
              <a:t>ΑΣΚΗΣΗ [1]</a:t>
            </a:r>
            <a:endParaRPr lang="el-GR" sz="4000" b="1" dirty="0"/>
          </a:p>
        </p:txBody>
      </p:sp>
      <p:sp>
        <p:nvSpPr>
          <p:cNvPr id="3" name="2 - Θέση περιεχομένου"/>
          <p:cNvSpPr>
            <a:spLocks noGrp="1"/>
          </p:cNvSpPr>
          <p:nvPr>
            <p:ph idx="1"/>
          </p:nvPr>
        </p:nvSpPr>
        <p:spPr>
          <a:xfrm>
            <a:off x="0" y="980728"/>
            <a:ext cx="9144000" cy="5877272"/>
          </a:xfrm>
        </p:spPr>
        <p:txBody>
          <a:bodyPr/>
          <a:lstStyle/>
          <a:p>
            <a:pPr algn="just">
              <a:buFont typeface="Arial" pitchFamily="34" charset="0"/>
              <a:buChar char="•"/>
            </a:pPr>
            <a:r>
              <a:rPr lang="el-GR" dirty="0" smtClean="0"/>
              <a:t>[1] Η εταιρεία ΓΔΖ Α.Ε. εξαγοράζει την ΚΛΜ Α.Ε. προς 100 εκ. Ευρώ πληρώνοντας τοις μετρητοίς. Η ΚΛΜ Α.Ε. έχει 10 εκ. Ευρώ Κεφάλαια Κίνησης και 70 εκ. πάγια χωρίς μακροπρόθεσμο χρέος. Εφαρμόζοντας την Λογιστική Μέθοδο καταγραφής της εξαγοράς να βρεθεί το ύψος της υπεραξίας που κατέβαλε η ΓΔΖ Α.Ε. στα βιβλία της.</a:t>
            </a:r>
            <a:endParaRPr lang="el-GR"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p:spPr>
        <p:txBody>
          <a:bodyPr/>
          <a:lstStyle/>
          <a:p>
            <a:pPr algn="ctr"/>
            <a:r>
              <a:rPr lang="el-GR" sz="4400" b="1" dirty="0" smtClean="0"/>
              <a:t>ΛΥΣΗ</a:t>
            </a:r>
            <a:endParaRPr lang="el-GR" sz="4400" b="1" dirty="0"/>
          </a:p>
        </p:txBody>
      </p:sp>
      <p:sp>
        <p:nvSpPr>
          <p:cNvPr id="3" name="2 - Θέση περιεχομένου"/>
          <p:cNvSpPr>
            <a:spLocks noGrp="1"/>
          </p:cNvSpPr>
          <p:nvPr>
            <p:ph idx="1"/>
          </p:nvPr>
        </p:nvSpPr>
        <p:spPr>
          <a:xfrm>
            <a:off x="0" y="692696"/>
            <a:ext cx="9144000" cy="6165304"/>
          </a:xfrm>
        </p:spPr>
        <p:txBody>
          <a:bodyPr/>
          <a:lstStyle/>
          <a:p>
            <a:pPr algn="just"/>
            <a:endParaRPr lang="el-GR" sz="3600" dirty="0" smtClean="0"/>
          </a:p>
          <a:p>
            <a:pPr algn="just"/>
            <a:r>
              <a:rPr lang="el-GR" sz="3600" dirty="0" smtClean="0"/>
              <a:t>Υπεραξία ή </a:t>
            </a:r>
            <a:r>
              <a:rPr lang="en-US" sz="3600" dirty="0" smtClean="0"/>
              <a:t>Premium = 100 – (10+70) =</a:t>
            </a:r>
            <a:r>
              <a:rPr lang="el-GR" sz="3600" dirty="0" smtClean="0"/>
              <a:t>&gt;</a:t>
            </a:r>
          </a:p>
          <a:p>
            <a:pPr algn="just"/>
            <a:endParaRPr lang="el-GR" sz="3600" dirty="0" smtClean="0"/>
          </a:p>
          <a:p>
            <a:pPr algn="just"/>
            <a:r>
              <a:rPr lang="el-GR" sz="3600" dirty="0" smtClean="0"/>
              <a:t>Υπεραξία ή </a:t>
            </a:r>
            <a:r>
              <a:rPr lang="en-US" sz="3600" dirty="0" smtClean="0"/>
              <a:t>Premium </a:t>
            </a:r>
            <a:r>
              <a:rPr lang="el-GR" sz="3600" dirty="0" smtClean="0"/>
              <a:t>= 100 – 80 = </a:t>
            </a:r>
            <a:r>
              <a:rPr lang="en-US" sz="3600" dirty="0" smtClean="0"/>
              <a:t>20 </a:t>
            </a:r>
            <a:r>
              <a:rPr lang="el-GR" sz="3600" dirty="0" smtClean="0"/>
              <a:t>εκ. Ευρώ</a:t>
            </a:r>
            <a:endParaRPr lang="el-GR" sz="3600"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p:spPr>
        <p:txBody>
          <a:bodyPr/>
          <a:lstStyle/>
          <a:p>
            <a:pPr algn="ctr"/>
            <a:r>
              <a:rPr lang="el-GR" sz="4000" b="1" dirty="0" smtClean="0"/>
              <a:t>ΑΣΚΗΣΗ [2]</a:t>
            </a:r>
            <a:endParaRPr lang="el-GR" sz="4000" b="1" dirty="0"/>
          </a:p>
        </p:txBody>
      </p:sp>
      <p:pic>
        <p:nvPicPr>
          <p:cNvPr id="214019" name="Picture 3"/>
          <p:cNvPicPr>
            <a:picLocks noGrp="1" noChangeAspect="1" noChangeArrowheads="1"/>
          </p:cNvPicPr>
          <p:nvPr>
            <p:ph idx="1"/>
          </p:nvPr>
        </p:nvPicPr>
        <p:blipFill>
          <a:blip r:embed="rId2" cstate="print"/>
          <a:srcRect/>
          <a:stretch>
            <a:fillRect/>
          </a:stretch>
        </p:blipFill>
        <p:spPr bwMode="auto">
          <a:xfrm>
            <a:off x="0" y="548680"/>
            <a:ext cx="9144000" cy="6309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p:spPr>
        <p:txBody>
          <a:bodyPr/>
          <a:lstStyle/>
          <a:p>
            <a:pPr algn="ctr"/>
            <a:r>
              <a:rPr lang="el-GR" sz="4000" b="1" dirty="0" smtClean="0"/>
              <a:t>ΛΥΣΗ ΕΡΩΤΗΜΑΤΩΝ 1 ΚΑΙ 2</a:t>
            </a:r>
            <a:endParaRPr lang="el-GR" sz="4000" b="1" dirty="0"/>
          </a:p>
        </p:txBody>
      </p:sp>
      <p:pic>
        <p:nvPicPr>
          <p:cNvPr id="215042" name="Picture 2"/>
          <p:cNvPicPr>
            <a:picLocks noGrp="1" noChangeAspect="1" noChangeArrowheads="1"/>
          </p:cNvPicPr>
          <p:nvPr>
            <p:ph idx="1"/>
          </p:nvPr>
        </p:nvPicPr>
        <p:blipFill>
          <a:blip r:embed="rId2" cstate="print"/>
          <a:srcRect/>
          <a:stretch>
            <a:fillRect/>
          </a:stretch>
        </p:blipFill>
        <p:spPr bwMode="auto">
          <a:xfrm>
            <a:off x="0" y="692696"/>
            <a:ext cx="9144000" cy="2712715"/>
          </a:xfrm>
          <a:prstGeom prst="rect">
            <a:avLst/>
          </a:prstGeom>
          <a:noFill/>
          <a:ln w="9525">
            <a:noFill/>
            <a:miter lim="800000"/>
            <a:headEnd/>
            <a:tailEnd/>
          </a:ln>
        </p:spPr>
      </p:pic>
      <p:pic>
        <p:nvPicPr>
          <p:cNvPr id="215043" name="Picture 3"/>
          <p:cNvPicPr>
            <a:picLocks noChangeAspect="1" noChangeArrowheads="1"/>
          </p:cNvPicPr>
          <p:nvPr/>
        </p:nvPicPr>
        <p:blipFill>
          <a:blip r:embed="rId3" cstate="print"/>
          <a:srcRect/>
          <a:stretch>
            <a:fillRect/>
          </a:stretch>
        </p:blipFill>
        <p:spPr bwMode="auto">
          <a:xfrm>
            <a:off x="0" y="4077072"/>
            <a:ext cx="8964488" cy="27809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p:spPr>
        <p:txBody>
          <a:bodyPr/>
          <a:lstStyle/>
          <a:p>
            <a:pPr algn="just"/>
            <a:r>
              <a:rPr lang="el-GR" sz="3600" b="1" dirty="0" smtClean="0"/>
              <a:t>ΛΥΣΗ ΕΡΩΤΗΜΑΤΩΝ 3 ΚΑΙ 4</a:t>
            </a:r>
            <a:br>
              <a:rPr lang="el-GR" sz="3600" b="1" dirty="0" smtClean="0"/>
            </a:br>
            <a:r>
              <a:rPr lang="el-GR" sz="3600" b="1" dirty="0" smtClean="0"/>
              <a:t/>
            </a:r>
            <a:br>
              <a:rPr lang="el-GR" sz="3600" b="1" dirty="0" smtClean="0"/>
            </a:br>
            <a:r>
              <a:rPr lang="el-GR" sz="2400" b="1" dirty="0" smtClean="0"/>
              <a:t>Αξία Α μετά την Εξαγορά </a:t>
            </a:r>
            <a:endParaRPr lang="el-GR" sz="2400" dirty="0"/>
          </a:p>
        </p:txBody>
      </p:sp>
      <p:pic>
        <p:nvPicPr>
          <p:cNvPr id="216066" name="Picture 2"/>
          <p:cNvPicPr>
            <a:picLocks noGrp="1" noChangeAspect="1" noChangeArrowheads="1"/>
          </p:cNvPicPr>
          <p:nvPr>
            <p:ph idx="1"/>
          </p:nvPr>
        </p:nvPicPr>
        <p:blipFill>
          <a:blip r:embed="rId2" cstate="print"/>
          <a:srcRect/>
          <a:stretch>
            <a:fillRect/>
          </a:stretch>
        </p:blipFill>
        <p:spPr bwMode="auto">
          <a:xfrm>
            <a:off x="3275855" y="1052736"/>
            <a:ext cx="5868145" cy="2664296"/>
          </a:xfrm>
          <a:prstGeom prst="rect">
            <a:avLst/>
          </a:prstGeom>
          <a:noFill/>
          <a:ln w="9525">
            <a:noFill/>
            <a:miter lim="800000"/>
            <a:headEnd/>
            <a:tailEnd/>
          </a:ln>
        </p:spPr>
      </p:pic>
      <p:pic>
        <p:nvPicPr>
          <p:cNvPr id="216068" name="Picture 4"/>
          <p:cNvPicPr>
            <a:picLocks noChangeAspect="1" noChangeArrowheads="1"/>
          </p:cNvPicPr>
          <p:nvPr/>
        </p:nvPicPr>
        <p:blipFill>
          <a:blip r:embed="rId3" cstate="print"/>
          <a:srcRect/>
          <a:stretch>
            <a:fillRect/>
          </a:stretch>
        </p:blipFill>
        <p:spPr bwMode="auto">
          <a:xfrm>
            <a:off x="0" y="3789040"/>
            <a:ext cx="6038850" cy="1368152"/>
          </a:xfrm>
          <a:prstGeom prst="rect">
            <a:avLst/>
          </a:prstGeom>
          <a:noFill/>
          <a:ln w="9525">
            <a:noFill/>
            <a:miter lim="800000"/>
            <a:headEnd/>
            <a:tailEnd/>
          </a:ln>
        </p:spPr>
      </p:pic>
      <p:pic>
        <p:nvPicPr>
          <p:cNvPr id="216069" name="Picture 5"/>
          <p:cNvPicPr>
            <a:picLocks noChangeAspect="1" noChangeArrowheads="1"/>
          </p:cNvPicPr>
          <p:nvPr/>
        </p:nvPicPr>
        <p:blipFill>
          <a:blip r:embed="rId4" cstate="print"/>
          <a:srcRect/>
          <a:stretch>
            <a:fillRect/>
          </a:stretch>
        </p:blipFill>
        <p:spPr bwMode="auto">
          <a:xfrm>
            <a:off x="3491880" y="4437112"/>
            <a:ext cx="3168352"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p:spPr>
        <p:txBody>
          <a:bodyPr/>
          <a:lstStyle/>
          <a:p>
            <a:pPr algn="ctr"/>
            <a:r>
              <a:rPr lang="el-GR" sz="4000" b="1" dirty="0" smtClean="0"/>
              <a:t>ΑΣΚΗΣΗ [3]</a:t>
            </a:r>
            <a:endParaRPr lang="el-GR" sz="4000" b="1" dirty="0"/>
          </a:p>
        </p:txBody>
      </p:sp>
      <p:pic>
        <p:nvPicPr>
          <p:cNvPr id="217090" name="Picture 2"/>
          <p:cNvPicPr>
            <a:picLocks noGrp="1" noChangeAspect="1" noChangeArrowheads="1"/>
          </p:cNvPicPr>
          <p:nvPr>
            <p:ph idx="1"/>
          </p:nvPr>
        </p:nvPicPr>
        <p:blipFill>
          <a:blip r:embed="rId2" cstate="print"/>
          <a:srcRect/>
          <a:stretch>
            <a:fillRect/>
          </a:stretch>
        </p:blipFill>
        <p:spPr bwMode="auto">
          <a:xfrm>
            <a:off x="0" y="692696"/>
            <a:ext cx="9144000" cy="6165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p:spPr>
        <p:txBody>
          <a:bodyPr/>
          <a:lstStyle/>
          <a:p>
            <a:pPr algn="ctr"/>
            <a:r>
              <a:rPr lang="el-GR" sz="4000" b="1" dirty="0" smtClean="0"/>
              <a:t>ΛΥΣΗ ΕΡΩΤΗΜΑΤΩΝ 1 ΚΑΙ 2</a:t>
            </a:r>
            <a:endParaRPr lang="el-GR" sz="4000" b="1" dirty="0"/>
          </a:p>
        </p:txBody>
      </p:sp>
      <p:pic>
        <p:nvPicPr>
          <p:cNvPr id="218114" name="Picture 2"/>
          <p:cNvPicPr>
            <a:picLocks noGrp="1" noChangeAspect="1" noChangeArrowheads="1"/>
          </p:cNvPicPr>
          <p:nvPr>
            <p:ph idx="1"/>
          </p:nvPr>
        </p:nvPicPr>
        <p:blipFill>
          <a:blip r:embed="rId2" cstate="print"/>
          <a:srcRect/>
          <a:stretch>
            <a:fillRect/>
          </a:stretch>
        </p:blipFill>
        <p:spPr bwMode="auto">
          <a:xfrm>
            <a:off x="0" y="836712"/>
            <a:ext cx="9144000" cy="1981200"/>
          </a:xfrm>
          <a:prstGeom prst="rect">
            <a:avLst/>
          </a:prstGeom>
          <a:noFill/>
          <a:ln w="9525">
            <a:noFill/>
            <a:miter lim="800000"/>
            <a:headEnd/>
            <a:tailEnd/>
          </a:ln>
        </p:spPr>
      </p:pic>
      <p:pic>
        <p:nvPicPr>
          <p:cNvPr id="218115" name="Picture 3"/>
          <p:cNvPicPr>
            <a:picLocks noChangeAspect="1" noChangeArrowheads="1"/>
          </p:cNvPicPr>
          <p:nvPr/>
        </p:nvPicPr>
        <p:blipFill>
          <a:blip r:embed="rId3" cstate="print"/>
          <a:srcRect/>
          <a:stretch>
            <a:fillRect/>
          </a:stretch>
        </p:blipFill>
        <p:spPr bwMode="auto">
          <a:xfrm>
            <a:off x="0" y="3429000"/>
            <a:ext cx="8964488"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p:spPr>
        <p:txBody>
          <a:bodyPr/>
          <a:lstStyle/>
          <a:p>
            <a:pPr algn="ctr"/>
            <a:r>
              <a:rPr lang="el-GR" sz="3600" b="1" dirty="0" smtClean="0"/>
              <a:t>ΛΥΣΗ ΕΡΩΤΗΜΑΤΩΝ 3, 4 ΚΑΙ 5</a:t>
            </a:r>
            <a:endParaRPr lang="el-GR" sz="3600" dirty="0"/>
          </a:p>
        </p:txBody>
      </p:sp>
      <p:pic>
        <p:nvPicPr>
          <p:cNvPr id="219138" name="Picture 2"/>
          <p:cNvPicPr>
            <a:picLocks noGrp="1" noChangeAspect="1" noChangeArrowheads="1"/>
          </p:cNvPicPr>
          <p:nvPr>
            <p:ph idx="1"/>
          </p:nvPr>
        </p:nvPicPr>
        <p:blipFill>
          <a:blip r:embed="rId2" cstate="print"/>
          <a:srcRect/>
          <a:stretch>
            <a:fillRect/>
          </a:stretch>
        </p:blipFill>
        <p:spPr bwMode="auto">
          <a:xfrm>
            <a:off x="0" y="620688"/>
            <a:ext cx="9144000" cy="2016224"/>
          </a:xfrm>
          <a:prstGeom prst="rect">
            <a:avLst/>
          </a:prstGeom>
          <a:noFill/>
          <a:ln w="9525">
            <a:noFill/>
            <a:miter lim="800000"/>
            <a:headEnd/>
            <a:tailEnd/>
          </a:ln>
        </p:spPr>
      </p:pic>
      <p:pic>
        <p:nvPicPr>
          <p:cNvPr id="219139" name="Picture 3"/>
          <p:cNvPicPr>
            <a:picLocks noChangeAspect="1" noChangeArrowheads="1"/>
          </p:cNvPicPr>
          <p:nvPr/>
        </p:nvPicPr>
        <p:blipFill>
          <a:blip r:embed="rId3" cstate="print"/>
          <a:srcRect/>
          <a:stretch>
            <a:fillRect/>
          </a:stretch>
        </p:blipFill>
        <p:spPr bwMode="auto">
          <a:xfrm>
            <a:off x="0" y="2636912"/>
            <a:ext cx="9144000" cy="1728192"/>
          </a:xfrm>
          <a:prstGeom prst="rect">
            <a:avLst/>
          </a:prstGeom>
          <a:noFill/>
          <a:ln w="9525">
            <a:noFill/>
            <a:miter lim="800000"/>
            <a:headEnd/>
            <a:tailEnd/>
          </a:ln>
        </p:spPr>
      </p:pic>
      <p:pic>
        <p:nvPicPr>
          <p:cNvPr id="219140" name="Picture 4"/>
          <p:cNvPicPr>
            <a:picLocks noChangeAspect="1" noChangeArrowheads="1"/>
          </p:cNvPicPr>
          <p:nvPr/>
        </p:nvPicPr>
        <p:blipFill>
          <a:blip r:embed="rId4" cstate="print"/>
          <a:srcRect/>
          <a:stretch>
            <a:fillRect/>
          </a:stretch>
        </p:blipFill>
        <p:spPr bwMode="auto">
          <a:xfrm>
            <a:off x="0" y="4365104"/>
            <a:ext cx="9144000" cy="24928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64704"/>
          </a:xfrm>
        </p:spPr>
        <p:txBody>
          <a:bodyPr/>
          <a:lstStyle/>
          <a:p>
            <a:pPr algn="ctr"/>
            <a:r>
              <a:rPr lang="el-GR" sz="4000" b="1" dirty="0" smtClean="0"/>
              <a:t>ΑΣΚΗΣΗ [4]</a:t>
            </a:r>
            <a:endParaRPr lang="el-GR" sz="4000" b="1" dirty="0"/>
          </a:p>
        </p:txBody>
      </p:sp>
      <p:pic>
        <p:nvPicPr>
          <p:cNvPr id="220162" name="Picture 2"/>
          <p:cNvPicPr>
            <a:picLocks noGrp="1" noChangeAspect="1" noChangeArrowheads="1"/>
          </p:cNvPicPr>
          <p:nvPr>
            <p:ph idx="1"/>
          </p:nvPr>
        </p:nvPicPr>
        <p:blipFill>
          <a:blip r:embed="rId2" cstate="print"/>
          <a:srcRect/>
          <a:stretch>
            <a:fillRect/>
          </a:stretch>
        </p:blipFill>
        <p:spPr bwMode="auto">
          <a:xfrm>
            <a:off x="0" y="620688"/>
            <a:ext cx="9144000" cy="4524375"/>
          </a:xfrm>
          <a:prstGeom prst="rect">
            <a:avLst/>
          </a:prstGeom>
          <a:noFill/>
          <a:ln w="9525">
            <a:noFill/>
            <a:miter lim="800000"/>
            <a:headEnd/>
            <a:tailEnd/>
          </a:ln>
        </p:spPr>
      </p:pic>
      <p:pic>
        <p:nvPicPr>
          <p:cNvPr id="220163" name="Picture 3"/>
          <p:cNvPicPr>
            <a:picLocks noChangeAspect="1" noChangeArrowheads="1"/>
          </p:cNvPicPr>
          <p:nvPr/>
        </p:nvPicPr>
        <p:blipFill>
          <a:blip r:embed="rId3" cstate="print"/>
          <a:srcRect/>
          <a:stretch>
            <a:fillRect/>
          </a:stretch>
        </p:blipFill>
        <p:spPr bwMode="auto">
          <a:xfrm>
            <a:off x="0" y="5157192"/>
            <a:ext cx="9144000" cy="1700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p:spPr>
        <p:txBody>
          <a:bodyPr/>
          <a:lstStyle/>
          <a:p>
            <a:pPr algn="ctr"/>
            <a:r>
              <a:rPr lang="el-GR" sz="3600" b="1" dirty="0" smtClean="0"/>
              <a:t>ΛΥΣΗ ΕΡΩΤΗΜΑΤΩΝ 1 ΚΑΙ 2</a:t>
            </a:r>
            <a:endParaRPr lang="el-GR" sz="3600" b="1" dirty="0"/>
          </a:p>
        </p:txBody>
      </p:sp>
      <p:pic>
        <p:nvPicPr>
          <p:cNvPr id="221186" name="Picture 2"/>
          <p:cNvPicPr>
            <a:picLocks noGrp="1" noChangeAspect="1" noChangeArrowheads="1"/>
          </p:cNvPicPr>
          <p:nvPr>
            <p:ph idx="1"/>
          </p:nvPr>
        </p:nvPicPr>
        <p:blipFill>
          <a:blip r:embed="rId2" cstate="print"/>
          <a:srcRect/>
          <a:stretch>
            <a:fillRect/>
          </a:stretch>
        </p:blipFill>
        <p:spPr bwMode="auto">
          <a:xfrm>
            <a:off x="0" y="764704"/>
            <a:ext cx="9144000" cy="2520280"/>
          </a:xfrm>
          <a:prstGeom prst="rect">
            <a:avLst/>
          </a:prstGeom>
          <a:noFill/>
          <a:ln w="9525">
            <a:noFill/>
            <a:miter lim="800000"/>
            <a:headEnd/>
            <a:tailEnd/>
          </a:ln>
        </p:spPr>
      </p:pic>
      <p:pic>
        <p:nvPicPr>
          <p:cNvPr id="221187" name="Picture 3"/>
          <p:cNvPicPr>
            <a:picLocks noChangeAspect="1" noChangeArrowheads="1"/>
          </p:cNvPicPr>
          <p:nvPr/>
        </p:nvPicPr>
        <p:blipFill>
          <a:blip r:embed="rId3" cstate="print"/>
          <a:srcRect/>
          <a:stretch>
            <a:fillRect/>
          </a:stretch>
        </p:blipFill>
        <p:spPr bwMode="auto">
          <a:xfrm>
            <a:off x="0" y="3501008"/>
            <a:ext cx="9144000" cy="33569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685213" cy="706090"/>
          </a:xfrm>
        </p:spPr>
        <p:txBody>
          <a:bodyPr/>
          <a:lstStyle/>
          <a:p>
            <a:pPr algn="ctr"/>
            <a:r>
              <a:rPr lang="el-GR" sz="4400" b="1" dirty="0" smtClean="0"/>
              <a:t>ΕΝΝΟΙΕΣ Ε&amp;Σ</a:t>
            </a:r>
            <a:endParaRPr lang="el-GR" sz="4400" b="1" dirty="0"/>
          </a:p>
        </p:txBody>
      </p:sp>
      <p:sp>
        <p:nvSpPr>
          <p:cNvPr id="3" name="2 - Θέση περιεχομένου"/>
          <p:cNvSpPr>
            <a:spLocks noGrp="1"/>
          </p:cNvSpPr>
          <p:nvPr>
            <p:ph idx="1"/>
          </p:nvPr>
        </p:nvSpPr>
        <p:spPr>
          <a:xfrm>
            <a:off x="0" y="1196752"/>
            <a:ext cx="9144000" cy="5661248"/>
          </a:xfrm>
        </p:spPr>
        <p:txBody>
          <a:bodyPr/>
          <a:lstStyle/>
          <a:p>
            <a:pPr algn="just">
              <a:buFont typeface="Arial" pitchFamily="34" charset="0"/>
              <a:buChar char="•"/>
            </a:pPr>
            <a:r>
              <a:rPr lang="el-GR" sz="2800" dirty="0" smtClean="0"/>
              <a:t>Τις έννοιες «Συγχώνευση» κι «Εξαγορά» ενώ είναι δύο διαφορετικές έννοιες από νομικής πλευράς, στην πράξη τις χρησιμοποιούμαι για να δηλώσουν τη συνένωση δύο ή περισσότερων επιχειρήσεων υπό</a:t>
            </a:r>
            <a:r>
              <a:rPr lang="en-US" sz="2800" dirty="0" smtClean="0"/>
              <a:t>:</a:t>
            </a:r>
            <a:endParaRPr lang="el-GR" sz="2800" dirty="0" smtClean="0"/>
          </a:p>
          <a:p>
            <a:pPr marL="0" indent="0" algn="just">
              <a:buNone/>
            </a:pPr>
            <a:r>
              <a:rPr lang="el-GR" sz="2800" dirty="0" smtClean="0"/>
              <a:t>      </a:t>
            </a:r>
            <a:r>
              <a:rPr lang="en-US" sz="2800" dirty="0" smtClean="0"/>
              <a:t>-</a:t>
            </a:r>
            <a:r>
              <a:rPr lang="el-GR" sz="2800" dirty="0" smtClean="0"/>
              <a:t>ίδια διεύθυνση,</a:t>
            </a:r>
          </a:p>
          <a:p>
            <a:pPr marL="0" indent="0" algn="just">
              <a:buNone/>
            </a:pPr>
            <a:r>
              <a:rPr lang="el-GR" sz="2800" dirty="0" smtClean="0"/>
              <a:t>      -ίδιο έλεγχο,</a:t>
            </a:r>
            <a:endParaRPr lang="en-US" sz="2800" dirty="0" smtClean="0"/>
          </a:p>
          <a:p>
            <a:pPr marL="0" indent="0" algn="just">
              <a:buNone/>
            </a:pPr>
            <a:r>
              <a:rPr lang="el-GR" sz="2800" dirty="0" smtClean="0"/>
              <a:t>      -ίδιους οικονομικούς στόχους και</a:t>
            </a:r>
          </a:p>
          <a:p>
            <a:pPr marL="0" indent="0" algn="just">
              <a:buNone/>
            </a:pPr>
            <a:r>
              <a:rPr lang="el-GR" sz="2800" dirty="0" smtClean="0"/>
              <a:t>      -ίδια συμφέροντα.</a:t>
            </a:r>
          </a:p>
          <a:p>
            <a:pPr algn="just">
              <a:buFont typeface="Arial" pitchFamily="34" charset="0"/>
              <a:buChar char="•"/>
            </a:pPr>
            <a:r>
              <a:rPr lang="el-GR" sz="2800" dirty="0" smtClean="0"/>
              <a:t>Οι δύο έννοιες στην πράξη διαφέρουν μόνο στον τρόπο πραγματοποίησης της συνένωσης.</a:t>
            </a:r>
          </a:p>
          <a:p>
            <a:endParaRPr lang="el-GR"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p:spPr>
        <p:txBody>
          <a:bodyPr/>
          <a:lstStyle/>
          <a:p>
            <a:pPr algn="ctr"/>
            <a:r>
              <a:rPr lang="el-GR" sz="3600" b="1" dirty="0" smtClean="0"/>
              <a:t>ΛΥΣΗ ΕΡΩΤΗΜΑΤΩΝ 3 ΚΑΙ 4</a:t>
            </a:r>
            <a:endParaRPr lang="el-GR" sz="3600" b="1" dirty="0"/>
          </a:p>
        </p:txBody>
      </p:sp>
      <p:pic>
        <p:nvPicPr>
          <p:cNvPr id="222210" name="Picture 2"/>
          <p:cNvPicPr>
            <a:picLocks noGrp="1" noChangeAspect="1" noChangeArrowheads="1"/>
          </p:cNvPicPr>
          <p:nvPr>
            <p:ph idx="1"/>
          </p:nvPr>
        </p:nvPicPr>
        <p:blipFill>
          <a:blip r:embed="rId2" cstate="print"/>
          <a:srcRect/>
          <a:stretch>
            <a:fillRect/>
          </a:stretch>
        </p:blipFill>
        <p:spPr bwMode="auto">
          <a:xfrm>
            <a:off x="0" y="548680"/>
            <a:ext cx="9144000" cy="2749674"/>
          </a:xfrm>
          <a:prstGeom prst="rect">
            <a:avLst/>
          </a:prstGeom>
          <a:noFill/>
          <a:ln w="9525">
            <a:noFill/>
            <a:miter lim="800000"/>
            <a:headEnd/>
            <a:tailEnd/>
          </a:ln>
        </p:spPr>
      </p:pic>
      <p:pic>
        <p:nvPicPr>
          <p:cNvPr id="222211" name="Picture 3"/>
          <p:cNvPicPr>
            <a:picLocks noChangeAspect="1" noChangeArrowheads="1"/>
          </p:cNvPicPr>
          <p:nvPr/>
        </p:nvPicPr>
        <p:blipFill>
          <a:blip r:embed="rId3" cstate="print"/>
          <a:srcRect/>
          <a:stretch>
            <a:fillRect/>
          </a:stretch>
        </p:blipFill>
        <p:spPr bwMode="auto">
          <a:xfrm>
            <a:off x="0" y="3284984"/>
            <a:ext cx="9144000" cy="3573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Grp="1" noChangeArrowheads="1"/>
          </p:cNvSpPr>
          <p:nvPr>
            <p:ph type="title"/>
          </p:nvPr>
        </p:nvSpPr>
        <p:spPr>
          <a:xfrm>
            <a:off x="0" y="0"/>
            <a:ext cx="9144000" cy="1196752"/>
          </a:xfrm>
        </p:spPr>
        <p:txBody>
          <a:bodyPr/>
          <a:lstStyle/>
          <a:p>
            <a:pPr algn="ctr"/>
            <a:r>
              <a:rPr lang="el-GR" sz="3600" b="1" dirty="0" smtClean="0">
                <a:solidFill>
                  <a:srgbClr val="FF6600"/>
                </a:solidFill>
                <a:latin typeface="Arial" pitchFamily="34" charset="0"/>
                <a:cs typeface="Arial" pitchFamily="34" charset="0"/>
              </a:rPr>
              <a:t>ΤΡΟΠΟΙ ΑΠΟΤΙΜΗΣΗΣ </a:t>
            </a:r>
            <a:r>
              <a:rPr lang="el-GR" sz="3600" b="1" dirty="0">
                <a:solidFill>
                  <a:srgbClr val="FF6600"/>
                </a:solidFill>
                <a:latin typeface="Arial" pitchFamily="34" charset="0"/>
                <a:cs typeface="Arial" pitchFamily="34" charset="0"/>
              </a:rPr>
              <a:t>ΕΠΙΧΕΙΡΗΣΕΩΝ </a:t>
            </a:r>
            <a:r>
              <a:rPr lang="el-GR" sz="3600" b="1" dirty="0" smtClean="0">
                <a:solidFill>
                  <a:srgbClr val="FF6600"/>
                </a:solidFill>
                <a:latin typeface="Arial" pitchFamily="34" charset="0"/>
                <a:cs typeface="Arial" pitchFamily="34" charset="0"/>
              </a:rPr>
              <a:t>ΚΑΙ ΤΡΑΠΕΖΩΝ ΣΤΙΣ Ε &amp; Σ</a:t>
            </a:r>
            <a:endParaRPr lang="en-US" sz="3600" b="1" dirty="0">
              <a:solidFill>
                <a:srgbClr val="FF6600"/>
              </a:solidFill>
              <a:latin typeface="Arial" pitchFamily="34" charset="0"/>
              <a:cs typeface="Arial" pitchFamily="34" charset="0"/>
            </a:endParaRPr>
          </a:p>
        </p:txBody>
      </p:sp>
      <p:sp>
        <p:nvSpPr>
          <p:cNvPr id="862211" name="Rectangle 3"/>
          <p:cNvSpPr>
            <a:spLocks noGrp="1" noChangeArrowheads="1"/>
          </p:cNvSpPr>
          <p:nvPr>
            <p:ph type="body" idx="1"/>
          </p:nvPr>
        </p:nvSpPr>
        <p:spPr>
          <a:xfrm>
            <a:off x="0" y="1124744"/>
            <a:ext cx="9144000" cy="5733255"/>
          </a:xfrm>
        </p:spPr>
        <p:txBody>
          <a:bodyPr/>
          <a:lstStyle/>
          <a:p>
            <a:pPr marL="609600" indent="-609600">
              <a:buFont typeface="Wingdings" pitchFamily="2" charset="2"/>
              <a:buNone/>
            </a:pPr>
            <a:r>
              <a:rPr lang="el-GR" dirty="0"/>
              <a:t> </a:t>
            </a:r>
            <a:r>
              <a:rPr lang="el-GR" sz="3000" b="1" dirty="0" smtClean="0">
                <a:solidFill>
                  <a:srgbClr val="002060"/>
                </a:solidFill>
                <a:latin typeface="Arial" pitchFamily="34" charset="0"/>
                <a:cs typeface="Arial" pitchFamily="34" charset="0"/>
              </a:rPr>
              <a:t>1. </a:t>
            </a:r>
            <a:r>
              <a:rPr lang="el-GR" sz="3000" b="1" dirty="0">
                <a:solidFill>
                  <a:srgbClr val="002060"/>
                </a:solidFill>
                <a:latin typeface="Arial" pitchFamily="34" charset="0"/>
                <a:cs typeface="Arial" pitchFamily="34" charset="0"/>
              </a:rPr>
              <a:t>Λογιστική αξία:</a:t>
            </a:r>
            <a:r>
              <a:rPr lang="el-GR" sz="3000" dirty="0">
                <a:solidFill>
                  <a:srgbClr val="808000"/>
                </a:solidFill>
                <a:latin typeface="Arial" pitchFamily="34" charset="0"/>
                <a:cs typeface="Arial" pitchFamily="34" charset="0"/>
              </a:rPr>
              <a:t> </a:t>
            </a:r>
            <a:r>
              <a:rPr lang="el-GR" sz="3000" dirty="0">
                <a:solidFill>
                  <a:schemeClr val="tx1"/>
                </a:solidFill>
                <a:latin typeface="Arial" pitchFamily="34" charset="0"/>
                <a:cs typeface="Arial" pitchFamily="34" charset="0"/>
              </a:rPr>
              <a:t>η καθαρή αξία </a:t>
            </a:r>
            <a:r>
              <a:rPr lang="el-GR" sz="3000" dirty="0" smtClean="0">
                <a:solidFill>
                  <a:schemeClr val="tx1"/>
                </a:solidFill>
                <a:latin typeface="Arial" pitchFamily="34" charset="0"/>
                <a:cs typeface="Arial" pitchFamily="34" charset="0"/>
              </a:rPr>
              <a:t>της εξαγοραζόμενης όπως παρουσιάζεται </a:t>
            </a:r>
            <a:r>
              <a:rPr lang="el-GR" sz="3000" dirty="0">
                <a:solidFill>
                  <a:schemeClr val="tx1"/>
                </a:solidFill>
                <a:latin typeface="Arial" pitchFamily="34" charset="0"/>
                <a:cs typeface="Arial" pitchFamily="34" charset="0"/>
              </a:rPr>
              <a:t>στον </a:t>
            </a:r>
            <a:r>
              <a:rPr lang="el-GR" sz="3000" dirty="0" smtClean="0">
                <a:solidFill>
                  <a:schemeClr val="tx1"/>
                </a:solidFill>
                <a:latin typeface="Arial" pitchFamily="34" charset="0"/>
                <a:cs typeface="Arial" pitchFamily="34" charset="0"/>
              </a:rPr>
              <a:t>ισολογισμό της.</a:t>
            </a:r>
          </a:p>
          <a:p>
            <a:pPr marL="609600" indent="-609600">
              <a:buFont typeface="Wingdings" pitchFamily="2" charset="2"/>
              <a:buNone/>
            </a:pPr>
            <a:r>
              <a:rPr lang="el-GR" sz="3000" b="1" dirty="0" smtClean="0">
                <a:solidFill>
                  <a:srgbClr val="006600"/>
                </a:solidFill>
                <a:latin typeface="Arial" pitchFamily="34" charset="0"/>
                <a:cs typeface="Arial" pitchFamily="34" charset="0"/>
              </a:rPr>
              <a:t>2. Αξία εκκαθάρισης: </a:t>
            </a:r>
            <a:r>
              <a:rPr lang="el-GR" sz="3000" dirty="0" smtClean="0">
                <a:solidFill>
                  <a:schemeClr val="tx1"/>
                </a:solidFill>
                <a:latin typeface="Arial" pitchFamily="34" charset="0"/>
                <a:cs typeface="Arial" pitchFamily="34" charset="0"/>
              </a:rPr>
              <a:t>η αξία που θα προσδιοριζόταν, εάν τα προτερήματα του ενεργητικού της εξαγοραζόμενης</a:t>
            </a:r>
            <a:r>
              <a:rPr lang="en-US" sz="3000" dirty="0" smtClean="0">
                <a:solidFill>
                  <a:schemeClr val="tx1"/>
                </a:solidFill>
                <a:latin typeface="Arial" pitchFamily="34" charset="0"/>
                <a:cs typeface="Arial" pitchFamily="34" charset="0"/>
              </a:rPr>
              <a:t> </a:t>
            </a:r>
            <a:r>
              <a:rPr lang="el-GR" sz="3000" dirty="0" smtClean="0">
                <a:solidFill>
                  <a:schemeClr val="tx1"/>
                </a:solidFill>
                <a:latin typeface="Arial" pitchFamily="34" charset="0"/>
                <a:cs typeface="Arial" pitchFamily="34" charset="0"/>
              </a:rPr>
              <a:t>είχαν εκκαθαριστεί. </a:t>
            </a:r>
          </a:p>
          <a:p>
            <a:pPr marL="609600" indent="-609600">
              <a:buFont typeface="Wingdings" pitchFamily="2" charset="2"/>
              <a:buNone/>
            </a:pPr>
            <a:r>
              <a:rPr lang="el-GR" sz="3000" b="1" dirty="0" smtClean="0">
                <a:solidFill>
                  <a:srgbClr val="FF0000"/>
                </a:solidFill>
                <a:latin typeface="Arial" pitchFamily="34" charset="0"/>
                <a:cs typeface="Arial" pitchFamily="34" charset="0"/>
              </a:rPr>
              <a:t>3</a:t>
            </a:r>
            <a:r>
              <a:rPr lang="el-GR" sz="3000" b="1" dirty="0">
                <a:solidFill>
                  <a:srgbClr val="FF0000"/>
                </a:solidFill>
                <a:latin typeface="Arial" pitchFamily="34" charset="0"/>
                <a:cs typeface="Arial" pitchFamily="34" charset="0"/>
              </a:rPr>
              <a:t>. Κόστος </a:t>
            </a:r>
            <a:r>
              <a:rPr lang="el-GR" sz="3000" b="1" dirty="0" smtClean="0">
                <a:solidFill>
                  <a:srgbClr val="FF0000"/>
                </a:solidFill>
                <a:latin typeface="Arial" pitchFamily="34" charset="0"/>
                <a:cs typeface="Arial" pitchFamily="34" charset="0"/>
              </a:rPr>
              <a:t>αντικατάστασης: </a:t>
            </a:r>
            <a:r>
              <a:rPr lang="el-GR" sz="3000" dirty="0" smtClean="0">
                <a:solidFill>
                  <a:schemeClr val="tx1"/>
                </a:solidFill>
                <a:latin typeface="Arial" pitchFamily="34" charset="0"/>
                <a:cs typeface="Arial" pitchFamily="34" charset="0"/>
              </a:rPr>
              <a:t>κυρίως</a:t>
            </a:r>
            <a:r>
              <a:rPr lang="el-GR" sz="3000" b="1" dirty="0" smtClean="0">
                <a:solidFill>
                  <a:srgbClr val="FF0000"/>
                </a:solidFill>
                <a:latin typeface="Arial" pitchFamily="34" charset="0"/>
                <a:cs typeface="Arial" pitchFamily="34" charset="0"/>
              </a:rPr>
              <a:t> </a:t>
            </a:r>
            <a:r>
              <a:rPr lang="el-GR" sz="3000" dirty="0" smtClean="0">
                <a:solidFill>
                  <a:schemeClr val="tx1"/>
                </a:solidFill>
                <a:latin typeface="Arial" pitchFamily="34" charset="0"/>
                <a:cs typeface="Arial" pitchFamily="34" charset="0"/>
              </a:rPr>
              <a:t>το </a:t>
            </a:r>
            <a:r>
              <a:rPr lang="el-GR" sz="3000" dirty="0">
                <a:solidFill>
                  <a:schemeClr val="tx1"/>
                </a:solidFill>
                <a:latin typeface="Arial" pitchFamily="34" charset="0"/>
                <a:cs typeface="Arial" pitchFamily="34" charset="0"/>
              </a:rPr>
              <a:t>κόστος αντικατάστασης των προτερημάτων </a:t>
            </a:r>
            <a:r>
              <a:rPr lang="el-GR" sz="3000" dirty="0" smtClean="0">
                <a:solidFill>
                  <a:schemeClr val="tx1"/>
                </a:solidFill>
                <a:latin typeface="Arial" pitchFamily="34" charset="0"/>
                <a:cs typeface="Arial" pitchFamily="34" charset="0"/>
              </a:rPr>
              <a:t>του ενεργητικού της εξαγοραζόμενης και λιγότερο τα </a:t>
            </a:r>
            <a:r>
              <a:rPr lang="el-GR" sz="3000" dirty="0">
                <a:solidFill>
                  <a:schemeClr val="tx1"/>
                </a:solidFill>
                <a:latin typeface="Arial" pitchFamily="34" charset="0"/>
                <a:cs typeface="Arial" pitchFamily="34" charset="0"/>
              </a:rPr>
              <a:t>στοιχεία του παθητικού </a:t>
            </a:r>
            <a:r>
              <a:rPr lang="el-GR" sz="3000" dirty="0" smtClean="0">
                <a:solidFill>
                  <a:schemeClr val="tx1"/>
                </a:solidFill>
                <a:latin typeface="Arial" pitchFamily="34" charset="0"/>
                <a:cs typeface="Arial" pitchFamily="34" charset="0"/>
              </a:rPr>
              <a:t>της.</a:t>
            </a:r>
            <a:endParaRPr lang="el-GR" sz="3000" dirty="0">
              <a:solidFill>
                <a:schemeClr val="tx1"/>
              </a:solidFill>
              <a:latin typeface="Arial" pitchFamily="34" charset="0"/>
              <a:cs typeface="Arial" pitchFamily="34" charset="0"/>
            </a:endParaRPr>
          </a:p>
          <a:p>
            <a:pPr marL="609600" indent="-609600" algn="ctr"/>
            <a:endParaRPr lang="en-US" sz="2000" dirty="0">
              <a:solidFill>
                <a:srgbClr val="808000"/>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Rectangle 2"/>
          <p:cNvSpPr>
            <a:spLocks noGrp="1" noChangeArrowheads="1"/>
          </p:cNvSpPr>
          <p:nvPr>
            <p:ph type="title"/>
          </p:nvPr>
        </p:nvSpPr>
        <p:spPr>
          <a:xfrm>
            <a:off x="0" y="274638"/>
            <a:ext cx="9144000" cy="634082"/>
          </a:xfrm>
        </p:spPr>
        <p:txBody>
          <a:bodyPr/>
          <a:lstStyle/>
          <a:p>
            <a:pPr algn="ctr"/>
            <a:r>
              <a:rPr lang="el-GR" sz="3600" b="1" dirty="0" smtClean="0">
                <a:solidFill>
                  <a:schemeClr val="accent1">
                    <a:lumMod val="50000"/>
                  </a:schemeClr>
                </a:solidFill>
              </a:rPr>
              <a:t>ΤΡΟΠΟΙ ΑΠΟΤΙΜΗΣΗΣ ΟΡΓΑΝΙΣΜΩΝ ΣΤΙΣ Ε &amp; Σ</a:t>
            </a:r>
            <a:endParaRPr lang="en-US" sz="3600" b="1" dirty="0">
              <a:solidFill>
                <a:schemeClr val="accent1">
                  <a:lumMod val="50000"/>
                </a:schemeClr>
              </a:solidFill>
            </a:endParaRPr>
          </a:p>
        </p:txBody>
      </p:sp>
      <p:sp>
        <p:nvSpPr>
          <p:cNvPr id="867331" name="Rectangle 3"/>
          <p:cNvSpPr>
            <a:spLocks noGrp="1" noChangeArrowheads="1"/>
          </p:cNvSpPr>
          <p:nvPr>
            <p:ph type="body" idx="1"/>
          </p:nvPr>
        </p:nvSpPr>
        <p:spPr>
          <a:xfrm>
            <a:off x="0" y="1052736"/>
            <a:ext cx="9144000" cy="5805264"/>
          </a:xfrm>
        </p:spPr>
        <p:txBody>
          <a:bodyPr/>
          <a:lstStyle/>
          <a:p>
            <a:pPr marL="609600" indent="-609600" algn="ctr">
              <a:buFont typeface="Wingdings" pitchFamily="2" charset="2"/>
              <a:buNone/>
            </a:pPr>
            <a:r>
              <a:rPr lang="el-GR" dirty="0">
                <a:latin typeface="Arial" pitchFamily="34" charset="0"/>
                <a:cs typeface="Arial" pitchFamily="34" charset="0"/>
              </a:rPr>
              <a:t>Η προστιθέμενη αξία από τις ταμειακές ροές.</a:t>
            </a:r>
          </a:p>
          <a:p>
            <a:pPr marL="609600" indent="-609600" algn="ctr">
              <a:buFont typeface="Wingdings" pitchFamily="2" charset="2"/>
              <a:buNone/>
            </a:pPr>
            <a:r>
              <a:rPr lang="el-GR" sz="2800" b="1" dirty="0" smtClean="0">
                <a:solidFill>
                  <a:srgbClr val="CC3300"/>
                </a:solidFill>
                <a:latin typeface="Arial" pitchFamily="34" charset="0"/>
                <a:cs typeface="Arial" pitchFamily="34" charset="0"/>
              </a:rPr>
              <a:t>Για </a:t>
            </a:r>
            <a:r>
              <a:rPr lang="el-GR" sz="2800" b="1" dirty="0">
                <a:solidFill>
                  <a:srgbClr val="CC3300"/>
                </a:solidFill>
                <a:latin typeface="Arial" pitchFamily="34" charset="0"/>
                <a:cs typeface="Arial" pitchFamily="34" charset="0"/>
              </a:rPr>
              <a:t>να αυξήσει την αξία </a:t>
            </a:r>
            <a:r>
              <a:rPr lang="el-GR" sz="2800" b="1" dirty="0" smtClean="0">
                <a:solidFill>
                  <a:srgbClr val="CC3300"/>
                </a:solidFill>
                <a:latin typeface="Arial" pitchFamily="34" charset="0"/>
                <a:cs typeface="Arial" pitchFamily="34" charset="0"/>
              </a:rPr>
              <a:t>του ένας οργανισμός πρέπει </a:t>
            </a:r>
            <a:r>
              <a:rPr lang="el-GR" sz="2800" b="1" dirty="0">
                <a:solidFill>
                  <a:srgbClr val="CC3300"/>
                </a:solidFill>
                <a:latin typeface="Arial" pitchFamily="34" charset="0"/>
                <a:cs typeface="Arial" pitchFamily="34" charset="0"/>
              </a:rPr>
              <a:t>να κάνει ένα ή περισσότερα από τα εξής:</a:t>
            </a:r>
          </a:p>
          <a:p>
            <a:pPr marL="609600" indent="-609600">
              <a:buFont typeface="Wingdings" pitchFamily="2" charset="2"/>
              <a:buAutoNum type="arabicPeriod"/>
            </a:pPr>
            <a:r>
              <a:rPr lang="el-GR" dirty="0" smtClean="0">
                <a:solidFill>
                  <a:srgbClr val="7030A0"/>
                </a:solidFill>
                <a:latin typeface="Arial" pitchFamily="34" charset="0"/>
                <a:cs typeface="Arial" pitchFamily="34" charset="0"/>
              </a:rPr>
              <a:t>Να αυξήσει </a:t>
            </a:r>
            <a:r>
              <a:rPr lang="el-GR" dirty="0">
                <a:solidFill>
                  <a:srgbClr val="7030A0"/>
                </a:solidFill>
                <a:latin typeface="Arial" pitchFamily="34" charset="0"/>
                <a:cs typeface="Arial" pitchFamily="34" charset="0"/>
              </a:rPr>
              <a:t>το επίπεδο κερδών σε σχέση με τα διαθέσιμα κεφάλαιά </a:t>
            </a:r>
            <a:r>
              <a:rPr lang="el-GR" dirty="0" smtClean="0">
                <a:solidFill>
                  <a:srgbClr val="7030A0"/>
                </a:solidFill>
                <a:latin typeface="Arial" pitchFamily="34" charset="0"/>
                <a:cs typeface="Arial" pitchFamily="34" charset="0"/>
              </a:rPr>
              <a:t>του.</a:t>
            </a:r>
            <a:endParaRPr lang="el-GR" dirty="0">
              <a:solidFill>
                <a:srgbClr val="7030A0"/>
              </a:solidFill>
              <a:latin typeface="Arial" pitchFamily="34" charset="0"/>
              <a:cs typeface="Arial" pitchFamily="34" charset="0"/>
            </a:endParaRPr>
          </a:p>
          <a:p>
            <a:pPr marL="609600" indent="-609600">
              <a:buFont typeface="Wingdings" pitchFamily="2" charset="2"/>
              <a:buAutoNum type="arabicPeriod"/>
            </a:pPr>
            <a:r>
              <a:rPr lang="el-GR" dirty="0" smtClean="0">
                <a:solidFill>
                  <a:srgbClr val="006600"/>
                </a:solidFill>
                <a:latin typeface="Arial" pitchFamily="34" charset="0"/>
                <a:cs typeface="Arial" pitchFamily="34" charset="0"/>
              </a:rPr>
              <a:t>Να έχει αυξημένη  </a:t>
            </a:r>
            <a:r>
              <a:rPr lang="el-GR" dirty="0">
                <a:solidFill>
                  <a:srgbClr val="006600"/>
                </a:solidFill>
                <a:latin typeface="Arial" pitchFamily="34" charset="0"/>
                <a:cs typeface="Arial" pitchFamily="34" charset="0"/>
              </a:rPr>
              <a:t>επιστροφή κεφαλαίου από τη νέα επένδυση.</a:t>
            </a:r>
          </a:p>
          <a:p>
            <a:pPr marL="609600" indent="-609600">
              <a:buFont typeface="Wingdings" pitchFamily="2" charset="2"/>
              <a:buAutoNum type="arabicPeriod"/>
            </a:pPr>
            <a:r>
              <a:rPr lang="el-GR" dirty="0" smtClean="0">
                <a:solidFill>
                  <a:srgbClr val="C00000"/>
                </a:solidFill>
                <a:latin typeface="Arial" pitchFamily="34" charset="0"/>
                <a:cs typeface="Arial" pitchFamily="34" charset="0"/>
              </a:rPr>
              <a:t>Να μειώσει το </a:t>
            </a:r>
            <a:r>
              <a:rPr lang="el-GR" dirty="0">
                <a:solidFill>
                  <a:srgbClr val="C00000"/>
                </a:solidFill>
                <a:latin typeface="Arial" pitchFamily="34" charset="0"/>
                <a:cs typeface="Arial" pitchFamily="34" charset="0"/>
              </a:rPr>
              <a:t>κόστος κεφαλαίου </a:t>
            </a:r>
            <a:r>
              <a:rPr lang="el-GR" dirty="0" smtClean="0">
                <a:solidFill>
                  <a:srgbClr val="C00000"/>
                </a:solidFill>
                <a:latin typeface="Arial" pitchFamily="34" charset="0"/>
                <a:cs typeface="Arial" pitchFamily="34" charset="0"/>
              </a:rPr>
              <a:t>του. </a:t>
            </a:r>
            <a:endParaRPr lang="en-US"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4" name="Rectangle 2"/>
          <p:cNvSpPr>
            <a:spLocks noGrp="1" noChangeArrowheads="1"/>
          </p:cNvSpPr>
          <p:nvPr>
            <p:ph type="title"/>
          </p:nvPr>
        </p:nvSpPr>
        <p:spPr>
          <a:xfrm>
            <a:off x="0" y="1"/>
            <a:ext cx="9144000" cy="692696"/>
          </a:xfrm>
        </p:spPr>
        <p:txBody>
          <a:bodyPr/>
          <a:lstStyle/>
          <a:p>
            <a:pPr algn="ctr"/>
            <a:r>
              <a:rPr lang="el-GR" sz="3600" b="1" dirty="0" smtClean="0">
                <a:solidFill>
                  <a:srgbClr val="002060"/>
                </a:solidFill>
              </a:rPr>
              <a:t>ΑΞΙΟΛΟΓΗΣΗ ΜΕ ΒΑΣΗ ΤΟ ΥΨΟΣ ΤΩΝ ΚΕΡΔΩΝ </a:t>
            </a:r>
            <a:endParaRPr lang="el-GR" sz="3600" b="1" dirty="0">
              <a:solidFill>
                <a:srgbClr val="002060"/>
              </a:solidFill>
            </a:endParaRPr>
          </a:p>
        </p:txBody>
      </p:sp>
      <p:sp>
        <p:nvSpPr>
          <p:cNvPr id="1288195" name="Rectangle 3"/>
          <p:cNvSpPr>
            <a:spLocks noGrp="1" noChangeArrowheads="1"/>
          </p:cNvSpPr>
          <p:nvPr>
            <p:ph type="body" sz="half" idx="1"/>
          </p:nvPr>
        </p:nvSpPr>
        <p:spPr>
          <a:xfrm>
            <a:off x="0" y="692696"/>
            <a:ext cx="9144000" cy="6165304"/>
          </a:xfrm>
        </p:spPr>
        <p:txBody>
          <a:bodyPr/>
          <a:lstStyle/>
          <a:p>
            <a:pPr algn="ctr">
              <a:buFont typeface="Wingdings" pitchFamily="2" charset="2"/>
              <a:buNone/>
            </a:pPr>
            <a:r>
              <a:rPr lang="en-US" sz="2000" b="1" dirty="0">
                <a:solidFill>
                  <a:srgbClr val="FF6600"/>
                </a:solidFill>
              </a:rPr>
              <a:t> </a:t>
            </a:r>
            <a:r>
              <a:rPr lang="el-GR" sz="2800" b="1" dirty="0" smtClean="0">
                <a:solidFill>
                  <a:srgbClr val="FF6600"/>
                </a:solidFill>
              </a:rPr>
              <a:t>Έστω ότι ισχύουν τα παρακάτω για δύο </a:t>
            </a:r>
            <a:r>
              <a:rPr lang="el-GR" sz="2800" b="1" dirty="0">
                <a:solidFill>
                  <a:srgbClr val="FF6600"/>
                </a:solidFill>
              </a:rPr>
              <a:t>εισηγμένες </a:t>
            </a:r>
            <a:r>
              <a:rPr lang="el-GR" sz="2800" b="1" dirty="0" smtClean="0">
                <a:solidFill>
                  <a:srgbClr val="FF6600"/>
                </a:solidFill>
              </a:rPr>
              <a:t>εταιρίες</a:t>
            </a:r>
            <a:endParaRPr lang="en-US" sz="2800" b="1" dirty="0">
              <a:solidFill>
                <a:srgbClr val="FF6600"/>
              </a:solidFill>
            </a:endParaRPr>
          </a:p>
          <a:p>
            <a:pPr>
              <a:buFont typeface="Wingdings" pitchFamily="2" charset="2"/>
              <a:buNone/>
            </a:pPr>
            <a:endParaRPr lang="el-GR" sz="2000" b="1" dirty="0">
              <a:solidFill>
                <a:srgbClr val="FF6600"/>
              </a:solidFill>
            </a:endParaRPr>
          </a:p>
        </p:txBody>
      </p:sp>
      <p:graphicFrame>
        <p:nvGraphicFramePr>
          <p:cNvPr id="1288229" name="Group 37"/>
          <p:cNvGraphicFramePr>
            <a:graphicFrameLocks noGrp="1"/>
          </p:cNvGraphicFramePr>
          <p:nvPr>
            <p:ph sz="half" idx="2"/>
          </p:nvPr>
        </p:nvGraphicFramePr>
        <p:xfrm>
          <a:off x="0" y="1412773"/>
          <a:ext cx="9144000" cy="5341950"/>
        </p:xfrm>
        <a:graphic>
          <a:graphicData uri="http://schemas.openxmlformats.org/drawingml/2006/table">
            <a:tbl>
              <a:tblPr/>
              <a:tblGrid>
                <a:gridCol w="3048000"/>
                <a:gridCol w="3048000"/>
                <a:gridCol w="3048000"/>
              </a:tblGrid>
              <a:tr h="8778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1" i="0" u="none" strike="noStrike" cap="none" normalizeH="0" baseline="0" dirty="0" smtClean="0">
                          <a:ln>
                            <a:noFill/>
                          </a:ln>
                          <a:solidFill>
                            <a:schemeClr val="tx1"/>
                          </a:solidFill>
                          <a:effectLst/>
                          <a:latin typeface="Arial" charset="0"/>
                        </a:rPr>
                        <a:t>ΣΥΓΧΩΝΕΥΣΗ Ω+Λ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1" i="0" u="none" strike="noStrike" cap="none" normalizeH="0" baseline="0" dirty="0" smtClean="0">
                          <a:ln>
                            <a:noFill/>
                          </a:ln>
                          <a:solidFill>
                            <a:schemeClr val="tx1"/>
                          </a:solidFill>
                          <a:effectLst/>
                          <a:latin typeface="Arial" charset="0"/>
                        </a:rPr>
                        <a:t>ΩΜΕΓΑ Α.Ε.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1" i="0" u="none" strike="noStrike" cap="none" normalizeH="0" baseline="0" dirty="0" smtClean="0">
                          <a:ln>
                            <a:noFill/>
                          </a:ln>
                          <a:solidFill>
                            <a:schemeClr val="tx1"/>
                          </a:solidFill>
                          <a:effectLst/>
                          <a:latin typeface="Arial" charset="0"/>
                        </a:rPr>
                        <a:t>ΛΑΜΔΑ Α.Ε.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266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Συνολικά κέρδη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18.000.000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9.000.000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78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Αριθμός μετοχών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6.000.000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4.500.000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78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Κέρδη /μετοχή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266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Τιμή μετοχής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78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Πολλαπλασιαστής</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ή Ρ/Ε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4φ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3φ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42918"/>
          </a:xfrm>
        </p:spPr>
        <p:txBody>
          <a:bodyPr/>
          <a:lstStyle/>
          <a:p>
            <a:pPr algn="ctr"/>
            <a:r>
              <a:rPr lang="el-GR" sz="4400" b="1" dirty="0" smtClean="0">
                <a:solidFill>
                  <a:srgbClr val="7030A0"/>
                </a:solidFill>
              </a:rPr>
              <a:t>ΣΥΓΧΩΝΕΥΣΗ</a:t>
            </a:r>
            <a:endParaRPr lang="el-GR" sz="4400" b="1" dirty="0">
              <a:solidFill>
                <a:srgbClr val="7030A0"/>
              </a:solidFill>
            </a:endParaRPr>
          </a:p>
        </p:txBody>
      </p:sp>
      <p:sp>
        <p:nvSpPr>
          <p:cNvPr id="3" name="2 - Θέση περιεχομένου"/>
          <p:cNvSpPr>
            <a:spLocks noGrp="1"/>
          </p:cNvSpPr>
          <p:nvPr>
            <p:ph idx="1"/>
          </p:nvPr>
        </p:nvSpPr>
        <p:spPr>
          <a:xfrm>
            <a:off x="0" y="785794"/>
            <a:ext cx="8820472" cy="6072206"/>
          </a:xfrm>
        </p:spPr>
        <p:txBody>
          <a:bodyPr/>
          <a:lstStyle/>
          <a:p>
            <a:pPr algn="just">
              <a:buFont typeface="Arial" pitchFamily="34" charset="0"/>
              <a:buChar char="•"/>
            </a:pPr>
            <a:r>
              <a:rPr lang="el-GR" b="1" dirty="0" smtClean="0">
                <a:solidFill>
                  <a:srgbClr val="002060"/>
                </a:solidFill>
              </a:rPr>
              <a:t>Συμφωνείται η συγχώνευση των δύο εταιρειών </a:t>
            </a:r>
            <a:r>
              <a:rPr lang="el-GR" b="1" dirty="0" smtClean="0">
                <a:solidFill>
                  <a:srgbClr val="CC3300"/>
                </a:solidFill>
              </a:rPr>
              <a:t>Ω</a:t>
            </a:r>
            <a:r>
              <a:rPr lang="el-GR" b="1" dirty="0" smtClean="0">
                <a:solidFill>
                  <a:srgbClr val="002060"/>
                </a:solidFill>
              </a:rPr>
              <a:t> &amp; </a:t>
            </a:r>
            <a:r>
              <a:rPr lang="el-GR" b="1" dirty="0" smtClean="0">
                <a:solidFill>
                  <a:srgbClr val="FF0066"/>
                </a:solidFill>
              </a:rPr>
              <a:t>Λ</a:t>
            </a:r>
            <a:r>
              <a:rPr lang="el-GR" b="1" dirty="0" smtClean="0">
                <a:solidFill>
                  <a:srgbClr val="002060"/>
                </a:solidFill>
              </a:rPr>
              <a:t>. Επιζώσα θα είναι η </a:t>
            </a:r>
            <a:r>
              <a:rPr lang="el-GR" b="1" dirty="0" smtClean="0">
                <a:solidFill>
                  <a:srgbClr val="C00000"/>
                </a:solidFill>
              </a:rPr>
              <a:t>Ω</a:t>
            </a:r>
            <a:r>
              <a:rPr lang="el-GR" b="1" dirty="0" smtClean="0">
                <a:solidFill>
                  <a:srgbClr val="002060"/>
                </a:solidFill>
              </a:rPr>
              <a:t>. Ο λόγος ανταλλαγής θα είναι δύο  μετοχές της </a:t>
            </a:r>
            <a:r>
              <a:rPr lang="el-GR" b="1" dirty="0" smtClean="0">
                <a:solidFill>
                  <a:srgbClr val="FF0066"/>
                </a:solidFill>
              </a:rPr>
              <a:t>Λ</a:t>
            </a:r>
            <a:r>
              <a:rPr lang="el-GR" b="1" dirty="0" smtClean="0">
                <a:solidFill>
                  <a:srgbClr val="002060"/>
                </a:solidFill>
              </a:rPr>
              <a:t> προς μία  μετοχή της </a:t>
            </a:r>
            <a:r>
              <a:rPr lang="el-GR" b="1" dirty="0" smtClean="0">
                <a:solidFill>
                  <a:srgbClr val="CC3300"/>
                </a:solidFill>
              </a:rPr>
              <a:t>Ω </a:t>
            </a:r>
            <a:r>
              <a:rPr lang="el-GR" b="1" dirty="0" smtClean="0">
                <a:solidFill>
                  <a:srgbClr val="002060"/>
                </a:solidFill>
              </a:rPr>
              <a:t>(12/6). Συνήθως προτιμάται ο προσδιορισμός από τη σχέση 6/12, οπότε συγκεκριμένα ορίζεται ότι θα ληφθούν 0,5 μετοχές της </a:t>
            </a:r>
            <a:r>
              <a:rPr lang="el-GR" b="1" dirty="0" smtClean="0">
                <a:solidFill>
                  <a:srgbClr val="C00000"/>
                </a:solidFill>
              </a:rPr>
              <a:t>Ω</a:t>
            </a:r>
            <a:r>
              <a:rPr lang="el-GR" b="1" dirty="0" smtClean="0">
                <a:solidFill>
                  <a:srgbClr val="002060"/>
                </a:solidFill>
              </a:rPr>
              <a:t> για κάθε μία μετοχή της </a:t>
            </a:r>
            <a:r>
              <a:rPr lang="el-GR" b="1" dirty="0" smtClean="0">
                <a:solidFill>
                  <a:srgbClr val="FF0066"/>
                </a:solidFill>
              </a:rPr>
              <a:t>Λ</a:t>
            </a:r>
            <a:r>
              <a:rPr lang="el-GR" b="1" dirty="0" smtClean="0">
                <a:solidFill>
                  <a:srgbClr val="002060"/>
                </a:solidFill>
              </a:rPr>
              <a:t>. Υποθέτουμε ότι καμιά μεταβολή δεν γίνεται στα κέρδη μετά την συγχώνευση. Ποια θα είναι η επίδραση της συγχώνευσης επί των κερδών παρουσιάζεται στον παρακάτω πίνακα</a:t>
            </a:r>
            <a:r>
              <a:rPr lang="en-US" b="1" dirty="0" smtClean="0">
                <a:solidFill>
                  <a:srgbClr val="002060"/>
                </a:solidFill>
              </a:rPr>
              <a:t>:</a:t>
            </a:r>
            <a:endParaRPr lang="el-GR"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96839"/>
            <a:ext cx="9143999" cy="546080"/>
          </a:xfrm>
        </p:spPr>
        <p:txBody>
          <a:bodyPr/>
          <a:lstStyle/>
          <a:p>
            <a:pPr algn="ctr"/>
            <a:r>
              <a:rPr lang="el-GR" sz="4000" b="1" dirty="0" smtClean="0"/>
              <a:t>ΛΥΣΗ</a:t>
            </a:r>
            <a:endParaRPr lang="el-GR" sz="4000" b="1" dirty="0"/>
          </a:p>
        </p:txBody>
      </p:sp>
      <p:graphicFrame>
        <p:nvGraphicFramePr>
          <p:cNvPr id="5" name="Group 38"/>
          <p:cNvGraphicFramePr>
            <a:graphicFrameLocks noGrp="1"/>
          </p:cNvGraphicFramePr>
          <p:nvPr>
            <p:ph type="tbl" idx="1"/>
          </p:nvPr>
        </p:nvGraphicFramePr>
        <p:xfrm>
          <a:off x="71423" y="1000108"/>
          <a:ext cx="9001155" cy="4573229"/>
        </p:xfrm>
        <a:graphic>
          <a:graphicData uri="http://schemas.openxmlformats.org/drawingml/2006/table">
            <a:tbl>
              <a:tblPr/>
              <a:tblGrid>
                <a:gridCol w="3579098"/>
                <a:gridCol w="5422057"/>
              </a:tblGrid>
              <a:tr h="80828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rgbClr val="CC3300"/>
                          </a:solidFill>
                          <a:effectLst/>
                          <a:latin typeface="Arial" charset="0"/>
                        </a:rPr>
                        <a:t>Συγχώνευση Ω+Λ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rgbClr val="CC3300"/>
                          </a:solidFill>
                          <a:effectLst/>
                          <a:latin typeface="Arial" charset="0"/>
                        </a:rPr>
                        <a:t>Επιζώσα Επιχείρηση η Ω</a:t>
                      </a:r>
                      <a:r>
                        <a:rPr kumimoji="0" lang="en-US" sz="2400" b="1" i="0" u="none" strike="noStrike" cap="none" normalizeH="0" baseline="0" dirty="0" smtClean="0">
                          <a:ln>
                            <a:noFill/>
                          </a:ln>
                          <a:solidFill>
                            <a:srgbClr val="CC3300"/>
                          </a:solidFill>
                          <a:effectLst/>
                          <a:latin typeface="Arial" charset="0"/>
                        </a:rPr>
                        <a:t> </a:t>
                      </a:r>
                      <a:endParaRPr kumimoji="0" lang="el-GR" sz="2400" b="1" i="0" u="none" strike="noStrike" cap="none" normalizeH="0" baseline="0" dirty="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47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rgbClr val="7030A0"/>
                          </a:solidFill>
                          <a:effectLst/>
                          <a:latin typeface="Arial" charset="0"/>
                        </a:rPr>
                        <a:t>Συνολικά κέρδη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rgbClr val="7030A0"/>
                          </a:solidFill>
                          <a:effectLst/>
                          <a:latin typeface="Arial" charset="0"/>
                        </a:rPr>
                        <a:t>       27.000.000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869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rgbClr val="FF0000"/>
                          </a:solidFill>
                          <a:effectLst/>
                          <a:latin typeface="Arial" charset="0"/>
                        </a:rPr>
                        <a:t>Νέος αριθμός μετοχών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6.000.000 + (4.500.000*0,5) = </a:t>
                      </a:r>
                      <a:r>
                        <a:rPr kumimoji="0" lang="el-GR" sz="2400" b="1" i="0" u="none" strike="noStrike" cap="none" normalizeH="0" baseline="0" dirty="0" smtClean="0">
                          <a:ln>
                            <a:noFill/>
                          </a:ln>
                          <a:solidFill>
                            <a:srgbClr val="FF0000"/>
                          </a:solidFill>
                          <a:effectLst/>
                          <a:latin typeface="Arial" charset="0"/>
                        </a:rPr>
                        <a:t>8.250.000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725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rgbClr val="006600"/>
                          </a:solidFill>
                          <a:effectLst/>
                          <a:latin typeface="Arial" charset="0"/>
                        </a:rPr>
                        <a:t>Κέρδη ανά μετοχή Ω</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rgbClr val="006600"/>
                          </a:solidFill>
                          <a:effectLst/>
                          <a:latin typeface="Arial" charset="0"/>
                        </a:rPr>
                        <a:t>(27.000.000/8.250.000) = 3,27</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rgbClr val="006600"/>
                          </a:solidFill>
                          <a:effectLst/>
                          <a:latin typeface="Arial" charset="0"/>
                        </a:rPr>
                        <a:t> </a:t>
                      </a:r>
                      <a:r>
                        <a:rPr kumimoji="0" lang="el-GR" sz="2400" b="1" i="0" u="none" strike="noStrike" cap="none" normalizeH="0" baseline="0" dirty="0" smtClean="0">
                          <a:ln>
                            <a:noFill/>
                          </a:ln>
                          <a:solidFill>
                            <a:schemeClr val="tx1"/>
                          </a:solidFill>
                          <a:effectLst/>
                          <a:latin typeface="Arial" charset="0"/>
                        </a:rPr>
                        <a:t>από 3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96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rgbClr val="0070C0"/>
                          </a:solidFill>
                          <a:effectLst/>
                          <a:latin typeface="Arial" charset="0"/>
                        </a:rPr>
                        <a:t>Κέρδη ανά μετοχή Λ</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rgbClr val="0070C0"/>
                          </a:solidFill>
                          <a:effectLst/>
                          <a:latin typeface="Arial" charset="0"/>
                        </a:rPr>
                        <a:t>(3,27*0,50) = 1,64 </a:t>
                      </a:r>
                      <a:r>
                        <a:rPr kumimoji="0" lang="el-GR" sz="2400" b="1" i="0" u="none" strike="noStrike" cap="none" normalizeH="0" baseline="0" dirty="0" smtClean="0">
                          <a:ln>
                            <a:noFill/>
                          </a:ln>
                          <a:solidFill>
                            <a:schemeClr val="tx1"/>
                          </a:solidFill>
                          <a:effectLst/>
                          <a:latin typeface="Arial" charset="0"/>
                        </a:rPr>
                        <a:t>από 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3314" name="Rectangle 2"/>
          <p:cNvSpPr>
            <a:spLocks noGrp="1" noChangeArrowheads="1"/>
          </p:cNvSpPr>
          <p:nvPr>
            <p:ph type="title"/>
          </p:nvPr>
        </p:nvSpPr>
        <p:spPr>
          <a:xfrm>
            <a:off x="0" y="274638"/>
            <a:ext cx="9144000" cy="562074"/>
          </a:xfrm>
        </p:spPr>
        <p:txBody>
          <a:bodyPr/>
          <a:lstStyle/>
          <a:p>
            <a:pPr algn="ctr"/>
            <a:r>
              <a:rPr lang="el-GR" sz="4400" b="1" dirty="0" smtClean="0">
                <a:solidFill>
                  <a:srgbClr val="006600"/>
                </a:solidFill>
              </a:rPr>
              <a:t>ΣΥΜΠΕΡΑΣΜΑΤΙΚΟ ΑΠΟΤΕΛΕΣΜΑ</a:t>
            </a:r>
            <a:endParaRPr lang="el-GR" sz="4400" b="1" dirty="0">
              <a:solidFill>
                <a:srgbClr val="006600"/>
              </a:solidFill>
            </a:endParaRPr>
          </a:p>
        </p:txBody>
      </p:sp>
      <p:sp>
        <p:nvSpPr>
          <p:cNvPr id="1293315" name="Rectangle 3"/>
          <p:cNvSpPr>
            <a:spLocks noGrp="1" noChangeArrowheads="1"/>
          </p:cNvSpPr>
          <p:nvPr>
            <p:ph type="body" idx="1"/>
          </p:nvPr>
        </p:nvSpPr>
        <p:spPr>
          <a:xfrm>
            <a:off x="0" y="1052736"/>
            <a:ext cx="9144000" cy="5616624"/>
          </a:xfrm>
        </p:spPr>
        <p:txBody>
          <a:bodyPr/>
          <a:lstStyle/>
          <a:p>
            <a:pPr algn="just">
              <a:buFont typeface="Arial" pitchFamily="34" charset="0"/>
              <a:buChar char="•"/>
            </a:pPr>
            <a:r>
              <a:rPr lang="el-GR" dirty="0" smtClean="0">
                <a:latin typeface="Arial" pitchFamily="34" charset="0"/>
                <a:cs typeface="Arial" pitchFamily="34" charset="0"/>
              </a:rPr>
              <a:t>Βελτιώνονται τα κέρδη </a:t>
            </a:r>
            <a:r>
              <a:rPr lang="el-GR" dirty="0">
                <a:latin typeface="Arial" pitchFamily="34" charset="0"/>
                <a:cs typeface="Arial" pitchFamily="34" charset="0"/>
              </a:rPr>
              <a:t>ανά μετοχή </a:t>
            </a:r>
            <a:r>
              <a:rPr lang="el-GR" dirty="0" smtClean="0">
                <a:latin typeface="Arial" pitchFamily="34" charset="0"/>
                <a:cs typeface="Arial" pitchFamily="34" charset="0"/>
              </a:rPr>
              <a:t>της νέας εταιρείας </a:t>
            </a:r>
            <a:r>
              <a:rPr lang="el-GR" dirty="0" smtClean="0">
                <a:solidFill>
                  <a:srgbClr val="CC3300"/>
                </a:solidFill>
                <a:latin typeface="Arial" pitchFamily="34" charset="0"/>
                <a:cs typeface="Arial" pitchFamily="34" charset="0"/>
              </a:rPr>
              <a:t>Ω</a:t>
            </a:r>
            <a:r>
              <a:rPr lang="el-GR" dirty="0" smtClean="0">
                <a:latin typeface="Arial" pitchFamily="34" charset="0"/>
                <a:cs typeface="Arial" pitchFamily="34" charset="0"/>
              </a:rPr>
              <a:t> </a:t>
            </a:r>
            <a:r>
              <a:rPr lang="el-GR" dirty="0">
                <a:latin typeface="Arial" pitchFamily="34" charset="0"/>
                <a:cs typeface="Arial" pitchFamily="34" charset="0"/>
              </a:rPr>
              <a:t>κατά </a:t>
            </a:r>
            <a:r>
              <a:rPr lang="el-GR" dirty="0" smtClean="0">
                <a:latin typeface="Arial" pitchFamily="34" charset="0"/>
                <a:cs typeface="Arial" pitchFamily="34" charset="0"/>
              </a:rPr>
              <a:t>0,27€ που θα προκύψει μετά την συγχώνευση,</a:t>
            </a:r>
            <a:r>
              <a:rPr lang="en-US" dirty="0" smtClean="0">
                <a:latin typeface="Arial" pitchFamily="34" charset="0"/>
                <a:cs typeface="Arial" pitchFamily="34" charset="0"/>
              </a:rPr>
              <a:t> </a:t>
            </a:r>
            <a:r>
              <a:rPr lang="el-GR" dirty="0">
                <a:latin typeface="Arial" pitchFamily="34" charset="0"/>
                <a:cs typeface="Arial" pitchFamily="34" charset="0"/>
              </a:rPr>
              <a:t>ενώ </a:t>
            </a:r>
            <a:r>
              <a:rPr lang="el-GR" dirty="0" smtClean="0">
                <a:latin typeface="Arial" pitchFamily="34" charset="0"/>
                <a:cs typeface="Arial" pitchFamily="34" charset="0"/>
              </a:rPr>
              <a:t>τα κέρδη της </a:t>
            </a:r>
            <a:r>
              <a:rPr lang="el-GR" dirty="0">
                <a:latin typeface="Arial" pitchFamily="34" charset="0"/>
                <a:cs typeface="Arial" pitchFamily="34" charset="0"/>
              </a:rPr>
              <a:t>εταιρείας </a:t>
            </a:r>
            <a:r>
              <a:rPr lang="el-GR" dirty="0" smtClean="0">
                <a:solidFill>
                  <a:srgbClr val="FF0066"/>
                </a:solidFill>
                <a:latin typeface="Arial" pitchFamily="34" charset="0"/>
                <a:cs typeface="Arial" pitchFamily="34" charset="0"/>
              </a:rPr>
              <a:t>Λ</a:t>
            </a:r>
            <a:r>
              <a:rPr lang="el-GR" dirty="0" smtClean="0">
                <a:latin typeface="Arial" pitchFamily="34" charset="0"/>
                <a:cs typeface="Arial" pitchFamily="34" charset="0"/>
              </a:rPr>
              <a:t> </a:t>
            </a:r>
            <a:r>
              <a:rPr lang="el-GR" dirty="0">
                <a:latin typeface="Arial" pitchFamily="34" charset="0"/>
                <a:cs typeface="Arial" pitchFamily="34" charset="0"/>
              </a:rPr>
              <a:t>μειώνονται κατά </a:t>
            </a:r>
            <a:r>
              <a:rPr lang="el-GR" dirty="0" smtClean="0">
                <a:latin typeface="Arial" pitchFamily="34" charset="0"/>
                <a:cs typeface="Arial" pitchFamily="34" charset="0"/>
              </a:rPr>
              <a:t>0,36€</a:t>
            </a:r>
            <a:r>
              <a:rPr lang="en-US" dirty="0" smtClean="0">
                <a:latin typeface="Arial" pitchFamily="34" charset="0"/>
                <a:cs typeface="Arial" pitchFamily="34" charset="0"/>
              </a:rPr>
              <a:t>. </a:t>
            </a:r>
            <a:r>
              <a:rPr lang="el-GR" dirty="0">
                <a:latin typeface="Arial" pitchFamily="34" charset="0"/>
                <a:cs typeface="Arial" pitchFamily="34" charset="0"/>
              </a:rPr>
              <a:t>Οι μέτοχοι δηλαδή της </a:t>
            </a:r>
            <a:r>
              <a:rPr lang="el-GR" dirty="0" smtClean="0">
                <a:solidFill>
                  <a:srgbClr val="FF0066"/>
                </a:solidFill>
                <a:latin typeface="Arial" pitchFamily="34" charset="0"/>
                <a:cs typeface="Arial" pitchFamily="34" charset="0"/>
              </a:rPr>
              <a:t>Λ</a:t>
            </a:r>
            <a:r>
              <a:rPr lang="el-GR" dirty="0" smtClean="0">
                <a:latin typeface="Arial" pitchFamily="34" charset="0"/>
                <a:cs typeface="Arial" pitchFamily="34" charset="0"/>
              </a:rPr>
              <a:t> </a:t>
            </a:r>
            <a:r>
              <a:rPr lang="el-GR" dirty="0">
                <a:latin typeface="Arial" pitchFamily="34" charset="0"/>
                <a:cs typeface="Arial" pitchFamily="34" charset="0"/>
              </a:rPr>
              <a:t>συμμετέχουν στα </a:t>
            </a:r>
            <a:r>
              <a:rPr lang="el-GR" dirty="0" smtClean="0">
                <a:latin typeface="Arial" pitchFamily="34" charset="0"/>
                <a:cs typeface="Arial" pitchFamily="34" charset="0"/>
              </a:rPr>
              <a:t>ανά </a:t>
            </a:r>
            <a:r>
              <a:rPr lang="el-GR" dirty="0">
                <a:latin typeface="Arial" pitchFamily="34" charset="0"/>
                <a:cs typeface="Arial" pitchFamily="34" charset="0"/>
              </a:rPr>
              <a:t>μετοχή κέρδη που προκύπτουν από την απορρόφηση κατά ποσοστό 0,50 διότι κάθε μετοχή της </a:t>
            </a:r>
            <a:r>
              <a:rPr lang="el-GR" dirty="0" smtClean="0">
                <a:solidFill>
                  <a:srgbClr val="FF0066"/>
                </a:solidFill>
                <a:latin typeface="Arial" pitchFamily="34" charset="0"/>
                <a:cs typeface="Arial" pitchFamily="34" charset="0"/>
              </a:rPr>
              <a:t>Λ</a:t>
            </a:r>
            <a:r>
              <a:rPr lang="el-GR" dirty="0" smtClean="0">
                <a:latin typeface="Arial" pitchFamily="34" charset="0"/>
                <a:cs typeface="Arial" pitchFamily="34" charset="0"/>
              </a:rPr>
              <a:t> </a:t>
            </a:r>
            <a:r>
              <a:rPr lang="el-GR" dirty="0">
                <a:latin typeface="Arial" pitchFamily="34" charset="0"/>
                <a:cs typeface="Arial" pitchFamily="34" charset="0"/>
              </a:rPr>
              <a:t>που κατείχαν ανταλλάχθηκε με 0,50 μετοχές της </a:t>
            </a:r>
            <a:r>
              <a:rPr lang="el-GR" dirty="0" smtClean="0">
                <a:solidFill>
                  <a:srgbClr val="CC3300"/>
                </a:solidFill>
                <a:latin typeface="Arial" pitchFamily="34" charset="0"/>
                <a:cs typeface="Arial" pitchFamily="34" charset="0"/>
              </a:rPr>
              <a:t>Ω</a:t>
            </a:r>
            <a:r>
              <a:rPr lang="el-GR" dirty="0" smtClean="0">
                <a:latin typeface="Arial" pitchFamily="34" charset="0"/>
                <a:cs typeface="Arial" pitchFamily="34" charset="0"/>
              </a:rPr>
              <a:t>.   </a:t>
            </a:r>
            <a:r>
              <a:rPr lang="en-US" dirty="0" smtClean="0">
                <a:latin typeface="Arial" pitchFamily="34" charset="0"/>
                <a:cs typeface="Arial" pitchFamily="34" charset="0"/>
              </a:rPr>
              <a:t> </a:t>
            </a:r>
            <a:r>
              <a:rPr lang="el-GR" dirty="0" smtClean="0">
                <a:latin typeface="Arial" pitchFamily="34" charset="0"/>
                <a:cs typeface="Arial" pitchFamily="34" charset="0"/>
              </a:rPr>
              <a:t> </a:t>
            </a:r>
            <a:endParaRPr lang="el-G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457200" y="0"/>
            <a:ext cx="8229600" cy="763588"/>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rgbClr val="0000CC"/>
                </a:solidFill>
              </a:rPr>
              <a:t>ΣΥΝΕΡΓΕΙΕΣ Ε&amp;Σ</a:t>
            </a:r>
          </a:p>
        </p:txBody>
      </p:sp>
      <p:sp>
        <p:nvSpPr>
          <p:cNvPr id="35842" name="Text Box 2"/>
          <p:cNvSpPr txBox="1">
            <a:spLocks noChangeArrowheads="1"/>
          </p:cNvSpPr>
          <p:nvPr/>
        </p:nvSpPr>
        <p:spPr bwMode="auto">
          <a:xfrm>
            <a:off x="0" y="908050"/>
            <a:ext cx="9144000" cy="5948363"/>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Οι συνέργειες που μπορούν να επιτευχθούν μέσω Εξαγορών και Συγχωνεύσεων διαχωρίζονται σε: </a:t>
            </a:r>
          </a:p>
          <a:p>
            <a:pPr marL="515937" indent="-514350" algn="just" hangingPunct="1">
              <a:lnSpc>
                <a:spcPct val="100000"/>
              </a:lnSpc>
              <a:spcBef>
                <a:spcPts val="638"/>
              </a:spcBef>
              <a:spcAft>
                <a:spcPts val="1425"/>
              </a:spcAft>
              <a:buSzPct val="45000"/>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Λειτουργικές, </a:t>
            </a:r>
          </a:p>
          <a:p>
            <a:pPr marL="515937" indent="-514350" algn="just" hangingPunct="1">
              <a:lnSpc>
                <a:spcPct val="100000"/>
              </a:lnSpc>
              <a:spcBef>
                <a:spcPts val="638"/>
              </a:spcBef>
              <a:spcAft>
                <a:spcPts val="1425"/>
              </a:spcAft>
              <a:buSzPct val="45000"/>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Χρηματοοικονομικές και </a:t>
            </a:r>
          </a:p>
          <a:p>
            <a:pPr marL="515937" indent="-514350" algn="just" hangingPunct="1">
              <a:lnSpc>
                <a:spcPct val="100000"/>
              </a:lnSpc>
              <a:spcBef>
                <a:spcPts val="638"/>
              </a:spcBef>
              <a:spcAft>
                <a:spcPts val="1425"/>
              </a:spcAft>
              <a:buSzPct val="45000"/>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Διοικητικές.</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457200" y="0"/>
            <a:ext cx="8229600" cy="6921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rgbClr val="0000CC"/>
                </a:solidFill>
              </a:rPr>
              <a:t>A. ΛΕΙΤΟΥΡΓΙΚΕΣ ΣΥΝΕΡΓΕΙΕΣ</a:t>
            </a:r>
          </a:p>
        </p:txBody>
      </p:sp>
      <p:sp>
        <p:nvSpPr>
          <p:cNvPr id="36866" name="Text Box 2"/>
          <p:cNvSpPr txBox="1">
            <a:spLocks noChangeArrowheads="1"/>
          </p:cNvSpPr>
          <p:nvPr/>
        </p:nvSpPr>
        <p:spPr bwMode="auto">
          <a:xfrm>
            <a:off x="0" y="836613"/>
            <a:ext cx="9144000" cy="6021387"/>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Οι </a:t>
            </a:r>
            <a:r>
              <a:rPr lang="el-GR" sz="3200" b="1" dirty="0">
                <a:solidFill>
                  <a:srgbClr val="000000"/>
                </a:solidFill>
                <a:latin typeface="Calibri" charset="0"/>
              </a:rPr>
              <a:t>Λειτουργικές Συνέργειες </a:t>
            </a:r>
            <a:r>
              <a:rPr lang="el-GR" sz="3200" dirty="0">
                <a:solidFill>
                  <a:srgbClr val="000000"/>
                </a:solidFill>
                <a:latin typeface="Calibri" charset="0"/>
              </a:rPr>
              <a:t>στοχεύουν στην</a:t>
            </a:r>
          </a:p>
          <a:p>
            <a:pPr marL="571500" indent="-569913" algn="just" hangingPunct="1">
              <a:lnSpc>
                <a:spcPct val="100000"/>
              </a:lnSpc>
              <a:spcBef>
                <a:spcPts val="638"/>
              </a:spcBef>
              <a:spcAft>
                <a:spcPts val="1425"/>
              </a:spcAft>
              <a:buSzPct val="45000"/>
              <a:buFont typeface="Calibri" charset="0"/>
              <a:buAutoNum type="romanU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Εξοικονόμηση κόστους και την πραγματοποίηση Οικονομιών Κλίμακας μέσω μείωσης του ανά μονάδα κόστους παραγωγής, </a:t>
            </a:r>
          </a:p>
          <a:p>
            <a:pPr marL="571500" indent="-569913" algn="just" hangingPunct="1">
              <a:lnSpc>
                <a:spcPct val="100000"/>
              </a:lnSpc>
              <a:spcBef>
                <a:spcPts val="638"/>
              </a:spcBef>
              <a:spcAft>
                <a:spcPts val="1425"/>
              </a:spcAft>
              <a:buSzPct val="45000"/>
              <a:buFont typeface="Calibri" charset="0"/>
              <a:buAutoNum type="romanU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Οικονομιών φάσματος μέσω διεύρυνσης του εύρους προϊόντων και </a:t>
            </a:r>
          </a:p>
          <a:p>
            <a:pPr marL="571500" indent="-569913" algn="just" hangingPunct="1">
              <a:lnSpc>
                <a:spcPct val="100000"/>
              </a:lnSpc>
              <a:spcBef>
                <a:spcPts val="638"/>
              </a:spcBef>
              <a:spcAft>
                <a:spcPts val="1425"/>
              </a:spcAft>
              <a:buSzPct val="45000"/>
              <a:buFont typeface="Calibri" charset="0"/>
              <a:buAutoNum type="romanU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Οικονομιών μάθησης και εμπειρίας όπου επιτυγχάνονται περικοπές κόστους με τη δυνατότητα πραγματοποίησης εργασιών εσωτερικά λόγω συσσωρευμένης τεχνογνωσίας.</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0" y="0"/>
            <a:ext cx="9144000" cy="763588"/>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600" b="1" dirty="0">
                <a:solidFill>
                  <a:srgbClr val="0000CC"/>
                </a:solidFill>
              </a:rPr>
              <a:t>B. ΧΡΗΜΑΤΟΟΙΚΟΝΟΜΙΚΕΣ ΣΥΝΕΡΓΕΙΕΣ</a:t>
            </a:r>
          </a:p>
        </p:txBody>
      </p:sp>
      <p:sp>
        <p:nvSpPr>
          <p:cNvPr id="37890" name="Text Box 2"/>
          <p:cNvSpPr txBox="1">
            <a:spLocks noChangeArrowheads="1"/>
          </p:cNvSpPr>
          <p:nvPr/>
        </p:nvSpPr>
        <p:spPr bwMode="auto">
          <a:xfrm>
            <a:off x="0" y="620689"/>
            <a:ext cx="9144000" cy="6237312"/>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Οι Χρηματοοικονομικές Συνέργειες στοχεύουν σε</a:t>
            </a:r>
          </a:p>
          <a:p>
            <a:pPr marL="514350" indent="-512763" algn="just" hangingPunct="1">
              <a:lnSpc>
                <a:spcPct val="100000"/>
              </a:lnSpc>
              <a:spcBef>
                <a:spcPts val="638"/>
              </a:spcBef>
              <a:spcAft>
                <a:spcPts val="1425"/>
              </a:spcAft>
              <a:buSzPct val="45000"/>
              <a:buFont typeface="Calibri" charset="0"/>
              <a:buAutoNum type="alphaL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Ένα μεγαλύτερο σχήμα εξασφαλίζει αξιοπιστία απέναντι στις χρηματαγορές και στις τράπεζες με παρεπόμενη την καλύτερη πρόσβαση σε κεφάλαια</a:t>
            </a:r>
          </a:p>
          <a:p>
            <a:pPr marL="514350" indent="-512763" algn="just" hangingPunct="1">
              <a:lnSpc>
                <a:spcPct val="100000"/>
              </a:lnSpc>
              <a:spcBef>
                <a:spcPts val="638"/>
              </a:spcBef>
              <a:spcAft>
                <a:spcPts val="1425"/>
              </a:spcAft>
              <a:buSzPct val="45000"/>
              <a:buFont typeface="Calibri" charset="0"/>
              <a:buAutoNum type="alphaL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Φορολογικές εξοικονομήσεις λόγω φορολογικών κινήτρων για Ε&amp;Σ, που ενδεχομένως να παρέχονται από τις κρατικές αρχές.</a:t>
            </a:r>
          </a:p>
          <a:p>
            <a:pPr marL="514350" indent="-512763" algn="just" hangingPunct="1">
              <a:lnSpc>
                <a:spcPct val="100000"/>
              </a:lnSpc>
              <a:spcBef>
                <a:spcPts val="638"/>
              </a:spcBef>
              <a:spcAft>
                <a:spcPts val="1425"/>
              </a:spcAft>
              <a:buSzPct val="45000"/>
              <a:buFont typeface="Calibri" charset="0"/>
              <a:buAutoNum type="alphaL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Δυνατότητα αποδοτικής τους αξιοποίησης σε ελκυστικές επενδυτικές ευκαιρίες.</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lstStyle/>
          <a:p>
            <a:pPr algn="ctr"/>
            <a:r>
              <a:rPr lang="el-GR" sz="4000" b="1" dirty="0" smtClean="0"/>
              <a:t>ΕΝΝΟΙΕΣ Ε&amp;Σ</a:t>
            </a:r>
            <a:endParaRPr lang="el-GR" sz="4000" dirty="0"/>
          </a:p>
        </p:txBody>
      </p:sp>
      <p:sp>
        <p:nvSpPr>
          <p:cNvPr id="3" name="2 - Θέση περιεχομένου"/>
          <p:cNvSpPr>
            <a:spLocks noGrp="1"/>
          </p:cNvSpPr>
          <p:nvPr>
            <p:ph idx="1"/>
          </p:nvPr>
        </p:nvSpPr>
        <p:spPr>
          <a:xfrm>
            <a:off x="0" y="980728"/>
            <a:ext cx="9144000" cy="5877272"/>
          </a:xfrm>
        </p:spPr>
        <p:txBody>
          <a:bodyPr/>
          <a:lstStyle/>
          <a:p>
            <a:pPr marL="0" indent="0" algn="just">
              <a:buNone/>
            </a:pPr>
            <a:r>
              <a:rPr lang="el-GR" u="sng" dirty="0" smtClean="0">
                <a:solidFill>
                  <a:srgbClr val="FF0000"/>
                </a:solidFill>
              </a:rPr>
              <a:t>Οι Συγχωνεύσεις και οι Εξαγορές χωρίζονται με βάση</a:t>
            </a:r>
            <a:r>
              <a:rPr lang="en-US" u="sng" dirty="0" smtClean="0">
                <a:solidFill>
                  <a:srgbClr val="FF0000"/>
                </a:solidFill>
              </a:rPr>
              <a:t>:</a:t>
            </a:r>
            <a:endParaRPr lang="el-GR" u="sng" dirty="0" smtClean="0">
              <a:solidFill>
                <a:srgbClr val="FF0000"/>
              </a:solidFill>
            </a:endParaRPr>
          </a:p>
          <a:p>
            <a:pPr marL="514350" indent="-514350" algn="just">
              <a:buFont typeface="+mj-lt"/>
              <a:buAutoNum type="arabicPeriod"/>
            </a:pPr>
            <a:r>
              <a:rPr lang="el-GR" dirty="0" smtClean="0"/>
              <a:t>Τη </a:t>
            </a:r>
            <a:r>
              <a:rPr lang="el-GR" b="1" dirty="0" smtClean="0"/>
              <a:t>νομική υπόσταση</a:t>
            </a:r>
            <a:r>
              <a:rPr lang="el-GR" dirty="0" smtClean="0"/>
              <a:t> της εξαγοραζόμενης επιχείρησης μετά τη συγχώνευση και το λογιστικό χειρισμό της συγχώνευσης.</a:t>
            </a:r>
          </a:p>
          <a:p>
            <a:pPr marL="514350" indent="-514350" algn="just">
              <a:buFont typeface="+mj-lt"/>
              <a:buAutoNum type="arabicPeriod"/>
            </a:pPr>
            <a:r>
              <a:rPr lang="el-GR" dirty="0" smtClean="0"/>
              <a:t>Με βάση τον τρόπο της </a:t>
            </a:r>
            <a:r>
              <a:rPr lang="el-GR" b="1" dirty="0" smtClean="0"/>
              <a:t>προσφοράς</a:t>
            </a:r>
            <a:r>
              <a:rPr lang="el-GR" dirty="0" smtClean="0"/>
              <a:t> εξαγοράς.</a:t>
            </a:r>
          </a:p>
          <a:p>
            <a:pPr marL="514350" indent="-514350" algn="just">
              <a:buFont typeface="+mj-lt"/>
              <a:buAutoNum type="arabicPeriod"/>
            </a:pPr>
            <a:r>
              <a:rPr lang="el-GR" dirty="0" smtClean="0"/>
              <a:t>Με βάση τη </a:t>
            </a:r>
            <a:r>
              <a:rPr lang="el-GR" b="1" dirty="0" smtClean="0"/>
              <a:t>στάση – διάθεση </a:t>
            </a:r>
            <a:r>
              <a:rPr lang="el-GR" dirty="0" smtClean="0"/>
              <a:t>της διοίκησης της εξαγοραζόμενης εταιρίας.</a:t>
            </a:r>
          </a:p>
          <a:p>
            <a:pPr marL="514350" indent="-514350" algn="just">
              <a:buFont typeface="+mj-lt"/>
              <a:buAutoNum type="arabicPeriod"/>
            </a:pPr>
            <a:r>
              <a:rPr lang="el-GR" dirty="0" smtClean="0"/>
              <a:t>Με βάση τη </a:t>
            </a:r>
            <a:r>
              <a:rPr lang="el-GR" b="1" dirty="0" smtClean="0"/>
              <a:t>συσχέτιση του κλάδου δραστηριότητας </a:t>
            </a:r>
            <a:r>
              <a:rPr lang="el-GR" dirty="0" smtClean="0"/>
              <a:t>(βαθμός ολοκλήρωσης).</a:t>
            </a:r>
          </a:p>
          <a:p>
            <a:endParaRPr lang="el-GR"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457200" y="0"/>
            <a:ext cx="8229600" cy="979488"/>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rgbClr val="0000CC"/>
                </a:solidFill>
              </a:rPr>
              <a:t>C. ΔΙΟΙΚΗΤΙΚΕΣ ΣΥΝΕΡΓΕΙΕΣ</a:t>
            </a:r>
          </a:p>
        </p:txBody>
      </p:sp>
      <p:sp>
        <p:nvSpPr>
          <p:cNvPr id="38914" name="Text Box 2"/>
          <p:cNvSpPr txBox="1">
            <a:spLocks noChangeArrowheads="1"/>
          </p:cNvSpPr>
          <p:nvPr/>
        </p:nvSpPr>
        <p:spPr bwMode="auto">
          <a:xfrm>
            <a:off x="0" y="1196975"/>
            <a:ext cx="9144000" cy="5661025"/>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Οι </a:t>
            </a:r>
            <a:r>
              <a:rPr lang="el-GR" sz="3200" b="1" dirty="0">
                <a:solidFill>
                  <a:srgbClr val="000000"/>
                </a:solidFill>
                <a:latin typeface="Calibri" charset="0"/>
              </a:rPr>
              <a:t>Διοικητικές Συνέργειες </a:t>
            </a:r>
            <a:r>
              <a:rPr lang="el-GR" sz="3200" dirty="0">
                <a:solidFill>
                  <a:srgbClr val="000000"/>
                </a:solidFill>
                <a:latin typeface="Calibri" charset="0"/>
              </a:rPr>
              <a:t>από την πλευρά τους αφορούν κυρίως στην </a:t>
            </a:r>
          </a:p>
          <a:p>
            <a:pPr marL="571500" indent="-569913" algn="just" hangingPunct="1">
              <a:lnSpc>
                <a:spcPct val="100000"/>
              </a:lnSpc>
              <a:spcBef>
                <a:spcPts val="638"/>
              </a:spcBef>
              <a:spcAft>
                <a:spcPts val="1425"/>
              </a:spcAft>
              <a:buSzPct val="45000"/>
              <a:buFont typeface="Calibri" charset="0"/>
              <a:buAutoNum type="romanL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Αντικατάσταση μη αποτελεσματικών διοικήσεων από ικανότερα στελέχη της απορροφώσας ή </a:t>
            </a:r>
          </a:p>
          <a:p>
            <a:pPr marL="571500" indent="-569913" algn="just" hangingPunct="1">
              <a:lnSpc>
                <a:spcPct val="100000"/>
              </a:lnSpc>
              <a:spcBef>
                <a:spcPts val="638"/>
              </a:spcBef>
              <a:spcAft>
                <a:spcPts val="1425"/>
              </a:spcAft>
              <a:buSzPct val="45000"/>
              <a:buFont typeface="Calibri" charset="0"/>
              <a:buAutoNum type="romanL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Αξιοποίηση ικανοτήτων στελεχών της απορροφόμενης.</a:t>
            </a:r>
          </a:p>
          <a:p>
            <a:pPr marL="342900" indent="-34131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394242" name="Picture 2"/>
          <p:cNvPicPr>
            <a:picLocks noGrp="1" noChangeAspect="1" noChangeArrowheads="1"/>
          </p:cNvPicPr>
          <p:nvPr>
            <p:ph idx="1"/>
          </p:nvPr>
        </p:nvPicPr>
        <p:blipFill>
          <a:blip r:embed="rId2" cstate="print"/>
          <a:srcRect/>
          <a:stretch>
            <a:fillRect/>
          </a:stretch>
        </p:blipFill>
        <p:spPr bwMode="auto">
          <a:xfrm>
            <a:off x="179512" y="188640"/>
            <a:ext cx="8784976" cy="640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395266" name="Picture 2"/>
          <p:cNvPicPr>
            <a:picLocks noGrp="1" noChangeAspect="1" noChangeArrowheads="1"/>
          </p:cNvPicPr>
          <p:nvPr>
            <p:ph idx="1"/>
          </p:nvPr>
        </p:nvPicPr>
        <p:blipFill>
          <a:blip r:embed="rId2" cstate="print"/>
          <a:srcRect/>
          <a:stretch>
            <a:fillRect/>
          </a:stretch>
        </p:blipFill>
        <p:spPr bwMode="auto">
          <a:xfrm>
            <a:off x="179512" y="260648"/>
            <a:ext cx="8784976" cy="640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396290" name="Picture 2"/>
          <p:cNvPicPr>
            <a:picLocks noGrp="1" noChangeAspect="1" noChangeArrowheads="1"/>
          </p:cNvPicPr>
          <p:nvPr>
            <p:ph idx="1"/>
          </p:nvPr>
        </p:nvPicPr>
        <p:blipFill>
          <a:blip r:embed="rId2" cstate="print"/>
          <a:srcRect/>
          <a:stretch>
            <a:fillRect/>
          </a:stretch>
        </p:blipFill>
        <p:spPr bwMode="auto">
          <a:xfrm>
            <a:off x="251520" y="260648"/>
            <a:ext cx="8640959" cy="6336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8013" cy="778098"/>
          </a:xfrm>
        </p:spPr>
        <p:txBody>
          <a:bodyPr/>
          <a:lstStyle/>
          <a:p>
            <a:pPr algn="ctr"/>
            <a:r>
              <a:rPr lang="el-GR" sz="4000" b="1" dirty="0" smtClean="0">
                <a:solidFill>
                  <a:srgbClr val="0000CC"/>
                </a:solidFill>
              </a:rPr>
              <a:t>Οικονομικό Κέρδος</a:t>
            </a:r>
            <a:endParaRPr lang="el-GR" sz="4000" b="1" dirty="0">
              <a:solidFill>
                <a:srgbClr val="0000CC"/>
              </a:solidFill>
            </a:endParaRPr>
          </a:p>
        </p:txBody>
      </p:sp>
      <p:sp>
        <p:nvSpPr>
          <p:cNvPr id="3" name="2 - Θέση περιεχομένου"/>
          <p:cNvSpPr>
            <a:spLocks noGrp="1"/>
          </p:cNvSpPr>
          <p:nvPr>
            <p:ph idx="1"/>
          </p:nvPr>
        </p:nvSpPr>
        <p:spPr>
          <a:xfrm>
            <a:off x="179512" y="1196752"/>
            <a:ext cx="8784976" cy="4927823"/>
          </a:xfrm>
        </p:spPr>
        <p:txBody>
          <a:bodyPr/>
          <a:lstStyle/>
          <a:p>
            <a:pPr algn="just">
              <a:buFont typeface="Arial" pitchFamily="34" charset="0"/>
              <a:buChar char="•"/>
            </a:pPr>
            <a:r>
              <a:rPr lang="el-GR" dirty="0" smtClean="0"/>
              <a:t>Το Οικονομικό Κέρδος από τις Συνέργειες είναι η Παρούσα Αύξηση Εσόδων ήτοι:</a:t>
            </a:r>
          </a:p>
          <a:p>
            <a:pPr algn="just">
              <a:buFont typeface="Arial" pitchFamily="34" charset="0"/>
              <a:buChar char="•"/>
            </a:pPr>
            <a:endParaRPr lang="el-GR" dirty="0" smtClean="0"/>
          </a:p>
          <a:p>
            <a:pPr>
              <a:buFont typeface="Arial" pitchFamily="34" charset="0"/>
              <a:buChar char="•"/>
            </a:pPr>
            <a:r>
              <a:rPr lang="el-GR" b="1" dirty="0" smtClean="0"/>
              <a:t>Π.Α.Ε. = </a:t>
            </a:r>
            <a:r>
              <a:rPr lang="el-GR" b="1" u="sng" dirty="0" smtClean="0"/>
              <a:t>Νέες Ταμειακές Ροές από τις Συνέργειες</a:t>
            </a:r>
          </a:p>
          <a:p>
            <a:r>
              <a:rPr lang="el-GR" b="1" dirty="0" smtClean="0"/>
              <a:t>					          Προεξοφλητικό Επιτόκιο</a:t>
            </a:r>
          </a:p>
          <a:p>
            <a:r>
              <a:rPr lang="el-GR" dirty="0" smtClean="0"/>
              <a:t> </a:t>
            </a:r>
            <a:endParaRPr lang="el-GR"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a:xfrm>
            <a:off x="457200" y="0"/>
            <a:ext cx="8229600" cy="620688"/>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rgbClr val="7030A0"/>
                </a:solidFill>
              </a:rPr>
              <a:t>ΜΕΤΑΤΡΟΠΕΣ ΕΤΑΙΡΕΙΩΝ</a:t>
            </a:r>
          </a:p>
        </p:txBody>
      </p:sp>
      <p:sp>
        <p:nvSpPr>
          <p:cNvPr id="61442" name="Text Box 2"/>
          <p:cNvSpPr txBox="1">
            <a:spLocks noChangeArrowheads="1"/>
          </p:cNvSpPr>
          <p:nvPr/>
        </p:nvSpPr>
        <p:spPr bwMode="auto">
          <a:xfrm>
            <a:off x="0" y="620689"/>
            <a:ext cx="9144000" cy="6237312"/>
          </a:xfrm>
          <a:prstGeom prst="rect">
            <a:avLst/>
          </a:prstGeom>
          <a:noFill/>
          <a:ln w="9525" cap="flat">
            <a:noFill/>
            <a:round/>
            <a:headEnd/>
            <a:tailEnd/>
          </a:ln>
          <a:effectLst/>
        </p:spPr>
        <p:txBody>
          <a:bodyPr lIns="90000" tIns="45000" rIns="90000" bIns="45000"/>
          <a:lstStyle/>
          <a:p>
            <a:pPr marL="342900" indent="-341313" algn="just" hangingPunct="1">
              <a:lnSpc>
                <a:spcPct val="150000"/>
              </a:lnSpc>
              <a:spcBef>
                <a:spcPts val="638"/>
              </a:spcBef>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b="1" dirty="0">
                <a:solidFill>
                  <a:srgbClr val="000000"/>
                </a:solidFill>
                <a:latin typeface="Arial" pitchFamily="34" charset="0"/>
                <a:cs typeface="Arial" pitchFamily="34" charset="0"/>
              </a:rPr>
              <a:t>Μετατροπή μιας εταιρίας </a:t>
            </a:r>
            <a:r>
              <a:rPr lang="el-GR" sz="2600" dirty="0">
                <a:solidFill>
                  <a:srgbClr val="000000"/>
                </a:solidFill>
                <a:latin typeface="Arial" pitchFamily="34" charset="0"/>
                <a:cs typeface="Arial" pitchFamily="34" charset="0"/>
              </a:rPr>
              <a:t>έχουμε όταν αλλάζει η νομική μορφή της (εταιρικός τύπος) χωρίς να προηγηθεί λύση και εκκαθάριση και χωρίς να υπάρξει μεταβολή στο νομικό της </a:t>
            </a:r>
            <a:r>
              <a:rPr lang="el-GR" sz="2600" dirty="0" smtClean="0">
                <a:solidFill>
                  <a:srgbClr val="000000"/>
                </a:solidFill>
                <a:latin typeface="Arial" pitchFamily="34" charset="0"/>
                <a:cs typeface="Arial" pitchFamily="34" charset="0"/>
              </a:rPr>
              <a:t>πρόσωπο.</a:t>
            </a:r>
          </a:p>
          <a:p>
            <a:pPr marL="342900" indent="-341313" algn="just" hangingPunct="1">
              <a:lnSpc>
                <a:spcPct val="150000"/>
              </a:lnSpc>
              <a:spcBef>
                <a:spcPts val="638"/>
              </a:spcBef>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b="1" dirty="0" smtClean="0">
                <a:solidFill>
                  <a:srgbClr val="000000"/>
                </a:solidFill>
                <a:latin typeface="Arial" pitchFamily="34" charset="0"/>
                <a:cs typeface="Arial" pitchFamily="34" charset="0"/>
              </a:rPr>
              <a:t>Χαρακτηριστικό στοιχείο </a:t>
            </a:r>
            <a:r>
              <a:rPr lang="el-GR" sz="2600" b="1" dirty="0">
                <a:solidFill>
                  <a:srgbClr val="000000"/>
                </a:solidFill>
                <a:latin typeface="Arial" pitchFamily="34" charset="0"/>
                <a:cs typeface="Arial" pitchFamily="34" charset="0"/>
              </a:rPr>
              <a:t>της μετατροπής </a:t>
            </a:r>
            <a:r>
              <a:rPr lang="el-GR" sz="2600" dirty="0">
                <a:solidFill>
                  <a:srgbClr val="000000"/>
                </a:solidFill>
                <a:latin typeface="Arial" pitchFamily="34" charset="0"/>
                <a:cs typeface="Arial" pitchFamily="34" charset="0"/>
              </a:rPr>
              <a:t>είναι η διατήρηση της </a:t>
            </a:r>
            <a:r>
              <a:rPr lang="el-GR" sz="2600" dirty="0" smtClean="0">
                <a:solidFill>
                  <a:srgbClr val="000000"/>
                </a:solidFill>
                <a:latin typeface="Arial" pitchFamily="34" charset="0"/>
                <a:cs typeface="Arial" pitchFamily="34" charset="0"/>
              </a:rPr>
              <a:t>ταυτότητας </a:t>
            </a:r>
            <a:r>
              <a:rPr lang="el-GR" sz="2600" dirty="0">
                <a:solidFill>
                  <a:srgbClr val="000000"/>
                </a:solidFill>
                <a:latin typeface="Arial" pitchFamily="34" charset="0"/>
                <a:cs typeface="Arial" pitchFamily="34" charset="0"/>
              </a:rPr>
              <a:t>του νομικού προσώπου της εταιρίας δηλαδή και μετά την αλλαγή του εταιρικού τύπου η εταιρία, ως νομικό πρόσωπο, είναι η ίδια με αυτήν που υπήρχε προηγουμένως υπό άλλη νομική μορφή.  </a:t>
            </a:r>
          </a:p>
          <a:p>
            <a:pPr marL="342900" indent="-341313" hangingPunct="1">
              <a:lnSpc>
                <a:spcPct val="15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ChangeArrowheads="1"/>
          </p:cNvSpPr>
          <p:nvPr>
            <p:ph type="title"/>
          </p:nvPr>
        </p:nvSpPr>
        <p:spPr>
          <a:xfrm>
            <a:off x="457200" y="1"/>
            <a:ext cx="8229600" cy="54868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t>ΘΕΣΜΙΚΟ ΠΛΑΙΣΙΟ ΜΕΤΑΤΡΟΠΩΝ</a:t>
            </a:r>
          </a:p>
        </p:txBody>
      </p:sp>
      <p:sp>
        <p:nvSpPr>
          <p:cNvPr id="62466" name="Text Box 2"/>
          <p:cNvSpPr txBox="1">
            <a:spLocks noChangeArrowheads="1"/>
          </p:cNvSpPr>
          <p:nvPr/>
        </p:nvSpPr>
        <p:spPr bwMode="auto">
          <a:xfrm>
            <a:off x="0" y="692697"/>
            <a:ext cx="9144000" cy="6165304"/>
          </a:xfrm>
          <a:prstGeom prst="rect">
            <a:avLst/>
          </a:prstGeom>
          <a:noFill/>
          <a:ln w="9525" cap="flat">
            <a:noFill/>
            <a:round/>
            <a:headEnd/>
            <a:tailEnd/>
          </a:ln>
          <a:effectLst/>
        </p:spPr>
        <p:txBody>
          <a:bodyPr lIns="90000" tIns="45000" rIns="90000" bIns="45000"/>
          <a:lstStyle/>
          <a:p>
            <a:pPr marL="342900" indent="-341313" algn="ctr"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b="1" dirty="0">
                <a:solidFill>
                  <a:srgbClr val="000000"/>
                </a:solidFill>
                <a:latin typeface="Arial" pitchFamily="34" charset="0"/>
                <a:cs typeface="Arial" pitchFamily="34" charset="0"/>
              </a:rPr>
              <a:t>Προϋποθέσεις μιας μετατροπής:</a:t>
            </a:r>
          </a:p>
          <a:p>
            <a:pPr marL="342900" indent="-341313" algn="just" hangingPunct="1">
              <a:lnSpc>
                <a:spcPct val="100000"/>
              </a:lnSpc>
              <a:spcBef>
                <a:spcPts val="638"/>
              </a:spcBef>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Arial" pitchFamily="34" charset="0"/>
                <a:cs typeface="Arial" pitchFamily="34" charset="0"/>
              </a:rPr>
              <a:t>Αποφασίζεται από το αρμόδιο όργανο της μετατρεπόμενης εταιρίας και συγκεκριμένα:</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Arial" pitchFamily="34" charset="0"/>
                <a:cs typeface="Arial" pitchFamily="34" charset="0"/>
              </a:rPr>
              <a:t>α) Για μετατροπή Α.Ε., από καταστατική Γ.Σ. που αποφασίζει με αυξημένη απαρτία και πλειοψηφία.</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Arial" pitchFamily="34" charset="0"/>
                <a:cs typeface="Arial" pitchFamily="34" charset="0"/>
              </a:rPr>
              <a:t>β) Για μετατροπή Ε.Π.Ε., από καταστατική Σ.Ε. που αποφασίζει με αυξημένη απαρτία και πλειοψηφία.</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Arial" pitchFamily="34" charset="0"/>
                <a:cs typeface="Arial" pitchFamily="34" charset="0"/>
              </a:rPr>
              <a:t>γ) Για μετατροπή προσωπικής εταιρίας, με ομόφωνη απόφαση όλων των εταίρων, εκτός αν το καταστατικό ορίζει διαφορετικά.</a:t>
            </a:r>
          </a:p>
          <a:p>
            <a:pPr marL="342900" indent="-34131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rgbClr val="C00000"/>
                </a:solidFill>
              </a:rPr>
              <a:t>ΔΙΑΣΠΑΣΗ Α.Ε. (1)</a:t>
            </a:r>
          </a:p>
        </p:txBody>
      </p:sp>
      <p:sp>
        <p:nvSpPr>
          <p:cNvPr id="63490" name="Text Box 2"/>
          <p:cNvSpPr txBox="1">
            <a:spLocks noChangeArrowheads="1"/>
          </p:cNvSpPr>
          <p:nvPr/>
        </p:nvSpPr>
        <p:spPr bwMode="auto">
          <a:xfrm>
            <a:off x="0" y="1600200"/>
            <a:ext cx="9144000" cy="5257800"/>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Είναι η πράξη με την οποία μία Α.Ε. λύεται χωρίς εκκαθάριση, μεταβιβάζοντας το σύνολο του ενεργητικού και παθητικού της σε περισσότερες από μία Α.Ε., οι οποίες είτε συνιστώνται, είτε υφίστανται ήδη, είτε μία τουλάχιστον συνιστάται και μία τουλάχιστον υφίσταται. Η λυόμενη και μεταβιβάζουσα τα στοιχεία της Α.Ε. καλείται διασπώμενη, ενώ οι υπόλοιπες επωφελούμενες.</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ChangeArrowheads="1"/>
          </p:cNvSpPr>
          <p:nvPr>
            <p:ph type="title"/>
          </p:nvPr>
        </p:nvSpPr>
        <p:spPr>
          <a:xfrm>
            <a:off x="457200" y="274638"/>
            <a:ext cx="8229600" cy="778098"/>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rgbClr val="C00000"/>
                </a:solidFill>
              </a:rPr>
              <a:t>ΔΙΑΣΠΑΣΗ Α.Ε. (2)</a:t>
            </a:r>
          </a:p>
        </p:txBody>
      </p:sp>
      <p:sp>
        <p:nvSpPr>
          <p:cNvPr id="64514" name="Text Box 2"/>
          <p:cNvSpPr txBox="1">
            <a:spLocks noChangeArrowheads="1"/>
          </p:cNvSpPr>
          <p:nvPr/>
        </p:nvSpPr>
        <p:spPr bwMode="auto">
          <a:xfrm>
            <a:off x="0" y="1124744"/>
            <a:ext cx="9144000" cy="5733256"/>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Στους μετόχους της διασπώμενης Α.Ε. αποδίδονται μετοχές που εκδίδονται από τις επωφελούμενες και ενδεχομένως ένα χρηματικό ποσό σε μετρητά προς συμψηφισμό μετοχών τις οποίες δικαιούνται. Το ποσό αυτό δε μπορεί να υπερβαίνει το 10% της Ονομαστικής Αξίας των μετοχών που αποδίδονται στους μετόχους της διασπώμενης Α.Ε. και αθροιστικά με την αξία των μετοχών αυτών δεν μπορεί να υπερβαίνει την αξία της καθαρής θέσης της εισφερόμενης περιουσίας.</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ChangeArrowheads="1"/>
          </p:cNvSpPr>
          <p:nvPr>
            <p:ph type="title"/>
          </p:nvPr>
        </p:nvSpPr>
        <p:spPr>
          <a:xfrm>
            <a:off x="457200" y="0"/>
            <a:ext cx="8229600" cy="692696"/>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rgbClr val="0070C0"/>
                </a:solidFill>
              </a:rPr>
              <a:t>ΤΡΟΠΟΙ ΔΙΑΣΠΑΣΗΣ</a:t>
            </a:r>
          </a:p>
        </p:txBody>
      </p:sp>
      <p:sp>
        <p:nvSpPr>
          <p:cNvPr id="65538" name="Text Box 2"/>
          <p:cNvSpPr txBox="1">
            <a:spLocks noChangeArrowheads="1"/>
          </p:cNvSpPr>
          <p:nvPr/>
        </p:nvSpPr>
        <p:spPr bwMode="auto">
          <a:xfrm>
            <a:off x="0" y="692697"/>
            <a:ext cx="9144000" cy="6165304"/>
          </a:xfrm>
          <a:prstGeom prst="rect">
            <a:avLst/>
          </a:prstGeom>
          <a:noFill/>
          <a:ln w="9525" cap="flat">
            <a:noFill/>
            <a:round/>
            <a:headEnd/>
            <a:tailEnd/>
          </a:ln>
          <a:effectLst/>
        </p:spPr>
        <p:txBody>
          <a:bodyPr lIns="90000" tIns="45000" rIns="90000" bIns="45000"/>
          <a:lstStyle/>
          <a:p>
            <a:pPr marL="342900" indent="-341313" algn="just" hangingPunct="1">
              <a:lnSpc>
                <a:spcPct val="150000"/>
              </a:lnSpc>
              <a:spcBef>
                <a:spcPts val="638"/>
              </a:spcBef>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smtClean="0">
                <a:solidFill>
                  <a:srgbClr val="000000"/>
                </a:solidFill>
                <a:latin typeface="Calibri" charset="0"/>
              </a:rPr>
              <a:t>1) Διάσπαση </a:t>
            </a:r>
            <a:r>
              <a:rPr lang="el-GR" sz="2800" dirty="0">
                <a:solidFill>
                  <a:srgbClr val="000000"/>
                </a:solidFill>
                <a:latin typeface="Calibri" charset="0"/>
              </a:rPr>
              <a:t>με σύσταση νέων εταιριών, όταν οι επωφελούμενες συνιστώνται ταυτόχρονα με τη διάσπαση. Η περίπτωση αυτή μπορεί να λεχθεί ότι είναι η αντίστροφη της συγχωνεύσεως.</a:t>
            </a:r>
          </a:p>
          <a:p>
            <a:pPr marL="342900" indent="-341313" algn="just" hangingPunct="1">
              <a:lnSpc>
                <a:spcPct val="150000"/>
              </a:lnSpc>
              <a:spcBef>
                <a:spcPts val="638"/>
              </a:spcBef>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smtClean="0">
                <a:solidFill>
                  <a:srgbClr val="000000"/>
                </a:solidFill>
                <a:latin typeface="Calibri" charset="0"/>
              </a:rPr>
              <a:t>2) Διάσπαση </a:t>
            </a:r>
            <a:r>
              <a:rPr lang="el-GR" sz="2800" dirty="0">
                <a:solidFill>
                  <a:srgbClr val="000000"/>
                </a:solidFill>
                <a:latin typeface="Calibri" charset="0"/>
              </a:rPr>
              <a:t>με απορρόφηση, όταν οι επωφελούμενες προϋπάρχουν.</a:t>
            </a:r>
          </a:p>
          <a:p>
            <a:pPr marL="342900" indent="-341313" algn="just" hangingPunct="1">
              <a:lnSpc>
                <a:spcPct val="150000"/>
              </a:lnSpc>
              <a:spcBef>
                <a:spcPts val="638"/>
              </a:spcBef>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smtClean="0">
                <a:solidFill>
                  <a:srgbClr val="000000"/>
                </a:solidFill>
                <a:latin typeface="Calibri" charset="0"/>
              </a:rPr>
              <a:t>3) Διάσπαση </a:t>
            </a:r>
            <a:r>
              <a:rPr lang="el-GR" sz="2800" dirty="0">
                <a:solidFill>
                  <a:srgbClr val="000000"/>
                </a:solidFill>
                <a:latin typeface="Calibri" charset="0"/>
              </a:rPr>
              <a:t>με απορρόφηση και σύσταση, που αποτελεί συνδυασμό των </a:t>
            </a:r>
            <a:r>
              <a:rPr lang="el-GR" sz="2800" dirty="0" smtClean="0">
                <a:solidFill>
                  <a:srgbClr val="000000"/>
                </a:solidFill>
                <a:latin typeface="Calibri" charset="0"/>
              </a:rPr>
              <a:t>δύο </a:t>
            </a:r>
            <a:r>
              <a:rPr lang="el-GR" sz="2800" dirty="0">
                <a:solidFill>
                  <a:srgbClr val="000000"/>
                </a:solidFill>
                <a:latin typeface="Calibri" charset="0"/>
              </a:rPr>
              <a:t>προηγούμενων τρόπων.</a:t>
            </a:r>
          </a:p>
          <a:p>
            <a:pPr marL="342900" indent="-341313" hangingPunct="1">
              <a:lnSpc>
                <a:spcPct val="15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t>ΕΞΑΓΟΡΑ</a:t>
            </a:r>
          </a:p>
        </p:txBody>
      </p:sp>
      <p:sp>
        <p:nvSpPr>
          <p:cNvPr id="14338" name="Text Box 2"/>
          <p:cNvSpPr txBox="1">
            <a:spLocks noChangeArrowheads="1"/>
          </p:cNvSpPr>
          <p:nvPr/>
        </p:nvSpPr>
        <p:spPr bwMode="auto">
          <a:xfrm>
            <a:off x="0" y="1196752"/>
            <a:ext cx="9144000" cy="5661248"/>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solidFill>
                  <a:srgbClr val="000000"/>
                </a:solidFill>
                <a:latin typeface="Calibri" charset="0"/>
              </a:rPr>
              <a:t>Εξαγορά (takeover) </a:t>
            </a:r>
            <a:r>
              <a:rPr lang="el-GR" sz="3200" dirty="0">
                <a:solidFill>
                  <a:srgbClr val="000000"/>
                </a:solidFill>
                <a:latin typeface="Calibri" charset="0"/>
              </a:rPr>
              <a:t>ονομάζεται η διαδικασία απόκτησης μέρους ή του συνόλου μιας επιχείρησης (εξαγοραζόμενη) από μια άλλη (εξαγοράζουσα), που καταβάλλει το αντίστοιχο αντίτιμο. Το τίμημα της μεταβίβασης αφορά συνήθως την </a:t>
            </a:r>
            <a:r>
              <a:rPr lang="el-GR" sz="3200" b="1" dirty="0">
                <a:solidFill>
                  <a:srgbClr val="000000"/>
                </a:solidFill>
                <a:latin typeface="Calibri" charset="0"/>
              </a:rPr>
              <a:t>καταβολή μετρητών </a:t>
            </a:r>
            <a:r>
              <a:rPr lang="el-GR" sz="3200" dirty="0">
                <a:solidFill>
                  <a:srgbClr val="000000"/>
                </a:solidFill>
                <a:latin typeface="Calibri" charset="0"/>
              </a:rPr>
              <a:t>ή </a:t>
            </a:r>
            <a:r>
              <a:rPr lang="el-GR" sz="3200" b="1" dirty="0">
                <a:solidFill>
                  <a:srgbClr val="000000"/>
                </a:solidFill>
                <a:latin typeface="Calibri" charset="0"/>
              </a:rPr>
              <a:t>εναλλακτικά μετοχών </a:t>
            </a:r>
            <a:r>
              <a:rPr lang="el-GR" sz="3200" dirty="0">
                <a:solidFill>
                  <a:srgbClr val="000000"/>
                </a:solidFill>
                <a:latin typeface="Calibri" charset="0"/>
              </a:rPr>
              <a:t>ή </a:t>
            </a:r>
            <a:r>
              <a:rPr lang="el-GR" sz="3200" b="1" dirty="0">
                <a:solidFill>
                  <a:srgbClr val="000000"/>
                </a:solidFill>
                <a:latin typeface="Calibri" charset="0"/>
              </a:rPr>
              <a:t>στοιχείων του ενεργητικού</a:t>
            </a:r>
            <a:r>
              <a:rPr lang="el-GR" sz="3200" dirty="0">
                <a:solidFill>
                  <a:srgbClr val="000000"/>
                </a:solidFill>
                <a:latin typeface="Calibri" charset="0"/>
              </a:rPr>
              <a:t> κατόπιν </a:t>
            </a:r>
            <a:r>
              <a:rPr lang="el-GR" sz="3200" dirty="0" smtClean="0">
                <a:solidFill>
                  <a:srgbClr val="000000"/>
                </a:solidFill>
                <a:latin typeface="Calibri" charset="0"/>
              </a:rPr>
              <a:t>προσυμφωνίας</a:t>
            </a:r>
            <a:r>
              <a:rPr lang="en-US" sz="3200" dirty="0" smtClean="0">
                <a:solidFill>
                  <a:srgbClr val="000000"/>
                </a:solidFill>
                <a:latin typeface="Calibri" charset="0"/>
              </a:rPr>
              <a:t> (</a:t>
            </a:r>
            <a:r>
              <a:rPr lang="el-GR" sz="3200" dirty="0" smtClean="0">
                <a:solidFill>
                  <a:srgbClr val="000000"/>
                </a:solidFill>
                <a:latin typeface="Calibri" charset="0"/>
              </a:rPr>
              <a:t>ένα είδος </a:t>
            </a:r>
            <a:r>
              <a:rPr lang="en-US" sz="3200" dirty="0" smtClean="0">
                <a:solidFill>
                  <a:srgbClr val="000000"/>
                </a:solidFill>
                <a:latin typeface="Calibri" charset="0"/>
              </a:rPr>
              <a:t>clearing)</a:t>
            </a:r>
            <a:r>
              <a:rPr lang="el-GR" sz="3200" dirty="0" smtClean="0">
                <a:solidFill>
                  <a:srgbClr val="000000"/>
                </a:solidFill>
                <a:latin typeface="Calibri" charset="0"/>
              </a:rPr>
              <a:t>.</a:t>
            </a:r>
            <a:endParaRPr lang="el-GR" sz="3200" dirty="0">
              <a:solidFill>
                <a:srgbClr val="000000"/>
              </a:solidFill>
              <a:latin typeface="Calibri" charset="0"/>
            </a:endParaRP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Σε μια </a:t>
            </a:r>
            <a:r>
              <a:rPr lang="el-GR" sz="3200" b="1" dirty="0">
                <a:solidFill>
                  <a:srgbClr val="000000"/>
                </a:solidFill>
                <a:latin typeface="Calibri" charset="0"/>
              </a:rPr>
              <a:t>απλή εξαγορά μέρους μεριδίου μιας επιχείρησης </a:t>
            </a:r>
            <a:r>
              <a:rPr lang="el-GR" sz="3200" dirty="0">
                <a:solidFill>
                  <a:srgbClr val="000000"/>
                </a:solidFill>
                <a:latin typeface="Calibri" charset="0"/>
              </a:rPr>
              <a:t>η εξαγοραζόμενη επιχείρηση συνεχίζει να υπάρχει.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6" name="Rectangle 4"/>
          <p:cNvSpPr>
            <a:spLocks noGrp="1" noChangeArrowheads="1"/>
          </p:cNvSpPr>
          <p:nvPr>
            <p:ph type="title"/>
          </p:nvPr>
        </p:nvSpPr>
        <p:spPr>
          <a:xfrm>
            <a:off x="0" y="96839"/>
            <a:ext cx="9144000" cy="617517"/>
          </a:xfrm>
        </p:spPr>
        <p:txBody>
          <a:bodyPr/>
          <a:lstStyle/>
          <a:p>
            <a:pPr algn="ctr"/>
            <a:r>
              <a:rPr lang="el-GR" sz="2800" b="1" dirty="0" smtClean="0">
                <a:solidFill>
                  <a:srgbClr val="C00000"/>
                </a:solidFill>
              </a:rPr>
              <a:t>ΑΡΙΘΜΟΔΕΙΚΤΕΣ ΠΑΡΑΓΩΓΙΚΟΤΗΤΑΣ ΕΡΓΑΣΙΑΣ ΤΩΝ Ε+Σ</a:t>
            </a:r>
            <a:r>
              <a:rPr lang="en-US" sz="2800" b="1" dirty="0" smtClean="0"/>
              <a:t/>
            </a:r>
            <a:br>
              <a:rPr lang="en-US" sz="2800" b="1" dirty="0" smtClean="0"/>
            </a:br>
            <a:endParaRPr lang="el-GR" sz="2800" dirty="0"/>
          </a:p>
        </p:txBody>
      </p:sp>
      <p:sp>
        <p:nvSpPr>
          <p:cNvPr id="284677" name="Rectangle 5"/>
          <p:cNvSpPr>
            <a:spLocks noGrp="1" noChangeArrowheads="1"/>
          </p:cNvSpPr>
          <p:nvPr>
            <p:ph type="body" idx="1"/>
          </p:nvPr>
        </p:nvSpPr>
        <p:spPr>
          <a:xfrm>
            <a:off x="0" y="785794"/>
            <a:ext cx="9144000" cy="6072206"/>
          </a:xfrm>
        </p:spPr>
        <p:txBody>
          <a:bodyPr/>
          <a:lstStyle/>
          <a:p>
            <a:pPr marL="457200" indent="-457200" algn="just">
              <a:buFont typeface="+mj-lt"/>
              <a:buAutoNum type="arabicPeriod"/>
            </a:pPr>
            <a:r>
              <a:rPr lang="el-GR" sz="2400" u="sng" dirty="0" smtClean="0">
                <a:latin typeface="Arial" pitchFamily="34" charset="0"/>
                <a:cs typeface="Arial" pitchFamily="34" charset="0"/>
              </a:rPr>
              <a:t>Κέρδος </a:t>
            </a:r>
            <a:r>
              <a:rPr lang="el-GR" sz="2400" u="sng" dirty="0">
                <a:latin typeface="Arial" pitchFamily="34" charset="0"/>
                <a:cs typeface="Arial" pitchFamily="34" charset="0"/>
              </a:rPr>
              <a:t>ανά εργαζόμενο (</a:t>
            </a:r>
            <a:r>
              <a:rPr lang="en-US" sz="2400" u="sng" dirty="0">
                <a:latin typeface="Arial" pitchFamily="34" charset="0"/>
                <a:cs typeface="Arial" pitchFamily="34" charset="0"/>
              </a:rPr>
              <a:t>profit per </a:t>
            </a:r>
            <a:r>
              <a:rPr lang="en-US" sz="2400" u="sng" dirty="0" smtClean="0">
                <a:latin typeface="Arial" pitchFamily="34" charset="0"/>
                <a:cs typeface="Arial" pitchFamily="34" charset="0"/>
              </a:rPr>
              <a:t>employee)</a:t>
            </a:r>
            <a:r>
              <a:rPr lang="el-GR" sz="2400" u="sng" dirty="0" smtClean="0">
                <a:latin typeface="Arial" pitchFamily="34" charset="0"/>
                <a:cs typeface="Arial" pitchFamily="34" charset="0"/>
              </a:rPr>
              <a:t>:</a:t>
            </a:r>
            <a:r>
              <a:rPr lang="en-US" sz="2400" dirty="0" smtClean="0">
                <a:latin typeface="Arial" pitchFamily="34" charset="0"/>
                <a:cs typeface="Arial" pitchFamily="34" charset="0"/>
              </a:rPr>
              <a:t> </a:t>
            </a:r>
            <a:r>
              <a:rPr lang="el-GR" sz="2400" b="1" dirty="0" smtClean="0">
                <a:latin typeface="Arial" pitchFamily="34" charset="0"/>
                <a:cs typeface="Arial" pitchFamily="34" charset="0"/>
              </a:rPr>
              <a:t>Σύνολο Καθαρών Κερδών  προ Φόρων </a:t>
            </a:r>
            <a:r>
              <a:rPr lang="el-GR" sz="2400" b="1" dirty="0">
                <a:latin typeface="Arial" pitchFamily="34" charset="0"/>
                <a:cs typeface="Arial" pitchFamily="34" charset="0"/>
              </a:rPr>
              <a:t>/ </a:t>
            </a:r>
            <a:r>
              <a:rPr lang="el-GR" sz="2400" b="1" dirty="0" smtClean="0">
                <a:latin typeface="Arial" pitchFamily="34" charset="0"/>
                <a:cs typeface="Arial" pitchFamily="34" charset="0"/>
              </a:rPr>
              <a:t>Αριθμός Εργαζομένων.</a:t>
            </a:r>
            <a:endParaRPr lang="el-GR" sz="2400" b="1" dirty="0">
              <a:latin typeface="Arial" pitchFamily="34" charset="0"/>
              <a:cs typeface="Arial" pitchFamily="34" charset="0"/>
            </a:endParaRPr>
          </a:p>
          <a:p>
            <a:pPr marL="457200" indent="-457200" algn="just">
              <a:buFont typeface="+mj-lt"/>
              <a:buAutoNum type="arabicPeriod"/>
            </a:pPr>
            <a:r>
              <a:rPr lang="el-GR" sz="2400" u="sng" dirty="0" smtClean="0">
                <a:latin typeface="Arial" pitchFamily="34" charset="0"/>
                <a:cs typeface="Arial" pitchFamily="34" charset="0"/>
              </a:rPr>
              <a:t>Έσοδα </a:t>
            </a:r>
            <a:r>
              <a:rPr lang="el-GR" sz="2400" u="sng" dirty="0">
                <a:latin typeface="Arial" pitchFamily="34" charset="0"/>
                <a:cs typeface="Arial" pitchFamily="34" charset="0"/>
              </a:rPr>
              <a:t>από λειτουργικές δραστηριότητες ανά </a:t>
            </a:r>
            <a:r>
              <a:rPr lang="el-GR" sz="2400" u="sng" dirty="0" smtClean="0">
                <a:latin typeface="Arial" pitchFamily="34" charset="0"/>
                <a:cs typeface="Arial" pitchFamily="34" charset="0"/>
              </a:rPr>
              <a:t>εργαζόμενο</a:t>
            </a:r>
            <a:r>
              <a:rPr lang="en-US" sz="2400" u="sng" dirty="0" smtClean="0">
                <a:latin typeface="Arial" pitchFamily="34" charset="0"/>
                <a:cs typeface="Arial" pitchFamily="34" charset="0"/>
              </a:rPr>
              <a:t> </a:t>
            </a:r>
            <a:r>
              <a:rPr lang="el-GR" sz="2400" u="sng" dirty="0" smtClean="0">
                <a:latin typeface="Arial" pitchFamily="34" charset="0"/>
                <a:cs typeface="Arial" pitchFamily="34" charset="0"/>
              </a:rPr>
              <a:t>(</a:t>
            </a:r>
            <a:r>
              <a:rPr lang="en-US" sz="2400" u="sng" dirty="0">
                <a:latin typeface="Arial" pitchFamily="34" charset="0"/>
                <a:cs typeface="Arial" pitchFamily="34" charset="0"/>
              </a:rPr>
              <a:t>operating revenue per employee</a:t>
            </a:r>
            <a:r>
              <a:rPr lang="en-US" sz="2400" u="sng" dirty="0" smtClean="0">
                <a:latin typeface="Arial" pitchFamily="34" charset="0"/>
                <a:cs typeface="Arial" pitchFamily="34" charset="0"/>
              </a:rPr>
              <a:t>)</a:t>
            </a:r>
            <a:r>
              <a:rPr lang="el-GR" sz="2400" u="sng" dirty="0" smtClean="0">
                <a:latin typeface="Arial" pitchFamily="34" charset="0"/>
                <a:cs typeface="Arial" pitchFamily="34" charset="0"/>
              </a:rPr>
              <a:t>:</a:t>
            </a:r>
            <a:r>
              <a:rPr lang="en-US" sz="2400" dirty="0" smtClean="0">
                <a:latin typeface="Arial" pitchFamily="34" charset="0"/>
                <a:cs typeface="Arial" pitchFamily="34" charset="0"/>
              </a:rPr>
              <a:t> </a:t>
            </a:r>
            <a:r>
              <a:rPr lang="el-GR" sz="2400" b="1" dirty="0" smtClean="0">
                <a:latin typeface="Arial" pitchFamily="34" charset="0"/>
                <a:cs typeface="Arial" pitchFamily="34" charset="0"/>
              </a:rPr>
              <a:t>Λειτουργικά Έσοδα Επιχείρησης </a:t>
            </a:r>
            <a:r>
              <a:rPr lang="el-GR" sz="2400" b="1" dirty="0">
                <a:latin typeface="Arial" pitchFamily="34" charset="0"/>
                <a:cs typeface="Arial" pitchFamily="34" charset="0"/>
              </a:rPr>
              <a:t>/ </a:t>
            </a:r>
            <a:r>
              <a:rPr lang="el-GR" sz="2400" b="1" dirty="0" smtClean="0">
                <a:latin typeface="Arial" pitchFamily="34" charset="0"/>
                <a:cs typeface="Arial" pitchFamily="34" charset="0"/>
              </a:rPr>
              <a:t>Αριθμός Εργαζομένων.</a:t>
            </a:r>
            <a:endParaRPr lang="el-GR" sz="2400" b="1" dirty="0">
              <a:latin typeface="Arial" pitchFamily="34" charset="0"/>
              <a:cs typeface="Arial" pitchFamily="34" charset="0"/>
            </a:endParaRPr>
          </a:p>
          <a:p>
            <a:pPr marL="457200" indent="-457200" algn="just">
              <a:buFont typeface="+mj-lt"/>
              <a:buAutoNum type="arabicPeriod"/>
            </a:pPr>
            <a:r>
              <a:rPr lang="el-GR" sz="2400" u="sng" dirty="0" smtClean="0">
                <a:latin typeface="Arial" pitchFamily="34" charset="0"/>
                <a:cs typeface="Arial" pitchFamily="34" charset="0"/>
              </a:rPr>
              <a:t>Ύψος </a:t>
            </a:r>
            <a:r>
              <a:rPr lang="el-GR" sz="2400" u="sng" dirty="0">
                <a:latin typeface="Arial" pitchFamily="34" charset="0"/>
                <a:cs typeface="Arial" pitchFamily="34" charset="0"/>
              </a:rPr>
              <a:t>μετοχικού κεφαλαίου ανά </a:t>
            </a:r>
            <a:r>
              <a:rPr lang="el-GR" sz="2400" u="sng" dirty="0" smtClean="0">
                <a:latin typeface="Arial" pitchFamily="34" charset="0"/>
                <a:cs typeface="Arial" pitchFamily="34" charset="0"/>
              </a:rPr>
              <a:t>εργαζόμενο</a:t>
            </a:r>
            <a:r>
              <a:rPr lang="en-US" sz="2400" u="sng" dirty="0" smtClean="0">
                <a:latin typeface="Arial" pitchFamily="34" charset="0"/>
                <a:cs typeface="Arial" pitchFamily="34" charset="0"/>
              </a:rPr>
              <a:t> (</a:t>
            </a:r>
            <a:r>
              <a:rPr lang="en-US" sz="2400" u="sng" dirty="0">
                <a:latin typeface="Arial" pitchFamily="34" charset="0"/>
                <a:cs typeface="Arial" pitchFamily="34" charset="0"/>
              </a:rPr>
              <a:t>shareholders funds per </a:t>
            </a:r>
            <a:r>
              <a:rPr lang="en-US" sz="2400" u="sng" dirty="0" smtClean="0">
                <a:latin typeface="Arial" pitchFamily="34" charset="0"/>
                <a:cs typeface="Arial" pitchFamily="34" charset="0"/>
              </a:rPr>
              <a:t>employee):</a:t>
            </a:r>
            <a:r>
              <a:rPr lang="el-GR" sz="2400" dirty="0" smtClean="0">
                <a:latin typeface="Arial" pitchFamily="34" charset="0"/>
                <a:cs typeface="Arial" pitchFamily="34" charset="0"/>
              </a:rPr>
              <a:t> </a:t>
            </a:r>
            <a:r>
              <a:rPr lang="el-GR" sz="2400" b="1" dirty="0" smtClean="0">
                <a:latin typeface="Arial" pitchFamily="34" charset="0"/>
                <a:cs typeface="Arial" pitchFamily="34" charset="0"/>
              </a:rPr>
              <a:t>Σύνολο Μετοχικού Κεφαλαίου </a:t>
            </a:r>
            <a:r>
              <a:rPr lang="el-GR" sz="2400" b="1" dirty="0">
                <a:latin typeface="Arial" pitchFamily="34" charset="0"/>
                <a:cs typeface="Arial" pitchFamily="34" charset="0"/>
              </a:rPr>
              <a:t>/ </a:t>
            </a:r>
            <a:r>
              <a:rPr lang="el-GR" sz="2400" b="1" dirty="0" smtClean="0">
                <a:latin typeface="Arial" pitchFamily="34" charset="0"/>
                <a:cs typeface="Arial" pitchFamily="34" charset="0"/>
              </a:rPr>
              <a:t>Αριθμός Εργαζομένων.</a:t>
            </a:r>
            <a:endParaRPr lang="el-GR" sz="2400" b="1" dirty="0">
              <a:latin typeface="Arial" pitchFamily="34" charset="0"/>
              <a:cs typeface="Arial" pitchFamily="34" charset="0"/>
            </a:endParaRPr>
          </a:p>
          <a:p>
            <a:pPr marL="457200" indent="-457200" algn="just">
              <a:buFont typeface="+mj-lt"/>
              <a:buAutoNum type="arabicPeriod"/>
            </a:pPr>
            <a:r>
              <a:rPr lang="el-GR" sz="2400" u="sng" dirty="0" smtClean="0">
                <a:latin typeface="Arial" pitchFamily="34" charset="0"/>
                <a:cs typeface="Arial" pitchFamily="34" charset="0"/>
              </a:rPr>
              <a:t>Κεφάλαιο </a:t>
            </a:r>
            <a:r>
              <a:rPr lang="el-GR" sz="2400" u="sng" dirty="0">
                <a:latin typeface="Arial" pitchFamily="34" charset="0"/>
                <a:cs typeface="Arial" pitchFamily="34" charset="0"/>
              </a:rPr>
              <a:t>κίνησης ανά εργαζόμενο (</a:t>
            </a:r>
            <a:r>
              <a:rPr lang="en-US" sz="2400" u="sng" dirty="0">
                <a:latin typeface="Arial" pitchFamily="34" charset="0"/>
                <a:cs typeface="Arial" pitchFamily="34" charset="0"/>
              </a:rPr>
              <a:t>working capital per </a:t>
            </a:r>
            <a:r>
              <a:rPr lang="en-US" sz="2400" u="sng" dirty="0" smtClean="0">
                <a:latin typeface="Arial" pitchFamily="34" charset="0"/>
                <a:cs typeface="Arial" pitchFamily="34" charset="0"/>
              </a:rPr>
              <a:t>employee)</a:t>
            </a:r>
            <a:r>
              <a:rPr lang="el-GR" sz="2400" u="sng" dirty="0" smtClean="0">
                <a:latin typeface="Arial" pitchFamily="34" charset="0"/>
                <a:cs typeface="Arial" pitchFamily="34" charset="0"/>
              </a:rPr>
              <a:t>:</a:t>
            </a:r>
            <a:r>
              <a:rPr lang="el-GR" sz="2400" dirty="0" smtClean="0">
                <a:latin typeface="Arial" pitchFamily="34" charset="0"/>
                <a:cs typeface="Arial" pitchFamily="34" charset="0"/>
              </a:rPr>
              <a:t> </a:t>
            </a:r>
            <a:r>
              <a:rPr lang="el-GR" sz="2400" b="1" dirty="0" smtClean="0">
                <a:latin typeface="Arial" pitchFamily="34" charset="0"/>
                <a:cs typeface="Arial" pitchFamily="34" charset="0"/>
              </a:rPr>
              <a:t>Κεφάλαιο Κίνησης </a:t>
            </a:r>
            <a:r>
              <a:rPr lang="el-GR" sz="2400" b="1" dirty="0">
                <a:latin typeface="Arial" pitchFamily="34" charset="0"/>
                <a:cs typeface="Arial" pitchFamily="34" charset="0"/>
              </a:rPr>
              <a:t>/ </a:t>
            </a:r>
            <a:r>
              <a:rPr lang="el-GR" sz="2400" b="1" dirty="0" smtClean="0">
                <a:latin typeface="Arial" pitchFamily="34" charset="0"/>
                <a:cs typeface="Arial" pitchFamily="34" charset="0"/>
              </a:rPr>
              <a:t>Αριθμός Εργαζομένων.</a:t>
            </a:r>
            <a:endParaRPr lang="el-GR" sz="2400" b="1" dirty="0">
              <a:latin typeface="Arial" pitchFamily="34" charset="0"/>
              <a:cs typeface="Arial" pitchFamily="34" charset="0"/>
            </a:endParaRPr>
          </a:p>
          <a:p>
            <a:pPr marL="457200" indent="-457200" algn="just">
              <a:buFont typeface="+mj-lt"/>
              <a:buAutoNum type="arabicPeriod"/>
            </a:pPr>
            <a:r>
              <a:rPr lang="el-GR" sz="2400" u="sng" dirty="0" smtClean="0">
                <a:latin typeface="Arial" pitchFamily="34" charset="0"/>
                <a:cs typeface="Arial" pitchFamily="34" charset="0"/>
              </a:rPr>
              <a:t>Συνολικά </a:t>
            </a:r>
            <a:r>
              <a:rPr lang="el-GR" sz="2400" u="sng" dirty="0">
                <a:latin typeface="Arial" pitchFamily="34" charset="0"/>
                <a:cs typeface="Arial" pitchFamily="34" charset="0"/>
              </a:rPr>
              <a:t>απασχολούμενα κεφάλαια ανά </a:t>
            </a:r>
            <a:r>
              <a:rPr lang="el-GR" sz="2400" u="sng" dirty="0" smtClean="0">
                <a:latin typeface="Arial" pitchFamily="34" charset="0"/>
                <a:cs typeface="Arial" pitchFamily="34" charset="0"/>
              </a:rPr>
              <a:t>εργαζόμενο</a:t>
            </a:r>
            <a:r>
              <a:rPr lang="en-US" sz="2400" u="sng" dirty="0" smtClean="0">
                <a:latin typeface="Arial" pitchFamily="34" charset="0"/>
                <a:cs typeface="Arial" pitchFamily="34" charset="0"/>
              </a:rPr>
              <a:t> </a:t>
            </a:r>
            <a:r>
              <a:rPr lang="el-GR" sz="2400" u="sng" dirty="0" smtClean="0">
                <a:latin typeface="Arial" pitchFamily="34" charset="0"/>
                <a:cs typeface="Arial" pitchFamily="34" charset="0"/>
              </a:rPr>
              <a:t>(</a:t>
            </a:r>
            <a:r>
              <a:rPr lang="en-US" sz="2400" u="sng" dirty="0">
                <a:latin typeface="Arial" pitchFamily="34" charset="0"/>
                <a:cs typeface="Arial" pitchFamily="34" charset="0"/>
              </a:rPr>
              <a:t>total assets per </a:t>
            </a:r>
            <a:r>
              <a:rPr lang="en-US" sz="2400" u="sng" dirty="0" smtClean="0">
                <a:latin typeface="Arial" pitchFamily="34" charset="0"/>
                <a:cs typeface="Arial" pitchFamily="34" charset="0"/>
              </a:rPr>
              <a:t>employee)</a:t>
            </a:r>
            <a:r>
              <a:rPr lang="el-GR" sz="2400" u="sng" dirty="0" smtClean="0">
                <a:latin typeface="Arial" pitchFamily="34" charset="0"/>
                <a:cs typeface="Arial" pitchFamily="34" charset="0"/>
              </a:rPr>
              <a:t>:</a:t>
            </a:r>
            <a:r>
              <a:rPr lang="el-GR" sz="2400" dirty="0" smtClean="0">
                <a:latin typeface="Arial" pitchFamily="34" charset="0"/>
                <a:cs typeface="Arial" pitchFamily="34" charset="0"/>
              </a:rPr>
              <a:t> </a:t>
            </a:r>
            <a:r>
              <a:rPr lang="el-GR" sz="2400" b="1" dirty="0" smtClean="0">
                <a:latin typeface="Arial" pitchFamily="34" charset="0"/>
                <a:cs typeface="Arial" pitchFamily="34" charset="0"/>
              </a:rPr>
              <a:t>Σύνολο Στοιχείων </a:t>
            </a:r>
            <a:r>
              <a:rPr lang="el-GR" sz="2400" b="1" dirty="0">
                <a:latin typeface="Arial" pitchFamily="34" charset="0"/>
                <a:cs typeface="Arial" pitchFamily="34" charset="0"/>
              </a:rPr>
              <a:t>Ενεργητικού / </a:t>
            </a:r>
            <a:r>
              <a:rPr lang="el-GR" sz="2400" b="1" dirty="0" smtClean="0">
                <a:latin typeface="Arial" pitchFamily="34" charset="0"/>
                <a:cs typeface="Arial" pitchFamily="34" charset="0"/>
              </a:rPr>
              <a:t>Αριθμός Εργαζομένων.</a:t>
            </a:r>
            <a:endParaRPr lang="el-GR"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0" y="96839"/>
            <a:ext cx="9144000" cy="546079"/>
          </a:xfrm>
        </p:spPr>
        <p:txBody>
          <a:bodyPr/>
          <a:lstStyle/>
          <a:p>
            <a:pPr algn="ctr"/>
            <a:r>
              <a:rPr lang="el-GR" sz="2800" b="1" dirty="0" smtClean="0">
                <a:solidFill>
                  <a:schemeClr val="accent6">
                    <a:lumMod val="50000"/>
                  </a:schemeClr>
                </a:solidFill>
              </a:rPr>
              <a:t>ΑΡΙΘΜΟΔΕΙΚΤΕΣ ΑΠΟΔΟΤΙΚΟΤΗΤΑΣ Ε+Σ</a:t>
            </a:r>
            <a:endParaRPr lang="en-US" sz="2800" b="1" dirty="0">
              <a:solidFill>
                <a:schemeClr val="accent6">
                  <a:lumMod val="50000"/>
                </a:schemeClr>
              </a:solidFill>
            </a:endParaRPr>
          </a:p>
        </p:txBody>
      </p:sp>
      <p:sp>
        <p:nvSpPr>
          <p:cNvPr id="287747" name="Rectangle 3"/>
          <p:cNvSpPr>
            <a:spLocks noGrp="1" noChangeArrowheads="1"/>
          </p:cNvSpPr>
          <p:nvPr>
            <p:ph type="body" idx="1"/>
          </p:nvPr>
        </p:nvSpPr>
        <p:spPr>
          <a:xfrm>
            <a:off x="0" y="642918"/>
            <a:ext cx="9144000" cy="6215082"/>
          </a:xfrm>
        </p:spPr>
        <p:txBody>
          <a:bodyPr/>
          <a:lstStyle/>
          <a:p>
            <a:pPr marL="457200" indent="-457200">
              <a:buFont typeface="+mj-lt"/>
              <a:buAutoNum type="arabicPeriod"/>
            </a:pPr>
            <a:r>
              <a:rPr lang="el-GR" sz="2400" u="sng" dirty="0" smtClean="0">
                <a:latin typeface="Arial" pitchFamily="34" charset="0"/>
                <a:cs typeface="Arial" pitchFamily="34" charset="0"/>
              </a:rPr>
              <a:t>Περιθώριο </a:t>
            </a:r>
            <a:r>
              <a:rPr lang="el-GR" sz="2400" u="sng" dirty="0">
                <a:latin typeface="Arial" pitchFamily="34" charset="0"/>
                <a:cs typeface="Arial" pitchFamily="34" charset="0"/>
              </a:rPr>
              <a:t>κέρδους (</a:t>
            </a:r>
            <a:r>
              <a:rPr lang="en-US" sz="2400" u="sng" dirty="0">
                <a:latin typeface="Arial" pitchFamily="34" charset="0"/>
                <a:cs typeface="Arial" pitchFamily="34" charset="0"/>
              </a:rPr>
              <a:t>profit margin </a:t>
            </a:r>
            <a:r>
              <a:rPr lang="en-US" sz="2400" u="sng" dirty="0" smtClean="0">
                <a:latin typeface="Arial" pitchFamily="34" charset="0"/>
                <a:cs typeface="Arial" pitchFamily="34" charset="0"/>
              </a:rPr>
              <a:t>%)</a:t>
            </a:r>
            <a:r>
              <a:rPr lang="el-GR" sz="2400" u="sng" dirty="0" smtClean="0">
                <a:latin typeface="Arial" pitchFamily="34" charset="0"/>
                <a:cs typeface="Arial" pitchFamily="34" charset="0"/>
              </a:rPr>
              <a:t>:</a:t>
            </a:r>
            <a:r>
              <a:rPr lang="en-US" sz="2400" dirty="0" smtClean="0">
                <a:latin typeface="Arial" pitchFamily="34" charset="0"/>
                <a:cs typeface="Arial" pitchFamily="34" charset="0"/>
              </a:rPr>
              <a:t> </a:t>
            </a:r>
            <a:r>
              <a:rPr lang="el-GR" sz="2400" b="1" dirty="0" smtClean="0">
                <a:latin typeface="Arial" pitchFamily="34" charset="0"/>
                <a:cs typeface="Arial" pitchFamily="34" charset="0"/>
              </a:rPr>
              <a:t>Καθαρά Κέρδη </a:t>
            </a:r>
            <a:r>
              <a:rPr lang="el-GR" sz="2400" b="1" dirty="0">
                <a:latin typeface="Arial" pitchFamily="34" charset="0"/>
                <a:cs typeface="Arial" pitchFamily="34" charset="0"/>
              </a:rPr>
              <a:t>προ </a:t>
            </a:r>
            <a:r>
              <a:rPr lang="el-GR" sz="2400" b="1" dirty="0" smtClean="0">
                <a:latin typeface="Arial" pitchFamily="34" charset="0"/>
                <a:cs typeface="Arial" pitchFamily="34" charset="0"/>
              </a:rPr>
              <a:t>Φόρων </a:t>
            </a:r>
            <a:r>
              <a:rPr lang="el-GR" sz="2400" b="1" dirty="0">
                <a:latin typeface="Arial" pitchFamily="34" charset="0"/>
                <a:cs typeface="Arial" pitchFamily="34" charset="0"/>
              </a:rPr>
              <a:t>/ </a:t>
            </a:r>
            <a:r>
              <a:rPr lang="el-GR" sz="2400" b="1" dirty="0" smtClean="0">
                <a:latin typeface="Arial" pitchFamily="34" charset="0"/>
                <a:cs typeface="Arial" pitchFamily="34" charset="0"/>
              </a:rPr>
              <a:t>Έσοδα </a:t>
            </a:r>
            <a:r>
              <a:rPr lang="el-GR" sz="2400" b="1" dirty="0">
                <a:latin typeface="Arial" pitchFamily="34" charset="0"/>
                <a:cs typeface="Arial" pitchFamily="34" charset="0"/>
              </a:rPr>
              <a:t>από </a:t>
            </a:r>
            <a:r>
              <a:rPr lang="el-GR" sz="2400" b="1" dirty="0" smtClean="0">
                <a:latin typeface="Arial" pitchFamily="34" charset="0"/>
                <a:cs typeface="Arial" pitchFamily="34" charset="0"/>
              </a:rPr>
              <a:t>Λειτουργικές Δραστηριότητες.</a:t>
            </a:r>
            <a:endParaRPr lang="el-GR" sz="2400" b="1" dirty="0">
              <a:latin typeface="Arial" pitchFamily="34" charset="0"/>
              <a:cs typeface="Arial" pitchFamily="34" charset="0"/>
            </a:endParaRPr>
          </a:p>
          <a:p>
            <a:pPr marL="457200" indent="-457200">
              <a:buFont typeface="+mj-lt"/>
              <a:buAutoNum type="arabicPeriod"/>
            </a:pPr>
            <a:r>
              <a:rPr lang="el-GR" sz="2400" u="sng" dirty="0" smtClean="0">
                <a:latin typeface="Arial" pitchFamily="34" charset="0"/>
                <a:cs typeface="Arial" pitchFamily="34" charset="0"/>
              </a:rPr>
              <a:t>Περιθώριο </a:t>
            </a:r>
            <a:r>
              <a:rPr lang="el-GR" sz="2400" u="sng" dirty="0">
                <a:latin typeface="Arial" pitchFamily="34" charset="0"/>
                <a:cs typeface="Arial" pitchFamily="34" charset="0"/>
              </a:rPr>
              <a:t>μικτού κέρδους (</a:t>
            </a:r>
            <a:r>
              <a:rPr lang="en-US" sz="2400" u="sng" dirty="0">
                <a:latin typeface="Arial" pitchFamily="34" charset="0"/>
                <a:cs typeface="Arial" pitchFamily="34" charset="0"/>
              </a:rPr>
              <a:t>gross margin </a:t>
            </a:r>
            <a:r>
              <a:rPr lang="en-US" sz="2400" u="sng" dirty="0" smtClean="0">
                <a:latin typeface="Arial" pitchFamily="34" charset="0"/>
                <a:cs typeface="Arial" pitchFamily="34" charset="0"/>
              </a:rPr>
              <a:t>%)</a:t>
            </a:r>
            <a:r>
              <a:rPr lang="el-GR" sz="2400" u="sng" dirty="0" smtClean="0">
                <a:latin typeface="Arial" pitchFamily="34" charset="0"/>
                <a:cs typeface="Arial" pitchFamily="34" charset="0"/>
              </a:rPr>
              <a:t>:</a:t>
            </a:r>
            <a:r>
              <a:rPr lang="en-US" sz="2400" dirty="0" smtClean="0">
                <a:latin typeface="Arial" pitchFamily="34" charset="0"/>
                <a:cs typeface="Arial" pitchFamily="34" charset="0"/>
              </a:rPr>
              <a:t> </a:t>
            </a:r>
            <a:r>
              <a:rPr lang="el-GR" sz="2400" b="1" dirty="0" smtClean="0">
                <a:latin typeface="Arial" pitchFamily="34" charset="0"/>
                <a:cs typeface="Arial" pitchFamily="34" charset="0"/>
              </a:rPr>
              <a:t>Μεικτό Κέρδος </a:t>
            </a:r>
            <a:r>
              <a:rPr lang="el-GR" sz="2400" b="1" dirty="0">
                <a:latin typeface="Arial" pitchFamily="34" charset="0"/>
                <a:cs typeface="Arial" pitchFamily="34" charset="0"/>
              </a:rPr>
              <a:t>/ </a:t>
            </a:r>
            <a:r>
              <a:rPr lang="el-GR" sz="2400" b="1" dirty="0" smtClean="0">
                <a:latin typeface="Arial" pitchFamily="34" charset="0"/>
                <a:cs typeface="Arial" pitchFamily="34" charset="0"/>
              </a:rPr>
              <a:t>Έσοδα </a:t>
            </a:r>
            <a:r>
              <a:rPr lang="el-GR" sz="2400" b="1" dirty="0">
                <a:latin typeface="Arial" pitchFamily="34" charset="0"/>
                <a:cs typeface="Arial" pitchFamily="34" charset="0"/>
              </a:rPr>
              <a:t>από </a:t>
            </a:r>
            <a:r>
              <a:rPr lang="el-GR" sz="2400" b="1" dirty="0" smtClean="0">
                <a:latin typeface="Arial" pitchFamily="34" charset="0"/>
                <a:cs typeface="Arial" pitchFamily="34" charset="0"/>
              </a:rPr>
              <a:t>Λειτουργικές Δραστηριότητες.</a:t>
            </a:r>
            <a:endParaRPr lang="el-GR" sz="2400" b="1" dirty="0">
              <a:latin typeface="Arial" pitchFamily="34" charset="0"/>
              <a:cs typeface="Arial" pitchFamily="34" charset="0"/>
            </a:endParaRPr>
          </a:p>
          <a:p>
            <a:pPr marL="457200" indent="-457200">
              <a:buFont typeface="+mj-lt"/>
              <a:buAutoNum type="arabicPeriod"/>
            </a:pPr>
            <a:r>
              <a:rPr lang="el-GR" sz="2400" u="sng" dirty="0" smtClean="0">
                <a:latin typeface="Arial" pitchFamily="34" charset="0"/>
                <a:cs typeface="Arial" pitchFamily="34" charset="0"/>
              </a:rPr>
              <a:t>Περιθώριο </a:t>
            </a:r>
            <a:r>
              <a:rPr lang="en-US" sz="2400" u="sng" dirty="0">
                <a:latin typeface="Arial" pitchFamily="34" charset="0"/>
                <a:cs typeface="Arial" pitchFamily="34" charset="0"/>
              </a:rPr>
              <a:t>EBITDA (EBITDA margin </a:t>
            </a:r>
            <a:r>
              <a:rPr lang="en-US" sz="2400" u="sng" dirty="0" smtClean="0">
                <a:latin typeface="Arial" pitchFamily="34" charset="0"/>
                <a:cs typeface="Arial" pitchFamily="34" charset="0"/>
              </a:rPr>
              <a:t>%)</a:t>
            </a:r>
            <a:r>
              <a:rPr lang="el-GR" sz="2400" u="sng" dirty="0" smtClean="0">
                <a:latin typeface="Arial" pitchFamily="34" charset="0"/>
                <a:cs typeface="Arial" pitchFamily="34" charset="0"/>
              </a:rPr>
              <a:t>:</a:t>
            </a:r>
            <a:r>
              <a:rPr lang="en-US" sz="2400" dirty="0" smtClean="0">
                <a:latin typeface="Arial" pitchFamily="34" charset="0"/>
                <a:cs typeface="Arial" pitchFamily="34" charset="0"/>
              </a:rPr>
              <a:t> </a:t>
            </a:r>
            <a:r>
              <a:rPr lang="el-GR" sz="2400" b="1" dirty="0" smtClean="0">
                <a:latin typeface="Arial" pitchFamily="34" charset="0"/>
                <a:cs typeface="Arial" pitchFamily="34" charset="0"/>
              </a:rPr>
              <a:t>Κέρδη </a:t>
            </a:r>
            <a:r>
              <a:rPr lang="el-GR" sz="2400" b="1" dirty="0">
                <a:latin typeface="Arial" pitchFamily="34" charset="0"/>
                <a:cs typeface="Arial" pitchFamily="34" charset="0"/>
              </a:rPr>
              <a:t>προ </a:t>
            </a:r>
            <a:r>
              <a:rPr lang="el-GR" sz="2400" b="1" dirty="0" smtClean="0">
                <a:latin typeface="Arial" pitchFamily="34" charset="0"/>
                <a:cs typeface="Arial" pitchFamily="34" charset="0"/>
              </a:rPr>
              <a:t>Τόκων</a:t>
            </a:r>
            <a:r>
              <a:rPr lang="el-GR" sz="2400" b="1" dirty="0">
                <a:latin typeface="Arial" pitchFamily="34" charset="0"/>
                <a:cs typeface="Arial" pitchFamily="34" charset="0"/>
              </a:rPr>
              <a:t>, </a:t>
            </a:r>
            <a:r>
              <a:rPr lang="el-GR" sz="2400" b="1" dirty="0" smtClean="0">
                <a:latin typeface="Arial" pitchFamily="34" charset="0"/>
                <a:cs typeface="Arial" pitchFamily="34" charset="0"/>
              </a:rPr>
              <a:t>Φόρων </a:t>
            </a:r>
            <a:r>
              <a:rPr lang="el-GR" sz="2400" b="1" dirty="0">
                <a:latin typeface="Arial" pitchFamily="34" charset="0"/>
                <a:cs typeface="Arial" pitchFamily="34" charset="0"/>
              </a:rPr>
              <a:t>&amp; </a:t>
            </a:r>
            <a:r>
              <a:rPr lang="el-GR" sz="2400" b="1" dirty="0" smtClean="0">
                <a:latin typeface="Arial" pitchFamily="34" charset="0"/>
                <a:cs typeface="Arial" pitchFamily="34" charset="0"/>
              </a:rPr>
              <a:t>Αποσβέσεων </a:t>
            </a:r>
            <a:r>
              <a:rPr lang="el-GR" sz="2400" b="1" dirty="0">
                <a:latin typeface="Arial" pitchFamily="34" charset="0"/>
                <a:cs typeface="Arial" pitchFamily="34" charset="0"/>
              </a:rPr>
              <a:t>/ </a:t>
            </a:r>
            <a:r>
              <a:rPr lang="el-GR" sz="2400" b="1" dirty="0" smtClean="0">
                <a:latin typeface="Arial" pitchFamily="34" charset="0"/>
                <a:cs typeface="Arial" pitchFamily="34" charset="0"/>
              </a:rPr>
              <a:t>Έσοδα </a:t>
            </a:r>
            <a:r>
              <a:rPr lang="el-GR" sz="2400" b="1" dirty="0">
                <a:latin typeface="Arial" pitchFamily="34" charset="0"/>
                <a:cs typeface="Arial" pitchFamily="34" charset="0"/>
              </a:rPr>
              <a:t>από </a:t>
            </a:r>
            <a:r>
              <a:rPr lang="el-GR" sz="2400" b="1" dirty="0" smtClean="0">
                <a:latin typeface="Arial" pitchFamily="34" charset="0"/>
                <a:cs typeface="Arial" pitchFamily="34" charset="0"/>
              </a:rPr>
              <a:t>Λειτουργικές Δραστηριότητες.</a:t>
            </a:r>
            <a:endParaRPr lang="el-GR" sz="2400" b="1" dirty="0">
              <a:latin typeface="Arial" pitchFamily="34" charset="0"/>
              <a:cs typeface="Arial" pitchFamily="34" charset="0"/>
            </a:endParaRPr>
          </a:p>
          <a:p>
            <a:pPr marL="457200" indent="-457200">
              <a:buFont typeface="+mj-lt"/>
              <a:buAutoNum type="arabicPeriod"/>
            </a:pPr>
            <a:r>
              <a:rPr lang="el-GR" sz="2400" u="sng" dirty="0" smtClean="0">
                <a:latin typeface="Arial" pitchFamily="34" charset="0"/>
                <a:cs typeface="Arial" pitchFamily="34" charset="0"/>
              </a:rPr>
              <a:t>Περιθώριο </a:t>
            </a:r>
            <a:r>
              <a:rPr lang="en-US" sz="2400" u="sng" dirty="0">
                <a:latin typeface="Arial" pitchFamily="34" charset="0"/>
                <a:cs typeface="Arial" pitchFamily="34" charset="0"/>
              </a:rPr>
              <a:t>EBIT (EBIT margin </a:t>
            </a:r>
            <a:r>
              <a:rPr lang="en-US" sz="2400" u="sng" dirty="0" smtClean="0">
                <a:latin typeface="Arial" pitchFamily="34" charset="0"/>
                <a:cs typeface="Arial" pitchFamily="34" charset="0"/>
              </a:rPr>
              <a:t>%)</a:t>
            </a:r>
            <a:r>
              <a:rPr lang="el-GR" sz="2400" u="sng" dirty="0" smtClean="0">
                <a:latin typeface="Arial" pitchFamily="34" charset="0"/>
                <a:cs typeface="Arial" pitchFamily="34" charset="0"/>
              </a:rPr>
              <a:t>:</a:t>
            </a:r>
            <a:r>
              <a:rPr lang="en-US" sz="2400" dirty="0" smtClean="0">
                <a:latin typeface="Arial" pitchFamily="34" charset="0"/>
                <a:cs typeface="Arial" pitchFamily="34" charset="0"/>
              </a:rPr>
              <a:t> </a:t>
            </a:r>
            <a:r>
              <a:rPr lang="el-GR" sz="2400" b="1" dirty="0" smtClean="0">
                <a:latin typeface="Arial" pitchFamily="34" charset="0"/>
                <a:cs typeface="Arial" pitchFamily="34" charset="0"/>
              </a:rPr>
              <a:t>Κέρδη </a:t>
            </a:r>
            <a:r>
              <a:rPr lang="el-GR" sz="2400" b="1" dirty="0">
                <a:latin typeface="Arial" pitchFamily="34" charset="0"/>
                <a:cs typeface="Arial" pitchFamily="34" charset="0"/>
              </a:rPr>
              <a:t>προ </a:t>
            </a:r>
            <a:r>
              <a:rPr lang="el-GR" sz="2400" b="1" dirty="0" smtClean="0">
                <a:latin typeface="Arial" pitchFamily="34" charset="0"/>
                <a:cs typeface="Arial" pitchFamily="34" charset="0"/>
              </a:rPr>
              <a:t>Τόκων </a:t>
            </a:r>
            <a:r>
              <a:rPr lang="el-GR" sz="2400" b="1" dirty="0">
                <a:latin typeface="Arial" pitchFamily="34" charset="0"/>
                <a:cs typeface="Arial" pitchFamily="34" charset="0"/>
              </a:rPr>
              <a:t>&amp; </a:t>
            </a:r>
            <a:r>
              <a:rPr lang="el-GR" sz="2400" b="1" dirty="0" smtClean="0">
                <a:latin typeface="Arial" pitchFamily="34" charset="0"/>
                <a:cs typeface="Arial" pitchFamily="34" charset="0"/>
              </a:rPr>
              <a:t>Φόρων </a:t>
            </a:r>
            <a:r>
              <a:rPr lang="el-GR" sz="2400" b="1" dirty="0">
                <a:latin typeface="Arial" pitchFamily="34" charset="0"/>
                <a:cs typeface="Arial" pitchFamily="34" charset="0"/>
              </a:rPr>
              <a:t>/ </a:t>
            </a:r>
            <a:r>
              <a:rPr lang="el-GR" sz="2400" b="1" dirty="0" smtClean="0">
                <a:latin typeface="Arial" pitchFamily="34" charset="0"/>
                <a:cs typeface="Arial" pitchFamily="34" charset="0"/>
              </a:rPr>
              <a:t>Έσοδα </a:t>
            </a:r>
            <a:r>
              <a:rPr lang="el-GR" sz="2400" b="1" dirty="0">
                <a:latin typeface="Arial" pitchFamily="34" charset="0"/>
                <a:cs typeface="Arial" pitchFamily="34" charset="0"/>
              </a:rPr>
              <a:t>από </a:t>
            </a:r>
            <a:r>
              <a:rPr lang="el-GR" sz="2400" b="1" dirty="0" smtClean="0">
                <a:latin typeface="Arial" pitchFamily="34" charset="0"/>
                <a:cs typeface="Arial" pitchFamily="34" charset="0"/>
              </a:rPr>
              <a:t>Λειτουργικές Δραστηριότητες.</a:t>
            </a:r>
            <a:endParaRPr lang="el-GR" sz="2400" b="1" dirty="0">
              <a:latin typeface="Arial" pitchFamily="34" charset="0"/>
              <a:cs typeface="Arial" pitchFamily="34" charset="0"/>
            </a:endParaRPr>
          </a:p>
          <a:p>
            <a:pPr marL="457200" indent="-457200">
              <a:buFont typeface="+mj-lt"/>
              <a:buAutoNum type="arabicPeriod"/>
            </a:pPr>
            <a:r>
              <a:rPr lang="el-GR" sz="2400" u="sng" dirty="0" smtClean="0">
                <a:latin typeface="Arial" pitchFamily="34" charset="0"/>
                <a:cs typeface="Arial" pitchFamily="34" charset="0"/>
              </a:rPr>
              <a:t>Αποδοτικότητα Ιδίων Κεφαλαίων </a:t>
            </a:r>
            <a:r>
              <a:rPr lang="el-GR" sz="2400" u="sng" dirty="0">
                <a:latin typeface="Arial" pitchFamily="34" charset="0"/>
                <a:cs typeface="Arial" pitchFamily="34" charset="0"/>
              </a:rPr>
              <a:t>(</a:t>
            </a:r>
            <a:r>
              <a:rPr lang="en-US" sz="2400" u="sng" dirty="0">
                <a:latin typeface="Arial" pitchFamily="34" charset="0"/>
                <a:cs typeface="Arial" pitchFamily="34" charset="0"/>
              </a:rPr>
              <a:t>ROE </a:t>
            </a:r>
            <a:r>
              <a:rPr lang="en-US" sz="2400" u="sng" dirty="0" smtClean="0">
                <a:latin typeface="Arial" pitchFamily="34" charset="0"/>
                <a:cs typeface="Arial" pitchFamily="34" charset="0"/>
              </a:rPr>
              <a:t>%)</a:t>
            </a:r>
            <a:r>
              <a:rPr lang="el-GR" sz="2400" u="sng" dirty="0" smtClean="0">
                <a:latin typeface="Arial" pitchFamily="34" charset="0"/>
                <a:cs typeface="Arial" pitchFamily="34" charset="0"/>
              </a:rPr>
              <a:t>:</a:t>
            </a:r>
            <a:r>
              <a:rPr lang="en-US" sz="2400" dirty="0" smtClean="0">
                <a:latin typeface="Arial" pitchFamily="34" charset="0"/>
                <a:cs typeface="Arial" pitchFamily="34" charset="0"/>
              </a:rPr>
              <a:t> </a:t>
            </a:r>
            <a:r>
              <a:rPr lang="el-GR" sz="2400" b="1" dirty="0" smtClean="0">
                <a:latin typeface="Arial" pitchFamily="34" charset="0"/>
                <a:cs typeface="Arial" pitchFamily="34" charset="0"/>
              </a:rPr>
              <a:t>Κέρδη προ Τόκων &amp; Φόρων / Ίδια Κεφάλαια.</a:t>
            </a:r>
            <a:endParaRPr lang="el-GR" sz="2400" b="1" dirty="0">
              <a:latin typeface="Arial" pitchFamily="34" charset="0"/>
              <a:cs typeface="Arial" pitchFamily="34" charset="0"/>
            </a:endParaRPr>
          </a:p>
          <a:p>
            <a:pPr marL="457200" indent="-457200">
              <a:buFont typeface="+mj-lt"/>
              <a:buAutoNum type="arabicPeriod"/>
            </a:pPr>
            <a:r>
              <a:rPr lang="el-GR" sz="2400" u="sng" dirty="0" smtClean="0">
                <a:latin typeface="Arial" pitchFamily="34" charset="0"/>
                <a:cs typeface="Arial" pitchFamily="34" charset="0"/>
              </a:rPr>
              <a:t>Απόδοση </a:t>
            </a:r>
            <a:r>
              <a:rPr lang="el-GR" sz="2400" u="sng" dirty="0">
                <a:latin typeface="Arial" pitchFamily="34" charset="0"/>
                <a:cs typeface="Arial" pitchFamily="34" charset="0"/>
              </a:rPr>
              <a:t>επενδυμένων κεφαλαίων (</a:t>
            </a:r>
            <a:r>
              <a:rPr lang="en-US" sz="2400" u="sng" dirty="0">
                <a:latin typeface="Arial" pitchFamily="34" charset="0"/>
                <a:cs typeface="Arial" pitchFamily="34" charset="0"/>
              </a:rPr>
              <a:t>ROA </a:t>
            </a:r>
            <a:r>
              <a:rPr lang="en-US" sz="2400" u="sng" dirty="0" smtClean="0">
                <a:latin typeface="Arial" pitchFamily="34" charset="0"/>
                <a:cs typeface="Arial" pitchFamily="34" charset="0"/>
              </a:rPr>
              <a:t>%)</a:t>
            </a:r>
            <a:r>
              <a:rPr lang="el-GR" sz="2400" u="sng" dirty="0" smtClean="0">
                <a:latin typeface="Arial" pitchFamily="34" charset="0"/>
                <a:cs typeface="Arial" pitchFamily="34" charset="0"/>
              </a:rPr>
              <a:t>:</a:t>
            </a:r>
            <a:r>
              <a:rPr lang="en-US" sz="2400" dirty="0" smtClean="0">
                <a:latin typeface="Arial" pitchFamily="34" charset="0"/>
                <a:cs typeface="Arial" pitchFamily="34" charset="0"/>
              </a:rPr>
              <a:t> </a:t>
            </a:r>
            <a:r>
              <a:rPr lang="el-GR" sz="2400" b="1" dirty="0" smtClean="0">
                <a:latin typeface="Arial" pitchFamily="34" charset="0"/>
                <a:cs typeface="Arial" pitchFamily="34" charset="0"/>
              </a:rPr>
              <a:t>Κέρδη </a:t>
            </a:r>
            <a:r>
              <a:rPr lang="el-GR" sz="2400" b="1" dirty="0">
                <a:latin typeface="Arial" pitchFamily="34" charset="0"/>
                <a:cs typeface="Arial" pitchFamily="34" charset="0"/>
              </a:rPr>
              <a:t>προ </a:t>
            </a:r>
            <a:r>
              <a:rPr lang="el-GR" sz="2400" b="1" dirty="0" smtClean="0">
                <a:latin typeface="Arial" pitchFamily="34" charset="0"/>
                <a:cs typeface="Arial" pitchFamily="34" charset="0"/>
              </a:rPr>
              <a:t>Τόκων &amp; Φόρων / Σύνολο Ενεργητικού.</a:t>
            </a:r>
            <a:endParaRPr lang="el-GR" sz="2400" b="1" dirty="0">
              <a:latin typeface="Arial" pitchFamily="34" charset="0"/>
              <a:cs typeface="Arial" pitchFamily="34" charset="0"/>
            </a:endParaRPr>
          </a:p>
          <a:p>
            <a:pPr>
              <a:buFont typeface="Wingdings" pitchFamily="2" charset="2"/>
              <a:buNone/>
            </a:pPr>
            <a:endParaRPr lang="en-US" sz="1800" dirty="0"/>
          </a:p>
          <a:p>
            <a:pPr>
              <a:buFont typeface="Wingdings" pitchFamily="2" charset="2"/>
              <a:buNone/>
            </a:pPr>
            <a:endParaRPr lang="el-GR"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p:spPr>
        <p:txBody>
          <a:bodyPr/>
          <a:lstStyle/>
          <a:p>
            <a:pPr algn="ctr"/>
            <a:r>
              <a:rPr lang="el-GR" sz="3200" b="1" dirty="0" smtClean="0"/>
              <a:t>Βασικοί Δείκτες Αξιολόγησης </a:t>
            </a:r>
            <a:r>
              <a:rPr lang="en-US" sz="3200" b="1" dirty="0" smtClean="0"/>
              <a:t>E&amp;</a:t>
            </a:r>
            <a:r>
              <a:rPr lang="el-GR" sz="3200" b="1" dirty="0" smtClean="0"/>
              <a:t>Σ Συγχωνεύσεων</a:t>
            </a:r>
            <a:endParaRPr lang="el-GR" sz="3200" b="1" dirty="0"/>
          </a:p>
        </p:txBody>
      </p:sp>
      <p:sp>
        <p:nvSpPr>
          <p:cNvPr id="3" name="2 - Θέση περιεχομένου"/>
          <p:cNvSpPr>
            <a:spLocks noGrp="1"/>
          </p:cNvSpPr>
          <p:nvPr>
            <p:ph idx="1"/>
          </p:nvPr>
        </p:nvSpPr>
        <p:spPr>
          <a:xfrm>
            <a:off x="0" y="980728"/>
            <a:ext cx="9144000" cy="5688632"/>
          </a:xfrm>
        </p:spPr>
        <p:txBody>
          <a:bodyPr/>
          <a:lstStyle/>
          <a:p>
            <a:pPr algn="just"/>
            <a:r>
              <a:rPr lang="el-GR" sz="2200" dirty="0" smtClean="0"/>
              <a:t>1. Κέρδη ανά µετοχή (“</a:t>
            </a:r>
            <a:r>
              <a:rPr lang="en-US" sz="2200" dirty="0" smtClean="0"/>
              <a:t>Earnings Per Share </a:t>
            </a:r>
            <a:r>
              <a:rPr lang="el-GR" sz="2200" dirty="0" smtClean="0"/>
              <a:t>- </a:t>
            </a:r>
            <a:r>
              <a:rPr lang="en-US" sz="2200" dirty="0" smtClean="0"/>
              <a:t>EPS</a:t>
            </a:r>
            <a:r>
              <a:rPr lang="el-GR" sz="2200" dirty="0" smtClean="0"/>
              <a:t>”).</a:t>
            </a:r>
            <a:endParaRPr lang="en-US" sz="2200" dirty="0" smtClean="0"/>
          </a:p>
          <a:p>
            <a:pPr algn="just"/>
            <a:r>
              <a:rPr lang="el-GR" sz="2200" dirty="0" smtClean="0"/>
              <a:t>2. Βαθµός χρήσης δανειακών κεφαλαίων: Μετράμε τον Βαθμό Χρηματοοικονομικής μόχλευσης που είναι ο λόγος της ποσοστιαίας μεταβολής των κερδών προς διάθεση ανά μετοχή προς τη ποσοστιαία μεταβολή των καθαρών λειτουργικών κερδών, δηλαδή</a:t>
            </a:r>
            <a:r>
              <a:rPr lang="en-US" sz="2200" dirty="0" smtClean="0"/>
              <a:t>:</a:t>
            </a:r>
            <a:r>
              <a:rPr lang="el-GR" sz="2200" dirty="0" smtClean="0"/>
              <a:t> </a:t>
            </a:r>
            <a:r>
              <a:rPr lang="en-US" sz="2200" dirty="0" smtClean="0"/>
              <a:t>[(</a:t>
            </a:r>
            <a:r>
              <a:rPr lang="el-GR" sz="2200" dirty="0" smtClean="0"/>
              <a:t>Δ</a:t>
            </a:r>
            <a:r>
              <a:rPr lang="en-US" sz="2200" dirty="0" smtClean="0"/>
              <a:t>EPS/EPS)*100] / [(</a:t>
            </a:r>
            <a:r>
              <a:rPr lang="el-GR" sz="2200" dirty="0" smtClean="0"/>
              <a:t>Δ</a:t>
            </a:r>
            <a:r>
              <a:rPr lang="en-US" sz="2200" dirty="0" smtClean="0"/>
              <a:t>EBIT/EBIT)*100]</a:t>
            </a:r>
            <a:r>
              <a:rPr lang="el-GR" sz="2200" dirty="0" smtClean="0"/>
              <a:t>. </a:t>
            </a:r>
          </a:p>
          <a:p>
            <a:pPr algn="just"/>
            <a:r>
              <a:rPr lang="el-GR" sz="2200" dirty="0" smtClean="0"/>
              <a:t>3. Ρευστότητα = Κυκλοφορούν Ενεργητικό / Βραχυπρόθεσμες Υποχρεώσεις </a:t>
            </a:r>
          </a:p>
          <a:p>
            <a:pPr algn="just"/>
            <a:r>
              <a:rPr lang="el-GR" sz="2200" dirty="0" smtClean="0"/>
              <a:t>4. Ρευστότητα Τραπεζών = Δάνεια / Καταθέσεις</a:t>
            </a:r>
          </a:p>
          <a:p>
            <a:pPr algn="just"/>
            <a:r>
              <a:rPr lang="el-GR" sz="2200" dirty="0" smtClean="0"/>
              <a:t>5. Όλοι οι 6 Δείκτες Αποδοτικότητας. Γενικά η ύπαρξη ξένου κεφαλαίου φέρνει μεγαλύτερες αποδόσεις, παρ' όλα αυτά φέρνει αντίθετα αποτελέσματα όταν η απόδοση του ενεργητικού είναι μικρότερη από το κόστος των δανειακών κεφαλαίων.  Έτσι λοιπόν αν η επιχείρηση αδυνατεί να καλύψει τις υποχρεώσεις της μπορεί να πτωχεύσει. Θα πρέπει λοιπόν οπωσδήποτε </a:t>
            </a:r>
            <a:r>
              <a:rPr lang="en-US" sz="2200" dirty="0" smtClean="0"/>
              <a:t>ROA&gt;WACC</a:t>
            </a:r>
            <a:r>
              <a:rPr lang="el-GR" sz="2200" dirty="0" smtClean="0"/>
              <a:t>.</a:t>
            </a:r>
            <a:endParaRPr lang="el-GR" sz="2200"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lstStyle/>
          <a:p>
            <a:pPr algn="ctr"/>
            <a:r>
              <a:rPr lang="el-GR" sz="3200" b="1" dirty="0" smtClean="0">
                <a:solidFill>
                  <a:srgbClr val="FF0000"/>
                </a:solidFill>
              </a:rPr>
              <a:t>Συγχώνευση με απορρόφηση Α.Ε. από άλλη Α.Ε</a:t>
            </a:r>
            <a:endParaRPr lang="el-GR" sz="3200" dirty="0">
              <a:solidFill>
                <a:srgbClr val="FF0000"/>
              </a:solidFill>
            </a:endParaRPr>
          </a:p>
        </p:txBody>
      </p:sp>
      <p:sp>
        <p:nvSpPr>
          <p:cNvPr id="3" name="2 - Θέση περιεχομένου"/>
          <p:cNvSpPr>
            <a:spLocks noGrp="1"/>
          </p:cNvSpPr>
          <p:nvPr>
            <p:ph idx="1"/>
          </p:nvPr>
        </p:nvSpPr>
        <p:spPr>
          <a:xfrm>
            <a:off x="179512" y="836712"/>
            <a:ext cx="8784976" cy="5832648"/>
          </a:xfrm>
        </p:spPr>
        <p:txBody>
          <a:bodyPr/>
          <a:lstStyle/>
          <a:p>
            <a:r>
              <a:rPr lang="el-GR" sz="2000" dirty="0" smtClean="0"/>
              <a:t>Απ’ τους ισολογισμούς των εταιριών που συγχωνεύονται πρέπει να βρούμε αρχικά ποια θα είναι η σχέση ανταλλαγής των μετοχών τους.</a:t>
            </a:r>
          </a:p>
          <a:p>
            <a:pPr lvl="0"/>
            <a:r>
              <a:rPr lang="el-GR" sz="2000" dirty="0" smtClean="0"/>
              <a:t>Τοποθετώντας στον αριθμητή του κλάσματος την Καθαρή Θέση τις εταιρίας που φαίνεται στον ισολογισμό της και ως παρονομαστή το σύνολο των μετοχών που κατέχει προκύπτει η αξία της μετοχής.</a:t>
            </a:r>
          </a:p>
          <a:p>
            <a:r>
              <a:rPr lang="el-GR" sz="2000" dirty="0" smtClean="0"/>
              <a:t>**Αυτό διενεργείται και για τις δυο εταιρίες.</a:t>
            </a:r>
          </a:p>
          <a:p>
            <a:pPr lvl="0"/>
            <a:r>
              <a:rPr lang="el-GR" sz="2000" dirty="0" smtClean="0"/>
              <a:t>Για να βρούμε την σχέση ανταλλαγής των μετοχών παίρνουμε τις παραπάνω αξίες των μετοχών και της διαιρούμε δηλαδή προκύπτει κλάσμα με αριθμητή την αξία των μετοχών της αγοράστριας  και παρονομαστή την αξία των μετοχών της απορροφούμενης. Το αποτέλεσμα του κλάσματος δείχνει πως θα ανταλλάξουν Χ μετοχές οι εταίροι της απορροφούμενης για να αποκτήσουν 1 μετοχή της αγοράστριας.</a:t>
            </a:r>
          </a:p>
          <a:p>
            <a:pPr lvl="0"/>
            <a:r>
              <a:rPr lang="el-GR" sz="2000" dirty="0" smtClean="0"/>
              <a:t> Για να βρούμε το πλήθος των μετοχών που θα λάβουν οι μέτοχοι της απορροφούμενης διαιρούμε των αριθμό των μετοχών που κατέχει η απορροφούμενη προς τη σχέση ανταλλαγής μετοχών.</a:t>
            </a:r>
          </a:p>
          <a:p>
            <a:endParaRPr lang="el-GR"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p:spPr>
        <p:txBody>
          <a:bodyPr/>
          <a:lstStyle/>
          <a:p>
            <a:pPr algn="ctr"/>
            <a:r>
              <a:rPr lang="el-GR" sz="3200" b="1" dirty="0" smtClean="0">
                <a:solidFill>
                  <a:srgbClr val="FF0000"/>
                </a:solidFill>
              </a:rPr>
              <a:t>ΕΓΓΡΑΦΕΣ ΣΤΑ ΒΙΒΛΙΑ ΤΗΣ ΑΠΟΡΡΟΦΟΥΜΕΝΗΣ</a:t>
            </a:r>
            <a:endParaRPr lang="el-GR" sz="3200" dirty="0">
              <a:solidFill>
                <a:srgbClr val="FF0000"/>
              </a:solidFill>
            </a:endParaRPr>
          </a:p>
        </p:txBody>
      </p:sp>
      <p:pic>
        <p:nvPicPr>
          <p:cNvPr id="396291" name="Picture 3"/>
          <p:cNvPicPr>
            <a:picLocks noGrp="1" noChangeAspect="1" noChangeArrowheads="1"/>
          </p:cNvPicPr>
          <p:nvPr>
            <p:ph idx="1"/>
          </p:nvPr>
        </p:nvPicPr>
        <p:blipFill>
          <a:blip r:embed="rId2" cstate="print"/>
          <a:srcRect/>
          <a:stretch>
            <a:fillRect/>
          </a:stretch>
        </p:blipFill>
        <p:spPr bwMode="auto">
          <a:xfrm>
            <a:off x="0" y="548680"/>
            <a:ext cx="9144000" cy="63093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lstStyle/>
          <a:p>
            <a:pPr algn="ctr"/>
            <a:r>
              <a:rPr lang="el-GR" sz="3600" b="1" dirty="0" smtClean="0">
                <a:solidFill>
                  <a:srgbClr val="7030A0"/>
                </a:solidFill>
              </a:rPr>
              <a:t>ΕΓΓΡΑΦΕΣ ΣΤΑ ΒΙΒΛΙΑ ΤΗΣ ΑΠΟΡΡΟΦΟΥΣΑΣ</a:t>
            </a:r>
            <a:r>
              <a:rPr lang="el-GR" sz="3600" dirty="0" smtClean="0">
                <a:solidFill>
                  <a:srgbClr val="7030A0"/>
                </a:solidFill>
              </a:rPr>
              <a:t/>
            </a:r>
            <a:br>
              <a:rPr lang="el-GR" sz="3600" dirty="0" smtClean="0">
                <a:solidFill>
                  <a:srgbClr val="7030A0"/>
                </a:solidFill>
              </a:rPr>
            </a:br>
            <a:endParaRPr lang="el-GR" sz="3600" dirty="0">
              <a:solidFill>
                <a:srgbClr val="7030A0"/>
              </a:solidFill>
            </a:endParaRPr>
          </a:p>
        </p:txBody>
      </p:sp>
      <p:pic>
        <p:nvPicPr>
          <p:cNvPr id="397314"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39833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399362"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0038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0141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80728"/>
          </a:xfrm>
        </p:spPr>
        <p:txBody>
          <a:bodyPr/>
          <a:lstStyle/>
          <a:p>
            <a:pPr algn="ctr"/>
            <a:r>
              <a:rPr lang="el-GR" sz="3600" b="1" dirty="0" smtClean="0">
                <a:solidFill>
                  <a:srgbClr val="FF0000"/>
                </a:solidFill>
              </a:rPr>
              <a:t>ΣΥΣΤΗΜΑ ΕΜΠΟΡΙΚΩΝ ΣΥΝΑΛΛΑΓΩΝ </a:t>
            </a:r>
            <a:r>
              <a:rPr lang="en-US" sz="3600" b="1" dirty="0" smtClean="0">
                <a:solidFill>
                  <a:srgbClr val="FF0000"/>
                </a:solidFill>
              </a:rPr>
              <a:t>CLEARING</a:t>
            </a:r>
            <a:endParaRPr lang="el-GR" sz="3600" b="1" dirty="0">
              <a:solidFill>
                <a:srgbClr val="FF0000"/>
              </a:solidFill>
            </a:endParaRPr>
          </a:p>
        </p:txBody>
      </p:sp>
      <p:sp>
        <p:nvSpPr>
          <p:cNvPr id="3" name="2 - Θέση περιεχομένου"/>
          <p:cNvSpPr>
            <a:spLocks noGrp="1"/>
          </p:cNvSpPr>
          <p:nvPr>
            <p:ph idx="1"/>
          </p:nvPr>
        </p:nvSpPr>
        <p:spPr>
          <a:xfrm>
            <a:off x="0" y="1340768"/>
            <a:ext cx="9144000" cy="5517232"/>
          </a:xfrm>
        </p:spPr>
        <p:txBody>
          <a:bodyPr/>
          <a:lstStyle/>
          <a:p>
            <a:pPr algn="just">
              <a:buFont typeface="Arial" pitchFamily="34" charset="0"/>
              <a:buChar char="•"/>
            </a:pPr>
            <a:r>
              <a:rPr lang="el-GR" sz="2800" dirty="0" smtClean="0"/>
              <a:t>Το  σύστημα  κλήρινγκ (clearing)  στις  διεθνείς   εμπορικές  συναλλαγές  είναι διακρατικό  σύστημα  περιορισμού  των συναλλαγματικών  εκροών  δια  μέσου  της συμψηφιστικής λειτουργίας. Το clearing συνίσταται στον συμψηφισμό των απαιτήσεων και υποχρεώσεων, που προκύπτουν στη διάρκεια της συναλλαγής. Σ' αυτές τις περιπτώσεις του, αποφεύγεται η αγορά ή η πώληση μέσω χρήματος, αλλά το χρέος κάποιας χώρας καλύπτεται από μια άλφα διευκόλυνση που θα κάνει στην πιστώτρια χώρα ή γίνεται με ανταλλαγή προϊόντων. </a:t>
            </a:r>
            <a:endParaRPr lang="el-GR" sz="2800"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lstStyle/>
          <a:p>
            <a:pPr algn="ctr"/>
            <a:r>
              <a:rPr lang="el-GR" sz="2800" b="1" dirty="0" smtClean="0">
                <a:solidFill>
                  <a:srgbClr val="0000CC"/>
                </a:solidFill>
              </a:rPr>
              <a:t>ΛΟΓΙΣΤΙΚΕΣ ΕΓΓΡΑΦΕΣ ΕΞΑΓΟΡΩΝ [1] </a:t>
            </a:r>
            <a:r>
              <a:rPr lang="el-GR" sz="2800" b="1" dirty="0" smtClean="0">
                <a:solidFill>
                  <a:srgbClr val="CC3300"/>
                </a:solidFill>
              </a:rPr>
              <a:t>ΕΞΑΓΟΡΑΖΟΜΕΝΗΣ</a:t>
            </a:r>
            <a:endParaRPr lang="el-GR" sz="2800" b="1" dirty="0">
              <a:solidFill>
                <a:srgbClr val="CC3300"/>
              </a:solidFill>
            </a:endParaRPr>
          </a:p>
        </p:txBody>
      </p:sp>
      <p:pic>
        <p:nvPicPr>
          <p:cNvPr id="402434" name="Picture 2"/>
          <p:cNvPicPr>
            <a:picLocks noGrp="1" noChangeAspect="1" noChangeArrowheads="1"/>
          </p:cNvPicPr>
          <p:nvPr>
            <p:ph idx="1"/>
          </p:nvPr>
        </p:nvPicPr>
        <p:blipFill>
          <a:blip r:embed="rId2" cstate="print"/>
          <a:srcRect/>
          <a:stretch>
            <a:fillRect/>
          </a:stretch>
        </p:blipFill>
        <p:spPr bwMode="auto">
          <a:xfrm>
            <a:off x="0" y="692696"/>
            <a:ext cx="9144000" cy="6165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lstStyle/>
          <a:p>
            <a:pPr algn="ctr"/>
            <a:r>
              <a:rPr lang="el-GR" sz="2800" b="1" dirty="0" smtClean="0">
                <a:solidFill>
                  <a:srgbClr val="0000CC"/>
                </a:solidFill>
              </a:rPr>
              <a:t>ΛΟΓΙΣΤΙΚΕΣ ΕΓΓΡΑΦΕΣ ΕΞΑΓΟΡΩΝ [2] </a:t>
            </a:r>
            <a:r>
              <a:rPr lang="el-GR" sz="2800" b="1" dirty="0" smtClean="0">
                <a:solidFill>
                  <a:srgbClr val="CC3300"/>
                </a:solidFill>
              </a:rPr>
              <a:t>ΕΞΑΓΟΡΑΖΟΜΕΝΗΣ</a:t>
            </a:r>
            <a:endParaRPr lang="el-GR" sz="2800" dirty="0"/>
          </a:p>
        </p:txBody>
      </p:sp>
      <p:pic>
        <p:nvPicPr>
          <p:cNvPr id="403458" name="Picture 2"/>
          <p:cNvPicPr>
            <a:picLocks noGrp="1" noChangeAspect="1" noChangeArrowheads="1"/>
          </p:cNvPicPr>
          <p:nvPr>
            <p:ph idx="1"/>
          </p:nvPr>
        </p:nvPicPr>
        <p:blipFill>
          <a:blip r:embed="rId2" cstate="print"/>
          <a:srcRect/>
          <a:stretch>
            <a:fillRect/>
          </a:stretch>
        </p:blipFill>
        <p:spPr bwMode="auto">
          <a:xfrm>
            <a:off x="0" y="764704"/>
            <a:ext cx="9144000" cy="6093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642194"/>
          </a:xfrm>
        </p:spPr>
        <p:txBody>
          <a:bodyPr/>
          <a:lstStyle/>
          <a:p>
            <a:pPr algn="ctr"/>
            <a:r>
              <a:rPr lang="el-GR" sz="2800" b="1" dirty="0" smtClean="0">
                <a:solidFill>
                  <a:srgbClr val="0000CC"/>
                </a:solidFill>
              </a:rPr>
              <a:t>ΛΟΓΙΣΤΙΚΕΣ ΕΓΓΡΑΦΕΣ ΕΞΑΓΟΡΩΝ [2] </a:t>
            </a:r>
            <a:r>
              <a:rPr lang="el-GR" sz="2800" b="1" dirty="0" smtClean="0">
                <a:solidFill>
                  <a:srgbClr val="CC3300"/>
                </a:solidFill>
              </a:rPr>
              <a:t>ΕΞΑΓΟΡΑΖΟΜΕΝΗΣ</a:t>
            </a:r>
            <a:endParaRPr lang="el-GR" sz="2800" dirty="0"/>
          </a:p>
        </p:txBody>
      </p:sp>
      <p:pic>
        <p:nvPicPr>
          <p:cNvPr id="404482" name="Picture 2"/>
          <p:cNvPicPr>
            <a:picLocks noGrp="1" noChangeAspect="1" noChangeArrowheads="1"/>
          </p:cNvPicPr>
          <p:nvPr>
            <p:ph idx="1"/>
          </p:nvPr>
        </p:nvPicPr>
        <p:blipFill>
          <a:blip r:embed="rId2" cstate="print"/>
          <a:srcRect/>
          <a:stretch>
            <a:fillRect/>
          </a:stretch>
        </p:blipFill>
        <p:spPr bwMode="auto">
          <a:xfrm>
            <a:off x="0" y="836712"/>
            <a:ext cx="9144000" cy="6021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9144000" cy="2016224"/>
          </a:xfrm>
        </p:spPr>
        <p:txBody>
          <a:bodyPr/>
          <a:lstStyle/>
          <a:p>
            <a:pPr algn="ctr"/>
            <a:r>
              <a:rPr lang="el-GR" sz="2800" b="1" dirty="0" smtClean="0">
                <a:solidFill>
                  <a:srgbClr val="0000CC"/>
                </a:solidFill>
              </a:rPr>
              <a:t>ΛΟΓΙΣΤΙΚΕΣ ΕΓΓΡΑΦΕΣ ΕΞΑΓΟΡΩΝ [4] </a:t>
            </a:r>
            <a:r>
              <a:rPr lang="el-GR" sz="2800" b="1" dirty="0" smtClean="0">
                <a:solidFill>
                  <a:srgbClr val="CC3300"/>
                </a:solidFill>
              </a:rPr>
              <a:t>ΕΞΑΓΟΡΑΖΟΜΕΝΗΣ</a:t>
            </a:r>
            <a:endParaRPr lang="el-GR" sz="2800" dirty="0"/>
          </a:p>
        </p:txBody>
      </p:sp>
      <p:pic>
        <p:nvPicPr>
          <p:cNvPr id="405506"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8013" cy="490066"/>
          </a:xfrm>
        </p:spPr>
        <p:txBody>
          <a:bodyPr/>
          <a:lstStyle/>
          <a:p>
            <a:pPr algn="ctr"/>
            <a:r>
              <a:rPr lang="el-GR" sz="2800" b="1" dirty="0" smtClean="0">
                <a:solidFill>
                  <a:srgbClr val="0000CC"/>
                </a:solidFill>
              </a:rPr>
              <a:t>ΛΟΓΙΣΤΙΚΕΣ ΕΓΓΡΑΦΕΣ ΕΞΑΓΟΡΩΝ [</a:t>
            </a:r>
            <a:r>
              <a:rPr lang="en-US" sz="2800" b="1" dirty="0" smtClean="0">
                <a:solidFill>
                  <a:srgbClr val="0000CC"/>
                </a:solidFill>
              </a:rPr>
              <a:t>1]</a:t>
            </a:r>
            <a:r>
              <a:rPr lang="el-GR" sz="2800" b="1" dirty="0" smtClean="0">
                <a:solidFill>
                  <a:srgbClr val="0000CC"/>
                </a:solidFill>
              </a:rPr>
              <a:t> </a:t>
            </a:r>
            <a:r>
              <a:rPr lang="el-GR" sz="2800" b="1" dirty="0" smtClean="0">
                <a:solidFill>
                  <a:srgbClr val="CC3300"/>
                </a:solidFill>
              </a:rPr>
              <a:t>ΕΞΑΓΟΡΑΖΟΥΣΑΣ</a:t>
            </a:r>
            <a:endParaRPr lang="el-GR" sz="2800" dirty="0"/>
          </a:p>
        </p:txBody>
      </p:sp>
      <p:pic>
        <p:nvPicPr>
          <p:cNvPr id="406530" name="Picture 2"/>
          <p:cNvPicPr>
            <a:picLocks noGrp="1" noChangeAspect="1" noChangeArrowheads="1"/>
          </p:cNvPicPr>
          <p:nvPr>
            <p:ph idx="1"/>
          </p:nvPr>
        </p:nvPicPr>
        <p:blipFill>
          <a:blip r:embed="rId2" cstate="print"/>
          <a:srcRect/>
          <a:stretch>
            <a:fillRect/>
          </a:stretch>
        </p:blipFill>
        <p:spPr bwMode="auto">
          <a:xfrm>
            <a:off x="0" y="836712"/>
            <a:ext cx="9144000" cy="602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8013" cy="562074"/>
          </a:xfrm>
        </p:spPr>
        <p:txBody>
          <a:bodyPr/>
          <a:lstStyle/>
          <a:p>
            <a:r>
              <a:rPr lang="el-GR" sz="2800" b="1" dirty="0" smtClean="0">
                <a:solidFill>
                  <a:srgbClr val="0000CC"/>
                </a:solidFill>
              </a:rPr>
              <a:t>ΛΟΓΙΣΤΙΚΕΣ ΕΓΓΡΑΦΕΣ ΕΞΑΓΟΡΩΝ [2] </a:t>
            </a:r>
            <a:r>
              <a:rPr lang="el-GR" sz="2800" b="1" dirty="0" smtClean="0">
                <a:solidFill>
                  <a:srgbClr val="CC3300"/>
                </a:solidFill>
              </a:rPr>
              <a:t>ΕΞΑΓΟΡΑΖΟΥΣΑΣ</a:t>
            </a:r>
            <a:endParaRPr lang="el-GR" sz="2800" dirty="0"/>
          </a:p>
        </p:txBody>
      </p:sp>
      <p:pic>
        <p:nvPicPr>
          <p:cNvPr id="407554" name="Picture 2"/>
          <p:cNvPicPr>
            <a:picLocks noGrp="1" noChangeAspect="1" noChangeArrowheads="1"/>
          </p:cNvPicPr>
          <p:nvPr>
            <p:ph idx="1"/>
          </p:nvPr>
        </p:nvPicPr>
        <p:blipFill>
          <a:blip r:embed="rId2" cstate="print"/>
          <a:srcRect/>
          <a:stretch>
            <a:fillRect/>
          </a:stretch>
        </p:blipFill>
        <p:spPr bwMode="auto">
          <a:xfrm>
            <a:off x="0" y="836712"/>
            <a:ext cx="9144000" cy="57606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74638"/>
            <a:ext cx="8229600" cy="706437"/>
          </a:xfrm>
        </p:spPr>
        <p:txBody>
          <a:bodyPr/>
          <a:lstStyle/>
          <a:p>
            <a:pPr algn="ctr" eaLnBrk="1" hangingPunct="1"/>
            <a:r>
              <a:rPr lang="el-GR" altLang="el-GR" sz="3200" b="1" dirty="0" smtClean="0">
                <a:solidFill>
                  <a:srgbClr val="FF0000"/>
                </a:solidFill>
              </a:rPr>
              <a:t>ΕΠΕΝΔΥΤΙΚΟΙ ΑΡΙΘΜΟΔΕΙΚΤΕΣ</a:t>
            </a:r>
          </a:p>
        </p:txBody>
      </p:sp>
      <p:sp>
        <p:nvSpPr>
          <p:cNvPr id="74755" name="Rectangle 3"/>
          <p:cNvSpPr>
            <a:spLocks noGrp="1" noChangeArrowheads="1"/>
          </p:cNvSpPr>
          <p:nvPr>
            <p:ph type="body" idx="1"/>
          </p:nvPr>
        </p:nvSpPr>
        <p:spPr>
          <a:xfrm>
            <a:off x="0" y="1052513"/>
            <a:ext cx="9144000" cy="5805487"/>
          </a:xfrm>
        </p:spPr>
        <p:txBody>
          <a:bodyPr/>
          <a:lstStyle/>
          <a:p>
            <a:pPr marL="457200" indent="-457200" algn="just" eaLnBrk="1" hangingPunct="1">
              <a:buFont typeface="Arial" panose="020B0604020202020204" pitchFamily="34" charset="0"/>
              <a:buChar char="•"/>
            </a:pPr>
            <a:r>
              <a:rPr lang="el-GR" altLang="el-GR" dirty="0" smtClean="0"/>
              <a:t>Οι δείκτες αυτοί συσχετίζουν τον αριθμό των</a:t>
            </a:r>
            <a:r>
              <a:rPr lang="en-US" altLang="el-GR" dirty="0" smtClean="0"/>
              <a:t> </a:t>
            </a:r>
            <a:r>
              <a:rPr lang="el-GR" altLang="el-GR" dirty="0" smtClean="0"/>
              <a:t>μετοχών μιας επιχείρησης και τη χρηματιστηριακή</a:t>
            </a:r>
            <a:r>
              <a:rPr lang="en-US" altLang="el-GR" dirty="0" smtClean="0"/>
              <a:t> </a:t>
            </a:r>
            <a:r>
              <a:rPr lang="el-GR" altLang="el-GR" dirty="0" smtClean="0"/>
              <a:t>τους τιμή, με τα κέρδη, τα μερίσματα και τα άλλα</a:t>
            </a:r>
            <a:r>
              <a:rPr lang="en-US" altLang="el-GR" dirty="0" smtClean="0"/>
              <a:t> </a:t>
            </a:r>
            <a:r>
              <a:rPr lang="el-GR" altLang="el-GR" dirty="0" smtClean="0"/>
              <a:t>περιουσιακά της στοιχεία.</a:t>
            </a:r>
          </a:p>
          <a:p>
            <a:pPr marL="457200" indent="-457200" algn="just" eaLnBrk="1" hangingPunct="1">
              <a:buFont typeface="Arial" panose="020B0604020202020204" pitchFamily="34" charset="0"/>
              <a:buChar char="•"/>
            </a:pPr>
            <a:r>
              <a:rPr lang="el-GR" altLang="el-GR" dirty="0" smtClean="0"/>
              <a:t>Δείχνουν τι πιστεύουν</a:t>
            </a:r>
            <a:r>
              <a:rPr lang="en-US" altLang="el-GR" dirty="0" smtClean="0"/>
              <a:t> </a:t>
            </a:r>
            <a:r>
              <a:rPr lang="el-GR" altLang="el-GR" dirty="0" smtClean="0"/>
              <a:t>οι επενδυτές για τις επιδόσεις και τις προοπτικές</a:t>
            </a:r>
            <a:r>
              <a:rPr lang="en-US" altLang="el-GR" dirty="0" smtClean="0"/>
              <a:t> </a:t>
            </a:r>
            <a:r>
              <a:rPr lang="el-GR" altLang="el-GR" dirty="0" smtClean="0"/>
              <a:t>της επιχείρησης.</a:t>
            </a:r>
          </a:p>
          <a:p>
            <a:pPr algn="just" eaLnBrk="1" hangingPunct="1">
              <a:buFontTx/>
              <a:buNone/>
            </a:pPr>
            <a:endParaRPr lang="el-GR" altLang="el-GR" dirty="0" smtClean="0"/>
          </a:p>
        </p:txBody>
      </p:sp>
    </p:spTree>
    <p:extLst>
      <p:ext uri="{BB962C8B-B14F-4D97-AF65-F5344CB8AC3E}">
        <p14:creationId xmlns:p14="http://schemas.microsoft.com/office/powerpoint/2010/main" val="261283364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74638"/>
            <a:ext cx="8229600" cy="561975"/>
          </a:xfrm>
        </p:spPr>
        <p:txBody>
          <a:bodyPr/>
          <a:lstStyle/>
          <a:p>
            <a:pPr algn="ctr" eaLnBrk="1" hangingPunct="1"/>
            <a:r>
              <a:rPr lang="el-GR" altLang="el-GR" sz="3200" b="1" u="sng" dirty="0" smtClean="0"/>
              <a:t>1. </a:t>
            </a:r>
            <a:r>
              <a:rPr lang="el-GR" altLang="el-GR" sz="3200" b="1" u="sng" dirty="0" err="1" smtClean="0"/>
              <a:t>Price</a:t>
            </a:r>
            <a:r>
              <a:rPr lang="el-GR" altLang="el-GR" sz="3200" b="1" u="sng" dirty="0" smtClean="0"/>
              <a:t> </a:t>
            </a:r>
            <a:r>
              <a:rPr lang="el-GR" altLang="el-GR" sz="3200" b="1" u="sng" dirty="0" err="1" smtClean="0"/>
              <a:t>per</a:t>
            </a:r>
            <a:r>
              <a:rPr lang="el-GR" altLang="el-GR" sz="3200" b="1" u="sng" dirty="0" smtClean="0"/>
              <a:t> </a:t>
            </a:r>
            <a:r>
              <a:rPr lang="el-GR" altLang="el-GR" sz="3200" b="1" u="sng" dirty="0" err="1" smtClean="0"/>
              <a:t>earnings</a:t>
            </a:r>
            <a:r>
              <a:rPr lang="el-GR" altLang="el-GR" sz="3200" b="1" u="sng" dirty="0" smtClean="0"/>
              <a:t> </a:t>
            </a:r>
            <a:r>
              <a:rPr lang="el-GR" altLang="el-GR" sz="3200" b="1" u="sng" dirty="0" err="1" smtClean="0"/>
              <a:t>ratio</a:t>
            </a:r>
            <a:endParaRPr lang="el-GR" altLang="el-GR" sz="3200" b="1" u="sng" dirty="0" smtClean="0"/>
          </a:p>
        </p:txBody>
      </p:sp>
      <p:sp>
        <p:nvSpPr>
          <p:cNvPr id="75779" name="Rectangle 3"/>
          <p:cNvSpPr>
            <a:spLocks noGrp="1" noChangeArrowheads="1"/>
          </p:cNvSpPr>
          <p:nvPr>
            <p:ph type="body" idx="1"/>
          </p:nvPr>
        </p:nvSpPr>
        <p:spPr>
          <a:xfrm>
            <a:off x="0" y="908050"/>
            <a:ext cx="9144000" cy="5949950"/>
          </a:xfrm>
        </p:spPr>
        <p:txBody>
          <a:bodyPr/>
          <a:lstStyle/>
          <a:p>
            <a:pPr eaLnBrk="1" hangingPunct="1">
              <a:buFontTx/>
              <a:buNone/>
            </a:pPr>
            <a:r>
              <a:rPr lang="el-GR" altLang="el-GR" sz="2800" b="1" dirty="0" smtClean="0"/>
              <a:t>P/E = </a:t>
            </a:r>
            <a:r>
              <a:rPr lang="el-GR" altLang="el-GR" sz="2800" b="1" u="sng" dirty="0" smtClean="0"/>
              <a:t>Τιμή Μετοχής</a:t>
            </a:r>
            <a:r>
              <a:rPr lang="el-GR" altLang="el-GR" sz="2800" b="1" dirty="0" smtClean="0"/>
              <a:t>             = </a:t>
            </a:r>
            <a:r>
              <a:rPr lang="el-GR" altLang="el-GR" sz="2800" b="1" u="sng" dirty="0" smtClean="0"/>
              <a:t>10</a:t>
            </a:r>
            <a:r>
              <a:rPr lang="el-GR" altLang="el-GR" sz="2800" b="1" dirty="0" smtClean="0"/>
              <a:t> = 5</a:t>
            </a:r>
            <a:endParaRPr lang="el-GR" altLang="el-GR" sz="2800" b="1" u="sng" dirty="0" smtClean="0"/>
          </a:p>
          <a:p>
            <a:pPr eaLnBrk="1" hangingPunct="1">
              <a:buFontTx/>
              <a:buNone/>
            </a:pPr>
            <a:r>
              <a:rPr lang="el-GR" altLang="el-GR" sz="2800" b="1" dirty="0" smtClean="0"/>
              <a:t>          Κέρδη ανά μετοχή         2</a:t>
            </a:r>
            <a:endParaRPr lang="el-GR" altLang="el-GR" sz="2800" dirty="0" smtClean="0"/>
          </a:p>
          <a:p>
            <a:pPr eaLnBrk="1" hangingPunct="1">
              <a:buFontTx/>
              <a:buNone/>
            </a:pPr>
            <a:r>
              <a:rPr lang="el-GR" altLang="el-GR" sz="2800" dirty="0" smtClean="0"/>
              <a:t>Κέρδη ανά μετοχή  = </a:t>
            </a:r>
            <a:r>
              <a:rPr lang="el-GR" altLang="el-GR" sz="2800" u="sng" dirty="0" smtClean="0"/>
              <a:t>Καθαρά Κέρδη μετά από φόρους</a:t>
            </a:r>
          </a:p>
          <a:p>
            <a:pPr eaLnBrk="1" hangingPunct="1">
              <a:buFontTx/>
              <a:buNone/>
            </a:pPr>
            <a:r>
              <a:rPr lang="el-GR" altLang="el-GR" sz="2800" dirty="0" smtClean="0"/>
              <a:t>                                  Αριθμός Μετοχών σε κυκλοφορία</a:t>
            </a:r>
          </a:p>
          <a:p>
            <a:pPr marL="457200" indent="-457200" eaLnBrk="1" hangingPunct="1">
              <a:buFont typeface="Arial" panose="020B0604020202020204" pitchFamily="34" charset="0"/>
              <a:buChar char="•"/>
            </a:pPr>
            <a:r>
              <a:rPr lang="el-GR" altLang="el-GR" sz="2800" dirty="0" smtClean="0"/>
              <a:t>Ο δείκτης αυτός συγκρίνει την αγοραία τιμή της</a:t>
            </a:r>
            <a:r>
              <a:rPr lang="en-US" altLang="el-GR" sz="2800" dirty="0" smtClean="0"/>
              <a:t> </a:t>
            </a:r>
            <a:r>
              <a:rPr lang="el-GR" altLang="el-GR" sz="2800" dirty="0" smtClean="0"/>
              <a:t>μετοχής με</a:t>
            </a:r>
            <a:r>
              <a:rPr lang="en-US" altLang="el-GR" sz="2800" dirty="0" smtClean="0"/>
              <a:t> </a:t>
            </a:r>
            <a:r>
              <a:rPr lang="el-GR" altLang="el-GR" sz="2800" dirty="0" smtClean="0"/>
              <a:t>τα κέρδη ανά μετοχή της επιχείρησης.</a:t>
            </a:r>
          </a:p>
          <a:p>
            <a:pPr marL="457200" indent="-457200" eaLnBrk="1" hangingPunct="1">
              <a:buFont typeface="Arial" panose="020B0604020202020204" pitchFamily="34" charset="0"/>
              <a:buChar char="•"/>
            </a:pPr>
            <a:r>
              <a:rPr lang="el-GR" altLang="el-GR" sz="2800" dirty="0" smtClean="0"/>
              <a:t>Ο δείκτης φανερώνει το πόσο θα επιθυμούσαν οι</a:t>
            </a:r>
            <a:r>
              <a:rPr lang="en-US" altLang="el-GR" sz="2800" dirty="0" smtClean="0"/>
              <a:t> </a:t>
            </a:r>
            <a:r>
              <a:rPr lang="el-GR" altLang="el-GR" sz="2800" dirty="0" smtClean="0"/>
              <a:t>επενδυτές να πληρώσουν για τα ανά μετοχή</a:t>
            </a:r>
            <a:r>
              <a:rPr lang="en-US" altLang="el-GR" sz="2800" dirty="0" smtClean="0"/>
              <a:t> </a:t>
            </a:r>
            <a:r>
              <a:rPr lang="el-GR" altLang="el-GR" sz="2800" dirty="0" smtClean="0"/>
              <a:t>καθαρά κέρδη, δηλαδή πόσα ευρώ είναι διατεθειμένος</a:t>
            </a:r>
            <a:r>
              <a:rPr lang="en-US" altLang="el-GR" sz="2800" dirty="0" smtClean="0"/>
              <a:t> </a:t>
            </a:r>
            <a:r>
              <a:rPr lang="el-GR" altLang="el-GR" sz="2800" dirty="0" smtClean="0"/>
              <a:t>να καταβάλλει ένας επενδυτής για κάθε 1 € κέρδους.</a:t>
            </a:r>
          </a:p>
        </p:txBody>
      </p:sp>
    </p:spTree>
    <p:extLst>
      <p:ext uri="{BB962C8B-B14F-4D97-AF65-F5344CB8AC3E}">
        <p14:creationId xmlns:p14="http://schemas.microsoft.com/office/powerpoint/2010/main" val="34288080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274638"/>
            <a:ext cx="8229600" cy="561975"/>
          </a:xfrm>
        </p:spPr>
        <p:txBody>
          <a:bodyPr/>
          <a:lstStyle/>
          <a:p>
            <a:pPr algn="ctr" eaLnBrk="1" hangingPunct="1"/>
            <a:r>
              <a:rPr lang="el-GR" altLang="el-GR" sz="3200" b="1" u="sng" dirty="0" smtClean="0"/>
              <a:t>2. </a:t>
            </a:r>
            <a:r>
              <a:rPr lang="el-GR" altLang="el-GR" sz="3200" b="1" u="sng" dirty="0" err="1" smtClean="0"/>
              <a:t>Price</a:t>
            </a:r>
            <a:r>
              <a:rPr lang="el-GR" altLang="el-GR" sz="3200" b="1" u="sng" dirty="0" smtClean="0"/>
              <a:t> </a:t>
            </a:r>
            <a:r>
              <a:rPr lang="el-GR" altLang="el-GR" sz="3200" b="1" u="sng" dirty="0" err="1" smtClean="0"/>
              <a:t>to</a:t>
            </a:r>
            <a:r>
              <a:rPr lang="el-GR" altLang="el-GR" sz="3200" b="1" u="sng" dirty="0" smtClean="0"/>
              <a:t> </a:t>
            </a:r>
            <a:r>
              <a:rPr lang="el-GR" altLang="el-GR" sz="3200" b="1" u="sng" dirty="0" err="1" smtClean="0"/>
              <a:t>book</a:t>
            </a:r>
            <a:r>
              <a:rPr lang="el-GR" altLang="el-GR" sz="3200" b="1" u="sng" dirty="0" smtClean="0"/>
              <a:t> </a:t>
            </a:r>
            <a:r>
              <a:rPr lang="el-GR" altLang="el-GR" sz="3200" b="1" u="sng" dirty="0" err="1" smtClean="0"/>
              <a:t>value</a:t>
            </a:r>
            <a:r>
              <a:rPr lang="el-GR" altLang="el-GR" sz="3200" b="1" u="sng" dirty="0" smtClean="0"/>
              <a:t> </a:t>
            </a:r>
            <a:r>
              <a:rPr lang="el-GR" altLang="el-GR" sz="3200" b="1" u="sng" dirty="0" err="1" smtClean="0"/>
              <a:t>ratio</a:t>
            </a:r>
            <a:endParaRPr lang="el-GR" altLang="el-GR" sz="3200" b="1" u="sng" dirty="0" smtClean="0"/>
          </a:p>
        </p:txBody>
      </p:sp>
      <p:sp>
        <p:nvSpPr>
          <p:cNvPr id="76803" name="Rectangle 3"/>
          <p:cNvSpPr>
            <a:spLocks noGrp="1" noChangeArrowheads="1"/>
          </p:cNvSpPr>
          <p:nvPr>
            <p:ph type="body" idx="1"/>
          </p:nvPr>
        </p:nvSpPr>
        <p:spPr>
          <a:xfrm>
            <a:off x="0" y="1125538"/>
            <a:ext cx="8964613" cy="5732462"/>
          </a:xfrm>
        </p:spPr>
        <p:txBody>
          <a:bodyPr/>
          <a:lstStyle/>
          <a:p>
            <a:pPr eaLnBrk="1" hangingPunct="1">
              <a:buFontTx/>
              <a:buNone/>
            </a:pPr>
            <a:r>
              <a:rPr lang="el-GR" altLang="el-GR" sz="2800" b="1" dirty="0" smtClean="0"/>
              <a:t>P/BV = </a:t>
            </a:r>
            <a:r>
              <a:rPr lang="el-GR" altLang="el-GR" sz="2800" b="1" u="sng" dirty="0" smtClean="0"/>
              <a:t>Τιμή Μετοχής</a:t>
            </a:r>
          </a:p>
          <a:p>
            <a:pPr eaLnBrk="1" hangingPunct="1">
              <a:buFontTx/>
              <a:buNone/>
            </a:pPr>
            <a:r>
              <a:rPr lang="el-GR" altLang="el-GR" sz="2800" b="1" dirty="0" smtClean="0"/>
              <a:t>             Λογιστική Αξία </a:t>
            </a:r>
          </a:p>
          <a:p>
            <a:pPr eaLnBrk="1" hangingPunct="1">
              <a:buFontTx/>
              <a:buNone/>
            </a:pPr>
            <a:r>
              <a:rPr lang="el-GR" altLang="el-GR" sz="2800" dirty="0" smtClean="0"/>
              <a:t>Λογιστική Αξία </a:t>
            </a:r>
            <a:r>
              <a:rPr lang="el-GR" altLang="el-GR" sz="2800" b="1" dirty="0" smtClean="0"/>
              <a:t>= </a:t>
            </a:r>
            <a:r>
              <a:rPr lang="el-GR" altLang="el-GR" sz="2800" u="sng" dirty="0" smtClean="0"/>
              <a:t>ίδια κεφάλαια</a:t>
            </a:r>
            <a:r>
              <a:rPr lang="el-GR" altLang="el-GR" sz="2800" b="1" u="sng" dirty="0" smtClean="0"/>
              <a:t> </a:t>
            </a:r>
          </a:p>
          <a:p>
            <a:pPr eaLnBrk="1" hangingPunct="1">
              <a:buFontTx/>
              <a:buNone/>
            </a:pPr>
            <a:r>
              <a:rPr lang="el-GR" altLang="el-GR" sz="2800" b="1" dirty="0" smtClean="0"/>
              <a:t>                           </a:t>
            </a:r>
            <a:r>
              <a:rPr lang="en-US" altLang="el-GR" sz="2800" b="1" dirty="0" smtClean="0"/>
              <a:t>   </a:t>
            </a:r>
            <a:r>
              <a:rPr lang="el-GR" altLang="el-GR" sz="2800" dirty="0" smtClean="0"/>
              <a:t>αριθμός μετοχών σε κυκλοφορία</a:t>
            </a:r>
          </a:p>
          <a:p>
            <a:pPr marL="514350" indent="-514350" eaLnBrk="1" hangingPunct="1">
              <a:buFont typeface="+mj-lt"/>
              <a:buAutoNum type="arabicPeriod"/>
            </a:pPr>
            <a:r>
              <a:rPr lang="el-GR" altLang="el-GR" sz="2800" dirty="0" smtClean="0"/>
              <a:t>Αν P/BV = 1 Ο δείκτης θεωρείται </a:t>
            </a:r>
            <a:r>
              <a:rPr lang="el-GR" altLang="el-GR" sz="2800" b="1" dirty="0" smtClean="0"/>
              <a:t>ικανοποιητικός</a:t>
            </a:r>
          </a:p>
          <a:p>
            <a:pPr marL="514350" indent="-514350" eaLnBrk="1" hangingPunct="1">
              <a:buFont typeface="+mj-lt"/>
              <a:buAutoNum type="arabicPeriod"/>
            </a:pPr>
            <a:r>
              <a:rPr lang="el-GR" altLang="el-GR" sz="2800" dirty="0" smtClean="0"/>
              <a:t>Αν Ρ/Β</a:t>
            </a:r>
            <a:r>
              <a:rPr lang="en-US" altLang="el-GR" sz="2800" dirty="0" smtClean="0"/>
              <a:t>V</a:t>
            </a:r>
            <a:r>
              <a:rPr lang="el-GR" altLang="el-GR" sz="2800" dirty="0" smtClean="0"/>
              <a:t> &gt; 1 Η μετοχή είναι</a:t>
            </a:r>
            <a:r>
              <a:rPr lang="el-GR" altLang="el-GR" sz="2800" b="1" dirty="0" smtClean="0">
                <a:solidFill>
                  <a:srgbClr val="000000"/>
                </a:solidFill>
                <a:cs typeface="Times New Roman" pitchFamily="18" charset="0"/>
              </a:rPr>
              <a:t> υπερτιμημένη.</a:t>
            </a:r>
            <a:r>
              <a:rPr lang="el-GR" altLang="el-GR" sz="2800" dirty="0" smtClean="0">
                <a:solidFill>
                  <a:srgbClr val="000000"/>
                </a:solidFill>
                <a:cs typeface="Times New Roman" pitchFamily="18" charset="0"/>
              </a:rPr>
              <a:t> </a:t>
            </a:r>
          </a:p>
          <a:p>
            <a:pPr marL="514350" indent="-514350" eaLnBrk="1" hangingPunct="1">
              <a:buFont typeface="+mj-lt"/>
              <a:buAutoNum type="arabicPeriod"/>
            </a:pPr>
            <a:r>
              <a:rPr lang="el-GR" altLang="el-GR" sz="2800" dirty="0" smtClean="0"/>
              <a:t>Αν Ρ/Β</a:t>
            </a:r>
            <a:r>
              <a:rPr lang="en-US" altLang="el-GR" sz="2800" dirty="0" smtClean="0"/>
              <a:t>V</a:t>
            </a:r>
            <a:r>
              <a:rPr lang="el-GR" altLang="el-GR" sz="2800" dirty="0" smtClean="0"/>
              <a:t> </a:t>
            </a:r>
            <a:r>
              <a:rPr lang="en-US" altLang="el-GR" sz="2800" dirty="0" smtClean="0">
                <a:solidFill>
                  <a:srgbClr val="000000"/>
                </a:solidFill>
                <a:cs typeface="Times New Roman" pitchFamily="18" charset="0"/>
              </a:rPr>
              <a:t>&lt; 1 </a:t>
            </a:r>
            <a:r>
              <a:rPr lang="el-GR" altLang="el-GR" sz="2800" dirty="0" smtClean="0"/>
              <a:t>Η μετοχή είναι</a:t>
            </a:r>
            <a:r>
              <a:rPr lang="el-GR" altLang="el-GR" sz="2800" b="1" dirty="0" smtClean="0">
                <a:solidFill>
                  <a:srgbClr val="000000"/>
                </a:solidFill>
                <a:cs typeface="Times New Roman" pitchFamily="18" charset="0"/>
              </a:rPr>
              <a:t> υποτιμημένη</a:t>
            </a:r>
            <a:endParaRPr lang="el-GR" altLang="el-GR" sz="2800" dirty="0" smtClean="0">
              <a:solidFill>
                <a:srgbClr val="000000"/>
              </a:solidFill>
              <a:cs typeface="Times New Roman" pitchFamily="18" charset="0"/>
            </a:endParaRPr>
          </a:p>
          <a:p>
            <a:pPr marL="457200" indent="-457200" algn="just" eaLnBrk="1" hangingPunct="1">
              <a:buFont typeface="Arial" panose="020B0604020202020204" pitchFamily="34" charset="0"/>
              <a:buChar char="•"/>
            </a:pPr>
            <a:r>
              <a:rPr lang="el-GR" altLang="el-GR" sz="2800" dirty="0" smtClean="0">
                <a:solidFill>
                  <a:srgbClr val="000000"/>
                </a:solidFill>
                <a:cs typeface="Times New Roman" pitchFamily="18" charset="0"/>
              </a:rPr>
              <a:t>Ο λόγος του δείκτη μας δείχνει πόσες φορές η τιμή της κοινής μετοχής είναι μεγαλύτερη από την λογιστική αξία. </a:t>
            </a:r>
            <a:endParaRPr lang="en-GB" altLang="el-GR" sz="2800" dirty="0" smtClean="0">
              <a:solidFill>
                <a:srgbClr val="000000"/>
              </a:solidFill>
              <a:cs typeface="Times New Roman" pitchFamily="18" charset="0"/>
            </a:endParaRPr>
          </a:p>
        </p:txBody>
      </p:sp>
    </p:spTree>
    <p:extLst>
      <p:ext uri="{BB962C8B-B14F-4D97-AF65-F5344CB8AC3E}">
        <p14:creationId xmlns:p14="http://schemas.microsoft.com/office/powerpoint/2010/main" val="95083220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74638"/>
            <a:ext cx="8229600" cy="561975"/>
          </a:xfrm>
        </p:spPr>
        <p:txBody>
          <a:bodyPr/>
          <a:lstStyle/>
          <a:p>
            <a:pPr algn="ctr" eaLnBrk="1" hangingPunct="1"/>
            <a:r>
              <a:rPr lang="el-GR" altLang="el-GR" sz="4000" b="1" u="sng" dirty="0" smtClean="0">
                <a:solidFill>
                  <a:srgbClr val="000000"/>
                </a:solidFill>
                <a:cs typeface="Times New Roman" pitchFamily="18" charset="0"/>
              </a:rPr>
              <a:t>Χρήση </a:t>
            </a:r>
            <a:r>
              <a:rPr lang="en-US" altLang="el-GR" sz="4000" b="1" u="sng" dirty="0" smtClean="0">
                <a:solidFill>
                  <a:srgbClr val="000000"/>
                </a:solidFill>
                <a:cs typeface="Times New Roman" pitchFamily="18" charset="0"/>
              </a:rPr>
              <a:t>P</a:t>
            </a:r>
            <a:r>
              <a:rPr lang="el-GR" altLang="el-GR" sz="4000" b="1" u="sng" dirty="0" smtClean="0">
                <a:solidFill>
                  <a:srgbClr val="000000"/>
                </a:solidFill>
                <a:cs typeface="Times New Roman" pitchFamily="18" charset="0"/>
              </a:rPr>
              <a:t>/</a:t>
            </a:r>
            <a:r>
              <a:rPr lang="en-US" altLang="el-GR" sz="4000" b="1" u="sng" dirty="0" smtClean="0">
                <a:solidFill>
                  <a:srgbClr val="000000"/>
                </a:solidFill>
                <a:cs typeface="Times New Roman" pitchFamily="18" charset="0"/>
              </a:rPr>
              <a:t>E </a:t>
            </a:r>
            <a:r>
              <a:rPr lang="el-GR" altLang="el-GR" sz="4000" b="1" u="sng" dirty="0" smtClean="0">
                <a:solidFill>
                  <a:srgbClr val="000000"/>
                </a:solidFill>
                <a:cs typeface="Times New Roman" pitchFamily="18" charset="0"/>
              </a:rPr>
              <a:t>και </a:t>
            </a:r>
            <a:r>
              <a:rPr lang="en-US" altLang="el-GR" sz="4000" b="1" u="sng" dirty="0" smtClean="0">
                <a:solidFill>
                  <a:srgbClr val="000000"/>
                </a:solidFill>
                <a:cs typeface="Times New Roman" pitchFamily="18" charset="0"/>
              </a:rPr>
              <a:t>P</a:t>
            </a:r>
            <a:r>
              <a:rPr lang="el-GR" altLang="el-GR" sz="4000" b="1" u="sng" dirty="0" smtClean="0">
                <a:solidFill>
                  <a:srgbClr val="000000"/>
                </a:solidFill>
                <a:cs typeface="Times New Roman" pitchFamily="18" charset="0"/>
              </a:rPr>
              <a:t>/</a:t>
            </a:r>
            <a:r>
              <a:rPr lang="en-US" altLang="el-GR" sz="4000" b="1" u="sng" dirty="0" smtClean="0">
                <a:solidFill>
                  <a:srgbClr val="000000"/>
                </a:solidFill>
                <a:cs typeface="Times New Roman" pitchFamily="18" charset="0"/>
              </a:rPr>
              <a:t>BV</a:t>
            </a:r>
            <a:endParaRPr lang="el-GR" altLang="el-GR" sz="4000" b="1" u="sng" dirty="0" smtClean="0">
              <a:solidFill>
                <a:srgbClr val="000000"/>
              </a:solidFill>
              <a:cs typeface="Times New Roman" pitchFamily="18" charset="0"/>
            </a:endParaRPr>
          </a:p>
        </p:txBody>
      </p:sp>
      <p:sp>
        <p:nvSpPr>
          <p:cNvPr id="77827" name="Rectangle 3"/>
          <p:cNvSpPr>
            <a:spLocks noGrp="1" noChangeArrowheads="1"/>
          </p:cNvSpPr>
          <p:nvPr>
            <p:ph type="body" idx="1"/>
          </p:nvPr>
        </p:nvSpPr>
        <p:spPr>
          <a:xfrm>
            <a:off x="0" y="981075"/>
            <a:ext cx="9144000" cy="5876925"/>
          </a:xfrm>
        </p:spPr>
        <p:txBody>
          <a:bodyPr/>
          <a:lstStyle/>
          <a:p>
            <a:pPr algn="just" eaLnBrk="1" hangingPunct="1"/>
            <a:r>
              <a:rPr lang="el-GR" altLang="el-GR" dirty="0" smtClean="0">
                <a:solidFill>
                  <a:srgbClr val="000000"/>
                </a:solidFill>
                <a:cs typeface="Times New Roman" pitchFamily="18" charset="0"/>
              </a:rPr>
              <a:t>Οι δύο δείκτες όταν συγκρίνονται και αναλύονται ταυτόχρονα μπορούν να δώσουν χρήσιμες πληροφορίες</a:t>
            </a:r>
            <a:endParaRPr lang="en-GB" altLang="el-GR" dirty="0" smtClean="0">
              <a:solidFill>
                <a:srgbClr val="000000"/>
              </a:solidFill>
              <a:cs typeface="Times New Roman" pitchFamily="18" charset="0"/>
            </a:endParaRPr>
          </a:p>
          <a:p>
            <a:pPr algn="just" eaLnBrk="1" hangingPunct="1"/>
            <a:r>
              <a:rPr lang="el-GR" altLang="el-GR" dirty="0" smtClean="0">
                <a:solidFill>
                  <a:srgbClr val="000000"/>
                </a:solidFill>
                <a:cs typeface="Times New Roman" pitchFamily="18" charset="0"/>
              </a:rPr>
              <a:t>Οι τέσσερις περιπτώσεις αναγνώρισης μετοχών:</a:t>
            </a:r>
            <a:endParaRPr lang="en-GB" altLang="el-GR" dirty="0" smtClean="0">
              <a:solidFill>
                <a:srgbClr val="000000"/>
              </a:solidFill>
              <a:cs typeface="Times New Roman" pitchFamily="18" charset="0"/>
            </a:endParaRPr>
          </a:p>
          <a:p>
            <a:pPr lvl="1" algn="just" eaLnBrk="1" hangingPunct="1">
              <a:buFontTx/>
              <a:buNone/>
            </a:pPr>
            <a:r>
              <a:rPr lang="el-GR" altLang="el-GR" sz="3200" b="1" u="sng" dirty="0" smtClean="0">
                <a:solidFill>
                  <a:srgbClr val="000000"/>
                </a:solidFill>
                <a:cs typeface="Times New Roman" pitchFamily="18" charset="0"/>
              </a:rPr>
              <a:t>1</a:t>
            </a:r>
            <a:r>
              <a:rPr lang="el-GR" altLang="el-GR" sz="3200" b="1" u="sng" baseline="30000" dirty="0" smtClean="0">
                <a:solidFill>
                  <a:srgbClr val="000000"/>
                </a:solidFill>
                <a:cs typeface="Times New Roman" pitchFamily="18" charset="0"/>
              </a:rPr>
              <a:t>η</a:t>
            </a:r>
            <a:r>
              <a:rPr lang="el-GR" altLang="el-GR" sz="3200" b="1" u="sng" dirty="0" smtClean="0">
                <a:solidFill>
                  <a:srgbClr val="000000"/>
                </a:solidFill>
                <a:cs typeface="Times New Roman" pitchFamily="18" charset="0"/>
              </a:rPr>
              <a:t> περίπτωση:</a:t>
            </a:r>
            <a:r>
              <a:rPr lang="el-GR" altLang="el-GR" sz="3200" dirty="0" smtClean="0">
                <a:solidFill>
                  <a:srgbClr val="000000"/>
                </a:solidFill>
                <a:cs typeface="Times New Roman" pitchFamily="18" charset="0"/>
              </a:rPr>
              <a:t> </a:t>
            </a:r>
            <a:endParaRPr lang="en-US" altLang="el-GR" sz="3200" dirty="0" smtClean="0">
              <a:solidFill>
                <a:srgbClr val="000000"/>
              </a:solidFill>
              <a:cs typeface="Times New Roman" pitchFamily="18" charset="0"/>
            </a:endParaRPr>
          </a:p>
          <a:p>
            <a:pPr lvl="1" algn="just" eaLnBrk="1" hangingPunct="1">
              <a:buFontTx/>
              <a:buNone/>
            </a:pPr>
            <a:r>
              <a:rPr lang="el-GR" altLang="el-GR" dirty="0" smtClean="0">
                <a:solidFill>
                  <a:srgbClr val="000000"/>
                </a:solidFill>
                <a:cs typeface="Times New Roman" pitchFamily="18" charset="0"/>
              </a:rPr>
              <a:t>Όταν η μετοχή έχει χαμηλό Ρ/</a:t>
            </a:r>
            <a:r>
              <a:rPr lang="en-US" altLang="el-GR" dirty="0" smtClean="0">
                <a:solidFill>
                  <a:srgbClr val="000000"/>
                </a:solidFill>
                <a:cs typeface="Times New Roman" pitchFamily="18" charset="0"/>
              </a:rPr>
              <a:t>BV</a:t>
            </a:r>
            <a:r>
              <a:rPr lang="el-GR" altLang="el-GR" dirty="0" smtClean="0">
                <a:solidFill>
                  <a:srgbClr val="000000"/>
                </a:solidFill>
                <a:cs typeface="Times New Roman" pitchFamily="18" charset="0"/>
              </a:rPr>
              <a:t> σε σχέση πάντα με</a:t>
            </a:r>
            <a:r>
              <a:rPr lang="en-US" altLang="el-GR" dirty="0" smtClean="0">
                <a:solidFill>
                  <a:srgbClr val="000000"/>
                </a:solidFill>
                <a:cs typeface="Times New Roman" pitchFamily="18" charset="0"/>
              </a:rPr>
              <a:t> </a:t>
            </a:r>
            <a:r>
              <a:rPr lang="el-GR" altLang="el-GR" dirty="0" smtClean="0">
                <a:solidFill>
                  <a:srgbClr val="000000"/>
                </a:solidFill>
                <a:cs typeface="Times New Roman" pitchFamily="18" charset="0"/>
              </a:rPr>
              <a:t>το μέσο όρο του κλάδου στον οποίο ανήκει και</a:t>
            </a:r>
            <a:r>
              <a:rPr lang="en-US" altLang="el-GR" dirty="0" smtClean="0">
                <a:solidFill>
                  <a:srgbClr val="000000"/>
                </a:solidFill>
                <a:cs typeface="Times New Roman" pitchFamily="18" charset="0"/>
              </a:rPr>
              <a:t> </a:t>
            </a:r>
            <a:r>
              <a:rPr lang="el-GR" altLang="el-GR" dirty="0" smtClean="0">
                <a:solidFill>
                  <a:srgbClr val="000000"/>
                </a:solidFill>
                <a:cs typeface="Times New Roman" pitchFamily="18" charset="0"/>
              </a:rPr>
              <a:t>χαμηλό Ρ/Ε έναντι του μέσου όρου του κλάδου της.</a:t>
            </a:r>
            <a:r>
              <a:rPr lang="en-US" altLang="el-GR" dirty="0" smtClean="0">
                <a:solidFill>
                  <a:srgbClr val="000000"/>
                </a:solidFill>
                <a:cs typeface="Times New Roman" pitchFamily="18" charset="0"/>
              </a:rPr>
              <a:t> </a:t>
            </a:r>
            <a:r>
              <a:rPr lang="el-GR" altLang="el-GR" i="1" dirty="0" smtClean="0">
                <a:solidFill>
                  <a:srgbClr val="000000"/>
                </a:solidFill>
              </a:rPr>
              <a:t>Τότε η μετοχή θεωρείται </a:t>
            </a:r>
            <a:r>
              <a:rPr lang="el-GR" altLang="el-GR" b="1" i="1" dirty="0" smtClean="0">
                <a:solidFill>
                  <a:srgbClr val="000000"/>
                </a:solidFill>
              </a:rPr>
              <a:t>υποτιμημένη</a:t>
            </a:r>
            <a:r>
              <a:rPr lang="el-GR" altLang="el-GR" i="1" dirty="0" smtClean="0">
                <a:solidFill>
                  <a:srgbClr val="000000"/>
                </a:solidFill>
              </a:rPr>
              <a:t> καθώς η τιμή</a:t>
            </a:r>
            <a:r>
              <a:rPr lang="en-US" altLang="el-GR" i="1" dirty="0" smtClean="0">
                <a:solidFill>
                  <a:srgbClr val="000000"/>
                </a:solidFill>
              </a:rPr>
              <a:t> </a:t>
            </a:r>
            <a:r>
              <a:rPr lang="el-GR" altLang="el-GR" i="1" dirty="0" smtClean="0">
                <a:solidFill>
                  <a:srgbClr val="000000"/>
                </a:solidFill>
              </a:rPr>
              <a:t>υπολείπεται των μεγεθών που έχει</a:t>
            </a:r>
            <a:endParaRPr lang="en-GB" altLang="el-GR" i="1" dirty="0" smtClean="0">
              <a:solidFill>
                <a:srgbClr val="000000"/>
              </a:solidFill>
            </a:endParaRPr>
          </a:p>
          <a:p>
            <a:pPr eaLnBrk="1" hangingPunct="1">
              <a:buFontTx/>
              <a:buNone/>
            </a:pPr>
            <a:endParaRPr lang="el-GR" altLang="el-GR" i="1" dirty="0" smtClean="0"/>
          </a:p>
        </p:txBody>
      </p:sp>
    </p:spTree>
    <p:extLst>
      <p:ext uri="{BB962C8B-B14F-4D97-AF65-F5344CB8AC3E}">
        <p14:creationId xmlns:p14="http://schemas.microsoft.com/office/powerpoint/2010/main" val="2533412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7200" y="274638"/>
            <a:ext cx="8229600" cy="417512"/>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t>ΣΥΓΧΩΝΕΥΣΗ</a:t>
            </a:r>
          </a:p>
        </p:txBody>
      </p:sp>
      <p:sp>
        <p:nvSpPr>
          <p:cNvPr id="15362" name="Text Box 2"/>
          <p:cNvSpPr txBox="1">
            <a:spLocks noChangeArrowheads="1"/>
          </p:cNvSpPr>
          <p:nvPr/>
        </p:nvSpPr>
        <p:spPr bwMode="auto">
          <a:xfrm>
            <a:off x="0" y="1052736"/>
            <a:ext cx="9144000" cy="5805264"/>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Ο όρος </a:t>
            </a:r>
            <a:r>
              <a:rPr lang="el-GR" sz="2400" b="1" dirty="0">
                <a:solidFill>
                  <a:srgbClr val="000000"/>
                </a:solidFill>
                <a:latin typeface="Calibri" charset="0"/>
              </a:rPr>
              <a:t>συγχώνευση (merger) </a:t>
            </a:r>
            <a:r>
              <a:rPr lang="el-GR" sz="2400" dirty="0">
                <a:solidFill>
                  <a:srgbClr val="000000"/>
                </a:solidFill>
                <a:latin typeface="Calibri" charset="0"/>
              </a:rPr>
              <a:t>χρησιμοποιείται συνήθως χωρίς διάκριση για όλες τις σχετικές περιπτώσεις εταιρικών μετασχηματισμών. Αφορά κυρίως στην ενοποίηση δύο ή περισσοτέρων επιχειρήσεων μετά από την οποία τα περιουσιακά στοιχεία των </a:t>
            </a:r>
            <a:r>
              <a:rPr lang="el-GR" sz="2400" b="1" dirty="0">
                <a:solidFill>
                  <a:srgbClr val="000000"/>
                </a:solidFill>
                <a:latin typeface="Calibri" charset="0"/>
              </a:rPr>
              <a:t>απορροφώμενων</a:t>
            </a:r>
            <a:r>
              <a:rPr lang="el-GR" sz="2400" dirty="0">
                <a:solidFill>
                  <a:srgbClr val="000000"/>
                </a:solidFill>
                <a:latin typeface="Calibri" charset="0"/>
              </a:rPr>
              <a:t> εταιρειών μεταφέρονται στην </a:t>
            </a:r>
            <a:r>
              <a:rPr lang="el-GR" sz="2400" b="1" dirty="0">
                <a:solidFill>
                  <a:srgbClr val="000000"/>
                </a:solidFill>
                <a:latin typeface="Calibri" charset="0"/>
              </a:rPr>
              <a:t>απορροφώσα</a:t>
            </a:r>
            <a:r>
              <a:rPr lang="el-GR" sz="2400" dirty="0">
                <a:solidFill>
                  <a:srgbClr val="000000"/>
                </a:solidFill>
                <a:latin typeface="Calibri" charset="0"/>
              </a:rPr>
              <a:t> (</a:t>
            </a:r>
            <a:r>
              <a:rPr lang="el-GR" sz="2400" b="1" dirty="0">
                <a:solidFill>
                  <a:srgbClr val="000000"/>
                </a:solidFill>
                <a:latin typeface="Calibri" charset="0"/>
              </a:rPr>
              <a:t>συγχώνευση μέσω απορρόφησης</a:t>
            </a:r>
            <a:r>
              <a:rPr lang="el-GR" sz="2400" dirty="0">
                <a:solidFill>
                  <a:srgbClr val="000000"/>
                </a:solidFill>
                <a:latin typeface="Calibri" charset="0"/>
              </a:rPr>
              <a:t>). Η επιχείρηση που μεταβιβάζει την περιουσία της σε μια άλλη έναντι χρηματικού ανταλλάγματος </a:t>
            </a:r>
            <a:r>
              <a:rPr lang="el-GR" sz="2400" dirty="0" smtClean="0">
                <a:solidFill>
                  <a:srgbClr val="000000"/>
                </a:solidFill>
                <a:latin typeface="Calibri" charset="0"/>
              </a:rPr>
              <a:t> παύει </a:t>
            </a:r>
            <a:r>
              <a:rPr lang="el-GR" sz="2400" dirty="0">
                <a:solidFill>
                  <a:srgbClr val="000000"/>
                </a:solidFill>
                <a:latin typeface="Calibri" charset="0"/>
              </a:rPr>
              <a:t>να υπάρχει.</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dirty="0">
                <a:solidFill>
                  <a:srgbClr val="000000"/>
                </a:solidFill>
                <a:latin typeface="Calibri" charset="0"/>
              </a:rPr>
              <a:t>Συγχώνευση µε σύσταση νέας εταιρείας (merger by consolidation),</a:t>
            </a:r>
            <a:r>
              <a:rPr lang="el-GR" sz="2400" dirty="0">
                <a:solidFill>
                  <a:srgbClr val="000000"/>
                </a:solidFill>
                <a:latin typeface="Calibri" charset="0"/>
              </a:rPr>
              <a:t> όπου µια εξ ολοκλήρου νέα εταιρία δηµιουργείται και η εξαγοράζουσα εταιρία και η εξαγοραζόμενη εταιρία παύουν την προηγούµενη νοµική ύπαρξή τους και γίνονται µέρος της νέας </a:t>
            </a:r>
            <a:r>
              <a:rPr lang="el-GR" sz="2400" dirty="0" smtClean="0">
                <a:solidFill>
                  <a:srgbClr val="000000"/>
                </a:solidFill>
                <a:latin typeface="Calibri" charset="0"/>
              </a:rPr>
              <a:t>εταιρίας.</a:t>
            </a:r>
            <a:endParaRPr lang="el-GR" sz="24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68313" y="260350"/>
            <a:ext cx="8229600" cy="504825"/>
          </a:xfrm>
        </p:spPr>
        <p:txBody>
          <a:bodyPr/>
          <a:lstStyle/>
          <a:p>
            <a:pPr algn="ctr" eaLnBrk="1" hangingPunct="1"/>
            <a:r>
              <a:rPr lang="el-GR" altLang="el-GR" sz="4000" b="1" u="sng" dirty="0" smtClean="0">
                <a:solidFill>
                  <a:srgbClr val="000000"/>
                </a:solidFill>
                <a:cs typeface="Times New Roman" pitchFamily="18" charset="0"/>
              </a:rPr>
              <a:t>Χρήση </a:t>
            </a:r>
            <a:r>
              <a:rPr lang="en-US" altLang="el-GR" sz="4000" b="1" u="sng" dirty="0" smtClean="0">
                <a:solidFill>
                  <a:srgbClr val="000000"/>
                </a:solidFill>
                <a:cs typeface="Times New Roman" pitchFamily="18" charset="0"/>
              </a:rPr>
              <a:t>P</a:t>
            </a:r>
            <a:r>
              <a:rPr lang="el-GR" altLang="el-GR" sz="4000" b="1" u="sng" dirty="0" smtClean="0">
                <a:solidFill>
                  <a:srgbClr val="000000"/>
                </a:solidFill>
                <a:cs typeface="Times New Roman" pitchFamily="18" charset="0"/>
              </a:rPr>
              <a:t>/</a:t>
            </a:r>
            <a:r>
              <a:rPr lang="en-US" altLang="el-GR" sz="4000" b="1" u="sng" dirty="0" smtClean="0">
                <a:solidFill>
                  <a:srgbClr val="000000"/>
                </a:solidFill>
                <a:cs typeface="Times New Roman" pitchFamily="18" charset="0"/>
              </a:rPr>
              <a:t>E </a:t>
            </a:r>
            <a:r>
              <a:rPr lang="el-GR" altLang="el-GR" sz="4000" b="1" u="sng" dirty="0" smtClean="0">
                <a:solidFill>
                  <a:srgbClr val="000000"/>
                </a:solidFill>
                <a:cs typeface="Times New Roman" pitchFamily="18" charset="0"/>
              </a:rPr>
              <a:t>και </a:t>
            </a:r>
            <a:r>
              <a:rPr lang="en-US" altLang="el-GR" sz="4000" b="1" u="sng" dirty="0" smtClean="0">
                <a:solidFill>
                  <a:srgbClr val="000000"/>
                </a:solidFill>
                <a:cs typeface="Times New Roman" pitchFamily="18" charset="0"/>
              </a:rPr>
              <a:t>P</a:t>
            </a:r>
            <a:r>
              <a:rPr lang="el-GR" altLang="el-GR" sz="4000" b="1" u="sng" dirty="0" smtClean="0">
                <a:solidFill>
                  <a:srgbClr val="000000"/>
                </a:solidFill>
                <a:cs typeface="Times New Roman" pitchFamily="18" charset="0"/>
              </a:rPr>
              <a:t>/</a:t>
            </a:r>
            <a:r>
              <a:rPr lang="en-US" altLang="el-GR" sz="4000" b="1" u="sng" dirty="0" smtClean="0">
                <a:solidFill>
                  <a:srgbClr val="000000"/>
                </a:solidFill>
                <a:cs typeface="Times New Roman" pitchFamily="18" charset="0"/>
              </a:rPr>
              <a:t>BV</a:t>
            </a:r>
            <a:endParaRPr lang="el-GR" altLang="el-GR" sz="4000" b="1" u="sng" dirty="0" smtClean="0">
              <a:solidFill>
                <a:srgbClr val="000000"/>
              </a:solidFill>
              <a:cs typeface="Times New Roman" pitchFamily="18" charset="0"/>
            </a:endParaRPr>
          </a:p>
        </p:txBody>
      </p:sp>
      <p:sp>
        <p:nvSpPr>
          <p:cNvPr id="78851" name="Rectangle 3"/>
          <p:cNvSpPr>
            <a:spLocks noGrp="1" noChangeArrowheads="1"/>
          </p:cNvSpPr>
          <p:nvPr>
            <p:ph type="body" idx="1"/>
          </p:nvPr>
        </p:nvSpPr>
        <p:spPr>
          <a:xfrm>
            <a:off x="251520" y="1268760"/>
            <a:ext cx="8568952" cy="5229423"/>
          </a:xfrm>
        </p:spPr>
        <p:txBody>
          <a:bodyPr/>
          <a:lstStyle/>
          <a:p>
            <a:pPr lvl="1" algn="just" eaLnBrk="1" hangingPunct="1">
              <a:buFontTx/>
              <a:buNone/>
            </a:pPr>
            <a:r>
              <a:rPr lang="el-GR" altLang="el-GR" sz="3200" b="1" u="sng" dirty="0" smtClean="0">
                <a:solidFill>
                  <a:srgbClr val="000000"/>
                </a:solidFill>
                <a:cs typeface="Times New Roman" pitchFamily="18" charset="0"/>
              </a:rPr>
              <a:t>2</a:t>
            </a:r>
            <a:r>
              <a:rPr lang="el-GR" altLang="el-GR" sz="3200" b="1" u="sng" baseline="30000" dirty="0" smtClean="0">
                <a:solidFill>
                  <a:srgbClr val="000000"/>
                </a:solidFill>
                <a:cs typeface="Times New Roman" pitchFamily="18" charset="0"/>
              </a:rPr>
              <a:t>η</a:t>
            </a:r>
            <a:r>
              <a:rPr lang="el-GR" altLang="el-GR" sz="3200" b="1" u="sng" dirty="0" smtClean="0">
                <a:solidFill>
                  <a:srgbClr val="000000"/>
                </a:solidFill>
                <a:cs typeface="Times New Roman" pitchFamily="18" charset="0"/>
              </a:rPr>
              <a:t> περίπτωση:</a:t>
            </a:r>
            <a:endParaRPr lang="en-US" altLang="el-GR" sz="3200" b="1" u="sng" dirty="0" smtClean="0">
              <a:solidFill>
                <a:srgbClr val="000000"/>
              </a:solidFill>
              <a:cs typeface="Times New Roman" pitchFamily="18" charset="0"/>
            </a:endParaRPr>
          </a:p>
          <a:p>
            <a:pPr marL="914400" lvl="1" indent="-457200" algn="just" eaLnBrk="1" hangingPunct="1">
              <a:buFont typeface="Arial" panose="020B0604020202020204" pitchFamily="34" charset="0"/>
              <a:buChar char="•"/>
            </a:pPr>
            <a:r>
              <a:rPr lang="el-GR" altLang="el-GR" sz="3200" dirty="0" smtClean="0">
                <a:solidFill>
                  <a:srgbClr val="000000"/>
                </a:solidFill>
                <a:cs typeface="Times New Roman" pitchFamily="18" charset="0"/>
              </a:rPr>
              <a:t>Όταν η μετοχή έχει υψηλό </a:t>
            </a:r>
            <a:r>
              <a:rPr lang="en-US" altLang="el-GR" sz="3200" dirty="0" smtClean="0">
                <a:solidFill>
                  <a:srgbClr val="000000"/>
                </a:solidFill>
                <a:cs typeface="Times New Roman" pitchFamily="18" charset="0"/>
              </a:rPr>
              <a:t>P</a:t>
            </a:r>
            <a:r>
              <a:rPr lang="el-GR" altLang="el-GR" sz="3200" dirty="0" smtClean="0">
                <a:solidFill>
                  <a:srgbClr val="000000"/>
                </a:solidFill>
                <a:cs typeface="Times New Roman" pitchFamily="18" charset="0"/>
              </a:rPr>
              <a:t>/</a:t>
            </a:r>
            <a:r>
              <a:rPr lang="en-US" altLang="el-GR" sz="3200" dirty="0" smtClean="0">
                <a:solidFill>
                  <a:srgbClr val="000000"/>
                </a:solidFill>
                <a:cs typeface="Times New Roman" pitchFamily="18" charset="0"/>
              </a:rPr>
              <a:t>BV</a:t>
            </a:r>
            <a:r>
              <a:rPr lang="el-GR" altLang="el-GR" sz="3200" dirty="0" smtClean="0">
                <a:solidFill>
                  <a:srgbClr val="000000"/>
                </a:solidFill>
                <a:cs typeface="Times New Roman" pitchFamily="18" charset="0"/>
              </a:rPr>
              <a:t> και </a:t>
            </a:r>
            <a:r>
              <a:rPr lang="en-US" altLang="el-GR" sz="3200" dirty="0" smtClean="0">
                <a:solidFill>
                  <a:srgbClr val="000000"/>
                </a:solidFill>
                <a:cs typeface="Times New Roman" pitchFamily="18" charset="0"/>
              </a:rPr>
              <a:t>P</a:t>
            </a:r>
            <a:r>
              <a:rPr lang="el-GR" altLang="el-GR" sz="3200" dirty="0" smtClean="0">
                <a:solidFill>
                  <a:srgbClr val="000000"/>
                </a:solidFill>
                <a:cs typeface="Times New Roman" pitchFamily="18" charset="0"/>
              </a:rPr>
              <a:t>/</a:t>
            </a:r>
            <a:r>
              <a:rPr lang="en-US" altLang="el-GR" sz="3200" dirty="0" smtClean="0">
                <a:solidFill>
                  <a:srgbClr val="000000"/>
                </a:solidFill>
                <a:cs typeface="Times New Roman" pitchFamily="18" charset="0"/>
              </a:rPr>
              <a:t>E</a:t>
            </a:r>
            <a:r>
              <a:rPr lang="el-GR" altLang="el-GR" sz="3200" dirty="0" smtClean="0">
                <a:solidFill>
                  <a:srgbClr val="000000"/>
                </a:solidFill>
                <a:cs typeface="Times New Roman" pitchFamily="18" charset="0"/>
              </a:rPr>
              <a:t> σε</a:t>
            </a:r>
            <a:r>
              <a:rPr lang="en-US" altLang="el-GR" sz="3200" dirty="0" smtClean="0">
                <a:solidFill>
                  <a:srgbClr val="000000"/>
                </a:solidFill>
                <a:cs typeface="Times New Roman" pitchFamily="18" charset="0"/>
              </a:rPr>
              <a:t> </a:t>
            </a:r>
            <a:r>
              <a:rPr lang="el-GR" altLang="el-GR" sz="3200" dirty="0" smtClean="0">
                <a:solidFill>
                  <a:srgbClr val="000000"/>
                </a:solidFill>
                <a:cs typeface="Times New Roman" pitchFamily="18" charset="0"/>
              </a:rPr>
              <a:t>σχέση</a:t>
            </a:r>
            <a:r>
              <a:rPr lang="en-US" altLang="el-GR" sz="3200" dirty="0" smtClean="0">
                <a:solidFill>
                  <a:srgbClr val="000000"/>
                </a:solidFill>
                <a:cs typeface="Times New Roman" pitchFamily="18" charset="0"/>
              </a:rPr>
              <a:t> </a:t>
            </a:r>
            <a:r>
              <a:rPr lang="el-GR" altLang="el-GR" sz="3200" dirty="0" smtClean="0">
                <a:solidFill>
                  <a:srgbClr val="000000"/>
                </a:solidFill>
                <a:cs typeface="Times New Roman" pitchFamily="18" charset="0"/>
              </a:rPr>
              <a:t>με τους μέσους όρους του κλάδου. Σε αυτή την περίπτωση η μετοχή θεωρείται</a:t>
            </a:r>
            <a:r>
              <a:rPr lang="en-US" altLang="el-GR" sz="3200" dirty="0" smtClean="0">
                <a:solidFill>
                  <a:srgbClr val="000000"/>
                </a:solidFill>
                <a:cs typeface="Times New Roman" pitchFamily="18" charset="0"/>
              </a:rPr>
              <a:t> </a:t>
            </a:r>
            <a:r>
              <a:rPr lang="el-GR" altLang="el-GR" sz="3200" b="1" dirty="0" smtClean="0">
                <a:solidFill>
                  <a:srgbClr val="000000"/>
                </a:solidFill>
                <a:cs typeface="Times New Roman" pitchFamily="18" charset="0"/>
              </a:rPr>
              <a:t>υπερτιμημένη</a:t>
            </a:r>
            <a:r>
              <a:rPr lang="el-GR" altLang="el-GR" sz="3200" dirty="0" smtClean="0">
                <a:solidFill>
                  <a:srgbClr val="000000"/>
                </a:solidFill>
                <a:cs typeface="Times New Roman" pitchFamily="18" charset="0"/>
              </a:rPr>
              <a:t>, καθώς η χρηματιστηριακή</a:t>
            </a:r>
            <a:r>
              <a:rPr lang="en-US" altLang="el-GR" sz="3200" dirty="0" smtClean="0">
                <a:solidFill>
                  <a:srgbClr val="000000"/>
                </a:solidFill>
                <a:cs typeface="Times New Roman" pitchFamily="18" charset="0"/>
              </a:rPr>
              <a:t> </a:t>
            </a:r>
            <a:r>
              <a:rPr lang="el-GR" altLang="el-GR" sz="3200" dirty="0" smtClean="0">
                <a:solidFill>
                  <a:srgbClr val="000000"/>
                </a:solidFill>
                <a:cs typeface="Times New Roman" pitchFamily="18" charset="0"/>
              </a:rPr>
              <a:t>αγορά έχει αξιολογήσει </a:t>
            </a:r>
            <a:r>
              <a:rPr lang="el-GR" altLang="el-GR" sz="3200" dirty="0" smtClean="0">
                <a:solidFill>
                  <a:srgbClr val="000000"/>
                </a:solidFill>
              </a:rPr>
              <a:t>σε μεγαλύτερο ύψος</a:t>
            </a:r>
            <a:r>
              <a:rPr lang="el-GR" altLang="el-GR" sz="3200" dirty="0" smtClean="0">
                <a:solidFill>
                  <a:srgbClr val="000000"/>
                </a:solidFill>
                <a:cs typeface="Times New Roman" pitchFamily="18" charset="0"/>
              </a:rPr>
              <a:t> τα</a:t>
            </a:r>
            <a:r>
              <a:rPr lang="en-US" altLang="el-GR" sz="3200" dirty="0" smtClean="0">
                <a:solidFill>
                  <a:srgbClr val="000000"/>
                </a:solidFill>
                <a:cs typeface="Times New Roman" pitchFamily="18" charset="0"/>
              </a:rPr>
              <a:t> </a:t>
            </a:r>
            <a:r>
              <a:rPr lang="el-GR" altLang="el-GR" sz="3200" dirty="0" smtClean="0">
                <a:solidFill>
                  <a:srgbClr val="000000"/>
                </a:solidFill>
                <a:cs typeface="Times New Roman" pitchFamily="18" charset="0"/>
              </a:rPr>
              <a:t>μεγέθη της εταιρείας από ότι πραγματικά είναι</a:t>
            </a:r>
            <a:r>
              <a:rPr lang="el-GR" altLang="el-GR" sz="2400" dirty="0" smtClean="0">
                <a:solidFill>
                  <a:srgbClr val="000000"/>
                </a:solidFill>
                <a:cs typeface="Times New Roman" pitchFamily="18" charset="0"/>
              </a:rPr>
              <a:t>.</a:t>
            </a:r>
            <a:endParaRPr lang="en-GB" altLang="el-GR" sz="2400" dirty="0" smtClean="0">
              <a:solidFill>
                <a:srgbClr val="000000"/>
              </a:solidFill>
              <a:cs typeface="Times New Roman" pitchFamily="18" charset="0"/>
            </a:endParaRPr>
          </a:p>
          <a:p>
            <a:pPr eaLnBrk="1" hangingPunct="1"/>
            <a:endParaRPr lang="el-GR" altLang="el-GR" dirty="0" smtClean="0"/>
          </a:p>
        </p:txBody>
      </p:sp>
    </p:spTree>
    <p:extLst>
      <p:ext uri="{BB962C8B-B14F-4D97-AF65-F5344CB8AC3E}">
        <p14:creationId xmlns:p14="http://schemas.microsoft.com/office/powerpoint/2010/main" val="244803492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274638"/>
            <a:ext cx="8229600" cy="561975"/>
          </a:xfrm>
        </p:spPr>
        <p:txBody>
          <a:bodyPr/>
          <a:lstStyle/>
          <a:p>
            <a:pPr algn="ctr" eaLnBrk="1" hangingPunct="1"/>
            <a:r>
              <a:rPr lang="el-GR" altLang="el-GR" sz="4000" b="1" u="sng" dirty="0" smtClean="0">
                <a:solidFill>
                  <a:srgbClr val="000000"/>
                </a:solidFill>
                <a:cs typeface="Times New Roman" pitchFamily="18" charset="0"/>
              </a:rPr>
              <a:t>Χρήση </a:t>
            </a:r>
            <a:r>
              <a:rPr lang="en-US" altLang="el-GR" sz="4000" b="1" u="sng" dirty="0" smtClean="0">
                <a:solidFill>
                  <a:srgbClr val="000000"/>
                </a:solidFill>
                <a:cs typeface="Times New Roman" pitchFamily="18" charset="0"/>
              </a:rPr>
              <a:t>P</a:t>
            </a:r>
            <a:r>
              <a:rPr lang="el-GR" altLang="el-GR" sz="4000" b="1" u="sng" dirty="0" smtClean="0">
                <a:solidFill>
                  <a:srgbClr val="000000"/>
                </a:solidFill>
                <a:cs typeface="Times New Roman" pitchFamily="18" charset="0"/>
              </a:rPr>
              <a:t>/</a:t>
            </a:r>
            <a:r>
              <a:rPr lang="en-US" altLang="el-GR" sz="4000" b="1" u="sng" dirty="0" smtClean="0">
                <a:solidFill>
                  <a:srgbClr val="000000"/>
                </a:solidFill>
                <a:cs typeface="Times New Roman" pitchFamily="18" charset="0"/>
              </a:rPr>
              <a:t>E </a:t>
            </a:r>
            <a:r>
              <a:rPr lang="el-GR" altLang="el-GR" sz="4000" b="1" u="sng" dirty="0" smtClean="0">
                <a:solidFill>
                  <a:srgbClr val="000000"/>
                </a:solidFill>
                <a:cs typeface="Times New Roman" pitchFamily="18" charset="0"/>
              </a:rPr>
              <a:t>και </a:t>
            </a:r>
            <a:r>
              <a:rPr lang="en-US" altLang="el-GR" sz="4000" b="1" u="sng" dirty="0" smtClean="0">
                <a:solidFill>
                  <a:srgbClr val="000000"/>
                </a:solidFill>
                <a:cs typeface="Times New Roman" pitchFamily="18" charset="0"/>
              </a:rPr>
              <a:t>P</a:t>
            </a:r>
            <a:r>
              <a:rPr lang="el-GR" altLang="el-GR" sz="4000" b="1" u="sng" dirty="0" smtClean="0">
                <a:solidFill>
                  <a:srgbClr val="000000"/>
                </a:solidFill>
                <a:cs typeface="Times New Roman" pitchFamily="18" charset="0"/>
              </a:rPr>
              <a:t>/</a:t>
            </a:r>
            <a:r>
              <a:rPr lang="en-US" altLang="el-GR" sz="4000" b="1" u="sng" dirty="0" smtClean="0">
                <a:solidFill>
                  <a:srgbClr val="000000"/>
                </a:solidFill>
                <a:cs typeface="Times New Roman" pitchFamily="18" charset="0"/>
              </a:rPr>
              <a:t>BV</a:t>
            </a:r>
            <a:endParaRPr lang="el-GR" altLang="el-GR" sz="4000" b="1" u="sng" dirty="0" smtClean="0">
              <a:solidFill>
                <a:srgbClr val="000000"/>
              </a:solidFill>
              <a:cs typeface="Times New Roman" pitchFamily="18" charset="0"/>
            </a:endParaRPr>
          </a:p>
        </p:txBody>
      </p:sp>
      <p:sp>
        <p:nvSpPr>
          <p:cNvPr id="79875" name="Rectangle 3"/>
          <p:cNvSpPr>
            <a:spLocks noGrp="1" noChangeArrowheads="1"/>
          </p:cNvSpPr>
          <p:nvPr>
            <p:ph type="body" idx="1"/>
          </p:nvPr>
        </p:nvSpPr>
        <p:spPr>
          <a:xfrm>
            <a:off x="0" y="908050"/>
            <a:ext cx="8892480" cy="5761310"/>
          </a:xfrm>
        </p:spPr>
        <p:txBody>
          <a:bodyPr/>
          <a:lstStyle/>
          <a:p>
            <a:pPr lvl="1" algn="just" eaLnBrk="1" hangingPunct="1">
              <a:buFontTx/>
              <a:buNone/>
            </a:pPr>
            <a:r>
              <a:rPr lang="el-GR" altLang="el-GR" sz="3200" b="1" u="sng" dirty="0" smtClean="0">
                <a:solidFill>
                  <a:srgbClr val="000000"/>
                </a:solidFill>
                <a:cs typeface="Times New Roman" pitchFamily="18" charset="0"/>
              </a:rPr>
              <a:t>3</a:t>
            </a:r>
            <a:r>
              <a:rPr lang="el-GR" altLang="el-GR" sz="3200" b="1" u="sng" baseline="30000" dirty="0" smtClean="0">
                <a:solidFill>
                  <a:srgbClr val="000000"/>
                </a:solidFill>
                <a:cs typeface="Times New Roman" pitchFamily="18" charset="0"/>
              </a:rPr>
              <a:t>η</a:t>
            </a:r>
            <a:r>
              <a:rPr lang="el-GR" altLang="el-GR" sz="3200" b="1" u="sng" dirty="0" smtClean="0">
                <a:solidFill>
                  <a:srgbClr val="000000"/>
                </a:solidFill>
                <a:cs typeface="Times New Roman" pitchFamily="18" charset="0"/>
              </a:rPr>
              <a:t> περίπτωση:</a:t>
            </a:r>
            <a:r>
              <a:rPr lang="el-GR" altLang="el-GR" sz="3200" dirty="0" smtClean="0">
                <a:solidFill>
                  <a:srgbClr val="000000"/>
                </a:solidFill>
                <a:cs typeface="Times New Roman" pitchFamily="18" charset="0"/>
              </a:rPr>
              <a:t> </a:t>
            </a:r>
          </a:p>
          <a:p>
            <a:pPr lvl="1" algn="just" eaLnBrk="1" hangingPunct="1">
              <a:buFontTx/>
              <a:buNone/>
            </a:pPr>
            <a:r>
              <a:rPr lang="el-GR" altLang="el-GR" sz="3200" dirty="0" smtClean="0">
                <a:solidFill>
                  <a:srgbClr val="000000"/>
                </a:solidFill>
                <a:cs typeface="Times New Roman" pitchFamily="18" charset="0"/>
              </a:rPr>
              <a:t>Όταν η μετοχή εμφανίζει υψηλό </a:t>
            </a:r>
            <a:r>
              <a:rPr lang="en-US" altLang="el-GR" sz="3200" dirty="0" smtClean="0">
                <a:solidFill>
                  <a:srgbClr val="000000"/>
                </a:solidFill>
                <a:cs typeface="Times New Roman" pitchFamily="18" charset="0"/>
              </a:rPr>
              <a:t>P</a:t>
            </a:r>
            <a:r>
              <a:rPr lang="el-GR" altLang="el-GR" sz="3200" dirty="0" smtClean="0">
                <a:solidFill>
                  <a:srgbClr val="000000"/>
                </a:solidFill>
                <a:cs typeface="Times New Roman" pitchFamily="18" charset="0"/>
              </a:rPr>
              <a:t>/</a:t>
            </a:r>
            <a:r>
              <a:rPr lang="en-US" altLang="el-GR" sz="3200" dirty="0" smtClean="0">
                <a:solidFill>
                  <a:srgbClr val="000000"/>
                </a:solidFill>
                <a:cs typeface="Times New Roman" pitchFamily="18" charset="0"/>
              </a:rPr>
              <a:t>BV</a:t>
            </a:r>
            <a:r>
              <a:rPr lang="el-GR" altLang="el-GR" sz="3200" dirty="0" smtClean="0">
                <a:solidFill>
                  <a:srgbClr val="000000"/>
                </a:solidFill>
                <a:cs typeface="Times New Roman" pitchFamily="18" charset="0"/>
              </a:rPr>
              <a:t> και</a:t>
            </a:r>
          </a:p>
          <a:p>
            <a:pPr lvl="1" algn="just" eaLnBrk="1" hangingPunct="1">
              <a:buFontTx/>
              <a:buNone/>
            </a:pPr>
            <a:r>
              <a:rPr lang="el-GR" altLang="el-GR" sz="3200" dirty="0" smtClean="0">
                <a:solidFill>
                  <a:srgbClr val="000000"/>
                </a:solidFill>
                <a:cs typeface="Times New Roman" pitchFamily="18" charset="0"/>
              </a:rPr>
              <a:t>χαμηλό Ρ/Ε.</a:t>
            </a:r>
            <a:endParaRPr lang="el-GR" altLang="el-GR" sz="3200" dirty="0" smtClean="0">
              <a:solidFill>
                <a:srgbClr val="000000"/>
              </a:solidFill>
            </a:endParaRPr>
          </a:p>
          <a:p>
            <a:pPr marL="800100" lvl="1" indent="-342900" algn="just" eaLnBrk="1" hangingPunct="1">
              <a:buFont typeface="Arial" panose="020B0604020202020204" pitchFamily="34" charset="0"/>
              <a:buChar char="•"/>
            </a:pPr>
            <a:r>
              <a:rPr lang="el-GR" altLang="el-GR" dirty="0" smtClean="0">
                <a:solidFill>
                  <a:srgbClr val="000000"/>
                </a:solidFill>
              </a:rPr>
              <a:t>Με σχετικά μικρό ύψος ιδίων κεφαλαίων εμφανίζονται μεγάλα κέρδη. </a:t>
            </a:r>
            <a:r>
              <a:rPr lang="el-GR" altLang="el-GR" dirty="0" smtClean="0">
                <a:solidFill>
                  <a:srgbClr val="000000"/>
                </a:solidFill>
                <a:cs typeface="Times New Roman" pitchFamily="18" charset="0"/>
              </a:rPr>
              <a:t> </a:t>
            </a:r>
            <a:endParaRPr lang="el-GR" altLang="el-GR" dirty="0" smtClean="0">
              <a:solidFill>
                <a:srgbClr val="000000"/>
              </a:solidFill>
            </a:endParaRPr>
          </a:p>
          <a:p>
            <a:pPr marL="800100" lvl="1" indent="-342900" algn="just" eaLnBrk="1" hangingPunct="1">
              <a:buFont typeface="Arial" panose="020B0604020202020204" pitchFamily="34" charset="0"/>
              <a:buChar char="•"/>
            </a:pPr>
            <a:r>
              <a:rPr lang="el-GR" altLang="el-GR" dirty="0" smtClean="0">
                <a:solidFill>
                  <a:srgbClr val="000000"/>
                </a:solidFill>
              </a:rPr>
              <a:t>Η</a:t>
            </a:r>
            <a:r>
              <a:rPr lang="el-GR" altLang="el-GR" dirty="0" smtClean="0">
                <a:solidFill>
                  <a:srgbClr val="000000"/>
                </a:solidFill>
                <a:cs typeface="Times New Roman" pitchFamily="18" charset="0"/>
              </a:rPr>
              <a:t> μετοχή της εταιρείας φαίνεται να έχει αρκετά περιθώρια να </a:t>
            </a:r>
            <a:r>
              <a:rPr lang="el-GR" altLang="el-GR" b="1" dirty="0" smtClean="0">
                <a:solidFill>
                  <a:srgbClr val="000000"/>
                </a:solidFill>
                <a:cs typeface="Times New Roman" pitchFamily="18" charset="0"/>
              </a:rPr>
              <a:t>ανατιμηθεί. </a:t>
            </a:r>
            <a:endParaRPr lang="el-GR" altLang="el-GR" b="1" dirty="0" smtClean="0">
              <a:solidFill>
                <a:srgbClr val="000000"/>
              </a:solidFill>
            </a:endParaRPr>
          </a:p>
          <a:p>
            <a:pPr marL="800100" lvl="1" indent="-342900" algn="just" eaLnBrk="1" hangingPunct="1">
              <a:buFont typeface="Arial" panose="020B0604020202020204" pitchFamily="34" charset="0"/>
              <a:buChar char="•"/>
            </a:pPr>
            <a:r>
              <a:rPr lang="el-GR" altLang="el-GR" dirty="0" smtClean="0">
                <a:solidFill>
                  <a:srgbClr val="000000"/>
                </a:solidFill>
              </a:rPr>
              <a:t>Η επέκταση της εταιρίας μπορεί να προέλθει ακόμη και με τραπεζικό δανεισμό, ενώ </a:t>
            </a:r>
            <a:r>
              <a:rPr lang="el-GR" altLang="el-GR" dirty="0" smtClean="0"/>
              <a:t>η αποδοτικότητα των ιδίων κεφαλαίων είναι μεγάλη και η κάλυψη των τόκων δεδομένη.</a:t>
            </a:r>
          </a:p>
        </p:txBody>
      </p:sp>
    </p:spTree>
    <p:extLst>
      <p:ext uri="{BB962C8B-B14F-4D97-AF65-F5344CB8AC3E}">
        <p14:creationId xmlns:p14="http://schemas.microsoft.com/office/powerpoint/2010/main" val="249605181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0"/>
            <a:ext cx="8229600" cy="692150"/>
          </a:xfrm>
        </p:spPr>
        <p:txBody>
          <a:bodyPr/>
          <a:lstStyle/>
          <a:p>
            <a:pPr algn="ctr" eaLnBrk="1" hangingPunct="1"/>
            <a:r>
              <a:rPr lang="el-GR" altLang="el-GR" sz="4000" b="1" u="sng" dirty="0" smtClean="0">
                <a:solidFill>
                  <a:srgbClr val="000000"/>
                </a:solidFill>
                <a:cs typeface="Times New Roman" pitchFamily="18" charset="0"/>
              </a:rPr>
              <a:t>Χρήση </a:t>
            </a:r>
            <a:r>
              <a:rPr lang="en-US" altLang="el-GR" sz="4000" b="1" u="sng" dirty="0" smtClean="0">
                <a:solidFill>
                  <a:srgbClr val="000000"/>
                </a:solidFill>
                <a:cs typeface="Times New Roman" pitchFamily="18" charset="0"/>
              </a:rPr>
              <a:t>P</a:t>
            </a:r>
            <a:r>
              <a:rPr lang="el-GR" altLang="el-GR" sz="4000" b="1" u="sng" dirty="0" smtClean="0">
                <a:solidFill>
                  <a:srgbClr val="000000"/>
                </a:solidFill>
                <a:cs typeface="Times New Roman" pitchFamily="18" charset="0"/>
              </a:rPr>
              <a:t>/</a:t>
            </a:r>
            <a:r>
              <a:rPr lang="en-US" altLang="el-GR" sz="4000" b="1" u="sng" dirty="0" smtClean="0">
                <a:solidFill>
                  <a:srgbClr val="000000"/>
                </a:solidFill>
                <a:cs typeface="Times New Roman" pitchFamily="18" charset="0"/>
              </a:rPr>
              <a:t>E </a:t>
            </a:r>
            <a:r>
              <a:rPr lang="el-GR" altLang="el-GR" sz="4000" b="1" u="sng" dirty="0" smtClean="0">
                <a:solidFill>
                  <a:srgbClr val="000000"/>
                </a:solidFill>
                <a:cs typeface="Times New Roman" pitchFamily="18" charset="0"/>
              </a:rPr>
              <a:t>και </a:t>
            </a:r>
            <a:r>
              <a:rPr lang="en-US" altLang="el-GR" sz="4000" b="1" u="sng" dirty="0" smtClean="0">
                <a:solidFill>
                  <a:srgbClr val="000000"/>
                </a:solidFill>
                <a:cs typeface="Times New Roman" pitchFamily="18" charset="0"/>
              </a:rPr>
              <a:t>P</a:t>
            </a:r>
            <a:r>
              <a:rPr lang="el-GR" altLang="el-GR" sz="4000" b="1" u="sng" dirty="0" smtClean="0">
                <a:solidFill>
                  <a:srgbClr val="000000"/>
                </a:solidFill>
                <a:cs typeface="Times New Roman" pitchFamily="18" charset="0"/>
              </a:rPr>
              <a:t>/</a:t>
            </a:r>
            <a:r>
              <a:rPr lang="en-US" altLang="el-GR" sz="4000" b="1" u="sng" dirty="0" smtClean="0">
                <a:solidFill>
                  <a:srgbClr val="000000"/>
                </a:solidFill>
                <a:cs typeface="Times New Roman" pitchFamily="18" charset="0"/>
              </a:rPr>
              <a:t>BV</a:t>
            </a:r>
            <a:endParaRPr lang="el-GR" altLang="el-GR" sz="4000" b="1" u="sng" dirty="0" smtClean="0">
              <a:solidFill>
                <a:srgbClr val="000000"/>
              </a:solidFill>
              <a:cs typeface="Times New Roman" pitchFamily="18" charset="0"/>
            </a:endParaRPr>
          </a:p>
        </p:txBody>
      </p:sp>
      <p:sp>
        <p:nvSpPr>
          <p:cNvPr id="80899" name="Rectangle 3"/>
          <p:cNvSpPr>
            <a:spLocks noGrp="1" noChangeArrowheads="1"/>
          </p:cNvSpPr>
          <p:nvPr>
            <p:ph type="body" idx="1"/>
          </p:nvPr>
        </p:nvSpPr>
        <p:spPr>
          <a:xfrm>
            <a:off x="0" y="836613"/>
            <a:ext cx="8748464" cy="5832747"/>
          </a:xfrm>
        </p:spPr>
        <p:txBody>
          <a:bodyPr/>
          <a:lstStyle/>
          <a:p>
            <a:pPr lvl="1" algn="just" eaLnBrk="1" hangingPunct="1">
              <a:lnSpc>
                <a:spcPct val="90000"/>
              </a:lnSpc>
              <a:buFontTx/>
              <a:buNone/>
            </a:pPr>
            <a:r>
              <a:rPr lang="el-GR" altLang="el-GR" sz="3200" b="1" u="sng" dirty="0" smtClean="0">
                <a:solidFill>
                  <a:srgbClr val="000000"/>
                </a:solidFill>
                <a:latin typeface="Arial Greek" pitchFamily="34" charset="0"/>
                <a:cs typeface="Times New Roman" pitchFamily="18" charset="0"/>
              </a:rPr>
              <a:t>4</a:t>
            </a:r>
            <a:r>
              <a:rPr lang="el-GR" altLang="el-GR" sz="3200" b="1" u="sng" baseline="30000" dirty="0" smtClean="0">
                <a:solidFill>
                  <a:srgbClr val="000000"/>
                </a:solidFill>
                <a:latin typeface="Arial Greek" pitchFamily="34" charset="0"/>
                <a:cs typeface="Times New Roman" pitchFamily="18" charset="0"/>
              </a:rPr>
              <a:t>η</a:t>
            </a:r>
            <a:r>
              <a:rPr lang="el-GR" altLang="el-GR" sz="3200" b="1" u="sng" dirty="0" smtClean="0">
                <a:solidFill>
                  <a:srgbClr val="000000"/>
                </a:solidFill>
                <a:latin typeface="Arial Greek" pitchFamily="34" charset="0"/>
                <a:cs typeface="Times New Roman" pitchFamily="18" charset="0"/>
              </a:rPr>
              <a:t> περίπτωση.</a:t>
            </a:r>
            <a:r>
              <a:rPr lang="el-GR" altLang="el-GR" sz="3200" dirty="0" smtClean="0">
                <a:solidFill>
                  <a:srgbClr val="000000"/>
                </a:solidFill>
                <a:latin typeface="Arial Greek" pitchFamily="34" charset="0"/>
                <a:cs typeface="Times New Roman" pitchFamily="18" charset="0"/>
              </a:rPr>
              <a:t> Όταν η μετοχή εμφανίζει χαμηλό </a:t>
            </a:r>
            <a:r>
              <a:rPr lang="en-US" altLang="el-GR" sz="3200" dirty="0" smtClean="0">
                <a:solidFill>
                  <a:srgbClr val="000000"/>
                </a:solidFill>
                <a:latin typeface="Arial Greek" pitchFamily="34" charset="0"/>
                <a:cs typeface="Times New Roman" pitchFamily="18" charset="0"/>
              </a:rPr>
              <a:t>P</a:t>
            </a:r>
            <a:r>
              <a:rPr lang="el-GR" altLang="el-GR" sz="3200" dirty="0" smtClean="0">
                <a:solidFill>
                  <a:srgbClr val="000000"/>
                </a:solidFill>
                <a:latin typeface="Arial Greek" pitchFamily="34" charset="0"/>
                <a:cs typeface="Times New Roman" pitchFamily="18" charset="0"/>
              </a:rPr>
              <a:t>/</a:t>
            </a:r>
            <a:r>
              <a:rPr lang="en-US" altLang="el-GR" sz="3200" dirty="0" smtClean="0">
                <a:solidFill>
                  <a:srgbClr val="000000"/>
                </a:solidFill>
                <a:latin typeface="Arial Greek" pitchFamily="34" charset="0"/>
                <a:cs typeface="Times New Roman" pitchFamily="18" charset="0"/>
              </a:rPr>
              <a:t>BV</a:t>
            </a:r>
            <a:r>
              <a:rPr lang="el-GR" altLang="el-GR" sz="3200" dirty="0" smtClean="0">
                <a:solidFill>
                  <a:srgbClr val="000000"/>
                </a:solidFill>
                <a:latin typeface="Arial Greek" pitchFamily="34" charset="0"/>
                <a:cs typeface="Times New Roman" pitchFamily="18" charset="0"/>
              </a:rPr>
              <a:t> και Ρ/Ε σε υψηλά επίπεδα. </a:t>
            </a:r>
            <a:endParaRPr lang="el-GR" altLang="el-GR" sz="3200" dirty="0" smtClean="0">
              <a:solidFill>
                <a:srgbClr val="000000"/>
              </a:solidFill>
              <a:latin typeface="Arial Greek" pitchFamily="34" charset="0"/>
            </a:endParaRPr>
          </a:p>
          <a:p>
            <a:pPr marL="914400" lvl="1" indent="-457200" algn="just" eaLnBrk="1" hangingPunct="1">
              <a:lnSpc>
                <a:spcPct val="90000"/>
              </a:lnSpc>
              <a:buFont typeface="Arial" panose="020B0604020202020204" pitchFamily="34" charset="0"/>
              <a:buChar char="•"/>
            </a:pPr>
            <a:r>
              <a:rPr lang="el-GR" altLang="el-GR" sz="3200" dirty="0" smtClean="0">
                <a:solidFill>
                  <a:srgbClr val="000000"/>
                </a:solidFill>
                <a:latin typeface="Arial Greek" pitchFamily="34" charset="0"/>
                <a:cs typeface="Times New Roman" pitchFamily="18" charset="0"/>
              </a:rPr>
              <a:t>Αυτό σημαίνει ότι η μετοχή </a:t>
            </a:r>
            <a:r>
              <a:rPr lang="el-GR" altLang="el-GR" sz="3200" b="1" dirty="0" smtClean="0">
                <a:solidFill>
                  <a:srgbClr val="000000"/>
                </a:solidFill>
                <a:latin typeface="Arial Greek" pitchFamily="34" charset="0"/>
                <a:cs typeface="Times New Roman" pitchFamily="18" charset="0"/>
              </a:rPr>
              <a:t>δεν έχει μεγάλα περιθώρια ανόδου</a:t>
            </a:r>
            <a:r>
              <a:rPr lang="el-GR" altLang="el-GR" sz="3200" dirty="0" smtClean="0">
                <a:solidFill>
                  <a:srgbClr val="000000"/>
                </a:solidFill>
                <a:latin typeface="Arial Greek" pitchFamily="34" charset="0"/>
                <a:cs typeface="Times New Roman" pitchFamily="18" charset="0"/>
              </a:rPr>
              <a:t>.</a:t>
            </a:r>
            <a:endParaRPr lang="el-GR" altLang="el-GR" sz="3200" dirty="0" smtClean="0">
              <a:solidFill>
                <a:srgbClr val="000000"/>
              </a:solidFill>
              <a:latin typeface="Arial Greek" pitchFamily="34" charset="0"/>
            </a:endParaRPr>
          </a:p>
          <a:p>
            <a:pPr marL="914400" lvl="1" indent="-457200" algn="just" eaLnBrk="1" hangingPunct="1">
              <a:lnSpc>
                <a:spcPct val="90000"/>
              </a:lnSpc>
              <a:buFont typeface="Arial" panose="020B0604020202020204" pitchFamily="34" charset="0"/>
              <a:buChar char="•"/>
            </a:pPr>
            <a:r>
              <a:rPr lang="el-GR" altLang="el-GR" sz="3200" dirty="0" smtClean="0">
                <a:solidFill>
                  <a:srgbClr val="000000"/>
                </a:solidFill>
                <a:latin typeface="Arial Greek" pitchFamily="34" charset="0"/>
              </a:rPr>
              <a:t>Η</a:t>
            </a:r>
            <a:r>
              <a:rPr lang="el-GR" altLang="el-GR" sz="3200" dirty="0" smtClean="0">
                <a:solidFill>
                  <a:srgbClr val="000000"/>
                </a:solidFill>
                <a:latin typeface="Arial Greek" pitchFamily="34" charset="0"/>
                <a:cs typeface="Times New Roman" pitchFamily="18" charset="0"/>
              </a:rPr>
              <a:t> εταιρεία διαθέτει αρκετά ίδια κεφάλαια </a:t>
            </a:r>
            <a:r>
              <a:rPr lang="el-GR" altLang="el-GR" sz="3200" dirty="0" smtClean="0">
                <a:solidFill>
                  <a:srgbClr val="000000"/>
                </a:solidFill>
                <a:latin typeface="Arial Greek" pitchFamily="34" charset="0"/>
              </a:rPr>
              <a:t>και επίτευξη μικρών σχετικά κερδών, αφού </a:t>
            </a:r>
            <a:r>
              <a:rPr lang="el-GR" altLang="el-GR" sz="3600" b="1" dirty="0" smtClean="0">
                <a:latin typeface="Arial Greek" pitchFamily="34" charset="0"/>
                <a:cs typeface="Times New Roman" pitchFamily="18" charset="0"/>
              </a:rPr>
              <a:t>δεν γίνεται η βέλτιστη χρήση</a:t>
            </a:r>
            <a:r>
              <a:rPr lang="el-GR" altLang="el-GR" sz="3600" b="1" dirty="0" smtClean="0">
                <a:latin typeface="Arial Greek" pitchFamily="34" charset="0"/>
              </a:rPr>
              <a:t> των ιδίων κεφαλαίων.</a:t>
            </a:r>
          </a:p>
          <a:p>
            <a:pPr marL="914400" lvl="1" indent="-457200" algn="just" eaLnBrk="1" hangingPunct="1">
              <a:lnSpc>
                <a:spcPct val="90000"/>
              </a:lnSpc>
              <a:buFont typeface="Arial" panose="020B0604020202020204" pitchFamily="34" charset="0"/>
              <a:buChar char="•"/>
            </a:pPr>
            <a:r>
              <a:rPr lang="el-GR" altLang="el-GR" sz="3200" dirty="0" smtClean="0">
                <a:solidFill>
                  <a:srgbClr val="000000"/>
                </a:solidFill>
                <a:latin typeface="Arial Greek" pitchFamily="34" charset="0"/>
              </a:rPr>
              <a:t>Υ</a:t>
            </a:r>
            <a:r>
              <a:rPr lang="el-GR" altLang="el-GR" sz="3200" dirty="0" smtClean="0">
                <a:solidFill>
                  <a:srgbClr val="000000"/>
                </a:solidFill>
                <a:latin typeface="Arial Greek" pitchFamily="34" charset="0"/>
                <a:cs typeface="Times New Roman" pitchFamily="18" charset="0"/>
              </a:rPr>
              <a:t>πάρχει συρρίκνωση των αποτελεσμάτων και φυσικά </a:t>
            </a:r>
            <a:r>
              <a:rPr lang="el-GR" altLang="el-GR" sz="3600" b="1" dirty="0" smtClean="0">
                <a:latin typeface="Arial Greek" pitchFamily="34" charset="0"/>
                <a:cs typeface="Times New Roman" pitchFamily="18" charset="0"/>
              </a:rPr>
              <a:t>χρηματοοικονομική δυσλειτουργία της εταιρείας.</a:t>
            </a:r>
          </a:p>
        </p:txBody>
      </p:sp>
    </p:spTree>
    <p:extLst>
      <p:ext uri="{BB962C8B-B14F-4D97-AF65-F5344CB8AC3E}">
        <p14:creationId xmlns:p14="http://schemas.microsoft.com/office/powerpoint/2010/main" val="266136335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274638"/>
            <a:ext cx="8229600" cy="417512"/>
          </a:xfrm>
        </p:spPr>
        <p:txBody>
          <a:bodyPr/>
          <a:lstStyle/>
          <a:p>
            <a:pPr algn="ctr" eaLnBrk="1" hangingPunct="1"/>
            <a:r>
              <a:rPr lang="el-GR" altLang="el-GR" sz="3200" b="1" u="sng" dirty="0" smtClean="0"/>
              <a:t>3. Δείκτης Μερισματικής Απόδοσης</a:t>
            </a:r>
          </a:p>
        </p:txBody>
      </p:sp>
      <p:sp>
        <p:nvSpPr>
          <p:cNvPr id="81923" name="Rectangle 3"/>
          <p:cNvSpPr>
            <a:spLocks noGrp="1" noChangeArrowheads="1"/>
          </p:cNvSpPr>
          <p:nvPr>
            <p:ph type="body" idx="1"/>
          </p:nvPr>
        </p:nvSpPr>
        <p:spPr>
          <a:xfrm>
            <a:off x="0" y="1052513"/>
            <a:ext cx="9144000" cy="5805487"/>
          </a:xfrm>
        </p:spPr>
        <p:txBody>
          <a:bodyPr/>
          <a:lstStyle/>
          <a:p>
            <a:pPr eaLnBrk="1" hangingPunct="1">
              <a:buFontTx/>
              <a:buNone/>
            </a:pPr>
            <a:r>
              <a:rPr lang="el-GR" altLang="el-GR" sz="2800" b="1" dirty="0" smtClean="0"/>
              <a:t>ΔΜΑ = </a:t>
            </a:r>
            <a:r>
              <a:rPr lang="el-GR" altLang="el-GR" sz="2800" b="1" u="sng" dirty="0" smtClean="0"/>
              <a:t>Μέρισμα ανά Μετοχή Χ 100</a:t>
            </a:r>
          </a:p>
          <a:p>
            <a:pPr eaLnBrk="1" hangingPunct="1">
              <a:buFontTx/>
              <a:buNone/>
            </a:pPr>
            <a:r>
              <a:rPr lang="el-GR" altLang="el-GR" sz="2800" b="1" dirty="0" smtClean="0"/>
              <a:t>                       Τιμή Μετοχής</a:t>
            </a:r>
          </a:p>
          <a:p>
            <a:pPr eaLnBrk="1" hangingPunct="1">
              <a:buFontTx/>
              <a:buNone/>
            </a:pPr>
            <a:r>
              <a:rPr lang="el-GR" altLang="el-GR" sz="2800" dirty="0" smtClean="0"/>
              <a:t>Μέρισμα ανά μετοχή = </a:t>
            </a:r>
            <a:r>
              <a:rPr lang="el-GR" altLang="el-GR" sz="2800" u="sng" dirty="0" smtClean="0"/>
              <a:t>Σύνολο Μερισμάτων</a:t>
            </a:r>
          </a:p>
          <a:p>
            <a:pPr eaLnBrk="1" hangingPunct="1">
              <a:buFontTx/>
              <a:buNone/>
            </a:pPr>
            <a:r>
              <a:rPr lang="el-GR" altLang="el-GR" sz="2800" dirty="0" smtClean="0"/>
              <a:t>                                     Αριθμός Μετοχών σε κυκλοφορία</a:t>
            </a:r>
          </a:p>
          <a:p>
            <a:pPr eaLnBrk="1" hangingPunct="1">
              <a:buFontTx/>
              <a:buNone/>
            </a:pPr>
            <a:r>
              <a:rPr lang="el-GR" altLang="el-GR" sz="2800" dirty="0" smtClean="0">
                <a:cs typeface="Arial" charset="0"/>
              </a:rPr>
              <a:t>Πληροφορούμαστε:</a:t>
            </a:r>
          </a:p>
          <a:p>
            <a:pPr marL="457200" indent="-457200" eaLnBrk="1" hangingPunct="1">
              <a:buFont typeface="Arial" panose="020B0604020202020204" pitchFamily="34" charset="0"/>
              <a:buChar char="•"/>
            </a:pPr>
            <a:r>
              <a:rPr lang="el-GR" altLang="el-GR" sz="2800" dirty="0" smtClean="0">
                <a:cs typeface="Arial" charset="0"/>
              </a:rPr>
              <a:t>το ποσό των κερδών που </a:t>
            </a:r>
            <a:r>
              <a:rPr lang="el-GR" altLang="el-GR" sz="2800" u="sng" dirty="0" smtClean="0">
                <a:cs typeface="Arial" charset="0"/>
              </a:rPr>
              <a:t>μοιράζονται </a:t>
            </a:r>
            <a:r>
              <a:rPr lang="el-GR" altLang="el-GR" sz="2800" dirty="0" smtClean="0">
                <a:cs typeface="Arial" charset="0"/>
              </a:rPr>
              <a:t>στους μετόχους</a:t>
            </a:r>
          </a:p>
          <a:p>
            <a:pPr marL="457200" indent="-457200" eaLnBrk="1" hangingPunct="1">
              <a:buFont typeface="Arial" panose="020B0604020202020204" pitchFamily="34" charset="0"/>
              <a:buChar char="•"/>
            </a:pPr>
            <a:r>
              <a:rPr lang="el-GR" altLang="el-GR" sz="2800" dirty="0" smtClean="0">
                <a:cs typeface="Arial" charset="0"/>
              </a:rPr>
              <a:t>το ποσό των κερδών που </a:t>
            </a:r>
            <a:r>
              <a:rPr lang="el-GR" altLang="el-GR" sz="2800" u="sng" dirty="0" smtClean="0">
                <a:cs typeface="Arial" charset="0"/>
              </a:rPr>
              <a:t>παραμένουν </a:t>
            </a:r>
            <a:r>
              <a:rPr lang="el-GR" altLang="el-GR" sz="2800" dirty="0" smtClean="0">
                <a:cs typeface="Arial" charset="0"/>
              </a:rPr>
              <a:t>στην επιχείρηση ως αποθεματικά </a:t>
            </a:r>
            <a:endParaRPr lang="en-US" altLang="el-GR" sz="2800" dirty="0" smtClean="0">
              <a:cs typeface="Arial" charset="0"/>
            </a:endParaRPr>
          </a:p>
          <a:p>
            <a:pPr marL="457200" indent="-457200" eaLnBrk="1" hangingPunct="1">
              <a:buFont typeface="Arial" panose="020B0604020202020204" pitchFamily="34" charset="0"/>
              <a:buChar char="•"/>
            </a:pPr>
            <a:r>
              <a:rPr lang="el-GR" altLang="el-GR" sz="2800" dirty="0" smtClean="0">
                <a:solidFill>
                  <a:srgbClr val="000000"/>
                </a:solidFill>
                <a:cs typeface="Arial" charset="0"/>
              </a:rPr>
              <a:t>την απόδοση που θα πρέπει να </a:t>
            </a:r>
            <a:r>
              <a:rPr lang="el-GR" altLang="el-GR" sz="2800" u="sng" dirty="0" smtClean="0">
                <a:solidFill>
                  <a:srgbClr val="000000"/>
                </a:solidFill>
                <a:cs typeface="Arial" charset="0"/>
              </a:rPr>
              <a:t>πάρουν</a:t>
            </a:r>
            <a:r>
              <a:rPr lang="el-GR" altLang="el-GR" sz="2800" dirty="0" smtClean="0">
                <a:solidFill>
                  <a:srgbClr val="000000"/>
                </a:solidFill>
                <a:cs typeface="Arial" charset="0"/>
              </a:rPr>
              <a:t> οι μέτοχοι για το χρόνο που κρατούν την μετοχή της εταιρίας.</a:t>
            </a:r>
          </a:p>
        </p:txBody>
      </p:sp>
    </p:spTree>
    <p:extLst>
      <p:ext uri="{BB962C8B-B14F-4D97-AF65-F5344CB8AC3E}">
        <p14:creationId xmlns:p14="http://schemas.microsoft.com/office/powerpoint/2010/main" val="427110044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74638"/>
            <a:ext cx="8229600" cy="633412"/>
          </a:xfrm>
        </p:spPr>
        <p:txBody>
          <a:bodyPr/>
          <a:lstStyle/>
          <a:p>
            <a:pPr algn="ctr" eaLnBrk="1" hangingPunct="1"/>
            <a:r>
              <a:rPr lang="el-GR" altLang="el-GR" sz="3200" b="1" u="sng" dirty="0" smtClean="0"/>
              <a:t>4. Δείκτης Μερισματικής Πολιτικής</a:t>
            </a:r>
          </a:p>
        </p:txBody>
      </p:sp>
      <p:sp>
        <p:nvSpPr>
          <p:cNvPr id="82947" name="Rectangle 3"/>
          <p:cNvSpPr>
            <a:spLocks noGrp="1" noChangeArrowheads="1"/>
          </p:cNvSpPr>
          <p:nvPr>
            <p:ph type="body" idx="1"/>
          </p:nvPr>
        </p:nvSpPr>
        <p:spPr>
          <a:xfrm>
            <a:off x="0" y="1052513"/>
            <a:ext cx="9144000" cy="5545137"/>
          </a:xfrm>
        </p:spPr>
        <p:txBody>
          <a:bodyPr/>
          <a:lstStyle/>
          <a:p>
            <a:pPr eaLnBrk="1" hangingPunct="1">
              <a:lnSpc>
                <a:spcPct val="90000"/>
              </a:lnSpc>
              <a:buFontTx/>
              <a:buNone/>
            </a:pPr>
            <a:r>
              <a:rPr lang="el-GR" altLang="el-GR" b="1" dirty="0" smtClean="0"/>
              <a:t>Μερισματική Πολιτική = (P/E) x Δ.Μ.</a:t>
            </a:r>
          </a:p>
          <a:p>
            <a:pPr eaLnBrk="1" hangingPunct="1">
              <a:lnSpc>
                <a:spcPct val="90000"/>
              </a:lnSpc>
              <a:buFontTx/>
              <a:buNone/>
            </a:pPr>
            <a:r>
              <a:rPr lang="el-GR" altLang="el-GR" b="1" dirty="0" smtClean="0"/>
              <a:t>Δ.Μ. : Δείκτης Μερίσματος</a:t>
            </a:r>
          </a:p>
          <a:p>
            <a:pPr marL="457200" indent="-457200" eaLnBrk="1" hangingPunct="1">
              <a:lnSpc>
                <a:spcPct val="90000"/>
              </a:lnSpc>
              <a:buFont typeface="Arial" panose="020B0604020202020204" pitchFamily="34" charset="0"/>
              <a:buChar char="•"/>
            </a:pPr>
            <a:r>
              <a:rPr lang="el-GR" altLang="el-GR" dirty="0" smtClean="0"/>
              <a:t>Δείχνει τη ακολουθούμενη μερισματική πολιτική</a:t>
            </a:r>
            <a:r>
              <a:rPr lang="en-US" altLang="el-GR" dirty="0" smtClean="0"/>
              <a:t> </a:t>
            </a:r>
            <a:r>
              <a:rPr lang="el-GR" altLang="el-GR" dirty="0" smtClean="0"/>
              <a:t>της επιχείρησης.</a:t>
            </a:r>
          </a:p>
          <a:p>
            <a:pPr marL="457200" indent="-457200" eaLnBrk="1" hangingPunct="1">
              <a:lnSpc>
                <a:spcPct val="90000"/>
              </a:lnSpc>
              <a:buFont typeface="Arial" panose="020B0604020202020204" pitchFamily="34" charset="0"/>
              <a:buChar char="•"/>
            </a:pPr>
            <a:r>
              <a:rPr lang="el-GR" altLang="el-GR" dirty="0" smtClean="0"/>
              <a:t>Υπάρχουν επιχειρήσεις που δανείζονται</a:t>
            </a:r>
            <a:r>
              <a:rPr lang="en-US" altLang="el-GR" dirty="0" smtClean="0"/>
              <a:t> </a:t>
            </a:r>
            <a:r>
              <a:rPr lang="el-GR" altLang="el-GR" dirty="0" smtClean="0"/>
              <a:t>προκειμένου να μοιράσουν μέρισμα στους</a:t>
            </a:r>
            <a:r>
              <a:rPr lang="en-US" altLang="el-GR" dirty="0" smtClean="0"/>
              <a:t> </a:t>
            </a:r>
            <a:r>
              <a:rPr lang="el-GR" altLang="el-GR" dirty="0" smtClean="0"/>
              <a:t>μετόχους και να κάνουν έτσι πιο ελκυστική την</a:t>
            </a:r>
            <a:r>
              <a:rPr lang="en-US" altLang="el-GR" dirty="0" smtClean="0"/>
              <a:t> </a:t>
            </a:r>
            <a:r>
              <a:rPr lang="el-GR" altLang="el-GR" dirty="0" smtClean="0"/>
              <a:t>αγορά της μετοχής τους.</a:t>
            </a:r>
          </a:p>
          <a:p>
            <a:pPr eaLnBrk="1" hangingPunct="1">
              <a:lnSpc>
                <a:spcPct val="90000"/>
              </a:lnSpc>
              <a:buFontTx/>
              <a:buNone/>
            </a:pPr>
            <a:endParaRPr lang="el-GR" altLang="el-GR" dirty="0" smtClean="0"/>
          </a:p>
        </p:txBody>
      </p:sp>
    </p:spTree>
    <p:extLst>
      <p:ext uri="{BB962C8B-B14F-4D97-AF65-F5344CB8AC3E}">
        <p14:creationId xmlns:p14="http://schemas.microsoft.com/office/powerpoint/2010/main" val="106382290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74638"/>
            <a:ext cx="8229600" cy="706437"/>
          </a:xfrm>
        </p:spPr>
        <p:txBody>
          <a:bodyPr/>
          <a:lstStyle/>
          <a:p>
            <a:pPr algn="ctr" eaLnBrk="1" hangingPunct="1"/>
            <a:r>
              <a:rPr lang="el-GR" altLang="el-GR" sz="3200" b="1" u="sng" dirty="0" smtClean="0"/>
              <a:t>5. Δείκτης Μερισματικής Απόδοση Ιδίων Κεφαλαίων</a:t>
            </a:r>
          </a:p>
        </p:txBody>
      </p:sp>
      <p:sp>
        <p:nvSpPr>
          <p:cNvPr id="83971" name="Rectangle 3"/>
          <p:cNvSpPr>
            <a:spLocks noGrp="1" noChangeArrowheads="1"/>
          </p:cNvSpPr>
          <p:nvPr>
            <p:ph type="body" idx="1"/>
          </p:nvPr>
        </p:nvSpPr>
        <p:spPr>
          <a:xfrm>
            <a:off x="0" y="1628800"/>
            <a:ext cx="9144000" cy="4968552"/>
          </a:xfrm>
        </p:spPr>
        <p:txBody>
          <a:bodyPr/>
          <a:lstStyle/>
          <a:p>
            <a:pPr eaLnBrk="1" hangingPunct="1">
              <a:buFontTx/>
              <a:buNone/>
            </a:pPr>
            <a:r>
              <a:rPr lang="el-GR" altLang="el-GR" sz="2800" b="1" dirty="0" smtClean="0"/>
              <a:t>ΔΜΑΙΚ = </a:t>
            </a:r>
            <a:r>
              <a:rPr lang="el-GR" altLang="el-GR" sz="2800" b="1" u="sng" dirty="0" smtClean="0"/>
              <a:t>Συνολικά Καταβαλλόμενα ΜερίσματαΧ100</a:t>
            </a:r>
          </a:p>
          <a:p>
            <a:pPr eaLnBrk="1" hangingPunct="1">
              <a:buFontTx/>
              <a:buNone/>
            </a:pPr>
            <a:r>
              <a:rPr lang="el-GR" altLang="el-GR" sz="2800" b="1" dirty="0" smtClean="0"/>
              <a:t>                       Σύνολο Ιδίων Κεφαλαίων</a:t>
            </a:r>
          </a:p>
          <a:p>
            <a:pPr eaLnBrk="1" hangingPunct="1">
              <a:buFontTx/>
              <a:buNone/>
            </a:pPr>
            <a:endParaRPr lang="el-GR" altLang="el-GR" sz="2800" b="1" dirty="0" smtClean="0"/>
          </a:p>
          <a:p>
            <a:pPr marL="457200" indent="-457200" eaLnBrk="1" hangingPunct="1">
              <a:buFont typeface="Arial" panose="020B0604020202020204" pitchFamily="34" charset="0"/>
              <a:buChar char="•"/>
            </a:pPr>
            <a:r>
              <a:rPr lang="el-GR" altLang="el-GR" dirty="0" smtClean="0"/>
              <a:t>Δείχνει την απόδοση των Ιδίων Κεφαλαίων μιας</a:t>
            </a:r>
            <a:r>
              <a:rPr lang="en-US" altLang="el-GR" dirty="0" smtClean="0"/>
              <a:t> </a:t>
            </a:r>
            <a:r>
              <a:rPr lang="el-GR" altLang="el-GR" dirty="0" smtClean="0"/>
              <a:t>επιχείρησης με βάση τα καταβαλλόμενα</a:t>
            </a:r>
            <a:r>
              <a:rPr lang="en-US" altLang="el-GR" dirty="0" smtClean="0"/>
              <a:t> </a:t>
            </a:r>
            <a:r>
              <a:rPr lang="el-GR" altLang="el-GR" dirty="0" smtClean="0"/>
              <a:t>μερίσματα.</a:t>
            </a:r>
          </a:p>
        </p:txBody>
      </p:sp>
    </p:spTree>
    <p:extLst>
      <p:ext uri="{BB962C8B-B14F-4D97-AF65-F5344CB8AC3E}">
        <p14:creationId xmlns:p14="http://schemas.microsoft.com/office/powerpoint/2010/main" val="312634189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74638"/>
            <a:ext cx="8229600" cy="417512"/>
          </a:xfrm>
        </p:spPr>
        <p:txBody>
          <a:bodyPr/>
          <a:lstStyle/>
          <a:p>
            <a:pPr eaLnBrk="1" hangingPunct="1"/>
            <a:r>
              <a:rPr lang="en-US" altLang="el-GR" sz="3200" b="1" u="sng" smtClean="0"/>
              <a:t>6. </a:t>
            </a:r>
            <a:r>
              <a:rPr lang="el-GR" altLang="el-GR" sz="3200" b="1" u="sng" smtClean="0"/>
              <a:t>Δείκτης ποσοστού διανεμομένων κερδών</a:t>
            </a:r>
          </a:p>
        </p:txBody>
      </p:sp>
      <p:sp>
        <p:nvSpPr>
          <p:cNvPr id="84995" name="Rectangle 3"/>
          <p:cNvSpPr>
            <a:spLocks noGrp="1" noChangeArrowheads="1"/>
          </p:cNvSpPr>
          <p:nvPr>
            <p:ph type="body" idx="1"/>
          </p:nvPr>
        </p:nvSpPr>
        <p:spPr>
          <a:xfrm>
            <a:off x="0" y="981075"/>
            <a:ext cx="9144000" cy="5876925"/>
          </a:xfrm>
        </p:spPr>
        <p:txBody>
          <a:bodyPr/>
          <a:lstStyle/>
          <a:p>
            <a:pPr eaLnBrk="1" hangingPunct="1">
              <a:buFontTx/>
              <a:buNone/>
            </a:pPr>
            <a:r>
              <a:rPr lang="el-GR" altLang="el-GR" dirty="0" smtClean="0"/>
              <a:t>ΔΠΔΚ = </a:t>
            </a:r>
            <a:r>
              <a:rPr lang="el-GR" altLang="el-GR" u="sng" dirty="0" smtClean="0"/>
              <a:t>Σύνολο Μερισμάτων Χρήσης Χ 100</a:t>
            </a:r>
          </a:p>
          <a:p>
            <a:pPr eaLnBrk="1" hangingPunct="1">
              <a:buFontTx/>
              <a:buNone/>
            </a:pPr>
            <a:r>
              <a:rPr lang="el-GR" altLang="el-GR" dirty="0" smtClean="0"/>
              <a:t>              Σύνολο Καθαρών Κερδών Χρήσης</a:t>
            </a:r>
          </a:p>
          <a:p>
            <a:pPr marL="457200" indent="-457200" eaLnBrk="1" hangingPunct="1">
              <a:buFont typeface="Arial" panose="020B0604020202020204" pitchFamily="34" charset="0"/>
              <a:buChar char="•"/>
            </a:pPr>
            <a:r>
              <a:rPr lang="el-GR" altLang="el-GR" dirty="0" smtClean="0"/>
              <a:t>Δείχνει το ποσοστό των κερδών που διανέμει η</a:t>
            </a:r>
            <a:r>
              <a:rPr lang="en-US" altLang="el-GR" dirty="0" smtClean="0"/>
              <a:t> </a:t>
            </a:r>
            <a:r>
              <a:rPr lang="el-GR" altLang="el-GR" dirty="0" smtClean="0"/>
              <a:t>επιχείρηση στους μετόχους της.</a:t>
            </a:r>
          </a:p>
          <a:p>
            <a:pPr marL="457200" indent="-457200" eaLnBrk="1" hangingPunct="1">
              <a:buFont typeface="Arial" panose="020B0604020202020204" pitchFamily="34" charset="0"/>
              <a:buChar char="•"/>
            </a:pPr>
            <a:r>
              <a:rPr lang="el-GR" altLang="el-GR" dirty="0" smtClean="0"/>
              <a:t>Όσο πιο </a:t>
            </a:r>
            <a:r>
              <a:rPr lang="el-GR" altLang="el-GR" b="1" dirty="0" smtClean="0"/>
              <a:t>μικρό</a:t>
            </a:r>
            <a:r>
              <a:rPr lang="el-GR" altLang="el-GR" dirty="0" smtClean="0"/>
              <a:t> είναι το ποσοστό αυτό τόσο πιο</a:t>
            </a:r>
            <a:r>
              <a:rPr lang="en-US" altLang="el-GR" dirty="0" smtClean="0"/>
              <a:t> </a:t>
            </a:r>
            <a:r>
              <a:rPr lang="el-GR" altLang="el-GR" u="sng" dirty="0" smtClean="0"/>
              <a:t>συντηρητική</a:t>
            </a:r>
            <a:r>
              <a:rPr lang="el-GR" altLang="el-GR" dirty="0" smtClean="0"/>
              <a:t> θεωρείται η μερισματική πολιτική της</a:t>
            </a:r>
            <a:r>
              <a:rPr lang="en-US" altLang="el-GR" dirty="0" smtClean="0"/>
              <a:t> </a:t>
            </a:r>
            <a:r>
              <a:rPr lang="el-GR" altLang="el-GR" dirty="0" smtClean="0"/>
              <a:t>επιχείρησης και επομένως τόσο </a:t>
            </a:r>
            <a:r>
              <a:rPr lang="el-GR" altLang="el-GR" u="sng" dirty="0" smtClean="0"/>
              <a:t>μεγαλύτερο</a:t>
            </a:r>
            <a:r>
              <a:rPr lang="el-GR" altLang="el-GR" dirty="0" smtClean="0"/>
              <a:t> είναι</a:t>
            </a:r>
            <a:r>
              <a:rPr lang="en-US" altLang="el-GR" dirty="0" smtClean="0"/>
              <a:t> </a:t>
            </a:r>
            <a:r>
              <a:rPr lang="el-GR" altLang="el-GR" dirty="0" smtClean="0"/>
              <a:t>το ποσοστό των παρακρατούμενων κερδών.</a:t>
            </a:r>
            <a:r>
              <a:rPr lang="en-US" altLang="el-GR" dirty="0" smtClean="0"/>
              <a:t> </a:t>
            </a:r>
          </a:p>
          <a:p>
            <a:pPr marL="457200" indent="-457200" eaLnBrk="1" hangingPunct="1">
              <a:buFont typeface="Arial" panose="020B0604020202020204" pitchFamily="34" charset="0"/>
              <a:buChar char="•"/>
            </a:pPr>
            <a:r>
              <a:rPr lang="el-GR" altLang="el-GR" dirty="0" smtClean="0"/>
              <a:t>Ισχύει και το αντίθετο.</a:t>
            </a:r>
          </a:p>
        </p:txBody>
      </p:sp>
    </p:spTree>
    <p:extLst>
      <p:ext uri="{BB962C8B-B14F-4D97-AF65-F5344CB8AC3E}">
        <p14:creationId xmlns:p14="http://schemas.microsoft.com/office/powerpoint/2010/main" val="414474296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274638"/>
            <a:ext cx="8229600" cy="561975"/>
          </a:xfrm>
        </p:spPr>
        <p:txBody>
          <a:bodyPr/>
          <a:lstStyle/>
          <a:p>
            <a:pPr algn="ctr" eaLnBrk="1" hangingPunct="1"/>
            <a:r>
              <a:rPr lang="el-GR" altLang="el-GR" sz="2800" b="1" u="sng" dirty="0" smtClean="0">
                <a:latin typeface="Arial Greek" pitchFamily="34" charset="0"/>
                <a:ea typeface="Arial Unicode MS" pitchFamily="34" charset="-128"/>
                <a:cs typeface="Arial Unicode MS" pitchFamily="34" charset="-128"/>
              </a:rPr>
              <a:t>7. Ο δείκτης κεφαλαιοποίησης προς πωλήσεις</a:t>
            </a:r>
          </a:p>
        </p:txBody>
      </p:sp>
      <p:sp>
        <p:nvSpPr>
          <p:cNvPr id="86019" name="Rectangle 3"/>
          <p:cNvSpPr>
            <a:spLocks noGrp="1" noChangeArrowheads="1"/>
          </p:cNvSpPr>
          <p:nvPr>
            <p:ph type="body" idx="1"/>
          </p:nvPr>
        </p:nvSpPr>
        <p:spPr>
          <a:xfrm>
            <a:off x="0" y="1125538"/>
            <a:ext cx="9144000" cy="5732462"/>
          </a:xfrm>
        </p:spPr>
        <p:txBody>
          <a:bodyPr/>
          <a:lstStyle/>
          <a:p>
            <a:pPr eaLnBrk="1" hangingPunct="1">
              <a:buFontTx/>
              <a:buNone/>
            </a:pPr>
            <a:r>
              <a:rPr lang="el-GR" altLang="el-GR" sz="2800" b="1" dirty="0" err="1" smtClean="0"/>
              <a:t>ΔΚπΠ</a:t>
            </a:r>
            <a:r>
              <a:rPr lang="el-GR" altLang="el-GR" sz="2800" b="1" dirty="0" smtClean="0"/>
              <a:t> = </a:t>
            </a:r>
            <a:r>
              <a:rPr lang="el-GR" altLang="el-GR" sz="2800" b="1" u="sng" dirty="0" smtClean="0"/>
              <a:t>Κεφαλαιοποίηση</a:t>
            </a:r>
          </a:p>
          <a:p>
            <a:pPr eaLnBrk="1" hangingPunct="1">
              <a:buFontTx/>
              <a:buNone/>
            </a:pPr>
            <a:r>
              <a:rPr lang="el-GR" altLang="el-GR" sz="2800" b="1" dirty="0" smtClean="0"/>
              <a:t>                     Πωλήσεις</a:t>
            </a:r>
          </a:p>
          <a:p>
            <a:pPr marL="457200" indent="-457200" eaLnBrk="1" hangingPunct="1">
              <a:buFont typeface="Arial" panose="020B0604020202020204" pitchFamily="34" charset="0"/>
              <a:buChar char="•"/>
            </a:pPr>
            <a:r>
              <a:rPr lang="el-GR" altLang="el-GR" sz="2800" dirty="0" smtClean="0">
                <a:cs typeface="Arial" charset="0"/>
              </a:rPr>
              <a:t>Ο δείκτης αυτός </a:t>
            </a:r>
            <a:r>
              <a:rPr lang="el-GR" altLang="el-GR" sz="2800" b="1" dirty="0" smtClean="0">
                <a:ea typeface="Arial Unicode MS" pitchFamily="34" charset="-128"/>
                <a:cs typeface="Arial" charset="0"/>
              </a:rPr>
              <a:t>υποδηλώνει πόσες φορές υπερβαίνει ή υπολείπεται η χρηματιστηριακή αξία τις πωλήσεις (ή κύκλο εργασιών) της κάθε εταιρίας.</a:t>
            </a:r>
            <a:r>
              <a:rPr lang="el-GR" altLang="el-GR" sz="2400" b="1" dirty="0" smtClean="0">
                <a:ea typeface="Arial Unicode MS" pitchFamily="34" charset="-128"/>
                <a:cs typeface="Arial" charset="0"/>
              </a:rPr>
              <a:t> </a:t>
            </a:r>
          </a:p>
          <a:p>
            <a:pPr marL="457200" indent="-457200" eaLnBrk="1" hangingPunct="1">
              <a:buFont typeface="Arial" panose="020B0604020202020204" pitchFamily="34" charset="0"/>
              <a:buChar char="•"/>
            </a:pPr>
            <a:r>
              <a:rPr lang="el-GR" altLang="el-GR" sz="2800" b="1" dirty="0" smtClean="0">
                <a:cs typeface="Arial" charset="0"/>
              </a:rPr>
              <a:t>Όσο πιο χαμηλός είναι ο δείκτης τόσο πιο ευνοϊκά είναι τα εξαγόμενα συμπεράσματα για την εταιρία.</a:t>
            </a:r>
            <a:endParaRPr lang="el-GR" altLang="el-GR" sz="2800" dirty="0" smtClean="0">
              <a:cs typeface="Arial" charset="0"/>
            </a:endParaRPr>
          </a:p>
          <a:p>
            <a:pPr eaLnBrk="1" hangingPunct="1">
              <a:buFontTx/>
              <a:buNone/>
            </a:pPr>
            <a:r>
              <a:rPr lang="el-GR" altLang="el-GR" sz="2800" dirty="0" smtClean="0">
                <a:cs typeface="Arial" charset="0"/>
              </a:rPr>
              <a:t>Κεφαλαιοποίηση ή Χρηματιστηριακή Αξία Εταιρείας </a:t>
            </a:r>
            <a:r>
              <a:rPr lang="el-GR" altLang="el-GR" sz="2800" b="1" dirty="0" smtClean="0">
                <a:cs typeface="Arial" charset="0"/>
              </a:rPr>
              <a:t>=</a:t>
            </a:r>
          </a:p>
          <a:p>
            <a:pPr eaLnBrk="1" hangingPunct="1">
              <a:buFontTx/>
              <a:buNone/>
            </a:pPr>
            <a:r>
              <a:rPr lang="el-GR" altLang="el-GR" sz="2800" dirty="0" smtClean="0">
                <a:cs typeface="Arial" charset="0"/>
              </a:rPr>
              <a:t>Συνολικός Αριθμός Μετοχών της Εταιρείας </a:t>
            </a:r>
            <a:r>
              <a:rPr lang="el-GR" altLang="el-GR" sz="2800" b="1" dirty="0" smtClean="0">
                <a:cs typeface="Arial" charset="0"/>
              </a:rPr>
              <a:t>Χ</a:t>
            </a:r>
            <a:r>
              <a:rPr lang="el-GR" altLang="el-GR" sz="2800" dirty="0" smtClean="0">
                <a:cs typeface="Arial" charset="0"/>
              </a:rPr>
              <a:t> Τρέχουσα</a:t>
            </a:r>
          </a:p>
          <a:p>
            <a:pPr eaLnBrk="1" hangingPunct="1">
              <a:buFontTx/>
              <a:buNone/>
            </a:pPr>
            <a:r>
              <a:rPr lang="el-GR" altLang="el-GR" sz="2800" dirty="0" smtClean="0">
                <a:cs typeface="Arial" charset="0"/>
              </a:rPr>
              <a:t>Τιμή Μετοχής στο Χ.Α.Α.</a:t>
            </a:r>
          </a:p>
          <a:p>
            <a:pPr eaLnBrk="1" hangingPunct="1">
              <a:buFontTx/>
              <a:buNone/>
            </a:pPr>
            <a:endParaRPr lang="el-GR" altLang="el-GR" sz="2800" dirty="0" smtClean="0"/>
          </a:p>
        </p:txBody>
      </p:sp>
    </p:spTree>
    <p:extLst>
      <p:ext uri="{BB962C8B-B14F-4D97-AF65-F5344CB8AC3E}">
        <p14:creationId xmlns:p14="http://schemas.microsoft.com/office/powerpoint/2010/main" val="17104399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8013" cy="620688"/>
          </a:xfrm>
        </p:spPr>
        <p:txBody>
          <a:bodyPr/>
          <a:lstStyle/>
          <a:p>
            <a:pPr algn="ctr"/>
            <a:r>
              <a:rPr lang="el-GR" sz="4000" b="1" dirty="0" smtClean="0"/>
              <a:t>ΒΙΒΛΙΟΓΡΑΦΙΑ [1]</a:t>
            </a:r>
            <a:endParaRPr lang="el-GR" sz="4000" b="1" dirty="0"/>
          </a:p>
        </p:txBody>
      </p:sp>
      <p:sp>
        <p:nvSpPr>
          <p:cNvPr id="3" name="2 - Θέση περιεχομένου"/>
          <p:cNvSpPr>
            <a:spLocks noGrp="1"/>
          </p:cNvSpPr>
          <p:nvPr>
            <p:ph idx="1"/>
          </p:nvPr>
        </p:nvSpPr>
        <p:spPr>
          <a:xfrm>
            <a:off x="0" y="692696"/>
            <a:ext cx="9144000" cy="6165304"/>
          </a:xfrm>
        </p:spPr>
        <p:txBody>
          <a:bodyPr/>
          <a:lstStyle/>
          <a:p>
            <a:pPr algn="just">
              <a:buFont typeface="Arial" pitchFamily="34" charset="0"/>
              <a:buChar char="•"/>
            </a:pPr>
            <a:r>
              <a:rPr lang="el-GR" sz="2200" dirty="0" smtClean="0">
                <a:latin typeface="Arial" pitchFamily="34" charset="0"/>
                <a:cs typeface="Arial" pitchFamily="34" charset="0"/>
              </a:rPr>
              <a:t>Αρσένος, Π., Σημειώσεις Μαθήματος</a:t>
            </a:r>
            <a:r>
              <a:rPr lang="el-GR" sz="2200" b="1" dirty="0" smtClean="0">
                <a:latin typeface="Arial" pitchFamily="34" charset="0"/>
                <a:cs typeface="Arial" pitchFamily="34" charset="0"/>
              </a:rPr>
              <a:t> Εξαγορές και Συγχωνεύσεις</a:t>
            </a:r>
            <a:r>
              <a:rPr lang="el-GR" sz="2200" dirty="0" smtClean="0">
                <a:latin typeface="Arial" pitchFamily="34" charset="0"/>
                <a:cs typeface="Arial" pitchFamily="34" charset="0"/>
              </a:rPr>
              <a:t>  Πρόγραμμα Μεταπτυχιακών Σπουδών </a:t>
            </a:r>
            <a:r>
              <a:rPr lang="el-GR" sz="2200" i="1" dirty="0" smtClean="0">
                <a:latin typeface="Arial" pitchFamily="34" charset="0"/>
                <a:cs typeface="Arial" pitchFamily="34" charset="0"/>
              </a:rPr>
              <a:t>Λογιστική &amp; Χρηματοοικονομική</a:t>
            </a:r>
          </a:p>
          <a:p>
            <a:pPr algn="just">
              <a:buFont typeface="Arial" pitchFamily="34" charset="0"/>
              <a:buChar char="•"/>
            </a:pPr>
            <a:r>
              <a:rPr lang="el-GR" sz="2200" dirty="0" smtClean="0">
                <a:latin typeface="Arial" pitchFamily="34" charset="0"/>
                <a:cs typeface="Arial" pitchFamily="34" charset="0"/>
              </a:rPr>
              <a:t>Ζαχαριάδης–Σούρας, Δ. (2002). Χρήμα – Πίστη – Τράπεζες (Β’ Έκδοση). Εκδόσεις  Αθ. Σταμούλης, Αθήνα.</a:t>
            </a:r>
            <a:endParaRPr lang="en-US" sz="2200" dirty="0" smtClean="0">
              <a:latin typeface="Arial" pitchFamily="34" charset="0"/>
              <a:cs typeface="Arial" pitchFamily="34" charset="0"/>
            </a:endParaRPr>
          </a:p>
          <a:p>
            <a:pPr algn="just">
              <a:buFont typeface="Arial" pitchFamily="34" charset="0"/>
              <a:buChar char="•"/>
            </a:pPr>
            <a:r>
              <a:rPr lang="el-GR" sz="2200" dirty="0" smtClean="0">
                <a:latin typeface="Arial" pitchFamily="34" charset="0"/>
                <a:cs typeface="Arial" pitchFamily="34" charset="0"/>
              </a:rPr>
              <a:t>Κιόχου, Π. &amp; Παπανικολάου, Γ. (2011). Χρήμα – Πίστη - Τράπεζες. Εκδόσεις Ελληνικά Γράμματα, Αθήνα.</a:t>
            </a:r>
          </a:p>
          <a:p>
            <a:pPr algn="just">
              <a:buFont typeface="Arial" pitchFamily="34" charset="0"/>
              <a:buChar char="•"/>
            </a:pPr>
            <a:r>
              <a:rPr lang="el-GR" sz="2200" dirty="0" smtClean="0">
                <a:latin typeface="Arial" pitchFamily="34" charset="0"/>
                <a:cs typeface="Arial" pitchFamily="34" charset="0"/>
              </a:rPr>
              <a:t>Λαζαρίδης, Ι. (2007). Σύγχρονες Μορφές Χρηματοδότησης (Τεύχος Α’ και Β’).  Εκδόσεις Ι. Λαζαρίδης, Θεσσαλονίκη.</a:t>
            </a:r>
          </a:p>
          <a:p>
            <a:pPr algn="just">
              <a:buFont typeface="Arial" pitchFamily="34" charset="0"/>
              <a:buChar char="•"/>
            </a:pPr>
            <a:r>
              <a:rPr lang="el-GR" sz="2200" dirty="0" smtClean="0">
                <a:latin typeface="Arial" pitchFamily="34" charset="0"/>
                <a:cs typeface="Arial" pitchFamily="34" charset="0"/>
              </a:rPr>
              <a:t>Παπαδάκης, Β., (2012). Στρατηγική των Επιχειρήσεων Ελληνική και Διεθνής Εμπειρία, 6</a:t>
            </a:r>
            <a:r>
              <a:rPr lang="el-GR" sz="2200" baseline="30000" dirty="0" smtClean="0">
                <a:latin typeface="Arial" pitchFamily="34" charset="0"/>
                <a:cs typeface="Arial" pitchFamily="34" charset="0"/>
              </a:rPr>
              <a:t>η</a:t>
            </a:r>
            <a:r>
              <a:rPr lang="el-GR" sz="2200" dirty="0" smtClean="0">
                <a:latin typeface="Arial" pitchFamily="34" charset="0"/>
                <a:cs typeface="Arial" pitchFamily="34" charset="0"/>
              </a:rPr>
              <a:t> Έκδοση, Εκδόσεις Ε. Μπένου, Αθήνα.</a:t>
            </a:r>
          </a:p>
          <a:p>
            <a:pPr algn="just">
              <a:buFont typeface="Arial" pitchFamily="34" charset="0"/>
              <a:buChar char="•"/>
            </a:pPr>
            <a:r>
              <a:rPr lang="el-GR" sz="2200" dirty="0" smtClean="0">
                <a:latin typeface="Arial" pitchFamily="34" charset="0"/>
                <a:cs typeface="Arial" pitchFamily="34" charset="0"/>
              </a:rPr>
              <a:t>Παπαδομανωλάκης  Δ., (2013). Τ.Ε.Ι. Κρήτης 2013.</a:t>
            </a:r>
          </a:p>
          <a:p>
            <a:pPr algn="just">
              <a:buFont typeface="Arial" pitchFamily="34" charset="0"/>
              <a:buChar char="•"/>
            </a:pPr>
            <a:r>
              <a:rPr lang="el-GR" sz="2200" dirty="0" smtClean="0">
                <a:latin typeface="Arial" pitchFamily="34" charset="0"/>
                <a:cs typeface="Arial" pitchFamily="34" charset="0"/>
              </a:rPr>
              <a:t>Φλώρος, Χ., (2015). Σημειώσεις Μαθήματος Χρηματοοικονομικής Διοίκησης ΤΕΙ Κρήτης </a:t>
            </a:r>
          </a:p>
          <a:p>
            <a:endParaRPr lang="el-GR"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3600" b="1" dirty="0" smtClean="0"/>
              <a:t>ΒΙΒΛΙΟΓΡΑΦΙΑ [2]</a:t>
            </a:r>
            <a:endParaRPr lang="el-GR" sz="3600" dirty="0"/>
          </a:p>
        </p:txBody>
      </p:sp>
      <p:sp>
        <p:nvSpPr>
          <p:cNvPr id="3" name="2 - Θέση περιεχομένου"/>
          <p:cNvSpPr>
            <a:spLocks noGrp="1"/>
          </p:cNvSpPr>
          <p:nvPr>
            <p:ph idx="1"/>
          </p:nvPr>
        </p:nvSpPr>
        <p:spPr>
          <a:xfrm>
            <a:off x="179512" y="980728"/>
            <a:ext cx="8505701" cy="5688632"/>
          </a:xfrm>
        </p:spPr>
        <p:txBody>
          <a:bodyPr/>
          <a:lstStyle/>
          <a:p>
            <a:pPr>
              <a:buFont typeface="Arial" pitchFamily="34" charset="0"/>
              <a:buChar char="•"/>
            </a:pPr>
            <a:r>
              <a:rPr lang="el-GR" sz="2000" dirty="0" smtClean="0"/>
              <a:t>Γεωργόπουλος, Α. (1994). </a:t>
            </a:r>
            <a:r>
              <a:rPr lang="el-GR" sz="2000" i="1" dirty="0" smtClean="0"/>
              <a:t>Διαδικασίες Παγκόσμιας Οικονομικής Ολοκλήρωσης και Διεθνοποίηση της Παραγωγής στην Ελλάδα. Αθήνα: Εκδόσεις Παπαζήση. </a:t>
            </a:r>
          </a:p>
          <a:p>
            <a:pPr>
              <a:buFont typeface="Arial" pitchFamily="34" charset="0"/>
              <a:buChar char="•"/>
            </a:pPr>
            <a:r>
              <a:rPr lang="el-GR" sz="2000" dirty="0" smtClean="0"/>
              <a:t>Γεωργόπουλος, Α. (2000). </a:t>
            </a:r>
            <a:r>
              <a:rPr lang="el-GR" sz="2000" i="1" dirty="0" smtClean="0"/>
              <a:t>Σύγχρονες Τάσεις Διεθνοποίησης των Εμπορικών, Παραγωγικών και Χρηματοδοτικών Σχέσεων, Θεωρητική Προσέγγιση και Ελληνική Εμπειρία. Αθήνα: Εκδόσεις Παπαζήση. </a:t>
            </a:r>
          </a:p>
          <a:p>
            <a:pPr>
              <a:buFont typeface="Arial" pitchFamily="34" charset="0"/>
              <a:buChar char="•"/>
            </a:pPr>
            <a:r>
              <a:rPr lang="el-GR" sz="2000" dirty="0" smtClean="0"/>
              <a:t>Εθνική Στατιστική Υπηρεσία της Ελλάδος (2001). </a:t>
            </a:r>
            <a:r>
              <a:rPr lang="el-GR" sz="2000" i="1" dirty="0" smtClean="0"/>
              <a:t>Ενδοκοινοτικό και εξωτερικό εμπόριο. Ειδική ενημερωτική έκδοση. Αθήνα: ΓΓ ΕΣΥΕ. </a:t>
            </a:r>
          </a:p>
          <a:p>
            <a:pPr>
              <a:buFont typeface="Arial" pitchFamily="34" charset="0"/>
              <a:buChar char="•"/>
            </a:pPr>
            <a:r>
              <a:rPr lang="el-GR" sz="2000" dirty="0" smtClean="0"/>
              <a:t>Τράπεζα της Ελλάδος. </a:t>
            </a:r>
            <a:r>
              <a:rPr lang="el-GR" sz="2000" i="1" dirty="0" smtClean="0"/>
              <a:t>Δελτίο Οικονομικής Συγκυρίας. Αθήνα, διάφορα έτη.</a:t>
            </a:r>
          </a:p>
          <a:p>
            <a:pPr>
              <a:buFont typeface="Arial" pitchFamily="34" charset="0"/>
              <a:buChar char="•"/>
            </a:pPr>
            <a:r>
              <a:rPr lang="en-US" sz="2000" dirty="0" smtClean="0"/>
              <a:t>Hopkins, D. H., Chaganti, R. and Kotabe, M. (1999). Cross-border Mergers and Acquisitions: Global and Regional Perspectives. </a:t>
            </a:r>
            <a:r>
              <a:rPr lang="en-US" sz="2000" i="1" dirty="0" smtClean="0"/>
              <a:t>Journal of International Management, 5(3), 207-239. </a:t>
            </a:r>
            <a:endParaRPr lang="el-GR" sz="2000" i="1" dirty="0" smtClean="0"/>
          </a:p>
          <a:p>
            <a:pPr>
              <a:buFont typeface="Arial" pitchFamily="34" charset="0"/>
              <a:buChar char="•"/>
            </a:pPr>
            <a:r>
              <a:rPr lang="en-US" sz="2000" dirty="0" smtClean="0"/>
              <a:t>OECD (1988). International Mergers and Competition policy. Paris: OECD. </a:t>
            </a:r>
            <a:endParaRPr lang="el-GR" sz="2000" dirty="0" smtClean="0"/>
          </a:p>
          <a:p>
            <a:pPr>
              <a:buFont typeface="Arial" pitchFamily="34" charset="0"/>
              <a:buChar char="•"/>
            </a:pPr>
            <a:r>
              <a:rPr lang="en-US" sz="2000" dirty="0" smtClean="0"/>
              <a:t>UNCTAD, (2000). </a:t>
            </a:r>
            <a:r>
              <a:rPr lang="en-US" sz="2000" i="1" dirty="0" smtClean="0"/>
              <a:t>World Investment Report - Cross-Border Mergers and Acquisitions and Development. New York and Geneva. </a:t>
            </a:r>
            <a:endParaRPr lang="el-GR"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0" y="274638"/>
            <a:ext cx="9144000" cy="77787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000" b="1" dirty="0"/>
              <a:t>ΤΥΠΟΙ ΕΞΑΓΟΡΩΝ ΚΑΙ ΣΥΓΧΩΝΕΥΣΕΩΝ (1)</a:t>
            </a:r>
          </a:p>
        </p:txBody>
      </p:sp>
      <p:sp>
        <p:nvSpPr>
          <p:cNvPr id="16386" name="Text Box 2"/>
          <p:cNvSpPr txBox="1">
            <a:spLocks noChangeArrowheads="1"/>
          </p:cNvSpPr>
          <p:nvPr/>
        </p:nvSpPr>
        <p:spPr bwMode="auto">
          <a:xfrm>
            <a:off x="0" y="1124744"/>
            <a:ext cx="9144000" cy="5733256"/>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solidFill>
                  <a:srgbClr val="000000"/>
                </a:solidFill>
                <a:latin typeface="Calibri" charset="0"/>
              </a:rPr>
              <a:t>Οριζόντιες, </a:t>
            </a:r>
            <a:r>
              <a:rPr lang="el-GR" sz="3200" dirty="0">
                <a:solidFill>
                  <a:srgbClr val="000000"/>
                </a:solidFill>
                <a:latin typeface="Calibri" charset="0"/>
              </a:rPr>
              <a:t>όταν και οι δύο επιχειρήσεις παράγουν τα ίδια προϊόντα, όπως ήταν η συγχώνευση των βρετανικών φαρμακευτικών βιομηχανιών Glaxo PLC και Wellcome PLC το 1995.</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solidFill>
                  <a:srgbClr val="000000"/>
                </a:solidFill>
                <a:latin typeface="Calibri" charset="0"/>
              </a:rPr>
              <a:t>Κάθετες, </a:t>
            </a:r>
            <a:r>
              <a:rPr lang="el-GR" sz="3200" dirty="0">
                <a:solidFill>
                  <a:srgbClr val="000000"/>
                </a:solidFill>
                <a:latin typeface="Calibri" charset="0"/>
              </a:rPr>
              <a:t>όταν μεταξύ τους υπάρχει σχέση πελάτη-προμηθευτή και αποσκοπούν στην καθετοποίηση της παραγωγής τον πλήρη έλεγχο των τιμών και τη μείωση του κόστους παραγωγής</a:t>
            </a:r>
            <a:r>
              <a:rPr lang="el-GR" sz="3200" dirty="0" smtClean="0">
                <a:solidFill>
                  <a:srgbClr val="000000"/>
                </a:solidFill>
                <a:latin typeface="Calibri" charset="0"/>
              </a:rPr>
              <a:t>.</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smtClean="0">
                <a:latin typeface="+mn-lt"/>
              </a:rPr>
              <a:t>Ασυσχέτιστες. </a:t>
            </a:r>
            <a:r>
              <a:rPr lang="el-GR" sz="3200" dirty="0" smtClean="0">
                <a:latin typeface="+mn-lt"/>
              </a:rPr>
              <a:t>Αφορούν κλάδους που δεν έχουν καμία σχέση μεταξύ τους</a:t>
            </a:r>
            <a:r>
              <a:rPr lang="el-GR" sz="3200" dirty="0" smtClean="0"/>
              <a:t>.</a:t>
            </a:r>
            <a:endParaRPr lang="en-US" sz="3200" dirty="0" smtClean="0"/>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a:p>
            <a:pPr marL="342900" indent="-34131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8013" cy="778098"/>
          </a:xfrm>
        </p:spPr>
        <p:txBody>
          <a:bodyPr/>
          <a:lstStyle/>
          <a:p>
            <a:pPr algn="ctr"/>
            <a:r>
              <a:rPr lang="el-GR" sz="3600" b="1" dirty="0" smtClean="0">
                <a:solidFill>
                  <a:schemeClr val="tx1"/>
                </a:solidFill>
              </a:rPr>
              <a:t>ΒΙΛΒΙΟΓΡΑΦΙΑ [3]</a:t>
            </a:r>
            <a:endParaRPr lang="el-GR" sz="3600" b="1" dirty="0">
              <a:solidFill>
                <a:schemeClr val="tx1"/>
              </a:solidFill>
            </a:endParaRPr>
          </a:p>
        </p:txBody>
      </p:sp>
      <p:sp>
        <p:nvSpPr>
          <p:cNvPr id="4" name="3 - Θέση ημερομηνίας"/>
          <p:cNvSpPr>
            <a:spLocks noGrp="1"/>
          </p:cNvSpPr>
          <p:nvPr>
            <p:ph type="dt" idx="10"/>
          </p:nvPr>
        </p:nvSpPr>
        <p:spPr>
          <a:xfrm>
            <a:off x="467544" y="2636912"/>
            <a:ext cx="8352928" cy="2520280"/>
          </a:xfrm>
        </p:spPr>
        <p:txBody>
          <a:bodyPr/>
          <a:lstStyle/>
          <a:p>
            <a:endParaRPr lang="en-US" dirty="0"/>
          </a:p>
        </p:txBody>
      </p:sp>
      <p:pic>
        <p:nvPicPr>
          <p:cNvPr id="405506" name="Picture 2"/>
          <p:cNvPicPr>
            <a:picLocks noGrp="1" noChangeAspect="1" noChangeArrowheads="1"/>
          </p:cNvPicPr>
          <p:nvPr>
            <p:ph idx="1"/>
          </p:nvPr>
        </p:nvPicPr>
        <p:blipFill>
          <a:blip r:embed="rId2" cstate="print"/>
          <a:srcRect/>
          <a:stretch>
            <a:fillRect/>
          </a:stretch>
        </p:blipFill>
        <p:spPr bwMode="auto">
          <a:xfrm>
            <a:off x="251520" y="1196752"/>
            <a:ext cx="8568952" cy="367694"/>
          </a:xfrm>
          <a:prstGeom prst="rect">
            <a:avLst/>
          </a:prstGeom>
          <a:noFill/>
          <a:ln w="9525">
            <a:noFill/>
            <a:miter lim="800000"/>
            <a:headEnd/>
            <a:tailEnd/>
          </a:ln>
        </p:spPr>
      </p:pic>
      <p:pic>
        <p:nvPicPr>
          <p:cNvPr id="405507" name="Picture 3"/>
          <p:cNvPicPr>
            <a:picLocks noChangeAspect="1" noChangeArrowheads="1"/>
          </p:cNvPicPr>
          <p:nvPr/>
        </p:nvPicPr>
        <p:blipFill>
          <a:blip r:embed="rId3" cstate="print"/>
          <a:srcRect/>
          <a:stretch>
            <a:fillRect/>
          </a:stretch>
        </p:blipFill>
        <p:spPr bwMode="auto">
          <a:xfrm>
            <a:off x="251520" y="1556792"/>
            <a:ext cx="8568951" cy="647700"/>
          </a:xfrm>
          <a:prstGeom prst="rect">
            <a:avLst/>
          </a:prstGeom>
          <a:noFill/>
          <a:ln w="9525">
            <a:noFill/>
            <a:miter lim="800000"/>
            <a:headEnd/>
            <a:tailEnd/>
          </a:ln>
        </p:spPr>
      </p:pic>
      <p:pic>
        <p:nvPicPr>
          <p:cNvPr id="408578" name="Picture 2"/>
          <p:cNvPicPr>
            <a:picLocks noChangeAspect="1" noChangeArrowheads="1"/>
          </p:cNvPicPr>
          <p:nvPr/>
        </p:nvPicPr>
        <p:blipFill>
          <a:blip r:embed="rId4" cstate="print"/>
          <a:srcRect/>
          <a:stretch>
            <a:fillRect/>
          </a:stretch>
        </p:blipFill>
        <p:spPr bwMode="auto">
          <a:xfrm>
            <a:off x="0" y="2204864"/>
            <a:ext cx="9144000" cy="4653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8013" cy="562074"/>
          </a:xfrm>
        </p:spPr>
        <p:txBody>
          <a:bodyPr/>
          <a:lstStyle/>
          <a:p>
            <a:pPr algn="ctr"/>
            <a:r>
              <a:rPr lang="el-GR" sz="3600" b="1" dirty="0" smtClean="0">
                <a:solidFill>
                  <a:schemeClr val="tx1"/>
                </a:solidFill>
              </a:rPr>
              <a:t>ΒΙΛΒΙΟΓΡΑΦΙΑ [4]</a:t>
            </a:r>
            <a:endParaRPr lang="el-GR" sz="3600" dirty="0"/>
          </a:p>
        </p:txBody>
      </p:sp>
      <p:sp>
        <p:nvSpPr>
          <p:cNvPr id="3" name="2 - Θέση περιεχομένου"/>
          <p:cNvSpPr>
            <a:spLocks noGrp="1"/>
          </p:cNvSpPr>
          <p:nvPr>
            <p:ph idx="1"/>
          </p:nvPr>
        </p:nvSpPr>
        <p:spPr>
          <a:xfrm>
            <a:off x="179512" y="908720"/>
            <a:ext cx="8784976" cy="5688632"/>
          </a:xfrm>
        </p:spPr>
        <p:txBody>
          <a:bodyPr/>
          <a:lstStyle/>
          <a:p>
            <a:r>
              <a:rPr lang="el-GR" sz="1400" dirty="0" smtClean="0"/>
              <a:t>Βελέντζας Γιάνν. (2008) – «Ανώνυμη Εταιρία (Απλή και Εισηγμένη) Εταιρικό Δίκαιο και Δίκαιο Κεφαλαιαγοράς.»</a:t>
            </a:r>
          </a:p>
          <a:p>
            <a:r>
              <a:rPr lang="el-GR" sz="1400" dirty="0" smtClean="0"/>
              <a:t>Γαλιάτσος Κων. (2010) – «Επενδυτικές υπηρεσίες - Παροχή επενδυτικών συμβουλών σε κινητές αξίες» </a:t>
            </a:r>
          </a:p>
          <a:p>
            <a:r>
              <a:rPr lang="el-GR" sz="1400" dirty="0" smtClean="0"/>
              <a:t>Γναρδέλλης Χαρ. ( 2003 ) – «Εφαρμοσμένη Στατιστική» </a:t>
            </a:r>
          </a:p>
          <a:p>
            <a:r>
              <a:rPr lang="el-GR" sz="1400" dirty="0" smtClean="0"/>
              <a:t>Γναρδέλλης Χαρ. (2006) – «Ανάλυση Δεδομένων με το </a:t>
            </a:r>
            <a:r>
              <a:rPr lang="en-US" sz="1400" dirty="0" smtClean="0"/>
              <a:t>SPSS</a:t>
            </a:r>
            <a:r>
              <a:rPr lang="el-GR" sz="1400" dirty="0" smtClean="0"/>
              <a:t> 14.0 </a:t>
            </a:r>
            <a:r>
              <a:rPr lang="en-US" sz="1400" dirty="0" smtClean="0"/>
              <a:t>FOR Windows</a:t>
            </a:r>
            <a:r>
              <a:rPr lang="el-GR" sz="1400" dirty="0" smtClean="0"/>
              <a:t>.</a:t>
            </a:r>
          </a:p>
          <a:p>
            <a:r>
              <a:rPr lang="el-GR" sz="1400" dirty="0" smtClean="0"/>
              <a:t>Καραγιάννη Αικ. ,Καραγιάννης  Δημ. ,Καραγιάννης Ιωάν. (2007)- «Συστάσεις –Μετατάξεις, Μετατροπές – Συγχωνεύσεις, Απορροφήσεις, Λύσεις και Εκκαθαρίσεις επιχειρήσεων»</a:t>
            </a:r>
          </a:p>
          <a:p>
            <a:r>
              <a:rPr lang="el-GR" sz="1400" dirty="0" smtClean="0"/>
              <a:t>Κοντάκος Αρ. (2009) – «Γενική Λογιστική»</a:t>
            </a:r>
          </a:p>
          <a:p>
            <a:r>
              <a:rPr lang="el-GR" sz="1400" dirty="0" smtClean="0"/>
              <a:t>Λεοντάρης Μιλτ. (2000) – «Ανώνυμες Εταιρίες.»</a:t>
            </a:r>
          </a:p>
          <a:p>
            <a:r>
              <a:rPr lang="el-GR" sz="1400" dirty="0" smtClean="0"/>
              <a:t>Λεοντάρης Μιλτ. (2002) –«Μετατροπή – Συγχώνευση – Διάσπαση Εταιριών»</a:t>
            </a:r>
          </a:p>
          <a:p>
            <a:r>
              <a:rPr lang="el-GR" sz="1400" dirty="0" smtClean="0"/>
              <a:t>Λεοντάρης Μιλτ. (2008) –«Μετατροπή – Συγχώνευση – Διάσπαση Εταιριών»</a:t>
            </a:r>
          </a:p>
          <a:p>
            <a:r>
              <a:rPr lang="el-GR" sz="1400" dirty="0" smtClean="0"/>
              <a:t>Ξανθάκης Μαν. , Αλεξάκης Χρ. (2006) – «Χρηματοοικονομική Ανάλυση Επιχειρήσεων»</a:t>
            </a:r>
          </a:p>
          <a:p>
            <a:r>
              <a:rPr lang="el-GR" sz="1400" dirty="0" smtClean="0"/>
              <a:t>Παπαδάκης Β. (2007)- «Στρατηγική των Επιχειρήσεων: Ελληνική και Διεθνής εμπειρία, Τόμος Α’ :Θεωρία»</a:t>
            </a:r>
          </a:p>
          <a:p>
            <a:r>
              <a:rPr lang="el-GR" sz="1400" dirty="0" smtClean="0"/>
              <a:t>Ρεβανόγλου Ανδρ. ,Γεωργόπουλος Ιωάν. (2006) – «Ίδρυση – Λειτουργία, Μετατροπές – Συγχωνεύσεις, Λύση – Εκκαθάριση.» </a:t>
            </a:r>
          </a:p>
          <a:p>
            <a:r>
              <a:rPr lang="el-GR" sz="1400" dirty="0" smtClean="0"/>
              <a:t>Σταματόπουλος Δ. , Καραβοκύρης Αντ. (2009) – «Φορολογία Εισοδήματος φυσικών και νομικών προσώπων (Τόμοι Α,Β,Γ,Δ) »</a:t>
            </a:r>
          </a:p>
          <a:p>
            <a:endParaRPr lang="el-GR"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1412"/>
          </a:xfrm>
        </p:spPr>
        <p:txBody>
          <a:bodyPr/>
          <a:lstStyle/>
          <a:p>
            <a:pPr algn="ctr"/>
            <a:r>
              <a:rPr lang="el-GR" sz="4000" b="1" dirty="0" smtClean="0"/>
              <a:t>ΠΑΡΑΡΤΗΜΑ</a:t>
            </a:r>
            <a:endParaRPr lang="el-GR" sz="4000" b="1" dirty="0"/>
          </a:p>
        </p:txBody>
      </p:sp>
      <p:sp>
        <p:nvSpPr>
          <p:cNvPr id="3" name="2 - Θέση περιεχομένου"/>
          <p:cNvSpPr>
            <a:spLocks noGrp="1"/>
          </p:cNvSpPr>
          <p:nvPr>
            <p:ph idx="1"/>
          </p:nvPr>
        </p:nvSpPr>
        <p:spPr/>
        <p:txBody>
          <a:bodyPr/>
          <a:lstStyle/>
          <a:p>
            <a:pPr algn="ctr"/>
            <a:r>
              <a:rPr lang="el-GR" b="1" dirty="0" smtClean="0"/>
              <a:t>ΣΥΓΧΩΝΕΥΣΕΙΣ ΚΑΙ ΕΞΑΓΟΡΕΣ 2006-2008</a:t>
            </a:r>
            <a:endParaRPr lang="el-GR" b="1"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67" name="Rectangle 1311"/>
          <p:cNvSpPr>
            <a:spLocks noGrp="1" noChangeArrowheads="1"/>
          </p:cNvSpPr>
          <p:nvPr>
            <p:ph type="title"/>
          </p:nvPr>
        </p:nvSpPr>
        <p:spPr>
          <a:xfrm>
            <a:off x="0" y="96839"/>
            <a:ext cx="9144000" cy="523850"/>
          </a:xfrm>
        </p:spPr>
        <p:txBody>
          <a:bodyPr/>
          <a:lstStyle/>
          <a:p>
            <a:pPr algn="ctr"/>
            <a:r>
              <a:rPr lang="el-GR" sz="3200" b="1" dirty="0" smtClean="0"/>
              <a:t>ΠΙΝΑΚΑΣ 1. ΣΥΓΧΩΝΕΥΣΕΙΣ &amp; ΕΞΑΓΟΡΕΣ ΕΤΟΥΣ 2006</a:t>
            </a:r>
            <a:endParaRPr lang="el-GR" sz="3200" b="1" dirty="0"/>
          </a:p>
        </p:txBody>
      </p:sp>
      <p:graphicFrame>
        <p:nvGraphicFramePr>
          <p:cNvPr id="276775" name="Group 1319"/>
          <p:cNvGraphicFramePr>
            <a:graphicFrameLocks noGrp="1"/>
          </p:cNvGraphicFramePr>
          <p:nvPr>
            <p:ph idx="1"/>
          </p:nvPr>
        </p:nvGraphicFramePr>
        <p:xfrm>
          <a:off x="-2" y="692695"/>
          <a:ext cx="9144001" cy="6165301"/>
        </p:xfrm>
        <a:graphic>
          <a:graphicData uri="http://schemas.openxmlformats.org/drawingml/2006/table">
            <a:tbl>
              <a:tblPr/>
              <a:tblGrid>
                <a:gridCol w="520220"/>
                <a:gridCol w="2168855"/>
                <a:gridCol w="1822679"/>
                <a:gridCol w="3037163"/>
                <a:gridCol w="1595084"/>
              </a:tblGrid>
              <a:tr h="39604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Εισηγμένη εταιρεία</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Απορροφώσα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Κλάδος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Απορροφώμενη εταιρεία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Κλάδος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030">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ΑΕΓΕΚ</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Κατασκευές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ΕΥΚΛΕΙΔΗΣ ΑΤΕ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Κατασκευές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04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INTERVEST</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 ΔΙΕΘΝΗΣ</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ΕΠΕΝΔΥΤΙΚΗ Α.Ε.Ε.Χ.</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Εταιρείες Επενδύσεων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NEXUS</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 ΕΠΕΝΔΥΤΙΚΗ Α.Ε.Ε.Χ.</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Εταιρείες Επενδύσεων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030">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ΧΑΛΚΟΡ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σιδηρούχα μέταλλα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FITCO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σιδηρούχα μέταλλα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865">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SCIENS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ΔΙΕΘΝΗΣ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Διαχείριση Ακίνητης Περιουσίας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ΔΙΟΛΚΟΣ Α.Ε.Ε.Χ.</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Εταιρείες Επενδύσεων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325">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EUROLINE</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 ΕΠΕΝΔΥΤΙΚΗ Α.Ε.Ε.Χ</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Εταιρείες Επενδύσεων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MARFIN GLOBAL INVESTMENTS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Χ</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04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FORTHNET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Διαδίκτυο</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ΜΕΣΟΓΕΙΑΚΕΣ ΕΥΡΥΖΩΝΙΚΕΣ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ΥΠΗΡΕΣΙΕΣ ΑΕ </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030">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ΕΔΡΑΣΗ ΨΑΛΛΙΔΑΣ ΑΤΕ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Κατασκευές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EDRATEC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796">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ΕΛΛΗΝΙΚΑ ΧΡΗΜΑΤΙΣΤΗΡΙΑ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Επενδυτικές Υπηρεσίες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ΚΕΝΤΡΙΚΟ ΑΠΟΘΕΤΗΡΙΟ ΑΞΙΩΝ ΑΕ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ΕΤΑΙΡΕΙΑ ΕΚΚΑΘΑΡΙΣΗΣ ΣΥΝΑΛΛΑΓΩΝ ΕΠΙ ΠΑΡΑΓΩΓΩΝ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εισηγμένες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915">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9</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ΕΠΙΧΕΙΡΗΣΕΙΣ ΗΧΟΥ &amp; ΕΙΚΟΝΑΣ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Τηλεόραση &amp; Ψυχαγωγία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ΠΡΟΟΠΤΙΚΗ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030">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ΠΛΑΣΤΙΚΑ ΘΡΑΚΗΣ ΑΒΕΕ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Εξειδικευμένα Χημικά</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ΘΡΑΠΛΑΣΤ – ΜΕΓΑΣΑΚΚΟΙ ΑΒΕΕ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030">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ΒΑΡΔΑΣ ΑΕΒΕΕ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Εμπόριο Ενδυμάτων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ΑΦΟΙ ΔΙΒΑΡΗ ΑΕΓΕ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007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ΝΗΡΕΥΣ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Γεωργία &amp; Αλιεία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ΙΧΘΥΟΤΡΟΦΕΙΑ ΦΩΚΙΔΟΣ ΑΕ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ΙΧΘΥΟΤΡΟΦΕΙΑ ΜΥΛΟΚΟΠΗ ΑΕ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EUROCATERERS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INTERPESCA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εισηγμένες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030">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13</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COCA COLA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Αναψυκτικά</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ΤΕΛΕΡΕΞ ΑΒ&amp;ΕΕ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865">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14</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ΔΙΑΣ ΙΧΘΥΟΚΑΛΛΙΕΡΓΕΙΕΣ ΑΒΕΕ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Γεωργία &amp; Αλιεία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ΜΑΛΛΙΑΚΟΣ ΙΧΘΥΟΚΑΛΛΙΕΡΓΕΙΕΣ ΑΒΕΕ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030">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15</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ΑΦΟΙ ΚΟΡΔΕΛΛΟΥ ΑΕΒΕ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Χάλυβας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Ν. ΡΟΥΣΣΟΣ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007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16</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ΣΦΑΚΙΑΝΑΚΗΣ ΑΕ&amp;ΒΕ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Εξειδικευμένο Λιανικό Εμπόριο</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AUTOTEAM AE&amp;BE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AUTOLINK AE&amp;BE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AUTOFORUM AE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CADILLAC HELLAS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030">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17</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ΛΑΝ-ΝΕΤ ΕΠΙΚΟΙΝΩΝΙΕΣ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Σταθερή Τηλεφωνία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TELEPASSPORT HELLAS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Rectangle 4"/>
          <p:cNvSpPr>
            <a:spLocks noGrp="1" noChangeArrowheads="1"/>
          </p:cNvSpPr>
          <p:nvPr>
            <p:ph type="title"/>
          </p:nvPr>
        </p:nvSpPr>
        <p:spPr>
          <a:xfrm>
            <a:off x="0" y="1"/>
            <a:ext cx="9143999" cy="476672"/>
          </a:xfrm>
        </p:spPr>
        <p:txBody>
          <a:bodyPr/>
          <a:lstStyle/>
          <a:p>
            <a:pPr algn="ctr"/>
            <a:r>
              <a:rPr lang="el-GR" sz="3200" b="1" dirty="0" smtClean="0"/>
              <a:t>ΠΙΝΑΚΑΣ 2. ΣΥΓΧΩΝΕΥΣΕΙΣ &amp; ΕΞΑΓΟΡΕΣ ΕΤΟΥΣ 2007</a:t>
            </a:r>
            <a:endParaRPr lang="el-GR" sz="3200" b="1" dirty="0"/>
          </a:p>
        </p:txBody>
      </p:sp>
      <p:graphicFrame>
        <p:nvGraphicFramePr>
          <p:cNvPr id="279027" name="Group 499"/>
          <p:cNvGraphicFramePr>
            <a:graphicFrameLocks noGrp="1"/>
          </p:cNvGraphicFramePr>
          <p:nvPr>
            <p:ph idx="1"/>
          </p:nvPr>
        </p:nvGraphicFramePr>
        <p:xfrm>
          <a:off x="0" y="548677"/>
          <a:ext cx="9144000" cy="6309324"/>
        </p:xfrm>
        <a:graphic>
          <a:graphicData uri="http://schemas.openxmlformats.org/drawingml/2006/table">
            <a:tbl>
              <a:tblPr/>
              <a:tblGrid>
                <a:gridCol w="416941"/>
                <a:gridCol w="2134429"/>
                <a:gridCol w="1744264"/>
                <a:gridCol w="3102190"/>
                <a:gridCol w="1746176"/>
              </a:tblGrid>
              <a:tr h="41974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Εισηγμένη εταιρεία</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Απορροφώσα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Κλάδος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Απορροφώμενη εταιρεία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Κλάδος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9663">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ΜΥΤΙΛΗΝΑΙΟΣ ΑΕ ΟΜΙΛΟΣ ΕΠΙΧΕΙΡΗΣΕΩΝ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σιδηρούχα Μέταλλα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ΑΛΟΥΜΙΝΙΟ ΕΛΛΑΔΟΣ ΒΕΑΕ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ΔΕΛΤΑ ΜΗΧ/ΚΟΣ ΕΞΟΠΛΙΣΜΟΣ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ΟΛΟΚΛΗΡΩΜΕΝΑ ΕΡΓΑ ΑΒΕΤΕ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Αλουμίνιο</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35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ΕΛΛΗΝΙΚΗ ΤΕΧΝΟΔΟΜΙΚΗ Τ.Ε.Β.</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Κατασκευές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ΠΑΝΤΕΧΝΙΚΗ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Κατασκευές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512">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ΓΕΝΙΚΗ ΕΜΠΟΡΙΟΥ &amp; ΒΙΟΜΗΧΑΝΙΑΣ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Προμηθευτές Βιομηχανίας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ΒΙΟΜΟΤΟΡ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74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ΧΑΤΖΗΙΩΑΝΝΟΥ ΣΥΜΜΕΤΟΧΩΝ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Ρουχισμός &amp; Αξεσουάρ</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VERTICAL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ΑΒΕΕ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INFOTRUST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ΑΕΒΕ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εισηγμένες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93">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SPACE HELLAS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Εξοπλισμός Τηλεπικοινωνιών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SPACEPHONE</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 ΤΗΛΕΠ/ΚΕΣ ΥΠΗΡΕΣΙΕΣ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1085">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ΚΡΕ.ΚΑ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Γεωργία &amp; Αλιεία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Γ. ΔΕΛΛΑΣ &amp; Π. ΤΣΑΚΑΝΙΚΑΣ ΕΜΠΟΡΙΑ ΚΡΕΑΤΩΝ ΑΕΒΕ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512">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Ι. ΚΛΟΥΚΙΝΑΣ – Ι. ΛΑΠΠΑΣ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Κατασκευές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NET STYLE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74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ΙΜΠΕΡΙΟ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Υπηρεσίες Μεταφορών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ΑΡΓΩ</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ΓΚΡΟΥΠΑΖ</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HELLAS MOVERS CONS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εισηγμένες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74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9</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F</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H</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L</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 ΚΥΡΙΑΚΙΔΗΣ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ΜΑΡΜΑΡΑ ΓΡΑΝΙΤΕΣ ΑΒΕΕ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Οικοδομικά Υλικά &amp; Εξαρτήματα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F</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H</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L</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 ΕΜΠΟΡΙΚΗ ΛΕΥΚΩΝ ΜΑΡΜΑΡΩΝ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0074">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ΙΧΘΥΟΤΡΟΦΕΙΑ ΣΕΛΟΝΤΑ ΑΕΓΕ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Γεωργία &amp; Αλιεία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ΙΧΘΥΟΚΑΛΛΙΕΡΓΕΙΕΣ ΠΑΡΚΟ ΠΕΡΔΙΚΑ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74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AXON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 ΣΥΜΜΕΤΟΧΩΝ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Ιατρικές Υπηρεσίες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ΑΧΑΙΚΗ ΒΙΟΜΗΧΑΝΙΑ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ΥΨΗΛΗΣ ΤΕΧΝΟΛΟΓΙΑΣ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74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ΚΛΩΣΤΟΫΦΑΝΤΟΥΡΓΙΑ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ΝΑΥΠΑΚΤΟΥ ΑΒΕΕ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Ρουχισμός &amp; Αξεσουάρ</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ΒΙΟΠΟΛ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6015">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13</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EUROMEDICA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Ιατρικές Υπηρεσίες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ΓΕΝΙΚΗ ΚΛΙΝΙΚΗ ΘΕΣ/ΝΙΚΗΣ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ΙΑΤΡΙΚΟ ΙΝΣΤΙΤΟΥΤΟ ΥΨΗΛΗΣ ΤΕΧΝΟΛΟΓΙΑΣ ΚΡΗΤΗΣ ΑΕ /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ΙΑΤΡΙΚΟ ΙΝΣΤΙΤΟΥΤΟ ΥΨΗΛΗΣ ΤΕΧΝΟΛΟΓΙΑΣ Δ. ΜΑΚΕΔ.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εισηγμένες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831">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14</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ΜΗΧΑΝΙΚΗ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Κατασκευές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ΜΗΧΑΝΙΚΗ ΑΚΙΝΗΤΑ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4" name="Rectangle 4"/>
          <p:cNvSpPr>
            <a:spLocks noGrp="1" noChangeArrowheads="1"/>
          </p:cNvSpPr>
          <p:nvPr>
            <p:ph type="title"/>
          </p:nvPr>
        </p:nvSpPr>
        <p:spPr>
          <a:xfrm>
            <a:off x="0" y="1"/>
            <a:ext cx="9143999" cy="548680"/>
          </a:xfrm>
        </p:spPr>
        <p:txBody>
          <a:bodyPr/>
          <a:lstStyle/>
          <a:p>
            <a:pPr algn="ctr"/>
            <a:r>
              <a:rPr lang="el-GR" sz="3200" b="1" dirty="0" smtClean="0"/>
              <a:t>ΠΙΝΑΚΑΣ 3. ΣΥΓΧΩΝΕΥΣΕΙΣ &amp; ΕΞΑΓΟΡΕΣ ΕΤΟΥΣ 2008</a:t>
            </a:r>
            <a:endParaRPr lang="el-GR" sz="3200" b="1" dirty="0"/>
          </a:p>
        </p:txBody>
      </p:sp>
      <p:graphicFrame>
        <p:nvGraphicFramePr>
          <p:cNvPr id="282033" name="Group 433"/>
          <p:cNvGraphicFramePr>
            <a:graphicFrameLocks noGrp="1"/>
          </p:cNvGraphicFramePr>
          <p:nvPr>
            <p:ph idx="1"/>
          </p:nvPr>
        </p:nvGraphicFramePr>
        <p:xfrm>
          <a:off x="0" y="548681"/>
          <a:ext cx="9143999" cy="6309320"/>
        </p:xfrm>
        <a:graphic>
          <a:graphicData uri="http://schemas.openxmlformats.org/drawingml/2006/table">
            <a:tbl>
              <a:tblPr/>
              <a:tblGrid>
                <a:gridCol w="434153"/>
                <a:gridCol w="2117216"/>
                <a:gridCol w="1744264"/>
                <a:gridCol w="3102190"/>
                <a:gridCol w="1746176"/>
              </a:tblGrid>
              <a:tr h="499001">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Εισηγμένη εταιρεία</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Απορροφώσα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Κλάδος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Απορροφώμενη εταιρεία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Κλάδος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044">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ΔΙΑΣ Α.Ε.Ε.Χ.</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Εταιρείες Επενδύσεων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GLOBAL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Χ</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Εταιρείες Επενδύσεων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479">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ATTICA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 ΣΥΜΜΕΤΟΧΩΝ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Ταξίδια &amp; Τουρισμός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BLUE STAR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ΝΑΥΤΙΛΙΑΚΗ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Ταξίδια &amp; Τουρισμός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044">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ΓΕΚ ΤΕΡΝΑ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Κατασκευές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ΤΕΡΝΑ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Κατασκευές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56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ΜΑΡΑΚ ΗΛΕΚΤΡΟΝΙΚΗ ΑΒΕΕ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Εξοπλισμός Τηλεπικοινωνιών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ΤΕΜΑ ΕΝΕΡΓΕΙΑΚΗ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044">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ΟΤΕ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Σταθερή Τηλεφωνία </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ΟΤΕΝΕΤ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9001">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ΣΥΣΤΗΜΑΤΑ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ΜΙΚΡΟΥΠΟΛΟΓΙΣΤΩΝ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Υπηρεσίες Ηλεκτρονικών Υπολογιστών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OPENTEC</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 ΑΕ (Κλάδος δικτύων</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COMPUTERBANK</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9001">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ΧΑΙΔΕΜΕΝΟΣ ΠΡΟΤΥΠΟΣ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ΒΙΟΜ. ΓΡΑΦΙΚΩΝ ΤΕΧΝΩΝ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Υποστηρικτικές Υπηρεσίες</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προς Επιχειρήσεις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ΕΛΛΗΝΙΚΗ ΕΚΤΥΠΩΤΙΚΗ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0046">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ALAPIS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ΑΒΕΕ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Φαρμακευτικά Προϊόντα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BIODOMUS S</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A</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ΦΑΡΜΑΛΕΞ ΑΕ /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ΡΗΒΟΛΝΤ</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 /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ALAPIS CROPSCIENCE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ΑΒΕΕ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εισηγμένες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4524">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9</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ΙΝΤΡΑΚΟΜ ΚΑΤΑΣΚΕΥΕΣ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Κατασκευές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CYBARCO</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 ΑΕ (Κατασκ. Κλαδ.)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Τ.Ε. ΚΑΡΑΓΙΑΝΝΗΣ ΑΕ (Κατασκ. Κλαδ.)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EUROKAT</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 ΑΕ (Κατασκ. Κλαδ.) </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εισηγμένες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9001">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ΑΛΦΑ-ΒΗΤΑ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ΒΑΣΙΛΟΠΟΥΛΟΣ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Λιανικό &amp; Χονδρικό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Εμπόριο Τροφίμων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P.L. LOGISTICS CENTER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56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S</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 &amp; </a:t>
                      </a: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B</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 ΒΙΟΜΗΧΑΝΙΚΑ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ΟΡΥΚΤΑ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Ορυχεία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ΠΑΡΝΑΣΣΟΣ ΑΕ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Πρακτορεύσεις Ασφαλειών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9001">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Α.Γ.Ε.Τ. ΗΡΑΚΛΗΣ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Οικοδομικά Υλικά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&amp; Εξαρτήματα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ΑΜΠΕΡ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0" y="0"/>
            <a:ext cx="9144000" cy="764704"/>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000" b="1" dirty="0"/>
              <a:t>ΤΥΠΟΙ ΕΞΑΓΟΡΩΝ ΚΑΙ ΣΥΓΧΩΝΕΥΣΕΩΝ (2)</a:t>
            </a:r>
          </a:p>
        </p:txBody>
      </p:sp>
      <p:sp>
        <p:nvSpPr>
          <p:cNvPr id="17410" name="Text Box 2"/>
          <p:cNvSpPr txBox="1">
            <a:spLocks noChangeArrowheads="1"/>
          </p:cNvSpPr>
          <p:nvPr/>
        </p:nvSpPr>
        <p:spPr bwMode="auto">
          <a:xfrm>
            <a:off x="0" y="692696"/>
            <a:ext cx="9144000" cy="6163717"/>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solidFill>
                  <a:srgbClr val="000000"/>
                </a:solidFill>
                <a:latin typeface="Calibri" charset="0"/>
              </a:rPr>
              <a:t>Συμπληρωματικές,</a:t>
            </a:r>
            <a:r>
              <a:rPr lang="el-GR" sz="3200" i="1" dirty="0">
                <a:solidFill>
                  <a:srgbClr val="000000"/>
                </a:solidFill>
                <a:latin typeface="Calibri" charset="0"/>
              </a:rPr>
              <a:t> </a:t>
            </a:r>
            <a:r>
              <a:rPr lang="el-GR" sz="3200" dirty="0">
                <a:solidFill>
                  <a:srgbClr val="000000"/>
                </a:solidFill>
                <a:latin typeface="Calibri" charset="0"/>
              </a:rPr>
              <a:t>όταν οι δραστηριότητες τους είναι αλληλοσυμπληρούμενες. (Eurobank-TT)</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solidFill>
                  <a:srgbClr val="000000"/>
                </a:solidFill>
                <a:latin typeface="Calibri" charset="0"/>
              </a:rPr>
              <a:t>Φιλικές</a:t>
            </a:r>
            <a:r>
              <a:rPr lang="el-GR" sz="3200" i="1" dirty="0">
                <a:solidFill>
                  <a:srgbClr val="000000"/>
                </a:solidFill>
                <a:latin typeface="Calibri" charset="0"/>
              </a:rPr>
              <a:t> (amicable), </a:t>
            </a:r>
            <a:r>
              <a:rPr lang="el-GR" sz="3200" dirty="0">
                <a:solidFill>
                  <a:srgbClr val="000000"/>
                </a:solidFill>
                <a:latin typeface="Calibri" charset="0"/>
              </a:rPr>
              <a:t>(Πειραιώς-ΑΤΕ)</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solidFill>
                  <a:srgbClr val="000000"/>
                </a:solidFill>
                <a:latin typeface="Calibri" charset="0"/>
              </a:rPr>
              <a:t>Εχθρικές</a:t>
            </a:r>
            <a:r>
              <a:rPr lang="el-GR" sz="3200" i="1" dirty="0">
                <a:solidFill>
                  <a:srgbClr val="000000"/>
                </a:solidFill>
                <a:latin typeface="Calibri" charset="0"/>
              </a:rPr>
              <a:t> </a:t>
            </a:r>
            <a:r>
              <a:rPr lang="el-GR" sz="3200" dirty="0">
                <a:solidFill>
                  <a:srgbClr val="000000"/>
                </a:solidFill>
                <a:latin typeface="Calibri" charset="0"/>
              </a:rPr>
              <a:t>(hostile), όπου η διοίκηση της εταιρείας-στόχου δεν εγκρίνει την προταθείσα εξαγορά (Eurobank-Ergasias).</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solidFill>
                  <a:srgbClr val="000000"/>
                </a:solidFill>
                <a:latin typeface="Calibri" charset="0"/>
              </a:rPr>
              <a:t>Δημόσιες</a:t>
            </a:r>
            <a:r>
              <a:rPr lang="el-GR" sz="3200" dirty="0">
                <a:solidFill>
                  <a:srgbClr val="000000"/>
                </a:solidFill>
                <a:latin typeface="Calibri" charset="0"/>
              </a:rPr>
              <a:t> (public) μέσω του ΧΑΑ αφού οι εξαγοραζόμενες εταιρείες είναι εισηγμένες </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solidFill>
                  <a:srgbClr val="000000"/>
                </a:solidFill>
                <a:latin typeface="Calibri" charset="0"/>
              </a:rPr>
              <a:t>Ιδιωτικές</a:t>
            </a:r>
            <a:r>
              <a:rPr lang="el-GR" sz="3200" dirty="0">
                <a:solidFill>
                  <a:srgbClr val="000000"/>
                </a:solidFill>
                <a:latin typeface="Calibri" charset="0"/>
              </a:rPr>
              <a:t> (private) εκτός του ΧΑΑ αφού οι εξαγοραζόμενες εταιρείες δεν είναι εισηγμένες.</a:t>
            </a:r>
          </a:p>
          <a:p>
            <a:pPr marL="342900" indent="-34131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0" y="274638"/>
            <a:ext cx="91440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000" b="1" dirty="0"/>
              <a:t>ΤΥΠΟΙ ΕΞΑΓΟΡΩΝ ΚΑΙ ΣΥΓΧΩΝΕΥΣΕΩΝ (3)</a:t>
            </a:r>
          </a:p>
        </p:txBody>
      </p:sp>
      <p:sp>
        <p:nvSpPr>
          <p:cNvPr id="18434" name="Text Box 2"/>
          <p:cNvSpPr txBox="1">
            <a:spLocks noChangeArrowheads="1"/>
          </p:cNvSpPr>
          <p:nvPr/>
        </p:nvSpPr>
        <p:spPr bwMode="auto">
          <a:xfrm>
            <a:off x="0" y="1600200"/>
            <a:ext cx="9144000" cy="5257800"/>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solidFill>
                  <a:srgbClr val="000000"/>
                </a:solidFill>
                <a:latin typeface="Calibri" charset="0"/>
              </a:rPr>
              <a:t>Εγχώριες</a:t>
            </a:r>
            <a:r>
              <a:rPr lang="el-GR" sz="3200" dirty="0">
                <a:solidFill>
                  <a:srgbClr val="000000"/>
                </a:solidFill>
                <a:latin typeface="Calibri" charset="0"/>
              </a:rPr>
              <a:t> (Domestic) εφόσον πραγματοποιούνται εντός της χώρας που δραστηριοποιούνται και οι δύο συμμετέχοντες  στην εξαγορά επιχειρήσεις (Alpha Εμπορική).</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solidFill>
                  <a:srgbClr val="000000"/>
                </a:solidFill>
                <a:latin typeface="Calibri" charset="0"/>
              </a:rPr>
              <a:t>Διασυνοριακές</a:t>
            </a:r>
            <a:r>
              <a:rPr lang="el-GR" sz="3200" dirty="0">
                <a:solidFill>
                  <a:srgbClr val="000000"/>
                </a:solidFill>
                <a:latin typeface="Calibri" charset="0"/>
              </a:rPr>
              <a:t> (Cross Border) εφόσον μία εκ των δύο συμμετεχόντων δραστηριοποιείται σε άλλη χώρα (ΕΤΕ – FINANCE)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p:spPr>
        <p:txBody>
          <a:bodyPr/>
          <a:lstStyle/>
          <a:p>
            <a:pPr algn="ctr"/>
            <a:r>
              <a:rPr lang="el-GR" sz="2400" b="1" dirty="0" smtClean="0"/>
              <a:t>ΣΥΓΧΩΝΕΥΣΕΙΣ ΚΑΙ ΕΞΑΓΟΡΕΣ ΣΤΗΝ ΠΑΓΚΟΣΜΙΑ ΟΙΚΟΝΟΜΙΑ</a:t>
            </a:r>
            <a:endParaRPr lang="el-GR" sz="2400" b="1" dirty="0"/>
          </a:p>
        </p:txBody>
      </p:sp>
      <p:pic>
        <p:nvPicPr>
          <p:cNvPr id="212994" name="Picture 2"/>
          <p:cNvPicPr>
            <a:picLocks noGrp="1" noChangeAspect="1" noChangeArrowheads="1"/>
          </p:cNvPicPr>
          <p:nvPr>
            <p:ph idx="1"/>
          </p:nvPr>
        </p:nvPicPr>
        <p:blipFill>
          <a:blip r:embed="rId2" cstate="print"/>
          <a:srcRect/>
          <a:stretch>
            <a:fillRect/>
          </a:stretch>
        </p:blipFill>
        <p:spPr bwMode="auto">
          <a:xfrm>
            <a:off x="0" y="476672"/>
            <a:ext cx="9143999" cy="6381328"/>
          </a:xfrm>
          <a:prstGeom prst="rect">
            <a:avLst/>
          </a:prstGeom>
          <a:noFill/>
          <a:ln w="9525">
            <a:noFill/>
            <a:miter lim="800000"/>
            <a:headEnd/>
            <a:tailEnd/>
          </a:ln>
        </p:spPr>
      </p:pic>
      <p:sp>
        <p:nvSpPr>
          <p:cNvPr id="6" name="5 - Ορθογώνιο"/>
          <p:cNvSpPr/>
          <p:nvPr/>
        </p:nvSpPr>
        <p:spPr>
          <a:xfrm>
            <a:off x="0" y="6309320"/>
            <a:ext cx="4499992" cy="206851"/>
          </a:xfrm>
          <a:prstGeom prst="rect">
            <a:avLst/>
          </a:prstGeom>
        </p:spPr>
        <p:txBody>
          <a:bodyPr wrap="square">
            <a:spAutoFit/>
          </a:bodyPr>
          <a:lstStyle/>
          <a:p>
            <a:r>
              <a:rPr lang="el-GR" sz="800" dirty="0" smtClean="0"/>
              <a:t>Πηγή : http:// www.ableindia.in/bioinvest-2014/wp-content/uploads/2014/08/bio-invest-graph.jpg </a:t>
            </a:r>
            <a:endParaRPr lang="el-GR"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8013" cy="490066"/>
          </a:xfrm>
        </p:spPr>
        <p:txBody>
          <a:bodyPr/>
          <a:lstStyle/>
          <a:p>
            <a:pPr algn="ctr"/>
            <a:r>
              <a:rPr lang="el-GR" sz="4000" b="1" dirty="0" smtClean="0">
                <a:solidFill>
                  <a:srgbClr val="006600"/>
                </a:solidFill>
              </a:rPr>
              <a:t>ΟΡΟΛΟΓΙΑ Ε&amp;Σ</a:t>
            </a:r>
            <a:endParaRPr lang="el-GR" sz="4000" b="1" dirty="0">
              <a:solidFill>
                <a:srgbClr val="006600"/>
              </a:solidFill>
            </a:endParaRPr>
          </a:p>
        </p:txBody>
      </p:sp>
      <p:pic>
        <p:nvPicPr>
          <p:cNvPr id="404482" name="Picture 2"/>
          <p:cNvPicPr>
            <a:picLocks noGrp="1" noChangeAspect="1" noChangeArrowheads="1"/>
          </p:cNvPicPr>
          <p:nvPr>
            <p:ph idx="1"/>
          </p:nvPr>
        </p:nvPicPr>
        <p:blipFill>
          <a:blip r:embed="rId2" cstate="print"/>
          <a:srcRect/>
          <a:stretch>
            <a:fillRect/>
          </a:stretch>
        </p:blipFill>
        <p:spPr bwMode="auto">
          <a:xfrm>
            <a:off x="179512" y="908720"/>
            <a:ext cx="8712968"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07554" name="Picture 2"/>
          <p:cNvPicPr>
            <a:picLocks noGrp="1" noChangeAspect="1" noChangeArrowheads="1"/>
          </p:cNvPicPr>
          <p:nvPr>
            <p:ph idx="1"/>
          </p:nvPr>
        </p:nvPicPr>
        <p:blipFill>
          <a:blip r:embed="rId2" cstate="print"/>
          <a:srcRect/>
          <a:stretch>
            <a:fillRect/>
          </a:stretch>
        </p:blipFill>
        <p:spPr bwMode="auto">
          <a:xfrm>
            <a:off x="179512" y="260648"/>
            <a:ext cx="8784976" cy="640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0" y="0"/>
            <a:ext cx="9144000" cy="692696"/>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600" b="1" dirty="0">
                <a:solidFill>
                  <a:schemeClr val="accent2">
                    <a:lumMod val="75000"/>
                  </a:schemeClr>
                </a:solidFill>
              </a:rPr>
              <a:t>ΤΑ ΠΕΝΤΕ ΣΤΑΔΙΑ ΤΗΣ ΔΙΑΔΙΚΑΣΙΑΣ Ε&amp;Σ (1)</a:t>
            </a:r>
          </a:p>
        </p:txBody>
      </p:sp>
      <p:sp>
        <p:nvSpPr>
          <p:cNvPr id="19458" name="Text Box 2"/>
          <p:cNvSpPr txBox="1">
            <a:spLocks noChangeArrowheads="1"/>
          </p:cNvSpPr>
          <p:nvPr/>
        </p:nvSpPr>
        <p:spPr bwMode="auto">
          <a:xfrm>
            <a:off x="0" y="692696"/>
            <a:ext cx="9144000" cy="6165305"/>
          </a:xfrm>
          <a:prstGeom prst="rect">
            <a:avLst/>
          </a:prstGeom>
          <a:noFill/>
          <a:ln w="9525" cap="flat">
            <a:noFill/>
            <a:round/>
            <a:headEnd/>
            <a:tailEnd/>
          </a:ln>
          <a:effectLst/>
        </p:spPr>
        <p:txBody>
          <a:bodyPr lIns="90000" tIns="45000" rIns="90000" bIns="45000"/>
          <a:lstStyle/>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solidFill>
                  <a:srgbClr val="FF0000"/>
                </a:solidFill>
                <a:latin typeface="Calibri" charset="0"/>
              </a:rPr>
              <a:t>1. Ανάπτυξη Εταιρικής Στρατηγικής (Corporate Strategy Development). </a:t>
            </a:r>
            <a:r>
              <a:rPr lang="el-GR" sz="3200" dirty="0">
                <a:solidFill>
                  <a:srgbClr val="000000"/>
                </a:solidFill>
                <a:latin typeface="Calibri" charset="0"/>
              </a:rPr>
              <a:t>Αυτό το στάδιο περιλαμβάνει την </a:t>
            </a:r>
            <a:r>
              <a:rPr lang="el-GR" sz="3200" b="1" dirty="0">
                <a:solidFill>
                  <a:srgbClr val="000000"/>
                </a:solidFill>
                <a:latin typeface="Calibri" charset="0"/>
              </a:rPr>
              <a:t>επιλογή της κατάλληλης εταιρικής στρατηγικής</a:t>
            </a:r>
            <a:r>
              <a:rPr lang="el-GR" sz="3200" dirty="0">
                <a:solidFill>
                  <a:srgbClr val="000000"/>
                </a:solidFill>
                <a:latin typeface="Calibri" charset="0"/>
              </a:rPr>
              <a:t> που πρέπει να είναι σε αρμονία με τις επιμέρους ανταγωνιστικές στρατηγικές (business strategies) των διαφόρων επιχειρηματικών μονάδων της επιχείρησης. Οι στρατηγικές αναλύσεις  των Πέντε Δυνάμεων του Porter, SWOT και Πόρων και ικανοτήτων βοηθούν στην επιλογή της εταιρικής στρατηγικής που μπορεί να είναι η οριζόντια, ή η κάθετη ολοκλήρωση, η συσχετισμένη ή η ασυσχέτιστη διαφοροποίηση.</a:t>
            </a:r>
          </a:p>
          <a:p>
            <a:pPr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0" y="274638"/>
            <a:ext cx="9144000" cy="56197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600" b="1" dirty="0">
                <a:solidFill>
                  <a:schemeClr val="accent2">
                    <a:lumMod val="75000"/>
                  </a:schemeClr>
                </a:solidFill>
              </a:rPr>
              <a:t>ΤΑ ΠΕΝΤΕ ΣΤΑΔΙΑ ΤΗΣ ΔΙΑΔΙΚΑΣΙΑΣ Ε&amp;Σ </a:t>
            </a:r>
            <a:r>
              <a:rPr lang="el-GR" sz="3600" b="1" dirty="0" smtClean="0">
                <a:solidFill>
                  <a:schemeClr val="accent2">
                    <a:lumMod val="75000"/>
                  </a:schemeClr>
                </a:solidFill>
              </a:rPr>
              <a:t>(2)</a:t>
            </a:r>
            <a:endParaRPr lang="el-GR" sz="3600" b="1" dirty="0">
              <a:solidFill>
                <a:schemeClr val="accent2">
                  <a:lumMod val="75000"/>
                </a:schemeClr>
              </a:solidFill>
            </a:endParaRPr>
          </a:p>
        </p:txBody>
      </p:sp>
      <p:sp>
        <p:nvSpPr>
          <p:cNvPr id="20482" name="Text Box 2"/>
          <p:cNvSpPr txBox="1">
            <a:spLocks noChangeArrowheads="1"/>
          </p:cNvSpPr>
          <p:nvPr/>
        </p:nvSpPr>
        <p:spPr bwMode="auto">
          <a:xfrm>
            <a:off x="0" y="981075"/>
            <a:ext cx="9144000" cy="5876925"/>
          </a:xfrm>
          <a:prstGeom prst="rect">
            <a:avLst/>
          </a:prstGeom>
          <a:noFill/>
          <a:ln w="9525" cap="flat">
            <a:noFill/>
            <a:round/>
            <a:headEnd/>
            <a:tailEnd/>
          </a:ln>
          <a:effectLst/>
        </p:spPr>
        <p:txBody>
          <a:bodyPr lIns="90000" tIns="45000" rIns="90000" bIns="45000"/>
          <a:lstStyle/>
          <a:p>
            <a:pPr algn="just" hangingPunct="1">
              <a:lnSpc>
                <a:spcPct val="15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b="1" dirty="0">
                <a:solidFill>
                  <a:srgbClr val="7030A0"/>
                </a:solidFill>
                <a:latin typeface="Calibri" charset="0"/>
              </a:rPr>
              <a:t>2. Επιλογή συγκεκριμένης στρατηγικής εξαγορών (selection of acquisition strategy). </a:t>
            </a:r>
            <a:r>
              <a:rPr lang="el-GR" sz="2600" dirty="0">
                <a:solidFill>
                  <a:srgbClr val="000000"/>
                </a:solidFill>
                <a:latin typeface="Calibri" charset="0"/>
              </a:rPr>
              <a:t>Αυτό το στάδιο περιλαμβάνει τον τρόπο με τον οποίο θα πραγματοποιηθεί η επιλεγόμενη εταιρική στρατηγική, ήτοι μέσω εξαγοράς άλλων επιχειρήσεων. Για να είναι επιτυχής η στρατηγική εξαγοράς θα πρέπει να γίνεται η αξιολόγηση της εξαγοραζόμενης επιχείρησης (target) με βάση δύο κριτήρια:</a:t>
            </a:r>
          </a:p>
          <a:p>
            <a:pPr algn="just" hangingPunct="1">
              <a:lnSpc>
                <a:spcPct val="15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b="1" i="1" dirty="0">
                <a:solidFill>
                  <a:srgbClr val="000000"/>
                </a:solidFill>
                <a:latin typeface="Calibri" charset="0"/>
              </a:rPr>
              <a:t>a) τη στρατηγική καταλληλότητα (strategic fit) </a:t>
            </a:r>
            <a:r>
              <a:rPr lang="el-GR" sz="2600" dirty="0">
                <a:solidFill>
                  <a:srgbClr val="000000"/>
                </a:solidFill>
                <a:latin typeface="Calibri" charset="0"/>
              </a:rPr>
              <a:t> </a:t>
            </a:r>
          </a:p>
          <a:p>
            <a:pPr algn="just" hangingPunct="1">
              <a:lnSpc>
                <a:spcPct val="15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b="1" i="1" dirty="0">
                <a:solidFill>
                  <a:srgbClr val="000000"/>
                </a:solidFill>
                <a:latin typeface="Calibri" charset="0"/>
              </a:rPr>
              <a:t>b) τη δημιουργία αξίας (value creation) από τη </a:t>
            </a:r>
            <a:r>
              <a:rPr lang="el-GR" sz="2600" b="1" i="1" dirty="0" smtClean="0">
                <a:solidFill>
                  <a:srgbClr val="000000"/>
                </a:solidFill>
                <a:latin typeface="Calibri" charset="0"/>
              </a:rPr>
              <a:t>συγχώνευση</a:t>
            </a:r>
            <a:endParaRPr lang="el-GR" sz="2600" b="1" i="1" dirty="0">
              <a:solidFill>
                <a:srgbClr val="000000"/>
              </a:solidFill>
              <a:latin typeface="Calibri" charset="0"/>
            </a:endParaRPr>
          </a:p>
          <a:p>
            <a:pPr hangingPunct="1">
              <a:lnSpc>
                <a:spcPct val="15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0" y="274638"/>
            <a:ext cx="9144000" cy="633412"/>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600" b="1" dirty="0">
                <a:solidFill>
                  <a:schemeClr val="accent2">
                    <a:lumMod val="75000"/>
                  </a:schemeClr>
                </a:solidFill>
              </a:rPr>
              <a:t>ΤΑ ΠΕΝΤΕ ΣΤΑΔΙΑ ΤΗΣ ΔΙΑΔΙΚΑΣΙΑΣ Ε&amp;Σ </a:t>
            </a:r>
            <a:r>
              <a:rPr lang="el-GR" sz="3600" b="1" dirty="0" smtClean="0">
                <a:solidFill>
                  <a:schemeClr val="accent2">
                    <a:lumMod val="75000"/>
                  </a:schemeClr>
                </a:solidFill>
              </a:rPr>
              <a:t>(3)</a:t>
            </a:r>
            <a:endParaRPr lang="el-GR" sz="3600" b="1" dirty="0">
              <a:solidFill>
                <a:schemeClr val="accent2">
                  <a:lumMod val="75000"/>
                </a:schemeClr>
              </a:solidFill>
            </a:endParaRPr>
          </a:p>
        </p:txBody>
      </p:sp>
      <p:sp>
        <p:nvSpPr>
          <p:cNvPr id="21506" name="Text Box 2"/>
          <p:cNvSpPr txBox="1">
            <a:spLocks noChangeArrowheads="1"/>
          </p:cNvSpPr>
          <p:nvPr/>
        </p:nvSpPr>
        <p:spPr bwMode="auto">
          <a:xfrm>
            <a:off x="0" y="908050"/>
            <a:ext cx="9144000" cy="5948363"/>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dirty="0">
                <a:solidFill>
                  <a:srgbClr val="C00000"/>
                </a:solidFill>
                <a:latin typeface="Calibri" charset="0"/>
              </a:rPr>
              <a:t>3. Οικοδόμηση της συμφωνίας εξαγοράς και διαπραγμάτευση (deal strucuring and negotiation). </a:t>
            </a:r>
            <a:r>
              <a:rPr lang="el-GR" sz="2400" dirty="0">
                <a:solidFill>
                  <a:srgbClr val="000000"/>
                </a:solidFill>
                <a:latin typeface="Calibri" charset="0"/>
              </a:rPr>
              <a:t>To τρίτο στάδιο αναφέρεται στα καθαρώς τεχνικά θέματα που έχουν σχέση με:</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i="1" dirty="0">
                <a:solidFill>
                  <a:srgbClr val="000000"/>
                </a:solidFill>
                <a:latin typeface="Calibri" charset="0"/>
              </a:rPr>
              <a:t>Επιλογή των συμβούλων </a:t>
            </a:r>
            <a:r>
              <a:rPr lang="el-GR" sz="2400" b="1" dirty="0">
                <a:solidFill>
                  <a:srgbClr val="000000"/>
                </a:solidFill>
                <a:latin typeface="Calibri" charset="0"/>
              </a:rPr>
              <a:t> </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i="1" dirty="0">
                <a:solidFill>
                  <a:srgbClr val="000000"/>
                </a:solidFill>
                <a:latin typeface="Calibri" charset="0"/>
              </a:rPr>
              <a:t>Εξονυχιστικό έλεγχο </a:t>
            </a:r>
            <a:r>
              <a:rPr lang="el-GR" sz="2400" i="1" dirty="0">
                <a:solidFill>
                  <a:srgbClr val="000000"/>
                </a:solidFill>
                <a:latin typeface="Calibri" charset="0"/>
              </a:rPr>
              <a:t>(due diligence) της εταιρίας στόχου  </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i="1" dirty="0">
                <a:solidFill>
                  <a:srgbClr val="000000"/>
                </a:solidFill>
                <a:latin typeface="Calibri" charset="0"/>
              </a:rPr>
              <a:t>Αποτίμηση </a:t>
            </a:r>
            <a:r>
              <a:rPr lang="el-GR" sz="2400" i="1" dirty="0">
                <a:solidFill>
                  <a:srgbClr val="000000"/>
                </a:solidFill>
                <a:latin typeface="Calibri" charset="0"/>
              </a:rPr>
              <a:t>(valuation) της εταιρίας target και καθορισμός της κλίμακας τιμών του premium, </a:t>
            </a:r>
            <a:r>
              <a:rPr lang="el-GR" sz="2400" dirty="0">
                <a:solidFill>
                  <a:srgbClr val="000000"/>
                </a:solidFill>
                <a:latin typeface="Calibri" charset="0"/>
              </a:rPr>
              <a:t> </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i="1" dirty="0">
                <a:solidFill>
                  <a:srgbClr val="000000"/>
                </a:solidFill>
                <a:latin typeface="Calibri" charset="0"/>
              </a:rPr>
              <a:t>Διαπραγμάτευση</a:t>
            </a:r>
            <a:r>
              <a:rPr lang="el-GR" sz="2400" i="1" dirty="0">
                <a:solidFill>
                  <a:srgbClr val="000000"/>
                </a:solidFill>
                <a:latin typeface="Calibri" charset="0"/>
              </a:rPr>
              <a:t> των διαφόρων θέσεων που θα κατέχουν τα στελέχη της διοικητικής ομάδας μετά τη συγχώνευση. </a:t>
            </a:r>
            <a:r>
              <a:rPr lang="el-GR" sz="2400" dirty="0">
                <a:solidFill>
                  <a:srgbClr val="000000"/>
                </a:solidFill>
                <a:latin typeface="Calibri" charset="0"/>
              </a:rPr>
              <a:t> </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i="1" dirty="0">
                <a:solidFill>
                  <a:srgbClr val="000000"/>
                </a:solidFill>
                <a:latin typeface="Calibri" charset="0"/>
              </a:rPr>
              <a:t>Ανάπτυξη των διαφόρων τακτικών εξαγοράς </a:t>
            </a:r>
            <a:r>
              <a:rPr lang="el-GR" sz="2400" i="1" dirty="0">
                <a:solidFill>
                  <a:srgbClr val="000000"/>
                </a:solidFill>
                <a:latin typeface="Calibri" charset="0"/>
              </a:rPr>
              <a:t>(bid tactics) από πλευράς bidder και μορφών αμύνης (defense strategies) από πλευράς target, </a:t>
            </a:r>
            <a:r>
              <a:rPr lang="el-GR" sz="2400" dirty="0">
                <a:solidFill>
                  <a:srgbClr val="000000"/>
                </a:solidFill>
                <a:latin typeface="Calibri" charset="0"/>
              </a:rPr>
              <a:t>σύμφωνα με το ισχύον νομικό πλαίσιο.</a:t>
            </a:r>
          </a:p>
          <a:p>
            <a:pPr marL="342900" indent="-34131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4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0" y="274638"/>
            <a:ext cx="9144000" cy="56197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600" b="1" dirty="0">
                <a:solidFill>
                  <a:schemeClr val="accent2">
                    <a:lumMod val="75000"/>
                  </a:schemeClr>
                </a:solidFill>
              </a:rPr>
              <a:t>ΤΑ ΠΕΝΤΕ ΣΤΑΔΙΑ ΤΗΣ ΔΙΑΔΙΚΑΣΙΑΣ Ε&amp;Σ </a:t>
            </a:r>
            <a:r>
              <a:rPr lang="el-GR" sz="3600" b="1" dirty="0" smtClean="0">
                <a:solidFill>
                  <a:schemeClr val="accent2">
                    <a:lumMod val="75000"/>
                  </a:schemeClr>
                </a:solidFill>
              </a:rPr>
              <a:t>(4)</a:t>
            </a:r>
            <a:endParaRPr lang="el-GR" sz="3600" b="1" dirty="0">
              <a:solidFill>
                <a:schemeClr val="accent2">
                  <a:lumMod val="75000"/>
                </a:schemeClr>
              </a:solidFill>
            </a:endParaRPr>
          </a:p>
        </p:txBody>
      </p:sp>
      <p:sp>
        <p:nvSpPr>
          <p:cNvPr id="22530" name="Text Box 2"/>
          <p:cNvSpPr txBox="1">
            <a:spLocks noChangeArrowheads="1"/>
          </p:cNvSpPr>
          <p:nvPr/>
        </p:nvSpPr>
        <p:spPr bwMode="auto">
          <a:xfrm>
            <a:off x="0" y="1052736"/>
            <a:ext cx="9144000" cy="5805264"/>
          </a:xfrm>
          <a:prstGeom prst="rect">
            <a:avLst/>
          </a:prstGeom>
          <a:noFill/>
          <a:ln w="9525" cap="flat">
            <a:noFill/>
            <a:round/>
            <a:headEnd/>
            <a:tailEnd/>
          </a:ln>
          <a:effectLst/>
        </p:spPr>
        <p:txBody>
          <a:bodyPr lIns="90000" tIns="45000" rIns="90000" bIns="45000"/>
          <a:lstStyle/>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b="1" dirty="0">
                <a:solidFill>
                  <a:srgbClr val="006600"/>
                </a:solidFill>
                <a:latin typeface="Calibri" charset="0"/>
              </a:rPr>
              <a:t>4. Ενσωμάτωση της εξαγορασθείσης εταιρίας (post-acquisition integration). </a:t>
            </a:r>
            <a:r>
              <a:rPr lang="el-GR" sz="2800" dirty="0">
                <a:solidFill>
                  <a:srgbClr val="000000"/>
                </a:solidFill>
                <a:latin typeface="Calibri" charset="0"/>
              </a:rPr>
              <a:t>Το στάδιο αυτό είναι πολύ σημαντικό εφόσον έχει σχέση με τη διαχείριση των πραγματικών προβλημάτων της εταιρίας που αποκτήθηκε, που μπορεί να ήταν άλλα από αυτά που είχαν προβλεφθεί, ή να δημιουργήθηκαν νέα, καθώς επίσης και με τη διαχείριση του ανθρώπινου παράγοντα (θέματα προσωπικού, εταιρική κουλτούρα, κ.λπ.) και την ενοποίηση των συστημάτων παραγωγής, οργάνωσης και πληροφόρησης.</a:t>
            </a:r>
          </a:p>
          <a:p>
            <a:pPr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0" y="274638"/>
            <a:ext cx="9144000" cy="4889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600" b="1" dirty="0">
                <a:solidFill>
                  <a:schemeClr val="accent2">
                    <a:lumMod val="75000"/>
                  </a:schemeClr>
                </a:solidFill>
              </a:rPr>
              <a:t>ΤΑ ΠΕΝΤΕ ΣΤΑΔΙΑ ΤΗΣ ΔΙΑΔΙΚΑΣΙΑΣ Ε&amp;Σ </a:t>
            </a:r>
            <a:r>
              <a:rPr lang="el-GR" sz="3600" b="1" dirty="0" smtClean="0">
                <a:solidFill>
                  <a:schemeClr val="accent2">
                    <a:lumMod val="75000"/>
                  </a:schemeClr>
                </a:solidFill>
              </a:rPr>
              <a:t>(5)</a:t>
            </a:r>
            <a:endParaRPr lang="el-GR" sz="3600" b="1" dirty="0">
              <a:solidFill>
                <a:schemeClr val="accent2">
                  <a:lumMod val="75000"/>
                </a:schemeClr>
              </a:solidFill>
            </a:endParaRPr>
          </a:p>
        </p:txBody>
      </p:sp>
      <p:sp>
        <p:nvSpPr>
          <p:cNvPr id="23554" name="Text Box 2"/>
          <p:cNvSpPr txBox="1">
            <a:spLocks noChangeArrowheads="1"/>
          </p:cNvSpPr>
          <p:nvPr/>
        </p:nvSpPr>
        <p:spPr bwMode="auto">
          <a:xfrm>
            <a:off x="0" y="908050"/>
            <a:ext cx="9144000" cy="5948363"/>
          </a:xfrm>
          <a:prstGeom prst="rect">
            <a:avLst/>
          </a:prstGeom>
          <a:noFill/>
          <a:ln w="9525" cap="flat">
            <a:noFill/>
            <a:round/>
            <a:headEnd/>
            <a:tailEnd/>
          </a:ln>
          <a:effectLst/>
        </p:spPr>
        <p:txBody>
          <a:bodyPr lIns="90000" tIns="45000" rIns="90000" bIns="45000"/>
          <a:lstStyle/>
          <a:p>
            <a:pPr algn="just" hangingPunct="1">
              <a:lnSpc>
                <a:spcPct val="15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dirty="0">
                <a:solidFill>
                  <a:srgbClr val="FF0066"/>
                </a:solidFill>
                <a:latin typeface="Calibri" charset="0"/>
              </a:rPr>
              <a:t>5</a:t>
            </a:r>
            <a:r>
              <a:rPr lang="el-GR" sz="2800" b="1" dirty="0">
                <a:solidFill>
                  <a:srgbClr val="FF0066"/>
                </a:solidFill>
                <a:latin typeface="Calibri" charset="0"/>
              </a:rPr>
              <a:t>. Αξιολόγηση της συγχώνευσης και εκμάθηση (post-acquisition audit and learning). </a:t>
            </a:r>
            <a:r>
              <a:rPr lang="el-GR" sz="2800" dirty="0">
                <a:solidFill>
                  <a:srgbClr val="000000"/>
                </a:solidFill>
                <a:latin typeface="Calibri" charset="0"/>
              </a:rPr>
              <a:t>To τελευταίο αυτό στάδιο παρότι είναι πολύ σημαντικό για την εξαγωγή των σωστών συμπερασμάτων σχετικά με το τι έγινε, ή δεν έγινε σωστά, και η εξαγορά ήταν επιτυχής ή όχι, συχνά αγνοείται, καθώς θεωρείται περιττό και έτσι δεν εκτιμάται σωστά η εμπειρία </a:t>
            </a:r>
            <a:r>
              <a:rPr lang="el-GR" sz="2800" dirty="0" smtClean="0">
                <a:solidFill>
                  <a:srgbClr val="000000"/>
                </a:solidFill>
                <a:latin typeface="Calibri" charset="0"/>
              </a:rPr>
              <a:t>    </a:t>
            </a:r>
            <a:r>
              <a:rPr lang="el-GR" sz="2800" dirty="0">
                <a:solidFill>
                  <a:srgbClr val="000000"/>
                </a:solidFill>
                <a:latin typeface="Calibri" charset="0"/>
              </a:rPr>
              <a:t>του παρελθόντος. </a:t>
            </a:r>
            <a:r>
              <a:rPr lang="el-GR" sz="2800" dirty="0" smtClean="0">
                <a:solidFill>
                  <a:srgbClr val="000000"/>
                </a:solidFill>
                <a:latin typeface="Calibri" charset="0"/>
              </a:rPr>
              <a:t>Επιχειρήσεις</a:t>
            </a:r>
            <a:r>
              <a:rPr lang="el-GR" sz="2800" dirty="0">
                <a:solidFill>
                  <a:srgbClr val="000000"/>
                </a:solidFill>
                <a:latin typeface="Calibri" charset="0"/>
              </a:rPr>
              <a:t>, όμως που έχουν πείρα από εξαγορές άλλων επιχειρήσεων (acquisitions expertise), σπάνια το αγνοούν.</a:t>
            </a:r>
          </a:p>
          <a:p>
            <a:pPr hangingPunct="1">
              <a:lnSpc>
                <a:spcPct val="15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0" y="0"/>
            <a:ext cx="9144000" cy="119697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000" b="1" dirty="0">
                <a:solidFill>
                  <a:schemeClr val="accent1">
                    <a:lumMod val="50000"/>
                  </a:schemeClr>
                </a:solidFill>
              </a:rPr>
              <a:t>ΣΤΡΑΤΗΓΙΚΕΣ ΕΞΑΓΟΡΑΣ (1)</a:t>
            </a:r>
          </a:p>
        </p:txBody>
      </p:sp>
      <p:sp>
        <p:nvSpPr>
          <p:cNvPr id="24578" name="Text Box 2"/>
          <p:cNvSpPr txBox="1">
            <a:spLocks noChangeArrowheads="1"/>
          </p:cNvSpPr>
          <p:nvPr/>
        </p:nvSpPr>
        <p:spPr bwMode="auto">
          <a:xfrm>
            <a:off x="0" y="1123950"/>
            <a:ext cx="9144000" cy="5732463"/>
          </a:xfrm>
          <a:prstGeom prst="rect">
            <a:avLst/>
          </a:prstGeom>
          <a:noFill/>
          <a:ln w="9525" cap="flat">
            <a:noFill/>
            <a:round/>
            <a:headEnd/>
            <a:tailEnd/>
          </a:ln>
          <a:effectLst/>
        </p:spPr>
        <p:txBody>
          <a:bodyPr lIns="90000" tIns="45000" rIns="90000" bIns="45000"/>
          <a:lstStyle/>
          <a:p>
            <a:pPr marL="342900" indent="-341313" hangingPunct="1">
              <a:lnSpc>
                <a:spcPct val="100000"/>
              </a:lnSpc>
              <a:spcBef>
                <a:spcPts val="638"/>
              </a:spcBef>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smtClean="0">
                <a:solidFill>
                  <a:schemeClr val="accent2">
                    <a:lumMod val="75000"/>
                  </a:schemeClr>
                </a:solidFill>
                <a:latin typeface="Calibri" charset="0"/>
              </a:rPr>
              <a:t>1. Καθορισμός </a:t>
            </a:r>
            <a:r>
              <a:rPr lang="el-GR" sz="3200" b="1" dirty="0">
                <a:solidFill>
                  <a:schemeClr val="accent2">
                    <a:lumMod val="75000"/>
                  </a:schemeClr>
                </a:solidFill>
                <a:latin typeface="Calibri" charset="0"/>
              </a:rPr>
              <a:t>κριτηρίων εξαγοράς</a:t>
            </a:r>
          </a:p>
          <a:p>
            <a:pPr marL="342900" indent="-341313" algn="just" hangingPunct="1">
              <a:lnSpc>
                <a:spcPct val="15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smtClean="0">
                <a:solidFill>
                  <a:srgbClr val="000000"/>
                </a:solidFill>
                <a:latin typeface="Calibri" charset="0"/>
              </a:rPr>
              <a:t>Η </a:t>
            </a:r>
            <a:r>
              <a:rPr lang="el-GR" sz="3200" dirty="0">
                <a:solidFill>
                  <a:srgbClr val="000000"/>
                </a:solidFill>
                <a:latin typeface="Calibri" charset="0"/>
              </a:rPr>
              <a:t>εταιρία-στόχος θα πρέπει να πληροί ορισμένα κριτήρια που θέτει ο Bidder και τα οποία σχετίζονται με τη στρατηγική του (π.χ. κλάδοι δραστηριότητας, χαμηλούς δείκτες </a:t>
            </a:r>
            <a:r>
              <a:rPr lang="el-GR" sz="3200" dirty="0" smtClean="0">
                <a:solidFill>
                  <a:srgbClr val="000000"/>
                </a:solidFill>
                <a:latin typeface="Calibri" charset="0"/>
              </a:rPr>
              <a:t>Ρ</a:t>
            </a:r>
            <a:r>
              <a:rPr lang="en-US" sz="3200" dirty="0" smtClean="0">
                <a:solidFill>
                  <a:srgbClr val="000000"/>
                </a:solidFill>
                <a:latin typeface="Calibri" charset="0"/>
              </a:rPr>
              <a:t>/</a:t>
            </a:r>
            <a:r>
              <a:rPr lang="el-GR" sz="3200" dirty="0" smtClean="0">
                <a:solidFill>
                  <a:srgbClr val="000000"/>
                </a:solidFill>
                <a:latin typeface="Calibri" charset="0"/>
              </a:rPr>
              <a:t>Ε</a:t>
            </a:r>
            <a:r>
              <a:rPr lang="el-GR" sz="3200" dirty="0">
                <a:solidFill>
                  <a:srgbClr val="000000"/>
                </a:solidFill>
                <a:latin typeface="Calibri" charset="0"/>
              </a:rPr>
              <a:t>, ρυθμός ανάπτυξης κλάδου, κ.λπ</a:t>
            </a:r>
            <a:r>
              <a:rPr lang="el-GR" sz="3200" dirty="0" smtClean="0">
                <a:solidFill>
                  <a:srgbClr val="000000"/>
                </a:solidFill>
                <a:latin typeface="Calibri" charset="0"/>
              </a:rPr>
              <a:t>.).</a:t>
            </a:r>
            <a:endParaRPr lang="el-GR" sz="3200" dirty="0">
              <a:solidFill>
                <a:srgbClr val="000000"/>
              </a:solidFill>
              <a:latin typeface="Calibri" charset="0"/>
            </a:endParaRPr>
          </a:p>
          <a:p>
            <a:pPr marL="342900" indent="-341313" hangingPunct="1">
              <a:lnSpc>
                <a:spcPct val="15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0" y="0"/>
            <a:ext cx="9144000" cy="763588"/>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400" b="1" dirty="0">
                <a:solidFill>
                  <a:schemeClr val="accent1">
                    <a:lumMod val="50000"/>
                  </a:schemeClr>
                </a:solidFill>
              </a:rPr>
              <a:t>ΣΤΡΑΤΗΓΙΚΕΣ ΕΞΑΓΟΡΑΣ (2)</a:t>
            </a:r>
          </a:p>
        </p:txBody>
      </p:sp>
      <p:sp>
        <p:nvSpPr>
          <p:cNvPr id="25602" name="Text Box 2"/>
          <p:cNvSpPr txBox="1">
            <a:spLocks noChangeArrowheads="1"/>
          </p:cNvSpPr>
          <p:nvPr/>
        </p:nvSpPr>
        <p:spPr bwMode="auto">
          <a:xfrm>
            <a:off x="0" y="908050"/>
            <a:ext cx="9144000" cy="5948363"/>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b="1" dirty="0" smtClean="0">
                <a:solidFill>
                  <a:srgbClr val="C00000"/>
                </a:solidFill>
                <a:latin typeface="Calibri" charset="0"/>
              </a:rPr>
              <a:t>2. Αναγνώριση </a:t>
            </a:r>
            <a:r>
              <a:rPr lang="el-GR" sz="2800" b="1" dirty="0">
                <a:solidFill>
                  <a:srgbClr val="C00000"/>
                </a:solidFill>
                <a:latin typeface="Calibri" charset="0"/>
              </a:rPr>
              <a:t>και επιλογή εταιρίας-στόχου εξαγοράς</a:t>
            </a:r>
          </a:p>
          <a:p>
            <a:pPr marL="342900" indent="-341313" algn="just" hangingPunct="1">
              <a:lnSpc>
                <a:spcPct val="15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Κατασκευή λίστας υποψηφίων επιχειρήσεων με βάση τα κριτήρια εξαγοράς (target industry, target company), την πιθανή ύπαρξη πολλαπλών bidders, νομικά (π.χ. περιορισμοί της Επιτροπής Ανταγωνισμού) και φορολογικά θέματα. Μία ανάλυση SWOT των υποψηφίων εταιριών στόχων εξαγοράς  είναι μία καλή λύση για την τελική επιλογή.</a:t>
            </a:r>
          </a:p>
          <a:p>
            <a:pPr marL="342900" indent="-341313" hangingPunct="1">
              <a:lnSpc>
                <a:spcPct val="15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0" y="0"/>
            <a:ext cx="9144000" cy="763588"/>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400" b="1" dirty="0">
                <a:solidFill>
                  <a:schemeClr val="accent1">
                    <a:lumMod val="50000"/>
                  </a:schemeClr>
                </a:solidFill>
              </a:rPr>
              <a:t>ΣΤΡΑΤΗΓΙΚΕΣ ΕΞΑΓΟΡΑΣ (3)</a:t>
            </a:r>
          </a:p>
        </p:txBody>
      </p:sp>
      <p:sp>
        <p:nvSpPr>
          <p:cNvPr id="26626" name="Text Box 2"/>
          <p:cNvSpPr txBox="1">
            <a:spLocks noChangeArrowheads="1"/>
          </p:cNvSpPr>
          <p:nvPr/>
        </p:nvSpPr>
        <p:spPr bwMode="auto">
          <a:xfrm>
            <a:off x="0" y="908050"/>
            <a:ext cx="9144000" cy="5948363"/>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b="1" dirty="0" smtClean="0">
                <a:solidFill>
                  <a:srgbClr val="0000CC"/>
                </a:solidFill>
                <a:latin typeface="Calibri" charset="0"/>
              </a:rPr>
              <a:t>3. Αποτίμηση </a:t>
            </a:r>
            <a:r>
              <a:rPr lang="el-GR" sz="2800" b="1" dirty="0">
                <a:solidFill>
                  <a:srgbClr val="0000CC"/>
                </a:solidFill>
                <a:latin typeface="Calibri" charset="0"/>
              </a:rPr>
              <a:t>(Valuation) της </a:t>
            </a:r>
            <a:r>
              <a:rPr lang="el-GR" sz="2800" b="1" dirty="0" smtClean="0">
                <a:solidFill>
                  <a:srgbClr val="0000CC"/>
                </a:solidFill>
                <a:latin typeface="Calibri" charset="0"/>
              </a:rPr>
              <a:t>εταιρίας-στόχου.</a:t>
            </a:r>
            <a:r>
              <a:rPr lang="el-GR" sz="2800" dirty="0" smtClean="0">
                <a:solidFill>
                  <a:srgbClr val="0000CC"/>
                </a:solidFill>
                <a:latin typeface="Calibri" charset="0"/>
              </a:rPr>
              <a:t>  </a:t>
            </a:r>
            <a:r>
              <a:rPr lang="el-GR" sz="2800" dirty="0">
                <a:solidFill>
                  <a:srgbClr val="000000"/>
                </a:solidFill>
                <a:latin typeface="Calibri" charset="0"/>
              </a:rPr>
              <a:t>Η αποτίμηση της εταιρίας - στόχου με τη χρήση σεναρίων και τις γνωστές μεθόδους  πρέπει να καταλήγει στον καθορισμό μίας αξίας, την οποία δεν πρέπει να ξεπεράσει ο bidder για να μην βλάψει τα συμφέροντα των μετόχων του και εξαλείψει τις πιθανές συνέργειες από τη συγχώνευση. Η διαδικασία αυτή εμπεριέχει τον καθορισμό του μέγιστου control premium που είναι διατεθειμένος να καταβάλλει ο bidder προκειμένου να αποκτήσει τον έλεγχο του target.</a:t>
            </a:r>
          </a:p>
          <a:p>
            <a:pPr marL="342900" indent="-341313" hangingPunct="1">
              <a:lnSpc>
                <a:spcPct val="150000"/>
              </a:lnSpc>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8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107950" y="188913"/>
            <a:ext cx="8928100" cy="287337"/>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1400" b="1" dirty="0" smtClean="0"/>
              <a:t>Αριθμός </a:t>
            </a:r>
            <a:r>
              <a:rPr lang="el-GR" sz="1400" b="1" dirty="0"/>
              <a:t>εξαγορών και συγχωνεύσεων τραπεζών στη Δυτική Ευρώπη ανά έτος τη χρονική περίοδο 1996-2014</a:t>
            </a:r>
            <a:r>
              <a:rPr lang="el-GR" sz="1300" b="1" dirty="0"/>
              <a:t>.</a:t>
            </a:r>
          </a:p>
        </p:txBody>
      </p:sp>
      <p:graphicFrame>
        <p:nvGraphicFramePr>
          <p:cNvPr id="5122" name="Group 2"/>
          <p:cNvGraphicFramePr>
            <a:graphicFrameLocks noGrp="1"/>
          </p:cNvGraphicFramePr>
          <p:nvPr/>
        </p:nvGraphicFramePr>
        <p:xfrm>
          <a:off x="179388" y="1557338"/>
          <a:ext cx="8963025" cy="5113338"/>
        </p:xfrm>
        <a:graphic>
          <a:graphicData uri="http://schemas.openxmlformats.org/drawingml/2006/table">
            <a:tbl>
              <a:tblPr/>
              <a:tblGrid>
                <a:gridCol w="3041650"/>
                <a:gridCol w="596900"/>
                <a:gridCol w="693737"/>
                <a:gridCol w="773113"/>
                <a:gridCol w="771525"/>
                <a:gridCol w="771525"/>
                <a:gridCol w="693737"/>
                <a:gridCol w="925513"/>
                <a:gridCol w="695325"/>
              </a:tblGrid>
              <a:tr h="511175">
                <a:tc>
                  <a:txBody>
                    <a:bodyPr/>
                    <a:lstStyle/>
                    <a:p>
                      <a:pPr marL="0" marR="0" lvl="0" indent="0" algn="just"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r>
              <a:tr h="511175">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r>
              <a:tr h="511175">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r>
              <a:tr h="511175">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r>
              <a:tr h="511175">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r>
              <a:tr h="511175">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r>
              <a:tr h="511175">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r>
              <a:tr h="511175">
                <a:tc>
                  <a:txBody>
                    <a:bodyPr/>
                    <a:lstStyle/>
                    <a:p>
                      <a:pPr marL="0" marR="0" lvl="0" indent="0" algn="just"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r>
              <a:tr h="511175">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r>
              <a:tr h="512763">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r>
            </a:tbl>
          </a:graphicData>
        </a:graphic>
      </p:graphicFrame>
      <p:sp>
        <p:nvSpPr>
          <p:cNvPr id="5213" name="Text Box 93"/>
          <p:cNvSpPr txBox="1">
            <a:spLocks noChangeArrowheads="1"/>
          </p:cNvSpPr>
          <p:nvPr/>
        </p:nvSpPr>
        <p:spPr bwMode="auto">
          <a:xfrm>
            <a:off x="6553200" y="6356350"/>
            <a:ext cx="2133600" cy="365125"/>
          </a:xfrm>
          <a:prstGeom prst="rect">
            <a:avLst/>
          </a:prstGeom>
          <a:noFill/>
          <a:ln w="9525" cap="flat">
            <a:noFill/>
            <a:round/>
            <a:headEnd/>
            <a:tailEnd/>
          </a:ln>
          <a:effectLst/>
        </p:spPr>
        <p:txBody>
          <a:bodyPr lIns="90000" tIns="45000" rIns="90000" bIns="45000"/>
          <a:lstStyle/>
          <a:p>
            <a:pPr hangingPunct="1">
              <a:lnSpc>
                <a:spcPct val="100000"/>
              </a:lnSpc>
              <a:tabLst>
                <a:tab pos="723900" algn="l"/>
                <a:tab pos="1447800" algn="l"/>
              </a:tabLst>
            </a:pPr>
            <a:fld id="{C47FC22A-A373-40C9-82A1-7687C7780B00}" type="slidenum">
              <a:rPr lang="en-US">
                <a:solidFill>
                  <a:srgbClr val="000000"/>
                </a:solidFill>
                <a:latin typeface="Calibri" charset="0"/>
              </a:rPr>
              <a:pPr hangingPunct="1">
                <a:lnSpc>
                  <a:spcPct val="100000"/>
                </a:lnSpc>
                <a:tabLst>
                  <a:tab pos="723900" algn="l"/>
                  <a:tab pos="1447800" algn="l"/>
                </a:tabLst>
              </a:pPr>
              <a:t>3</a:t>
            </a:fld>
            <a:endParaRPr lang="en-US" dirty="0">
              <a:solidFill>
                <a:srgbClr val="000000"/>
              </a:solidFill>
              <a:latin typeface="Calibri" charset="0"/>
            </a:endParaRPr>
          </a:p>
        </p:txBody>
      </p:sp>
      <p:graphicFrame>
        <p:nvGraphicFramePr>
          <p:cNvPr id="5214" name="Group 94"/>
          <p:cNvGraphicFramePr>
            <a:graphicFrameLocks noGrp="1"/>
          </p:cNvGraphicFramePr>
          <p:nvPr/>
        </p:nvGraphicFramePr>
        <p:xfrm>
          <a:off x="179388" y="549275"/>
          <a:ext cx="8786812" cy="6105535"/>
        </p:xfrm>
        <a:graphic>
          <a:graphicData uri="http://schemas.openxmlformats.org/drawingml/2006/table">
            <a:tbl>
              <a:tblPr/>
              <a:tblGrid>
                <a:gridCol w="1933575"/>
                <a:gridCol w="4918075"/>
                <a:gridCol w="1935162"/>
              </a:tblGrid>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FFFFFF"/>
                          </a:solidFill>
                          <a:effectLst/>
                          <a:latin typeface="Calibri" charset="0"/>
                          <a:cs typeface="Arial" charset="0"/>
                        </a:rPr>
                        <a:t>ΕΤΟΣ</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FFFFFF"/>
                          </a:solidFill>
                          <a:effectLst/>
                          <a:latin typeface="Calibri" charset="0"/>
                          <a:cs typeface="Arial" charset="0"/>
                        </a:rPr>
                        <a:t>ΑΡΙΘΜΟΣ Ε&amp;Σ</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FFFFFF"/>
                          </a:solidFill>
                          <a:effectLst/>
                          <a:latin typeface="Calibri" charset="0"/>
                          <a:cs typeface="Arial" charset="0"/>
                        </a:rPr>
                        <a:t>%</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4F81BD"/>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1996</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0,6%</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1997</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0</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0,0%</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1998</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9</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5,5%</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1999</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20</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12,1%</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2000</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23</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13,9%</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2001</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14</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8,5%</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2002</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19</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11,5%</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2003</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13</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7,9%</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2004</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8</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4,8%</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2005</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11</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6,8%</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2006</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10</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6,2%</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2007</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10</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6,2%</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2008</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10</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6,2%</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2009</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1,3%</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2010</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1,3%</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2011</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3</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1,8%</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2012</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5</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3%</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2013</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3</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1,8%</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2014</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1</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0,6%</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95275">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Total</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165</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100.00%</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0" y="274638"/>
            <a:ext cx="9144000" cy="7048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400" b="1" dirty="0">
                <a:solidFill>
                  <a:schemeClr val="accent1">
                    <a:lumMod val="50000"/>
                  </a:schemeClr>
                </a:solidFill>
              </a:rPr>
              <a:t>ΣΤΡΑΤΗΓΙΚΕΣ ΕΞΑΓΟΡΑΣ (4)</a:t>
            </a:r>
          </a:p>
        </p:txBody>
      </p:sp>
      <p:sp>
        <p:nvSpPr>
          <p:cNvPr id="27650" name="Text Box 2"/>
          <p:cNvSpPr txBox="1">
            <a:spLocks noChangeArrowheads="1"/>
          </p:cNvSpPr>
          <p:nvPr/>
        </p:nvSpPr>
        <p:spPr bwMode="auto">
          <a:xfrm>
            <a:off x="0" y="1196975"/>
            <a:ext cx="9144000" cy="5661025"/>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b="1" dirty="0" smtClean="0">
                <a:solidFill>
                  <a:srgbClr val="7030A0"/>
                </a:solidFill>
                <a:latin typeface="Calibri" charset="0"/>
              </a:rPr>
              <a:t>4. Σχεδιασμός </a:t>
            </a:r>
            <a:r>
              <a:rPr lang="el-GR" sz="2800" b="1" dirty="0">
                <a:solidFill>
                  <a:srgbClr val="7030A0"/>
                </a:solidFill>
                <a:latin typeface="Calibri" charset="0"/>
              </a:rPr>
              <a:t>τακτικών </a:t>
            </a:r>
            <a:r>
              <a:rPr lang="el-GR" sz="2800" b="1" dirty="0" smtClean="0">
                <a:solidFill>
                  <a:srgbClr val="7030A0"/>
                </a:solidFill>
                <a:latin typeface="Calibri" charset="0"/>
              </a:rPr>
              <a:t>εξαγοράς. </a:t>
            </a:r>
            <a:r>
              <a:rPr lang="el-GR" sz="2800" dirty="0" smtClean="0">
                <a:solidFill>
                  <a:srgbClr val="000000"/>
                </a:solidFill>
                <a:latin typeface="Calibri" charset="0"/>
              </a:rPr>
              <a:t>Η </a:t>
            </a:r>
            <a:r>
              <a:rPr lang="el-GR" sz="2800" dirty="0">
                <a:solidFill>
                  <a:srgbClr val="000000"/>
                </a:solidFill>
                <a:latin typeface="Calibri" charset="0"/>
              </a:rPr>
              <a:t>διαδικασία αυτή αφορά σε ενέργειες που πρέπει να γίνουν τόσο κατά την περίοδο προ της προσφοράς, όσο και μετά από αυτή για να κάνουν πιο ταχεία και λιγότερο δαπανηρή την απόκτηση του target.  Οι ενέργειες αυτές είναι</a:t>
            </a:r>
            <a:r>
              <a:rPr lang="el-GR" sz="2800" dirty="0" smtClean="0">
                <a:solidFill>
                  <a:srgbClr val="000000"/>
                </a:solidFill>
                <a:latin typeface="Calibri" charset="0"/>
              </a:rPr>
              <a:t>: </a:t>
            </a:r>
          </a:p>
          <a:p>
            <a:pPr marL="342900" indent="-341313" algn="just" hangingPunct="1">
              <a:lnSpc>
                <a:spcPct val="100000"/>
              </a:lnSpc>
              <a:spcBef>
                <a:spcPts val="638"/>
              </a:spcBef>
              <a:spcAft>
                <a:spcPts val="1425"/>
              </a:spcAft>
              <a:buSzPct val="45000"/>
              <a:buFont typeface="Wingdings" charset="0"/>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smtClean="0">
                <a:solidFill>
                  <a:srgbClr val="000000"/>
                </a:solidFill>
                <a:latin typeface="Calibri" charset="0"/>
              </a:rPr>
              <a:t>Η σταδιακή απόκτηση μετοχών.</a:t>
            </a:r>
          </a:p>
          <a:p>
            <a:pPr marL="342900" indent="-341313" algn="just" hangingPunct="1">
              <a:lnSpc>
                <a:spcPct val="100000"/>
              </a:lnSpc>
              <a:spcBef>
                <a:spcPts val="638"/>
              </a:spcBef>
              <a:spcAft>
                <a:spcPts val="1425"/>
              </a:spcAft>
              <a:buSzPct val="45000"/>
              <a:buFont typeface="Wingdings" charset="0"/>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smtClean="0">
                <a:solidFill>
                  <a:srgbClr val="000000"/>
                </a:solidFill>
                <a:latin typeface="Calibri" charset="0"/>
              </a:rPr>
              <a:t>Η </a:t>
            </a:r>
            <a:r>
              <a:rPr lang="el-GR" sz="2800" dirty="0">
                <a:solidFill>
                  <a:srgbClr val="000000"/>
                </a:solidFill>
                <a:latin typeface="Calibri" charset="0"/>
              </a:rPr>
              <a:t>ανάπτυξη επαφών με τη διοίκηση της εταιρίας-στόχου. έτσι ώστε η προσφορά να γίνει φιλική.</a:t>
            </a:r>
          </a:p>
          <a:p>
            <a:pPr marL="342900" indent="-341313" algn="just" hangingPunct="1">
              <a:lnSpc>
                <a:spcPct val="100000"/>
              </a:lnSpc>
              <a:spcBef>
                <a:spcPts val="638"/>
              </a:spcBef>
              <a:spcAft>
                <a:spcPts val="1425"/>
              </a:spcAft>
              <a:buSzPct val="45000"/>
              <a:buFont typeface="Wingdings" charset="0"/>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Η ελαχιστοποίηση των κοστών συναλλαγών (transaction costs),</a:t>
            </a:r>
          </a:p>
          <a:p>
            <a:pPr marL="342900" indent="-341313" hangingPunct="1">
              <a:lnSpc>
                <a:spcPct val="15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0" y="0"/>
            <a:ext cx="9144000" cy="620688"/>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400" b="1" dirty="0">
                <a:solidFill>
                  <a:srgbClr val="7030A0"/>
                </a:solidFill>
              </a:rPr>
              <a:t>ΜΟΡΦΕΣ </a:t>
            </a:r>
            <a:r>
              <a:rPr lang="el-GR" sz="4400" b="1" dirty="0" smtClean="0">
                <a:solidFill>
                  <a:srgbClr val="7030A0"/>
                </a:solidFill>
              </a:rPr>
              <a:t>ΑΜΥΝΑΣ</a:t>
            </a:r>
            <a:endParaRPr lang="el-GR" sz="4400" b="1" dirty="0">
              <a:solidFill>
                <a:srgbClr val="7030A0"/>
              </a:solidFill>
            </a:endParaRPr>
          </a:p>
        </p:txBody>
      </p:sp>
      <p:sp>
        <p:nvSpPr>
          <p:cNvPr id="28674" name="Text Box 2"/>
          <p:cNvSpPr txBox="1">
            <a:spLocks noChangeArrowheads="1"/>
          </p:cNvSpPr>
          <p:nvPr/>
        </p:nvSpPr>
        <p:spPr bwMode="auto">
          <a:xfrm>
            <a:off x="0" y="764704"/>
            <a:ext cx="9144000" cy="6093296"/>
          </a:xfrm>
          <a:prstGeom prst="rect">
            <a:avLst/>
          </a:prstGeom>
          <a:noFill/>
          <a:ln w="9525" cap="flat">
            <a:noFill/>
            <a:round/>
            <a:headEnd/>
            <a:tailEnd/>
          </a:ln>
          <a:effectLst/>
        </p:spPr>
        <p:txBody>
          <a:bodyPr lIns="90000" tIns="45000" rIns="90000" bIns="45000"/>
          <a:lstStyle/>
          <a:p>
            <a:pPr marL="36000" algn="just" hangingPunct="1">
              <a:lnSpc>
                <a:spcPct val="100000"/>
              </a:lnSpc>
              <a:spcBef>
                <a:spcPts val="0"/>
              </a:spcBef>
              <a:spcAft>
                <a:spcPts val="0"/>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dirty="0">
                <a:solidFill>
                  <a:srgbClr val="000000"/>
                </a:solidFill>
                <a:latin typeface="Calibri" charset="0"/>
              </a:rPr>
              <a:t>Ο καθορισμός των τακτικών επίθεσης προκειμένου για εχθρικές προσφορές. Τέτοιες τακτικές μπορεί να είναι:</a:t>
            </a:r>
          </a:p>
          <a:p>
            <a:pPr marL="550350" indent="-514350" algn="just" hangingPunct="1">
              <a:lnSpc>
                <a:spcPct val="100000"/>
              </a:lnSpc>
              <a:spcBef>
                <a:spcPts val="0"/>
              </a:spcBef>
              <a:spcAft>
                <a:spcPts val="0"/>
              </a:spcAft>
              <a:buSzPct val="45000"/>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dirty="0">
                <a:solidFill>
                  <a:srgbClr val="000000"/>
                </a:solidFill>
                <a:latin typeface="Calibri" charset="0"/>
              </a:rPr>
              <a:t>Η επιλογή της κατάλληλης χρονικής στιγμής (timing), π.χ. χαμηλό ΡΕ,  </a:t>
            </a:r>
          </a:p>
          <a:p>
            <a:pPr marL="550350" indent="-514350" algn="just" hangingPunct="1">
              <a:lnSpc>
                <a:spcPct val="100000"/>
              </a:lnSpc>
              <a:spcBef>
                <a:spcPts val="0"/>
              </a:spcBef>
              <a:spcAft>
                <a:spcPts val="0"/>
              </a:spcAft>
              <a:buSzPct val="45000"/>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dirty="0">
                <a:solidFill>
                  <a:srgbClr val="000000"/>
                </a:solidFill>
                <a:latin typeface="Calibri" charset="0"/>
              </a:rPr>
              <a:t>Η επιλογή πολύ έμπειρου adviser (investment bank, δικηγόρων).</a:t>
            </a:r>
          </a:p>
          <a:p>
            <a:pPr marL="550350" indent="-514350" algn="just" hangingPunct="1">
              <a:lnSpc>
                <a:spcPct val="100000"/>
              </a:lnSpc>
              <a:spcBef>
                <a:spcPts val="0"/>
              </a:spcBef>
              <a:spcAft>
                <a:spcPts val="0"/>
              </a:spcAft>
              <a:buSzPct val="45000"/>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dirty="0">
                <a:solidFill>
                  <a:srgbClr val="000000"/>
                </a:solidFill>
                <a:latin typeface="Calibri" charset="0"/>
              </a:rPr>
              <a:t>Η ανανέωση του bid premium και των όρων της προσφοράς.</a:t>
            </a:r>
          </a:p>
          <a:p>
            <a:pPr marL="550350" indent="-514350" algn="just" hangingPunct="1">
              <a:lnSpc>
                <a:spcPct val="100000"/>
              </a:lnSpc>
              <a:spcBef>
                <a:spcPts val="0"/>
              </a:spcBef>
              <a:spcAft>
                <a:spcPts val="0"/>
              </a:spcAft>
              <a:buSzPct val="45000"/>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dirty="0">
                <a:solidFill>
                  <a:srgbClr val="000000"/>
                </a:solidFill>
                <a:latin typeface="Calibri" charset="0"/>
              </a:rPr>
              <a:t>Οι συμμαχίες με μεγάλους μετόχους, π.χ. θεσμικούς επενδυτές, τράπεζες ή ιδιώτες.</a:t>
            </a:r>
          </a:p>
          <a:p>
            <a:pPr marL="550350" indent="-514350" algn="just" hangingPunct="1">
              <a:lnSpc>
                <a:spcPct val="100000"/>
              </a:lnSpc>
              <a:spcBef>
                <a:spcPts val="0"/>
              </a:spcBef>
              <a:spcAft>
                <a:spcPts val="0"/>
              </a:spcAft>
              <a:buSzPct val="45000"/>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dirty="0">
                <a:solidFill>
                  <a:srgbClr val="000000"/>
                </a:solidFill>
                <a:latin typeface="Calibri" charset="0"/>
              </a:rPr>
              <a:t>Η απόκτηση μετοχών από την αγορά (stake building).</a:t>
            </a:r>
          </a:p>
          <a:p>
            <a:pPr marL="550350" indent="-514350" algn="just" hangingPunct="1">
              <a:lnSpc>
                <a:spcPct val="100000"/>
              </a:lnSpc>
              <a:spcBef>
                <a:spcPts val="0"/>
              </a:spcBef>
              <a:spcAft>
                <a:spcPts val="0"/>
              </a:spcAft>
              <a:buSzPct val="45000"/>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dirty="0">
                <a:solidFill>
                  <a:srgbClr val="000000"/>
                </a:solidFill>
                <a:latin typeface="Calibri" charset="0"/>
              </a:rPr>
              <a:t>Η σωστή επικοινωνία και διαφήμιση με τους μετόχους σχετικά με την αξία της προτεινόμενης συγχώνευσης.</a:t>
            </a:r>
          </a:p>
          <a:p>
            <a:pPr marL="550350" indent="-514350" algn="just" hangingPunct="1">
              <a:lnSpc>
                <a:spcPct val="100000"/>
              </a:lnSpc>
              <a:spcBef>
                <a:spcPts val="0"/>
              </a:spcBef>
              <a:spcAft>
                <a:spcPts val="0"/>
              </a:spcAft>
              <a:buSzPct val="45000"/>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dirty="0">
                <a:solidFill>
                  <a:srgbClr val="000000"/>
                </a:solidFill>
                <a:latin typeface="Calibri" charset="0"/>
              </a:rPr>
              <a:t>Η δυσφήμιση της σημερινής διοίκησης του target.</a:t>
            </a:r>
          </a:p>
          <a:p>
            <a:pPr marL="550350" indent="-514350" algn="just" hangingPunct="1">
              <a:lnSpc>
                <a:spcPct val="100000"/>
              </a:lnSpc>
              <a:spcBef>
                <a:spcPts val="0"/>
              </a:spcBef>
              <a:spcAft>
                <a:spcPts val="0"/>
              </a:spcAft>
              <a:buSzPct val="45000"/>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dirty="0">
                <a:solidFill>
                  <a:srgbClr val="000000"/>
                </a:solidFill>
                <a:latin typeface="Calibri" charset="0"/>
              </a:rPr>
              <a:t>Η ανάπτυξη καλών δημόσιων σχέσεων με κυβέρνηση και λοιπές ενδιαφερόμενες ομάδες πλην μετόχων.</a:t>
            </a:r>
          </a:p>
          <a:p>
            <a:pPr marL="36000" hangingPunct="1">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6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457200" y="0"/>
            <a:ext cx="8229600" cy="90872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rgbClr val="CC3300"/>
                </a:solidFill>
              </a:rPr>
              <a:t>ΕΠΙΤΡΟΠΕΣ ΑΝΤΑΓΩΝΙΣΜΟΥ</a:t>
            </a:r>
          </a:p>
        </p:txBody>
      </p:sp>
      <p:sp>
        <p:nvSpPr>
          <p:cNvPr id="29698" name="Text Box 2"/>
          <p:cNvSpPr txBox="1">
            <a:spLocks noChangeArrowheads="1"/>
          </p:cNvSpPr>
          <p:nvPr/>
        </p:nvSpPr>
        <p:spPr bwMode="auto">
          <a:xfrm>
            <a:off x="0" y="980728"/>
            <a:ext cx="9144000" cy="5875685"/>
          </a:xfrm>
          <a:prstGeom prst="rect">
            <a:avLst/>
          </a:prstGeom>
          <a:noFill/>
          <a:ln w="9525" cap="flat">
            <a:noFill/>
            <a:round/>
            <a:headEnd/>
            <a:tailEnd/>
          </a:ln>
          <a:effectLst/>
        </p:spPr>
        <p:txBody>
          <a:bodyPr lIns="90000" tIns="45000" rIns="90000" bIns="45000"/>
          <a:lstStyle/>
          <a:p>
            <a:pPr algn="just" hangingPunct="1">
              <a:lnSpc>
                <a:spcPct val="100000"/>
              </a:lnSpc>
              <a:spcAft>
                <a:spcPts val="1425"/>
              </a:spcAft>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Για να πραγματοποιηθεί μία συγχώνευση, αναγκαία είναι η άδεια από την αρμόδια επιτροπή ανταγωνισμού. Για εξαγορές και συγχωνεύσεις εθνικού χαρακτήρα, αρμόδιες είναι οι εθνικές επιτροπές, (π.χ. Ελληνική επιτροπή ανταγωνισμού).</a:t>
            </a:r>
          </a:p>
          <a:p>
            <a:pPr algn="just" hangingPunct="1">
              <a:lnSpc>
                <a:spcPct val="100000"/>
              </a:lnSpc>
              <a:spcAft>
                <a:spcPts val="1425"/>
              </a:spcAft>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Μερικές φορές, οι εξαγορές και οι συγχωνεύσεις  ματαιώνονται από τις επιτροπές ανταγωνισμού. </a:t>
            </a:r>
          </a:p>
          <a:p>
            <a:pPr algn="just" hangingPunct="1">
              <a:lnSpc>
                <a:spcPct val="100000"/>
              </a:lnSpc>
              <a:spcAft>
                <a:spcPts val="1425"/>
              </a:spcAft>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Στην προσπάθειά τους να αποτρέψουν φαινόμενα μονοπωλίων και να προστατέψουν την εύρυθμη λειτουργία των αγορών, οι επιτροπές αυτές θέτουν εμπόδια στις εξαγορές και συγχωνεύσεις.</a:t>
            </a:r>
          </a:p>
          <a:p>
            <a:pPr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0" y="0"/>
            <a:ext cx="9144000" cy="620688"/>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smtClean="0">
                <a:solidFill>
                  <a:srgbClr val="FF0000"/>
                </a:solidFill>
              </a:rPr>
              <a:t>ΛΟΓΟΙ </a:t>
            </a:r>
            <a:r>
              <a:rPr lang="el-GR" sz="3200" b="1" dirty="0">
                <a:solidFill>
                  <a:srgbClr val="FF0000"/>
                </a:solidFill>
              </a:rPr>
              <a:t>ΠΡΑΓΜΑΤΟΠΟΙΗΣΗΣ ΚΑΙ ΑΠΟΤΥΧΙΑΣ Ε&amp;Σ</a:t>
            </a:r>
          </a:p>
        </p:txBody>
      </p:sp>
      <p:pic>
        <p:nvPicPr>
          <p:cNvPr id="30722" name="Picture 2"/>
          <p:cNvPicPr>
            <a:picLocks noChangeAspect="1" noChangeArrowheads="1"/>
          </p:cNvPicPr>
          <p:nvPr/>
        </p:nvPicPr>
        <p:blipFill>
          <a:blip r:embed="rId3" cstate="print"/>
          <a:srcRect/>
          <a:stretch>
            <a:fillRect/>
          </a:stretch>
        </p:blipFill>
        <p:spPr bwMode="auto">
          <a:xfrm>
            <a:off x="0" y="476672"/>
            <a:ext cx="9144000" cy="6381328"/>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457200" y="0"/>
            <a:ext cx="8229600" cy="620689"/>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rgbClr val="FF0066"/>
                </a:solidFill>
              </a:rPr>
              <a:t>ΑΙΤΙΕΣ Ε&amp;Σ (1)</a:t>
            </a:r>
          </a:p>
        </p:txBody>
      </p:sp>
      <p:sp>
        <p:nvSpPr>
          <p:cNvPr id="31746" name="Text Box 2"/>
          <p:cNvSpPr txBox="1">
            <a:spLocks noChangeArrowheads="1"/>
          </p:cNvSpPr>
          <p:nvPr/>
        </p:nvSpPr>
        <p:spPr bwMode="auto">
          <a:xfrm>
            <a:off x="0" y="620688"/>
            <a:ext cx="9144000" cy="6235725"/>
          </a:xfrm>
          <a:prstGeom prst="rect">
            <a:avLst/>
          </a:prstGeom>
          <a:noFill/>
          <a:ln w="9525" cap="flat">
            <a:noFill/>
            <a:round/>
            <a:headEnd/>
            <a:tailEnd/>
          </a:ln>
          <a:effectLst/>
        </p:spPr>
        <p:txBody>
          <a:bodyPr lIns="90000" tIns="45000" rIns="90000" bIns="45000"/>
          <a:lstStyle/>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1) Αύξηση του μεγέθους και της αξίας της εταιρείας.</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1α) Ευκολότερη και ταχύτερη οδό για τη μεγέθυνση της εταιρείας σε σχέση με την εναλλακτική επιλογή της οργανικής ανάπτυξης. </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2β) Οικονομικότερη λύση για τη μεγέθυνση της εταιρείας απ’ ότι η στρατηγική της επένδυσης σε παραγωγικές υποδομές. </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3γ) Η μεγιστοποίηση της μετοχικής αξίας επιτυγχάνεται μέσω αύξησης της ολιγοπωλιακής δύναμης στην αγορά και μέσω της βελτίωσης της αποτελεσματικότητας.</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457200" y="1"/>
            <a:ext cx="8229600" cy="54868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rgbClr val="FF0066"/>
                </a:solidFill>
              </a:rPr>
              <a:t>ΑΙΤΙΕΣ Ε&amp;Σ (2)</a:t>
            </a:r>
          </a:p>
        </p:txBody>
      </p:sp>
      <p:sp>
        <p:nvSpPr>
          <p:cNvPr id="32770" name="Text Box 2"/>
          <p:cNvSpPr txBox="1">
            <a:spLocks noChangeArrowheads="1"/>
          </p:cNvSpPr>
          <p:nvPr/>
        </p:nvSpPr>
        <p:spPr bwMode="auto">
          <a:xfrm>
            <a:off x="0" y="692696"/>
            <a:ext cx="9144000" cy="6163717"/>
          </a:xfrm>
          <a:prstGeom prst="rect">
            <a:avLst/>
          </a:prstGeom>
          <a:noFill/>
          <a:ln w="9525" cap="flat">
            <a:noFill/>
            <a:round/>
            <a:headEnd/>
            <a:tailEnd/>
          </a:ln>
          <a:effectLst/>
        </p:spPr>
        <p:txBody>
          <a:bodyPr lIns="90000" tIns="45000" rIns="90000" bIns="45000"/>
          <a:lstStyle/>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2) Φορολογικά κίνητρα και την εξεύρεση διεξόδου για την επένδυση υπερβαλλόντων ταμειακών διαθεσίμων.</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3) Οικονομίες κλίμακας. </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4) Αύξηση μεριδίων αγοράς. </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5) Ενίσχυση της εταιρικής φήμης και δύναμης.</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6) Η αποτροπή της πιθανότητας να αποτελέσουν στόχο-εξαγοράς οι ίδιες στο μέλλον.</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7) Εξεύρεση νέων δυναμικών στελεχών από την εξαγοραζόμενη εταιρεία αλλά και στην απόκτηση χρήσιμης τεχνογνωσίας.</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457200" y="274638"/>
            <a:ext cx="8229600" cy="7048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rgbClr val="FF0066"/>
                </a:solidFill>
              </a:rPr>
              <a:t>ΑΙΤΙΕΣ Ε&amp;Σ (3) </a:t>
            </a:r>
          </a:p>
        </p:txBody>
      </p:sp>
      <p:sp>
        <p:nvSpPr>
          <p:cNvPr id="33794" name="Text Box 2"/>
          <p:cNvSpPr txBox="1">
            <a:spLocks noChangeArrowheads="1"/>
          </p:cNvSpPr>
          <p:nvPr/>
        </p:nvSpPr>
        <p:spPr bwMode="auto">
          <a:xfrm>
            <a:off x="0" y="1196975"/>
            <a:ext cx="9144000" cy="4929188"/>
          </a:xfrm>
          <a:prstGeom prst="rect">
            <a:avLst/>
          </a:prstGeom>
          <a:noFill/>
          <a:ln w="9525" cap="flat">
            <a:noFill/>
            <a:round/>
            <a:headEnd/>
            <a:tailEnd/>
          </a:ln>
          <a:effectLst/>
        </p:spPr>
        <p:txBody>
          <a:bodyPr lIns="90000" tIns="45000" rIns="90000" bIns="45000"/>
          <a:lstStyle/>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8) Οι τεχνολογικές αλλαγές.</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9) Η απελευθέρωση των αγορών.</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10) Περιορισμός του ανταγωνισμού που ευνοεί την εξασφάλιση σταθερά υψηλής μερισματικής απόδοσης.</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11) Υπεροψία και Υπερεκτίμηση</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57200" y="0"/>
            <a:ext cx="8229600" cy="54868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rgbClr val="006600"/>
                </a:solidFill>
              </a:rPr>
              <a:t>ΚΙΝΗΤΡΑ </a:t>
            </a:r>
            <a:r>
              <a:rPr lang="el-GR" sz="4400" b="1" dirty="0" smtClean="0">
                <a:solidFill>
                  <a:srgbClr val="006600"/>
                </a:solidFill>
              </a:rPr>
              <a:t>Ε&amp;Σ [1]</a:t>
            </a:r>
            <a:endParaRPr lang="el-GR" sz="4400" b="1" dirty="0">
              <a:solidFill>
                <a:srgbClr val="006600"/>
              </a:solidFill>
            </a:endParaRPr>
          </a:p>
        </p:txBody>
      </p:sp>
      <p:sp>
        <p:nvSpPr>
          <p:cNvPr id="34818" name="Text Box 2"/>
          <p:cNvSpPr txBox="1">
            <a:spLocks noChangeArrowheads="1"/>
          </p:cNvSpPr>
          <p:nvPr/>
        </p:nvSpPr>
        <p:spPr bwMode="auto">
          <a:xfrm>
            <a:off x="0" y="620689"/>
            <a:ext cx="9144000" cy="6237312"/>
          </a:xfrm>
          <a:prstGeom prst="rect">
            <a:avLst/>
          </a:prstGeom>
          <a:noFill/>
          <a:ln w="9525" cap="flat">
            <a:noFill/>
            <a:round/>
            <a:headEnd/>
            <a:tailEnd/>
          </a:ln>
          <a:effectLst/>
        </p:spPr>
        <p:txBody>
          <a:bodyPr lIns="90000" tIns="45000" rIns="90000" bIns="45000"/>
          <a:lstStyle/>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α) Ο περιορισμός του αριθμού των ανταγωνιστών, </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β) Η γεωγραφική επέκταση, </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γ) Η επέκταση σε προϊοντικές γραμμές και διεθνή παρουσία, </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δ) Η απόκτηση τεχνογνωσίας αντί της εσωτερικής ανάπτυξης και </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ε) Η εδραίωση ανταγωνιστικής θέση σε μια αναπτυσσόμενη αγορά.</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στ) Η ανάπτυξη - μεγιστοποίηση της περιουσίας των μετόχων.</a:t>
            </a:r>
          </a:p>
          <a:p>
            <a:pPr hangingPunct="1">
              <a:lnSpc>
                <a:spcPct val="15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ζ) Δημιουργία υπεραξίας λόγω συγχώνευσης: </a:t>
            </a:r>
            <a:r>
              <a:rPr lang="el-GR" sz="2800" b="1" dirty="0">
                <a:solidFill>
                  <a:srgbClr val="000000"/>
                </a:solidFill>
                <a:latin typeface="Calibri" charset="0"/>
              </a:rPr>
              <a:t>(Α)+(Β)&lt;(ΑΒ)</a:t>
            </a:r>
          </a:p>
          <a:p>
            <a:pPr algn="just" hangingPunct="1">
              <a:lnSpc>
                <a:spcPct val="15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0" y="96838"/>
            <a:ext cx="9144000" cy="1316037"/>
          </a:xfrm>
        </p:spPr>
        <p:txBody>
          <a:bodyPr/>
          <a:lstStyle/>
          <a:p>
            <a:pPr algn="ctr"/>
            <a:r>
              <a:rPr lang="el-GR" sz="4000" b="1" dirty="0" smtClean="0">
                <a:solidFill>
                  <a:srgbClr val="006600"/>
                </a:solidFill>
              </a:rPr>
              <a:t>ΚΙΝΗΤΡΑ Ε&amp;Σ [2]</a:t>
            </a:r>
            <a:endParaRPr lang="el-GR" sz="4000" b="1" dirty="0">
              <a:solidFill>
                <a:srgbClr val="006600"/>
              </a:solidFill>
            </a:endParaRPr>
          </a:p>
        </p:txBody>
      </p:sp>
      <p:grpSp>
        <p:nvGrpSpPr>
          <p:cNvPr id="2" name="Organization Chart 2"/>
          <p:cNvGrpSpPr>
            <a:grpSpLocks/>
          </p:cNvGrpSpPr>
          <p:nvPr/>
        </p:nvGrpSpPr>
        <p:grpSpPr bwMode="auto">
          <a:xfrm>
            <a:off x="827088" y="1773238"/>
            <a:ext cx="7632700" cy="4606925"/>
            <a:chOff x="554" y="1228"/>
            <a:chExt cx="2880" cy="720"/>
          </a:xfrm>
        </p:grpSpPr>
        <p:cxnSp>
          <p:nvCxnSpPr>
            <p:cNvPr id="201732" name="_s201732"/>
            <p:cNvCxnSpPr>
              <a:cxnSpLocks noChangeShapeType="1"/>
              <a:stCxn id="6" idx="0"/>
              <a:endCxn id="3" idx="2"/>
            </p:cNvCxnSpPr>
            <p:nvPr/>
          </p:nvCxnSpPr>
          <p:spPr bwMode="auto">
            <a:xfrm rot="5400000" flipH="1">
              <a:off x="2426" y="1084"/>
              <a:ext cx="144" cy="1008"/>
            </a:xfrm>
            <a:prstGeom prst="bentConnector3">
              <a:avLst>
                <a:gd name="adj1" fmla="val 1241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1733" name="_s201733"/>
            <p:cNvCxnSpPr>
              <a:cxnSpLocks noChangeShapeType="1"/>
              <a:stCxn id="5" idx="0"/>
              <a:endCxn id="3" idx="2"/>
            </p:cNvCxnSpPr>
            <p:nvPr/>
          </p:nvCxnSpPr>
          <p:spPr bwMode="auto">
            <a:xfrm rot="16200000">
              <a:off x="1923" y="1587"/>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1734" name="_s201734"/>
            <p:cNvCxnSpPr>
              <a:cxnSpLocks noChangeShapeType="1"/>
              <a:stCxn id="4" idx="0"/>
              <a:endCxn id="3" idx="2"/>
            </p:cNvCxnSpPr>
            <p:nvPr/>
          </p:nvCxnSpPr>
          <p:spPr bwMode="auto">
            <a:xfrm rot="16200000">
              <a:off x="1418" y="1084"/>
              <a:ext cx="144" cy="1008"/>
            </a:xfrm>
            <a:prstGeom prst="bentConnector3">
              <a:avLst>
                <a:gd name="adj1" fmla="val 1241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201735"/>
            <p:cNvSpPr>
              <a:spLocks noChangeArrowheads="1"/>
            </p:cNvSpPr>
            <p:nvPr/>
          </p:nvSpPr>
          <p:spPr bwMode="auto">
            <a:xfrm>
              <a:off x="1562" y="1228"/>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Νεοκλασικές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Θεωρίες</a:t>
              </a:r>
            </a:p>
          </p:txBody>
        </p:sp>
        <p:sp>
          <p:nvSpPr>
            <p:cNvPr id="4" name="_s201736"/>
            <p:cNvSpPr>
              <a:spLocks noChangeArrowheads="1"/>
            </p:cNvSpPr>
            <p:nvPr/>
          </p:nvSpPr>
          <p:spPr bwMode="auto">
            <a:xfrm>
              <a:off x="554" y="1660"/>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Συνεργία</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charset="0"/>
                  <a:cs typeface="Arial" charset="0"/>
                </a:rPr>
                <a:t>Χρηματοοικονομική</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charset="0"/>
                  <a:cs typeface="Arial" charset="0"/>
                </a:rPr>
                <a:t>Λειτουργική</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charset="0"/>
                  <a:cs typeface="Arial" charset="0"/>
                </a:rPr>
                <a:t>Διοικητική</a:t>
              </a:r>
            </a:p>
          </p:txBody>
        </p:sp>
        <p:sp>
          <p:nvSpPr>
            <p:cNvPr id="5" name="_s201737"/>
            <p:cNvSpPr>
              <a:spLocks noChangeArrowheads="1"/>
            </p:cNvSpPr>
            <p:nvPr/>
          </p:nvSpPr>
          <p:spPr bwMode="auto">
            <a:xfrm>
              <a:off x="1562" y="1660"/>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Μείωση κινδύνου</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charset="0"/>
                  <a:cs typeface="Arial" charset="0"/>
                </a:rPr>
                <a:t>Γενικός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charset="0"/>
                  <a:cs typeface="Arial" charset="0"/>
                </a:rPr>
                <a:t>Ειδικός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charset="0"/>
                  <a:cs typeface="Arial" charset="0"/>
                </a:rPr>
                <a:t>(επιχειρησιακός,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charset="0"/>
                  <a:cs typeface="Arial" charset="0"/>
                </a:rPr>
                <a:t>Χρηματοοικονομικός)</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charset="0"/>
                <a:cs typeface="Arial" charset="0"/>
              </a:endParaRPr>
            </a:p>
          </p:txBody>
        </p:sp>
        <p:sp>
          <p:nvSpPr>
            <p:cNvPr id="6" name="_s201738"/>
            <p:cNvSpPr>
              <a:spLocks noChangeArrowheads="1"/>
            </p:cNvSpPr>
            <p:nvPr/>
          </p:nvSpPr>
          <p:spPr bwMode="auto">
            <a:xfrm>
              <a:off x="2570" y="1660"/>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Δημιουργία</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Μονοπωλιακών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Συνθηκών αγοράς</a:t>
              </a: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96839"/>
            <a:ext cx="8424935" cy="667866"/>
          </a:xfrm>
        </p:spPr>
        <p:txBody>
          <a:bodyPr/>
          <a:lstStyle/>
          <a:p>
            <a:pPr algn="ctr"/>
            <a:r>
              <a:rPr lang="el-GR" sz="3200" b="1" dirty="0" smtClean="0">
                <a:solidFill>
                  <a:srgbClr val="006600"/>
                </a:solidFill>
              </a:rPr>
              <a:t>ΚΙΝΗΤΡΑ Ε &amp; Σ [3]</a:t>
            </a:r>
            <a:endParaRPr lang="el-GR" sz="3200" b="1" dirty="0">
              <a:solidFill>
                <a:srgbClr val="006600"/>
              </a:solidFill>
            </a:endParaRPr>
          </a:p>
        </p:txBody>
      </p:sp>
      <p:sp>
        <p:nvSpPr>
          <p:cNvPr id="3" name="2 - Θέση SmartArt"/>
          <p:cNvSpPr>
            <a:spLocks noGrp="1"/>
          </p:cNvSpPr>
          <p:nvPr>
            <p:ph type="dgm" idx="1"/>
          </p:nvPr>
        </p:nvSpPr>
        <p:spPr/>
      </p:sp>
      <p:pic>
        <p:nvPicPr>
          <p:cNvPr id="399362" name="Picture 2"/>
          <p:cNvPicPr>
            <a:picLocks noChangeAspect="1" noChangeArrowheads="1"/>
          </p:cNvPicPr>
          <p:nvPr/>
        </p:nvPicPr>
        <p:blipFill>
          <a:blip r:embed="rId2" cstate="print"/>
          <a:srcRect/>
          <a:stretch>
            <a:fillRect/>
          </a:stretch>
        </p:blipFill>
        <p:spPr bwMode="auto">
          <a:xfrm>
            <a:off x="0" y="764704"/>
            <a:ext cx="9144000" cy="6093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0" y="0"/>
            <a:ext cx="9144000" cy="476251"/>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1200" b="1" dirty="0" smtClean="0"/>
              <a:t> </a:t>
            </a:r>
            <a:r>
              <a:rPr lang="el-GR" sz="1400" b="1" dirty="0"/>
              <a:t>Αριθμός εξαγορών και συγχωνεύσεων τραπεζών στη Δυτική Ευρώπη</a:t>
            </a:r>
            <a:r>
              <a:rPr lang="el-GR" sz="1400" dirty="0"/>
              <a:t> </a:t>
            </a:r>
            <a:r>
              <a:rPr lang="el-GR" sz="1400" b="1" dirty="0"/>
              <a:t>ανά χώρα προέλευσης τη χρονική περίοδο 1996-2014</a:t>
            </a:r>
          </a:p>
        </p:txBody>
      </p:sp>
      <p:sp>
        <p:nvSpPr>
          <p:cNvPr id="6146" name="Text Box 2"/>
          <p:cNvSpPr txBox="1">
            <a:spLocks noChangeArrowheads="1"/>
          </p:cNvSpPr>
          <p:nvPr/>
        </p:nvSpPr>
        <p:spPr bwMode="auto">
          <a:xfrm>
            <a:off x="6553200" y="6356350"/>
            <a:ext cx="2133600" cy="365125"/>
          </a:xfrm>
          <a:prstGeom prst="rect">
            <a:avLst/>
          </a:prstGeom>
          <a:noFill/>
          <a:ln w="9525" cap="flat">
            <a:noFill/>
            <a:round/>
            <a:headEnd/>
            <a:tailEnd/>
          </a:ln>
          <a:effectLst/>
        </p:spPr>
        <p:txBody>
          <a:bodyPr lIns="90000" tIns="45000" rIns="90000" bIns="45000"/>
          <a:lstStyle/>
          <a:p>
            <a:pPr hangingPunct="1">
              <a:lnSpc>
                <a:spcPct val="100000"/>
              </a:lnSpc>
              <a:tabLst>
                <a:tab pos="723900" algn="l"/>
                <a:tab pos="1447800" algn="l"/>
              </a:tabLst>
            </a:pPr>
            <a:fld id="{EAD5A754-C8C5-4EB5-AEEA-C487E10FA7B2}" type="slidenum">
              <a:rPr lang="en-US">
                <a:solidFill>
                  <a:srgbClr val="000000"/>
                </a:solidFill>
                <a:latin typeface="Calibri" charset="0"/>
              </a:rPr>
              <a:pPr hangingPunct="1">
                <a:lnSpc>
                  <a:spcPct val="100000"/>
                </a:lnSpc>
                <a:tabLst>
                  <a:tab pos="723900" algn="l"/>
                  <a:tab pos="1447800" algn="l"/>
                </a:tabLst>
              </a:pPr>
              <a:t>4</a:t>
            </a:fld>
            <a:endParaRPr lang="en-US" dirty="0">
              <a:solidFill>
                <a:srgbClr val="000000"/>
              </a:solidFill>
              <a:latin typeface="Calibri" charset="0"/>
            </a:endParaRPr>
          </a:p>
        </p:txBody>
      </p:sp>
      <p:graphicFrame>
        <p:nvGraphicFramePr>
          <p:cNvPr id="6147" name="Group 3"/>
          <p:cNvGraphicFramePr>
            <a:graphicFrameLocks noGrp="1"/>
          </p:cNvGraphicFramePr>
          <p:nvPr/>
        </p:nvGraphicFramePr>
        <p:xfrm>
          <a:off x="179388" y="620713"/>
          <a:ext cx="8786812" cy="6062672"/>
        </p:xfrm>
        <a:graphic>
          <a:graphicData uri="http://schemas.openxmlformats.org/drawingml/2006/table">
            <a:tbl>
              <a:tblPr/>
              <a:tblGrid>
                <a:gridCol w="2022475"/>
                <a:gridCol w="1289050"/>
                <a:gridCol w="1452562"/>
                <a:gridCol w="1285875"/>
                <a:gridCol w="1223963"/>
                <a:gridCol w="1512887"/>
              </a:tblGrid>
              <a:tr h="309563">
                <a:tc gridSpan="3">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600" b="1" i="0" u="none" strike="noStrike" cap="none" normalizeH="0" baseline="0" dirty="0" smtClean="0">
                          <a:ln>
                            <a:noFill/>
                          </a:ln>
                          <a:solidFill>
                            <a:srgbClr val="0000CC"/>
                          </a:solidFill>
                          <a:effectLst/>
                          <a:latin typeface="Calibri" charset="0"/>
                          <a:cs typeface="Arial" charset="0"/>
                        </a:rPr>
                        <a:t>Εξαγοράζουσες</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FFF00"/>
                    </a:solidFill>
                  </a:tcPr>
                </a:tc>
                <a:tc hMerge="1">
                  <a:txBody>
                    <a:bodyPr/>
                    <a:lstStyle/>
                    <a:p>
                      <a:endParaRPr lang="el-GR"/>
                    </a:p>
                  </a:txBody>
                  <a:tcPr/>
                </a:tc>
                <a:tc hMerge="1">
                  <a:txBody>
                    <a:bodyPr/>
                    <a:lstStyle/>
                    <a:p>
                      <a:endParaRPr lang="el-GR"/>
                    </a:p>
                  </a:txBody>
                  <a:tcPr/>
                </a:tc>
                <a:tc gridSpan="3">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600" b="1" i="0" u="none" strike="noStrike" cap="none" normalizeH="0" baseline="0" dirty="0" smtClean="0">
                          <a:ln>
                            <a:noFill/>
                          </a:ln>
                          <a:solidFill>
                            <a:srgbClr val="FF0000"/>
                          </a:solidFill>
                          <a:effectLst/>
                          <a:latin typeface="Calibri" charset="0"/>
                          <a:cs typeface="Arial" charset="0"/>
                        </a:rPr>
                        <a:t>Εξαγοραζόμενες</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FFF00"/>
                    </a:solidFill>
                  </a:tcPr>
                </a:tc>
                <a:tc hMerge="1">
                  <a:txBody>
                    <a:bodyPr/>
                    <a:lstStyle/>
                    <a:p>
                      <a:endParaRPr lang="el-GR"/>
                    </a:p>
                  </a:txBody>
                  <a:tcPr/>
                </a:tc>
                <a:tc hMerge="1">
                  <a:txBody>
                    <a:bodyPr/>
                    <a:lstStyle/>
                    <a:p>
                      <a:endParaRPr lang="el-GR"/>
                    </a:p>
                  </a:txBody>
                  <a:tcPr/>
                </a:tc>
              </a:tr>
              <a:tr h="314325">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Χώρα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Αριθμός Ε&amp;Σ</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Ποσοστό Ε&amp;Σ</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Χώρα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Αριθμός Ε&amp;Σ</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Ποσοστό Ε&amp;Σ</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336550">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Ανδόρα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1</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0,6</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400" b="0" i="0" u="none" strike="noStrike" cap="none" normalizeH="0" baseline="0" dirty="0" smtClean="0">
                        <a:ln>
                          <a:noFill/>
                        </a:ln>
                        <a:solidFill>
                          <a:srgbClr val="000000"/>
                        </a:solidFill>
                        <a:effectLst/>
                        <a:latin typeface="Calibri" charset="0"/>
                        <a:cs typeface="Times New Roman" pitchFamily="16" charset="0"/>
                      </a:endParaRP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400" b="0" i="0" u="none" strike="noStrike" cap="none" normalizeH="0" baseline="0" dirty="0" smtClean="0">
                        <a:ln>
                          <a:noFill/>
                        </a:ln>
                        <a:solidFill>
                          <a:srgbClr val="000000"/>
                        </a:solidFill>
                        <a:effectLst/>
                        <a:latin typeface="Calibri" charset="0"/>
                        <a:cs typeface="Times New Roman" pitchFamily="16" charset="0"/>
                      </a:endParaRP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400" b="0" i="0" u="none" strike="noStrike" cap="none" normalizeH="0" baseline="0" dirty="0" smtClean="0">
                        <a:ln>
                          <a:noFill/>
                        </a:ln>
                        <a:solidFill>
                          <a:srgbClr val="000000"/>
                        </a:solidFill>
                        <a:effectLst/>
                        <a:latin typeface="Calibri" charset="0"/>
                        <a:cs typeface="Times New Roman" pitchFamily="16" charset="0"/>
                      </a:endParaRP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Αυστρία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Αυστρία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4</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2,4%</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Βέλγιο</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1,8%</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Βέλγιο</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1,8%</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Γαλλία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18</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10,9%</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Γαλλία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12</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7,2%</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Γερμανία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26</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15,8%</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Γερμανία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Times New Roman" pitchFamily="16" charset="0"/>
                        </a:rPr>
                        <a:t>21</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12,7%</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Δανία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10</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6,2%</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Δανία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11</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6,8%</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Ελβετία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7</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4,2%</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Ελβετία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8</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4,8%</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Ελλάδα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7,9%</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Ελλάδα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17</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10,3%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00B050"/>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Ισλανδία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0,6%</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Ισπανία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17</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10,3%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Ισπανία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17</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10,3%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Ιταλία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38</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22,7%</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Ιταλία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37</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22,4%</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7030A0"/>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Κύπρος</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2</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Κύπρος</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1,8%</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Λουξεμβούργο</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Λουξεμβούργο</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0,6%</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Μάλτα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0,6%</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Αγγλία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6</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3,6%</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Αγγλία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7</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4,2%</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Νορβηγία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1,8%</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Νορβηγία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9</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5,5%</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Ολλανδία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4</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2,4%</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Ολλανδία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Πορτογαλία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5</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Πορτογαλία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9</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5,5%</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Σουηδία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8</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4,8%</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Σουηδία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Σύνολο</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165</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100%</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Σύνολο</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165</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100%</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336550">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Times New Roman" pitchFamily="16" charset="0"/>
                        </a:rPr>
                        <a:t>Εγχώριες</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Times New Roman" pitchFamily="16" charset="0"/>
                        </a:rPr>
                        <a:t>119</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Times New Roman" pitchFamily="16" charset="0"/>
                        </a:rPr>
                        <a:t>72,1%</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400" b="1" i="0" u="none" strike="noStrike" cap="none" normalizeH="0" baseline="0" dirty="0" smtClean="0">
                        <a:ln>
                          <a:noFill/>
                        </a:ln>
                        <a:solidFill>
                          <a:srgbClr val="000000"/>
                        </a:solidFill>
                        <a:effectLst/>
                        <a:latin typeface="Calibri" charset="0"/>
                        <a:cs typeface="Times New Roman" pitchFamily="16" charset="0"/>
                      </a:endParaRP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400" b="1" i="0" u="none" strike="noStrike" cap="none" normalizeH="0" baseline="0" dirty="0" smtClean="0">
                        <a:ln>
                          <a:noFill/>
                        </a:ln>
                        <a:solidFill>
                          <a:srgbClr val="000000"/>
                        </a:solidFill>
                        <a:effectLst/>
                        <a:latin typeface="Calibri" charset="0"/>
                        <a:cs typeface="Times New Roman" pitchFamily="16" charset="0"/>
                      </a:endParaRP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400" b="1" i="0" u="none" strike="noStrike" cap="none" normalizeH="0" baseline="0" dirty="0" smtClean="0">
                        <a:ln>
                          <a:noFill/>
                        </a:ln>
                        <a:solidFill>
                          <a:srgbClr val="000000"/>
                        </a:solidFill>
                        <a:effectLst/>
                        <a:latin typeface="Calibri" charset="0"/>
                        <a:cs typeface="Times New Roman" pitchFamily="16" charset="0"/>
                      </a:endParaRP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336550">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Times New Roman" pitchFamily="16" charset="0"/>
                        </a:rPr>
                        <a:t>Διασυνοριακές</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Times New Roman" pitchFamily="16" charset="0"/>
                        </a:rPr>
                        <a:t>46</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Times New Roman" pitchFamily="16" charset="0"/>
                        </a:rPr>
                        <a:t>27,9%</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400" b="1" i="0" u="none" strike="noStrike" cap="none" normalizeH="0" baseline="0" dirty="0" smtClean="0">
                        <a:ln>
                          <a:noFill/>
                        </a:ln>
                        <a:solidFill>
                          <a:srgbClr val="000000"/>
                        </a:solidFill>
                        <a:effectLst/>
                        <a:latin typeface="Calibri" charset="0"/>
                        <a:cs typeface="Times New Roman" pitchFamily="16" charset="0"/>
                      </a:endParaRP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400" b="1" i="0" u="none" strike="noStrike" cap="none" normalizeH="0" baseline="0" dirty="0" smtClean="0">
                        <a:ln>
                          <a:noFill/>
                        </a:ln>
                        <a:solidFill>
                          <a:srgbClr val="000000"/>
                        </a:solidFill>
                        <a:effectLst/>
                        <a:latin typeface="Calibri" charset="0"/>
                        <a:cs typeface="Times New Roman" pitchFamily="16" charset="0"/>
                      </a:endParaRP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400" b="1" i="0" u="none" strike="noStrike" cap="none" normalizeH="0" baseline="0" dirty="0" smtClean="0">
                        <a:ln>
                          <a:noFill/>
                        </a:ln>
                        <a:solidFill>
                          <a:srgbClr val="000000"/>
                        </a:solidFill>
                        <a:effectLst/>
                        <a:latin typeface="Calibri" charset="0"/>
                        <a:cs typeface="Times New Roman" pitchFamily="16" charset="0"/>
                      </a:endParaRP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457200" y="0"/>
            <a:ext cx="8229600" cy="620713"/>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chemeClr val="accent2">
                    <a:lumMod val="75000"/>
                  </a:schemeClr>
                </a:solidFill>
              </a:rPr>
              <a:t>ΠΛΕΟΝΕΚΤΗΜΑΤΑ </a:t>
            </a:r>
            <a:r>
              <a:rPr lang="el-GR" sz="4400" b="1" dirty="0" smtClean="0">
                <a:solidFill>
                  <a:schemeClr val="accent2">
                    <a:lumMod val="75000"/>
                  </a:schemeClr>
                </a:solidFill>
              </a:rPr>
              <a:t>Ε&amp;Σ</a:t>
            </a:r>
            <a:endParaRPr lang="el-GR" sz="4400" b="1" dirty="0">
              <a:solidFill>
                <a:schemeClr val="accent2">
                  <a:lumMod val="75000"/>
                </a:schemeClr>
              </a:solidFill>
            </a:endParaRPr>
          </a:p>
        </p:txBody>
      </p:sp>
      <p:sp>
        <p:nvSpPr>
          <p:cNvPr id="39938" name="Text Box 2"/>
          <p:cNvSpPr txBox="1">
            <a:spLocks noChangeArrowheads="1"/>
          </p:cNvSpPr>
          <p:nvPr/>
        </p:nvSpPr>
        <p:spPr bwMode="auto">
          <a:xfrm>
            <a:off x="0" y="908050"/>
            <a:ext cx="9144000" cy="5948363"/>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Οικονομίες Κλίμακος με την αύξηση της αποτελεσματικότητας και η μείωση των συστημικού κινδύνου.</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Οικονομίες 	Φάσματος με την προσφορά στους πελάτες ενός πακέτου ολοκληρωμένων υπηρεσιών</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Η ευελιξία ώστε το πιστωτικό ίδρυμα να προσαρμοστεί στο μεταβαλλόμενο περιβάλλον.</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Μείωση της έλλειψης ρευστότητας και κεφαλαιακής επάρκειας βάσει των Κανόνων της Βασιλείας ΙΙΙ. </a:t>
            </a:r>
          </a:p>
          <a:p>
            <a:pPr marL="342900" indent="-34131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457200" y="0"/>
            <a:ext cx="8229600" cy="692696"/>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rgbClr val="FF0000"/>
                </a:solidFill>
              </a:rPr>
              <a:t>ΜΕΙΟΝΕΚΤΗΜΑΤΑ Ε&amp;Σ</a:t>
            </a:r>
          </a:p>
        </p:txBody>
      </p:sp>
      <p:sp>
        <p:nvSpPr>
          <p:cNvPr id="40962" name="Text Box 2"/>
          <p:cNvSpPr txBox="1">
            <a:spLocks noChangeArrowheads="1"/>
          </p:cNvSpPr>
          <p:nvPr/>
        </p:nvSpPr>
        <p:spPr bwMode="auto">
          <a:xfrm>
            <a:off x="0" y="692696"/>
            <a:ext cx="9144000" cy="6163717"/>
          </a:xfrm>
          <a:prstGeom prst="rect">
            <a:avLst/>
          </a:prstGeom>
          <a:noFill/>
          <a:ln w="9525" cap="flat">
            <a:noFill/>
            <a:round/>
            <a:headEnd/>
            <a:tailEnd/>
          </a:ln>
          <a:effectLst/>
        </p:spPr>
        <p:txBody>
          <a:bodyPr lIns="90000" tIns="45000" rIns="90000" bIns="45000"/>
          <a:lstStyle/>
          <a:p>
            <a:pPr algn="just" hangingPunct="1">
              <a:lnSpc>
                <a:spcPct val="100000"/>
              </a:lnSpc>
              <a:spcBef>
                <a:spcPts val="0"/>
              </a:spcBef>
              <a:spcAft>
                <a:spcPts val="0"/>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dirty="0">
                <a:solidFill>
                  <a:srgbClr val="000000"/>
                </a:solidFill>
                <a:latin typeface="Calibri" charset="0"/>
              </a:rPr>
              <a:t>Δυσκολίες στην ομαλή ενσωμάτωση του προσωπικού της συγχωνευόμενης τράπεζας στο ενιαίο σχήμα λόγω δημιουργίας κακού κλίματος μεταξύ του προσωπικού των δύο ιδρυμάτων και εμπέδωση κλίματος ύπαρξης συνεργατών διαφορετικής κουλτούρας και ικανοτήτων στη νέα ενιαία τράπεζα</a:t>
            </a:r>
          </a:p>
          <a:p>
            <a:pPr algn="just" hangingPunct="1">
              <a:lnSpc>
                <a:spcPct val="100000"/>
              </a:lnSpc>
              <a:spcBef>
                <a:spcPts val="0"/>
              </a:spcBef>
              <a:spcAft>
                <a:spcPts val="0"/>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dirty="0">
                <a:solidFill>
                  <a:srgbClr val="000000"/>
                </a:solidFill>
                <a:latin typeface="Calibri" charset="0"/>
              </a:rPr>
              <a:t>Η μείωση του προσωπικού που πιθανόν να απαιτηθεί μέσω απολύσεων και προγραμμάτων εθελούσιας εξόδου. </a:t>
            </a:r>
          </a:p>
          <a:p>
            <a:pPr algn="just" hangingPunct="1">
              <a:lnSpc>
                <a:spcPct val="100000"/>
              </a:lnSpc>
              <a:spcBef>
                <a:spcPts val="0"/>
              </a:spcBef>
              <a:spcAft>
                <a:spcPts val="0"/>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dirty="0">
                <a:solidFill>
                  <a:srgbClr val="000000"/>
                </a:solidFill>
                <a:latin typeface="Calibri" charset="0"/>
              </a:rPr>
              <a:t>Υψηλό κόστος αναδιοργάνωσης του δικτύου με το κλείσιμο καταστημάτων ούτως ώστε να εξυπηρετείται η στρατηγική της νέας διοίκησης.</a:t>
            </a:r>
          </a:p>
          <a:p>
            <a:pPr algn="just" hangingPunct="1">
              <a:lnSpc>
                <a:spcPct val="100000"/>
              </a:lnSpc>
              <a:spcBef>
                <a:spcPts val="0"/>
              </a:spcBef>
              <a:spcAft>
                <a:spcPts val="0"/>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Τα αρχικά κόστη ανανέωσης του προωθητικού και ενημερωτικού υλικού, της ανανέωσης του εταιρικού σήματος θα απαιτήσουν κόστος δημιουργίας και διαφημιστικής προβολής.</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00386" name="Picture 2"/>
          <p:cNvPicPr>
            <a:picLocks noGrp="1" noChangeAspect="1" noChangeArrowheads="1"/>
          </p:cNvPicPr>
          <p:nvPr>
            <p:ph idx="1"/>
          </p:nvPr>
        </p:nvPicPr>
        <p:blipFill>
          <a:blip r:embed="rId2" cstate="print"/>
          <a:srcRect/>
          <a:stretch>
            <a:fillRect/>
          </a:stretch>
        </p:blipFill>
        <p:spPr bwMode="auto">
          <a:xfrm>
            <a:off x="251520" y="188640"/>
            <a:ext cx="8712968" cy="6480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784976" cy="1141412"/>
          </a:xfrm>
        </p:spPr>
        <p:txBody>
          <a:bodyPr/>
          <a:lstStyle/>
          <a:p>
            <a:pPr algn="ctr"/>
            <a:r>
              <a:rPr lang="el-GR" sz="3200" b="1" dirty="0" smtClean="0">
                <a:solidFill>
                  <a:srgbClr val="006600"/>
                </a:solidFill>
              </a:rPr>
              <a:t>ΒΑΣΙΚΑ ΧΑΡΑΚΤΗΡΙΣΤΙΚΑ Ε&amp;Σ ΣΤΗΝ ΕΛΛΗΝΙΚΗ ΟΙΚΟΝΟΜΙΑ</a:t>
            </a:r>
            <a:endParaRPr lang="el-GR" sz="3200" b="1" dirty="0">
              <a:solidFill>
                <a:srgbClr val="006600"/>
              </a:solidFill>
            </a:endParaRPr>
          </a:p>
        </p:txBody>
      </p:sp>
      <p:pic>
        <p:nvPicPr>
          <p:cNvPr id="401410" name="Picture 2"/>
          <p:cNvPicPr>
            <a:picLocks noGrp="1" noChangeAspect="1" noChangeArrowheads="1"/>
          </p:cNvPicPr>
          <p:nvPr>
            <p:ph idx="1"/>
          </p:nvPr>
        </p:nvPicPr>
        <p:blipFill>
          <a:blip r:embed="rId2" cstate="print"/>
          <a:srcRect/>
          <a:stretch>
            <a:fillRect/>
          </a:stretch>
        </p:blipFill>
        <p:spPr bwMode="auto">
          <a:xfrm>
            <a:off x="179512" y="1412776"/>
            <a:ext cx="8784976"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02434" name="Picture 2"/>
          <p:cNvPicPr>
            <a:picLocks noGrp="1" noChangeAspect="1" noChangeArrowheads="1"/>
          </p:cNvPicPr>
          <p:nvPr>
            <p:ph idx="1"/>
          </p:nvPr>
        </p:nvPicPr>
        <p:blipFill>
          <a:blip r:embed="rId2" cstate="print"/>
          <a:srcRect/>
          <a:stretch>
            <a:fillRect/>
          </a:stretch>
        </p:blipFill>
        <p:spPr bwMode="auto">
          <a:xfrm>
            <a:off x="179512" y="260648"/>
            <a:ext cx="8784976" cy="640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3200" b="1" dirty="0" smtClean="0">
                <a:solidFill>
                  <a:srgbClr val="006600"/>
                </a:solidFill>
              </a:rPr>
              <a:t>ΔΟΜΙΚΕΣ ΕΠΙΠΤΩΣΕΙΣ ΤΩΝ Ε&amp;Σ ΣΤΗΝ ΕΛΛΗΝΙΚΗ ΒΙΟΜΗΧΑΝΙΑ</a:t>
            </a:r>
            <a:endParaRPr lang="el-GR" sz="3200" b="1" dirty="0">
              <a:solidFill>
                <a:srgbClr val="006600"/>
              </a:solidFill>
            </a:endParaRPr>
          </a:p>
        </p:txBody>
      </p:sp>
      <p:pic>
        <p:nvPicPr>
          <p:cNvPr id="403458" name="Picture 2"/>
          <p:cNvPicPr>
            <a:picLocks noGrp="1" noChangeAspect="1" noChangeArrowheads="1"/>
          </p:cNvPicPr>
          <p:nvPr>
            <p:ph idx="1"/>
          </p:nvPr>
        </p:nvPicPr>
        <p:blipFill>
          <a:blip r:embed="rId2" cstate="print"/>
          <a:srcRect/>
          <a:stretch>
            <a:fillRect/>
          </a:stretch>
        </p:blipFill>
        <p:spPr bwMode="auto">
          <a:xfrm>
            <a:off x="179512" y="1340768"/>
            <a:ext cx="8784976"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p:spPr>
        <p:txBody>
          <a:bodyPr rtlCol="0">
            <a:noAutofit/>
          </a:bodyPr>
          <a:lstStyle/>
          <a:p>
            <a:pPr algn="ctr" fontAlgn="auto">
              <a:spcAft>
                <a:spcPts val="0"/>
              </a:spcAft>
              <a:defRPr/>
            </a:pPr>
            <a:r>
              <a:rPr lang="el-GR" sz="2800" b="1" dirty="0" smtClean="0">
                <a:solidFill>
                  <a:srgbClr val="CC3300"/>
                </a:solidFill>
              </a:rPr>
              <a:t>ΠΩΣ ΕΠΙΛΕΓΕΤΑΙ Η ΠΡΟΣ ΕΞΑΓΟΡΑ ΕΠΙΧΕΙΡΗΣΗ [1]</a:t>
            </a:r>
            <a:endParaRPr lang="el-GR" sz="2800" b="1" dirty="0">
              <a:solidFill>
                <a:srgbClr val="CC3300"/>
              </a:solidFill>
            </a:endParaRPr>
          </a:p>
        </p:txBody>
      </p:sp>
      <p:sp>
        <p:nvSpPr>
          <p:cNvPr id="3" name="Content Placeholder 2"/>
          <p:cNvSpPr>
            <a:spLocks noGrp="1"/>
          </p:cNvSpPr>
          <p:nvPr>
            <p:ph idx="1"/>
          </p:nvPr>
        </p:nvSpPr>
        <p:spPr>
          <a:xfrm>
            <a:off x="0" y="908720"/>
            <a:ext cx="9144000" cy="5949280"/>
          </a:xfrm>
        </p:spPr>
        <p:txBody>
          <a:bodyPr rtlCol="0">
            <a:normAutofit fontScale="92500" lnSpcReduction="10000"/>
          </a:bodyPr>
          <a:lstStyle/>
          <a:p>
            <a:pPr algn="just" fontAlgn="auto">
              <a:spcAft>
                <a:spcPts val="0"/>
              </a:spcAft>
              <a:buFont typeface="Arial" pitchFamily="34" charset="0"/>
              <a:buChar char="•"/>
              <a:defRPr/>
            </a:pPr>
            <a:r>
              <a:rPr lang="el-GR" dirty="0"/>
              <a:t>Μεταξύ των άλλων παραγόντων που επηρεάζουν την επιλογή της προς εξαγορά επιχείρησης είναι και οι εξής:</a:t>
            </a:r>
          </a:p>
          <a:p>
            <a:pPr algn="just" fontAlgn="auto">
              <a:spcAft>
                <a:spcPts val="0"/>
              </a:spcAft>
              <a:buFont typeface="Arial" pitchFamily="34" charset="0"/>
              <a:buChar char="•"/>
              <a:defRPr/>
            </a:pPr>
            <a:r>
              <a:rPr lang="el-GR" b="1" dirty="0"/>
              <a:t>(α) Η αξία της περιουσίας </a:t>
            </a:r>
            <a:r>
              <a:rPr lang="el-GR" b="1" dirty="0">
                <a:solidFill>
                  <a:srgbClr val="006600"/>
                </a:solidFill>
              </a:rPr>
              <a:t>και των λοιπών περιουσιακών στοιχείων (μεταξύ των οποίων οι μάρκες, η φήμη και πελατεία, και τα εμπορικά σήματα) </a:t>
            </a:r>
            <a:r>
              <a:rPr lang="el-GR" b="1" dirty="0" smtClean="0">
                <a:solidFill>
                  <a:srgbClr val="006600"/>
                </a:solidFill>
              </a:rPr>
              <a:t>της </a:t>
            </a:r>
            <a:r>
              <a:rPr lang="el-GR" b="1" dirty="0">
                <a:solidFill>
                  <a:srgbClr val="006600"/>
                </a:solidFill>
              </a:rPr>
              <a:t>προς εξαγορά επιχείρησης.</a:t>
            </a:r>
          </a:p>
          <a:p>
            <a:pPr algn="just" fontAlgn="auto">
              <a:spcAft>
                <a:spcPts val="0"/>
              </a:spcAft>
              <a:buFont typeface="Arial" pitchFamily="34" charset="0"/>
              <a:buChar char="•"/>
              <a:defRPr/>
            </a:pPr>
            <a:r>
              <a:rPr lang="el-GR" b="1" dirty="0">
                <a:solidFill>
                  <a:schemeClr val="accent2">
                    <a:lumMod val="75000"/>
                  </a:schemeClr>
                </a:solidFill>
              </a:rPr>
              <a:t>(β) Η τιμή της μετοχής της προς εξαγορά επιχείρησης.</a:t>
            </a:r>
          </a:p>
          <a:p>
            <a:pPr algn="just" fontAlgn="auto">
              <a:spcAft>
                <a:spcPts val="0"/>
              </a:spcAft>
              <a:buFont typeface="Arial" pitchFamily="34" charset="0"/>
              <a:buChar char="•"/>
              <a:defRPr/>
            </a:pPr>
            <a:r>
              <a:rPr lang="el-GR" b="1" dirty="0">
                <a:solidFill>
                  <a:srgbClr val="FF0066"/>
                </a:solidFill>
              </a:rPr>
              <a:t>(γ) Το πλήθος των μετόχων της προς εξαγορά επιχείρησης. </a:t>
            </a:r>
            <a:r>
              <a:rPr lang="el-GR" dirty="0"/>
              <a:t>Σε μία επιχείρηση με μικρό αριθμό βασικών μετόχων οι οποίοι αγωνιούν να πωλήσουν τις μετοχές τους, θα είναι εύκολο να γίνει η εξαγορά, και αντίστροφα</a:t>
            </a:r>
            <a:r>
              <a:rPr lang="el-GR" dirty="0" smtClean="0"/>
              <a:t>.</a:t>
            </a:r>
            <a:endParaRPr lang="el-G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p:spPr>
        <p:txBody>
          <a:bodyPr rtlCol="0">
            <a:noAutofit/>
          </a:bodyPr>
          <a:lstStyle/>
          <a:p>
            <a:pPr algn="ctr" fontAlgn="auto">
              <a:spcAft>
                <a:spcPts val="0"/>
              </a:spcAft>
              <a:defRPr/>
            </a:pPr>
            <a:r>
              <a:rPr lang="el-GR" sz="3200" b="1" dirty="0" smtClean="0">
                <a:solidFill>
                  <a:srgbClr val="CC3300"/>
                </a:solidFill>
              </a:rPr>
              <a:t>ΠΩΣ ΕΠΙΛΕΓΕΤΑΙ Η ΠΡΟΣ ΕΞΑΓΟΡΑ ΕΠΙΧΕΙΡΗΣΗ [2]</a:t>
            </a:r>
            <a:endParaRPr lang="el-GR" sz="3200" b="1" dirty="0">
              <a:solidFill>
                <a:srgbClr val="CC3300"/>
              </a:solidFill>
            </a:endParaRPr>
          </a:p>
        </p:txBody>
      </p:sp>
      <p:sp>
        <p:nvSpPr>
          <p:cNvPr id="3" name="Content Placeholder 2"/>
          <p:cNvSpPr>
            <a:spLocks noGrp="1"/>
          </p:cNvSpPr>
          <p:nvPr>
            <p:ph idx="1"/>
          </p:nvPr>
        </p:nvSpPr>
        <p:spPr>
          <a:xfrm>
            <a:off x="0" y="908720"/>
            <a:ext cx="9144000" cy="5949280"/>
          </a:xfrm>
        </p:spPr>
        <p:txBody>
          <a:bodyPr rtlCol="0">
            <a:normAutofit lnSpcReduction="10000"/>
          </a:bodyPr>
          <a:lstStyle/>
          <a:p>
            <a:pPr algn="just" fontAlgn="auto">
              <a:spcAft>
                <a:spcPts val="0"/>
              </a:spcAft>
              <a:buFont typeface="Arial" pitchFamily="34" charset="0"/>
              <a:buChar char="•"/>
              <a:defRPr/>
            </a:pPr>
            <a:r>
              <a:rPr lang="el-GR" b="1" dirty="0" smtClean="0">
                <a:solidFill>
                  <a:schemeClr val="accent2">
                    <a:lumMod val="75000"/>
                  </a:schemeClr>
                </a:solidFill>
              </a:rPr>
              <a:t>(</a:t>
            </a:r>
            <a:r>
              <a:rPr lang="el-GR" b="1" dirty="0">
                <a:solidFill>
                  <a:schemeClr val="accent2">
                    <a:lumMod val="75000"/>
                  </a:schemeClr>
                </a:solidFill>
              </a:rPr>
              <a:t>δ) Το "όνομα" </a:t>
            </a:r>
            <a:r>
              <a:rPr lang="el-GR" dirty="0"/>
              <a:t>του μάνατζμεντ της προς εξαγορά επιχείρησης και το αν το υφιστάμενο </a:t>
            </a:r>
            <a:r>
              <a:rPr lang="el-GR" dirty="0" smtClean="0"/>
              <a:t>μάνατζμεντ </a:t>
            </a:r>
            <a:r>
              <a:rPr lang="el-GR" dirty="0"/>
              <a:t>θα συστήσει στους μετόχους να αποδεχθούν ή να απορρίψουν μία προσφορά για εξαγορά.</a:t>
            </a:r>
          </a:p>
          <a:p>
            <a:pPr algn="just" fontAlgn="auto">
              <a:spcAft>
                <a:spcPts val="0"/>
              </a:spcAft>
              <a:buFont typeface="Arial" pitchFamily="34" charset="0"/>
              <a:buChar char="•"/>
              <a:defRPr/>
            </a:pPr>
            <a:r>
              <a:rPr lang="el-GR" b="1" dirty="0">
                <a:solidFill>
                  <a:srgbClr val="006600"/>
                </a:solidFill>
              </a:rPr>
              <a:t>(ε) Οι μακροπρόθεσμες προοπτικές της προς εξαγορά επιχείρησης.</a:t>
            </a:r>
            <a:r>
              <a:rPr lang="el-GR" dirty="0"/>
              <a:t> Μία εταιρεία που </a:t>
            </a:r>
            <a:r>
              <a:rPr lang="el-GR" dirty="0" smtClean="0"/>
              <a:t>αντιμετωπίζει </a:t>
            </a:r>
            <a:r>
              <a:rPr lang="el-GR" dirty="0"/>
              <a:t>βραχυχρόνια οικονομικά προβλήματα θα πληρώνει μικρό μέρισμα και συνεπώς η αγοραία τιμή των μετοχών της θα μειωθεί. Παρόλα αυτά η επιχείρηση μπορεί στην ουσία </a:t>
            </a:r>
            <a:r>
              <a:rPr lang="el-GR" dirty="0" smtClean="0"/>
              <a:t>να είναι </a:t>
            </a:r>
            <a:r>
              <a:rPr lang="el-GR" dirty="0"/>
              <a:t>υγιής και συνεπώς να αποτελεί μία καλή ευκαιρία για εξαγορά.</a:t>
            </a:r>
          </a:p>
          <a:p>
            <a:pPr algn="just" fontAlgn="auto">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rtlCol="0">
            <a:normAutofit/>
          </a:bodyPr>
          <a:lstStyle/>
          <a:p>
            <a:pPr algn="ctr" fontAlgn="auto">
              <a:spcAft>
                <a:spcPts val="0"/>
              </a:spcAft>
              <a:defRPr/>
            </a:pPr>
            <a:r>
              <a:rPr lang="el-GR" sz="3200" b="1" dirty="0" smtClean="0">
                <a:solidFill>
                  <a:srgbClr val="0000CC"/>
                </a:solidFill>
              </a:rPr>
              <a:t>ΠΩΣ ΜΠΟΡΕΙ ΝΑ ΑΠΟΦΕΥΧΘΕΙ ΜΙΑ ΕΞΑΓΟΡΑ [1]</a:t>
            </a:r>
            <a:endParaRPr lang="el-GR" sz="3200" b="1" dirty="0">
              <a:solidFill>
                <a:srgbClr val="0000CC"/>
              </a:solidFill>
            </a:endParaRPr>
          </a:p>
        </p:txBody>
      </p:sp>
      <p:sp>
        <p:nvSpPr>
          <p:cNvPr id="58371" name="Content Placeholder 2"/>
          <p:cNvSpPr>
            <a:spLocks noGrp="1"/>
          </p:cNvSpPr>
          <p:nvPr>
            <p:ph idx="1"/>
          </p:nvPr>
        </p:nvSpPr>
        <p:spPr>
          <a:xfrm>
            <a:off x="0" y="980728"/>
            <a:ext cx="9144000" cy="5877272"/>
          </a:xfrm>
        </p:spPr>
        <p:txBody>
          <a:bodyPr/>
          <a:lstStyle/>
          <a:p>
            <a:pPr algn="just">
              <a:buFont typeface="Arial" pitchFamily="34" charset="0"/>
              <a:buChar char="•"/>
            </a:pPr>
            <a:r>
              <a:rPr lang="el-GR" dirty="0" smtClean="0"/>
              <a:t>Μεταξύ των άλλων στρατηγικών που έχουν στη διάθεσή τους οι εταιρείες που δε θέλουν να εξαγοραστούν είναι και οι εξής:</a:t>
            </a:r>
          </a:p>
          <a:p>
            <a:pPr lvl="1" algn="just"/>
            <a:r>
              <a:rPr lang="el-GR" sz="2800" b="1" dirty="0" smtClean="0">
                <a:solidFill>
                  <a:srgbClr val="C00000"/>
                </a:solidFill>
              </a:rPr>
              <a:t>(α) Η σκόπιμη παρουσίαση της εταιρείας ως μη ελκυστικής επιλογής για τους υφιστάμενους ή τους πιθανούς αγοραστές που καραδοκούν για να την εξαγοράσουν. </a:t>
            </a:r>
          </a:p>
          <a:p>
            <a:pPr lvl="1" algn="just"/>
            <a:r>
              <a:rPr lang="el-GR" sz="2800" b="1" dirty="0" smtClean="0">
                <a:solidFill>
                  <a:srgbClr val="006600"/>
                </a:solidFill>
              </a:rPr>
              <a:t>β) Η άμεση αντίδραση προς τις προσπάθειες για εξαγορά.</a:t>
            </a:r>
          </a:p>
          <a:p>
            <a:pPr lvl="1" algn="just"/>
            <a:r>
              <a:rPr lang="el-GR" sz="2800" b="1" dirty="0" smtClean="0">
                <a:solidFill>
                  <a:srgbClr val="7030A0"/>
                </a:solidFill>
              </a:rPr>
              <a:t>(γ) Η χρηματοδότηση της αύξησης του κεφαλαίου με έκδοση μετοχών χωρίς ψήφο.</a:t>
            </a:r>
          </a:p>
          <a:p>
            <a:pPr lvl="1" algn="just"/>
            <a:endParaRPr lang="el-GR" dirty="0" smtClean="0"/>
          </a:p>
          <a:p>
            <a:pPr lvl="1" algn="just"/>
            <a:endParaRPr lang="el-GR"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p:spPr>
        <p:txBody>
          <a:bodyPr rtlCol="0">
            <a:noAutofit/>
          </a:bodyPr>
          <a:lstStyle/>
          <a:p>
            <a:pPr algn="ctr" fontAlgn="auto">
              <a:spcAft>
                <a:spcPts val="0"/>
              </a:spcAft>
              <a:defRPr/>
            </a:pPr>
            <a:r>
              <a:rPr lang="el-GR" sz="3200" b="1" dirty="0" smtClean="0">
                <a:solidFill>
                  <a:srgbClr val="0000CC"/>
                </a:solidFill>
              </a:rPr>
              <a:t>ΠΩΣ ΜΠΟΡΕΙ ΝΑ ΑΠΟΦΕΥΧΘΕΙ ΜΙΑ ΕΞΑΓΟΡΑ [2]</a:t>
            </a:r>
            <a:endParaRPr lang="el-GR" sz="3200" dirty="0">
              <a:solidFill>
                <a:srgbClr val="0000CC"/>
              </a:solidFill>
            </a:endParaRPr>
          </a:p>
        </p:txBody>
      </p:sp>
      <p:sp>
        <p:nvSpPr>
          <p:cNvPr id="3" name="Content Placeholder 2"/>
          <p:cNvSpPr>
            <a:spLocks noGrp="1"/>
          </p:cNvSpPr>
          <p:nvPr>
            <p:ph idx="1"/>
          </p:nvPr>
        </p:nvSpPr>
        <p:spPr>
          <a:xfrm>
            <a:off x="0" y="908720"/>
            <a:ext cx="9144000" cy="5949280"/>
          </a:xfrm>
        </p:spPr>
        <p:txBody>
          <a:bodyPr rtlCol="0">
            <a:normAutofit/>
          </a:bodyPr>
          <a:lstStyle/>
          <a:p>
            <a:pPr algn="just" fontAlgn="auto">
              <a:spcAft>
                <a:spcPts val="0"/>
              </a:spcAft>
              <a:buFont typeface="Arial" pitchFamily="34" charset="0"/>
              <a:buChar char="•"/>
              <a:defRPr/>
            </a:pPr>
            <a:r>
              <a:rPr lang="el-GR" dirty="0"/>
              <a:t>Πώς μπορεί να εμφανιστεί μία εταιρεία μη ελκυστική στα μάτια εκείνων που καραδοκούν να την </a:t>
            </a:r>
            <a:r>
              <a:rPr lang="el-GR" dirty="0" smtClean="0"/>
              <a:t>αγοράσουν ;</a:t>
            </a:r>
          </a:p>
          <a:p>
            <a:pPr algn="just" fontAlgn="auto">
              <a:spcAft>
                <a:spcPts val="0"/>
              </a:spcAft>
              <a:buFont typeface="Arial" pitchFamily="34" charset="0"/>
              <a:buChar char="•"/>
              <a:defRPr/>
            </a:pPr>
            <a:r>
              <a:rPr lang="el-GR" dirty="0"/>
              <a:t>Παρόλο που μία επιχείρηση είναι εύκολο να εμφανιστεί </a:t>
            </a:r>
            <a:r>
              <a:rPr lang="el-GR" dirty="0" smtClean="0"/>
              <a:t>ως μη </a:t>
            </a:r>
            <a:r>
              <a:rPr lang="el-GR" dirty="0"/>
              <a:t>ελκυστική στα μάτια των πιθανών αγοραστών της, οι ενέργειες που θα γίνουν θα βλάψουν μακροχρονίως την εταιρεία. Παρόλα αυτά κάποιες απελπισμένες διοικήσεις καταφεύγουν μερικές φορές σε αυτήν την τακτική. </a:t>
            </a:r>
          </a:p>
          <a:p>
            <a:pPr fontAlgn="auto">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0" y="836613"/>
            <a:ext cx="9144000" cy="70802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dirty="0"/>
              <a:t>Αριθμός Διασυνοριακών και Εγχώριων Ε&amp;Σ Ευρωπαϊκών</a:t>
            </a:r>
            <a:br>
              <a:rPr lang="el-GR" sz="2400" b="1" dirty="0"/>
            </a:br>
            <a:r>
              <a:rPr lang="el-GR" sz="2400" b="1" dirty="0"/>
              <a:t>Τραπεζών  από το 1996-2014 Εισηγμένων στα Χρηματιστήρια</a:t>
            </a:r>
          </a:p>
        </p:txBody>
      </p:sp>
      <p:sp>
        <p:nvSpPr>
          <p:cNvPr id="7170" name="Text Box 2"/>
          <p:cNvSpPr txBox="1">
            <a:spLocks noChangeArrowheads="1"/>
          </p:cNvSpPr>
          <p:nvPr/>
        </p:nvSpPr>
        <p:spPr bwMode="auto">
          <a:xfrm>
            <a:off x="6553200" y="6356350"/>
            <a:ext cx="2133600" cy="365125"/>
          </a:xfrm>
          <a:prstGeom prst="rect">
            <a:avLst/>
          </a:prstGeom>
          <a:noFill/>
          <a:ln w="9525" cap="flat">
            <a:noFill/>
            <a:round/>
            <a:headEnd/>
            <a:tailEnd/>
          </a:ln>
          <a:effectLst/>
        </p:spPr>
        <p:txBody>
          <a:bodyPr lIns="90000" tIns="45000" rIns="90000" bIns="45000"/>
          <a:lstStyle/>
          <a:p>
            <a:pPr hangingPunct="1">
              <a:lnSpc>
                <a:spcPct val="100000"/>
              </a:lnSpc>
              <a:tabLst>
                <a:tab pos="723900" algn="l"/>
                <a:tab pos="1447800" algn="l"/>
              </a:tabLst>
            </a:pPr>
            <a:fld id="{0EB939F0-47E3-48DB-9285-1C7C8C792F52}" type="slidenum">
              <a:rPr lang="en-US">
                <a:solidFill>
                  <a:srgbClr val="000000"/>
                </a:solidFill>
                <a:latin typeface="Calibri" charset="0"/>
              </a:rPr>
              <a:pPr hangingPunct="1">
                <a:lnSpc>
                  <a:spcPct val="100000"/>
                </a:lnSpc>
                <a:tabLst>
                  <a:tab pos="723900" algn="l"/>
                  <a:tab pos="1447800" algn="l"/>
                </a:tabLst>
              </a:pPr>
              <a:t>5</a:t>
            </a:fld>
            <a:endParaRPr lang="en-US" dirty="0">
              <a:solidFill>
                <a:srgbClr val="000000"/>
              </a:solidFill>
              <a:latin typeface="Calibri" charset="0"/>
            </a:endParaRPr>
          </a:p>
        </p:txBody>
      </p:sp>
      <p:graphicFrame>
        <p:nvGraphicFramePr>
          <p:cNvPr id="7171" name="Group 3"/>
          <p:cNvGraphicFramePr>
            <a:graphicFrameLocks noGrp="1"/>
          </p:cNvGraphicFramePr>
          <p:nvPr/>
        </p:nvGraphicFramePr>
        <p:xfrm>
          <a:off x="252413" y="1773238"/>
          <a:ext cx="8713787" cy="3384551"/>
        </p:xfrm>
        <a:graphic>
          <a:graphicData uri="http://schemas.openxmlformats.org/drawingml/2006/table">
            <a:tbl>
              <a:tblPr/>
              <a:tblGrid>
                <a:gridCol w="3490912"/>
                <a:gridCol w="2541588"/>
                <a:gridCol w="2681287"/>
              </a:tblGrid>
              <a:tr h="1336675">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400" b="1" i="0" u="none" strike="noStrike" cap="none" normalizeH="0" baseline="0" dirty="0" smtClean="0">
                        <a:ln>
                          <a:noFill/>
                        </a:ln>
                        <a:solidFill>
                          <a:srgbClr val="FFFFFF"/>
                        </a:solidFill>
                        <a:effectLst/>
                        <a:latin typeface="Calibri" charset="0"/>
                        <a:cs typeface="Arial" charset="0"/>
                      </a:endParaRP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400" b="1" i="0" u="none" strike="noStrike" cap="none" normalizeH="0" baseline="0" dirty="0" smtClean="0">
                          <a:ln>
                            <a:noFill/>
                          </a:ln>
                          <a:solidFill>
                            <a:srgbClr val="FFFFFF"/>
                          </a:solidFill>
                          <a:effectLst/>
                          <a:latin typeface="Calibri" charset="0"/>
                          <a:cs typeface="Arial" charset="0"/>
                        </a:rPr>
                        <a:t>Αριθμός Ε&amp;Σ</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400" b="1" i="0" u="none" strike="noStrike" cap="none" normalizeH="0" baseline="0" dirty="0" smtClean="0">
                          <a:ln>
                            <a:noFill/>
                          </a:ln>
                          <a:solidFill>
                            <a:srgbClr val="FFFFFF"/>
                          </a:solidFill>
                          <a:effectLst/>
                          <a:latin typeface="Calibri" charset="0"/>
                          <a:cs typeface="Arial" charset="0"/>
                        </a:rPr>
                        <a:t>%</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4F81BD"/>
                    </a:solidFill>
                  </a:tcPr>
                </a:tc>
              </a:tr>
              <a:tr h="1023938">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400" b="1" i="0" u="none" strike="noStrike" cap="none" normalizeH="0" baseline="0" dirty="0" smtClean="0">
                          <a:ln>
                            <a:noFill/>
                          </a:ln>
                          <a:solidFill>
                            <a:srgbClr val="000000"/>
                          </a:solidFill>
                          <a:effectLst/>
                          <a:latin typeface="Calibri" charset="0"/>
                          <a:cs typeface="Arial" charset="0"/>
                        </a:rPr>
                        <a:t>Διασυνοριακές Ε&amp;Σ</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400" b="1" i="0" u="none" strike="noStrike" cap="none" normalizeH="0" baseline="0" dirty="0" smtClean="0">
                          <a:ln>
                            <a:noFill/>
                          </a:ln>
                          <a:solidFill>
                            <a:srgbClr val="000000"/>
                          </a:solidFill>
                          <a:effectLst/>
                          <a:latin typeface="Calibri" charset="0"/>
                          <a:cs typeface="Arial" charset="0"/>
                        </a:rPr>
                        <a:t>46</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400" b="1" i="0" u="none" strike="noStrike" cap="none" normalizeH="0" baseline="0" dirty="0" smtClean="0">
                          <a:ln>
                            <a:noFill/>
                          </a:ln>
                          <a:solidFill>
                            <a:srgbClr val="000000"/>
                          </a:solidFill>
                          <a:effectLst/>
                          <a:latin typeface="Calibri" charset="0"/>
                          <a:cs typeface="Arial" charset="0"/>
                        </a:rPr>
                        <a:t>27,9%</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1023938">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400" b="1" i="0" u="none" strike="noStrike" cap="none" normalizeH="0" baseline="0" dirty="0" smtClean="0">
                          <a:ln>
                            <a:noFill/>
                          </a:ln>
                          <a:solidFill>
                            <a:srgbClr val="000000"/>
                          </a:solidFill>
                          <a:effectLst/>
                          <a:latin typeface="Calibri" charset="0"/>
                          <a:cs typeface="Arial" charset="0"/>
                        </a:rPr>
                        <a:t>Εγχώριες Ε&amp;Σ</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400" b="1" i="0" u="none" strike="noStrike" cap="none" normalizeH="0" baseline="0" dirty="0" smtClean="0">
                          <a:ln>
                            <a:noFill/>
                          </a:ln>
                          <a:solidFill>
                            <a:srgbClr val="000000"/>
                          </a:solidFill>
                          <a:effectLst/>
                          <a:latin typeface="Calibri" charset="0"/>
                          <a:cs typeface="Arial" charset="0"/>
                        </a:rPr>
                        <a:t>119</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400" b="1" i="0" u="none" strike="noStrike" cap="none" normalizeH="0" baseline="0" dirty="0" smtClean="0">
                          <a:ln>
                            <a:noFill/>
                          </a:ln>
                          <a:solidFill>
                            <a:srgbClr val="000000"/>
                          </a:solidFill>
                          <a:effectLst/>
                          <a:latin typeface="Calibri" charset="0"/>
                          <a:cs typeface="Arial" charset="0"/>
                        </a:rPr>
                        <a:t>72,1%</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p:spPr>
        <p:txBody>
          <a:bodyPr rtlCol="0">
            <a:normAutofit/>
          </a:bodyPr>
          <a:lstStyle/>
          <a:p>
            <a:pPr algn="ctr" fontAlgn="auto">
              <a:spcAft>
                <a:spcPts val="0"/>
              </a:spcAft>
              <a:defRPr/>
            </a:pPr>
            <a:r>
              <a:rPr lang="el-GR" sz="3200" b="1" dirty="0" smtClean="0">
                <a:solidFill>
                  <a:srgbClr val="0000CC"/>
                </a:solidFill>
              </a:rPr>
              <a:t>ΠΩΣ ΜΠΟΡΕΙ ΝΑ ΑΠΟΦΕΥΧΘΕΙ ΜΙΑ ΕΞΑΓΟΡΑ [3]</a:t>
            </a:r>
            <a:endParaRPr lang="el-GR" sz="3200" b="1" dirty="0">
              <a:solidFill>
                <a:srgbClr val="0000CC"/>
              </a:solidFill>
            </a:endParaRPr>
          </a:p>
        </p:txBody>
      </p:sp>
      <p:sp>
        <p:nvSpPr>
          <p:cNvPr id="3" name="Content Placeholder 2"/>
          <p:cNvSpPr>
            <a:spLocks noGrp="1"/>
          </p:cNvSpPr>
          <p:nvPr>
            <p:ph idx="1"/>
          </p:nvPr>
        </p:nvSpPr>
        <p:spPr>
          <a:xfrm>
            <a:off x="0" y="692696"/>
            <a:ext cx="9144000" cy="6165304"/>
          </a:xfrm>
        </p:spPr>
        <p:txBody>
          <a:bodyPr rtlCol="0">
            <a:normAutofit fontScale="92500" lnSpcReduction="20000"/>
          </a:bodyPr>
          <a:lstStyle/>
          <a:p>
            <a:pPr algn="just" fontAlgn="auto">
              <a:spcAft>
                <a:spcPts val="0"/>
              </a:spcAft>
              <a:buFont typeface="Arial" pitchFamily="34" charset="0"/>
              <a:buChar char="•"/>
              <a:defRPr/>
            </a:pPr>
            <a:r>
              <a:rPr lang="el-GR" dirty="0"/>
              <a:t>Μεταξύ των άλλων μέτρων είναι και τα εξής</a:t>
            </a:r>
            <a:r>
              <a:rPr lang="el-GR" dirty="0" smtClean="0"/>
              <a:t>:</a:t>
            </a:r>
          </a:p>
          <a:p>
            <a:pPr algn="just" fontAlgn="auto">
              <a:spcAft>
                <a:spcPts val="0"/>
              </a:spcAft>
              <a:buFont typeface="Arial" pitchFamily="34" charset="0"/>
              <a:buChar char="•"/>
              <a:defRPr/>
            </a:pPr>
            <a:r>
              <a:rPr lang="el-GR" b="1" dirty="0">
                <a:solidFill>
                  <a:srgbClr val="006600"/>
                </a:solidFill>
              </a:rPr>
              <a:t>(α) Η πώληση γηπέδων, κτιρίων και άλλων παγίων περιουσιακών στοιχείων και η χρησιμοποί­ηση των εσόδων για την καταβολή υψηλότερων μερισμάτων στους υφιστάμενους μετόχους. </a:t>
            </a:r>
            <a:r>
              <a:rPr lang="el-GR" dirty="0"/>
              <a:t>Τα αυξημένα μερίσματα μπορεί προσωρινά να αυξήσουν την αγοραία τιμή των μετοχών της εταιρείας και με αυτόν τον τρόπο να κάνουν πιο ακριβή την αγορά του πλειοψηφικού πακέτου των μετοχών από ένα </a:t>
            </a:r>
            <a:r>
              <a:rPr lang="el-GR" dirty="0" smtClean="0"/>
              <a:t>καραδοκούντα </a:t>
            </a:r>
            <a:r>
              <a:rPr lang="el-GR" dirty="0"/>
              <a:t>αγοραστή. Η μέθοδος αυτή είναι η πλέον κατάλληλη αν το κίνητρο που υπάρχει πίσω από την επιχειρούμενη εξαγορά είναι η </a:t>
            </a:r>
            <a:r>
              <a:rPr lang="el-GR" dirty="0" smtClean="0"/>
              <a:t>επιθυμία </a:t>
            </a:r>
            <a:r>
              <a:rPr lang="el-GR" dirty="0"/>
              <a:t>του αγοραστή να αποκτήσει τα πάγια περιουσιακά στοιχεία της επιχείρησης που έχει βάλει στο στόχαστρο του. Μία άλλη πιθανή λύση είναι η συμφωνία για πώληση και εκ νέου </a:t>
            </a:r>
            <a:r>
              <a:rPr lang="el-GR" dirty="0" smtClean="0"/>
              <a:t>ενοικίαση.</a:t>
            </a:r>
            <a:endParaRPr lang="el-G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688"/>
          </a:xfrm>
        </p:spPr>
        <p:txBody>
          <a:bodyPr rtlCol="0">
            <a:normAutofit/>
          </a:bodyPr>
          <a:lstStyle/>
          <a:p>
            <a:pPr algn="ctr" fontAlgn="auto">
              <a:spcAft>
                <a:spcPts val="0"/>
              </a:spcAft>
              <a:defRPr/>
            </a:pPr>
            <a:r>
              <a:rPr lang="el-GR" sz="3200" b="1" dirty="0" smtClean="0">
                <a:solidFill>
                  <a:srgbClr val="0000CC"/>
                </a:solidFill>
              </a:rPr>
              <a:t>ΠΩΣ ΜΠΟΡΕΙ ΝΑ ΑΠΟΦΕΥΧΘΕΙ ΜΙΑ ΕΞΑΓΟΡΑ [4]</a:t>
            </a:r>
            <a:endParaRPr lang="el-GR" sz="3200" dirty="0">
              <a:solidFill>
                <a:srgbClr val="0000CC"/>
              </a:solidFill>
            </a:endParaRPr>
          </a:p>
        </p:txBody>
      </p:sp>
      <p:sp>
        <p:nvSpPr>
          <p:cNvPr id="3" name="Content Placeholder 2"/>
          <p:cNvSpPr>
            <a:spLocks noGrp="1"/>
          </p:cNvSpPr>
          <p:nvPr>
            <p:ph idx="1"/>
          </p:nvPr>
        </p:nvSpPr>
        <p:spPr>
          <a:xfrm>
            <a:off x="0" y="620688"/>
            <a:ext cx="9144000" cy="6237312"/>
          </a:xfrm>
        </p:spPr>
        <p:txBody>
          <a:bodyPr rtlCol="0">
            <a:normAutofit fontScale="85000" lnSpcReduction="20000"/>
          </a:bodyPr>
          <a:lstStyle/>
          <a:p>
            <a:pPr algn="just" fontAlgn="auto">
              <a:spcAft>
                <a:spcPts val="0"/>
              </a:spcAft>
              <a:buFont typeface="Arial" pitchFamily="34" charset="0"/>
              <a:buChar char="•"/>
              <a:defRPr/>
            </a:pPr>
            <a:r>
              <a:rPr lang="el-GR" dirty="0" smtClean="0">
                <a:solidFill>
                  <a:srgbClr val="006600"/>
                </a:solidFill>
              </a:rPr>
              <a:t>(β) </a:t>
            </a:r>
            <a:r>
              <a:rPr lang="el-GR" dirty="0">
                <a:solidFill>
                  <a:srgbClr val="006600"/>
                </a:solidFill>
              </a:rPr>
              <a:t>Η εμπλοκή της επιχείρησης σε μακροπρόθεσμες συμφωνίες με προμηθευτές και πελάτες, γεγονός το οποίο δε θα αρέσει στην επιχείρηση του καραδοκούντος αγοραστή.</a:t>
            </a:r>
          </a:p>
          <a:p>
            <a:pPr algn="just" fontAlgn="auto">
              <a:spcAft>
                <a:spcPts val="0"/>
              </a:spcAft>
              <a:buFont typeface="Arial" pitchFamily="34" charset="0"/>
              <a:buChar char="•"/>
              <a:defRPr/>
            </a:pPr>
            <a:r>
              <a:rPr lang="el-GR" dirty="0">
                <a:solidFill>
                  <a:srgbClr val="CC3300"/>
                </a:solidFill>
              </a:rPr>
              <a:t>(γ) Η έκδοση πολλών προσωρινών αποδείξεων αύξησης μετοχικού </a:t>
            </a:r>
            <a:r>
              <a:rPr lang="el-GR" dirty="0" smtClean="0">
                <a:solidFill>
                  <a:srgbClr val="CC3300"/>
                </a:solidFill>
              </a:rPr>
              <a:t>κεφαλαίου </a:t>
            </a:r>
            <a:r>
              <a:rPr lang="el-GR" dirty="0">
                <a:solidFill>
                  <a:srgbClr val="CC3300"/>
                </a:solidFill>
              </a:rPr>
              <a:t>προς τους υφιστάμενους μετόχους για να αυξηθεί για τον καραδοκούντα αγοραστή το κόστος και η προσπάθεια που πρέπει να καταβάλει για να αποκτήσει την πλειοψηφία των μετοχών.</a:t>
            </a:r>
          </a:p>
          <a:p>
            <a:pPr algn="just" fontAlgn="auto">
              <a:spcAft>
                <a:spcPts val="0"/>
              </a:spcAft>
              <a:buFont typeface="Arial" pitchFamily="34" charset="0"/>
              <a:buChar char="•"/>
              <a:defRPr/>
            </a:pPr>
            <a:r>
              <a:rPr lang="el-GR" dirty="0">
                <a:solidFill>
                  <a:srgbClr val="7030A0"/>
                </a:solidFill>
              </a:rPr>
              <a:t>(δ) Η εκτεταμένη σύναψη δανείων και στη συνέχεια η αναδιάταξη των οικονομικών της </a:t>
            </a:r>
            <a:r>
              <a:rPr lang="el-GR" dirty="0" smtClean="0">
                <a:solidFill>
                  <a:srgbClr val="7030A0"/>
                </a:solidFill>
              </a:rPr>
              <a:t>εταιρείας</a:t>
            </a:r>
            <a:r>
              <a:rPr lang="el-GR" dirty="0">
                <a:solidFill>
                  <a:srgbClr val="7030A0"/>
                </a:solidFill>
              </a:rPr>
              <a:t>, έτσι ώστε να είναι σε θέση να χρησιμοποιήσει τα χρήματα για να πληρώσει </a:t>
            </a:r>
            <a:r>
              <a:rPr lang="el-GR" dirty="0" smtClean="0">
                <a:solidFill>
                  <a:srgbClr val="7030A0"/>
                </a:solidFill>
              </a:rPr>
              <a:t>μεγαλύτερα </a:t>
            </a:r>
            <a:r>
              <a:rPr lang="el-GR" dirty="0">
                <a:solidFill>
                  <a:srgbClr val="7030A0"/>
                </a:solidFill>
              </a:rPr>
              <a:t>μερίσματα στους υφιστάμενους μετόχους. Οι τιμές των μετοχών θα αυξηθούν προσω­ρινά και, αν η εξαγορά πραγματοποιηθεί, ο καραδοκών αγοραστής θα επωμιστεί το μεγάλο βάρος ενός χρέους με υψηλό επιτόκιο.</a:t>
            </a:r>
          </a:p>
          <a:p>
            <a:pPr algn="just" fontAlgn="auto">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0"/>
            <a:ext cx="9144000" cy="476672"/>
          </a:xfrm>
        </p:spPr>
        <p:txBody>
          <a:bodyPr/>
          <a:lstStyle/>
          <a:p>
            <a:pPr algn="ctr"/>
            <a:r>
              <a:rPr lang="el-GR" sz="3200" b="1" dirty="0" smtClean="0">
                <a:solidFill>
                  <a:srgbClr val="7030A0"/>
                </a:solidFill>
              </a:rPr>
              <a:t>ΑΜΕΣΕΣ ΕΝΕΡΓΕΙΕΣ [1]</a:t>
            </a:r>
          </a:p>
        </p:txBody>
      </p:sp>
      <p:sp>
        <p:nvSpPr>
          <p:cNvPr id="3" name="Content Placeholder 2"/>
          <p:cNvSpPr>
            <a:spLocks noGrp="1"/>
          </p:cNvSpPr>
          <p:nvPr>
            <p:ph idx="1"/>
          </p:nvPr>
        </p:nvSpPr>
        <p:spPr>
          <a:xfrm>
            <a:off x="0" y="764704"/>
            <a:ext cx="9144000" cy="6093296"/>
          </a:xfrm>
        </p:spPr>
        <p:txBody>
          <a:bodyPr rtlCol="0">
            <a:normAutofit fontScale="85000" lnSpcReduction="20000"/>
          </a:bodyPr>
          <a:lstStyle/>
          <a:p>
            <a:pPr algn="just" fontAlgn="auto">
              <a:spcAft>
                <a:spcPts val="0"/>
              </a:spcAft>
              <a:buFont typeface="Arial" pitchFamily="34" charset="0"/>
              <a:buChar char="•"/>
              <a:defRPr/>
            </a:pPr>
            <a:r>
              <a:rPr lang="el-GR" dirty="0"/>
              <a:t>Το διοικητικό συμβούλιο της προς εξαγορά εταιρείας μπορεί να στείλει εγκυκλίους στους </a:t>
            </a:r>
            <a:r>
              <a:rPr lang="el-GR" dirty="0" smtClean="0"/>
              <a:t>μετόχους </a:t>
            </a:r>
            <a:r>
              <a:rPr lang="el-GR" dirty="0"/>
              <a:t>και να τους συμβουλεύσει να μη δεχθούν την πρόταση για εξαγορά. </a:t>
            </a:r>
            <a:endParaRPr lang="el-GR" dirty="0" smtClean="0"/>
          </a:p>
          <a:p>
            <a:pPr algn="just" fontAlgn="auto">
              <a:spcAft>
                <a:spcPts val="0"/>
              </a:spcAft>
              <a:buFont typeface="Arial" pitchFamily="34" charset="0"/>
              <a:buChar char="•"/>
              <a:defRPr/>
            </a:pPr>
            <a:r>
              <a:rPr lang="el-GR" dirty="0" smtClean="0"/>
              <a:t>Αν </a:t>
            </a:r>
            <a:r>
              <a:rPr lang="el-GR" dirty="0"/>
              <a:t>ο καραδοκών αγοραστής προσφέρθηκε να πληρώσει την εξαγορά με μετοχές της εταιρείας του, στην εγκύκλιο της προς εξαγορά εταιρείας μπορεί να αναφερθεί ότι η τυχόν αποδοχή αυτού του όρου θα είναι κατά των συμφερόντων των μετόχων, επειδή τα μερίσματα που θα δίνουν οι μετοχές της εταιρείας του αγοραστή μπορεί να μικρύνουν μετά την πραγματοποίηση της εξαγοράς</a:t>
            </a:r>
            <a:r>
              <a:rPr lang="el-GR" dirty="0" smtClean="0"/>
              <a:t>. </a:t>
            </a:r>
            <a:r>
              <a:rPr lang="el-GR" dirty="0"/>
              <a:t>Αυτό θα οδηγήσει σε μείωση της αξίας των μετοχών</a:t>
            </a:r>
            <a:r>
              <a:rPr lang="el-GR" i="1" dirty="0"/>
              <a:t> </a:t>
            </a:r>
            <a:r>
              <a:rPr lang="el-GR" dirty="0" smtClean="0"/>
              <a:t>και </a:t>
            </a:r>
            <a:r>
              <a:rPr lang="el-GR" dirty="0"/>
              <a:t>σε μείωση της συνολικής κερδοφορίας που οφείλεται στην αδυναμία του καραδοκούντος αγοραστή να ασκήσει σωστά μάνατζμεντ στην εξαγορασθείσα επιχείρηση (λόγω έλλειψης εμπειρίας στον κλάδο, λόγω </a:t>
            </a:r>
            <a:r>
              <a:rPr lang="el-GR" dirty="0" smtClean="0"/>
              <a:t>ανεπαρκών </a:t>
            </a:r>
            <a:r>
              <a:rPr lang="el-GR" dirty="0"/>
              <a:t>τεχνικών γνώσεων, λόγω περιορισμένης πρόσβασης σε οικονομικούς πόρους, κλπ</a:t>
            </a:r>
            <a:r>
              <a:rPr lang="el-GR" dirty="0" smtClean="0"/>
              <a:t>.)</a:t>
            </a:r>
            <a:endParaRPr lang="el-GR" dirty="0"/>
          </a:p>
          <a:p>
            <a:pPr algn="just" fontAlgn="auto">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274638"/>
            <a:ext cx="9144000" cy="346050"/>
          </a:xfrm>
        </p:spPr>
        <p:txBody>
          <a:bodyPr/>
          <a:lstStyle/>
          <a:p>
            <a:pPr algn="ctr"/>
            <a:r>
              <a:rPr lang="el-GR" sz="3200" b="1" dirty="0" smtClean="0">
                <a:solidFill>
                  <a:srgbClr val="7030A0"/>
                </a:solidFill>
              </a:rPr>
              <a:t>ΑΜΕΣΕΣ ΕΝΕΡΓΕΙΕΣ [2]</a:t>
            </a:r>
            <a:endParaRPr lang="el-GR" sz="3200" dirty="0" smtClean="0">
              <a:solidFill>
                <a:srgbClr val="7030A0"/>
              </a:solidFill>
            </a:endParaRPr>
          </a:p>
        </p:txBody>
      </p:sp>
      <p:sp>
        <p:nvSpPr>
          <p:cNvPr id="3" name="Content Placeholder 2"/>
          <p:cNvSpPr>
            <a:spLocks noGrp="1"/>
          </p:cNvSpPr>
          <p:nvPr>
            <p:ph idx="1"/>
          </p:nvPr>
        </p:nvSpPr>
        <p:spPr>
          <a:xfrm>
            <a:off x="0" y="908720"/>
            <a:ext cx="9144000" cy="5215855"/>
          </a:xfrm>
        </p:spPr>
        <p:txBody>
          <a:bodyPr rtlCol="0">
            <a:normAutofit/>
          </a:bodyPr>
          <a:lstStyle/>
          <a:p>
            <a:pPr algn="just" fontAlgn="auto">
              <a:spcAft>
                <a:spcPts val="0"/>
              </a:spcAft>
              <a:buFont typeface="Arial" pitchFamily="34" charset="0"/>
              <a:buChar char="•"/>
              <a:defRPr/>
            </a:pPr>
            <a:r>
              <a:rPr lang="el-GR" dirty="0"/>
              <a:t>Η υφιστάμενη διοίκηση θα απαριθμήσει τα επιτεύγματά της — ειδικότερα τη μακροχρόνια ανάπτυξη της εταιρείας, την κυρίαρχη θέση της σε διάφορες αγορές, την επιτυχία της στην ανάπτυξη νέων προϊόντων και ούτω καθεξής — και θα εξηγήσει τις μελλοντικές προοπτικές κάτω από την υφιστάμενη διοίκηση με ένα ελκυστικό τρόπο. Μεταξύ των άλλων άμεσων μέτρων που μπορούν να ληφθούν για να αποφευχθεί μία εξαγορά είναι και τα εξής:</a:t>
            </a:r>
          </a:p>
          <a:p>
            <a:pPr algn="just" fontAlgn="auto">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274638"/>
            <a:ext cx="9144000" cy="418058"/>
          </a:xfrm>
        </p:spPr>
        <p:txBody>
          <a:bodyPr/>
          <a:lstStyle/>
          <a:p>
            <a:pPr algn="ctr"/>
            <a:r>
              <a:rPr lang="el-GR" sz="3200" b="1" dirty="0" smtClean="0">
                <a:solidFill>
                  <a:srgbClr val="7030A0"/>
                </a:solidFill>
              </a:rPr>
              <a:t>ΑΜΕΣΕΣ ΕΝΕΡΓΕΙΕΣ [3]</a:t>
            </a:r>
            <a:endParaRPr lang="el-GR" sz="3200" dirty="0" smtClean="0">
              <a:solidFill>
                <a:srgbClr val="7030A0"/>
              </a:solidFill>
            </a:endParaRPr>
          </a:p>
        </p:txBody>
      </p:sp>
      <p:sp>
        <p:nvSpPr>
          <p:cNvPr id="3" name="Content Placeholder 2"/>
          <p:cNvSpPr>
            <a:spLocks noGrp="1"/>
          </p:cNvSpPr>
          <p:nvPr>
            <p:ph idx="1"/>
          </p:nvPr>
        </p:nvSpPr>
        <p:spPr>
          <a:xfrm>
            <a:off x="0" y="764704"/>
            <a:ext cx="9144000" cy="6093296"/>
          </a:xfrm>
        </p:spPr>
        <p:txBody>
          <a:bodyPr rtlCol="0">
            <a:normAutofit/>
          </a:bodyPr>
          <a:lstStyle/>
          <a:p>
            <a:pPr algn="just" fontAlgn="auto">
              <a:spcAft>
                <a:spcPts val="0"/>
              </a:spcAft>
              <a:buFont typeface="Arial" pitchFamily="34" charset="0"/>
              <a:buChar char="•"/>
              <a:defRPr/>
            </a:pPr>
            <a:r>
              <a:rPr lang="el-GR" b="1" dirty="0" smtClean="0"/>
              <a:t>Η </a:t>
            </a:r>
            <a:r>
              <a:rPr lang="el-GR" b="1" dirty="0"/>
              <a:t>συγχώνευση με μία άλλη εταιρεία που είναι πιο αποδεκτή από την υφιστάμενη διοίκηση. </a:t>
            </a:r>
            <a:r>
              <a:rPr lang="el-GR" dirty="0"/>
              <a:t>Φυσικά ο καραδοκών αγοραστής μπορεί στη συνέχεια να επιχειρήσει να εξαγοράσει </a:t>
            </a:r>
            <a:r>
              <a:rPr lang="el-GR" dirty="0" smtClean="0"/>
              <a:t>ολόκληρο </a:t>
            </a:r>
            <a:r>
              <a:rPr lang="el-GR" dirty="0"/>
              <a:t>τον νέο σχηματισθέντα όμιλο, αλλά αυτό θα είναι πιο δύσκολο λόγω του ότι </a:t>
            </a:r>
            <a:r>
              <a:rPr lang="el-GR" dirty="0" smtClean="0"/>
              <a:t>απαιτούνται </a:t>
            </a:r>
            <a:r>
              <a:rPr lang="el-GR" dirty="0"/>
              <a:t>αυξημένες δαπάνες για να αγοραστεί το πλειοψηφικό πακέτο των μετοχών της μεγαλύτερης επιχείρησης. Η πρακτική αυτή ονομάζεται "αμυντική συγχώνευση</a:t>
            </a:r>
            <a:r>
              <a:rPr lang="el-GR" dirty="0" smtClean="0"/>
              <a:t>".</a:t>
            </a:r>
            <a:endParaRPr lang="el-G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0" y="274638"/>
            <a:ext cx="8964488" cy="490066"/>
          </a:xfrm>
        </p:spPr>
        <p:txBody>
          <a:bodyPr/>
          <a:lstStyle/>
          <a:p>
            <a:pPr algn="ctr"/>
            <a:r>
              <a:rPr lang="el-GR" sz="3200" b="1" dirty="0" smtClean="0"/>
              <a:t>ΕΚΔΟΣΗ ΜΕΤΟΧΩΝ ΧΩΡΙΣ ΨΗΦΟ</a:t>
            </a:r>
          </a:p>
        </p:txBody>
      </p:sp>
      <p:sp>
        <p:nvSpPr>
          <p:cNvPr id="3" name="Content Placeholder 2"/>
          <p:cNvSpPr>
            <a:spLocks noGrp="1"/>
          </p:cNvSpPr>
          <p:nvPr>
            <p:ph idx="1"/>
          </p:nvPr>
        </p:nvSpPr>
        <p:spPr>
          <a:xfrm>
            <a:off x="0" y="908720"/>
            <a:ext cx="9144000" cy="5949280"/>
          </a:xfrm>
        </p:spPr>
        <p:txBody>
          <a:bodyPr rtlCol="0">
            <a:normAutofit fontScale="92500" lnSpcReduction="20000"/>
          </a:bodyPr>
          <a:lstStyle/>
          <a:p>
            <a:pPr algn="just" fontAlgn="auto">
              <a:spcAft>
                <a:spcPts val="0"/>
              </a:spcAft>
              <a:buFont typeface="Arial" pitchFamily="34" charset="0"/>
              <a:buChar char="•"/>
              <a:defRPr/>
            </a:pPr>
            <a:r>
              <a:rPr lang="el-GR" dirty="0"/>
              <a:t>Οι μετοχές που δεν έχουν δικαίωμα ψήφου δεν αποτελούν πόλο έλξης για τους επενδυτές (αφού οι τιμές τους δεν αυξάνονται την εποχή που καταβάλλονται προσπάθειες για εξαγορά της εταιρείας) - και συνεπώς η τιμή έκδοσής τους είναι χαμηλή, ενώ ακόμα και τότε οι αγοραστές μπορεί να </a:t>
            </a:r>
            <a:r>
              <a:rPr lang="el-GR" dirty="0" smtClean="0"/>
              <a:t>είναι ελάχιστοι</a:t>
            </a:r>
            <a:r>
              <a:rPr lang="el-GR" dirty="0"/>
              <a:t>. Παρόλα αυτά οι μετοχές χωρίς ψήφο που πωλούνται με έκπτωση δίνουν τη δυνατό­τητα στις διοικήσεις να αυξήσουν το κεφάλαιο της εταιρείας χωρίς πιθανότητα να χάσουν τον έλεγχο της. Σημειώστε ότι οι μεγάλοι θεσμικοί επενδυτές συνήθως δεν ενδιαφέρονται να </a:t>
            </a:r>
            <a:r>
              <a:rPr lang="el-GR" dirty="0" smtClean="0"/>
              <a:t>αγοράσουν </a:t>
            </a:r>
            <a:r>
              <a:rPr lang="el-GR" dirty="0"/>
              <a:t>μετοχές χωρίς </a:t>
            </a:r>
            <a:r>
              <a:rPr lang="el-GR" dirty="0" smtClean="0"/>
              <a:t>ψήφο, </a:t>
            </a:r>
            <a:r>
              <a:rPr lang="el-GR" dirty="0"/>
              <a:t>και αυτό το γεγονός μειώνει ακόμα πιο πολύ την εμπορευσιμότητά τους.</a:t>
            </a:r>
          </a:p>
          <a:p>
            <a:pPr algn="just" fontAlgn="auto">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0" y="0"/>
            <a:ext cx="9144000" cy="476672"/>
          </a:xfrm>
        </p:spPr>
        <p:txBody>
          <a:bodyPr/>
          <a:lstStyle/>
          <a:p>
            <a:pPr algn="ctr"/>
            <a:r>
              <a:rPr lang="el-GR" sz="3200" b="1" dirty="0" smtClean="0"/>
              <a:t>ΕΞΑΓΟΡΕΣ ΛΟΓΩ ΑΦΕΡΕΓΓΥΟΤΗΤΑΣ</a:t>
            </a:r>
          </a:p>
        </p:txBody>
      </p:sp>
      <p:sp>
        <p:nvSpPr>
          <p:cNvPr id="3" name="Content Placeholder 2"/>
          <p:cNvSpPr>
            <a:spLocks noGrp="1"/>
          </p:cNvSpPr>
          <p:nvPr>
            <p:ph idx="1"/>
          </p:nvPr>
        </p:nvSpPr>
        <p:spPr>
          <a:xfrm>
            <a:off x="0" y="764704"/>
            <a:ext cx="9144000" cy="6093296"/>
          </a:xfrm>
        </p:spPr>
        <p:txBody>
          <a:bodyPr rtlCol="0">
            <a:normAutofit fontScale="92500" lnSpcReduction="20000"/>
          </a:bodyPr>
          <a:lstStyle/>
          <a:p>
            <a:pPr algn="just" fontAlgn="auto">
              <a:spcAft>
                <a:spcPts val="0"/>
              </a:spcAft>
              <a:buFont typeface="Arial" pitchFamily="34" charset="0"/>
              <a:buChar char="•"/>
              <a:defRPr/>
            </a:pPr>
            <a:r>
              <a:rPr lang="el-GR" dirty="0"/>
              <a:t>Μία ενδιαφέρουσα εναλλακτική λύση αντί για τη συμβατική συγχώνευση / εξαγορά είναι η εξαγορά επιχειρήσεων υπό εκκαθάριση. Στην προκειμένη περίπτωση έχουμε την αγορά μιας έτοιμης επιχείρησης από εκκαθαριστή </a:t>
            </a:r>
            <a:r>
              <a:rPr lang="el-GR" dirty="0" smtClean="0"/>
              <a:t>της</a:t>
            </a:r>
            <a:r>
              <a:rPr lang="el-GR" i="1" dirty="0" smtClean="0"/>
              <a:t>. </a:t>
            </a:r>
            <a:r>
              <a:rPr lang="el-GR" dirty="0" smtClean="0"/>
              <a:t>Συχνά </a:t>
            </a:r>
            <a:r>
              <a:rPr lang="el-GR" dirty="0"/>
              <a:t>οι εγκα­ταστάσεις παραγωγής, τα μέσα μεταφοράς, τα κτίρια, τα συστήματα διανομής και ούτω καθεξής μπορούν να αποκτηθούν μέσω αγοράς μιας εταιρείας υπό εκκαθάριση έναντι ενός μέρους του κόστους που συνεπάγεται είτε η ανάπτυξή τους από του μηδενός, είτε αγοράζοντάς τα από κάποια επιχείρηση που βρίσκεται σε λειτουργία. Οι αγοραστές διαφημίζουν αυτές τις εταιρείες σε </a:t>
            </a:r>
            <a:r>
              <a:rPr lang="el-GR" dirty="0" smtClean="0"/>
              <a:t>οικονομικές εφημερίδες. Επίσης </a:t>
            </a:r>
            <a:r>
              <a:rPr lang="el-GR" dirty="0"/>
              <a:t>η είδηση της πώλησής τους γίνεται γνωστή μέσω των δικαστικών αρχών.</a:t>
            </a:r>
          </a:p>
          <a:p>
            <a:pPr algn="just" fontAlgn="auto">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0" y="0"/>
            <a:ext cx="9144000" cy="620688"/>
          </a:xfrm>
        </p:spPr>
        <p:txBody>
          <a:bodyPr/>
          <a:lstStyle/>
          <a:p>
            <a:pPr algn="ctr"/>
            <a:r>
              <a:rPr lang="el-GR" sz="3200" b="1" dirty="0" smtClean="0"/>
              <a:t>ΕΞΑΓΟΡΕΣ ΛΟΓΩ ΑΦΕΡΕΓΓΥΟΤΗΤΑΣ [1]</a:t>
            </a:r>
          </a:p>
        </p:txBody>
      </p:sp>
      <p:sp>
        <p:nvSpPr>
          <p:cNvPr id="3" name="Content Placeholder 2"/>
          <p:cNvSpPr>
            <a:spLocks noGrp="1"/>
          </p:cNvSpPr>
          <p:nvPr>
            <p:ph idx="1"/>
          </p:nvPr>
        </p:nvSpPr>
        <p:spPr>
          <a:xfrm>
            <a:off x="0" y="836712"/>
            <a:ext cx="9144000" cy="6021288"/>
          </a:xfrm>
        </p:spPr>
        <p:txBody>
          <a:bodyPr rtlCol="0">
            <a:normAutofit fontScale="92500" lnSpcReduction="10000"/>
          </a:bodyPr>
          <a:lstStyle/>
          <a:p>
            <a:pPr algn="just" fontAlgn="auto">
              <a:spcAft>
                <a:spcPts val="0"/>
              </a:spcAft>
              <a:buFont typeface="Arial" pitchFamily="34" charset="0"/>
              <a:buChar char="•"/>
              <a:defRPr/>
            </a:pPr>
            <a:r>
              <a:rPr lang="el-GR" dirty="0"/>
              <a:t>Οι επιχειρήσεις που εξαγοράζονται λόγω αφερεγγυότητας πωλούνται "όπως ακριβώς είναι". Δεν παρέχονται εγγυήσεις για την ποιότητα των περιουσιακών στοιχείων της εταιρείας, ενώ ο αγοραστής είναι πλέον υπόλογος για όλα τα μετέπειτα προβλήματα. Αυτό μειώνει την τιμή στην οποία πωλείται μία τέτοια επιχείρηση, όπως επίσης και το γεγονός ότι ο εκκαθαριστής της θα επιδιώξει μία γρήγορη και βολική πώληση. Ο εκκαθαριστής της θα πρέπει να "καθαρίσει" ότι απέμεινε από μία εταιρεία που έχει καταρρεύσει, ενώ η ενασχόλησή του με αυτήν την επιχείρηση δε θα είναι αποτελεσματική από άποψη κόστους αν συνεπάγεται απλώς την είσπραξη μερικών χρεών που εκκρεμούν.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0"/>
            <a:ext cx="8228013" cy="692696"/>
          </a:xfrm>
        </p:spPr>
        <p:txBody>
          <a:bodyPr/>
          <a:lstStyle/>
          <a:p>
            <a:pPr algn="ctr"/>
            <a:r>
              <a:rPr lang="el-GR" sz="3200" b="1" dirty="0" smtClean="0"/>
              <a:t>ΕΞΑΓΟΡΕΣ ΛΟΓΩ ΑΦΕΡΕΓΓΥΟΤΗΤΑΣ [2]</a:t>
            </a:r>
          </a:p>
        </p:txBody>
      </p:sp>
      <p:sp>
        <p:nvSpPr>
          <p:cNvPr id="3" name="Content Placeholder 2"/>
          <p:cNvSpPr>
            <a:spLocks noGrp="1"/>
          </p:cNvSpPr>
          <p:nvPr>
            <p:ph idx="1"/>
          </p:nvPr>
        </p:nvSpPr>
        <p:spPr>
          <a:xfrm>
            <a:off x="0" y="836712"/>
            <a:ext cx="9144000" cy="6021288"/>
          </a:xfrm>
        </p:spPr>
        <p:txBody>
          <a:bodyPr rtlCol="0">
            <a:normAutofit lnSpcReduction="10000"/>
          </a:bodyPr>
          <a:lstStyle/>
          <a:p>
            <a:pPr algn="just" fontAlgn="auto">
              <a:spcAft>
                <a:spcPts val="0"/>
              </a:spcAft>
              <a:buFont typeface="Arial" pitchFamily="34" charset="0"/>
              <a:buChar char="•"/>
              <a:defRPr/>
            </a:pPr>
            <a:r>
              <a:rPr lang="el-GR" dirty="0" smtClean="0"/>
              <a:t>Μεταξύ των άλλων μειονεκτημάτων που έχει η εξαγορά μιας επιχείρησης λόγω αφερεγγυότητας είναι και τα εξής:</a:t>
            </a:r>
          </a:p>
          <a:p>
            <a:pPr algn="just" fontAlgn="auto">
              <a:spcAft>
                <a:spcPts val="0"/>
              </a:spcAft>
              <a:buFont typeface="Arial" pitchFamily="34" charset="0"/>
              <a:buChar char="•"/>
              <a:defRPr/>
            </a:pPr>
            <a:r>
              <a:rPr lang="el-GR" dirty="0"/>
              <a:t>(α) Όταν ο αγοραστής αγοράζει την επιχείρηση αναλαμβάνει την πλήρη ευθύνη για να αντα­ποκριθεί στις δια νόμου οριζόμενες και τις λοιπές εγγυήσεις που αφορούν τα προϊόντα της εταιρείας. Κι όμως τα τυχόν ελαττώματα που παρουσιάζονται σε αυτά τα προϊόντα μπορεί να ήταν η αιτία που χρεοκόπησε η επιχείρηση αυτή! Ο αγοραστής οφείλει να ανταποκριθεί στις υποχρεώσεις για παροχή σέρβις, την προμήθεια ανταλλακτικών, κλπ.</a:t>
            </a:r>
          </a:p>
          <a:p>
            <a:pPr algn="just" fontAlgn="auto">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274638"/>
            <a:ext cx="9144000" cy="346050"/>
          </a:xfrm>
        </p:spPr>
        <p:txBody>
          <a:bodyPr/>
          <a:lstStyle/>
          <a:p>
            <a:pPr algn="ctr"/>
            <a:r>
              <a:rPr lang="el-GR" sz="3200" b="1" dirty="0" smtClean="0"/>
              <a:t>ΕΞΑΓΟΡΕΣ ΛΟΓΩ ΑΦΕΡΕΓΓΥΟΤΗΤΑΣ [3]</a:t>
            </a:r>
          </a:p>
        </p:txBody>
      </p:sp>
      <p:sp>
        <p:nvSpPr>
          <p:cNvPr id="3" name="Content Placeholder 2"/>
          <p:cNvSpPr>
            <a:spLocks noGrp="1"/>
          </p:cNvSpPr>
          <p:nvPr>
            <p:ph idx="1"/>
          </p:nvPr>
        </p:nvSpPr>
        <p:spPr>
          <a:xfrm>
            <a:off x="0" y="908720"/>
            <a:ext cx="9144000" cy="5215855"/>
          </a:xfrm>
        </p:spPr>
        <p:txBody>
          <a:bodyPr rtlCol="0">
            <a:normAutofit/>
          </a:bodyPr>
          <a:lstStyle/>
          <a:p>
            <a:pPr algn="just" fontAlgn="auto">
              <a:spcAft>
                <a:spcPts val="0"/>
              </a:spcAft>
              <a:buFont typeface="Arial" pitchFamily="34" charset="0"/>
              <a:buChar char="•"/>
              <a:defRPr/>
            </a:pPr>
            <a:r>
              <a:rPr lang="el-GR" dirty="0"/>
              <a:t>(β) Ο εκκαθαριστής κανονικά αναμένει ότι ο τελικός αγοραστής θα πληρώσει με μετρητά την αγορά.</a:t>
            </a:r>
          </a:p>
          <a:p>
            <a:pPr algn="just" fontAlgn="auto">
              <a:spcAft>
                <a:spcPts val="0"/>
              </a:spcAft>
              <a:buFont typeface="Arial" pitchFamily="34" charset="0"/>
              <a:buChar char="•"/>
              <a:defRPr/>
            </a:pPr>
            <a:r>
              <a:rPr lang="el-GR" dirty="0"/>
              <a:t>(γ) Επειδή η εταιρεία αγοράζεται "όπως ακριβώς είναι", ο αγοραστής αναλαμβάνει την ευθύνη για την καταβολή των όποιων ειδικών μερισμάτων και/ή την εξόφληση των όποιων </a:t>
            </a:r>
            <a:r>
              <a:rPr lang="el-GR" dirty="0" smtClean="0"/>
              <a:t>υποχρεώσεων </a:t>
            </a:r>
            <a:r>
              <a:rPr lang="el-GR" dirty="0"/>
              <a:t>προς τους μετόχους που απορρέουν από το καταστατικό της εταιρείας και τα άρθρα του.</a:t>
            </a:r>
          </a:p>
          <a:p>
            <a:pPr algn="just" fontAlgn="auto">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179388" y="274638"/>
            <a:ext cx="8785225" cy="633412"/>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dirty="0"/>
              <a:t>ΑΠΟΔΟΣΕΙΣ ΧΡΗΜΑΤΙΣΤΗΡΙΑΚΩΝ ΔΕΙΚΤΩΝ ΑΝΕΠΤΥΓΜΕΝΩΝ ΚΑΙ ΑΝΑΠΤΥΣΣΩΜΕΝΩΝ ΧΩΡΩΝ 2014</a:t>
            </a:r>
          </a:p>
        </p:txBody>
      </p:sp>
      <p:pic>
        <p:nvPicPr>
          <p:cNvPr id="8194" name="Picture 2"/>
          <p:cNvPicPr>
            <a:picLocks noChangeAspect="1" noChangeArrowheads="1"/>
          </p:cNvPicPr>
          <p:nvPr/>
        </p:nvPicPr>
        <p:blipFill>
          <a:blip r:embed="rId3" cstate="print"/>
          <a:srcRect/>
          <a:stretch>
            <a:fillRect/>
          </a:stretch>
        </p:blipFill>
        <p:spPr bwMode="auto">
          <a:xfrm>
            <a:off x="395288" y="981075"/>
            <a:ext cx="8496300" cy="5616575"/>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0" y="274638"/>
            <a:ext cx="9144000" cy="418058"/>
          </a:xfrm>
        </p:spPr>
        <p:txBody>
          <a:bodyPr/>
          <a:lstStyle/>
          <a:p>
            <a:pPr algn="ctr"/>
            <a:r>
              <a:rPr lang="el-GR" sz="3200" b="1" dirty="0" smtClean="0"/>
              <a:t>ΕΞΑΓΟΡΕΣ ΛΟΓΩ ΑΦΕΡΕΓΓΥΟΤΗΤΑΣ [4]</a:t>
            </a:r>
          </a:p>
        </p:txBody>
      </p:sp>
      <p:sp>
        <p:nvSpPr>
          <p:cNvPr id="72707" name="Content Placeholder 2"/>
          <p:cNvSpPr>
            <a:spLocks noGrp="1"/>
          </p:cNvSpPr>
          <p:nvPr>
            <p:ph idx="1"/>
          </p:nvPr>
        </p:nvSpPr>
        <p:spPr>
          <a:xfrm>
            <a:off x="0" y="1600200"/>
            <a:ext cx="9144000" cy="4524375"/>
          </a:xfrm>
        </p:spPr>
        <p:txBody>
          <a:bodyPr/>
          <a:lstStyle/>
          <a:p>
            <a:pPr algn="just"/>
            <a:r>
              <a:rPr lang="el-GR" dirty="0" smtClean="0"/>
              <a:t>(δ) Η αγορασθείσα εταιρεία δε θα έχει ρευστοποιήσιμα στοιχεία ενεργητικού, ενώ τα ρευστά διαθέσιμα μπορεί να απαιτούνται επειγόντως, αν θέλει η εταιρεία να συνεχίσει ή να ξαναρχίσει τη λειτουργία της. Οι μεταβιβάσεις κεφαλαίων λόγω της εξαγοράς από μία άλλη επιχείρηση μπορεί να απορροφήσουν πλήρως το κεφάλαιο κίνησης της τελευταίας</a:t>
            </a:r>
            <a:r>
              <a:rPr lang="el-GR" i="1" dirty="0" smtClean="0"/>
              <a:t>.</a:t>
            </a:r>
            <a:endParaRPr lang="el-GR"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rtlCol="0">
            <a:noAutofit/>
          </a:bodyPr>
          <a:lstStyle/>
          <a:p>
            <a:pPr algn="ctr" fontAlgn="auto">
              <a:spcAft>
                <a:spcPts val="0"/>
              </a:spcAft>
              <a:defRPr/>
            </a:pPr>
            <a:r>
              <a:rPr lang="el-GR" sz="3200" b="1" dirty="0"/>
              <a:t>ΑΛΛΕΣ ΜΟΡΦΕΣ ΚΑΙ ΠΤΥΧΕΣ ΤΟΥ ΙΔΙΟΚΤΗΣΙΑΚΟΥ ΚΑΘΕΣΤΩΤΟΣ ΜΙΑΣ </a:t>
            </a:r>
            <a:r>
              <a:rPr lang="el-GR" sz="3200" b="1" dirty="0" smtClean="0"/>
              <a:t>ΕΠΙΧΕΙΡΗΣΗΣ </a:t>
            </a:r>
            <a:r>
              <a:rPr lang="el-GR" sz="3200" b="1" dirty="0"/>
              <a:t/>
            </a:r>
            <a:br>
              <a:rPr lang="el-GR" sz="3200" b="1" dirty="0"/>
            </a:br>
            <a:endParaRPr lang="el-GR" sz="3200" b="1" dirty="0"/>
          </a:p>
        </p:txBody>
      </p:sp>
      <p:sp>
        <p:nvSpPr>
          <p:cNvPr id="3" name="Content Placeholder 2"/>
          <p:cNvSpPr>
            <a:spLocks noGrp="1"/>
          </p:cNvSpPr>
          <p:nvPr>
            <p:ph idx="1"/>
          </p:nvPr>
        </p:nvSpPr>
        <p:spPr>
          <a:xfrm>
            <a:off x="0" y="1196752"/>
            <a:ext cx="9144000" cy="5661248"/>
          </a:xfrm>
        </p:spPr>
        <p:txBody>
          <a:bodyPr rtlCol="0">
            <a:normAutofit/>
          </a:bodyPr>
          <a:lstStyle/>
          <a:p>
            <a:pPr algn="just" fontAlgn="auto">
              <a:spcAft>
                <a:spcPts val="0"/>
              </a:spcAft>
              <a:buFont typeface="Arial" pitchFamily="34" charset="0"/>
              <a:buChar char="•"/>
              <a:defRPr/>
            </a:pPr>
            <a:r>
              <a:rPr lang="el-GR" b="1" dirty="0"/>
              <a:t>Εξαγορά </a:t>
            </a:r>
            <a:r>
              <a:rPr lang="el-GR" b="1" dirty="0" smtClean="0"/>
              <a:t>μάνατζμεντ: </a:t>
            </a:r>
            <a:r>
              <a:rPr lang="el-GR" dirty="0"/>
              <a:t>Αυτή η περίπτωση εμφανίζεται όταν οι υφιστάμενοι ιδιοκτήτες μιας επιχείρησης αποσύρονται εντελώς από τη διοίκησή της και φροντίζουν τα περιουσιακά στοιχεία της να τα πάρει μία νέα ομάδα, η οποία αποτελείται κυρίως από υπαλλήλους της επιχείρησης, παρόλο που καθήκοντα γενικού διευθυντή μπορεί να αναλάβει ένα εντελώς καινούργιο πρόσωπο</a:t>
            </a:r>
            <a:r>
              <a:rPr lang="el-GR" dirty="0" smtClean="0"/>
              <a:t>.</a:t>
            </a:r>
            <a:endParaRPr lang="el-G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74638"/>
            <a:ext cx="8228013" cy="418058"/>
          </a:xfrm>
        </p:spPr>
        <p:txBody>
          <a:bodyPr/>
          <a:lstStyle/>
          <a:p>
            <a:pPr algn="ctr"/>
            <a:r>
              <a:rPr lang="el-GR" sz="3600" b="1" dirty="0" smtClean="0"/>
              <a:t>ΕΞΑΓΟΡΑ ΜΑΝΑΤΖΜΕΝΤ [1]</a:t>
            </a:r>
          </a:p>
        </p:txBody>
      </p:sp>
      <p:sp>
        <p:nvSpPr>
          <p:cNvPr id="74755" name="Content Placeholder 2"/>
          <p:cNvSpPr>
            <a:spLocks noGrp="1"/>
          </p:cNvSpPr>
          <p:nvPr>
            <p:ph idx="1"/>
          </p:nvPr>
        </p:nvSpPr>
        <p:spPr>
          <a:xfrm>
            <a:off x="0" y="908720"/>
            <a:ext cx="9144000" cy="5949280"/>
          </a:xfrm>
        </p:spPr>
        <p:txBody>
          <a:bodyPr/>
          <a:lstStyle/>
          <a:p>
            <a:pPr algn="just">
              <a:buFont typeface="Arial" pitchFamily="34" charset="0"/>
              <a:buChar char="•"/>
            </a:pPr>
            <a:r>
              <a:rPr lang="el-GR" dirty="0" smtClean="0"/>
              <a:t>Συχνά οι εξαγορές μάνατζμεντ είναι συνέπεια αναδιοργάνωσης σημαντικών εταιρειών, που οδηγεί στην κατάργηση πλεοναζουσών υπηρεσιών ή κλάδων. Αυτές μπορεί να είναι κερδοφόρες, αλλά να είναι περιττές για τις ανάγκες της μητρικής εταιρείας. </a:t>
            </a:r>
          </a:p>
          <a:p>
            <a:pPr algn="just">
              <a:buFont typeface="Arial" pitchFamily="34" charset="0"/>
              <a:buChar char="•"/>
            </a:pPr>
            <a:r>
              <a:rPr lang="el-GR" dirty="0" smtClean="0"/>
              <a:t>Μερικές φορές κάποιες Τράπεζες και εταιρείες παροχής επιχειρηματικών κεφαλαίων προσφέρουν ειδικά πακέτα δανείων για εξαγορά μάνατζμεντ.</a:t>
            </a:r>
          </a:p>
          <a:p>
            <a:pPr algn="just">
              <a:buFont typeface="Arial" pitchFamily="34" charset="0"/>
              <a:buChar char="•"/>
            </a:pPr>
            <a:endParaRPr lang="el-GR"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274638"/>
            <a:ext cx="8228013" cy="418058"/>
          </a:xfrm>
        </p:spPr>
        <p:txBody>
          <a:bodyPr/>
          <a:lstStyle/>
          <a:p>
            <a:pPr algn="ctr"/>
            <a:r>
              <a:rPr lang="el-GR" sz="3600" b="1" dirty="0" smtClean="0"/>
              <a:t>ΕΞΑΓΟΡΑ ΜΑΝΑΤΖΜΕΝΤ [2]</a:t>
            </a:r>
          </a:p>
        </p:txBody>
      </p:sp>
      <p:sp>
        <p:nvSpPr>
          <p:cNvPr id="76803" name="Content Placeholder 2"/>
          <p:cNvSpPr>
            <a:spLocks noGrp="1"/>
          </p:cNvSpPr>
          <p:nvPr>
            <p:ph idx="1"/>
          </p:nvPr>
        </p:nvSpPr>
        <p:spPr>
          <a:xfrm>
            <a:off x="0" y="908720"/>
            <a:ext cx="9144000" cy="5949280"/>
          </a:xfrm>
        </p:spPr>
        <p:txBody>
          <a:bodyPr/>
          <a:lstStyle/>
          <a:p>
            <a:pPr algn="just">
              <a:buFont typeface="Arial" pitchFamily="34" charset="0"/>
              <a:buChar char="•"/>
            </a:pPr>
            <a:r>
              <a:rPr lang="el-GR" sz="2800" dirty="0" smtClean="0"/>
              <a:t>Το εξαγοραζόμενο μάνατζμεντ παρουσιάζει πολλά λειτουργικά πλεονεκτήματα:</a:t>
            </a:r>
          </a:p>
          <a:p>
            <a:pPr algn="just"/>
            <a:r>
              <a:rPr lang="el-GR" sz="2800" dirty="0" smtClean="0"/>
              <a:t>(α) Το μάνατζμεντ είναι ελεύθερο να εισαγάγει πλουσιοπάροχα συστήματα κινήτρων που συνδέονται με τις επιδόσεις. Η επίτευξη δύσκολων στόχων μπορεί να συνοδευτεί με επίπεδα μισθού υψηλότερα από εκείνα μιας μεγαλύτερης επιχείρησης.</a:t>
            </a:r>
          </a:p>
          <a:p>
            <a:pPr algn="just"/>
            <a:r>
              <a:rPr lang="el-GR" sz="2800" dirty="0" smtClean="0"/>
              <a:t>(β) Οι αναποτελεσματικότητες που προηγούμενα αντιμετωπίζονταν με κατανόηση, τώρα κατακρίνονται δριμύτατα. Αυτοί που κρατούν τώρα το "τιμόνι" της επιχείρησης έχουν άμεσο προσωπικό συμφέρον για την επιτυχία της.</a:t>
            </a:r>
          </a:p>
          <a:p>
            <a:pPr algn="just"/>
            <a:endParaRPr lang="el-GR" dirty="0" smtClean="0"/>
          </a:p>
          <a:p>
            <a:pPr algn="just"/>
            <a:endParaRPr lang="el-GR"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274638"/>
            <a:ext cx="8228013" cy="490066"/>
          </a:xfrm>
        </p:spPr>
        <p:txBody>
          <a:bodyPr/>
          <a:lstStyle/>
          <a:p>
            <a:pPr algn="ctr"/>
            <a:r>
              <a:rPr lang="el-GR" sz="3600" b="1" dirty="0" smtClean="0"/>
              <a:t>ΕΞΑΓΟΡΑ ΜΑΝΑΤΖΜΕΝΤ [3]</a:t>
            </a:r>
          </a:p>
        </p:txBody>
      </p:sp>
      <p:sp>
        <p:nvSpPr>
          <p:cNvPr id="77827" name="Content Placeholder 2"/>
          <p:cNvSpPr>
            <a:spLocks noGrp="1"/>
          </p:cNvSpPr>
          <p:nvPr>
            <p:ph idx="1"/>
          </p:nvPr>
        </p:nvSpPr>
        <p:spPr>
          <a:xfrm>
            <a:off x="0" y="908720"/>
            <a:ext cx="9144000" cy="5949280"/>
          </a:xfrm>
        </p:spPr>
        <p:txBody>
          <a:bodyPr/>
          <a:lstStyle/>
          <a:p>
            <a:pPr algn="just" fontAlgn="auto">
              <a:spcAft>
                <a:spcPts val="0"/>
              </a:spcAft>
              <a:defRPr/>
            </a:pPr>
            <a:r>
              <a:rPr lang="el-GR" dirty="0" smtClean="0"/>
              <a:t>(γ) Η νέα επιχείρηση μπορεί να εστιάσει την προσοχή της αποκλειστικά σε αυτό που κάνει καλύτερα, χωρίς να προβληματίζεται για τις περιφερειακές δραστηριότητες της μητρικής εταιρείας.</a:t>
            </a:r>
          </a:p>
          <a:p>
            <a:pPr algn="just" fontAlgn="auto">
              <a:spcAft>
                <a:spcPts val="0"/>
              </a:spcAft>
              <a:defRPr/>
            </a:pPr>
            <a:r>
              <a:rPr lang="el-GR" dirty="0" smtClean="0"/>
              <a:t>(δ) Οι δανειστές και οι παρέχοντες επιχειρηματικά κεφάλαια</a:t>
            </a:r>
            <a:r>
              <a:rPr lang="el-GR" i="1" dirty="0" smtClean="0"/>
              <a:t> </a:t>
            </a:r>
            <a:r>
              <a:rPr lang="el-GR" dirty="0" smtClean="0"/>
              <a:t>μπορεί να παρέχουν την ειδική εμπειρία των στελεχών του κορυφαίου κλιμακίου διοίκησης (για παράδειγμα, μέσω ενός μέλους του διοικητικού συμβουλίου που δεν κατέχει μόνιμη έδρα) η οποία μπορεί να λείπει από τη νέα ομάδα μάνατζμεντ.</a:t>
            </a:r>
          </a:p>
          <a:p>
            <a:pPr algn="just"/>
            <a:endParaRPr lang="el-GR"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rtlCol="0">
            <a:normAutofit fontScale="90000"/>
          </a:bodyPr>
          <a:lstStyle/>
          <a:p>
            <a:pPr algn="ctr" fontAlgn="auto">
              <a:spcAft>
                <a:spcPts val="0"/>
              </a:spcAft>
              <a:defRPr/>
            </a:pPr>
            <a:r>
              <a:rPr lang="el-GR" sz="3200" b="1" dirty="0" smtClean="0"/>
              <a:t>ΤΑ ΠΡΟΒΛΗΜΑΤΑ ΠΟΥ ΠΑΡΟΥΣΟΥΣΙΑΖΕΙ ΤΟ ΕΞΑΓΟΡΑΖΟΜΕΝΟ ΜΑΝΑΤΖΜΕΝΤ [1]</a:t>
            </a:r>
            <a:endParaRPr lang="el-GR" sz="3200" b="1" dirty="0"/>
          </a:p>
        </p:txBody>
      </p:sp>
      <p:sp>
        <p:nvSpPr>
          <p:cNvPr id="3" name="Content Placeholder 2"/>
          <p:cNvSpPr>
            <a:spLocks noGrp="1"/>
          </p:cNvSpPr>
          <p:nvPr>
            <p:ph idx="1"/>
          </p:nvPr>
        </p:nvSpPr>
        <p:spPr>
          <a:xfrm>
            <a:off x="0" y="980728"/>
            <a:ext cx="9144000" cy="5877272"/>
          </a:xfrm>
        </p:spPr>
        <p:txBody>
          <a:bodyPr rtlCol="0">
            <a:normAutofit fontScale="85000" lnSpcReduction="20000"/>
          </a:bodyPr>
          <a:lstStyle/>
          <a:p>
            <a:pPr algn="just" fontAlgn="auto">
              <a:spcAft>
                <a:spcPts val="0"/>
              </a:spcAft>
              <a:buFont typeface="Arial" pitchFamily="34" charset="0"/>
              <a:buChar char="•"/>
              <a:defRPr/>
            </a:pPr>
            <a:r>
              <a:rPr lang="el-GR" dirty="0"/>
              <a:t>Μεταξύ των άλλων προβλημάτων είναι και τα εξής</a:t>
            </a:r>
            <a:r>
              <a:rPr lang="el-GR" dirty="0" smtClean="0"/>
              <a:t>:</a:t>
            </a:r>
          </a:p>
          <a:p>
            <a:pPr algn="just" fontAlgn="auto">
              <a:spcAft>
                <a:spcPts val="0"/>
              </a:spcAft>
              <a:buFont typeface="Arial" pitchFamily="34" charset="0"/>
              <a:buChar char="•"/>
              <a:defRPr/>
            </a:pPr>
            <a:endParaRPr lang="el-GR" dirty="0"/>
          </a:p>
          <a:p>
            <a:pPr algn="just" fontAlgn="auto">
              <a:spcAft>
                <a:spcPts val="0"/>
              </a:spcAft>
              <a:defRPr/>
            </a:pPr>
            <a:r>
              <a:rPr lang="el-GR" dirty="0"/>
              <a:t>(α) Ο καθορισμός της τιμής αγοράς για τη νέα </a:t>
            </a:r>
            <a:r>
              <a:rPr lang="el-GR" dirty="0" smtClean="0"/>
              <a:t>επιχείρηση. </a:t>
            </a:r>
            <a:r>
              <a:rPr lang="el-GR" dirty="0"/>
              <a:t>Μία συνήθης μέθοδος για την αντιμετώπιση αυτής της κατάστασης είναι να εκτεθεί προς πώληση η θυγατρική ή </a:t>
            </a:r>
            <a:r>
              <a:rPr lang="el-GR" dirty="0" smtClean="0"/>
              <a:t>τμήμα της και </a:t>
            </a:r>
            <a:r>
              <a:rPr lang="el-GR" dirty="0"/>
              <a:t>στη συνέχεια να προσφερθεί στο υφιστάμενο </a:t>
            </a:r>
            <a:r>
              <a:rPr lang="el-GR" dirty="0" smtClean="0"/>
              <a:t>μάνατζμεντ </a:t>
            </a:r>
            <a:r>
              <a:rPr lang="el-GR" dirty="0"/>
              <a:t>η ευκαιρία να πληρώσει την υψηλότερη προσφορά</a:t>
            </a:r>
            <a:r>
              <a:rPr lang="el-GR" dirty="0" smtClean="0"/>
              <a:t>.</a:t>
            </a:r>
          </a:p>
          <a:p>
            <a:pPr algn="just" fontAlgn="auto">
              <a:spcAft>
                <a:spcPts val="0"/>
              </a:spcAft>
              <a:defRPr/>
            </a:pPr>
            <a:endParaRPr lang="el-GR" dirty="0"/>
          </a:p>
          <a:p>
            <a:pPr algn="just" fontAlgn="auto">
              <a:spcAft>
                <a:spcPts val="0"/>
              </a:spcAft>
              <a:defRPr/>
            </a:pPr>
            <a:r>
              <a:rPr lang="el-GR" dirty="0" smtClean="0"/>
              <a:t>(β) </a:t>
            </a:r>
            <a:r>
              <a:rPr lang="el-GR" dirty="0"/>
              <a:t>Η λήψη απόφασης για τις κατάλληλες τιμές πώλησης για το προϊόν ή τα προϊόντα του εξαγορασμένου μάνατζμεντ, αφού οι εισροές του, η συναρμολόγηση, η παραγωγή, η διανο­μή και οι λοιπές βοηθητικές υπηρεσίες είναι δική του ευθύνη και όχι της μητρικής εταιρείας. Προηγουμένως ορισμένες μορφές κόστους θα τις επωμίζονταν από κοινού με άλλα τμήματα ή θυγατρικές</a:t>
            </a:r>
            <a:r>
              <a:rPr lang="el-GR" dirty="0" smtClean="0"/>
              <a:t>.</a:t>
            </a:r>
            <a:endParaRPr lang="el-G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8680"/>
          </a:xfrm>
        </p:spPr>
        <p:txBody>
          <a:bodyPr rtlCol="0">
            <a:noAutofit/>
          </a:bodyPr>
          <a:lstStyle/>
          <a:p>
            <a:pPr algn="ctr" fontAlgn="auto">
              <a:spcAft>
                <a:spcPts val="0"/>
              </a:spcAft>
              <a:defRPr/>
            </a:pPr>
            <a:r>
              <a:rPr lang="el-GR" sz="3200" b="1" dirty="0" smtClean="0"/>
              <a:t>ΤΑ ΠΡΟΒΛΗΜΑΤΑ ΠΟΥ ΠΑΡΟΥΣΟΙΑΖΕΙ ΤΟ ΕΞΑΓΟΡΑΖΟΜΕΝΟ ΜΑΝΑΤΖΜΕΝΤ [2]</a:t>
            </a:r>
            <a:endParaRPr lang="el-GR" sz="3200" dirty="0"/>
          </a:p>
        </p:txBody>
      </p:sp>
      <p:sp>
        <p:nvSpPr>
          <p:cNvPr id="3" name="Content Placeholder 2"/>
          <p:cNvSpPr>
            <a:spLocks noGrp="1"/>
          </p:cNvSpPr>
          <p:nvPr>
            <p:ph idx="1"/>
          </p:nvPr>
        </p:nvSpPr>
        <p:spPr>
          <a:xfrm>
            <a:off x="0" y="1052736"/>
            <a:ext cx="9144000" cy="5805264"/>
          </a:xfrm>
        </p:spPr>
        <p:txBody>
          <a:bodyPr rtlCol="0">
            <a:normAutofit fontScale="92500" lnSpcReduction="20000"/>
          </a:bodyPr>
          <a:lstStyle/>
          <a:p>
            <a:pPr algn="just" fontAlgn="auto">
              <a:spcAft>
                <a:spcPts val="0"/>
              </a:spcAft>
              <a:defRPr/>
            </a:pPr>
            <a:r>
              <a:rPr lang="el-GR" dirty="0" smtClean="0"/>
              <a:t>(</a:t>
            </a:r>
            <a:r>
              <a:rPr lang="el-GR" dirty="0"/>
              <a:t>γ) Δεδομένου ότι ένα σημαντικό μέρος του αρχικού κεφαλαίου του εξαγορασμένου μάνατζμεντ αποτελείται κατά κανόνα από χρήματα δανείου, στα αρχικά βήματά του θα κληθεί να </a:t>
            </a:r>
            <a:r>
              <a:rPr lang="el-GR" dirty="0" smtClean="0"/>
              <a:t>πληρώσει </a:t>
            </a:r>
            <a:r>
              <a:rPr lang="el-GR" dirty="0"/>
              <a:t>υψηλούς τόκους. Το εξαγορασμένο μάνατζμεντ, συνεπώς, είναι πολύ ευάλωτο σε μη αναμενόμενες αυξήσεις του επιτοκίου και σπάνια είναι κατάλληλο για υψηλών στόχων και γρήγορα αναπτυσσόμενες λειτουργίες με υψηλές και διευρυνόμενες απαιτήσεις για </a:t>
            </a:r>
            <a:r>
              <a:rPr lang="el-GR" dirty="0" smtClean="0"/>
              <a:t>κεφάλαιο </a:t>
            </a:r>
            <a:r>
              <a:rPr lang="el-GR" dirty="0"/>
              <a:t>κίνησης.</a:t>
            </a:r>
          </a:p>
          <a:p>
            <a:pPr algn="just" fontAlgn="auto">
              <a:spcAft>
                <a:spcPts val="0"/>
              </a:spcAft>
              <a:defRPr/>
            </a:pPr>
            <a:r>
              <a:rPr lang="el-GR" dirty="0"/>
              <a:t>(δ) Η ομάδα μάνατζμεντ μπορεί να έχει αδυναμίες. Οι τεχνικές δυνατότητες που έχουν σχέση με το μάνατζμεντ ενός τμήματος μπορεί να μην αρκούν για να ξεπεραστούν οι στρατηγικές πολυπλοκότητες που παρουσιάζει η λειτουργία μιας πλήρους επιχείρησης</a:t>
            </a:r>
            <a:r>
              <a:rPr lang="el-GR" dirty="0" smtClean="0"/>
              <a:t>.</a:t>
            </a:r>
            <a:endParaRPr lang="el-G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rtlCol="0">
            <a:noAutofit/>
          </a:bodyPr>
          <a:lstStyle/>
          <a:p>
            <a:pPr algn="ctr" fontAlgn="auto">
              <a:spcAft>
                <a:spcPts val="0"/>
              </a:spcAft>
              <a:defRPr/>
            </a:pPr>
            <a:r>
              <a:rPr lang="el-GR" sz="3200" b="1" dirty="0" smtClean="0"/>
              <a:t>ΤΑ ΠΡΟΒΛΗΜΑΤΑ ΠΟΥ ΠΑΡΟΥΣΟΙΑΖΕΙ ΤΟ ΕΞΑΓΟΡΑΖΟΜΕΝΟ ΜΑΝΑΤΖΜΕΝΤ [3]</a:t>
            </a:r>
            <a:endParaRPr lang="el-GR" sz="3200" dirty="0"/>
          </a:p>
        </p:txBody>
      </p:sp>
      <p:sp>
        <p:nvSpPr>
          <p:cNvPr id="3" name="Content Placeholder 2"/>
          <p:cNvSpPr>
            <a:spLocks noGrp="1"/>
          </p:cNvSpPr>
          <p:nvPr>
            <p:ph idx="1"/>
          </p:nvPr>
        </p:nvSpPr>
        <p:spPr>
          <a:xfrm>
            <a:off x="0" y="1052736"/>
            <a:ext cx="9144000" cy="5805264"/>
          </a:xfrm>
        </p:spPr>
        <p:txBody>
          <a:bodyPr rtlCol="0">
            <a:normAutofit fontScale="92500" lnSpcReduction="10000"/>
          </a:bodyPr>
          <a:lstStyle/>
          <a:p>
            <a:pPr algn="just" fontAlgn="auto">
              <a:spcAft>
                <a:spcPts val="0"/>
              </a:spcAft>
              <a:buFont typeface="Arial" pitchFamily="34" charset="0"/>
              <a:buChar char="•"/>
              <a:defRPr/>
            </a:pPr>
            <a:r>
              <a:rPr lang="el-GR" dirty="0" smtClean="0"/>
              <a:t>(</a:t>
            </a:r>
            <a:r>
              <a:rPr lang="el-GR" dirty="0"/>
              <a:t>ε) Το προϋπάρχον εργοστάσιο και ο μηχανολογικός εξοπλισμός μπορεί να χρειάζεται </a:t>
            </a:r>
            <a:r>
              <a:rPr lang="el-GR" dirty="0" smtClean="0"/>
              <a:t>γρήγορη </a:t>
            </a:r>
            <a:r>
              <a:rPr lang="el-GR" dirty="0"/>
              <a:t>αντικατάσταση, γεγονός που αφαιρεί σημαντικό χρηματικό ποσό από τη νέα ομάδα μάνατζμεντ. Συνεπώς δεν πρέπει να μας εκπλήσσει το γεγονός ότι το φαινόμενο του εξαγο­ρασμένου μάνατζμεντ είναι λιγότερο σύνηθες στους κλάδους έντασης κεφαλαίου από </a:t>
            </a:r>
            <a:r>
              <a:rPr lang="el-GR" dirty="0" smtClean="0"/>
              <a:t>ότι στους </a:t>
            </a:r>
            <a:r>
              <a:rPr lang="el-GR" dirty="0"/>
              <a:t>κλάδους όπου απαιτούνται ελάχιστα πάγια στοιχεία ενεργητικού.</a:t>
            </a:r>
          </a:p>
          <a:p>
            <a:pPr algn="just" fontAlgn="auto">
              <a:spcAft>
                <a:spcPts val="0"/>
              </a:spcAft>
              <a:buFont typeface="Arial" pitchFamily="34" charset="0"/>
              <a:buChar char="•"/>
              <a:defRPr/>
            </a:pPr>
            <a:r>
              <a:rPr lang="el-GR" dirty="0"/>
              <a:t>(στ) Μπορεί να παρουσιαστούν συγκρούσεις συμφερόντων και αναστάτωση ανάμεσα στους εργαζομένους επειδή δεν εκπληρώνονται τα όνειρα του πρώτου διαστήματος.</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0" y="274638"/>
            <a:ext cx="9144000" cy="490066"/>
          </a:xfrm>
        </p:spPr>
        <p:txBody>
          <a:bodyPr/>
          <a:lstStyle/>
          <a:p>
            <a:pPr algn="ctr"/>
            <a:r>
              <a:rPr lang="el-GR" sz="3600" b="1" dirty="0" smtClean="0"/>
              <a:t>ΣΥΜΜΕΤΟΧΙΚΟ ΜΑΝΑΤΖΜΕΝΤ</a:t>
            </a:r>
          </a:p>
        </p:txBody>
      </p:sp>
      <p:sp>
        <p:nvSpPr>
          <p:cNvPr id="3" name="Content Placeholder 2"/>
          <p:cNvSpPr>
            <a:spLocks noGrp="1"/>
          </p:cNvSpPr>
          <p:nvPr>
            <p:ph idx="1"/>
          </p:nvPr>
        </p:nvSpPr>
        <p:spPr>
          <a:xfrm>
            <a:off x="0" y="908720"/>
            <a:ext cx="9144000" cy="5949280"/>
          </a:xfrm>
        </p:spPr>
        <p:txBody>
          <a:bodyPr rtlCol="0">
            <a:normAutofit fontScale="92500" lnSpcReduction="10000"/>
          </a:bodyPr>
          <a:lstStyle/>
          <a:p>
            <a:pPr algn="just" fontAlgn="auto">
              <a:spcAft>
                <a:spcPts val="0"/>
              </a:spcAft>
              <a:buFont typeface="Arial" pitchFamily="34" charset="0"/>
              <a:buChar char="•"/>
              <a:defRPr/>
            </a:pPr>
            <a:r>
              <a:rPr lang="en-US" dirty="0" smtClean="0"/>
              <a:t>Y</a:t>
            </a:r>
            <a:r>
              <a:rPr lang="el-GR" dirty="0" smtClean="0"/>
              <a:t>πάρχει </a:t>
            </a:r>
            <a:r>
              <a:rPr lang="el-GR" dirty="0"/>
              <a:t>και η περίπτωση κατά την οποία καλείται μία ομάδα στελεχών για να συμμετέχει στη διοίκηση της επιχείρησης. </a:t>
            </a:r>
            <a:endParaRPr lang="en-US" dirty="0" smtClean="0"/>
          </a:p>
          <a:p>
            <a:pPr algn="just" fontAlgn="auto">
              <a:spcAft>
                <a:spcPts val="0"/>
              </a:spcAft>
              <a:buFont typeface="Arial" pitchFamily="34" charset="0"/>
              <a:buChar char="•"/>
              <a:defRPr/>
            </a:pPr>
            <a:r>
              <a:rPr lang="el-GR" dirty="0" smtClean="0"/>
              <a:t>Συχνά </a:t>
            </a:r>
            <a:r>
              <a:rPr lang="el-GR" dirty="0"/>
              <a:t>τα κεφάλαια που απαιτούνται για να πεισθεί το υφιστάμενο μάνατζμεντ να αποδεχθεί το συμμετοχικό μάνατζμεντ τα προσφέρει μία εταιρεία παροχής επιχειρηματικών </a:t>
            </a:r>
            <a:r>
              <a:rPr lang="el-GR" dirty="0" smtClean="0"/>
              <a:t>κεφαλαίων. </a:t>
            </a:r>
            <a:endParaRPr lang="en-US" dirty="0" smtClean="0"/>
          </a:p>
          <a:p>
            <a:pPr algn="just" fontAlgn="auto">
              <a:spcAft>
                <a:spcPts val="0"/>
              </a:spcAft>
              <a:buFont typeface="Arial" pitchFamily="34" charset="0"/>
              <a:buChar char="•"/>
              <a:defRPr/>
            </a:pPr>
            <a:r>
              <a:rPr lang="el-GR" dirty="0" smtClean="0"/>
              <a:t>Τα </a:t>
            </a:r>
            <a:r>
              <a:rPr lang="el-GR" dirty="0"/>
              <a:t>κεφάλαια αυτά θα τεθούν στη διάθεση μιας ομάδας μάνατζμεντ η οποία έχει πετυχημένο ιστορικό σε επιχειρήσεις παρόμοιες με εκείνες με τις οποίες επιχειρεί να συνεργα­στεί, και η οποία φαίνεται ότι είναι σε θέση να συνεργαστεί ικανοποιητικά με την υφιστάμενη διοίκηση της επιχείρησης. </a:t>
            </a:r>
            <a:endParaRPr lang="en-US"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0" y="0"/>
            <a:ext cx="9144000" cy="620688"/>
          </a:xfrm>
        </p:spPr>
        <p:txBody>
          <a:bodyPr/>
          <a:lstStyle/>
          <a:p>
            <a:pPr algn="ctr"/>
            <a:r>
              <a:rPr lang="el-GR" sz="3600" b="1" dirty="0" smtClean="0"/>
              <a:t>ΣΥΜΜΕΤΟΧΙΚΟ ΜΑΝΑΤΖΜΕΝΤ [1]</a:t>
            </a:r>
            <a:endParaRPr lang="el-GR" sz="3600" dirty="0" smtClean="0"/>
          </a:p>
        </p:txBody>
      </p:sp>
      <p:sp>
        <p:nvSpPr>
          <p:cNvPr id="83971" name="Content Placeholder 2"/>
          <p:cNvSpPr>
            <a:spLocks noGrp="1"/>
          </p:cNvSpPr>
          <p:nvPr>
            <p:ph idx="1"/>
          </p:nvPr>
        </p:nvSpPr>
        <p:spPr>
          <a:xfrm>
            <a:off x="0" y="620688"/>
            <a:ext cx="9144000" cy="6237312"/>
          </a:xfrm>
        </p:spPr>
        <p:txBody>
          <a:bodyPr/>
          <a:lstStyle/>
          <a:p>
            <a:pPr algn="just">
              <a:buFont typeface="Arial" pitchFamily="34" charset="0"/>
              <a:buChar char="•"/>
            </a:pPr>
            <a:r>
              <a:rPr lang="el-GR" sz="2400" dirty="0" smtClean="0"/>
              <a:t>Οι επιχειρήσεις που έχουν χαμηλότερες επιδόσεις από εκείνες που θα ήθελαν και θα επιθυμούσαν ισχυρότερο και πιο έμπειρο μάνατζμεντ είναι εκείνες που γίνονται στόχος ομάδων μάνατζερ που αποσκοπούν σε συμμετοχικό μάνατζμεντ.</a:t>
            </a:r>
          </a:p>
          <a:p>
            <a:pPr algn="just" fontAlgn="auto">
              <a:spcAft>
                <a:spcPts val="0"/>
              </a:spcAft>
              <a:buFont typeface="Arial" pitchFamily="34" charset="0"/>
              <a:buChar char="•"/>
              <a:defRPr/>
            </a:pPr>
            <a:r>
              <a:rPr lang="el-GR" sz="2400" dirty="0" smtClean="0"/>
              <a:t>Ανάμεσα στα άλλα προβλήματα που παρουσιάζει το συμμετοχικό μάνατζμεντ είναι και τα εξής:</a:t>
            </a:r>
          </a:p>
          <a:p>
            <a:pPr algn="just" fontAlgn="auto">
              <a:spcAft>
                <a:spcPts val="0"/>
              </a:spcAft>
              <a:buFont typeface="Arial" pitchFamily="34" charset="0"/>
              <a:buChar char="•"/>
              <a:defRPr/>
            </a:pPr>
            <a:r>
              <a:rPr lang="el-GR" sz="2400" dirty="0" smtClean="0"/>
              <a:t>(α) Οι πιθανές διαφωνίες και διαμάχες ανάμεσα στο υφιστάμενο μάνατζμεντ και την "ξένη" ομάδα.</a:t>
            </a:r>
          </a:p>
          <a:p>
            <a:pPr algn="just" fontAlgn="auto">
              <a:spcAft>
                <a:spcPts val="0"/>
              </a:spcAft>
              <a:buFont typeface="Arial" pitchFamily="34" charset="0"/>
              <a:buChar char="•"/>
              <a:defRPr/>
            </a:pPr>
            <a:r>
              <a:rPr lang="el-GR" sz="2400" dirty="0" smtClean="0"/>
              <a:t>(β) Η μη καλή γνώση από την πλευρά της "ξένης" ομάδας στελεχών των ιδιαιτεροτήτων όσον αφορά την καθημερινή λειτουργία της εταιρείας.</a:t>
            </a:r>
          </a:p>
          <a:p>
            <a:pPr algn="just" fontAlgn="auto">
              <a:spcAft>
                <a:spcPts val="0"/>
              </a:spcAft>
              <a:buFont typeface="Arial" pitchFamily="34" charset="0"/>
              <a:buChar char="•"/>
              <a:defRPr/>
            </a:pPr>
            <a:r>
              <a:rPr lang="el-GR" sz="2400" dirty="0" smtClean="0"/>
              <a:t>(γ) Η αρνητική στάση των εργαζομένων της εταιρείας προς την καθιέρωση νέων και αγνώστων μεθόδων εργασίας από την "ξένη" ομάδα στελεχών.</a:t>
            </a:r>
          </a:p>
          <a:p>
            <a:pPr algn="just">
              <a:buFont typeface="Arial" pitchFamily="34" charset="0"/>
              <a:buChar char="•"/>
            </a:pPr>
            <a:endParaRPr lang="el-GR" sz="2400" dirty="0" smtClean="0"/>
          </a:p>
          <a:p>
            <a:pPr algn="just"/>
            <a:endParaRPr lang="el-GR"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179388" y="274638"/>
            <a:ext cx="8785225" cy="56197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dirty="0"/>
              <a:t>ΑΠΟΔΟΣΕΙΣ ΧΡΗΜΑΤΙΣΤΗΡΙΑΚΩΝ ΔΕΙΚΤΩΝ ΑΝΕΠΤΥΓΜΕΝΩΝ ΚΑΙ ΑΝΑΠΤΥΣΣΩΜΕΝΩΝ ΧΩΡΩΝ 2015</a:t>
            </a:r>
          </a:p>
        </p:txBody>
      </p:sp>
      <p:pic>
        <p:nvPicPr>
          <p:cNvPr id="9218" name="Picture 2"/>
          <p:cNvPicPr>
            <a:picLocks noChangeAspect="1" noChangeArrowheads="1"/>
          </p:cNvPicPr>
          <p:nvPr/>
        </p:nvPicPr>
        <p:blipFill>
          <a:blip r:embed="rId3" cstate="print"/>
          <a:srcRect/>
          <a:stretch>
            <a:fillRect/>
          </a:stretch>
        </p:blipFill>
        <p:spPr bwMode="auto">
          <a:xfrm>
            <a:off x="179512" y="1124744"/>
            <a:ext cx="8712968" cy="5544616"/>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0" y="0"/>
            <a:ext cx="9144000" cy="692696"/>
          </a:xfrm>
        </p:spPr>
        <p:txBody>
          <a:bodyPr/>
          <a:lstStyle/>
          <a:p>
            <a:pPr lvl="0" algn="ctr"/>
            <a:r>
              <a:rPr lang="el-GR" sz="3600" b="1" dirty="0" smtClean="0"/>
              <a:t>ΣΥΜΜΕΤΟΧΙΚΟ ΜΑΝΑΤΖΜΕΝΤ [2]</a:t>
            </a:r>
            <a:r>
              <a:rPr lang="el-GR" sz="3600" dirty="0" smtClean="0"/>
              <a:t/>
            </a:r>
            <a:br>
              <a:rPr lang="el-GR" sz="3600" dirty="0" smtClean="0"/>
            </a:br>
            <a:endParaRPr lang="el-GR" sz="3600" dirty="0" smtClean="0"/>
          </a:p>
        </p:txBody>
      </p:sp>
      <p:sp>
        <p:nvSpPr>
          <p:cNvPr id="86019" name="Content Placeholder 2"/>
          <p:cNvSpPr>
            <a:spLocks noGrp="1"/>
          </p:cNvSpPr>
          <p:nvPr>
            <p:ph idx="1"/>
          </p:nvPr>
        </p:nvSpPr>
        <p:spPr>
          <a:xfrm>
            <a:off x="0" y="1340768"/>
            <a:ext cx="9144000" cy="5517232"/>
          </a:xfrm>
        </p:spPr>
        <p:txBody>
          <a:bodyPr/>
          <a:lstStyle/>
          <a:p>
            <a:pPr algn="just">
              <a:buFont typeface="Arial" pitchFamily="34" charset="0"/>
              <a:buChar char="•"/>
            </a:pPr>
            <a:r>
              <a:rPr lang="el-GR" dirty="0" smtClean="0"/>
              <a:t>Επίσης, οι εταιρείες που επιδιώκουν το συμμετοχικό μάνατζμεντ μπορεί να μην αποκαλύ­πτουν την πραγματική έκταση του προβλήματος τους, και στη συνέχεια να αναμένουν από τους "ξένους" μάνατζερ να θεραπεύσουν στη στιγμή χρονίζοντα προβλήματα.</a:t>
            </a:r>
          </a:p>
          <a:p>
            <a:pPr algn="just"/>
            <a:endParaRPr lang="el-GR" dirty="0" smtClean="0"/>
          </a:p>
        </p:txBody>
      </p:sp>
      <p:sp>
        <p:nvSpPr>
          <p:cNvPr id="5" name="Title 1"/>
          <p:cNvSpPr txBox="1">
            <a:spLocks/>
          </p:cNvSpPr>
          <p:nvPr/>
        </p:nvSpPr>
        <p:spPr bwMode="auto">
          <a:xfrm>
            <a:off x="0" y="274638"/>
            <a:ext cx="9144000" cy="346050"/>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defRPr/>
            </a:pPr>
            <a:endParaRPr kumimoji="0" lang="el-GR" sz="3600" b="0" i="0" u="none" strike="noStrike" kern="0" cap="none" spc="0" normalizeH="0" baseline="0" noProof="0" dirty="0" smtClean="0">
              <a:ln>
                <a:noFill/>
              </a:ln>
              <a:solidFill>
                <a:srgbClr val="0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rtlCol="0">
            <a:normAutofit fontScale="90000"/>
          </a:bodyPr>
          <a:lstStyle/>
          <a:p>
            <a:pPr algn="ctr" fontAlgn="auto">
              <a:spcAft>
                <a:spcPts val="0"/>
              </a:spcAft>
              <a:defRPr/>
            </a:pPr>
            <a:r>
              <a:rPr lang="el-GR" sz="3200" b="1" dirty="0" smtClean="0"/>
              <a:t>ΕΞΑΓΟΡΑΖΟΜΕΝΟ ΜΑΝΑΤΖΜΕΝΤ ΑΠΟ ΧΩΡΕΣ ΤΗΣ ΕΥΡΩΠΗΣ [1]</a:t>
            </a:r>
            <a:endParaRPr lang="el-GR" sz="3200" b="1" dirty="0"/>
          </a:p>
        </p:txBody>
      </p:sp>
      <p:sp>
        <p:nvSpPr>
          <p:cNvPr id="3" name="Content Placeholder 2"/>
          <p:cNvSpPr>
            <a:spLocks noGrp="1"/>
          </p:cNvSpPr>
          <p:nvPr>
            <p:ph idx="1"/>
          </p:nvPr>
        </p:nvSpPr>
        <p:spPr>
          <a:xfrm>
            <a:off x="0" y="980728"/>
            <a:ext cx="9144000" cy="5143847"/>
          </a:xfrm>
        </p:spPr>
        <p:txBody>
          <a:bodyPr rtlCol="0">
            <a:normAutofit fontScale="92500" lnSpcReduction="10000"/>
          </a:bodyPr>
          <a:lstStyle/>
          <a:p>
            <a:pPr algn="just" fontAlgn="auto">
              <a:spcAft>
                <a:spcPts val="0"/>
              </a:spcAft>
              <a:buFont typeface="Arial" pitchFamily="34" charset="0"/>
              <a:buChar char="•"/>
              <a:defRPr/>
            </a:pPr>
            <a:r>
              <a:rPr lang="el-GR" dirty="0"/>
              <a:t>Το φαινόμενο της εξαγοράς μάνατζμεντ είναι πολύ λιγότερο σύνηθες στις χώρες της δυτικής Ευρώπης από ότι </a:t>
            </a:r>
            <a:r>
              <a:rPr lang="el-GR" dirty="0" smtClean="0"/>
              <a:t>σε άλλες χώρες. </a:t>
            </a:r>
            <a:r>
              <a:rPr lang="el-GR" dirty="0"/>
              <a:t>Μερικοί από τους λόγους στους οποίους οφείλεται αυτό το σχετικά χαμηλό ποσοστό είναι οι εξής</a:t>
            </a:r>
            <a:r>
              <a:rPr lang="el-GR" dirty="0" smtClean="0"/>
              <a:t>:</a:t>
            </a:r>
          </a:p>
          <a:p>
            <a:pPr algn="just" fontAlgn="auto">
              <a:spcAft>
                <a:spcPts val="0"/>
              </a:spcAft>
              <a:buFont typeface="Arial" pitchFamily="34" charset="0"/>
              <a:buChar char="•"/>
              <a:defRPr/>
            </a:pPr>
            <a:r>
              <a:rPr lang="el-GR" dirty="0"/>
              <a:t>(α) Το μεγάλο ύψος αποθεματικού (που επιβάλλεται δια νόμου σε ορισμένες χώρες-μέλη της ΕΕ) που διατηρούν πολλές εταιρείες ευρωπαϊκών χωρών. Τα αποθεματικά αυτά βοηθούν τις επιχειρήσεις να επιβιώσουν παρά την ύφεση και συνεπώς να διατηρήσουν τμήματα και θυγατρικές</a:t>
            </a:r>
            <a:r>
              <a:rPr lang="el-GR" dirty="0" smtClean="0"/>
              <a:t>.</a:t>
            </a:r>
            <a:endParaRPr lang="el-GR" dirty="0"/>
          </a:p>
          <a:p>
            <a:pPr algn="just" fontAlgn="auto">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rtlCol="0">
            <a:noAutofit/>
          </a:bodyPr>
          <a:lstStyle/>
          <a:p>
            <a:pPr algn="ctr" fontAlgn="auto">
              <a:spcAft>
                <a:spcPts val="0"/>
              </a:spcAft>
              <a:defRPr/>
            </a:pPr>
            <a:r>
              <a:rPr lang="el-GR" sz="3200" b="1" dirty="0" smtClean="0"/>
              <a:t>ΕΞΑΓΟΡΑΖΟΜΕΝΟ ΜΑΝΑΤΖΜΕΝΤ ΑΠΟ ΧΩΡΕΣ ΤΗΣ ΕΥΡΩΠΗΣ [2]</a:t>
            </a:r>
            <a:endParaRPr lang="el-GR" sz="3200" dirty="0"/>
          </a:p>
        </p:txBody>
      </p:sp>
      <p:sp>
        <p:nvSpPr>
          <p:cNvPr id="3" name="Content Placeholder 2"/>
          <p:cNvSpPr>
            <a:spLocks noGrp="1"/>
          </p:cNvSpPr>
          <p:nvPr>
            <p:ph idx="1"/>
          </p:nvPr>
        </p:nvSpPr>
        <p:spPr>
          <a:xfrm>
            <a:off x="0" y="1052736"/>
            <a:ext cx="9144000" cy="5805264"/>
          </a:xfrm>
        </p:spPr>
        <p:txBody>
          <a:bodyPr rtlCol="0">
            <a:normAutofit fontScale="85000" lnSpcReduction="20000"/>
          </a:bodyPr>
          <a:lstStyle/>
          <a:p>
            <a:pPr algn="just" fontAlgn="auto">
              <a:spcAft>
                <a:spcPts val="0"/>
              </a:spcAft>
              <a:buFont typeface="Arial" pitchFamily="34" charset="0"/>
              <a:buChar char="•"/>
              <a:defRPr/>
            </a:pPr>
            <a:r>
              <a:rPr lang="el-GR" dirty="0"/>
              <a:t>(β) Η έλλειψη χρηματιστηρίου σε χώρες της Ευρώπης</a:t>
            </a:r>
            <a:r>
              <a:rPr lang="el-GR" i="1" dirty="0"/>
              <a:t> </a:t>
            </a:r>
            <a:r>
              <a:rPr lang="el-GR" dirty="0" smtClean="0"/>
              <a:t>ώστε </a:t>
            </a:r>
            <a:r>
              <a:rPr lang="el-GR" dirty="0"/>
              <a:t>να υπάρχει δυνατότητα χρηματοδότησης της εξαγοράς μάνατζμεντ.</a:t>
            </a:r>
          </a:p>
          <a:p>
            <a:pPr algn="just" fontAlgn="auto">
              <a:spcAft>
                <a:spcPts val="0"/>
              </a:spcAft>
              <a:buFont typeface="Arial" pitchFamily="34" charset="0"/>
              <a:buChar char="•"/>
              <a:defRPr/>
            </a:pPr>
            <a:r>
              <a:rPr lang="el-GR" dirty="0"/>
              <a:t>(γ) Οι υψηλοί μισθοί και οι ελκυστικές παροχές που συχνά καταβάλλονται στα στελέχη των ευρωπαϊκών εταιρειών, γεγονός που τους κάνει να μη θέλουν να αναλάβουν τους κινδύνους που σχετίζονται με μία εξαγορά μάνατζμεντ.</a:t>
            </a:r>
          </a:p>
          <a:p>
            <a:pPr algn="just" fontAlgn="auto">
              <a:spcAft>
                <a:spcPts val="0"/>
              </a:spcAft>
              <a:buFont typeface="Arial" pitchFamily="34" charset="0"/>
              <a:buChar char="•"/>
              <a:defRPr/>
            </a:pPr>
            <a:r>
              <a:rPr lang="el-GR" dirty="0"/>
              <a:t>(δ) Το γεγονός ότι οι Τράπεζες είναι οι κυριότεροι μέτοχοι σε πολλές ευρωπαϊκές επιχειρήσεις, πράγμα που σημαίνει ότι οι Τράπεζες (που συνήθως αποφεύγουν τον κίνδυνο) θα έχουν την τάση να αποθαρρύνουν την υπονόμευση εταιρειών στις οποίες έχουν σημαντικό οικονομικό συμφέρον.</a:t>
            </a:r>
          </a:p>
          <a:p>
            <a:pPr algn="just" fontAlgn="auto">
              <a:spcAft>
                <a:spcPts val="0"/>
              </a:spcAft>
              <a:buFont typeface="Arial" pitchFamily="34" charset="0"/>
              <a:buChar char="•"/>
              <a:defRPr/>
            </a:pPr>
            <a:r>
              <a:rPr lang="el-GR" dirty="0"/>
              <a:t>(ε) Το φορολογικό καθεστώς των χωρών-μελών της ΕΕ (πλην της Βρετανίας και της Ολλανδίας) που κατά κανόνα δεν βοηθάει την εξαγορά μάνατζμεντ</a:t>
            </a:r>
            <a:r>
              <a:rPr lang="el-GR" dirty="0" smtClean="0"/>
              <a:t>.</a:t>
            </a:r>
            <a:endParaRPr lang="el-G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0" y="0"/>
            <a:ext cx="9144000" cy="2204864"/>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t>ΔΙΕΘΝΗ ΠΡΟΤΥΠΑ ΧΡΗΜΑΤΟΟΙΚΟΝΟΜΙΚΗΣ ΠΛΗΡΟΦΟΡΗΣΗΣ</a:t>
            </a:r>
          </a:p>
        </p:txBody>
      </p:sp>
      <p:sp>
        <p:nvSpPr>
          <p:cNvPr id="41986" name="Text Box 2"/>
          <p:cNvSpPr txBox="1">
            <a:spLocks noChangeArrowheads="1"/>
          </p:cNvSpPr>
          <p:nvPr/>
        </p:nvSpPr>
        <p:spPr bwMode="auto">
          <a:xfrm>
            <a:off x="0" y="1196752"/>
            <a:ext cx="9144000" cy="5661248"/>
          </a:xfrm>
          <a:prstGeom prst="rect">
            <a:avLst/>
          </a:prstGeom>
          <a:noFill/>
          <a:ln w="9525" cap="flat">
            <a:noFill/>
            <a:round/>
            <a:headEnd/>
            <a:tailEnd/>
          </a:ln>
          <a:effectLst/>
        </p:spPr>
        <p:txBody>
          <a:bodyPr lIns="90000" tIns="45000" rIns="90000" bIns="45000"/>
          <a:lstStyle/>
          <a:p>
            <a:pPr marL="342900" algn="just" hangingPunct="1">
              <a:lnSpc>
                <a:spcPct val="120000"/>
              </a:lnSpc>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Το Δ.Π.Χ.Π. 3 αντικαθιστά από 01/01/2005 το Δ.Λ.Π. 22 που ίσχυε από το 1998 για την παρουσίαση ενοποιημένων οικονομικών καταστάσεων.</a:t>
            </a:r>
          </a:p>
          <a:p>
            <a:pPr marL="342900" algn="just" hangingPunct="1">
              <a:lnSpc>
                <a:spcPct val="120000"/>
              </a:lnSpc>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Όλες οι ενοποιήσεις των επιχειρήσεων θα πρέπει να αναγνωρίζονται με τη μέθοδο της αγοράς, αφού προηγηθούν τρία σημαντικά στάδια. Αυτά είναι:</a:t>
            </a:r>
          </a:p>
          <a:p>
            <a:pPr marL="342900" algn="just" hangingPunct="1">
              <a:lnSpc>
                <a:spcPct val="120000"/>
              </a:lnSpc>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Ο προσδιορισμός της αποκτώσας επιχείρησης.</a:t>
            </a:r>
          </a:p>
          <a:p>
            <a:pPr marL="342900" algn="just" hangingPunct="1">
              <a:lnSpc>
                <a:spcPct val="120000"/>
              </a:lnSpc>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Ο προσδιορισμός του κόστους της απόκτησης.</a:t>
            </a:r>
          </a:p>
          <a:p>
            <a:pPr marL="342900" algn="just" hangingPunct="1">
              <a:lnSpc>
                <a:spcPct val="120000"/>
              </a:lnSpc>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Η κατανομή του κόστους αυτού στα στοιχεία του ενεργητικού, τις υποχρεώσεις και τις ενδεχόμενες υποχρεώσεις που αποκτήθηκαν κατά την ενοποίηση των επιχειρήσεων.</a:t>
            </a:r>
          </a:p>
          <a:p>
            <a:pPr marL="342900" algn="just" hangingPunct="1">
              <a:lnSpc>
                <a:spcPct val="12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a:p>
            <a:pPr marL="342900" hangingPunct="1">
              <a:lnSpc>
                <a:spcPct val="12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457200" y="274638"/>
            <a:ext cx="8229600" cy="56197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t>ΔΠΧΠ 3</a:t>
            </a:r>
          </a:p>
        </p:txBody>
      </p:sp>
      <p:sp>
        <p:nvSpPr>
          <p:cNvPr id="43010" name="Text Box 2"/>
          <p:cNvSpPr txBox="1">
            <a:spLocks noChangeArrowheads="1"/>
          </p:cNvSpPr>
          <p:nvPr/>
        </p:nvSpPr>
        <p:spPr bwMode="auto">
          <a:xfrm>
            <a:off x="0" y="981075"/>
            <a:ext cx="9144000" cy="5876925"/>
          </a:xfrm>
          <a:prstGeom prst="rect">
            <a:avLst/>
          </a:prstGeom>
          <a:noFill/>
          <a:ln w="9525" cap="flat">
            <a:noFill/>
            <a:round/>
            <a:headEnd/>
            <a:tailEnd/>
          </a:ln>
          <a:effectLst/>
        </p:spPr>
        <p:txBody>
          <a:bodyPr lIns="90000" tIns="45000" rIns="90000" bIns="45000"/>
          <a:lstStyle/>
          <a:p>
            <a:pPr marL="342900" indent="-341313" algn="just" hangingPunct="1">
              <a:lnSpc>
                <a:spcPct val="15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smtClean="0">
                <a:solidFill>
                  <a:srgbClr val="000000"/>
                </a:solidFill>
                <a:latin typeface="Calibri" charset="0"/>
              </a:rPr>
              <a:t>Είναι </a:t>
            </a:r>
            <a:r>
              <a:rPr lang="el-GR" sz="2800" dirty="0">
                <a:solidFill>
                  <a:srgbClr val="000000"/>
                </a:solidFill>
                <a:latin typeface="Calibri" charset="0"/>
              </a:rPr>
              <a:t>απαραίτητο να αναγνωρίζεται ποια επιχείρηση αποκτά τον </a:t>
            </a:r>
            <a:r>
              <a:rPr lang="el-GR" sz="2800" b="1" dirty="0">
                <a:solidFill>
                  <a:srgbClr val="000000"/>
                </a:solidFill>
                <a:latin typeface="Calibri" charset="0"/>
              </a:rPr>
              <a:t>ουσιαστικό έλεγχο </a:t>
            </a:r>
            <a:r>
              <a:rPr lang="el-GR" sz="2800" dirty="0">
                <a:solidFill>
                  <a:srgbClr val="000000"/>
                </a:solidFill>
                <a:latin typeface="Calibri" charset="0"/>
              </a:rPr>
              <a:t>επί της άλλης. Σε αυτήν την περίπτωση η μία είναι η </a:t>
            </a:r>
            <a:r>
              <a:rPr lang="el-GR" sz="2800" b="1" dirty="0">
                <a:solidFill>
                  <a:srgbClr val="000000"/>
                </a:solidFill>
                <a:latin typeface="Calibri" charset="0"/>
              </a:rPr>
              <a:t>αποκτώσα </a:t>
            </a:r>
            <a:r>
              <a:rPr lang="el-GR" sz="2800" dirty="0">
                <a:solidFill>
                  <a:srgbClr val="000000"/>
                </a:solidFill>
                <a:latin typeface="Calibri" charset="0"/>
              </a:rPr>
              <a:t>επιχείρηση και η άλλη είναι η </a:t>
            </a:r>
            <a:r>
              <a:rPr lang="el-GR" sz="2800" b="1" dirty="0">
                <a:solidFill>
                  <a:srgbClr val="000000"/>
                </a:solidFill>
                <a:latin typeface="Calibri" charset="0"/>
              </a:rPr>
              <a:t>αποκτώμενη.</a:t>
            </a:r>
          </a:p>
          <a:p>
            <a:pPr marL="342900" indent="-341313" algn="just" hangingPunct="1">
              <a:lnSpc>
                <a:spcPct val="15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    Βάσει του Δ.Π.Χ.Π. 3 (αλλά και του Δ.Λ.Π. 22), για να αναγνωρισθεί η αποκτώσα επιχείρηση θα πρέπει να ισχύει μία από τις εξής προϋποθέσεις:</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0" y="0"/>
            <a:ext cx="9144000" cy="9080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t>ΔΠΧΠ 3 ΠΡΟΫΠΟΘΕΣΕΙΣ ΑΝΑΓΝΩΡΙΣΗΣ ΑΠΟΚΤΩΣΑΣ ΕΠΙΧΕΙΡΗΣΗΣ</a:t>
            </a:r>
          </a:p>
        </p:txBody>
      </p:sp>
      <p:sp>
        <p:nvSpPr>
          <p:cNvPr id="44034" name="Text Box 2"/>
          <p:cNvSpPr txBox="1">
            <a:spLocks noChangeArrowheads="1"/>
          </p:cNvSpPr>
          <p:nvPr/>
        </p:nvSpPr>
        <p:spPr bwMode="auto">
          <a:xfrm>
            <a:off x="0" y="1052513"/>
            <a:ext cx="9144000" cy="5805487"/>
          </a:xfrm>
          <a:prstGeom prst="rect">
            <a:avLst/>
          </a:prstGeom>
          <a:noFill/>
          <a:ln w="9525" cap="flat">
            <a:noFill/>
            <a:round/>
            <a:headEnd/>
            <a:tailEnd/>
          </a:ln>
          <a:effectLst/>
        </p:spPr>
        <p:txBody>
          <a:bodyPr lIns="90000" tIns="45000" rIns="90000" bIns="45000"/>
          <a:lstStyle/>
          <a:p>
            <a:pPr algn="just" hangingPunct="1">
              <a:lnSpc>
                <a:spcPct val="100000"/>
              </a:lnSpc>
              <a:spcBef>
                <a:spcPts val="0"/>
              </a:spcBef>
              <a:spcAft>
                <a:spcPts val="0"/>
              </a:spcAft>
              <a:buSzPct val="45000"/>
              <a:buFont typeface="Times New Roman" pitchFamily="16"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Η αποκτώσα επιχείρηση να αποκτά την πλειοψηφία των δικαιωμάτων ψήφου μίας άλλης αποκτώμενης επιχείρησης.</a:t>
            </a:r>
          </a:p>
          <a:p>
            <a:pPr algn="just" hangingPunct="1">
              <a:lnSpc>
                <a:spcPct val="100000"/>
              </a:lnSpc>
              <a:spcBef>
                <a:spcPts val="0"/>
              </a:spcBef>
              <a:spcAft>
                <a:spcPts val="0"/>
              </a:spcAft>
              <a:buSzPct val="45000"/>
              <a:buFont typeface="Times New Roman" pitchFamily="16"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Η αποκτώσα επιχείρηση να εξασφαλίζει, σε συμφωνία με άλλους, τον έλεγχο της πλειοψηφίας των ψήφων της αποκτώμενης επιχείρησης.</a:t>
            </a:r>
          </a:p>
          <a:p>
            <a:pPr algn="just" hangingPunct="1">
              <a:lnSpc>
                <a:spcPct val="100000"/>
              </a:lnSpc>
              <a:spcBef>
                <a:spcPts val="0"/>
              </a:spcBef>
              <a:spcAft>
                <a:spcPts val="0"/>
              </a:spcAft>
              <a:buSzPct val="45000"/>
              <a:buFont typeface="Times New Roman" pitchFamily="16"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Η αποκτώσα επιχείρηση να κατευθύνει την οικονομική και επιχειρηματική πολιτική της αποκτώμενης επιχείρησης με σύμβαση ή με νόμο, ακόμη και εάν κατέχει ποσοστό μικρότερο του 50% των ψήφων.</a:t>
            </a:r>
          </a:p>
          <a:p>
            <a:pPr algn="just" hangingPunct="1">
              <a:lnSpc>
                <a:spcPct val="100000"/>
              </a:lnSpc>
              <a:spcBef>
                <a:spcPts val="0"/>
              </a:spcBef>
              <a:spcAft>
                <a:spcPts val="0"/>
              </a:spcAft>
              <a:buSzPct val="45000"/>
              <a:buFont typeface="Times New Roman" pitchFamily="16"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Η αποκτώσα επιχείρηση να έχει τη δυνατότητα να διορίζει ή να παύει την πλειονότητα των μελών του Δ..Σ.. της αποκτώμενης επιχείρησης, ακόμη και εάν κατέχει ποσοστό μικρότερο του 50% των ψήφων.</a:t>
            </a:r>
          </a:p>
          <a:p>
            <a:pPr algn="just" hangingPunct="1">
              <a:lnSpc>
                <a:spcPct val="100000"/>
              </a:lnSpc>
              <a:spcBef>
                <a:spcPts val="0"/>
              </a:spcBef>
              <a:spcAft>
                <a:spcPts val="0"/>
              </a:spcAft>
              <a:buSzPct val="45000"/>
              <a:buFont typeface="Times New Roman" pitchFamily="16"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Η αποκτώσα επιχείρηση να έχει τον έλεγχο της πλειοψηφίας των μελών του Δ.Σ. της αποκτώμενης επιχείρησης, ακόμη και εάν κατέχει ποσοστό μικρότερο του 50% των ψήφων.</a:t>
            </a:r>
          </a:p>
          <a:p>
            <a:pPr marL="514350" indent="-51276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0" y="0"/>
            <a:ext cx="9144000" cy="1124744"/>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400" b="1" dirty="0"/>
              <a:t>ΠΡΟΣΔΙΟΡΙΣΜΟΣ ΚΟΣΤΟΥΣ ΑΠΟΚΤΗΣΗΣ ΔΠΧΠ 3 (1)</a:t>
            </a:r>
          </a:p>
        </p:txBody>
      </p:sp>
      <p:sp>
        <p:nvSpPr>
          <p:cNvPr id="45058" name="Text Box 2"/>
          <p:cNvSpPr txBox="1">
            <a:spLocks noChangeArrowheads="1"/>
          </p:cNvSpPr>
          <p:nvPr/>
        </p:nvSpPr>
        <p:spPr bwMode="auto">
          <a:xfrm>
            <a:off x="0" y="1412875"/>
            <a:ext cx="9144000" cy="5445125"/>
          </a:xfrm>
          <a:prstGeom prst="rect">
            <a:avLst/>
          </a:prstGeom>
          <a:noFill/>
          <a:ln w="9525" cap="flat">
            <a:noFill/>
            <a:round/>
            <a:headEnd/>
            <a:tailEnd/>
          </a:ln>
          <a:effectLst/>
        </p:spPr>
        <p:txBody>
          <a:bodyPr lIns="90000" tIns="45000" rIns="90000" bIns="45000"/>
          <a:lstStyle/>
          <a:p>
            <a:pPr algn="just" hangingPunct="1">
              <a:lnSpc>
                <a:spcPct val="100000"/>
              </a:lnSpc>
              <a:spcBef>
                <a:spcPts val="0"/>
              </a:spcBef>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Το κόστος απόκτησης προσδιορίζεται από το άθροισμα:</a:t>
            </a:r>
          </a:p>
          <a:p>
            <a:pPr algn="just" hangingPunct="1">
              <a:lnSpc>
                <a:spcPct val="100000"/>
              </a:lnSpc>
              <a:spcBef>
                <a:spcPts val="0"/>
              </a:spcBef>
              <a:spcAft>
                <a:spcPts val="0"/>
              </a:spcAft>
              <a:buSzPct val="45000"/>
              <a:buFont typeface="Wingdings" charset="0"/>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 Των μετρητών η ταμειακών ισοδύναμων που κατεβλήθησαν ή της εύλογης αξίας (κατά την ημερομηνία απόκτησης) κάθε άλλου στοιχείου που μεταβιβάσθηκε από την αποκτώσα επιχείρηση για την απόκτηση του ελέγχου της αποκτώμενης επιχείρησης. Τα ανταλλάγματα αυτά πρέπει να αποτιμηθούν σε εύλογες αξίες κατά την ημερομηνία της απόκτησης.</a:t>
            </a:r>
          </a:p>
          <a:p>
            <a:pPr algn="just" hangingPunct="1">
              <a:lnSpc>
                <a:spcPct val="100000"/>
              </a:lnSpc>
              <a:spcBef>
                <a:spcPts val="0"/>
              </a:spcBef>
              <a:spcAft>
                <a:spcPts val="0"/>
              </a:spcAft>
              <a:buSzPct val="45000"/>
              <a:buFont typeface="Wingdings" charset="0"/>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Των επιπλέον εξόδων που αφορούν άμεσα στη συγκεκριμένη ενοποίηση και τέτοια μπορεί να είναι οι αμοιβές ελεγκτών, λογιστών και νομικών συμβούλων, οι οποίοι λαμβάνουν μέρος στις διαδικασίες εξαγοράς.</a:t>
            </a:r>
          </a:p>
          <a:p>
            <a:pPr marL="342900" indent="-34131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0" y="0"/>
            <a:ext cx="9144000" cy="54868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t>ΠΡΟΣΔΙΟΡΙΣΜΟΣ ΚΟΣΤΟΥΣ ΑΠΟΚΤΗΣΗΣ ΔΠΧΠ 3 (2)</a:t>
            </a:r>
          </a:p>
        </p:txBody>
      </p:sp>
      <p:sp>
        <p:nvSpPr>
          <p:cNvPr id="46082" name="Text Box 2"/>
          <p:cNvSpPr txBox="1">
            <a:spLocks noChangeArrowheads="1"/>
          </p:cNvSpPr>
          <p:nvPr/>
        </p:nvSpPr>
        <p:spPr bwMode="auto">
          <a:xfrm>
            <a:off x="0" y="548680"/>
            <a:ext cx="9144000" cy="6309320"/>
          </a:xfrm>
          <a:prstGeom prst="rect">
            <a:avLst/>
          </a:prstGeom>
          <a:noFill/>
          <a:ln w="9525" cap="flat">
            <a:noFill/>
            <a:round/>
            <a:headEnd/>
            <a:tailEnd/>
          </a:ln>
          <a:effectLst/>
        </p:spPr>
        <p:txBody>
          <a:bodyPr lIns="90000" tIns="45000" rIns="90000" bIns="45000"/>
          <a:lstStyle/>
          <a:p>
            <a:pPr marL="342900" indent="-341313" algn="just" hangingPunct="1">
              <a:lnSpc>
                <a:spcPct val="15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Το Δ.Π.Χ.Π. 3 προβλέπει επίσης, ότι σε περίπτωση που το αντίτιμο της απόκτησης καταβάλλεται στην αποκτώμενη επιχείρηση σε ημερομηνία μεταγενέστερη της ημερομηνίας απόκτησης, τότε για τον προσδιορισμό του κόστους αγοράς, τα ποσά που θα καταβληθούν σε μεταγενέστερο χρόνο, θα πρέπει να προεξοφληθούν με το κατάλληλο προεξοφλητικό επιτόκιο στην ημερομηνία αγοράς.</a:t>
            </a:r>
          </a:p>
          <a:p>
            <a:pPr marL="342900" indent="-341313" algn="just" hangingPunct="1">
              <a:lnSpc>
                <a:spcPct val="15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    </a:t>
            </a:r>
            <a:r>
              <a:rPr lang="el-GR" sz="2800" b="1" dirty="0">
                <a:solidFill>
                  <a:srgbClr val="000000"/>
                </a:solidFill>
                <a:latin typeface="Calibri" charset="0"/>
              </a:rPr>
              <a:t>Θα πρέπει επίσης να ληφθούν υπόψη τα εξής:</a:t>
            </a:r>
          </a:p>
          <a:p>
            <a:pPr marL="342900" indent="-341313" hangingPunct="1">
              <a:lnSpc>
                <a:spcPct val="15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0" y="274638"/>
            <a:ext cx="9144000" cy="490066"/>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t>ΠΡΟΣΔΙΟΡΙΣΜΟΣ ΚΟΣΤΟΥΣ ΑΠΟΚΤΗΣΗΣ ΔΠΧΠ 3 (3)</a:t>
            </a:r>
          </a:p>
        </p:txBody>
      </p:sp>
      <p:sp>
        <p:nvSpPr>
          <p:cNvPr id="47106" name="Text Box 2"/>
          <p:cNvSpPr txBox="1">
            <a:spLocks noChangeArrowheads="1"/>
          </p:cNvSpPr>
          <p:nvPr/>
        </p:nvSpPr>
        <p:spPr bwMode="auto">
          <a:xfrm>
            <a:off x="0" y="764704"/>
            <a:ext cx="9144000" cy="6093296"/>
          </a:xfrm>
          <a:prstGeom prst="rect">
            <a:avLst/>
          </a:prstGeom>
          <a:noFill/>
          <a:ln w="9525" cap="flat">
            <a:noFill/>
            <a:round/>
            <a:headEnd/>
            <a:tailEnd/>
          </a:ln>
          <a:effectLst/>
        </p:spPr>
        <p:txBody>
          <a:bodyPr lIns="90000" tIns="45000" rIns="90000" bIns="45000"/>
          <a:lstStyle/>
          <a:p>
            <a:pPr marL="342900" algn="just" hangingPunct="1">
              <a:lnSpc>
                <a:spcPct val="100000"/>
              </a:lnSpc>
              <a:spcBef>
                <a:spcPts val="0"/>
              </a:spcBef>
              <a:spcAft>
                <a:spcPts val="0"/>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Εάν τα χρηματοοικονομικά μέσα (π.χ. μετοχές) που χρησιμοποιούνται ως αντάλλαγμα απόκτησης, διαπραγματεύονται σε μία οργανωμένη αγορά, τότε η εύλογη αξία τους είναι η τιμή διαπραγμάτευσης.  </a:t>
            </a:r>
          </a:p>
          <a:p>
            <a:pPr marL="342900" algn="just" hangingPunct="1">
              <a:lnSpc>
                <a:spcPct val="100000"/>
              </a:lnSpc>
              <a:spcBef>
                <a:spcPts val="0"/>
              </a:spcBef>
              <a:spcAft>
                <a:spcPts val="0"/>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Για τον προσδιορισμό του κόστους απόκτησης, δε λαμβάνονται υπόψη μελλοντικές ζημίες ή άλλα έξοδα που θα προκύψουν στο μέλλον, καθώς αυτά θα αναγνωρισθούν ως έξοδα των χρήσεων που αφορούν.</a:t>
            </a:r>
          </a:p>
          <a:p>
            <a:pPr marL="342900" algn="just" hangingPunct="1">
              <a:lnSpc>
                <a:spcPct val="100000"/>
              </a:lnSpc>
              <a:spcBef>
                <a:spcPts val="0"/>
              </a:spcBef>
              <a:spcAft>
                <a:spcPts val="0"/>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Έξοδα συνδεόμενα με τις αναλαμβανόμενες υποχρεώσεις δεν θα πρέπει να περιλαμβάνονται στο κόστος αγοράς, αλλά να αυξάνουν την αξία των υποχρεώσεων.</a:t>
            </a:r>
          </a:p>
          <a:p>
            <a:pPr marL="342900" algn="just" hangingPunct="1">
              <a:lnSpc>
                <a:spcPct val="100000"/>
              </a:lnSpc>
              <a:spcBef>
                <a:spcPts val="0"/>
              </a:spcBef>
              <a:spcAft>
                <a:spcPts val="0"/>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Τα έξοδα έκδοσης των χρηματοοικονομικών μέσων δε συμπεριλαμβά­νονται στο κόστος της απόκτησης αλλά θα πρέπει να μειώσουν τα «έσοδα» από την έκδοση.</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0" y="274638"/>
            <a:ext cx="9144000" cy="634082"/>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t>ΑΝΑΓΝΩΡΙΣΗ ΣΤΟΙΧΕΙΩΝ ΕΝΕΡΓΗΤΙΚΟΥ ΚΑΙ ΠΑΘΗΤΙΚΟΥ</a:t>
            </a:r>
          </a:p>
        </p:txBody>
      </p:sp>
      <p:sp>
        <p:nvSpPr>
          <p:cNvPr id="48130" name="Text Box 2"/>
          <p:cNvSpPr txBox="1">
            <a:spLocks noChangeArrowheads="1"/>
          </p:cNvSpPr>
          <p:nvPr/>
        </p:nvSpPr>
        <p:spPr bwMode="auto">
          <a:xfrm>
            <a:off x="0" y="1340768"/>
            <a:ext cx="9144000" cy="5517232"/>
          </a:xfrm>
          <a:prstGeom prst="rect">
            <a:avLst/>
          </a:prstGeom>
          <a:noFill/>
          <a:ln w="9525" cap="flat">
            <a:noFill/>
            <a:round/>
            <a:headEnd/>
            <a:tailEnd/>
          </a:ln>
          <a:effectLst/>
        </p:spPr>
        <p:txBody>
          <a:bodyPr lIns="90000" tIns="45000" rIns="90000" bIns="45000"/>
          <a:lstStyle/>
          <a:p>
            <a:pPr marL="342900" algn="just" hangingPunct="1">
              <a:lnSpc>
                <a:spcPct val="100000"/>
              </a:lnSpc>
              <a:spcBef>
                <a:spcPts val="0"/>
              </a:spcBef>
              <a:spcAft>
                <a:spcPts val="0"/>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 </a:t>
            </a:r>
            <a:r>
              <a:rPr lang="el-GR" sz="2800" dirty="0">
                <a:solidFill>
                  <a:srgbClr val="000000"/>
                </a:solidFill>
                <a:latin typeface="Calibri" charset="0"/>
              </a:rPr>
              <a:t>Για την αναγνώριση των στοιχείων αυτών θα πρέπει να ικανοποιούνται 3 κριτήρια:</a:t>
            </a:r>
          </a:p>
          <a:p>
            <a:pPr marL="514350" algn="just" hangingPunct="1">
              <a:lnSpc>
                <a:spcPct val="100000"/>
              </a:lnSpc>
              <a:spcBef>
                <a:spcPts val="0"/>
              </a:spcBef>
              <a:spcAft>
                <a:spcPts val="0"/>
              </a:spcAft>
              <a:buSzPct val="45000"/>
              <a:buFont typeface="Calibri"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Για τα στοιχεία του ενεργητικού (εκτός άϋλων παγίων) να είναι πιθανό ότι η αποκτώσα επιχείρηση θα εισπράξει τα μελλοντικά οικονομικά οφέλη και η εύλογη αξία τους να μπορεί να αποτιμηθεί αξιόπιστα.</a:t>
            </a:r>
          </a:p>
          <a:p>
            <a:pPr marL="514350" algn="just" hangingPunct="1">
              <a:lnSpc>
                <a:spcPct val="100000"/>
              </a:lnSpc>
              <a:spcBef>
                <a:spcPts val="0"/>
              </a:spcBef>
              <a:spcAft>
                <a:spcPts val="0"/>
              </a:spcAft>
              <a:buSzPct val="45000"/>
              <a:buFont typeface="Calibri"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Για τις υποχρεώσεις, να είναι πιθανή η εκροή πόρων που ενσωματώνουν οικονομικά οφέλη προκειμένου να διακανονισθούν αυτές οι υποχρεώσεις και η εύλογη αξία τους να μπορεί να αποτιμηθεί αξιόπιστα.</a:t>
            </a:r>
          </a:p>
          <a:p>
            <a:pPr marL="514350" algn="just" hangingPunct="1">
              <a:lnSpc>
                <a:spcPct val="100000"/>
              </a:lnSpc>
              <a:spcBef>
                <a:spcPts val="0"/>
              </a:spcBef>
              <a:spcAft>
                <a:spcPts val="0"/>
              </a:spcAft>
              <a:buSzPct val="45000"/>
              <a:buFont typeface="Calibri"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Για τα άϋλα πάγια και τις ενδεχόμενες υποχρεώσεις, η εύλογη αξία τους να μπορεί να αποτιμηθεί αξιόπιστα.</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7200" y="274638"/>
            <a:ext cx="8229600" cy="633412"/>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t>ΕΠΙΤΟΚΙΑ</a:t>
            </a:r>
          </a:p>
        </p:txBody>
      </p:sp>
      <p:pic>
        <p:nvPicPr>
          <p:cNvPr id="10242" name="Picture 2"/>
          <p:cNvPicPr>
            <a:picLocks noChangeAspect="1" noChangeArrowheads="1"/>
          </p:cNvPicPr>
          <p:nvPr/>
        </p:nvPicPr>
        <p:blipFill>
          <a:blip r:embed="rId3" cstate="print"/>
          <a:srcRect/>
          <a:stretch>
            <a:fillRect/>
          </a:stretch>
        </p:blipFill>
        <p:spPr bwMode="auto">
          <a:xfrm>
            <a:off x="179388" y="1123950"/>
            <a:ext cx="8785225" cy="5545138"/>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a:xfrm>
            <a:off x="457200" y="0"/>
            <a:ext cx="8229600" cy="692696"/>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t>ΔΠΧΠ 3 ΥΠΕΡΑΞΙΑ ΑΠΟΚΤΗΣΗΣ</a:t>
            </a:r>
          </a:p>
        </p:txBody>
      </p:sp>
      <p:sp>
        <p:nvSpPr>
          <p:cNvPr id="49154" name="Text Box 2"/>
          <p:cNvSpPr txBox="1">
            <a:spLocks noChangeArrowheads="1"/>
          </p:cNvSpPr>
          <p:nvPr/>
        </p:nvSpPr>
        <p:spPr bwMode="auto">
          <a:xfrm>
            <a:off x="0" y="692697"/>
            <a:ext cx="9144000" cy="6165304"/>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Η υπεραξία απόκτησης (Acquisition Goodwill) ισούται με το κόστος απόκτησης μείον το μερίδιο της αποκτώσας σε εύλογες αξίες επί των στοιχείων του ενεργητικού και των υποχρεώσεων της αποκτώμενης.</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smtClean="0">
                <a:solidFill>
                  <a:srgbClr val="000000"/>
                </a:solidFill>
                <a:latin typeface="Calibri" charset="0"/>
              </a:rPr>
              <a:t>   </a:t>
            </a:r>
            <a:r>
              <a:rPr lang="el-GR" sz="3200" b="1" dirty="0">
                <a:solidFill>
                  <a:srgbClr val="000000"/>
                </a:solidFill>
                <a:latin typeface="Calibri" charset="0"/>
              </a:rPr>
              <a:t>Υπεραξία Απόκτησης = Κόστος Απόκτησης - Εύλογη Αξία Μεριδίου Ιδίων Κεφαλαίων Αποκτώσας Επιχείρησης</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smtClean="0">
                <a:solidFill>
                  <a:srgbClr val="000000"/>
                </a:solidFill>
                <a:latin typeface="Calibri" charset="0"/>
              </a:rPr>
              <a:t>   </a:t>
            </a:r>
            <a:r>
              <a:rPr lang="el-GR" sz="3200" dirty="0">
                <a:solidFill>
                  <a:srgbClr val="000000"/>
                </a:solidFill>
                <a:latin typeface="Calibri" charset="0"/>
              </a:rPr>
              <a:t>Η υπεραξία απόκτησης θα πρέπει στη συνέχεια να αναγνωρισθεί στα στοιχεία του Ενεργητικού (Άϋλα Πάγια Στοιχεία).</a:t>
            </a:r>
          </a:p>
          <a:p>
            <a:pPr marL="342900" indent="-34131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0" y="274638"/>
            <a:ext cx="9144000" cy="56197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000" b="1" dirty="0"/>
              <a:t>ΜΕΘΟΔΟΙ ΑΠΟΤΙΜΗΣΗΣ ΚΑΤΑ ΤΗΝ Ε&amp;Σ</a:t>
            </a:r>
          </a:p>
        </p:txBody>
      </p:sp>
      <p:pic>
        <p:nvPicPr>
          <p:cNvPr id="50178" name="Picture 2"/>
          <p:cNvPicPr>
            <a:picLocks noChangeAspect="1" noChangeArrowheads="1"/>
          </p:cNvPicPr>
          <p:nvPr/>
        </p:nvPicPr>
        <p:blipFill>
          <a:blip r:embed="rId3" cstate="print"/>
          <a:srcRect/>
          <a:stretch>
            <a:fillRect/>
          </a:stretch>
        </p:blipFill>
        <p:spPr bwMode="auto">
          <a:xfrm>
            <a:off x="0" y="836613"/>
            <a:ext cx="9144000" cy="6021387"/>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0" y="96839"/>
            <a:ext cx="9144000" cy="667866"/>
          </a:xfrm>
        </p:spPr>
        <p:txBody>
          <a:bodyPr/>
          <a:lstStyle/>
          <a:p>
            <a:pPr algn="ctr"/>
            <a:r>
              <a:rPr lang="el-GR" sz="2800" b="1" dirty="0" smtClean="0"/>
              <a:t>ΜΟΡΦΕΣ ΧΡΗΜΑΤΟΔΟΤΗΣΗΣ Σ&amp;Ε</a:t>
            </a:r>
            <a:endParaRPr lang="el-GR" sz="2800" b="1" dirty="0"/>
          </a:p>
        </p:txBody>
      </p:sp>
      <p:sp>
        <p:nvSpPr>
          <p:cNvPr id="258051" name="Rectangle 3"/>
          <p:cNvSpPr>
            <a:spLocks noGrp="1" noChangeArrowheads="1"/>
          </p:cNvSpPr>
          <p:nvPr>
            <p:ph type="body" idx="1"/>
          </p:nvPr>
        </p:nvSpPr>
        <p:spPr>
          <a:xfrm>
            <a:off x="0" y="692696"/>
            <a:ext cx="9144000" cy="6165304"/>
          </a:xfrm>
        </p:spPr>
        <p:txBody>
          <a:bodyPr/>
          <a:lstStyle/>
          <a:p>
            <a:pPr algn="just">
              <a:lnSpc>
                <a:spcPct val="120000"/>
              </a:lnSpc>
              <a:buFont typeface="Wingdings" pitchFamily="2" charset="2"/>
              <a:buChar char="Ø"/>
            </a:pPr>
            <a:r>
              <a:rPr lang="el-GR" sz="2800" b="1" dirty="0"/>
              <a:t>Καταβολή μετρητών από τα ταμειακά διαθέσιμα της εξαγοράζουσας επιχείρησης.</a:t>
            </a:r>
          </a:p>
          <a:p>
            <a:pPr algn="just">
              <a:lnSpc>
                <a:spcPct val="120000"/>
              </a:lnSpc>
              <a:buFont typeface="Wingdings" pitchFamily="2" charset="2"/>
              <a:buChar char="Ø"/>
            </a:pPr>
            <a:r>
              <a:rPr lang="el-GR" sz="2800" b="1" dirty="0"/>
              <a:t>Καταβολή μετρητών από δανεισμό.</a:t>
            </a:r>
          </a:p>
          <a:p>
            <a:pPr algn="just">
              <a:lnSpc>
                <a:spcPct val="120000"/>
              </a:lnSpc>
              <a:buFont typeface="Wingdings" pitchFamily="2" charset="2"/>
              <a:buChar char="v"/>
            </a:pPr>
            <a:r>
              <a:rPr lang="el-GR" sz="2800" dirty="0"/>
              <a:t>       </a:t>
            </a:r>
            <a:r>
              <a:rPr lang="en-US" sz="2800" dirty="0"/>
              <a:t>Leverage buyouts (LBOs)</a:t>
            </a:r>
          </a:p>
          <a:p>
            <a:pPr algn="just">
              <a:lnSpc>
                <a:spcPct val="120000"/>
              </a:lnSpc>
              <a:buFont typeface="Wingdings" pitchFamily="2" charset="2"/>
              <a:buChar char="v"/>
            </a:pPr>
            <a:r>
              <a:rPr lang="en-US" sz="2800" dirty="0"/>
              <a:t>       Management buyouts (MBOs)</a:t>
            </a:r>
          </a:p>
          <a:p>
            <a:pPr algn="just">
              <a:lnSpc>
                <a:spcPct val="120000"/>
              </a:lnSpc>
              <a:buFont typeface="Wingdings" pitchFamily="2" charset="2"/>
              <a:buChar char="v"/>
            </a:pPr>
            <a:r>
              <a:rPr lang="en-US" sz="2800" dirty="0"/>
              <a:t>       Unit MBOs</a:t>
            </a:r>
          </a:p>
          <a:p>
            <a:pPr algn="just">
              <a:lnSpc>
                <a:spcPct val="120000"/>
              </a:lnSpc>
              <a:buFont typeface="Wingdings" pitchFamily="2" charset="2"/>
              <a:buChar char="v"/>
            </a:pPr>
            <a:r>
              <a:rPr lang="en-US" sz="2800" dirty="0"/>
              <a:t>       Reverse LBOs</a:t>
            </a:r>
          </a:p>
          <a:p>
            <a:pPr algn="just">
              <a:lnSpc>
                <a:spcPct val="120000"/>
              </a:lnSpc>
              <a:buFont typeface="Wingdings" pitchFamily="2" charset="2"/>
              <a:buChar char="Ø"/>
            </a:pPr>
            <a:r>
              <a:rPr lang="el-GR" sz="2800" b="1" dirty="0"/>
              <a:t>Πληρωμή με ανταλλαγή μετοχών.</a:t>
            </a:r>
          </a:p>
          <a:p>
            <a:pPr algn="just">
              <a:lnSpc>
                <a:spcPct val="120000"/>
              </a:lnSpc>
              <a:buFont typeface="Wingdings" pitchFamily="2" charset="2"/>
              <a:buChar char="Ø"/>
            </a:pPr>
            <a:r>
              <a:rPr lang="el-GR" sz="2800" b="1" dirty="0"/>
              <a:t>Συνδυασμός πληρωμής μετρητών – μετοχών.</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0" y="274638"/>
            <a:ext cx="9144000" cy="56197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400" b="1" dirty="0"/>
              <a:t>ΟΔΗΓΙΕΣ ΓΙΑ ΕΠΙΤΥΧΗΜΕΝΕΣ Ε&amp;Σ (1)</a:t>
            </a:r>
          </a:p>
        </p:txBody>
      </p:sp>
      <p:sp>
        <p:nvSpPr>
          <p:cNvPr id="51202" name="Text Box 2"/>
          <p:cNvSpPr txBox="1">
            <a:spLocks noChangeArrowheads="1"/>
          </p:cNvSpPr>
          <p:nvPr/>
        </p:nvSpPr>
        <p:spPr bwMode="auto">
          <a:xfrm>
            <a:off x="0" y="1052513"/>
            <a:ext cx="9144000" cy="5805487"/>
          </a:xfrm>
          <a:prstGeom prst="rect">
            <a:avLst/>
          </a:prstGeom>
          <a:noFill/>
          <a:ln w="9525" cap="flat">
            <a:noFill/>
            <a:round/>
            <a:headEnd/>
            <a:tailEnd/>
          </a:ln>
          <a:effectLst/>
        </p:spPr>
        <p:txBody>
          <a:bodyPr lIns="90000" tIns="45000" rIns="90000" bIns="45000"/>
          <a:lstStyle/>
          <a:p>
            <a:pPr marL="342900" algn="just" hangingPunct="1">
              <a:lnSpc>
                <a:spcPct val="170000"/>
              </a:lnSpc>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700" b="1" dirty="0">
                <a:solidFill>
                  <a:srgbClr val="000000"/>
                </a:solidFill>
                <a:latin typeface="Calibri" charset="0"/>
              </a:rPr>
              <a:t>Μη αποκάλυψη των σχεδίων:  </a:t>
            </a:r>
            <a:r>
              <a:rPr lang="el-GR" sz="2700" dirty="0">
                <a:solidFill>
                  <a:srgbClr val="000000"/>
                </a:solidFill>
                <a:latin typeface="Calibri" charset="0"/>
              </a:rPr>
              <a:t>Δεν πρέπει να αποκαλύπτεται σε ευρύ κοινό στην εταιρία-στόχο η πρόθεση εξαγοράς.</a:t>
            </a:r>
          </a:p>
          <a:p>
            <a:pPr marL="342900" algn="just" hangingPunct="1">
              <a:lnSpc>
                <a:spcPct val="170000"/>
              </a:lnSpc>
              <a:spcAft>
                <a:spcPts val="1425"/>
              </a:spcAft>
              <a:buClrTx/>
              <a:buSzTx/>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700" dirty="0" smtClean="0">
                <a:solidFill>
                  <a:srgbClr val="000000"/>
                </a:solidFill>
                <a:latin typeface="Calibri" charset="0"/>
              </a:rPr>
              <a:t>Η </a:t>
            </a:r>
            <a:r>
              <a:rPr lang="el-GR" sz="2700" dirty="0">
                <a:solidFill>
                  <a:srgbClr val="000000"/>
                </a:solidFill>
                <a:latin typeface="Calibri" charset="0"/>
              </a:rPr>
              <a:t>εξαγοράζουσα επιχείρηση πρέπει να </a:t>
            </a:r>
            <a:r>
              <a:rPr lang="el-GR" sz="2700" b="1" dirty="0">
                <a:solidFill>
                  <a:srgbClr val="000000"/>
                </a:solidFill>
                <a:latin typeface="Calibri" charset="0"/>
              </a:rPr>
              <a:t>γνωρίζει το γιατί θέλει αυτή τη συμφωνία </a:t>
            </a:r>
            <a:r>
              <a:rPr lang="el-GR" sz="2700" dirty="0">
                <a:solidFill>
                  <a:srgbClr val="000000"/>
                </a:solidFill>
                <a:latin typeface="Calibri" charset="0"/>
              </a:rPr>
              <a:t>και να έχει επιχειρήματα να το στηρίξει, προκειμένου να πείσει τους εξαγοραζόμενους, το προσωπικό της, και βέβαια, εκείνους που θα επενδύσουν σ' αυτή.</a:t>
            </a:r>
          </a:p>
          <a:p>
            <a:pPr marL="342900" algn="just" hangingPunct="1">
              <a:lnSpc>
                <a:spcPct val="17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4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a:xfrm>
            <a:off x="0" y="274638"/>
            <a:ext cx="9144000" cy="56197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400" b="1" dirty="0"/>
              <a:t>ΟΔΗΓΙΕΣ ΓΙΑ ΕΠΙΤΥΧΗΜΕΝΕΣ Ε&amp;Σ (2)</a:t>
            </a:r>
          </a:p>
        </p:txBody>
      </p:sp>
      <p:sp>
        <p:nvSpPr>
          <p:cNvPr id="52226" name="Text Box 2"/>
          <p:cNvSpPr txBox="1">
            <a:spLocks noChangeArrowheads="1"/>
          </p:cNvSpPr>
          <p:nvPr/>
        </p:nvSpPr>
        <p:spPr bwMode="auto">
          <a:xfrm>
            <a:off x="0" y="908050"/>
            <a:ext cx="9144000" cy="5948363"/>
          </a:xfrm>
          <a:prstGeom prst="rect">
            <a:avLst/>
          </a:prstGeom>
          <a:noFill/>
          <a:ln w="9525" cap="flat">
            <a:noFill/>
            <a:round/>
            <a:headEnd/>
            <a:tailEnd/>
          </a:ln>
          <a:effectLst/>
        </p:spPr>
        <p:txBody>
          <a:bodyPr lIns="90000" tIns="45000" rIns="90000" bIns="45000"/>
          <a:lstStyle/>
          <a:p>
            <a:pPr marL="342900" algn="just" hangingPunct="1">
              <a:lnSpc>
                <a:spcPct val="170000"/>
              </a:lnSpc>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dirty="0">
                <a:solidFill>
                  <a:srgbClr val="000000"/>
                </a:solidFill>
                <a:latin typeface="Calibri" charset="0"/>
              </a:rPr>
              <a:t>Έρευνα, ανάλυση και προγραμματισμός πριν από κάθε εξαγορά: </a:t>
            </a:r>
            <a:r>
              <a:rPr lang="el-GR" sz="2400" dirty="0">
                <a:solidFill>
                  <a:srgbClr val="000000"/>
                </a:solidFill>
                <a:latin typeface="Calibri" charset="0"/>
              </a:rPr>
              <a:t>Πρέπει να έχει δηλαδή η εξαγοράζουσα κάνει τόσο την εσωτερική της όσο και την εξωτερική της έρευνα και ανάλυση στοιχείων, που θα την βοηθήσουν να αξιολογήσει τους υπάρχοντες πόρους της και τις ευκαιρίες στο περιβάλλον της. </a:t>
            </a:r>
          </a:p>
          <a:p>
            <a:pPr marL="342900" algn="just" hangingPunct="1">
              <a:lnSpc>
                <a:spcPct val="170000"/>
              </a:lnSpc>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dirty="0">
                <a:solidFill>
                  <a:srgbClr val="000000"/>
                </a:solidFill>
                <a:latin typeface="Calibri" charset="0"/>
              </a:rPr>
              <a:t>Εξαγορά συγκεκριμένης επιχείρησης που εξυπηρετεί τα στρατηγικά συμφέροντα</a:t>
            </a:r>
            <a:r>
              <a:rPr lang="el-GR" sz="2400" dirty="0">
                <a:solidFill>
                  <a:srgbClr val="000000"/>
                </a:solidFill>
                <a:latin typeface="Calibri" charset="0"/>
              </a:rPr>
              <a:t>, της εξαγοράζουσας με το λιγότερο δυνατό κόστος και με τη μεγαλύτερη δυνατή απόδοση.</a:t>
            </a:r>
          </a:p>
          <a:p>
            <a:pPr marL="342900" hangingPunct="1">
              <a:lnSpc>
                <a:spcPct val="17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4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a:xfrm>
            <a:off x="0" y="274638"/>
            <a:ext cx="8964613" cy="633412"/>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400" b="1" dirty="0"/>
              <a:t>ΟΔΗΓΙΕΣ ΓΙΑ ΕΠΙΤΥΧΗΜΕΝΕΣ Ε&amp;Σ (3)</a:t>
            </a:r>
          </a:p>
        </p:txBody>
      </p:sp>
      <p:sp>
        <p:nvSpPr>
          <p:cNvPr id="53250" name="Text Box 2"/>
          <p:cNvSpPr txBox="1">
            <a:spLocks noChangeArrowheads="1"/>
          </p:cNvSpPr>
          <p:nvPr/>
        </p:nvSpPr>
        <p:spPr bwMode="auto">
          <a:xfrm>
            <a:off x="179512" y="1052513"/>
            <a:ext cx="8964488" cy="5472831"/>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b="1" dirty="0">
                <a:solidFill>
                  <a:srgbClr val="000000"/>
                </a:solidFill>
                <a:latin typeface="Calibri" charset="0"/>
              </a:rPr>
              <a:t>Ξεκάθαρο όραμα: </a:t>
            </a:r>
            <a:r>
              <a:rPr lang="el-GR" sz="2800" dirty="0">
                <a:solidFill>
                  <a:srgbClr val="000000"/>
                </a:solidFill>
                <a:latin typeface="Calibri" charset="0"/>
              </a:rPr>
              <a:t>λόγω της ανησυχίας που χαρακτηρίζει συνήθως το προσωπικό των εταιριών που συγχωνεύονται ή γίνονται αντικείμενο εξαγοράς, είναι σημαντικό να μοιραστούν, τα ανώτατα στελέχη των δύο εταιρειών με το προσωπικό τους, το όραμα και την αποστολή της νέας εταιρείας, έτσι ώστε να αντιληφθούν οι εργαζόμενοι σε όλα τα επίπεδα το ρόλο τους μέσα στη νέα  επιχείρηση.</a:t>
            </a:r>
          </a:p>
          <a:p>
            <a:pPr marL="342900" indent="-341313" algn="just" hangingPunct="1">
              <a:lnSpc>
                <a:spcPct val="100000"/>
              </a:lnSpc>
              <a:spcBef>
                <a:spcPts val="638"/>
              </a:spcBef>
              <a:spcAft>
                <a:spcPts val="1425"/>
              </a:spcAft>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b="1" dirty="0">
                <a:solidFill>
                  <a:srgbClr val="000000"/>
                </a:solidFill>
                <a:latin typeface="Calibri" charset="0"/>
              </a:rPr>
              <a:t>Εγρήγορση:  </a:t>
            </a:r>
            <a:r>
              <a:rPr lang="el-GR" sz="2800" dirty="0">
                <a:solidFill>
                  <a:srgbClr val="000000"/>
                </a:solidFill>
                <a:latin typeface="Calibri" charset="0"/>
              </a:rPr>
              <a:t>Είναι σημαντικό κάποιες διαδικασίες να γίνουν γρήγορα και σε σύντομο χρονικό διάστημα από το κλείσιμο της συμφωνίας προκειμένου να εξομαλυνθεί η κατάσταση </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8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ChangeArrowheads="1"/>
          </p:cNvSpPr>
          <p:nvPr>
            <p:ph type="title"/>
          </p:nvPr>
        </p:nvSpPr>
        <p:spPr>
          <a:xfrm>
            <a:off x="0" y="274638"/>
            <a:ext cx="9144000" cy="7048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400" b="1" dirty="0"/>
              <a:t>ΟΔΗΓΙΕΣ ΓΙΑ ΕΠΙΤΥΧΗΜΕΝΕΣ Ε&amp;Σ (4)</a:t>
            </a:r>
          </a:p>
        </p:txBody>
      </p:sp>
      <p:sp>
        <p:nvSpPr>
          <p:cNvPr id="54274" name="Text Box 2"/>
          <p:cNvSpPr txBox="1">
            <a:spLocks noChangeArrowheads="1"/>
          </p:cNvSpPr>
          <p:nvPr/>
        </p:nvSpPr>
        <p:spPr bwMode="auto">
          <a:xfrm>
            <a:off x="179512" y="1123951"/>
            <a:ext cx="8785101" cy="5473402"/>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dirty="0">
                <a:solidFill>
                  <a:srgbClr val="000000"/>
                </a:solidFill>
                <a:latin typeface="Calibri" charset="0"/>
              </a:rPr>
              <a:t>Ορθολογική Διαχείριση ανθρωπίνων πόρων: </a:t>
            </a:r>
            <a:r>
              <a:rPr lang="el-GR" sz="2400" dirty="0">
                <a:solidFill>
                  <a:srgbClr val="000000"/>
                </a:solidFill>
                <a:latin typeface="Calibri" charset="0"/>
              </a:rPr>
              <a:t>Είναι το δυσκολότερο και πιο επικίνδυνο στοιχείο που πρέπει να αντιμετωπιστεί κατά την ολοκλήρωση της διαδικασίας. Είναι μεγάλο λάθος</a:t>
            </a:r>
            <a:r>
              <a:rPr lang="el-GR" sz="2400" b="1" dirty="0">
                <a:solidFill>
                  <a:srgbClr val="000000"/>
                </a:solidFill>
                <a:latin typeface="Calibri" charset="0"/>
              </a:rPr>
              <a:t> </a:t>
            </a:r>
            <a:r>
              <a:rPr lang="el-GR" sz="2400" dirty="0">
                <a:solidFill>
                  <a:srgbClr val="000000"/>
                </a:solidFill>
                <a:latin typeface="Calibri" charset="0"/>
              </a:rPr>
              <a:t>να θεωρούν τα στελέχη ότι:</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α) τουλάχιστον οι άνθρωποι της εξαγοραζόμενης εταιρείας θα είναι ευχαριστημένοι</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β) μια κουλτούρα νέα και βελτιωμένη θα αναδυθεί ως δια μαγείας από το συνδυασμό των δύο προϋπαρχουσών,</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γ) το μόνο που έχουν να κάνουν είναι να συνδυάσουν τα καλύτερα στοιχεία και των δύο εταιρειών και να βγάλουν τα μεγαλύτερα δυνατά κέρδη</a:t>
            </a:r>
          </a:p>
          <a:p>
            <a:pPr marL="342900" indent="-34131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4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a:xfrm>
            <a:off x="0" y="274638"/>
            <a:ext cx="9144000" cy="7048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400" b="1" dirty="0"/>
              <a:t>ΟΔΗΓΙΕΣ ΓΙΑ ΕΠΙΤΥΧΗΜΕΝΕΣ Ε&amp;Σ (5)</a:t>
            </a:r>
          </a:p>
        </p:txBody>
      </p:sp>
      <p:sp>
        <p:nvSpPr>
          <p:cNvPr id="55298" name="Text Box 2"/>
          <p:cNvSpPr txBox="1">
            <a:spLocks noChangeArrowheads="1"/>
          </p:cNvSpPr>
          <p:nvPr/>
        </p:nvSpPr>
        <p:spPr bwMode="auto">
          <a:xfrm>
            <a:off x="0" y="1052513"/>
            <a:ext cx="9144000" cy="5805487"/>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b="1" dirty="0">
                <a:solidFill>
                  <a:srgbClr val="000000"/>
                </a:solidFill>
                <a:latin typeface="Calibri" charset="0"/>
              </a:rPr>
              <a:t>Έμφαση στην κουλτούρα: </a:t>
            </a:r>
            <a:r>
              <a:rPr lang="el-GR" sz="2800" dirty="0">
                <a:solidFill>
                  <a:srgbClr val="000000"/>
                </a:solidFill>
                <a:latin typeface="Calibri" charset="0"/>
              </a:rPr>
              <a:t>Είναι απαραίτητο να γνωρίζουν οι εκάστοτε επιχειρήσεις την κουλτούρα της υποψήφιας εταιρίας έτσι ώστε να αποφευχθούν οδυνηρές εκπλήξεις. </a:t>
            </a:r>
          </a:p>
          <a:p>
            <a:pPr marL="342900" indent="-341313" algn="just" hangingPunct="1">
              <a:lnSpc>
                <a:spcPct val="100000"/>
              </a:lnSpc>
              <a:spcBef>
                <a:spcPts val="638"/>
              </a:spcBef>
              <a:spcAft>
                <a:spcPts val="1425"/>
              </a:spcAft>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b="1" dirty="0">
                <a:solidFill>
                  <a:srgbClr val="000000"/>
                </a:solidFill>
                <a:latin typeface="Calibri" charset="0"/>
              </a:rPr>
              <a:t>Φιλικές διαδικασίες: </a:t>
            </a:r>
            <a:r>
              <a:rPr lang="el-GR" sz="2800" dirty="0">
                <a:solidFill>
                  <a:srgbClr val="000000"/>
                </a:solidFill>
                <a:latin typeface="Calibri" charset="0"/>
              </a:rPr>
              <a:t>Η Ε ή Σ καλό θα είναι να γίνει από την αρχή μέσα σε φιλικό κλίμα προκειμένου να ολοκληρωθεί η διαδικασία όσο πιο επιτυχώς και ανώδυνα γίνεται. Οι εξαγορές που ξεκίνησαν ως "αλώσεις" των εταιρειών - στόχων είχαν πάντα σχεδόν μειωμένη αποδοτικότητα λόγω του κακού κλίματος που υπήρχε και την αποτυχία στην επίτευξη συνεργείων.</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ChangeArrowheads="1"/>
          </p:cNvSpPr>
          <p:nvPr>
            <p:ph type="title"/>
          </p:nvPr>
        </p:nvSpPr>
        <p:spPr>
          <a:xfrm>
            <a:off x="0" y="274638"/>
            <a:ext cx="9144000" cy="56197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400" b="1" dirty="0"/>
              <a:t>ΟΔΗΓΙΕΣ ΓΙΑ ΕΠΙΤΥΧΗΜΕΝΕΣ Ε&amp;Σ (6)</a:t>
            </a:r>
          </a:p>
        </p:txBody>
      </p:sp>
      <p:sp>
        <p:nvSpPr>
          <p:cNvPr id="56322" name="Text Box 2"/>
          <p:cNvSpPr txBox="1">
            <a:spLocks noChangeArrowheads="1"/>
          </p:cNvSpPr>
          <p:nvPr/>
        </p:nvSpPr>
        <p:spPr bwMode="auto">
          <a:xfrm>
            <a:off x="0" y="1052513"/>
            <a:ext cx="9144000" cy="5805487"/>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solidFill>
                  <a:srgbClr val="000000"/>
                </a:solidFill>
                <a:latin typeface="Calibri" charset="0"/>
              </a:rPr>
              <a:t>Συγχρονισμός: </a:t>
            </a:r>
            <a:r>
              <a:rPr lang="el-GR" sz="3200" dirty="0">
                <a:solidFill>
                  <a:srgbClr val="000000"/>
                </a:solidFill>
                <a:latin typeface="Calibri" charset="0"/>
              </a:rPr>
              <a:t>Το να ξεκινήσει μια διαδικασία Ε &amp; Σ τη στιγμή που το χρειάζονται και οι δύο πλευρές είναι ευχής έργον. Προϋποθέτει όμως μελέτη της εταιρείας - στόχου, έτσι ώστε να βρεθεί η κατάλληλη στιγμή για το χτύπημα.  Με αυτό τον τρόπο και η εξαγορά θα γίνει αποδεκτή με μεγαλύτερη ευκολία αλλά και η επιχείρηση θα πληρώσει ίσως μικρότερη υπεραξία.</a:t>
            </a:r>
          </a:p>
          <a:p>
            <a:pPr marL="342900" indent="-34131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a:xfrm>
            <a:off x="0" y="274638"/>
            <a:ext cx="9144000" cy="633412"/>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400" b="1" dirty="0"/>
              <a:t>ΟΔΗΓΙΕΣ ΓΙΑ ΕΠΙΤΥΧΗΜΕΝΕΣ Ε&amp;Σ (7)</a:t>
            </a:r>
          </a:p>
        </p:txBody>
      </p:sp>
      <p:sp>
        <p:nvSpPr>
          <p:cNvPr id="57346" name="Text Box 2"/>
          <p:cNvSpPr txBox="1">
            <a:spLocks noChangeArrowheads="1"/>
          </p:cNvSpPr>
          <p:nvPr/>
        </p:nvSpPr>
        <p:spPr bwMode="auto">
          <a:xfrm>
            <a:off x="0" y="1123950"/>
            <a:ext cx="9144000" cy="5732463"/>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solidFill>
                  <a:srgbClr val="000000"/>
                </a:solidFill>
                <a:latin typeface="Calibri" charset="0"/>
              </a:rPr>
              <a:t>Μέτοχοι: </a:t>
            </a:r>
            <a:r>
              <a:rPr lang="el-GR" sz="3200" dirty="0">
                <a:solidFill>
                  <a:srgbClr val="000000"/>
                </a:solidFill>
                <a:latin typeface="Calibri" charset="0"/>
              </a:rPr>
              <a:t>Είναι καλό οι κυριότεροι μέτοχοι της επιχείρησης να υποστηρίξουν την κίνηση της για κάποια εξαγορά, αν βέβαια έχουν πειστεί ότι αυτό είναι προς το συμφέρον τους.  Η πρακτική δείχνει ότι η πλειοψηφία των εξαγορών και συγχωνεύσεων δεν αποδίδει τίποτα περισσότερο για τους μετόχους της εξαγοράζουσας επιχείρησης, κάποιες φορές δε, έχει και αρνητικά αποτελέσματα.</a:t>
            </a:r>
          </a:p>
          <a:p>
            <a:pPr marL="342900" indent="-34131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7200" y="274638"/>
            <a:ext cx="8229600" cy="417512"/>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2800" b="1" dirty="0"/>
              <a:t>ΡΥΘΜΟΙ ΑΝΑΠΤΥΞΗΣ</a:t>
            </a:r>
          </a:p>
        </p:txBody>
      </p:sp>
      <p:pic>
        <p:nvPicPr>
          <p:cNvPr id="11266" name="Picture 2"/>
          <p:cNvPicPr>
            <a:picLocks noChangeAspect="1" noChangeArrowheads="1"/>
          </p:cNvPicPr>
          <p:nvPr/>
        </p:nvPicPr>
        <p:blipFill>
          <a:blip r:embed="rId3" cstate="print"/>
          <a:srcRect/>
          <a:stretch>
            <a:fillRect/>
          </a:stretch>
        </p:blipFill>
        <p:spPr bwMode="auto">
          <a:xfrm>
            <a:off x="179388" y="692150"/>
            <a:ext cx="8785225" cy="5976938"/>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202754" name="Picture 2"/>
          <p:cNvPicPr>
            <a:picLocks noGrp="1" noChangeAspect="1" noChangeArrowheads="1"/>
          </p:cNvPicPr>
          <p:nvPr>
            <p:ph idx="1"/>
          </p:nvPr>
        </p:nvPicPr>
        <p:blipFill>
          <a:blip r:embed="rId2" cstate="print"/>
          <a:srcRect/>
          <a:stretch>
            <a:fillRect/>
          </a:stretch>
        </p:blipFill>
        <p:spPr bwMode="auto">
          <a:xfrm>
            <a:off x="-1" y="0"/>
            <a:ext cx="889248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204803" name="Picture 3"/>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18058"/>
          </a:xfrm>
        </p:spPr>
        <p:txBody>
          <a:bodyPr/>
          <a:lstStyle/>
          <a:p>
            <a:pPr algn="ctr"/>
            <a:r>
              <a:rPr lang="el-GR" sz="2400" b="1" dirty="0" smtClean="0"/>
              <a:t>ΕΚΧΩΡΗΣΗ ΔΡΑΣΤΗΡΙΟΤΗΤΩΝ ΜΕ ΤΗ ΣΤΡΑΤΗΓΙΚΗ ΤΗΣ ΕΠΙΧΕΙΡΗΣΗΣ</a:t>
            </a:r>
            <a:endParaRPr lang="el-GR" sz="2400" b="1" dirty="0"/>
          </a:p>
        </p:txBody>
      </p:sp>
      <p:pic>
        <p:nvPicPr>
          <p:cNvPr id="205827" name="Picture 3"/>
          <p:cNvPicPr>
            <a:picLocks noGrp="1" noChangeAspect="1" noChangeArrowheads="1"/>
          </p:cNvPicPr>
          <p:nvPr>
            <p:ph idx="1"/>
          </p:nvPr>
        </p:nvPicPr>
        <p:blipFill>
          <a:blip r:embed="rId2" cstate="print"/>
          <a:srcRect/>
          <a:stretch>
            <a:fillRect/>
          </a:stretch>
        </p:blipFill>
        <p:spPr bwMode="auto">
          <a:xfrm>
            <a:off x="0" y="692696"/>
            <a:ext cx="9143999" cy="61653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20377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p:spPr>
        <p:txBody>
          <a:bodyPr/>
          <a:lstStyle/>
          <a:p>
            <a:pPr algn="ctr"/>
            <a:r>
              <a:rPr lang="en-US" sz="3600" b="1" dirty="0" smtClean="0"/>
              <a:t>SWOT ANALYSIS</a:t>
            </a:r>
            <a:endParaRPr lang="el-GR" sz="3600" b="1" dirty="0"/>
          </a:p>
        </p:txBody>
      </p:sp>
      <p:pic>
        <p:nvPicPr>
          <p:cNvPr id="206850" name="Picture 2"/>
          <p:cNvPicPr>
            <a:picLocks noGrp="1" noChangeAspect="1" noChangeArrowheads="1"/>
          </p:cNvPicPr>
          <p:nvPr>
            <p:ph idx="1"/>
          </p:nvPr>
        </p:nvPicPr>
        <p:blipFill>
          <a:blip r:embed="rId2" cstate="print"/>
          <a:srcRect/>
          <a:stretch>
            <a:fillRect/>
          </a:stretch>
        </p:blipFill>
        <p:spPr bwMode="auto">
          <a:xfrm>
            <a:off x="0" y="764704"/>
            <a:ext cx="9144000" cy="60932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76672"/>
          </a:xfrm>
        </p:spPr>
        <p:txBody>
          <a:bodyPr/>
          <a:lstStyle/>
          <a:p>
            <a:pPr algn="ctr"/>
            <a:r>
              <a:rPr lang="el-GR" sz="3600" b="1" dirty="0" smtClean="0"/>
              <a:t>ΣΤΡΑΤΗΓΙΚΕΣ ΑΝΑΠΤΥΞΗΣ</a:t>
            </a:r>
            <a:endParaRPr lang="el-GR" sz="3600" b="1" dirty="0"/>
          </a:p>
        </p:txBody>
      </p:sp>
      <p:pic>
        <p:nvPicPr>
          <p:cNvPr id="207874" name="Picture 2"/>
          <p:cNvPicPr>
            <a:picLocks noGrp="1" noChangeAspect="1" noChangeArrowheads="1"/>
          </p:cNvPicPr>
          <p:nvPr>
            <p:ph idx="1"/>
          </p:nvPr>
        </p:nvPicPr>
        <p:blipFill>
          <a:blip r:embed="rId2" cstate="print"/>
          <a:srcRect/>
          <a:stretch>
            <a:fillRect/>
          </a:stretch>
        </p:blipFill>
        <p:spPr bwMode="auto">
          <a:xfrm>
            <a:off x="0" y="620688"/>
            <a:ext cx="9144000" cy="623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p:spPr>
        <p:txBody>
          <a:bodyPr/>
          <a:lstStyle/>
          <a:p>
            <a:pPr algn="ctr"/>
            <a:r>
              <a:rPr lang="el-GR" sz="3200" b="1" dirty="0" smtClean="0"/>
              <a:t>ΕΠΙΧΕΙΡΗΜΑΤΙΚΗ ΣΤΡΑΤΗΓΙΚΗ</a:t>
            </a:r>
            <a:endParaRPr lang="el-GR" sz="3200" b="1" dirty="0"/>
          </a:p>
        </p:txBody>
      </p:sp>
      <p:pic>
        <p:nvPicPr>
          <p:cNvPr id="208898" name="Picture 2"/>
          <p:cNvPicPr>
            <a:picLocks noGrp="1" noChangeAspect="1" noChangeArrowheads="1"/>
          </p:cNvPicPr>
          <p:nvPr>
            <p:ph idx="1"/>
          </p:nvPr>
        </p:nvPicPr>
        <p:blipFill>
          <a:blip r:embed="rId2" cstate="print"/>
          <a:srcRect/>
          <a:stretch>
            <a:fillRect/>
          </a:stretch>
        </p:blipFill>
        <p:spPr bwMode="auto">
          <a:xfrm>
            <a:off x="0" y="620688"/>
            <a:ext cx="9143999" cy="623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p:spPr>
        <p:txBody>
          <a:bodyPr/>
          <a:lstStyle/>
          <a:p>
            <a:pPr algn="ctr"/>
            <a:r>
              <a:rPr lang="el-GR" sz="2800" b="1" dirty="0" smtClean="0"/>
              <a:t>ΔΙΑΔΙΚΑΣΙΑ ΣΤΡΑΤΗΓΙΚΩΝ ΣΥΜΜΑΧΙΩΝ</a:t>
            </a:r>
            <a:endParaRPr lang="el-GR" sz="2800" b="1" dirty="0"/>
          </a:p>
        </p:txBody>
      </p:sp>
      <p:pic>
        <p:nvPicPr>
          <p:cNvPr id="209922" name="Picture 2"/>
          <p:cNvPicPr>
            <a:picLocks noGrp="1" noChangeAspect="1" noChangeArrowheads="1"/>
          </p:cNvPicPr>
          <p:nvPr>
            <p:ph idx="1"/>
          </p:nvPr>
        </p:nvPicPr>
        <p:blipFill>
          <a:blip r:embed="rId2" cstate="print"/>
          <a:srcRect/>
          <a:stretch>
            <a:fillRect/>
          </a:stretch>
        </p:blipFill>
        <p:spPr bwMode="auto">
          <a:xfrm>
            <a:off x="0" y="476672"/>
            <a:ext cx="9143999" cy="6381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p:spPr>
        <p:txBody>
          <a:bodyPr/>
          <a:lstStyle/>
          <a:p>
            <a:pPr algn="ctr"/>
            <a:r>
              <a:rPr lang="el-GR" sz="2800" b="1" dirty="0" smtClean="0"/>
              <a:t>ΤΑ 4 </a:t>
            </a:r>
            <a:r>
              <a:rPr lang="en-US" sz="2800" b="1" dirty="0" smtClean="0"/>
              <a:t>Cs </a:t>
            </a:r>
            <a:r>
              <a:rPr lang="el-GR" sz="2800" b="1" dirty="0" smtClean="0"/>
              <a:t>ΤΩΝ ΣΤΡΑΤΗΓΙΚΩΝ ΣΥΜΜΑΧΙΩΝ</a:t>
            </a:r>
            <a:endParaRPr lang="el-GR" sz="2800" b="1" dirty="0"/>
          </a:p>
        </p:txBody>
      </p:sp>
      <p:pic>
        <p:nvPicPr>
          <p:cNvPr id="210946" name="Picture 2"/>
          <p:cNvPicPr>
            <a:picLocks noGrp="1" noChangeAspect="1" noChangeArrowheads="1"/>
          </p:cNvPicPr>
          <p:nvPr>
            <p:ph idx="1"/>
          </p:nvPr>
        </p:nvPicPr>
        <p:blipFill>
          <a:blip r:embed="rId2" cstate="print"/>
          <a:srcRect/>
          <a:stretch>
            <a:fillRect/>
          </a:stretch>
        </p:blipFill>
        <p:spPr bwMode="auto">
          <a:xfrm>
            <a:off x="0" y="404664"/>
            <a:ext cx="9144000" cy="6453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p:spPr>
        <p:txBody>
          <a:bodyPr/>
          <a:lstStyle/>
          <a:p>
            <a:pPr algn="ctr"/>
            <a:r>
              <a:rPr lang="el-GR" sz="2800" b="1" dirty="0" smtClean="0"/>
              <a:t>ΣΥΓΚΡΙΣΗ Ε&amp;Σ ΜΕ ΣΥΜΦΩΝΙΕΣ ΚΑΙ ΣΥΜΜΑΧΙΕΣ</a:t>
            </a:r>
            <a:endParaRPr lang="el-GR" sz="2800" b="1" dirty="0"/>
          </a:p>
        </p:txBody>
      </p:sp>
      <p:pic>
        <p:nvPicPr>
          <p:cNvPr id="211970" name="Picture 2"/>
          <p:cNvPicPr>
            <a:picLocks noGrp="1" noChangeAspect="1" noChangeArrowheads="1"/>
          </p:cNvPicPr>
          <p:nvPr>
            <p:ph idx="1"/>
          </p:nvPr>
        </p:nvPicPr>
        <p:blipFill>
          <a:blip r:embed="rId2" cstate="print"/>
          <a:srcRect/>
          <a:stretch>
            <a:fillRect/>
          </a:stretch>
        </p:blipFill>
        <p:spPr bwMode="auto">
          <a:xfrm>
            <a:off x="0" y="548680"/>
            <a:ext cx="9144000" cy="6309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TotalTime>
  <Words>10343</Words>
  <Application>Microsoft Office PowerPoint</Application>
  <PresentationFormat>Προβολή στην οθόνη (4:3)</PresentationFormat>
  <Paragraphs>1154</Paragraphs>
  <Slides>175</Slides>
  <Notes>64</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175</vt:i4>
      </vt:variant>
    </vt:vector>
  </HeadingPairs>
  <TitlesOfParts>
    <vt:vector size="178" baseType="lpstr">
      <vt:lpstr>Θέμα του Office</vt:lpstr>
      <vt:lpstr>Θέμα του Office</vt:lpstr>
      <vt:lpstr>Document</vt:lpstr>
      <vt:lpstr>Εξαγορές και Συγχωνεύσεις  </vt:lpstr>
      <vt:lpstr>ΣΥΓΧΩΝΕΥΣΕΙΣ ΚΑΙ ΕΞΑΓΟΡΕΣ ΣΤΗΝ ΠΑΓΚΟΣΜΙΑ ΟΙΚΟΝΟΜΙΑ</vt:lpstr>
      <vt:lpstr>Αριθμός εξαγορών και συγχωνεύσεων τραπεζών στη Δυτική Ευρώπη ανά έτος τη χρονική περίοδο 1996-2014.</vt:lpstr>
      <vt:lpstr> Αριθμός εξαγορών και συγχωνεύσεων τραπεζών στη Δυτική Ευρώπη ανά χώρα προέλευσης τη χρονική περίοδο 1996-2014</vt:lpstr>
      <vt:lpstr>Αριθμός Διασυνοριακών και Εγχώριων Ε&amp;Σ Ευρωπαϊκών Τραπεζών  από το 1996-2014 Εισηγμένων στα Χρηματιστήρια</vt:lpstr>
      <vt:lpstr>ΑΠΟΔΟΣΕΙΣ ΧΡΗΜΑΤΙΣΤΗΡΙΑΚΩΝ ΔΕΙΚΤΩΝ ΑΝΕΠΤΥΓΜΕΝΩΝ ΚΑΙ ΑΝΑΠΤΥΣΣΩΜΕΝΩΝ ΧΩΡΩΝ 2014</vt:lpstr>
      <vt:lpstr>ΑΠΟΔΟΣΕΙΣ ΧΡΗΜΑΤΙΣΤΗΡΙΑΚΩΝ ΔΕΙΚΤΩΝ ΑΝΕΠΤΥΓΜΕΝΩΝ ΚΑΙ ΑΝΑΠΤΥΣΣΩΜΕΝΩΝ ΧΩΡΩΝ 2015</vt:lpstr>
      <vt:lpstr>ΕΠΙΤΟΚΙΑ</vt:lpstr>
      <vt:lpstr>ΡΥΘΜΟΙ ΑΝΑΠΤΥΞΗΣ</vt:lpstr>
      <vt:lpstr>ΑΠΟΔΟΣΕΙΣ ΜΕΤΟΧΩΝ ΔΙΑΦΟΡΩΝ ΚΛΑΔΩΝ 2015</vt:lpstr>
      <vt:lpstr>ΠΕΡΙΘΩΡΙΑ 10-ΕΤΩΝ ΟΜΟΛΟΓΩΝ</vt:lpstr>
      <vt:lpstr>ΕΝΝΟΙΕΣ Ε&amp;Σ</vt:lpstr>
      <vt:lpstr>ΕΝΝΟΙΕΣ Ε&amp;Σ</vt:lpstr>
      <vt:lpstr>ΕΞΑΓΟΡΑ</vt:lpstr>
      <vt:lpstr>ΣΥΣΤΗΜΑ ΕΜΠΟΡΙΚΩΝ ΣΥΝΑΛΛΑΓΩΝ CLEARING</vt:lpstr>
      <vt:lpstr>ΣΥΓΧΩΝΕΥΣΗ</vt:lpstr>
      <vt:lpstr>ΤΥΠΟΙ ΕΞΑΓΟΡΩΝ ΚΑΙ ΣΥΓΧΩΝΕΥΣΕΩΝ (1)</vt:lpstr>
      <vt:lpstr>ΤΥΠΟΙ ΕΞΑΓΟΡΩΝ ΚΑΙ ΣΥΓΧΩΝΕΥΣΕΩΝ (2)</vt:lpstr>
      <vt:lpstr>ΤΥΠΟΙ ΕΞΑΓΟΡΩΝ ΚΑΙ ΣΥΓΧΩΝΕΥΣΕΩΝ (3)</vt:lpstr>
      <vt:lpstr>ΟΡΟΛΟΓΙΑ Ε&amp;Σ</vt:lpstr>
      <vt:lpstr>Παρουσίαση του PowerPoint</vt:lpstr>
      <vt:lpstr>ΤΑ ΠΕΝΤΕ ΣΤΑΔΙΑ ΤΗΣ ΔΙΑΔΙΚΑΣΙΑΣ Ε&amp;Σ (1)</vt:lpstr>
      <vt:lpstr>ΤΑ ΠΕΝΤΕ ΣΤΑΔΙΑ ΤΗΣ ΔΙΑΔΙΚΑΣΙΑΣ Ε&amp;Σ (2)</vt:lpstr>
      <vt:lpstr>ΤΑ ΠΕΝΤΕ ΣΤΑΔΙΑ ΤΗΣ ΔΙΑΔΙΚΑΣΙΑΣ Ε&amp;Σ (3)</vt:lpstr>
      <vt:lpstr>ΤΑ ΠΕΝΤΕ ΣΤΑΔΙΑ ΤΗΣ ΔΙΑΔΙΚΑΣΙΑΣ Ε&amp;Σ (4)</vt:lpstr>
      <vt:lpstr>ΤΑ ΠΕΝΤΕ ΣΤΑΔΙΑ ΤΗΣ ΔΙΑΔΙΚΑΣΙΑΣ Ε&amp;Σ (5)</vt:lpstr>
      <vt:lpstr>ΣΤΡΑΤΗΓΙΚΕΣ ΕΞΑΓΟΡΑΣ (1)</vt:lpstr>
      <vt:lpstr>ΣΤΡΑΤΗΓΙΚΕΣ ΕΞΑΓΟΡΑΣ (2)</vt:lpstr>
      <vt:lpstr>ΣΤΡΑΤΗΓΙΚΕΣ ΕΞΑΓΟΡΑΣ (3)</vt:lpstr>
      <vt:lpstr>ΣΤΡΑΤΗΓΙΚΕΣ ΕΞΑΓΟΡΑΣ (4)</vt:lpstr>
      <vt:lpstr>ΜΟΡΦΕΣ ΑΜΥΝΑΣ</vt:lpstr>
      <vt:lpstr>ΕΠΙΤΡΟΠΕΣ ΑΝΤΑΓΩΝΙΣΜΟΥ</vt:lpstr>
      <vt:lpstr>ΛΟΓΟΙ ΠΡΑΓΜΑΤΟΠΟΙΗΣΗΣ ΚΑΙ ΑΠΟΤΥΧΙΑΣ Ε&amp;Σ</vt:lpstr>
      <vt:lpstr>ΑΙΤΙΕΣ Ε&amp;Σ (1)</vt:lpstr>
      <vt:lpstr>ΑΙΤΙΕΣ Ε&amp;Σ (2)</vt:lpstr>
      <vt:lpstr>ΑΙΤΙΕΣ Ε&amp;Σ (3) </vt:lpstr>
      <vt:lpstr>ΚΙΝΗΤΡΑ Ε&amp;Σ [1]</vt:lpstr>
      <vt:lpstr>ΚΙΝΗΤΡΑ Ε&amp;Σ [2]</vt:lpstr>
      <vt:lpstr>ΚΙΝΗΤΡΑ Ε &amp; Σ [3]</vt:lpstr>
      <vt:lpstr>ΠΛΕΟΝΕΚΤΗΜΑΤΑ Ε&amp;Σ</vt:lpstr>
      <vt:lpstr>ΜΕΙΟΝΕΚΤΗΜΑΤΑ Ε&amp;Σ</vt:lpstr>
      <vt:lpstr>Παρουσίαση του PowerPoint</vt:lpstr>
      <vt:lpstr>ΒΑΣΙΚΑ ΧΑΡΑΚΤΗΡΙΣΤΙΚΑ Ε&amp;Σ ΣΤΗΝ ΕΛΛΗΝΙΚΗ ΟΙΚΟΝΟΜΙΑ</vt:lpstr>
      <vt:lpstr>Παρουσίαση του PowerPoint</vt:lpstr>
      <vt:lpstr>ΔΟΜΙΚΕΣ ΕΠΙΠΤΩΣΕΙΣ ΤΩΝ Ε&amp;Σ ΣΤΗΝ ΕΛΛΗΝΙΚΗ ΒΙΟΜΗΧΑΝΙΑ</vt:lpstr>
      <vt:lpstr>ΠΩΣ ΕΠΙΛΕΓΕΤΑΙ Η ΠΡΟΣ ΕΞΑΓΟΡΑ ΕΠΙΧΕΙΡΗΣΗ [1]</vt:lpstr>
      <vt:lpstr>ΠΩΣ ΕΠΙΛΕΓΕΤΑΙ Η ΠΡΟΣ ΕΞΑΓΟΡΑ ΕΠΙΧΕΙΡΗΣΗ [2]</vt:lpstr>
      <vt:lpstr>ΠΩΣ ΜΠΟΡΕΙ ΝΑ ΑΠΟΦΕΥΧΘΕΙ ΜΙΑ ΕΞΑΓΟΡΑ [1]</vt:lpstr>
      <vt:lpstr>ΠΩΣ ΜΠΟΡΕΙ ΝΑ ΑΠΟΦΕΥΧΘΕΙ ΜΙΑ ΕΞΑΓΟΡΑ [2]</vt:lpstr>
      <vt:lpstr>ΠΩΣ ΜΠΟΡΕΙ ΝΑ ΑΠΟΦΕΥΧΘΕΙ ΜΙΑ ΕΞΑΓΟΡΑ [3]</vt:lpstr>
      <vt:lpstr>ΠΩΣ ΜΠΟΡΕΙ ΝΑ ΑΠΟΦΕΥΧΘΕΙ ΜΙΑ ΕΞΑΓΟΡΑ [4]</vt:lpstr>
      <vt:lpstr>ΑΜΕΣΕΣ ΕΝΕΡΓΕΙΕΣ [1]</vt:lpstr>
      <vt:lpstr>ΑΜΕΣΕΣ ΕΝΕΡΓΕΙΕΣ [2]</vt:lpstr>
      <vt:lpstr>ΑΜΕΣΕΣ ΕΝΕΡΓΕΙΕΣ [3]</vt:lpstr>
      <vt:lpstr>ΕΚΔΟΣΗ ΜΕΤΟΧΩΝ ΧΩΡΙΣ ΨΗΦΟ</vt:lpstr>
      <vt:lpstr>ΕΞΑΓΟΡΕΣ ΛΟΓΩ ΑΦΕΡΕΓΓΥΟΤΗΤΑΣ</vt:lpstr>
      <vt:lpstr>ΕΞΑΓΟΡΕΣ ΛΟΓΩ ΑΦΕΡΕΓΓΥΟΤΗΤΑΣ [1]</vt:lpstr>
      <vt:lpstr>ΕΞΑΓΟΡΕΣ ΛΟΓΩ ΑΦΕΡΕΓΓΥΟΤΗΤΑΣ [2]</vt:lpstr>
      <vt:lpstr>ΕΞΑΓΟΡΕΣ ΛΟΓΩ ΑΦΕΡΕΓΓΥΟΤΗΤΑΣ [3]</vt:lpstr>
      <vt:lpstr>ΕΞΑΓΟΡΕΣ ΛΟΓΩ ΑΦΕΡΕΓΓΥΟΤΗΤΑΣ [4]</vt:lpstr>
      <vt:lpstr>ΑΛΛΕΣ ΜΟΡΦΕΣ ΚΑΙ ΠΤΥΧΕΣ ΤΟΥ ΙΔΙΟΚΤΗΣΙΑΚΟΥ ΚΑΘΕΣΤΩΤΟΣ ΜΙΑΣ ΕΠΙΧΕΙΡΗΣΗΣ  </vt:lpstr>
      <vt:lpstr>ΕΞΑΓΟΡΑ ΜΑΝΑΤΖΜΕΝΤ [1]</vt:lpstr>
      <vt:lpstr>ΕΞΑΓΟΡΑ ΜΑΝΑΤΖΜΕΝΤ [2]</vt:lpstr>
      <vt:lpstr>ΕΞΑΓΟΡΑ ΜΑΝΑΤΖΜΕΝΤ [3]</vt:lpstr>
      <vt:lpstr>ΤΑ ΠΡΟΒΛΗΜΑΤΑ ΠΟΥ ΠΑΡΟΥΣΟΥΣΙΑΖΕΙ ΤΟ ΕΞΑΓΟΡΑΖΟΜΕΝΟ ΜΑΝΑΤΖΜΕΝΤ [1]</vt:lpstr>
      <vt:lpstr>ΤΑ ΠΡΟΒΛΗΜΑΤΑ ΠΟΥ ΠΑΡΟΥΣΟΙΑΖΕΙ ΤΟ ΕΞΑΓΟΡΑΖΟΜΕΝΟ ΜΑΝΑΤΖΜΕΝΤ [2]</vt:lpstr>
      <vt:lpstr>ΤΑ ΠΡΟΒΛΗΜΑΤΑ ΠΟΥ ΠΑΡΟΥΣΟΙΑΖΕΙ ΤΟ ΕΞΑΓΟΡΑΖΟΜΕΝΟ ΜΑΝΑΤΖΜΕΝΤ [3]</vt:lpstr>
      <vt:lpstr>ΣΥΜΜΕΤΟΧΙΚΟ ΜΑΝΑΤΖΜΕΝΤ</vt:lpstr>
      <vt:lpstr>ΣΥΜΜΕΤΟΧΙΚΟ ΜΑΝΑΤΖΜΕΝΤ [1]</vt:lpstr>
      <vt:lpstr>ΣΥΜΜΕΤΟΧΙΚΟ ΜΑΝΑΤΖΜΕΝΤ [2] </vt:lpstr>
      <vt:lpstr>ΕΞΑΓΟΡΑΖΟΜΕΝΟ ΜΑΝΑΤΖΜΕΝΤ ΑΠΟ ΧΩΡΕΣ ΤΗΣ ΕΥΡΩΠΗΣ [1]</vt:lpstr>
      <vt:lpstr>ΕΞΑΓΟΡΑΖΟΜΕΝΟ ΜΑΝΑΤΖΜΕΝΤ ΑΠΟ ΧΩΡΕΣ ΤΗΣ ΕΥΡΩΠΗΣ [2]</vt:lpstr>
      <vt:lpstr>ΔΙΕΘΝΗ ΠΡΟΤΥΠΑ ΧΡΗΜΑΤΟΟΙΚΟΝΟΜΙΚΗΣ ΠΛΗΡΟΦΟΡΗΣΗΣ</vt:lpstr>
      <vt:lpstr>ΔΠΧΠ 3</vt:lpstr>
      <vt:lpstr>ΔΠΧΠ 3 ΠΡΟΫΠΟΘΕΣΕΙΣ ΑΝΑΓΝΩΡΙΣΗΣ ΑΠΟΚΤΩΣΑΣ ΕΠΙΧΕΙΡΗΣΗΣ</vt:lpstr>
      <vt:lpstr>ΠΡΟΣΔΙΟΡΙΣΜΟΣ ΚΟΣΤΟΥΣ ΑΠΟΚΤΗΣΗΣ ΔΠΧΠ 3 (1)</vt:lpstr>
      <vt:lpstr>ΠΡΟΣΔΙΟΡΙΣΜΟΣ ΚΟΣΤΟΥΣ ΑΠΟΚΤΗΣΗΣ ΔΠΧΠ 3 (2)</vt:lpstr>
      <vt:lpstr>ΠΡΟΣΔΙΟΡΙΣΜΟΣ ΚΟΣΤΟΥΣ ΑΠΟΚΤΗΣΗΣ ΔΠΧΠ 3 (3)</vt:lpstr>
      <vt:lpstr>ΑΝΑΓΝΩΡΙΣΗ ΣΤΟΙΧΕΙΩΝ ΕΝΕΡΓΗΤΙΚΟΥ ΚΑΙ ΠΑΘΗΤΙΚΟΥ</vt:lpstr>
      <vt:lpstr>ΔΠΧΠ 3 ΥΠΕΡΑΞΙΑ ΑΠΟΚΤΗΣΗΣ</vt:lpstr>
      <vt:lpstr>ΜΕΘΟΔΟΙ ΑΠΟΤΙΜΗΣΗΣ ΚΑΤΑ ΤΗΝ Ε&amp;Σ</vt:lpstr>
      <vt:lpstr>ΜΟΡΦΕΣ ΧΡΗΜΑΤΟΔΟΤΗΣΗΣ Σ&amp;Ε</vt:lpstr>
      <vt:lpstr>ΟΔΗΓΙΕΣ ΓΙΑ ΕΠΙΤΥΧΗΜΕΝΕΣ Ε&amp;Σ (1)</vt:lpstr>
      <vt:lpstr>ΟΔΗΓΙΕΣ ΓΙΑ ΕΠΙΤΥΧΗΜΕΝΕΣ Ε&amp;Σ (2)</vt:lpstr>
      <vt:lpstr>ΟΔΗΓΙΕΣ ΓΙΑ ΕΠΙΤΥΧΗΜΕΝΕΣ Ε&amp;Σ (3)</vt:lpstr>
      <vt:lpstr>ΟΔΗΓΙΕΣ ΓΙΑ ΕΠΙΤΥΧΗΜΕΝΕΣ Ε&amp;Σ (4)</vt:lpstr>
      <vt:lpstr>ΟΔΗΓΙΕΣ ΓΙΑ ΕΠΙΤΥΧΗΜΕΝΕΣ Ε&amp;Σ (5)</vt:lpstr>
      <vt:lpstr>ΟΔΗΓΙΕΣ ΓΙΑ ΕΠΙΤΥΧΗΜΕΝΕΣ Ε&amp;Σ (6)</vt:lpstr>
      <vt:lpstr>ΟΔΗΓΙΕΣ ΓΙΑ ΕΠΙΤΥΧΗΜΕΝΕΣ Ε&amp;Σ (7)</vt:lpstr>
      <vt:lpstr>Παρουσίαση του PowerPoint</vt:lpstr>
      <vt:lpstr>Παρουσίαση του PowerPoint</vt:lpstr>
      <vt:lpstr>ΕΚΧΩΡΗΣΗ ΔΡΑΣΤΗΡΙΟΤΗΤΩΝ ΜΕ ΤΗ ΣΤΡΑΤΗΓΙΚΗ ΤΗΣ ΕΠΙΧΕΙΡΗΣΗΣ</vt:lpstr>
      <vt:lpstr>Παρουσίαση του PowerPoint</vt:lpstr>
      <vt:lpstr>SWOT ANALYSIS</vt:lpstr>
      <vt:lpstr>ΣΤΡΑΤΗΓΙΚΕΣ ΑΝΑΠΤΥΞΗΣ</vt:lpstr>
      <vt:lpstr>ΕΠΙΧΕΙΡΗΜΑΤΙΚΗ ΣΤΡΑΤΗΓΙΚΗ</vt:lpstr>
      <vt:lpstr>ΔΙΑΔΙΚΑΣΙΑ ΣΤΡΑΤΗΓΙΚΩΝ ΣΥΜΜΑΧΙΩΝ</vt:lpstr>
      <vt:lpstr>ΤΑ 4 Cs ΤΩΝ ΣΤΡΑΤΗΓΙΚΩΝ ΣΥΜΜΑΧΙΩΝ</vt:lpstr>
      <vt:lpstr>ΣΥΓΚΡΙΣΗ Ε&amp;Σ ΜΕ ΣΥΜΦΩΝΙΕΣ ΚΑΙ ΣΥΜΜΑΧΙΕΣ</vt:lpstr>
      <vt:lpstr>ΣΤΟΙΧΕΙΑ ΠΟΥ ΠΡΕΠΕΙ ΝΑ ΑΠΟΦΕΥΓΟΝΤΑΙ ΣΕ ΜΙΑ ΣΤΡΑΤΗΓΙΚΗ ΣΥΜΜΑΧΙΑ.</vt:lpstr>
      <vt:lpstr>Παρουσίαση του PowerPoint</vt:lpstr>
      <vt:lpstr>Παρουσίαση του PowerPoint</vt:lpstr>
      <vt:lpstr>ΧΑΡΑΚΤΗΡΙΣΤΙΚΑ ΕΠΙΤΥΧΙΑΣ Ε&amp;Σ</vt:lpstr>
      <vt:lpstr>Παρουσίαση του PowerPoint</vt:lpstr>
      <vt:lpstr>ΜΕΘΟΔΟΙ ΥΠΟΛΟΓΙΣΜΟΥ ΑΠΟΔΟΤΙΚΟΤΗΤΑΣ Ε&amp;Σ</vt:lpstr>
      <vt:lpstr>ΜΕΘΟΔΟΛΟΓΙΑ (1)</vt:lpstr>
      <vt:lpstr>ΜΕΘΟΔΟΛΟΓΙΑ (2)</vt:lpstr>
      <vt:lpstr>ΜΕΘΟΔΟΛΟΓΙΑ (3)</vt:lpstr>
      <vt:lpstr>ΜΑΘΗΜΑΤΙΚΟΣ ΤΥΠΟΣ Ε &amp; Σ </vt:lpstr>
      <vt:lpstr>ΑΣΚΗΣΗ [1]</vt:lpstr>
      <vt:lpstr>ΛΥΣΗ</vt:lpstr>
      <vt:lpstr>ΑΣΚΗΣΗ [2]</vt:lpstr>
      <vt:lpstr>ΛΥΣΗ ΕΡΩΤΗΜΑΤΩΝ 1 ΚΑΙ 2</vt:lpstr>
      <vt:lpstr>ΛΥΣΗ ΕΡΩΤΗΜΑΤΩΝ 3 ΚΑΙ 4  Αξία Α μετά την Εξαγορά </vt:lpstr>
      <vt:lpstr>ΑΣΚΗΣΗ [3]</vt:lpstr>
      <vt:lpstr>ΛΥΣΗ ΕΡΩΤΗΜΑΤΩΝ 1 ΚΑΙ 2</vt:lpstr>
      <vt:lpstr>ΛΥΣΗ ΕΡΩΤΗΜΑΤΩΝ 3, 4 ΚΑΙ 5</vt:lpstr>
      <vt:lpstr>ΑΣΚΗΣΗ [4]</vt:lpstr>
      <vt:lpstr>ΛΥΣΗ ΕΡΩΤΗΜΑΤΩΝ 1 ΚΑΙ 2</vt:lpstr>
      <vt:lpstr>ΛΥΣΗ ΕΡΩΤΗΜΑΤΩΝ 3 ΚΑΙ 4</vt:lpstr>
      <vt:lpstr>ΤΡΟΠΟΙ ΑΠΟΤΙΜΗΣΗΣ ΕΠΙΧΕΙΡΗΣΕΩΝ ΚΑΙ ΤΡΑΠΕΖΩΝ ΣΤΙΣ Ε &amp; Σ</vt:lpstr>
      <vt:lpstr>ΤΡΟΠΟΙ ΑΠΟΤΙΜΗΣΗΣ ΟΡΓΑΝΙΣΜΩΝ ΣΤΙΣ Ε &amp; Σ</vt:lpstr>
      <vt:lpstr>ΑΞΙΟΛΟΓΗΣΗ ΜΕ ΒΑΣΗ ΤΟ ΥΨΟΣ ΤΩΝ ΚΕΡΔΩΝ </vt:lpstr>
      <vt:lpstr>ΣΥΓΧΩΝΕΥΣΗ</vt:lpstr>
      <vt:lpstr>ΛΥΣΗ</vt:lpstr>
      <vt:lpstr>ΣΥΜΠΕΡΑΣΜΑΤΙΚΟ ΑΠΟΤΕΛΕΣΜΑ</vt:lpstr>
      <vt:lpstr>ΣΥΝΕΡΓΕΙΕΣ Ε&amp;Σ</vt:lpstr>
      <vt:lpstr>A. ΛΕΙΤΟΥΡΓΙΚΕΣ ΣΥΝΕΡΓΕΙΕΣ</vt:lpstr>
      <vt:lpstr>B. ΧΡΗΜΑΤΟΟΙΚΟΝΟΜΙΚΕΣ ΣΥΝΕΡΓΕΙΕΣ</vt:lpstr>
      <vt:lpstr>C. ΔΙΟΙΚΗΤΙΚΕΣ ΣΥΝΕΡΓΕΙΕΣ</vt:lpstr>
      <vt:lpstr>Παρουσίαση του PowerPoint</vt:lpstr>
      <vt:lpstr>Παρουσίαση του PowerPoint</vt:lpstr>
      <vt:lpstr>Παρουσίαση του PowerPoint</vt:lpstr>
      <vt:lpstr>Οικονομικό Κέρδος</vt:lpstr>
      <vt:lpstr>ΜΕΤΑΤΡΟΠΕΣ ΕΤΑΙΡΕΙΩΝ</vt:lpstr>
      <vt:lpstr>ΘΕΣΜΙΚΟ ΠΛΑΙΣΙΟ ΜΕΤΑΤΡΟΠΩΝ</vt:lpstr>
      <vt:lpstr>ΔΙΑΣΠΑΣΗ Α.Ε. (1)</vt:lpstr>
      <vt:lpstr>ΔΙΑΣΠΑΣΗ Α.Ε. (2)</vt:lpstr>
      <vt:lpstr>ΤΡΟΠΟΙ ΔΙΑΣΠΑΣΗΣ</vt:lpstr>
      <vt:lpstr>ΑΡΙΘΜΟΔΕΙΚΤΕΣ ΠΑΡΑΓΩΓΙΚΟΤΗΤΑΣ ΕΡΓΑΣΙΑΣ ΤΩΝ Ε+Σ </vt:lpstr>
      <vt:lpstr>ΑΡΙΘΜΟΔΕΙΚΤΕΣ ΑΠΟΔΟΤΙΚΟΤΗΤΑΣ Ε+Σ</vt:lpstr>
      <vt:lpstr>Βασικοί Δείκτες Αξιολόγησης E&amp;Σ Συγχωνεύσεων</vt:lpstr>
      <vt:lpstr>Συγχώνευση με απορρόφηση Α.Ε. από άλλη Α.Ε</vt:lpstr>
      <vt:lpstr>ΕΓΓΡΑΦΕΣ ΣΤΑ ΒΙΒΛΙΑ ΤΗΣ ΑΠΟΡΡΟΦΟΥΜΕΝΗΣ</vt:lpstr>
      <vt:lpstr>ΕΓΓΡΑΦΕΣ ΣΤΑ ΒΙΒΛΙΑ ΤΗΣ ΑΠΟΡΡΟΦΟΥΣΑΣ </vt:lpstr>
      <vt:lpstr>Παρουσίαση του PowerPoint</vt:lpstr>
      <vt:lpstr>Παρουσίαση του PowerPoint</vt:lpstr>
      <vt:lpstr>Παρουσίαση του PowerPoint</vt:lpstr>
      <vt:lpstr>Παρουσίαση του PowerPoint</vt:lpstr>
      <vt:lpstr>ΛΟΓΙΣΤΙΚΕΣ ΕΓΓΡΑΦΕΣ ΕΞΑΓΟΡΩΝ [1] ΕΞΑΓΟΡΑΖΟΜΕΝΗΣ</vt:lpstr>
      <vt:lpstr>ΛΟΓΙΣΤΙΚΕΣ ΕΓΓΡΑΦΕΣ ΕΞΑΓΟΡΩΝ [2] ΕΞΑΓΟΡΑΖΟΜΕΝΗΣ</vt:lpstr>
      <vt:lpstr>ΛΟΓΙΣΤΙΚΕΣ ΕΓΓΡΑΦΕΣ ΕΞΑΓΟΡΩΝ [2] ΕΞΑΓΟΡΑΖΟΜΕΝΗΣ</vt:lpstr>
      <vt:lpstr>ΛΟΓΙΣΤΙΚΕΣ ΕΓΓΡΑΦΕΣ ΕΞΑΓΟΡΩΝ [4] ΕΞΑΓΟΡΑΖΟΜΕΝΗΣ</vt:lpstr>
      <vt:lpstr>ΛΟΓΙΣΤΙΚΕΣ ΕΓΓΡΑΦΕΣ ΕΞΑΓΟΡΩΝ [1] ΕΞΑΓΟΡΑΖΟΥΣΑΣ</vt:lpstr>
      <vt:lpstr>ΛΟΓΙΣΤΙΚΕΣ ΕΓΓΡΑΦΕΣ ΕΞΑΓΟΡΩΝ [2] ΕΞΑΓΟΡΑΖΟΥΣΑΣ</vt:lpstr>
      <vt:lpstr>ΕΠΕΝΔΥΤΙΚΟΙ ΑΡΙΘΜΟΔΕΙΚΤΕΣ</vt:lpstr>
      <vt:lpstr>1. Price per earnings ratio</vt:lpstr>
      <vt:lpstr>2. Price to book value ratio</vt:lpstr>
      <vt:lpstr>Χρήση P/E και P/BV</vt:lpstr>
      <vt:lpstr>Χρήση P/E και P/BV</vt:lpstr>
      <vt:lpstr>Χρήση P/E και P/BV</vt:lpstr>
      <vt:lpstr>Χρήση P/E και P/BV</vt:lpstr>
      <vt:lpstr>3. Δείκτης Μερισματικής Απόδοσης</vt:lpstr>
      <vt:lpstr>4. Δείκτης Μερισματικής Πολιτικής</vt:lpstr>
      <vt:lpstr>5. Δείκτης Μερισματικής Απόδοση Ιδίων Κεφαλαίων</vt:lpstr>
      <vt:lpstr>6. Δείκτης ποσοστού διανεμομένων κερδών</vt:lpstr>
      <vt:lpstr>7. Ο δείκτης κεφαλαιοποίησης προς πωλήσεις</vt:lpstr>
      <vt:lpstr>ΒΙΒΛΙΟΓΡΑΦΙΑ [1]</vt:lpstr>
      <vt:lpstr>ΒΙΒΛΙΟΓΡΑΦΙΑ [2]</vt:lpstr>
      <vt:lpstr>ΒΙΛΒΙΟΓΡΑΦΙΑ [3]</vt:lpstr>
      <vt:lpstr>ΒΙΛΒΙΟΓΡΑΦΙΑ [4]</vt:lpstr>
      <vt:lpstr>ΠΑΡΑΡΤΗΜΑ</vt:lpstr>
      <vt:lpstr>ΠΙΝΑΚΑΣ 1. ΣΥΓΧΩΝΕΥΣΕΙΣ &amp; ΕΞΑΓΟΡΕΣ ΕΤΟΥΣ 2006</vt:lpstr>
      <vt:lpstr>ΠΙΝΑΚΑΣ 2. ΣΥΓΧΩΝΕΥΣΕΙΣ &amp; ΕΞΑΓΟΡΕΣ ΕΤΟΥΣ 2007</vt:lpstr>
      <vt:lpstr>ΠΙΝΑΚΑΣ 3. ΣΥΓΧΩΝΕΥΣΕΙΣ &amp; ΕΞΑΓΟΡΕΣ ΕΤΟΥΣ 2008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Εξαγορές και Συγχωνεύσεις</dc:title>
  <dc:creator>user</dc:creator>
  <cp:lastModifiedBy>user</cp:lastModifiedBy>
  <cp:revision>140</cp:revision>
  <cp:lastPrinted>1601-01-01T00:00:00Z</cp:lastPrinted>
  <dcterms:created xsi:type="dcterms:W3CDTF">1601-01-01T00:00:00Z</dcterms:created>
  <dcterms:modified xsi:type="dcterms:W3CDTF">2020-01-24T12:50:08Z</dcterms:modified>
</cp:coreProperties>
</file>