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6"/>
  </p:notesMasterIdLst>
  <p:handoutMasterIdLst>
    <p:handoutMasterId r:id="rId37"/>
  </p:handoutMasterIdLst>
  <p:sldIdLst>
    <p:sldId id="256" r:id="rId6"/>
    <p:sldId id="259" r:id="rId7"/>
    <p:sldId id="260" r:id="rId8"/>
    <p:sldId id="264" r:id="rId9"/>
    <p:sldId id="265" r:id="rId10"/>
    <p:sldId id="266" r:id="rId11"/>
    <p:sldId id="267" r:id="rId12"/>
    <p:sldId id="261" r:id="rId13"/>
    <p:sldId id="270" r:id="rId14"/>
    <p:sldId id="271" r:id="rId15"/>
    <p:sldId id="273" r:id="rId16"/>
    <p:sldId id="269" r:id="rId17"/>
    <p:sldId id="274" r:id="rId18"/>
    <p:sldId id="275" r:id="rId19"/>
    <p:sldId id="276" r:id="rId20"/>
    <p:sldId id="277" r:id="rId21"/>
    <p:sldId id="278" r:id="rId22"/>
    <p:sldId id="262" r:id="rId23"/>
    <p:sldId id="285" r:id="rId24"/>
    <p:sldId id="284" r:id="rId25"/>
    <p:sldId id="286" r:id="rId26"/>
    <p:sldId id="280" r:id="rId27"/>
    <p:sldId id="281" r:id="rId28"/>
    <p:sldId id="289" r:id="rId29"/>
    <p:sldId id="290" r:id="rId30"/>
    <p:sldId id="282" r:id="rId31"/>
    <p:sldId id="283" r:id="rId32"/>
    <p:sldId id="287" r:id="rId33"/>
    <p:sldId id="288" r:id="rId34"/>
    <p:sldId id="26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F2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46" autoAdjust="0"/>
    <p:restoredTop sz="80846" autoAdjust="0"/>
  </p:normalViewPr>
  <p:slideViewPr>
    <p:cSldViewPr>
      <p:cViewPr>
        <p:scale>
          <a:sx n="60" d="100"/>
          <a:sy n="60" d="100"/>
        </p:scale>
        <p:origin x="-3084" y="-804"/>
      </p:cViewPr>
      <p:guideLst>
        <p:guide orient="horz" pos="2160"/>
        <p:guide orient="horz" pos="816"/>
        <p:guide orient="horz" pos="96"/>
        <p:guide orient="horz" pos="912"/>
        <p:guide orient="horz" pos="3888"/>
        <p:guide orient="horz" pos="1413"/>
        <p:guide pos="2880"/>
        <p:guide pos="240"/>
        <p:guide pos="55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1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m\AppData\Roaming\Microsoft\Excel\Support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m\AppData\Roaming\Microsoft\Excel\Support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plotArea>
      <c:layout/>
      <c:barChart>
        <c:barDir val="col"/>
        <c:grouping val="percentStacked"/>
        <c:ser>
          <c:idx val="0"/>
          <c:order val="0"/>
          <c:tx>
            <c:strRef>
              <c:f>'Ch 9'!$B$13</c:f>
              <c:strCache>
                <c:ptCount val="1"/>
                <c:pt idx="0">
                  <c:v>Cash</c:v>
                </c:pt>
              </c:strCache>
            </c:strRef>
          </c:tx>
          <c:cat>
            <c:numRef>
              <c:f>'Ch 9'!$C$12:$H$12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'Ch 9'!$C$13:$H$13</c:f>
              <c:numCache>
                <c:formatCode>0%</c:formatCode>
                <c:ptCount val="6"/>
                <c:pt idx="0">
                  <c:v>5.7142857142857141E-2</c:v>
                </c:pt>
                <c:pt idx="1">
                  <c:v>5.5988248011308507E-2</c:v>
                </c:pt>
                <c:pt idx="2">
                  <c:v>5.4850573723773791E-2</c:v>
                </c:pt>
                <c:pt idx="3">
                  <c:v>5.3729819556909683E-2</c:v>
                </c:pt>
                <c:pt idx="4">
                  <c:v>5.2625961224379986E-2</c:v>
                </c:pt>
                <c:pt idx="5">
                  <c:v>5.1538965166917236E-2</c:v>
                </c:pt>
              </c:numCache>
            </c:numRef>
          </c:val>
        </c:ser>
        <c:ser>
          <c:idx val="1"/>
          <c:order val="1"/>
          <c:tx>
            <c:strRef>
              <c:f>'Ch 9'!$B$14</c:f>
              <c:strCache>
                <c:ptCount val="1"/>
                <c:pt idx="0">
                  <c:v>Inventory</c:v>
                </c:pt>
              </c:strCache>
            </c:strRef>
          </c:tx>
          <c:cat>
            <c:numRef>
              <c:f>'Ch 9'!$C$12:$H$12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'Ch 9'!$C$14:$H$14</c:f>
              <c:numCache>
                <c:formatCode>0%</c:formatCode>
                <c:ptCount val="6"/>
                <c:pt idx="0">
                  <c:v>0.22571428571428573</c:v>
                </c:pt>
                <c:pt idx="1">
                  <c:v>0.22553285844951357</c:v>
                </c:pt>
                <c:pt idx="2">
                  <c:v>0.22532530729441116</c:v>
                </c:pt>
                <c:pt idx="3">
                  <c:v>0.22509198468515981</c:v>
                </c:pt>
                <c:pt idx="4">
                  <c:v>0.22483325123972414</c:v>
                </c:pt>
                <c:pt idx="5">
                  <c:v>0.22454947524799018</c:v>
                </c:pt>
              </c:numCache>
            </c:numRef>
          </c:val>
        </c:ser>
        <c:ser>
          <c:idx val="2"/>
          <c:order val="2"/>
          <c:tx>
            <c:strRef>
              <c:f>'Ch 9'!$B$15</c:f>
              <c:strCache>
                <c:ptCount val="1"/>
                <c:pt idx="0">
                  <c:v>Accounts receivable</c:v>
                </c:pt>
              </c:strCache>
            </c:strRef>
          </c:tx>
          <c:cat>
            <c:numRef>
              <c:f>'Ch 9'!$C$12:$H$12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'Ch 9'!$C$15:$H$15</c:f>
              <c:numCache>
                <c:formatCode>0%</c:formatCode>
                <c:ptCount val="6"/>
                <c:pt idx="0">
                  <c:v>0.16</c:v>
                </c:pt>
                <c:pt idx="1">
                  <c:v>0.15831924388148239</c:v>
                </c:pt>
                <c:pt idx="2">
                  <c:v>0.15663788190000968</c:v>
                </c:pt>
                <c:pt idx="3">
                  <c:v>0.15495650318361068</c:v>
                </c:pt>
                <c:pt idx="4">
                  <c:v>0.15327568463291746</c:v>
                </c:pt>
                <c:pt idx="5">
                  <c:v>0.15159599068161478</c:v>
                </c:pt>
              </c:numCache>
            </c:numRef>
          </c:val>
        </c:ser>
        <c:ser>
          <c:idx val="3"/>
          <c:order val="3"/>
          <c:tx>
            <c:strRef>
              <c:f>'Ch 9'!$B$16</c:f>
              <c:strCache>
                <c:ptCount val="1"/>
                <c:pt idx="0">
                  <c:v>Net plant and equipment</c:v>
                </c:pt>
              </c:strCache>
            </c:strRef>
          </c:tx>
          <c:cat>
            <c:numRef>
              <c:f>'Ch 9'!$C$12:$H$12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'Ch 9'!$C$16:$H$16</c:f>
              <c:numCache>
                <c:formatCode>0%</c:formatCode>
                <c:ptCount val="6"/>
                <c:pt idx="0">
                  <c:v>0.5</c:v>
                </c:pt>
                <c:pt idx="1">
                  <c:v>0.50444857119099751</c:v>
                </c:pt>
                <c:pt idx="2">
                  <c:v>0.50887739410037747</c:v>
                </c:pt>
                <c:pt idx="3">
                  <c:v>0.51328589681855785</c:v>
                </c:pt>
                <c:pt idx="4">
                  <c:v>0.51767352707489478</c:v>
                </c:pt>
                <c:pt idx="5">
                  <c:v>0.52203975220954524</c:v>
                </c:pt>
              </c:numCache>
            </c:numRef>
          </c:val>
        </c:ser>
        <c:ser>
          <c:idx val="4"/>
          <c:order val="4"/>
          <c:tx>
            <c:strRef>
              <c:f>'Ch 9'!$B$17</c:f>
              <c:strCache>
                <c:ptCount val="1"/>
                <c:pt idx="0">
                  <c:v>Intangibles</c:v>
                </c:pt>
              </c:strCache>
            </c:strRef>
          </c:tx>
          <c:cat>
            <c:numRef>
              <c:f>'Ch 9'!$C$12:$H$12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'Ch 9'!$C$17:$H$17</c:f>
              <c:numCache>
                <c:formatCode>0%</c:formatCode>
                <c:ptCount val="6"/>
                <c:pt idx="0">
                  <c:v>5.7142857142857141E-2</c:v>
                </c:pt>
                <c:pt idx="1">
                  <c:v>5.5711078466698073E-2</c:v>
                </c:pt>
                <c:pt idx="2">
                  <c:v>5.4308842981427893E-2</c:v>
                </c:pt>
                <c:pt idx="3">
                  <c:v>5.2935795755762169E-2</c:v>
                </c:pt>
                <c:pt idx="4">
                  <c:v>5.1591575828083804E-2</c:v>
                </c:pt>
                <c:pt idx="5">
                  <c:v>5.0275816693932718E-2</c:v>
                </c:pt>
              </c:numCache>
            </c:numRef>
          </c:val>
        </c:ser>
        <c:dLbls/>
        <c:gapWidth val="37"/>
        <c:overlap val="100"/>
        <c:axId val="87265664"/>
        <c:axId val="87267584"/>
      </c:barChart>
      <c:catAx>
        <c:axId val="87265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Fiscal Year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87267584"/>
        <c:crosses val="autoZero"/>
        <c:auto val="1"/>
        <c:lblAlgn val="ctr"/>
        <c:lblOffset val="100"/>
      </c:catAx>
      <c:valAx>
        <c:axId val="8726758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Proportion</a:t>
                </a:r>
              </a:p>
              <a:p>
                <a:pPr>
                  <a:defRPr/>
                </a:pPr>
                <a:r>
                  <a:rPr lang="en-US" dirty="0" smtClean="0"/>
                  <a:t> of Assets</a:t>
                </a:r>
                <a:endParaRPr lang="en-US" dirty="0"/>
              </a:p>
            </c:rich>
          </c:tx>
          <c:layout/>
        </c:title>
        <c:numFmt formatCode="0%" sourceLinked="1"/>
        <c:tickLblPos val="nextTo"/>
        <c:crossAx val="87265664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noFill/>
    <a:ln>
      <a:noFill/>
    </a:ln>
  </c:spPr>
  <c:txPr>
    <a:bodyPr/>
    <a:lstStyle/>
    <a:p>
      <a:pPr>
        <a:defRPr sz="1400"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lineChart>
        <c:grouping val="standard"/>
        <c:ser>
          <c:idx val="0"/>
          <c:order val="0"/>
          <c:tx>
            <c:strRef>
              <c:f>'Ch 9'!$J$13</c:f>
              <c:strCache>
                <c:ptCount val="1"/>
                <c:pt idx="0">
                  <c:v>Cash</c:v>
                </c:pt>
              </c:strCache>
            </c:strRef>
          </c:tx>
          <c:marker>
            <c:symbol val="none"/>
          </c:marker>
          <c:cat>
            <c:numRef>
              <c:f>'Ch 9'!$K$12:$P$12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'Ch 9'!$K$13:$P$13</c:f>
              <c:numCache>
                <c:formatCode>0.00%</c:formatCode>
                <c:ptCount val="6"/>
                <c:pt idx="0">
                  <c:v>1</c:v>
                </c:pt>
                <c:pt idx="1">
                  <c:v>1.01</c:v>
                </c:pt>
                <c:pt idx="2">
                  <c:v>1.0201</c:v>
                </c:pt>
                <c:pt idx="3">
                  <c:v>1.0303009999999999</c:v>
                </c:pt>
                <c:pt idx="4">
                  <c:v>1.0406040099999998</c:v>
                </c:pt>
                <c:pt idx="5">
                  <c:v>1.0510100500999997</c:v>
                </c:pt>
              </c:numCache>
            </c:numRef>
          </c:val>
        </c:ser>
        <c:ser>
          <c:idx val="1"/>
          <c:order val="1"/>
          <c:tx>
            <c:strRef>
              <c:f>'Ch 9'!$J$14</c:f>
              <c:strCache>
                <c:ptCount val="1"/>
                <c:pt idx="0">
                  <c:v>Inventory</c:v>
                </c:pt>
              </c:strCache>
            </c:strRef>
          </c:tx>
          <c:marker>
            <c:symbol val="none"/>
          </c:marker>
          <c:cat>
            <c:numRef>
              <c:f>'Ch 9'!$K$12:$P$12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'Ch 9'!$K$14:$P$14</c:f>
              <c:numCache>
                <c:formatCode>0.00%</c:formatCode>
                <c:ptCount val="6"/>
                <c:pt idx="0">
                  <c:v>1</c:v>
                </c:pt>
                <c:pt idx="1">
                  <c:v>1.03</c:v>
                </c:pt>
                <c:pt idx="2">
                  <c:v>1.0609000000000002</c:v>
                </c:pt>
                <c:pt idx="3">
                  <c:v>1.0927270000000002</c:v>
                </c:pt>
                <c:pt idx="4">
                  <c:v>1.1255088099999999</c:v>
                </c:pt>
                <c:pt idx="5">
                  <c:v>1.1592740743000001</c:v>
                </c:pt>
              </c:numCache>
            </c:numRef>
          </c:val>
        </c:ser>
        <c:ser>
          <c:idx val="2"/>
          <c:order val="2"/>
          <c:tx>
            <c:strRef>
              <c:f>'Ch 9'!$J$15</c:f>
              <c:strCache>
                <c:ptCount val="1"/>
                <c:pt idx="0">
                  <c:v>Accounts receivable</c:v>
                </c:pt>
              </c:strCache>
            </c:strRef>
          </c:tx>
          <c:marker>
            <c:symbol val="none"/>
          </c:marker>
          <c:cat>
            <c:numRef>
              <c:f>'Ch 9'!$K$12:$P$12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'Ch 9'!$K$15:$P$15</c:f>
              <c:numCache>
                <c:formatCode>0.00%</c:formatCode>
                <c:ptCount val="6"/>
                <c:pt idx="0">
                  <c:v>1</c:v>
                </c:pt>
                <c:pt idx="1">
                  <c:v>1.02</c:v>
                </c:pt>
                <c:pt idx="2">
                  <c:v>1.0404</c:v>
                </c:pt>
                <c:pt idx="3">
                  <c:v>1.0612079999999999</c:v>
                </c:pt>
                <c:pt idx="4">
                  <c:v>1.0824321600000002</c:v>
                </c:pt>
                <c:pt idx="5">
                  <c:v>1.1040808032000002</c:v>
                </c:pt>
              </c:numCache>
            </c:numRef>
          </c:val>
        </c:ser>
        <c:ser>
          <c:idx val="3"/>
          <c:order val="3"/>
          <c:tx>
            <c:strRef>
              <c:f>'Ch 9'!$J$16</c:f>
              <c:strCache>
                <c:ptCount val="1"/>
                <c:pt idx="0">
                  <c:v>Net plant and equipment</c:v>
                </c:pt>
              </c:strCache>
            </c:strRef>
          </c:tx>
          <c:marker>
            <c:symbol val="none"/>
          </c:marker>
          <c:cat>
            <c:numRef>
              <c:f>'Ch 9'!$K$12:$P$12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'Ch 9'!$K$16:$P$16</c:f>
              <c:numCache>
                <c:formatCode>0.00%</c:formatCode>
                <c:ptCount val="6"/>
                <c:pt idx="0">
                  <c:v>1</c:v>
                </c:pt>
                <c:pt idx="1">
                  <c:v>1.04</c:v>
                </c:pt>
                <c:pt idx="2">
                  <c:v>1.0815999999999997</c:v>
                </c:pt>
                <c:pt idx="3">
                  <c:v>1.1248639999999999</c:v>
                </c:pt>
                <c:pt idx="4">
                  <c:v>1.1698585600000002</c:v>
                </c:pt>
                <c:pt idx="5">
                  <c:v>1.2166529023999999</c:v>
                </c:pt>
              </c:numCache>
            </c:numRef>
          </c:val>
        </c:ser>
        <c:ser>
          <c:idx val="4"/>
          <c:order val="4"/>
          <c:tx>
            <c:strRef>
              <c:f>'Ch 9'!$J$17</c:f>
              <c:strCache>
                <c:ptCount val="1"/>
                <c:pt idx="0">
                  <c:v>Intangibles</c:v>
                </c:pt>
              </c:strCache>
            </c:strRef>
          </c:tx>
          <c:marker>
            <c:symbol val="none"/>
          </c:marker>
          <c:cat>
            <c:numRef>
              <c:f>'Ch 9'!$K$12:$P$12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'Ch 9'!$K$17:$P$17</c:f>
              <c:numCache>
                <c:formatCode>0.00%</c:formatCode>
                <c:ptCount val="6"/>
                <c:pt idx="0">
                  <c:v>1</c:v>
                </c:pt>
                <c:pt idx="1">
                  <c:v>1.0049999999999997</c:v>
                </c:pt>
                <c:pt idx="2">
                  <c:v>1.0100249999999995</c:v>
                </c:pt>
                <c:pt idx="3">
                  <c:v>1.0150751249999999</c:v>
                </c:pt>
                <c:pt idx="4">
                  <c:v>1.0201505006249998</c:v>
                </c:pt>
                <c:pt idx="5">
                  <c:v>1.0252512531281242</c:v>
                </c:pt>
              </c:numCache>
            </c:numRef>
          </c:val>
        </c:ser>
        <c:ser>
          <c:idx val="5"/>
          <c:order val="5"/>
          <c:tx>
            <c:strRef>
              <c:f>'Ch 9'!$J$18</c:f>
              <c:strCache>
                <c:ptCount val="1"/>
                <c:pt idx="0">
                  <c:v>Total assets</c:v>
                </c:pt>
              </c:strCache>
            </c:strRef>
          </c:tx>
          <c:marker>
            <c:symbol val="none"/>
          </c:marker>
          <c:cat>
            <c:numRef>
              <c:f>'Ch 9'!$K$12:$P$12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'Ch 9'!$K$18:$P$18</c:f>
              <c:numCache>
                <c:formatCode>0.00%</c:formatCode>
                <c:ptCount val="6"/>
                <c:pt idx="0">
                  <c:v>1</c:v>
                </c:pt>
                <c:pt idx="1">
                  <c:v>1.0308285714285716</c:v>
                </c:pt>
                <c:pt idx="2">
                  <c:v>1.0627314285714287</c:v>
                </c:pt>
                <c:pt idx="3">
                  <c:v>1.0957480099999999</c:v>
                </c:pt>
                <c:pt idx="4">
                  <c:v>1.1299192433214285</c:v>
                </c:pt>
                <c:pt idx="5">
                  <c:v>1.1652876023813217</c:v>
                </c:pt>
              </c:numCache>
            </c:numRef>
          </c:val>
        </c:ser>
        <c:dLbls/>
        <c:marker val="1"/>
        <c:axId val="89871488"/>
        <c:axId val="89873408"/>
      </c:lineChart>
      <c:catAx>
        <c:axId val="89871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Fiscal </a:t>
                </a:r>
                <a:r>
                  <a:rPr lang="en-US" b="0" dirty="0" smtClean="0"/>
                  <a:t>Year</a:t>
                </a:r>
                <a:endParaRPr lang="en-US" b="0" dirty="0"/>
              </a:p>
            </c:rich>
          </c:tx>
          <c:layout/>
        </c:title>
        <c:numFmt formatCode="General" sourceLinked="1"/>
        <c:majorTickMark val="none"/>
        <c:tickLblPos val="nextTo"/>
        <c:crossAx val="89873408"/>
        <c:crosses val="autoZero"/>
        <c:auto val="1"/>
        <c:lblAlgn val="ctr"/>
        <c:lblOffset val="100"/>
      </c:catAx>
      <c:valAx>
        <c:axId val="89873408"/>
        <c:scaling>
          <c:orientation val="minMax"/>
          <c:min val="0.9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/>
                  <a:t>Percentage</a:t>
                </a:r>
              </a:p>
              <a:p>
                <a:pPr>
                  <a:defRPr b="0"/>
                </a:pPr>
                <a:r>
                  <a:rPr lang="en-US" b="0" dirty="0"/>
                  <a:t> of </a:t>
                </a:r>
                <a:r>
                  <a:rPr lang="en-US" b="0" dirty="0" smtClean="0"/>
                  <a:t>Base</a:t>
                </a:r>
                <a:endParaRPr lang="en-US" b="0" dirty="0"/>
              </a:p>
              <a:p>
                <a:pPr>
                  <a:defRPr b="0"/>
                </a:pPr>
                <a:r>
                  <a:rPr lang="en-US" b="0" dirty="0"/>
                  <a:t> </a:t>
                </a:r>
                <a:r>
                  <a:rPr lang="en-US" b="0" dirty="0" smtClean="0"/>
                  <a:t>Year </a:t>
                </a:r>
                <a:endParaRPr lang="en-US" b="0" dirty="0"/>
              </a:p>
              <a:p>
                <a:pPr>
                  <a:defRPr b="0"/>
                </a:pPr>
                <a:r>
                  <a:rPr lang="en-US" b="0" dirty="0" smtClean="0"/>
                  <a:t>Amount</a:t>
                </a:r>
                <a:endParaRPr lang="en-US" b="0" dirty="0"/>
              </a:p>
            </c:rich>
          </c:tx>
          <c:layout/>
        </c:title>
        <c:numFmt formatCode="0%" sourceLinked="0"/>
        <c:majorTickMark val="none"/>
        <c:tickLblPos val="nextTo"/>
        <c:crossAx val="89871488"/>
        <c:crossesAt val="1"/>
        <c:crossBetween val="midCat"/>
      </c:valAx>
    </c:plotArea>
    <c:legend>
      <c:legendPos val="b"/>
      <c:layout>
        <c:manualLayout>
          <c:xMode val="edge"/>
          <c:yMode val="edge"/>
          <c:x val="1.6878725439693872E-2"/>
          <c:y val="0.75257579871481584"/>
          <c:w val="0.94599332793681168"/>
          <c:h val="0.21294144266449461"/>
        </c:manualLayout>
      </c:layout>
      <c:txPr>
        <a:bodyPr/>
        <a:lstStyle/>
        <a:p>
          <a:pPr>
            <a:defRPr sz="1200"/>
          </a:pPr>
          <a:endParaRPr lang="el-G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00"/>
      </a:pPr>
      <a:endParaRPr lang="el-G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6C5A0-848F-406D-927D-0C122B6EFF75}" type="doc">
      <dgm:prSet loTypeId="urn:microsoft.com/office/officeart/2005/8/layout/funnel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DDFCEBB-BF66-4C64-A2FB-3F53C32861E1}">
      <dgm:prSet phldrT="[Text]" custT="1"/>
      <dgm:spPr/>
      <dgm:t>
        <a:bodyPr/>
        <a:lstStyle/>
        <a:p>
          <a:r>
            <a:rPr lang="en-US" sz="1400" b="1" dirty="0" smtClean="0"/>
            <a:t>Financial Disclosures</a:t>
          </a:r>
          <a:endParaRPr lang="en-US" sz="1400" b="1" dirty="0"/>
        </a:p>
      </dgm:t>
    </dgm:pt>
    <dgm:pt modelId="{D5F89BAA-C38B-40F4-AC16-ECA450A2B576}" type="parTrans" cxnId="{C80DD4FC-32D8-4B18-848D-B0E524344B1C}">
      <dgm:prSet/>
      <dgm:spPr/>
      <dgm:t>
        <a:bodyPr/>
        <a:lstStyle/>
        <a:p>
          <a:endParaRPr lang="en-US"/>
        </a:p>
      </dgm:t>
    </dgm:pt>
    <dgm:pt modelId="{0477C534-62F0-4A9C-AC7B-0894686DEF59}" type="sibTrans" cxnId="{C80DD4FC-32D8-4B18-848D-B0E524344B1C}">
      <dgm:prSet/>
      <dgm:spPr/>
      <dgm:t>
        <a:bodyPr/>
        <a:lstStyle/>
        <a:p>
          <a:endParaRPr lang="en-US"/>
        </a:p>
      </dgm:t>
    </dgm:pt>
    <dgm:pt modelId="{6EFE6433-3B5F-45E8-ABCB-EA0F234355A7}">
      <dgm:prSet phldrT="[Text]" custT="1"/>
      <dgm:spPr/>
      <dgm:t>
        <a:bodyPr/>
        <a:lstStyle/>
        <a:p>
          <a:r>
            <a:rPr lang="en-US" sz="1400" b="1" dirty="0" smtClean="0"/>
            <a:t>Market Data</a:t>
          </a:r>
          <a:endParaRPr lang="en-US" sz="1400" b="1" dirty="0"/>
        </a:p>
      </dgm:t>
    </dgm:pt>
    <dgm:pt modelId="{656DD7CC-1E4F-4AEE-A31D-AA76F74C9394}" type="parTrans" cxnId="{40156A53-2CFE-41DB-8635-94275D5D1E7E}">
      <dgm:prSet/>
      <dgm:spPr/>
      <dgm:t>
        <a:bodyPr/>
        <a:lstStyle/>
        <a:p>
          <a:endParaRPr lang="en-US"/>
        </a:p>
      </dgm:t>
    </dgm:pt>
    <dgm:pt modelId="{D0AC1202-22A6-4D5A-9FBA-C8AE8F122FD7}" type="sibTrans" cxnId="{40156A53-2CFE-41DB-8635-94275D5D1E7E}">
      <dgm:prSet/>
      <dgm:spPr/>
      <dgm:t>
        <a:bodyPr/>
        <a:lstStyle/>
        <a:p>
          <a:endParaRPr lang="en-US"/>
        </a:p>
      </dgm:t>
    </dgm:pt>
    <dgm:pt modelId="{DE8B691F-414B-4656-ADD0-501EEAC7AB95}">
      <dgm:prSet phldrT="[Text]"/>
      <dgm:spPr/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3378E1D7-92DA-47D6-8213-045DC378D8E2}" type="parTrans" cxnId="{67696D40-A4EA-430D-BE54-80DFD7FE6DF4}">
      <dgm:prSet/>
      <dgm:spPr/>
      <dgm:t>
        <a:bodyPr/>
        <a:lstStyle/>
        <a:p>
          <a:endParaRPr lang="en-US"/>
        </a:p>
      </dgm:t>
    </dgm:pt>
    <dgm:pt modelId="{F3DDE35B-3DA1-424E-B1A7-A0AA1DFE00FF}" type="sibTrans" cxnId="{67696D40-A4EA-430D-BE54-80DFD7FE6DF4}">
      <dgm:prSet/>
      <dgm:spPr/>
      <dgm:t>
        <a:bodyPr/>
        <a:lstStyle/>
        <a:p>
          <a:endParaRPr lang="en-US"/>
        </a:p>
      </dgm:t>
    </dgm:pt>
    <dgm:pt modelId="{8E26FBAE-50D7-49A2-9BB7-D5A3AF81D7B2}">
      <dgm:prSet phldrT="[Text]" custT="1"/>
      <dgm:spPr/>
      <dgm:t>
        <a:bodyPr/>
        <a:lstStyle/>
        <a:p>
          <a:r>
            <a:rPr lang="en-US" sz="1400" b="1" dirty="0" smtClean="0"/>
            <a:t>Economic Data</a:t>
          </a:r>
          <a:endParaRPr lang="en-US" sz="1400" b="1" dirty="0"/>
        </a:p>
      </dgm:t>
    </dgm:pt>
    <dgm:pt modelId="{1DF71FB9-90D7-4B5D-A447-F4247B5BBE6E}" type="parTrans" cxnId="{719E11EC-FA41-4456-8751-CC2AC392F9DD}">
      <dgm:prSet/>
      <dgm:spPr/>
      <dgm:t>
        <a:bodyPr/>
        <a:lstStyle/>
        <a:p>
          <a:endParaRPr lang="en-US"/>
        </a:p>
      </dgm:t>
    </dgm:pt>
    <dgm:pt modelId="{B5E003A5-0E5B-42EF-A103-33D10A4570A1}" type="sibTrans" cxnId="{719E11EC-FA41-4456-8751-CC2AC392F9DD}">
      <dgm:prSet/>
      <dgm:spPr/>
      <dgm:t>
        <a:bodyPr/>
        <a:lstStyle/>
        <a:p>
          <a:endParaRPr lang="en-US"/>
        </a:p>
      </dgm:t>
    </dgm:pt>
    <dgm:pt modelId="{D543629A-D842-46A3-B0EE-FCF8D3504E9E}" type="pres">
      <dgm:prSet presAssocID="{9866C5A0-848F-406D-927D-0C122B6EFF7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A1258E-8184-4F15-82E5-6A95BDD763D0}" type="pres">
      <dgm:prSet presAssocID="{9866C5A0-848F-406D-927D-0C122B6EFF75}" presName="ellipse" presStyleLbl="trBgShp" presStyleIdx="0" presStyleCnt="1" custScaleX="128889" custLinFactNeighborX="2584" custLinFactNeighborY="11533"/>
      <dgm:spPr/>
    </dgm:pt>
    <dgm:pt modelId="{CBF0F4D8-DF47-4CE9-8973-9BD8CD01B9C0}" type="pres">
      <dgm:prSet presAssocID="{9866C5A0-848F-406D-927D-0C122B6EFF75}" presName="arrow1" presStyleLbl="fgShp" presStyleIdx="0" presStyleCnt="1"/>
      <dgm:spPr/>
    </dgm:pt>
    <dgm:pt modelId="{1FBE55F9-AC4B-45DF-922D-AFA994C227FC}" type="pres">
      <dgm:prSet presAssocID="{9866C5A0-848F-406D-927D-0C122B6EFF7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BB25C-86BC-4E4E-B98D-4DBA0F85E791}" type="pres">
      <dgm:prSet presAssocID="{6EFE6433-3B5F-45E8-ABCB-EA0F234355A7}" presName="item1" presStyleLbl="node1" presStyleIdx="0" presStyleCnt="3" custScaleX="166666" custLinFactNeighborX="-1186" custLinFactNeighborY="22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E3FD2-6DBC-45D4-B656-A1BBCB769CF1}" type="pres">
      <dgm:prSet presAssocID="{8E26FBAE-50D7-49A2-9BB7-D5A3AF81D7B2}" presName="item2" presStyleLbl="node1" presStyleIdx="1" presStyleCnt="3" custScaleX="159259" custLinFactNeighborX="-14815" custLinFactNeighborY="16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8AF78-FC2C-4CB0-AB35-23F1E5F3BAAA}" type="pres">
      <dgm:prSet presAssocID="{DE8B691F-414B-4656-ADD0-501EEAC7AB95}" presName="item3" presStyleLbl="node1" presStyleIdx="2" presStyleCnt="3" custScaleX="169630" custLinFactNeighborX="43704" custLinFactNeighborY="33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72C9E-61B0-4646-8E06-6D2FD76E3BFD}" type="pres">
      <dgm:prSet presAssocID="{9866C5A0-848F-406D-927D-0C122B6EFF75}" presName="funnel" presStyleLbl="trAlignAcc1" presStyleIdx="0" presStyleCnt="1" custScaleX="128571" custLinFactNeighborX="2381" custLinFactNeighborY="3571"/>
      <dgm:spPr>
        <a:solidFill>
          <a:schemeClr val="accent2">
            <a:lumMod val="20000"/>
            <a:lumOff val="80000"/>
            <a:alpha val="10000"/>
          </a:schemeClr>
        </a:solidFill>
      </dgm:spPr>
    </dgm:pt>
  </dgm:ptLst>
  <dgm:cxnLst>
    <dgm:cxn modelId="{67696D40-A4EA-430D-BE54-80DFD7FE6DF4}" srcId="{9866C5A0-848F-406D-927D-0C122B6EFF75}" destId="{DE8B691F-414B-4656-ADD0-501EEAC7AB95}" srcOrd="3" destOrd="0" parTransId="{3378E1D7-92DA-47D6-8213-045DC378D8E2}" sibTransId="{F3DDE35B-3DA1-424E-B1A7-A0AA1DFE00FF}"/>
    <dgm:cxn modelId="{AD6E76C5-30DE-41B6-9939-4215B4B782FA}" type="presOf" srcId="{8E26FBAE-50D7-49A2-9BB7-D5A3AF81D7B2}" destId="{E9CBB25C-86BC-4E4E-B98D-4DBA0F85E791}" srcOrd="0" destOrd="0" presId="urn:microsoft.com/office/officeart/2005/8/layout/funnel1"/>
    <dgm:cxn modelId="{BF9B7390-FE72-4C58-8513-AED0C01A1D5B}" type="presOf" srcId="{9866C5A0-848F-406D-927D-0C122B6EFF75}" destId="{D543629A-D842-46A3-B0EE-FCF8D3504E9E}" srcOrd="0" destOrd="0" presId="urn:microsoft.com/office/officeart/2005/8/layout/funnel1"/>
    <dgm:cxn modelId="{777FE47A-4F95-4481-A742-B572D3C17B52}" type="presOf" srcId="{DE8B691F-414B-4656-ADD0-501EEAC7AB95}" destId="{1FBE55F9-AC4B-45DF-922D-AFA994C227FC}" srcOrd="0" destOrd="0" presId="urn:microsoft.com/office/officeart/2005/8/layout/funnel1"/>
    <dgm:cxn modelId="{C80DD4FC-32D8-4B18-848D-B0E524344B1C}" srcId="{9866C5A0-848F-406D-927D-0C122B6EFF75}" destId="{6DDFCEBB-BF66-4C64-A2FB-3F53C32861E1}" srcOrd="0" destOrd="0" parTransId="{D5F89BAA-C38B-40F4-AC16-ECA450A2B576}" sibTransId="{0477C534-62F0-4A9C-AC7B-0894686DEF59}"/>
    <dgm:cxn modelId="{DD583459-9299-48FF-8B89-7D289E27E29D}" type="presOf" srcId="{6DDFCEBB-BF66-4C64-A2FB-3F53C32861E1}" destId="{CFB8AF78-FC2C-4CB0-AB35-23F1E5F3BAAA}" srcOrd="0" destOrd="0" presId="urn:microsoft.com/office/officeart/2005/8/layout/funnel1"/>
    <dgm:cxn modelId="{CACADD12-AFDD-459F-8C27-D58088086F42}" type="presOf" srcId="{6EFE6433-3B5F-45E8-ABCB-EA0F234355A7}" destId="{647E3FD2-6DBC-45D4-B656-A1BBCB769CF1}" srcOrd="0" destOrd="0" presId="urn:microsoft.com/office/officeart/2005/8/layout/funnel1"/>
    <dgm:cxn modelId="{40156A53-2CFE-41DB-8635-94275D5D1E7E}" srcId="{9866C5A0-848F-406D-927D-0C122B6EFF75}" destId="{6EFE6433-3B5F-45E8-ABCB-EA0F234355A7}" srcOrd="1" destOrd="0" parTransId="{656DD7CC-1E4F-4AEE-A31D-AA76F74C9394}" sibTransId="{D0AC1202-22A6-4D5A-9FBA-C8AE8F122FD7}"/>
    <dgm:cxn modelId="{719E11EC-FA41-4456-8751-CC2AC392F9DD}" srcId="{9866C5A0-848F-406D-927D-0C122B6EFF75}" destId="{8E26FBAE-50D7-49A2-9BB7-D5A3AF81D7B2}" srcOrd="2" destOrd="0" parTransId="{1DF71FB9-90D7-4B5D-A447-F4247B5BBE6E}" sibTransId="{B5E003A5-0E5B-42EF-A103-33D10A4570A1}"/>
    <dgm:cxn modelId="{A5C12C0B-C3A5-41AC-AA38-474929CF313D}" type="presParOf" srcId="{D543629A-D842-46A3-B0EE-FCF8D3504E9E}" destId="{02A1258E-8184-4F15-82E5-6A95BDD763D0}" srcOrd="0" destOrd="0" presId="urn:microsoft.com/office/officeart/2005/8/layout/funnel1"/>
    <dgm:cxn modelId="{C921258F-6EB6-4E1D-9FB8-1CD9CB89D16C}" type="presParOf" srcId="{D543629A-D842-46A3-B0EE-FCF8D3504E9E}" destId="{CBF0F4D8-DF47-4CE9-8973-9BD8CD01B9C0}" srcOrd="1" destOrd="0" presId="urn:microsoft.com/office/officeart/2005/8/layout/funnel1"/>
    <dgm:cxn modelId="{4DC4AC13-FCCA-4172-8E20-089623622283}" type="presParOf" srcId="{D543629A-D842-46A3-B0EE-FCF8D3504E9E}" destId="{1FBE55F9-AC4B-45DF-922D-AFA994C227FC}" srcOrd="2" destOrd="0" presId="urn:microsoft.com/office/officeart/2005/8/layout/funnel1"/>
    <dgm:cxn modelId="{ABEA591C-AC1E-4DDB-8604-90E93C98A8A1}" type="presParOf" srcId="{D543629A-D842-46A3-B0EE-FCF8D3504E9E}" destId="{E9CBB25C-86BC-4E4E-B98D-4DBA0F85E791}" srcOrd="3" destOrd="0" presId="urn:microsoft.com/office/officeart/2005/8/layout/funnel1"/>
    <dgm:cxn modelId="{076E666B-59AF-4626-82E4-3C18EFDE97DD}" type="presParOf" srcId="{D543629A-D842-46A3-B0EE-FCF8D3504E9E}" destId="{647E3FD2-6DBC-45D4-B656-A1BBCB769CF1}" srcOrd="4" destOrd="0" presId="urn:microsoft.com/office/officeart/2005/8/layout/funnel1"/>
    <dgm:cxn modelId="{989F5997-1B2C-40B9-B995-CED662A38D94}" type="presParOf" srcId="{D543629A-D842-46A3-B0EE-FCF8D3504E9E}" destId="{CFB8AF78-FC2C-4CB0-AB35-23F1E5F3BAAA}" srcOrd="5" destOrd="0" presId="urn:microsoft.com/office/officeart/2005/8/layout/funnel1"/>
    <dgm:cxn modelId="{B0652700-EE98-4ED3-A76F-459382C5B7AA}" type="presParOf" srcId="{D543629A-D842-46A3-B0EE-FCF8D3504E9E}" destId="{79172C9E-61B0-4646-8E06-6D2FD76E3BF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77A44-C423-4CB7-AC97-A3A279E3D52D}" type="doc">
      <dgm:prSet loTypeId="urn:microsoft.com/office/officeart/2005/8/layout/lProcess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E79261-5FA9-4D48-BEBA-FA9BAE66A0DE}">
      <dgm:prSet phldrT="[Text]" custT="1"/>
      <dgm:spPr/>
      <dgm:t>
        <a:bodyPr/>
        <a:lstStyle/>
        <a:p>
          <a:r>
            <a:rPr lang="en-US" sz="2000" dirty="0" smtClean="0"/>
            <a:t>Activity Ratios</a:t>
          </a:r>
          <a:endParaRPr lang="en-US" sz="2000" dirty="0"/>
        </a:p>
      </dgm:t>
    </dgm:pt>
    <dgm:pt modelId="{39C19027-1936-451D-A0EB-13BF257D3666}" type="parTrans" cxnId="{ABF3A837-87C4-4BBA-9F25-6F0A7FE7BF9A}">
      <dgm:prSet/>
      <dgm:spPr/>
      <dgm:t>
        <a:bodyPr/>
        <a:lstStyle/>
        <a:p>
          <a:endParaRPr lang="en-US"/>
        </a:p>
      </dgm:t>
    </dgm:pt>
    <dgm:pt modelId="{A777B6AF-FD11-41BD-AFD4-CD4104CD320D}" type="sibTrans" cxnId="{ABF3A837-87C4-4BBA-9F25-6F0A7FE7BF9A}">
      <dgm:prSet/>
      <dgm:spPr/>
      <dgm:t>
        <a:bodyPr/>
        <a:lstStyle/>
        <a:p>
          <a:endParaRPr lang="en-US"/>
        </a:p>
      </dgm:t>
    </dgm:pt>
    <dgm:pt modelId="{431E5CF9-1CC6-4C87-AD59-7EA6C53C5B27}">
      <dgm:prSet phldrT="[Text]" custT="1"/>
      <dgm:spPr/>
      <dgm:t>
        <a:bodyPr/>
        <a:lstStyle/>
        <a:p>
          <a:r>
            <a:rPr lang="en-US" sz="1600" b="0" dirty="0" smtClean="0"/>
            <a:t>Effectiveness in putting its asset investment to use.</a:t>
          </a:r>
          <a:endParaRPr lang="en-US" sz="1600" b="0" dirty="0"/>
        </a:p>
      </dgm:t>
    </dgm:pt>
    <dgm:pt modelId="{4A0E04F9-C304-46E2-BBC2-19EBD17D0601}" type="parTrans" cxnId="{AAB52515-35AB-46FE-A921-67AB63C0337C}">
      <dgm:prSet/>
      <dgm:spPr/>
      <dgm:t>
        <a:bodyPr/>
        <a:lstStyle/>
        <a:p>
          <a:endParaRPr lang="en-US"/>
        </a:p>
      </dgm:t>
    </dgm:pt>
    <dgm:pt modelId="{5D0C4E25-F14D-48B1-94F2-515D06C0DF99}" type="sibTrans" cxnId="{AAB52515-35AB-46FE-A921-67AB63C0337C}">
      <dgm:prSet/>
      <dgm:spPr/>
      <dgm:t>
        <a:bodyPr/>
        <a:lstStyle/>
        <a:p>
          <a:endParaRPr lang="en-US"/>
        </a:p>
      </dgm:t>
    </dgm:pt>
    <dgm:pt modelId="{45532201-A49B-4FBB-B57D-7EAD5BC9A2F6}">
      <dgm:prSet phldrT="[Text]" custT="1"/>
      <dgm:spPr/>
      <dgm:t>
        <a:bodyPr/>
        <a:lstStyle/>
        <a:p>
          <a:r>
            <a:rPr lang="en-US" sz="2000" dirty="0" smtClean="0"/>
            <a:t>Liquidity Ratios</a:t>
          </a:r>
          <a:endParaRPr lang="en-US" sz="2000" dirty="0"/>
        </a:p>
      </dgm:t>
    </dgm:pt>
    <dgm:pt modelId="{DDFDCA2D-B988-4672-B121-9EDF21EEE64E}" type="parTrans" cxnId="{DCE480AD-8061-4D0C-819D-FF8B0B27E6A9}">
      <dgm:prSet/>
      <dgm:spPr/>
      <dgm:t>
        <a:bodyPr/>
        <a:lstStyle/>
        <a:p>
          <a:endParaRPr lang="en-US"/>
        </a:p>
      </dgm:t>
    </dgm:pt>
    <dgm:pt modelId="{68DBF404-A488-4FCF-AE4C-84ABA7FDFBE6}" type="sibTrans" cxnId="{DCE480AD-8061-4D0C-819D-FF8B0B27E6A9}">
      <dgm:prSet/>
      <dgm:spPr/>
      <dgm:t>
        <a:bodyPr/>
        <a:lstStyle/>
        <a:p>
          <a:endParaRPr lang="en-US"/>
        </a:p>
      </dgm:t>
    </dgm:pt>
    <dgm:pt modelId="{A3A5B9C6-675E-46EC-99FE-2F9C279765BF}">
      <dgm:prSet phldrT="[Text]" custT="1"/>
      <dgm:spPr/>
      <dgm:t>
        <a:bodyPr/>
        <a:lstStyle/>
        <a:p>
          <a:r>
            <a:rPr lang="en-US" sz="1600" b="0" dirty="0" smtClean="0"/>
            <a:t>Ability to meet short-term, immediate obligations.</a:t>
          </a:r>
          <a:endParaRPr lang="en-US" sz="1600" b="0" dirty="0"/>
        </a:p>
      </dgm:t>
    </dgm:pt>
    <dgm:pt modelId="{F61107D0-7F66-4044-8D36-3935F7BC2A4F}" type="parTrans" cxnId="{01627D27-444E-4E33-8B29-02EAA0F19C74}">
      <dgm:prSet/>
      <dgm:spPr/>
      <dgm:t>
        <a:bodyPr/>
        <a:lstStyle/>
        <a:p>
          <a:endParaRPr lang="en-US"/>
        </a:p>
      </dgm:t>
    </dgm:pt>
    <dgm:pt modelId="{4394645A-93C7-4FB1-AADD-CF5C0C0B29D6}" type="sibTrans" cxnId="{01627D27-444E-4E33-8B29-02EAA0F19C74}">
      <dgm:prSet/>
      <dgm:spPr/>
      <dgm:t>
        <a:bodyPr/>
        <a:lstStyle/>
        <a:p>
          <a:endParaRPr lang="en-US"/>
        </a:p>
      </dgm:t>
    </dgm:pt>
    <dgm:pt modelId="{35DE8EC0-3C12-4EBA-8783-D0EF8F9EFDE3}">
      <dgm:prSet phldrT="[Text]" custT="1"/>
      <dgm:spPr/>
      <dgm:t>
        <a:bodyPr/>
        <a:lstStyle/>
        <a:p>
          <a:r>
            <a:rPr lang="en-US" sz="2000" dirty="0" smtClean="0"/>
            <a:t>Solvency Ratios</a:t>
          </a:r>
          <a:endParaRPr lang="en-US" sz="2000" dirty="0"/>
        </a:p>
      </dgm:t>
    </dgm:pt>
    <dgm:pt modelId="{2BCE3E9A-44E7-4AC2-9439-E8479522C06B}" type="parTrans" cxnId="{91A14353-0B61-483B-B6AA-A50993E0A54D}">
      <dgm:prSet/>
      <dgm:spPr/>
      <dgm:t>
        <a:bodyPr/>
        <a:lstStyle/>
        <a:p>
          <a:endParaRPr lang="en-US"/>
        </a:p>
      </dgm:t>
    </dgm:pt>
    <dgm:pt modelId="{DA7DD326-DC27-44DC-A484-757AD4A4599F}" type="sibTrans" cxnId="{91A14353-0B61-483B-B6AA-A50993E0A54D}">
      <dgm:prSet/>
      <dgm:spPr/>
      <dgm:t>
        <a:bodyPr/>
        <a:lstStyle/>
        <a:p>
          <a:endParaRPr lang="en-US"/>
        </a:p>
      </dgm:t>
    </dgm:pt>
    <dgm:pt modelId="{DE3DDAF8-EC68-4082-95ED-BFB31D09A2E2}">
      <dgm:prSet phldrT="[Text]" custT="1"/>
      <dgm:spPr/>
      <dgm:t>
        <a:bodyPr/>
        <a:lstStyle/>
        <a:p>
          <a:r>
            <a:rPr lang="en-US" sz="1600" dirty="0" smtClean="0"/>
            <a:t>Ability to satisfy debt obligations.</a:t>
          </a:r>
          <a:endParaRPr lang="en-US" sz="1600" dirty="0"/>
        </a:p>
      </dgm:t>
    </dgm:pt>
    <dgm:pt modelId="{4F5B6267-5875-4502-9072-87E79557E33B}" type="parTrans" cxnId="{70E01E9E-0DD6-4E61-B91C-4A1B84A592DD}">
      <dgm:prSet/>
      <dgm:spPr/>
      <dgm:t>
        <a:bodyPr/>
        <a:lstStyle/>
        <a:p>
          <a:endParaRPr lang="en-US"/>
        </a:p>
      </dgm:t>
    </dgm:pt>
    <dgm:pt modelId="{F856F030-4641-4B8C-B262-068A6BFF884D}" type="sibTrans" cxnId="{70E01E9E-0DD6-4E61-B91C-4A1B84A592DD}">
      <dgm:prSet/>
      <dgm:spPr/>
      <dgm:t>
        <a:bodyPr/>
        <a:lstStyle/>
        <a:p>
          <a:endParaRPr lang="en-US"/>
        </a:p>
      </dgm:t>
    </dgm:pt>
    <dgm:pt modelId="{1B339AA5-4F0A-4B33-A342-902FA37B1F51}">
      <dgm:prSet phldrT="[Text]" custT="1"/>
      <dgm:spPr/>
      <dgm:t>
        <a:bodyPr/>
        <a:lstStyle/>
        <a:p>
          <a:r>
            <a:rPr lang="en-US" sz="2000" dirty="0" smtClean="0"/>
            <a:t>Profitability Ratios</a:t>
          </a:r>
          <a:endParaRPr lang="en-US" sz="2000" dirty="0"/>
        </a:p>
      </dgm:t>
    </dgm:pt>
    <dgm:pt modelId="{1B2C9BC9-5E52-47A4-82B3-C0819FC4344A}" type="parTrans" cxnId="{41749F4B-6216-4B0C-A6E5-4512754E34A3}">
      <dgm:prSet/>
      <dgm:spPr/>
      <dgm:t>
        <a:bodyPr/>
        <a:lstStyle/>
        <a:p>
          <a:endParaRPr lang="en-US"/>
        </a:p>
      </dgm:t>
    </dgm:pt>
    <dgm:pt modelId="{47B9F7D6-3EE5-469E-BA4F-81206E8A598B}" type="sibTrans" cxnId="{41749F4B-6216-4B0C-A6E5-4512754E34A3}">
      <dgm:prSet/>
      <dgm:spPr/>
      <dgm:t>
        <a:bodyPr/>
        <a:lstStyle/>
        <a:p>
          <a:endParaRPr lang="en-US"/>
        </a:p>
      </dgm:t>
    </dgm:pt>
    <dgm:pt modelId="{9158D0F7-FF41-47A0-918E-460F0DC1BEEC}">
      <dgm:prSet phldrT="[Text]" custT="1"/>
      <dgm:spPr/>
      <dgm:t>
        <a:bodyPr/>
        <a:lstStyle/>
        <a:p>
          <a:r>
            <a:rPr lang="en-US" sz="1600" dirty="0" smtClean="0"/>
            <a:t>Ability to manage expenses to produce profits from sales.</a:t>
          </a:r>
          <a:endParaRPr lang="en-US" sz="1600" dirty="0"/>
        </a:p>
      </dgm:t>
    </dgm:pt>
    <dgm:pt modelId="{2927ED99-3E04-43B0-8389-62876D39878D}" type="parTrans" cxnId="{387A80E2-0C35-4B17-936A-A8DDEF0E17D3}">
      <dgm:prSet/>
      <dgm:spPr/>
      <dgm:t>
        <a:bodyPr/>
        <a:lstStyle/>
        <a:p>
          <a:endParaRPr lang="en-US"/>
        </a:p>
      </dgm:t>
    </dgm:pt>
    <dgm:pt modelId="{A29C14EE-6018-4FC8-A2C8-280CD6021619}" type="sibTrans" cxnId="{387A80E2-0C35-4B17-936A-A8DDEF0E17D3}">
      <dgm:prSet/>
      <dgm:spPr/>
      <dgm:t>
        <a:bodyPr/>
        <a:lstStyle/>
        <a:p>
          <a:endParaRPr lang="en-US"/>
        </a:p>
      </dgm:t>
    </dgm:pt>
    <dgm:pt modelId="{ECAD1729-1DC8-435C-94D6-1184425ED32D}" type="pres">
      <dgm:prSet presAssocID="{4B277A44-C423-4CB7-AC97-A3A279E3D52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8BC1B-8F88-42B3-BEB1-C00EE98C24A3}" type="pres">
      <dgm:prSet presAssocID="{BAE79261-5FA9-4D48-BEBA-FA9BAE66A0DE}" presName="compNode" presStyleCnt="0"/>
      <dgm:spPr/>
    </dgm:pt>
    <dgm:pt modelId="{78B37FC6-8A1F-42EB-AA60-99EC06DB1F13}" type="pres">
      <dgm:prSet presAssocID="{BAE79261-5FA9-4D48-BEBA-FA9BAE66A0DE}" presName="aNode" presStyleLbl="bgShp" presStyleIdx="0" presStyleCnt="4"/>
      <dgm:spPr/>
      <dgm:t>
        <a:bodyPr/>
        <a:lstStyle/>
        <a:p>
          <a:endParaRPr lang="en-US"/>
        </a:p>
      </dgm:t>
    </dgm:pt>
    <dgm:pt modelId="{8DF89AB2-FC34-4E84-B697-220659328D79}" type="pres">
      <dgm:prSet presAssocID="{BAE79261-5FA9-4D48-BEBA-FA9BAE66A0DE}" presName="textNode" presStyleLbl="bgShp" presStyleIdx="0" presStyleCnt="4"/>
      <dgm:spPr/>
      <dgm:t>
        <a:bodyPr/>
        <a:lstStyle/>
        <a:p>
          <a:endParaRPr lang="en-US"/>
        </a:p>
      </dgm:t>
    </dgm:pt>
    <dgm:pt modelId="{C9A33F00-FBD5-435E-A0D3-E69DFC4D54D7}" type="pres">
      <dgm:prSet presAssocID="{BAE79261-5FA9-4D48-BEBA-FA9BAE66A0DE}" presName="compChildNode" presStyleCnt="0"/>
      <dgm:spPr/>
    </dgm:pt>
    <dgm:pt modelId="{9B222766-0D5D-41CE-B37A-0D464B0651C9}" type="pres">
      <dgm:prSet presAssocID="{BAE79261-5FA9-4D48-BEBA-FA9BAE66A0DE}" presName="theInnerList" presStyleCnt="0"/>
      <dgm:spPr/>
    </dgm:pt>
    <dgm:pt modelId="{1D0EF1E1-948F-44EB-8115-115CDCBF5E47}" type="pres">
      <dgm:prSet presAssocID="{431E5CF9-1CC6-4C87-AD59-7EA6C53C5B2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0E2D9-F78F-4B59-A9D2-5BF33819E2E0}" type="pres">
      <dgm:prSet presAssocID="{BAE79261-5FA9-4D48-BEBA-FA9BAE66A0DE}" presName="aSpace" presStyleCnt="0"/>
      <dgm:spPr/>
    </dgm:pt>
    <dgm:pt modelId="{EA9ABD41-F0FC-429D-87E6-F6780E0AEA9E}" type="pres">
      <dgm:prSet presAssocID="{45532201-A49B-4FBB-B57D-7EAD5BC9A2F6}" presName="compNode" presStyleCnt="0"/>
      <dgm:spPr/>
    </dgm:pt>
    <dgm:pt modelId="{9F428561-ABB5-46B6-B3F4-7F569C87BA47}" type="pres">
      <dgm:prSet presAssocID="{45532201-A49B-4FBB-B57D-7EAD5BC9A2F6}" presName="aNode" presStyleLbl="bgShp" presStyleIdx="1" presStyleCnt="4"/>
      <dgm:spPr/>
      <dgm:t>
        <a:bodyPr/>
        <a:lstStyle/>
        <a:p>
          <a:endParaRPr lang="en-US"/>
        </a:p>
      </dgm:t>
    </dgm:pt>
    <dgm:pt modelId="{1AF523FF-7861-40CD-8F33-2924F9E35983}" type="pres">
      <dgm:prSet presAssocID="{45532201-A49B-4FBB-B57D-7EAD5BC9A2F6}" presName="textNode" presStyleLbl="bgShp" presStyleIdx="1" presStyleCnt="4"/>
      <dgm:spPr/>
      <dgm:t>
        <a:bodyPr/>
        <a:lstStyle/>
        <a:p>
          <a:endParaRPr lang="en-US"/>
        </a:p>
      </dgm:t>
    </dgm:pt>
    <dgm:pt modelId="{71D0291A-9109-4506-AE46-7ED653857E21}" type="pres">
      <dgm:prSet presAssocID="{45532201-A49B-4FBB-B57D-7EAD5BC9A2F6}" presName="compChildNode" presStyleCnt="0"/>
      <dgm:spPr/>
    </dgm:pt>
    <dgm:pt modelId="{52B8C7CF-1577-47A5-BAB9-E5B5648F6E3A}" type="pres">
      <dgm:prSet presAssocID="{45532201-A49B-4FBB-B57D-7EAD5BC9A2F6}" presName="theInnerList" presStyleCnt="0"/>
      <dgm:spPr/>
    </dgm:pt>
    <dgm:pt modelId="{515717F4-8D0B-4BF6-AD6A-2876714B2815}" type="pres">
      <dgm:prSet presAssocID="{A3A5B9C6-675E-46EC-99FE-2F9C279765B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67817-D179-4A29-8FBB-2D18D4E14682}" type="pres">
      <dgm:prSet presAssocID="{45532201-A49B-4FBB-B57D-7EAD5BC9A2F6}" presName="aSpace" presStyleCnt="0"/>
      <dgm:spPr/>
    </dgm:pt>
    <dgm:pt modelId="{7380F15F-C8CB-4D9B-911E-165F7DA53EBA}" type="pres">
      <dgm:prSet presAssocID="{35DE8EC0-3C12-4EBA-8783-D0EF8F9EFDE3}" presName="compNode" presStyleCnt="0"/>
      <dgm:spPr/>
    </dgm:pt>
    <dgm:pt modelId="{231D32D2-B494-4004-8AC0-3BBAB3CFE875}" type="pres">
      <dgm:prSet presAssocID="{35DE8EC0-3C12-4EBA-8783-D0EF8F9EFDE3}" presName="aNode" presStyleLbl="bgShp" presStyleIdx="2" presStyleCnt="4"/>
      <dgm:spPr/>
      <dgm:t>
        <a:bodyPr/>
        <a:lstStyle/>
        <a:p>
          <a:endParaRPr lang="en-US"/>
        </a:p>
      </dgm:t>
    </dgm:pt>
    <dgm:pt modelId="{B60BB3EF-6528-4714-BFF7-E2EB512A9B42}" type="pres">
      <dgm:prSet presAssocID="{35DE8EC0-3C12-4EBA-8783-D0EF8F9EFDE3}" presName="textNode" presStyleLbl="bgShp" presStyleIdx="2" presStyleCnt="4"/>
      <dgm:spPr/>
      <dgm:t>
        <a:bodyPr/>
        <a:lstStyle/>
        <a:p>
          <a:endParaRPr lang="en-US"/>
        </a:p>
      </dgm:t>
    </dgm:pt>
    <dgm:pt modelId="{FD7B98B8-963D-4ED2-B8FE-312A57F9D745}" type="pres">
      <dgm:prSet presAssocID="{35DE8EC0-3C12-4EBA-8783-D0EF8F9EFDE3}" presName="compChildNode" presStyleCnt="0"/>
      <dgm:spPr/>
    </dgm:pt>
    <dgm:pt modelId="{F72AC186-5B28-4C4D-B047-D032B7E588D1}" type="pres">
      <dgm:prSet presAssocID="{35DE8EC0-3C12-4EBA-8783-D0EF8F9EFDE3}" presName="theInnerList" presStyleCnt="0"/>
      <dgm:spPr/>
    </dgm:pt>
    <dgm:pt modelId="{20C38765-49B6-440D-8B5E-BE4DFBE5C7BA}" type="pres">
      <dgm:prSet presAssocID="{DE3DDAF8-EC68-4082-95ED-BFB31D09A2E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4BDF0-C62D-4080-9B2B-C4139842972E}" type="pres">
      <dgm:prSet presAssocID="{35DE8EC0-3C12-4EBA-8783-D0EF8F9EFDE3}" presName="aSpace" presStyleCnt="0"/>
      <dgm:spPr/>
    </dgm:pt>
    <dgm:pt modelId="{FD5B8765-5CAC-413E-8101-BBD59B0AF809}" type="pres">
      <dgm:prSet presAssocID="{1B339AA5-4F0A-4B33-A342-902FA37B1F51}" presName="compNode" presStyleCnt="0"/>
      <dgm:spPr/>
    </dgm:pt>
    <dgm:pt modelId="{56BA7663-B725-417F-8020-811B5FC2D1CF}" type="pres">
      <dgm:prSet presAssocID="{1B339AA5-4F0A-4B33-A342-902FA37B1F51}" presName="aNode" presStyleLbl="bgShp" presStyleIdx="3" presStyleCnt="4" custLinFactNeighborX="4281"/>
      <dgm:spPr/>
      <dgm:t>
        <a:bodyPr/>
        <a:lstStyle/>
        <a:p>
          <a:endParaRPr lang="en-US"/>
        </a:p>
      </dgm:t>
    </dgm:pt>
    <dgm:pt modelId="{530B0362-B03B-4587-972B-535B7D06281A}" type="pres">
      <dgm:prSet presAssocID="{1B339AA5-4F0A-4B33-A342-902FA37B1F51}" presName="textNode" presStyleLbl="bgShp" presStyleIdx="3" presStyleCnt="4"/>
      <dgm:spPr/>
      <dgm:t>
        <a:bodyPr/>
        <a:lstStyle/>
        <a:p>
          <a:endParaRPr lang="en-US"/>
        </a:p>
      </dgm:t>
    </dgm:pt>
    <dgm:pt modelId="{064454F1-8E33-4A47-ABD9-ACBD80845189}" type="pres">
      <dgm:prSet presAssocID="{1B339AA5-4F0A-4B33-A342-902FA37B1F51}" presName="compChildNode" presStyleCnt="0"/>
      <dgm:spPr/>
    </dgm:pt>
    <dgm:pt modelId="{E15BDCE2-3138-4623-9883-1F6449DD6924}" type="pres">
      <dgm:prSet presAssocID="{1B339AA5-4F0A-4B33-A342-902FA37B1F51}" presName="theInnerList" presStyleCnt="0"/>
      <dgm:spPr/>
    </dgm:pt>
    <dgm:pt modelId="{AB312176-BE1E-43B4-9736-CF721B143C19}" type="pres">
      <dgm:prSet presAssocID="{9158D0F7-FF41-47A0-918E-460F0DC1BEEC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27D27-444E-4E33-8B29-02EAA0F19C74}" srcId="{45532201-A49B-4FBB-B57D-7EAD5BC9A2F6}" destId="{A3A5B9C6-675E-46EC-99FE-2F9C279765BF}" srcOrd="0" destOrd="0" parTransId="{F61107D0-7F66-4044-8D36-3935F7BC2A4F}" sibTransId="{4394645A-93C7-4FB1-AADD-CF5C0C0B29D6}"/>
    <dgm:cxn modelId="{34A5F174-1C5C-4E8A-BA3C-67E9AD8CB0CA}" type="presOf" srcId="{BAE79261-5FA9-4D48-BEBA-FA9BAE66A0DE}" destId="{8DF89AB2-FC34-4E84-B697-220659328D79}" srcOrd="1" destOrd="0" presId="urn:microsoft.com/office/officeart/2005/8/layout/lProcess2"/>
    <dgm:cxn modelId="{41749F4B-6216-4B0C-A6E5-4512754E34A3}" srcId="{4B277A44-C423-4CB7-AC97-A3A279E3D52D}" destId="{1B339AA5-4F0A-4B33-A342-902FA37B1F51}" srcOrd="3" destOrd="0" parTransId="{1B2C9BC9-5E52-47A4-82B3-C0819FC4344A}" sibTransId="{47B9F7D6-3EE5-469E-BA4F-81206E8A598B}"/>
    <dgm:cxn modelId="{20773F7E-6393-46FB-B505-36671E547862}" type="presOf" srcId="{431E5CF9-1CC6-4C87-AD59-7EA6C53C5B27}" destId="{1D0EF1E1-948F-44EB-8115-115CDCBF5E47}" srcOrd="0" destOrd="0" presId="urn:microsoft.com/office/officeart/2005/8/layout/lProcess2"/>
    <dgm:cxn modelId="{5B58FCFD-3799-40CF-B809-838FBF76EF24}" type="presOf" srcId="{1B339AA5-4F0A-4B33-A342-902FA37B1F51}" destId="{56BA7663-B725-417F-8020-811B5FC2D1CF}" srcOrd="0" destOrd="0" presId="urn:microsoft.com/office/officeart/2005/8/layout/lProcess2"/>
    <dgm:cxn modelId="{3211427B-85E9-4DDD-9926-C937060BEF9A}" type="presOf" srcId="{1B339AA5-4F0A-4B33-A342-902FA37B1F51}" destId="{530B0362-B03B-4587-972B-535B7D06281A}" srcOrd="1" destOrd="0" presId="urn:microsoft.com/office/officeart/2005/8/layout/lProcess2"/>
    <dgm:cxn modelId="{813E6162-6A97-4E89-88AA-7AA379C09ABD}" type="presOf" srcId="{35DE8EC0-3C12-4EBA-8783-D0EF8F9EFDE3}" destId="{231D32D2-B494-4004-8AC0-3BBAB3CFE875}" srcOrd="0" destOrd="0" presId="urn:microsoft.com/office/officeart/2005/8/layout/lProcess2"/>
    <dgm:cxn modelId="{5566DC3D-9FF2-4BC8-A938-259C19A38EBC}" type="presOf" srcId="{DE3DDAF8-EC68-4082-95ED-BFB31D09A2E2}" destId="{20C38765-49B6-440D-8B5E-BE4DFBE5C7BA}" srcOrd="0" destOrd="0" presId="urn:microsoft.com/office/officeart/2005/8/layout/lProcess2"/>
    <dgm:cxn modelId="{387A80E2-0C35-4B17-936A-A8DDEF0E17D3}" srcId="{1B339AA5-4F0A-4B33-A342-902FA37B1F51}" destId="{9158D0F7-FF41-47A0-918E-460F0DC1BEEC}" srcOrd="0" destOrd="0" parTransId="{2927ED99-3E04-43B0-8389-62876D39878D}" sibTransId="{A29C14EE-6018-4FC8-A2C8-280CD6021619}"/>
    <dgm:cxn modelId="{DCE480AD-8061-4D0C-819D-FF8B0B27E6A9}" srcId="{4B277A44-C423-4CB7-AC97-A3A279E3D52D}" destId="{45532201-A49B-4FBB-B57D-7EAD5BC9A2F6}" srcOrd="1" destOrd="0" parTransId="{DDFDCA2D-B988-4672-B121-9EDF21EEE64E}" sibTransId="{68DBF404-A488-4FCF-AE4C-84ABA7FDFBE6}"/>
    <dgm:cxn modelId="{91A14353-0B61-483B-B6AA-A50993E0A54D}" srcId="{4B277A44-C423-4CB7-AC97-A3A279E3D52D}" destId="{35DE8EC0-3C12-4EBA-8783-D0EF8F9EFDE3}" srcOrd="2" destOrd="0" parTransId="{2BCE3E9A-44E7-4AC2-9439-E8479522C06B}" sibTransId="{DA7DD326-DC27-44DC-A484-757AD4A4599F}"/>
    <dgm:cxn modelId="{1B2CB964-B641-4A98-868E-9F4BF8BD6D9F}" type="presOf" srcId="{BAE79261-5FA9-4D48-BEBA-FA9BAE66A0DE}" destId="{78B37FC6-8A1F-42EB-AA60-99EC06DB1F13}" srcOrd="0" destOrd="0" presId="urn:microsoft.com/office/officeart/2005/8/layout/lProcess2"/>
    <dgm:cxn modelId="{78FD3078-5DDF-40CA-ABAA-61A605767784}" type="presOf" srcId="{35DE8EC0-3C12-4EBA-8783-D0EF8F9EFDE3}" destId="{B60BB3EF-6528-4714-BFF7-E2EB512A9B42}" srcOrd="1" destOrd="0" presId="urn:microsoft.com/office/officeart/2005/8/layout/lProcess2"/>
    <dgm:cxn modelId="{ABF3A837-87C4-4BBA-9F25-6F0A7FE7BF9A}" srcId="{4B277A44-C423-4CB7-AC97-A3A279E3D52D}" destId="{BAE79261-5FA9-4D48-BEBA-FA9BAE66A0DE}" srcOrd="0" destOrd="0" parTransId="{39C19027-1936-451D-A0EB-13BF257D3666}" sibTransId="{A777B6AF-FD11-41BD-AFD4-CD4104CD320D}"/>
    <dgm:cxn modelId="{08D6315F-07D6-46FF-969D-940CA7D1C7B4}" type="presOf" srcId="{9158D0F7-FF41-47A0-918E-460F0DC1BEEC}" destId="{AB312176-BE1E-43B4-9736-CF721B143C19}" srcOrd="0" destOrd="0" presId="urn:microsoft.com/office/officeart/2005/8/layout/lProcess2"/>
    <dgm:cxn modelId="{78A2CA6D-1D8F-4459-93FA-495B5C70F7A6}" type="presOf" srcId="{45532201-A49B-4FBB-B57D-7EAD5BC9A2F6}" destId="{9F428561-ABB5-46B6-B3F4-7F569C87BA47}" srcOrd="0" destOrd="0" presId="urn:microsoft.com/office/officeart/2005/8/layout/lProcess2"/>
    <dgm:cxn modelId="{C39BBE34-CB72-49BE-BD21-0E236F046595}" type="presOf" srcId="{4B277A44-C423-4CB7-AC97-A3A279E3D52D}" destId="{ECAD1729-1DC8-435C-94D6-1184425ED32D}" srcOrd="0" destOrd="0" presId="urn:microsoft.com/office/officeart/2005/8/layout/lProcess2"/>
    <dgm:cxn modelId="{AAB52515-35AB-46FE-A921-67AB63C0337C}" srcId="{BAE79261-5FA9-4D48-BEBA-FA9BAE66A0DE}" destId="{431E5CF9-1CC6-4C87-AD59-7EA6C53C5B27}" srcOrd="0" destOrd="0" parTransId="{4A0E04F9-C304-46E2-BBC2-19EBD17D0601}" sibTransId="{5D0C4E25-F14D-48B1-94F2-515D06C0DF99}"/>
    <dgm:cxn modelId="{3323B926-96DF-4D84-ABF9-712B8492E7F3}" type="presOf" srcId="{45532201-A49B-4FBB-B57D-7EAD5BC9A2F6}" destId="{1AF523FF-7861-40CD-8F33-2924F9E35983}" srcOrd="1" destOrd="0" presId="urn:microsoft.com/office/officeart/2005/8/layout/lProcess2"/>
    <dgm:cxn modelId="{70E01E9E-0DD6-4E61-B91C-4A1B84A592DD}" srcId="{35DE8EC0-3C12-4EBA-8783-D0EF8F9EFDE3}" destId="{DE3DDAF8-EC68-4082-95ED-BFB31D09A2E2}" srcOrd="0" destOrd="0" parTransId="{4F5B6267-5875-4502-9072-87E79557E33B}" sibTransId="{F856F030-4641-4B8C-B262-068A6BFF884D}"/>
    <dgm:cxn modelId="{FBFB1211-117D-42BC-AF29-4E80950149B9}" type="presOf" srcId="{A3A5B9C6-675E-46EC-99FE-2F9C279765BF}" destId="{515717F4-8D0B-4BF6-AD6A-2876714B2815}" srcOrd="0" destOrd="0" presId="urn:microsoft.com/office/officeart/2005/8/layout/lProcess2"/>
    <dgm:cxn modelId="{095A83DF-1D49-4B20-98D6-677F768C23E9}" type="presParOf" srcId="{ECAD1729-1DC8-435C-94D6-1184425ED32D}" destId="{CC88BC1B-8F88-42B3-BEB1-C00EE98C24A3}" srcOrd="0" destOrd="0" presId="urn:microsoft.com/office/officeart/2005/8/layout/lProcess2"/>
    <dgm:cxn modelId="{31EE27DA-9E97-47A0-AAF9-AB591C78558C}" type="presParOf" srcId="{CC88BC1B-8F88-42B3-BEB1-C00EE98C24A3}" destId="{78B37FC6-8A1F-42EB-AA60-99EC06DB1F13}" srcOrd="0" destOrd="0" presId="urn:microsoft.com/office/officeart/2005/8/layout/lProcess2"/>
    <dgm:cxn modelId="{739A521E-7C9A-4838-BE98-DBE7300CD3C6}" type="presParOf" srcId="{CC88BC1B-8F88-42B3-BEB1-C00EE98C24A3}" destId="{8DF89AB2-FC34-4E84-B697-220659328D79}" srcOrd="1" destOrd="0" presId="urn:microsoft.com/office/officeart/2005/8/layout/lProcess2"/>
    <dgm:cxn modelId="{34878446-8190-43C9-92DD-8A4D31F708E9}" type="presParOf" srcId="{CC88BC1B-8F88-42B3-BEB1-C00EE98C24A3}" destId="{C9A33F00-FBD5-435E-A0D3-E69DFC4D54D7}" srcOrd="2" destOrd="0" presId="urn:microsoft.com/office/officeart/2005/8/layout/lProcess2"/>
    <dgm:cxn modelId="{BC4A29AD-A7AF-41F8-BEEE-70C90A99B34D}" type="presParOf" srcId="{C9A33F00-FBD5-435E-A0D3-E69DFC4D54D7}" destId="{9B222766-0D5D-41CE-B37A-0D464B0651C9}" srcOrd="0" destOrd="0" presId="urn:microsoft.com/office/officeart/2005/8/layout/lProcess2"/>
    <dgm:cxn modelId="{E6796608-4978-46D8-A01D-DAE812EF4865}" type="presParOf" srcId="{9B222766-0D5D-41CE-B37A-0D464B0651C9}" destId="{1D0EF1E1-948F-44EB-8115-115CDCBF5E47}" srcOrd="0" destOrd="0" presId="urn:microsoft.com/office/officeart/2005/8/layout/lProcess2"/>
    <dgm:cxn modelId="{9D44E2EA-CE5B-491E-9322-368D07C33C61}" type="presParOf" srcId="{ECAD1729-1DC8-435C-94D6-1184425ED32D}" destId="{0B40E2D9-F78F-4B59-A9D2-5BF33819E2E0}" srcOrd="1" destOrd="0" presId="urn:microsoft.com/office/officeart/2005/8/layout/lProcess2"/>
    <dgm:cxn modelId="{E59DF8D5-0263-41AC-AB1F-DB6FCF6F24FA}" type="presParOf" srcId="{ECAD1729-1DC8-435C-94D6-1184425ED32D}" destId="{EA9ABD41-F0FC-429D-87E6-F6780E0AEA9E}" srcOrd="2" destOrd="0" presId="urn:microsoft.com/office/officeart/2005/8/layout/lProcess2"/>
    <dgm:cxn modelId="{6E472FEB-F9F4-4F60-9D35-1C0ADADA439F}" type="presParOf" srcId="{EA9ABD41-F0FC-429D-87E6-F6780E0AEA9E}" destId="{9F428561-ABB5-46B6-B3F4-7F569C87BA47}" srcOrd="0" destOrd="0" presId="urn:microsoft.com/office/officeart/2005/8/layout/lProcess2"/>
    <dgm:cxn modelId="{C38C3A9C-2E27-4123-9613-52EBE8946A65}" type="presParOf" srcId="{EA9ABD41-F0FC-429D-87E6-F6780E0AEA9E}" destId="{1AF523FF-7861-40CD-8F33-2924F9E35983}" srcOrd="1" destOrd="0" presId="urn:microsoft.com/office/officeart/2005/8/layout/lProcess2"/>
    <dgm:cxn modelId="{C5DB87FD-1359-410B-90F8-5BCD1E92CDEB}" type="presParOf" srcId="{EA9ABD41-F0FC-429D-87E6-F6780E0AEA9E}" destId="{71D0291A-9109-4506-AE46-7ED653857E21}" srcOrd="2" destOrd="0" presId="urn:microsoft.com/office/officeart/2005/8/layout/lProcess2"/>
    <dgm:cxn modelId="{F5ECF8D3-6A59-4A47-A3B0-AC32A7E1BE73}" type="presParOf" srcId="{71D0291A-9109-4506-AE46-7ED653857E21}" destId="{52B8C7CF-1577-47A5-BAB9-E5B5648F6E3A}" srcOrd="0" destOrd="0" presId="urn:microsoft.com/office/officeart/2005/8/layout/lProcess2"/>
    <dgm:cxn modelId="{3EC2DEDC-138C-4903-AA26-9ED9F939797A}" type="presParOf" srcId="{52B8C7CF-1577-47A5-BAB9-E5B5648F6E3A}" destId="{515717F4-8D0B-4BF6-AD6A-2876714B2815}" srcOrd="0" destOrd="0" presId="urn:microsoft.com/office/officeart/2005/8/layout/lProcess2"/>
    <dgm:cxn modelId="{3814488F-779C-4821-91E4-36CBE599371C}" type="presParOf" srcId="{ECAD1729-1DC8-435C-94D6-1184425ED32D}" destId="{A3D67817-D179-4A29-8FBB-2D18D4E14682}" srcOrd="3" destOrd="0" presId="urn:microsoft.com/office/officeart/2005/8/layout/lProcess2"/>
    <dgm:cxn modelId="{3D315A86-3DA5-40F2-9BB7-55BD736E14A7}" type="presParOf" srcId="{ECAD1729-1DC8-435C-94D6-1184425ED32D}" destId="{7380F15F-C8CB-4D9B-911E-165F7DA53EBA}" srcOrd="4" destOrd="0" presId="urn:microsoft.com/office/officeart/2005/8/layout/lProcess2"/>
    <dgm:cxn modelId="{A2DE38B6-29C0-4343-864D-CCC6AE4E942B}" type="presParOf" srcId="{7380F15F-C8CB-4D9B-911E-165F7DA53EBA}" destId="{231D32D2-B494-4004-8AC0-3BBAB3CFE875}" srcOrd="0" destOrd="0" presId="urn:microsoft.com/office/officeart/2005/8/layout/lProcess2"/>
    <dgm:cxn modelId="{770BE657-DF34-4B9D-8A1E-C704801841B3}" type="presParOf" srcId="{7380F15F-C8CB-4D9B-911E-165F7DA53EBA}" destId="{B60BB3EF-6528-4714-BFF7-E2EB512A9B42}" srcOrd="1" destOrd="0" presId="urn:microsoft.com/office/officeart/2005/8/layout/lProcess2"/>
    <dgm:cxn modelId="{020E1819-D3DA-4641-A075-3F81244F1B49}" type="presParOf" srcId="{7380F15F-C8CB-4D9B-911E-165F7DA53EBA}" destId="{FD7B98B8-963D-4ED2-B8FE-312A57F9D745}" srcOrd="2" destOrd="0" presId="urn:microsoft.com/office/officeart/2005/8/layout/lProcess2"/>
    <dgm:cxn modelId="{9F9EEB0A-2D7B-4F8A-BB22-A67ABC1964F6}" type="presParOf" srcId="{FD7B98B8-963D-4ED2-B8FE-312A57F9D745}" destId="{F72AC186-5B28-4C4D-B047-D032B7E588D1}" srcOrd="0" destOrd="0" presId="urn:microsoft.com/office/officeart/2005/8/layout/lProcess2"/>
    <dgm:cxn modelId="{4B10F229-BEF0-41E5-9BF7-57BAA9607159}" type="presParOf" srcId="{F72AC186-5B28-4C4D-B047-D032B7E588D1}" destId="{20C38765-49B6-440D-8B5E-BE4DFBE5C7BA}" srcOrd="0" destOrd="0" presId="urn:microsoft.com/office/officeart/2005/8/layout/lProcess2"/>
    <dgm:cxn modelId="{FBB3A84D-539C-44EC-9DFD-44E627A5A793}" type="presParOf" srcId="{ECAD1729-1DC8-435C-94D6-1184425ED32D}" destId="{0A14BDF0-C62D-4080-9B2B-C4139842972E}" srcOrd="5" destOrd="0" presId="urn:microsoft.com/office/officeart/2005/8/layout/lProcess2"/>
    <dgm:cxn modelId="{5AE47DBA-E317-436E-A08A-6AF99C9BE87F}" type="presParOf" srcId="{ECAD1729-1DC8-435C-94D6-1184425ED32D}" destId="{FD5B8765-5CAC-413E-8101-BBD59B0AF809}" srcOrd="6" destOrd="0" presId="urn:microsoft.com/office/officeart/2005/8/layout/lProcess2"/>
    <dgm:cxn modelId="{B367E73B-3212-4BDB-974B-00284A93C8D0}" type="presParOf" srcId="{FD5B8765-5CAC-413E-8101-BBD59B0AF809}" destId="{56BA7663-B725-417F-8020-811B5FC2D1CF}" srcOrd="0" destOrd="0" presId="urn:microsoft.com/office/officeart/2005/8/layout/lProcess2"/>
    <dgm:cxn modelId="{B7941F16-BB33-470D-858D-7C90997C877B}" type="presParOf" srcId="{FD5B8765-5CAC-413E-8101-BBD59B0AF809}" destId="{530B0362-B03B-4587-972B-535B7D06281A}" srcOrd="1" destOrd="0" presId="urn:microsoft.com/office/officeart/2005/8/layout/lProcess2"/>
    <dgm:cxn modelId="{971041A1-1D48-4B36-B1F1-B127757018E5}" type="presParOf" srcId="{FD5B8765-5CAC-413E-8101-BBD59B0AF809}" destId="{064454F1-8E33-4A47-ABD9-ACBD80845189}" srcOrd="2" destOrd="0" presId="urn:microsoft.com/office/officeart/2005/8/layout/lProcess2"/>
    <dgm:cxn modelId="{5DF82F08-1323-4FE9-8B04-4670CC12ADCE}" type="presParOf" srcId="{064454F1-8E33-4A47-ABD9-ACBD80845189}" destId="{E15BDCE2-3138-4623-9883-1F6449DD6924}" srcOrd="0" destOrd="0" presId="urn:microsoft.com/office/officeart/2005/8/layout/lProcess2"/>
    <dgm:cxn modelId="{A64138EC-98CF-4E68-8F6F-89AE6EA2F4F0}" type="presParOf" srcId="{E15BDCE2-3138-4623-9883-1F6449DD6924}" destId="{AB312176-BE1E-43B4-9736-CF721B143C1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030033-7249-45E6-A196-6468E0AFD0CB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667CC1-A9DA-4B29-9A40-D64668141F95}">
      <dgm:prSet phldrT="[Text]" custT="1"/>
      <dgm:spPr/>
      <dgm:t>
        <a:bodyPr/>
        <a:lstStyle/>
        <a:p>
          <a:r>
            <a:rPr lang="en-US" sz="1800" b="1" dirty="0" smtClean="0"/>
            <a:t>Risk</a:t>
          </a:r>
          <a:endParaRPr lang="en-US" sz="1800" b="1" dirty="0"/>
        </a:p>
      </dgm:t>
    </dgm:pt>
    <dgm:pt modelId="{8A96DFF9-7CA6-4BB0-8B01-76FA63A55A47}" type="parTrans" cxnId="{043DBE2A-86C1-4FF0-9208-DA182F4A305A}">
      <dgm:prSet/>
      <dgm:spPr/>
      <dgm:t>
        <a:bodyPr/>
        <a:lstStyle/>
        <a:p>
          <a:endParaRPr lang="en-US" sz="1800" b="1"/>
        </a:p>
      </dgm:t>
    </dgm:pt>
    <dgm:pt modelId="{A8BE9899-9B71-428A-BFDB-49E458F1E659}" type="sibTrans" cxnId="{043DBE2A-86C1-4FF0-9208-DA182F4A305A}">
      <dgm:prSet/>
      <dgm:spPr/>
      <dgm:t>
        <a:bodyPr/>
        <a:lstStyle/>
        <a:p>
          <a:endParaRPr lang="en-US" sz="1800" b="1"/>
        </a:p>
      </dgm:t>
    </dgm:pt>
    <dgm:pt modelId="{B40FC907-0FE2-4A5A-94A0-29FA6852A7DB}">
      <dgm:prSet phldrT="[Text]" custT="1"/>
      <dgm:spPr/>
      <dgm:t>
        <a:bodyPr/>
        <a:lstStyle/>
        <a:p>
          <a:r>
            <a:rPr lang="en-US" sz="1800" b="1" dirty="0" smtClean="0"/>
            <a:t>Business Risk</a:t>
          </a:r>
          <a:endParaRPr lang="en-US" sz="1800" b="1" dirty="0"/>
        </a:p>
      </dgm:t>
    </dgm:pt>
    <dgm:pt modelId="{BE956F40-C495-4841-88D6-6A305E3411FE}" type="parTrans" cxnId="{36B2CFC6-A970-4034-BC16-29DDB5DC49FD}">
      <dgm:prSet/>
      <dgm:spPr/>
      <dgm:t>
        <a:bodyPr/>
        <a:lstStyle/>
        <a:p>
          <a:endParaRPr lang="en-US" sz="1800" b="1"/>
        </a:p>
      </dgm:t>
    </dgm:pt>
    <dgm:pt modelId="{94EE27FC-CD41-4A4F-9C36-30F6E246DE38}" type="sibTrans" cxnId="{36B2CFC6-A970-4034-BC16-29DDB5DC49FD}">
      <dgm:prSet/>
      <dgm:spPr/>
      <dgm:t>
        <a:bodyPr/>
        <a:lstStyle/>
        <a:p>
          <a:endParaRPr lang="en-US" sz="1800" b="1"/>
        </a:p>
      </dgm:t>
    </dgm:pt>
    <dgm:pt modelId="{E80482D3-3B65-4A8A-9187-34116267923A}">
      <dgm:prSet phldrT="[Text]" custT="1"/>
      <dgm:spPr/>
      <dgm:t>
        <a:bodyPr/>
        <a:lstStyle/>
        <a:p>
          <a:r>
            <a:rPr lang="en-US" sz="1800" b="1" dirty="0" smtClean="0"/>
            <a:t>Financial Risk</a:t>
          </a:r>
          <a:endParaRPr lang="en-US" sz="1800" b="1" dirty="0"/>
        </a:p>
      </dgm:t>
    </dgm:pt>
    <dgm:pt modelId="{57E95E30-CF04-459A-9034-3325CC3E6F31}" type="parTrans" cxnId="{E3C6353E-8D38-4264-86C2-36F400A3F59B}">
      <dgm:prSet/>
      <dgm:spPr/>
      <dgm:t>
        <a:bodyPr/>
        <a:lstStyle/>
        <a:p>
          <a:endParaRPr lang="en-US" sz="1800" b="1"/>
        </a:p>
      </dgm:t>
    </dgm:pt>
    <dgm:pt modelId="{F9291D5B-9062-4A9F-8F81-F827CA47D5F2}" type="sibTrans" cxnId="{E3C6353E-8D38-4264-86C2-36F400A3F59B}">
      <dgm:prSet/>
      <dgm:spPr/>
      <dgm:t>
        <a:bodyPr/>
        <a:lstStyle/>
        <a:p>
          <a:endParaRPr lang="en-US" sz="1800" b="1"/>
        </a:p>
      </dgm:t>
    </dgm:pt>
    <dgm:pt modelId="{94167453-D939-4A30-A0EF-B82529272523}">
      <dgm:prSet phldrT="[Text]" custT="1"/>
      <dgm:spPr/>
      <dgm:t>
        <a:bodyPr/>
        <a:lstStyle/>
        <a:p>
          <a:r>
            <a:rPr lang="en-US" sz="1800" b="1" dirty="0" smtClean="0"/>
            <a:t>Sales Risk</a:t>
          </a:r>
          <a:endParaRPr lang="en-US" sz="1800" b="1" dirty="0"/>
        </a:p>
      </dgm:t>
    </dgm:pt>
    <dgm:pt modelId="{27163975-ADD6-4F39-A112-E7872559654E}" type="parTrans" cxnId="{D3685493-B4F9-4C6B-970A-A6992F83AC90}">
      <dgm:prSet/>
      <dgm:spPr/>
      <dgm:t>
        <a:bodyPr/>
        <a:lstStyle/>
        <a:p>
          <a:endParaRPr lang="en-US" sz="1800" b="1"/>
        </a:p>
      </dgm:t>
    </dgm:pt>
    <dgm:pt modelId="{B8F377FF-A38C-47D8-A129-5BCFF6F7784D}" type="sibTrans" cxnId="{D3685493-B4F9-4C6B-970A-A6992F83AC90}">
      <dgm:prSet/>
      <dgm:spPr/>
      <dgm:t>
        <a:bodyPr/>
        <a:lstStyle/>
        <a:p>
          <a:endParaRPr lang="en-US" sz="1800" b="1"/>
        </a:p>
      </dgm:t>
    </dgm:pt>
    <dgm:pt modelId="{912A525B-C793-40D9-A6E0-86AA2F8E8486}">
      <dgm:prSet phldrT="[Text]" custT="1"/>
      <dgm:spPr/>
      <dgm:t>
        <a:bodyPr/>
        <a:lstStyle/>
        <a:p>
          <a:r>
            <a:rPr lang="en-US" sz="1800" b="1" dirty="0" smtClean="0"/>
            <a:t>Operating Risk</a:t>
          </a:r>
          <a:endParaRPr lang="en-US" sz="1800" b="1" dirty="0"/>
        </a:p>
      </dgm:t>
    </dgm:pt>
    <dgm:pt modelId="{6BCD9638-9A10-48D7-AEA1-0BC409621A01}" type="parTrans" cxnId="{ECE58090-BAD2-42E1-B921-86C0BBDD715A}">
      <dgm:prSet/>
      <dgm:spPr/>
      <dgm:t>
        <a:bodyPr/>
        <a:lstStyle/>
        <a:p>
          <a:endParaRPr lang="en-US" sz="1800" b="1"/>
        </a:p>
      </dgm:t>
    </dgm:pt>
    <dgm:pt modelId="{94176A61-0181-44E9-A59D-4BAC9ED4C275}" type="sibTrans" cxnId="{ECE58090-BAD2-42E1-B921-86C0BBDD715A}">
      <dgm:prSet/>
      <dgm:spPr/>
      <dgm:t>
        <a:bodyPr/>
        <a:lstStyle/>
        <a:p>
          <a:endParaRPr lang="en-US" sz="1800" b="1"/>
        </a:p>
      </dgm:t>
    </dgm:pt>
    <dgm:pt modelId="{44780D81-8284-4AFC-8975-6BF609F20B51}" type="pres">
      <dgm:prSet presAssocID="{A5030033-7249-45E6-A196-6468E0AFD0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1FA91C-D5FE-4C4D-A29B-2AC97DCCE7E3}" type="pres">
      <dgm:prSet presAssocID="{D4667CC1-A9DA-4B29-9A40-D64668141F95}" presName="hierRoot1" presStyleCnt="0">
        <dgm:presLayoutVars>
          <dgm:hierBranch val="init"/>
        </dgm:presLayoutVars>
      </dgm:prSet>
      <dgm:spPr/>
    </dgm:pt>
    <dgm:pt modelId="{EA7E12F5-99F7-43B1-A025-76AF383D9B02}" type="pres">
      <dgm:prSet presAssocID="{D4667CC1-A9DA-4B29-9A40-D64668141F95}" presName="rootComposite1" presStyleCnt="0"/>
      <dgm:spPr/>
    </dgm:pt>
    <dgm:pt modelId="{14040A64-41D6-4A7F-BE36-1114E3E85F14}" type="pres">
      <dgm:prSet presAssocID="{D4667CC1-A9DA-4B29-9A40-D64668141F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B8057F-F229-45D7-A922-AB78752A6FD3}" type="pres">
      <dgm:prSet presAssocID="{D4667CC1-A9DA-4B29-9A40-D64668141F9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1B66E00-9AF0-481F-A200-000F80B92AE3}" type="pres">
      <dgm:prSet presAssocID="{D4667CC1-A9DA-4B29-9A40-D64668141F95}" presName="hierChild2" presStyleCnt="0"/>
      <dgm:spPr/>
    </dgm:pt>
    <dgm:pt modelId="{29A3B196-945E-4AB3-8B7B-EDEBD41417D5}" type="pres">
      <dgm:prSet presAssocID="{BE956F40-C495-4841-88D6-6A305E3411F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9652F05-7C0C-4E49-AEAE-2B67F9180AB6}" type="pres">
      <dgm:prSet presAssocID="{B40FC907-0FE2-4A5A-94A0-29FA6852A7DB}" presName="hierRoot2" presStyleCnt="0">
        <dgm:presLayoutVars>
          <dgm:hierBranch val="init"/>
        </dgm:presLayoutVars>
      </dgm:prSet>
      <dgm:spPr/>
    </dgm:pt>
    <dgm:pt modelId="{0733A288-1710-4CBB-A4BD-A588E27AB20E}" type="pres">
      <dgm:prSet presAssocID="{B40FC907-0FE2-4A5A-94A0-29FA6852A7DB}" presName="rootComposite" presStyleCnt="0"/>
      <dgm:spPr/>
    </dgm:pt>
    <dgm:pt modelId="{7377B934-FADE-4CDF-B316-F2667A5389D8}" type="pres">
      <dgm:prSet presAssocID="{B40FC907-0FE2-4A5A-94A0-29FA6852A7D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54683A-1096-4056-9CA9-0547DCCC07C0}" type="pres">
      <dgm:prSet presAssocID="{B40FC907-0FE2-4A5A-94A0-29FA6852A7DB}" presName="rootConnector" presStyleLbl="node2" presStyleIdx="0" presStyleCnt="2"/>
      <dgm:spPr/>
      <dgm:t>
        <a:bodyPr/>
        <a:lstStyle/>
        <a:p>
          <a:endParaRPr lang="en-US"/>
        </a:p>
      </dgm:t>
    </dgm:pt>
    <dgm:pt modelId="{7878FA24-15E3-40A3-97FE-596D2C1B2BED}" type="pres">
      <dgm:prSet presAssocID="{B40FC907-0FE2-4A5A-94A0-29FA6852A7DB}" presName="hierChild4" presStyleCnt="0"/>
      <dgm:spPr/>
    </dgm:pt>
    <dgm:pt modelId="{D21C5EA4-F0B2-46C6-8B0A-29ED0BFDD6F9}" type="pres">
      <dgm:prSet presAssocID="{27163975-ADD6-4F39-A112-E7872559654E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3AA3AAB-A9A7-4A08-A249-6D288BF0B948}" type="pres">
      <dgm:prSet presAssocID="{94167453-D939-4A30-A0EF-B82529272523}" presName="hierRoot2" presStyleCnt="0">
        <dgm:presLayoutVars>
          <dgm:hierBranch val="init"/>
        </dgm:presLayoutVars>
      </dgm:prSet>
      <dgm:spPr/>
    </dgm:pt>
    <dgm:pt modelId="{DC371E4F-A0DA-4B70-89A2-0DA111E54722}" type="pres">
      <dgm:prSet presAssocID="{94167453-D939-4A30-A0EF-B82529272523}" presName="rootComposite" presStyleCnt="0"/>
      <dgm:spPr/>
    </dgm:pt>
    <dgm:pt modelId="{1DE62CA9-8EC8-4D5C-B351-C2E73A56C906}" type="pres">
      <dgm:prSet presAssocID="{94167453-D939-4A30-A0EF-B8252927252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F89010-2512-4AE2-9D24-170B249D1960}" type="pres">
      <dgm:prSet presAssocID="{94167453-D939-4A30-A0EF-B82529272523}" presName="rootConnector" presStyleLbl="node3" presStyleIdx="0" presStyleCnt="2"/>
      <dgm:spPr/>
      <dgm:t>
        <a:bodyPr/>
        <a:lstStyle/>
        <a:p>
          <a:endParaRPr lang="en-US"/>
        </a:p>
      </dgm:t>
    </dgm:pt>
    <dgm:pt modelId="{B1B18F63-A006-4E46-BCC5-3D84A9B464F1}" type="pres">
      <dgm:prSet presAssocID="{94167453-D939-4A30-A0EF-B82529272523}" presName="hierChild4" presStyleCnt="0"/>
      <dgm:spPr/>
    </dgm:pt>
    <dgm:pt modelId="{E818B526-3081-4D3E-8C32-436584987F76}" type="pres">
      <dgm:prSet presAssocID="{94167453-D939-4A30-A0EF-B82529272523}" presName="hierChild5" presStyleCnt="0"/>
      <dgm:spPr/>
    </dgm:pt>
    <dgm:pt modelId="{CCB59F08-8E8F-48D6-A8F8-33C1A151B635}" type="pres">
      <dgm:prSet presAssocID="{6BCD9638-9A10-48D7-AEA1-0BC409621A01}" presName="Name37" presStyleLbl="parChTrans1D3" presStyleIdx="1" presStyleCnt="2"/>
      <dgm:spPr/>
      <dgm:t>
        <a:bodyPr/>
        <a:lstStyle/>
        <a:p>
          <a:endParaRPr lang="en-US"/>
        </a:p>
      </dgm:t>
    </dgm:pt>
    <dgm:pt modelId="{A4C095FF-5875-44F1-B3AA-B91FF9BF3138}" type="pres">
      <dgm:prSet presAssocID="{912A525B-C793-40D9-A6E0-86AA2F8E8486}" presName="hierRoot2" presStyleCnt="0">
        <dgm:presLayoutVars>
          <dgm:hierBranch val="init"/>
        </dgm:presLayoutVars>
      </dgm:prSet>
      <dgm:spPr/>
    </dgm:pt>
    <dgm:pt modelId="{6E2699C1-E6A8-4016-9039-3802CC0988D7}" type="pres">
      <dgm:prSet presAssocID="{912A525B-C793-40D9-A6E0-86AA2F8E8486}" presName="rootComposite" presStyleCnt="0"/>
      <dgm:spPr/>
    </dgm:pt>
    <dgm:pt modelId="{3953240E-46E7-4827-A3BF-53A7ACEDE7D9}" type="pres">
      <dgm:prSet presAssocID="{912A525B-C793-40D9-A6E0-86AA2F8E848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DA4AF0-8D5A-4417-BC50-1DD5736C45B5}" type="pres">
      <dgm:prSet presAssocID="{912A525B-C793-40D9-A6E0-86AA2F8E8486}" presName="rootConnector" presStyleLbl="node3" presStyleIdx="1" presStyleCnt="2"/>
      <dgm:spPr/>
      <dgm:t>
        <a:bodyPr/>
        <a:lstStyle/>
        <a:p>
          <a:endParaRPr lang="en-US"/>
        </a:p>
      </dgm:t>
    </dgm:pt>
    <dgm:pt modelId="{29E50ED9-08CB-4548-9997-6EC6A8928C19}" type="pres">
      <dgm:prSet presAssocID="{912A525B-C793-40D9-A6E0-86AA2F8E8486}" presName="hierChild4" presStyleCnt="0"/>
      <dgm:spPr/>
    </dgm:pt>
    <dgm:pt modelId="{61CE0B25-CAAF-4AD2-896C-7CB8CE6FBA7E}" type="pres">
      <dgm:prSet presAssocID="{912A525B-C793-40D9-A6E0-86AA2F8E8486}" presName="hierChild5" presStyleCnt="0"/>
      <dgm:spPr/>
    </dgm:pt>
    <dgm:pt modelId="{ED194F2A-A30E-4BAF-AC01-9E29FC577FF3}" type="pres">
      <dgm:prSet presAssocID="{B40FC907-0FE2-4A5A-94A0-29FA6852A7DB}" presName="hierChild5" presStyleCnt="0"/>
      <dgm:spPr/>
    </dgm:pt>
    <dgm:pt modelId="{DFE684C9-6430-4020-B599-36423B07537B}" type="pres">
      <dgm:prSet presAssocID="{57E95E30-CF04-459A-9034-3325CC3E6F3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7A5EAC0-DB7F-4FC7-ACE7-7C954FA89DB5}" type="pres">
      <dgm:prSet presAssocID="{E80482D3-3B65-4A8A-9187-34116267923A}" presName="hierRoot2" presStyleCnt="0">
        <dgm:presLayoutVars>
          <dgm:hierBranch val="init"/>
        </dgm:presLayoutVars>
      </dgm:prSet>
      <dgm:spPr/>
    </dgm:pt>
    <dgm:pt modelId="{B2E45DFE-CDBE-4E1C-8121-E278DFF9E491}" type="pres">
      <dgm:prSet presAssocID="{E80482D3-3B65-4A8A-9187-34116267923A}" presName="rootComposite" presStyleCnt="0"/>
      <dgm:spPr/>
    </dgm:pt>
    <dgm:pt modelId="{36CA0FE3-2A4F-4A71-A2A0-1D91ADC4FE36}" type="pres">
      <dgm:prSet presAssocID="{E80482D3-3B65-4A8A-9187-34116267923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A5E678-A700-47F9-899D-AED889B82C3E}" type="pres">
      <dgm:prSet presAssocID="{E80482D3-3B65-4A8A-9187-34116267923A}" presName="rootConnector" presStyleLbl="node2" presStyleIdx="1" presStyleCnt="2"/>
      <dgm:spPr/>
      <dgm:t>
        <a:bodyPr/>
        <a:lstStyle/>
        <a:p>
          <a:endParaRPr lang="en-US"/>
        </a:p>
      </dgm:t>
    </dgm:pt>
    <dgm:pt modelId="{D5862D14-A966-4D7B-AEB0-7189FFC79095}" type="pres">
      <dgm:prSet presAssocID="{E80482D3-3B65-4A8A-9187-34116267923A}" presName="hierChild4" presStyleCnt="0"/>
      <dgm:spPr/>
    </dgm:pt>
    <dgm:pt modelId="{CDC7CB88-7391-4AA4-8595-06B381D4178A}" type="pres">
      <dgm:prSet presAssocID="{E80482D3-3B65-4A8A-9187-34116267923A}" presName="hierChild5" presStyleCnt="0"/>
      <dgm:spPr/>
    </dgm:pt>
    <dgm:pt modelId="{3E76E75C-7E97-4EEC-82C2-0B8FABDB1D75}" type="pres">
      <dgm:prSet presAssocID="{D4667CC1-A9DA-4B29-9A40-D64668141F95}" presName="hierChild3" presStyleCnt="0"/>
      <dgm:spPr/>
    </dgm:pt>
  </dgm:ptLst>
  <dgm:cxnLst>
    <dgm:cxn modelId="{043DBE2A-86C1-4FF0-9208-DA182F4A305A}" srcId="{A5030033-7249-45E6-A196-6468E0AFD0CB}" destId="{D4667CC1-A9DA-4B29-9A40-D64668141F95}" srcOrd="0" destOrd="0" parTransId="{8A96DFF9-7CA6-4BB0-8B01-76FA63A55A47}" sibTransId="{A8BE9899-9B71-428A-BFDB-49E458F1E659}"/>
    <dgm:cxn modelId="{E3C6353E-8D38-4264-86C2-36F400A3F59B}" srcId="{D4667CC1-A9DA-4B29-9A40-D64668141F95}" destId="{E80482D3-3B65-4A8A-9187-34116267923A}" srcOrd="1" destOrd="0" parTransId="{57E95E30-CF04-459A-9034-3325CC3E6F31}" sibTransId="{F9291D5B-9062-4A9F-8F81-F827CA47D5F2}"/>
    <dgm:cxn modelId="{5097E372-894A-426E-8CD9-4B18DD810959}" type="presOf" srcId="{B40FC907-0FE2-4A5A-94A0-29FA6852A7DB}" destId="{7377B934-FADE-4CDF-B316-F2667A5389D8}" srcOrd="0" destOrd="0" presId="urn:microsoft.com/office/officeart/2005/8/layout/orgChart1"/>
    <dgm:cxn modelId="{8E2E5B47-7977-4D9A-9F39-B27066397980}" type="presOf" srcId="{BE956F40-C495-4841-88D6-6A305E3411FE}" destId="{29A3B196-945E-4AB3-8B7B-EDEBD41417D5}" srcOrd="0" destOrd="0" presId="urn:microsoft.com/office/officeart/2005/8/layout/orgChart1"/>
    <dgm:cxn modelId="{476311F2-F3CA-4BA2-AA14-37B8D00F72E7}" type="presOf" srcId="{912A525B-C793-40D9-A6E0-86AA2F8E8486}" destId="{3953240E-46E7-4827-A3BF-53A7ACEDE7D9}" srcOrd="0" destOrd="0" presId="urn:microsoft.com/office/officeart/2005/8/layout/orgChart1"/>
    <dgm:cxn modelId="{D3685493-B4F9-4C6B-970A-A6992F83AC90}" srcId="{B40FC907-0FE2-4A5A-94A0-29FA6852A7DB}" destId="{94167453-D939-4A30-A0EF-B82529272523}" srcOrd="0" destOrd="0" parTransId="{27163975-ADD6-4F39-A112-E7872559654E}" sibTransId="{B8F377FF-A38C-47D8-A129-5BCFF6F7784D}"/>
    <dgm:cxn modelId="{DD2473F4-2D4A-4DD8-AE97-CA3562FB6B63}" type="presOf" srcId="{A5030033-7249-45E6-A196-6468E0AFD0CB}" destId="{44780D81-8284-4AFC-8975-6BF609F20B51}" srcOrd="0" destOrd="0" presId="urn:microsoft.com/office/officeart/2005/8/layout/orgChart1"/>
    <dgm:cxn modelId="{FCC60355-76DC-489B-98E0-04B270390B76}" type="presOf" srcId="{27163975-ADD6-4F39-A112-E7872559654E}" destId="{D21C5EA4-F0B2-46C6-8B0A-29ED0BFDD6F9}" srcOrd="0" destOrd="0" presId="urn:microsoft.com/office/officeart/2005/8/layout/orgChart1"/>
    <dgm:cxn modelId="{36B2CFC6-A970-4034-BC16-29DDB5DC49FD}" srcId="{D4667CC1-A9DA-4B29-9A40-D64668141F95}" destId="{B40FC907-0FE2-4A5A-94A0-29FA6852A7DB}" srcOrd="0" destOrd="0" parTransId="{BE956F40-C495-4841-88D6-6A305E3411FE}" sibTransId="{94EE27FC-CD41-4A4F-9C36-30F6E246DE38}"/>
    <dgm:cxn modelId="{BD5CE7F8-A16D-4DC7-B800-551133A176CC}" type="presOf" srcId="{94167453-D939-4A30-A0EF-B82529272523}" destId="{41F89010-2512-4AE2-9D24-170B249D1960}" srcOrd="1" destOrd="0" presId="urn:microsoft.com/office/officeart/2005/8/layout/orgChart1"/>
    <dgm:cxn modelId="{0A3A4A07-468C-41CD-8FF1-767C22B5C2B8}" type="presOf" srcId="{E80482D3-3B65-4A8A-9187-34116267923A}" destId="{36CA0FE3-2A4F-4A71-A2A0-1D91ADC4FE36}" srcOrd="0" destOrd="0" presId="urn:microsoft.com/office/officeart/2005/8/layout/orgChart1"/>
    <dgm:cxn modelId="{ECE58090-BAD2-42E1-B921-86C0BBDD715A}" srcId="{B40FC907-0FE2-4A5A-94A0-29FA6852A7DB}" destId="{912A525B-C793-40D9-A6E0-86AA2F8E8486}" srcOrd="1" destOrd="0" parTransId="{6BCD9638-9A10-48D7-AEA1-0BC409621A01}" sibTransId="{94176A61-0181-44E9-A59D-4BAC9ED4C275}"/>
    <dgm:cxn modelId="{31CB65A8-C4F5-4F22-A1A6-6E4A2208E0E3}" type="presOf" srcId="{57E95E30-CF04-459A-9034-3325CC3E6F31}" destId="{DFE684C9-6430-4020-B599-36423B07537B}" srcOrd="0" destOrd="0" presId="urn:microsoft.com/office/officeart/2005/8/layout/orgChart1"/>
    <dgm:cxn modelId="{7B7867F0-5016-4EC8-8141-EC36CBD622D5}" type="presOf" srcId="{E80482D3-3B65-4A8A-9187-34116267923A}" destId="{38A5E678-A700-47F9-899D-AED889B82C3E}" srcOrd="1" destOrd="0" presId="urn:microsoft.com/office/officeart/2005/8/layout/orgChart1"/>
    <dgm:cxn modelId="{724FAB14-8913-4FAA-A20F-DF01FA528617}" type="presOf" srcId="{6BCD9638-9A10-48D7-AEA1-0BC409621A01}" destId="{CCB59F08-8E8F-48D6-A8F8-33C1A151B635}" srcOrd="0" destOrd="0" presId="urn:microsoft.com/office/officeart/2005/8/layout/orgChart1"/>
    <dgm:cxn modelId="{D6245057-4BCE-4FBF-8C70-4DE0FC47D3CE}" type="presOf" srcId="{94167453-D939-4A30-A0EF-B82529272523}" destId="{1DE62CA9-8EC8-4D5C-B351-C2E73A56C906}" srcOrd="0" destOrd="0" presId="urn:microsoft.com/office/officeart/2005/8/layout/orgChart1"/>
    <dgm:cxn modelId="{9E7593AF-EF44-4902-A4E8-76CC28708256}" type="presOf" srcId="{B40FC907-0FE2-4A5A-94A0-29FA6852A7DB}" destId="{5854683A-1096-4056-9CA9-0547DCCC07C0}" srcOrd="1" destOrd="0" presId="urn:microsoft.com/office/officeart/2005/8/layout/orgChart1"/>
    <dgm:cxn modelId="{5DD3B6CB-1CF8-4FE5-8814-E0122A24D4AA}" type="presOf" srcId="{D4667CC1-A9DA-4B29-9A40-D64668141F95}" destId="{14040A64-41D6-4A7F-BE36-1114E3E85F14}" srcOrd="0" destOrd="0" presId="urn:microsoft.com/office/officeart/2005/8/layout/orgChart1"/>
    <dgm:cxn modelId="{1D254554-3126-4690-9CD7-D583321BFF48}" type="presOf" srcId="{912A525B-C793-40D9-A6E0-86AA2F8E8486}" destId="{CADA4AF0-8D5A-4417-BC50-1DD5736C45B5}" srcOrd="1" destOrd="0" presId="urn:microsoft.com/office/officeart/2005/8/layout/orgChart1"/>
    <dgm:cxn modelId="{DE5CA13A-8871-45DE-965A-4DD7CE35570B}" type="presOf" srcId="{D4667CC1-A9DA-4B29-9A40-D64668141F95}" destId="{B5B8057F-F229-45D7-A922-AB78752A6FD3}" srcOrd="1" destOrd="0" presId="urn:microsoft.com/office/officeart/2005/8/layout/orgChart1"/>
    <dgm:cxn modelId="{DAC9CD2D-BD8D-44DE-9215-94A44D41B420}" type="presParOf" srcId="{44780D81-8284-4AFC-8975-6BF609F20B51}" destId="{A11FA91C-D5FE-4C4D-A29B-2AC97DCCE7E3}" srcOrd="0" destOrd="0" presId="urn:microsoft.com/office/officeart/2005/8/layout/orgChart1"/>
    <dgm:cxn modelId="{21288BB9-F5FE-4644-9818-D81CCD9C30FA}" type="presParOf" srcId="{A11FA91C-D5FE-4C4D-A29B-2AC97DCCE7E3}" destId="{EA7E12F5-99F7-43B1-A025-76AF383D9B02}" srcOrd="0" destOrd="0" presId="urn:microsoft.com/office/officeart/2005/8/layout/orgChart1"/>
    <dgm:cxn modelId="{2E0D1A68-E6CD-438A-80E1-6C46606A70C1}" type="presParOf" srcId="{EA7E12F5-99F7-43B1-A025-76AF383D9B02}" destId="{14040A64-41D6-4A7F-BE36-1114E3E85F14}" srcOrd="0" destOrd="0" presId="urn:microsoft.com/office/officeart/2005/8/layout/orgChart1"/>
    <dgm:cxn modelId="{7B901936-2908-4FCA-B701-9F3086A7394D}" type="presParOf" srcId="{EA7E12F5-99F7-43B1-A025-76AF383D9B02}" destId="{B5B8057F-F229-45D7-A922-AB78752A6FD3}" srcOrd="1" destOrd="0" presId="urn:microsoft.com/office/officeart/2005/8/layout/orgChart1"/>
    <dgm:cxn modelId="{FE052718-00BF-4EA5-95AA-8B4F94B114EA}" type="presParOf" srcId="{A11FA91C-D5FE-4C4D-A29B-2AC97DCCE7E3}" destId="{71B66E00-9AF0-481F-A200-000F80B92AE3}" srcOrd="1" destOrd="0" presId="urn:microsoft.com/office/officeart/2005/8/layout/orgChart1"/>
    <dgm:cxn modelId="{69D17100-B3BF-4B0A-99EE-39281C4B230E}" type="presParOf" srcId="{71B66E00-9AF0-481F-A200-000F80B92AE3}" destId="{29A3B196-945E-4AB3-8B7B-EDEBD41417D5}" srcOrd="0" destOrd="0" presId="urn:microsoft.com/office/officeart/2005/8/layout/orgChart1"/>
    <dgm:cxn modelId="{7B9E423E-C2BC-4E68-9D73-CB824ABCABC6}" type="presParOf" srcId="{71B66E00-9AF0-481F-A200-000F80B92AE3}" destId="{F9652F05-7C0C-4E49-AEAE-2B67F9180AB6}" srcOrd="1" destOrd="0" presId="urn:microsoft.com/office/officeart/2005/8/layout/orgChart1"/>
    <dgm:cxn modelId="{8301A605-85BA-4201-A9B0-ADE938B0DB01}" type="presParOf" srcId="{F9652F05-7C0C-4E49-AEAE-2B67F9180AB6}" destId="{0733A288-1710-4CBB-A4BD-A588E27AB20E}" srcOrd="0" destOrd="0" presId="urn:microsoft.com/office/officeart/2005/8/layout/orgChart1"/>
    <dgm:cxn modelId="{304916E8-8DCA-45B9-8F7E-5C3D4FA48BBA}" type="presParOf" srcId="{0733A288-1710-4CBB-A4BD-A588E27AB20E}" destId="{7377B934-FADE-4CDF-B316-F2667A5389D8}" srcOrd="0" destOrd="0" presId="urn:microsoft.com/office/officeart/2005/8/layout/orgChart1"/>
    <dgm:cxn modelId="{87B5BE63-B2F6-4E5F-93D2-FC9FEA121291}" type="presParOf" srcId="{0733A288-1710-4CBB-A4BD-A588E27AB20E}" destId="{5854683A-1096-4056-9CA9-0547DCCC07C0}" srcOrd="1" destOrd="0" presId="urn:microsoft.com/office/officeart/2005/8/layout/orgChart1"/>
    <dgm:cxn modelId="{0A3116C2-F7B0-4B19-B5A3-700D5D6EB4AF}" type="presParOf" srcId="{F9652F05-7C0C-4E49-AEAE-2B67F9180AB6}" destId="{7878FA24-15E3-40A3-97FE-596D2C1B2BED}" srcOrd="1" destOrd="0" presId="urn:microsoft.com/office/officeart/2005/8/layout/orgChart1"/>
    <dgm:cxn modelId="{BE021534-F4D5-4482-AA95-2A4AB9A1375E}" type="presParOf" srcId="{7878FA24-15E3-40A3-97FE-596D2C1B2BED}" destId="{D21C5EA4-F0B2-46C6-8B0A-29ED0BFDD6F9}" srcOrd="0" destOrd="0" presId="urn:microsoft.com/office/officeart/2005/8/layout/orgChart1"/>
    <dgm:cxn modelId="{ACD4EEDE-6D5A-4B45-81B1-542048AE9356}" type="presParOf" srcId="{7878FA24-15E3-40A3-97FE-596D2C1B2BED}" destId="{B3AA3AAB-A9A7-4A08-A249-6D288BF0B948}" srcOrd="1" destOrd="0" presId="urn:microsoft.com/office/officeart/2005/8/layout/orgChart1"/>
    <dgm:cxn modelId="{CCFD6057-998C-4906-A2BE-3413DD0979DB}" type="presParOf" srcId="{B3AA3AAB-A9A7-4A08-A249-6D288BF0B948}" destId="{DC371E4F-A0DA-4B70-89A2-0DA111E54722}" srcOrd="0" destOrd="0" presId="urn:microsoft.com/office/officeart/2005/8/layout/orgChart1"/>
    <dgm:cxn modelId="{6562DD8F-5237-4201-A07A-CC20197B0DBD}" type="presParOf" srcId="{DC371E4F-A0DA-4B70-89A2-0DA111E54722}" destId="{1DE62CA9-8EC8-4D5C-B351-C2E73A56C906}" srcOrd="0" destOrd="0" presId="urn:microsoft.com/office/officeart/2005/8/layout/orgChart1"/>
    <dgm:cxn modelId="{E1F20892-2597-4494-8317-44144930B461}" type="presParOf" srcId="{DC371E4F-A0DA-4B70-89A2-0DA111E54722}" destId="{41F89010-2512-4AE2-9D24-170B249D1960}" srcOrd="1" destOrd="0" presId="urn:microsoft.com/office/officeart/2005/8/layout/orgChart1"/>
    <dgm:cxn modelId="{41072850-E12F-4197-A457-16A8C63EC0C3}" type="presParOf" srcId="{B3AA3AAB-A9A7-4A08-A249-6D288BF0B948}" destId="{B1B18F63-A006-4E46-BCC5-3D84A9B464F1}" srcOrd="1" destOrd="0" presId="urn:microsoft.com/office/officeart/2005/8/layout/orgChart1"/>
    <dgm:cxn modelId="{215A68A6-DACC-4FED-9307-5C8D5C6D0C88}" type="presParOf" srcId="{B3AA3AAB-A9A7-4A08-A249-6D288BF0B948}" destId="{E818B526-3081-4D3E-8C32-436584987F76}" srcOrd="2" destOrd="0" presId="urn:microsoft.com/office/officeart/2005/8/layout/orgChart1"/>
    <dgm:cxn modelId="{B3F4965B-C8F1-4683-BD82-B577E937F088}" type="presParOf" srcId="{7878FA24-15E3-40A3-97FE-596D2C1B2BED}" destId="{CCB59F08-8E8F-48D6-A8F8-33C1A151B635}" srcOrd="2" destOrd="0" presId="urn:microsoft.com/office/officeart/2005/8/layout/orgChart1"/>
    <dgm:cxn modelId="{167D8252-0C36-4EFC-8B4D-A4C1FE2D768A}" type="presParOf" srcId="{7878FA24-15E3-40A3-97FE-596D2C1B2BED}" destId="{A4C095FF-5875-44F1-B3AA-B91FF9BF3138}" srcOrd="3" destOrd="0" presId="urn:microsoft.com/office/officeart/2005/8/layout/orgChart1"/>
    <dgm:cxn modelId="{FFEB69EB-6BA3-4371-B3A4-FFD2F9B4F4F7}" type="presParOf" srcId="{A4C095FF-5875-44F1-B3AA-B91FF9BF3138}" destId="{6E2699C1-E6A8-4016-9039-3802CC0988D7}" srcOrd="0" destOrd="0" presId="urn:microsoft.com/office/officeart/2005/8/layout/orgChart1"/>
    <dgm:cxn modelId="{4AF9AEFC-DA6E-4E2C-A802-93AE84A6CCFF}" type="presParOf" srcId="{6E2699C1-E6A8-4016-9039-3802CC0988D7}" destId="{3953240E-46E7-4827-A3BF-53A7ACEDE7D9}" srcOrd="0" destOrd="0" presId="urn:microsoft.com/office/officeart/2005/8/layout/orgChart1"/>
    <dgm:cxn modelId="{F7581415-0963-4979-8164-06CA0707E7DA}" type="presParOf" srcId="{6E2699C1-E6A8-4016-9039-3802CC0988D7}" destId="{CADA4AF0-8D5A-4417-BC50-1DD5736C45B5}" srcOrd="1" destOrd="0" presId="urn:microsoft.com/office/officeart/2005/8/layout/orgChart1"/>
    <dgm:cxn modelId="{C034C830-6AEF-478F-8C77-395B53D5F3D1}" type="presParOf" srcId="{A4C095FF-5875-44F1-B3AA-B91FF9BF3138}" destId="{29E50ED9-08CB-4548-9997-6EC6A8928C19}" srcOrd="1" destOrd="0" presId="urn:microsoft.com/office/officeart/2005/8/layout/orgChart1"/>
    <dgm:cxn modelId="{6D140292-DE6F-4F4E-A4CB-5014816C6881}" type="presParOf" srcId="{A4C095FF-5875-44F1-B3AA-B91FF9BF3138}" destId="{61CE0B25-CAAF-4AD2-896C-7CB8CE6FBA7E}" srcOrd="2" destOrd="0" presId="urn:microsoft.com/office/officeart/2005/8/layout/orgChart1"/>
    <dgm:cxn modelId="{E8BFBF44-2117-4D4C-BC4A-06D0F804F5BF}" type="presParOf" srcId="{F9652F05-7C0C-4E49-AEAE-2B67F9180AB6}" destId="{ED194F2A-A30E-4BAF-AC01-9E29FC577FF3}" srcOrd="2" destOrd="0" presId="urn:microsoft.com/office/officeart/2005/8/layout/orgChart1"/>
    <dgm:cxn modelId="{030774C4-22F9-4A0A-95E1-D1EBF895B3EC}" type="presParOf" srcId="{71B66E00-9AF0-481F-A200-000F80B92AE3}" destId="{DFE684C9-6430-4020-B599-36423B07537B}" srcOrd="2" destOrd="0" presId="urn:microsoft.com/office/officeart/2005/8/layout/orgChart1"/>
    <dgm:cxn modelId="{58CB1332-D5CA-478A-BF7B-821F266CBE63}" type="presParOf" srcId="{71B66E00-9AF0-481F-A200-000F80B92AE3}" destId="{67A5EAC0-DB7F-4FC7-ACE7-7C954FA89DB5}" srcOrd="3" destOrd="0" presId="urn:microsoft.com/office/officeart/2005/8/layout/orgChart1"/>
    <dgm:cxn modelId="{C2DE065F-27AA-48BC-A419-F146546390FD}" type="presParOf" srcId="{67A5EAC0-DB7F-4FC7-ACE7-7C954FA89DB5}" destId="{B2E45DFE-CDBE-4E1C-8121-E278DFF9E491}" srcOrd="0" destOrd="0" presId="urn:microsoft.com/office/officeart/2005/8/layout/orgChart1"/>
    <dgm:cxn modelId="{05A1A1BD-9E86-4967-A84E-E9C23CD96E33}" type="presParOf" srcId="{B2E45DFE-CDBE-4E1C-8121-E278DFF9E491}" destId="{36CA0FE3-2A4F-4A71-A2A0-1D91ADC4FE36}" srcOrd="0" destOrd="0" presId="urn:microsoft.com/office/officeart/2005/8/layout/orgChart1"/>
    <dgm:cxn modelId="{B8A23CFD-50C8-48BB-A2EF-C4CF0AF286B8}" type="presParOf" srcId="{B2E45DFE-CDBE-4E1C-8121-E278DFF9E491}" destId="{38A5E678-A700-47F9-899D-AED889B82C3E}" srcOrd="1" destOrd="0" presId="urn:microsoft.com/office/officeart/2005/8/layout/orgChart1"/>
    <dgm:cxn modelId="{ED463B86-4251-4286-A320-BB29EC2E4001}" type="presParOf" srcId="{67A5EAC0-DB7F-4FC7-ACE7-7C954FA89DB5}" destId="{D5862D14-A966-4D7B-AEB0-7189FFC79095}" srcOrd="1" destOrd="0" presId="urn:microsoft.com/office/officeart/2005/8/layout/orgChart1"/>
    <dgm:cxn modelId="{0A41B4B2-AD73-4681-9056-9E6C352AC1F4}" type="presParOf" srcId="{67A5EAC0-DB7F-4FC7-ACE7-7C954FA89DB5}" destId="{CDC7CB88-7391-4AA4-8595-06B381D4178A}" srcOrd="2" destOrd="0" presId="urn:microsoft.com/office/officeart/2005/8/layout/orgChart1"/>
    <dgm:cxn modelId="{594FA13C-F2F5-489E-A18C-E2F7056EE3F8}" type="presParOf" srcId="{A11FA91C-D5FE-4C4D-A29B-2AC97DCCE7E3}" destId="{3E76E75C-7E97-4EEC-82C2-0B8FABDB1D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AF2081-54CF-4B2F-8586-DDCDE4001F7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35C4E9-C5F3-440B-8594-4F1D3268AC99}">
      <dgm:prSet phldrT="[Text]"/>
      <dgm:spPr/>
      <dgm:t>
        <a:bodyPr/>
        <a:lstStyle/>
        <a:p>
          <a:r>
            <a:rPr lang="en-US" dirty="0" smtClean="0"/>
            <a:t>Return on Equity</a:t>
          </a:r>
          <a:endParaRPr lang="en-US" dirty="0"/>
        </a:p>
      </dgm:t>
    </dgm:pt>
    <dgm:pt modelId="{FD5176C9-0828-4F01-BB06-E27258DE4A4D}" type="parTrans" cxnId="{99BB80B8-741F-4DF0-B49F-FA532C31F32B}">
      <dgm:prSet/>
      <dgm:spPr/>
      <dgm:t>
        <a:bodyPr/>
        <a:lstStyle/>
        <a:p>
          <a:endParaRPr lang="en-US"/>
        </a:p>
      </dgm:t>
    </dgm:pt>
    <dgm:pt modelId="{D052569F-DD90-4642-807A-C2809CDCAFBF}" type="sibTrans" cxnId="{99BB80B8-741F-4DF0-B49F-FA532C31F32B}">
      <dgm:prSet/>
      <dgm:spPr/>
      <dgm:t>
        <a:bodyPr/>
        <a:lstStyle/>
        <a:p>
          <a:endParaRPr lang="en-US"/>
        </a:p>
      </dgm:t>
    </dgm:pt>
    <dgm:pt modelId="{BAC3BD69-1B8C-457A-939D-3558E62CD84B}">
      <dgm:prSet phldrT="[Text]"/>
      <dgm:spPr/>
      <dgm:t>
        <a:bodyPr/>
        <a:lstStyle/>
        <a:p>
          <a:r>
            <a:rPr lang="en-US" dirty="0" smtClean="0"/>
            <a:t>Net Profit </a:t>
          </a:r>
          <a:br>
            <a:rPr lang="en-US" dirty="0" smtClean="0"/>
          </a:br>
          <a:r>
            <a:rPr lang="en-US" dirty="0" smtClean="0"/>
            <a:t>Margin</a:t>
          </a:r>
          <a:endParaRPr lang="en-US" dirty="0"/>
        </a:p>
      </dgm:t>
    </dgm:pt>
    <dgm:pt modelId="{2B5EA2D4-0B57-4C17-AD8B-60A8217974DB}" type="parTrans" cxnId="{39761C7C-EE0D-4E52-AD5C-3934C5B4AD3B}">
      <dgm:prSet/>
      <dgm:spPr/>
      <dgm:t>
        <a:bodyPr/>
        <a:lstStyle/>
        <a:p>
          <a:endParaRPr lang="en-US"/>
        </a:p>
      </dgm:t>
    </dgm:pt>
    <dgm:pt modelId="{D40C8627-4718-4F94-A464-BF77E8AF0528}" type="sibTrans" cxnId="{39761C7C-EE0D-4E52-AD5C-3934C5B4AD3B}">
      <dgm:prSet/>
      <dgm:spPr/>
      <dgm:t>
        <a:bodyPr/>
        <a:lstStyle/>
        <a:p>
          <a:endParaRPr lang="en-US"/>
        </a:p>
      </dgm:t>
    </dgm:pt>
    <dgm:pt modelId="{5FCC41CB-CECB-4FDF-96F9-E1F3FD3D1B32}">
      <dgm:prSet phldrT="[Text]"/>
      <dgm:spPr/>
      <dgm:t>
        <a:bodyPr/>
        <a:lstStyle/>
        <a:p>
          <a:r>
            <a:rPr lang="en-US" dirty="0" smtClean="0"/>
            <a:t>Total Asset </a:t>
          </a:r>
        </a:p>
        <a:p>
          <a:r>
            <a:rPr lang="en-US" dirty="0" smtClean="0"/>
            <a:t>Turnover</a:t>
          </a:r>
          <a:endParaRPr lang="en-US" dirty="0"/>
        </a:p>
      </dgm:t>
    </dgm:pt>
    <dgm:pt modelId="{795845AB-3F6B-437A-9750-A1BE11DB6592}" type="parTrans" cxnId="{75CE906E-C9E6-415E-A42C-B7F0B366522F}">
      <dgm:prSet/>
      <dgm:spPr/>
      <dgm:t>
        <a:bodyPr/>
        <a:lstStyle/>
        <a:p>
          <a:endParaRPr lang="en-US"/>
        </a:p>
      </dgm:t>
    </dgm:pt>
    <dgm:pt modelId="{ABE66D11-28B7-48CA-8182-3A7D133FE432}" type="sibTrans" cxnId="{75CE906E-C9E6-415E-A42C-B7F0B366522F}">
      <dgm:prSet/>
      <dgm:spPr/>
      <dgm:t>
        <a:bodyPr/>
        <a:lstStyle/>
        <a:p>
          <a:endParaRPr lang="en-US"/>
        </a:p>
      </dgm:t>
    </dgm:pt>
    <dgm:pt modelId="{5931AD1D-5A08-4415-AFD4-FD985DC710C9}">
      <dgm:prSet phldrT="[Text]"/>
      <dgm:spPr/>
      <dgm:t>
        <a:bodyPr/>
        <a:lstStyle/>
        <a:p>
          <a:r>
            <a:rPr lang="en-US" dirty="0" smtClean="0"/>
            <a:t>Financial </a:t>
          </a:r>
        </a:p>
        <a:p>
          <a:r>
            <a:rPr lang="en-US" dirty="0" smtClean="0"/>
            <a:t>Leverage</a:t>
          </a:r>
          <a:endParaRPr lang="en-US" dirty="0"/>
        </a:p>
      </dgm:t>
    </dgm:pt>
    <dgm:pt modelId="{EE843DCF-1F7D-4B60-A87F-7E9A7EF8AF3A}" type="parTrans" cxnId="{1433B07C-7C39-4FFC-895E-26B6DA91A033}">
      <dgm:prSet/>
      <dgm:spPr/>
      <dgm:t>
        <a:bodyPr/>
        <a:lstStyle/>
        <a:p>
          <a:endParaRPr lang="en-US"/>
        </a:p>
      </dgm:t>
    </dgm:pt>
    <dgm:pt modelId="{66388C87-D822-40AA-87CD-13456D320A3D}" type="sibTrans" cxnId="{1433B07C-7C39-4FFC-895E-26B6DA91A033}">
      <dgm:prSet/>
      <dgm:spPr/>
      <dgm:t>
        <a:bodyPr/>
        <a:lstStyle/>
        <a:p>
          <a:endParaRPr lang="en-US"/>
        </a:p>
      </dgm:t>
    </dgm:pt>
    <dgm:pt modelId="{C0E90F88-2558-4A88-9666-268FB2CFE9B4}">
      <dgm:prSet phldrT="[Text]"/>
      <dgm:spPr/>
      <dgm:t>
        <a:bodyPr/>
        <a:lstStyle/>
        <a:p>
          <a:r>
            <a:rPr lang="en-US" dirty="0" smtClean="0"/>
            <a:t>Operating Profit Margin</a:t>
          </a:r>
          <a:endParaRPr lang="en-US" dirty="0"/>
        </a:p>
      </dgm:t>
    </dgm:pt>
    <dgm:pt modelId="{6756AA01-98A2-422F-BA7E-2E2903E562B9}" type="parTrans" cxnId="{CE8E4209-A344-46AF-9DD5-7C0D987080D6}">
      <dgm:prSet/>
      <dgm:spPr/>
      <dgm:t>
        <a:bodyPr/>
        <a:lstStyle/>
        <a:p>
          <a:endParaRPr lang="en-US"/>
        </a:p>
      </dgm:t>
    </dgm:pt>
    <dgm:pt modelId="{3FB4832F-62A3-4C1B-9AD7-3826D0C05CFF}" type="sibTrans" cxnId="{CE8E4209-A344-46AF-9DD5-7C0D987080D6}">
      <dgm:prSet/>
      <dgm:spPr/>
      <dgm:t>
        <a:bodyPr/>
        <a:lstStyle/>
        <a:p>
          <a:endParaRPr lang="en-US"/>
        </a:p>
      </dgm:t>
    </dgm:pt>
    <dgm:pt modelId="{2053F421-7893-444E-A932-858B28A6708D}">
      <dgm:prSet phldrT="[Text]"/>
      <dgm:spPr/>
      <dgm:t>
        <a:bodyPr/>
        <a:lstStyle/>
        <a:p>
          <a:r>
            <a:rPr lang="en-US" dirty="0" smtClean="0"/>
            <a:t>Effect of </a:t>
          </a:r>
          <a:r>
            <a:rPr lang="en-US" dirty="0" err="1" smtClean="0"/>
            <a:t>Nonoperating</a:t>
          </a:r>
          <a:r>
            <a:rPr lang="en-US" dirty="0" smtClean="0"/>
            <a:t> </a:t>
          </a:r>
        </a:p>
        <a:p>
          <a:r>
            <a:rPr lang="en-US" dirty="0" smtClean="0"/>
            <a:t>Items</a:t>
          </a:r>
          <a:endParaRPr lang="en-US" dirty="0"/>
        </a:p>
      </dgm:t>
    </dgm:pt>
    <dgm:pt modelId="{E5CBD52E-8229-428B-AA9D-32FA4F6E8E62}" type="parTrans" cxnId="{62B2A30E-6492-4AFB-8810-B247107E1F67}">
      <dgm:prSet/>
      <dgm:spPr/>
      <dgm:t>
        <a:bodyPr/>
        <a:lstStyle/>
        <a:p>
          <a:endParaRPr lang="en-US"/>
        </a:p>
      </dgm:t>
    </dgm:pt>
    <dgm:pt modelId="{5161A0FC-1CED-4352-A0C4-1075B890741B}" type="sibTrans" cxnId="{62B2A30E-6492-4AFB-8810-B247107E1F67}">
      <dgm:prSet/>
      <dgm:spPr/>
      <dgm:t>
        <a:bodyPr/>
        <a:lstStyle/>
        <a:p>
          <a:endParaRPr lang="en-US"/>
        </a:p>
      </dgm:t>
    </dgm:pt>
    <dgm:pt modelId="{3EF1CDE9-F9CF-47A9-97AE-8E9C50AECEEC}">
      <dgm:prSet phldrT="[Text]"/>
      <dgm:spPr/>
      <dgm:t>
        <a:bodyPr/>
        <a:lstStyle/>
        <a:p>
          <a:r>
            <a:rPr lang="en-US" dirty="0" smtClean="0"/>
            <a:t>Tax </a:t>
          </a:r>
        </a:p>
        <a:p>
          <a:r>
            <a:rPr lang="en-US" dirty="0" smtClean="0"/>
            <a:t>Effect</a:t>
          </a:r>
          <a:endParaRPr lang="en-US" dirty="0"/>
        </a:p>
      </dgm:t>
    </dgm:pt>
    <dgm:pt modelId="{3ADEAF02-B95A-478C-B755-2BCE21261C3E}" type="parTrans" cxnId="{87C0B284-C1B8-438B-9CA6-0428F5E1268A}">
      <dgm:prSet/>
      <dgm:spPr/>
      <dgm:t>
        <a:bodyPr/>
        <a:lstStyle/>
        <a:p>
          <a:endParaRPr lang="en-US"/>
        </a:p>
      </dgm:t>
    </dgm:pt>
    <dgm:pt modelId="{6C1749B3-F32F-4FAE-AFD5-9A022F615E4D}" type="sibTrans" cxnId="{87C0B284-C1B8-438B-9CA6-0428F5E1268A}">
      <dgm:prSet/>
      <dgm:spPr/>
      <dgm:t>
        <a:bodyPr/>
        <a:lstStyle/>
        <a:p>
          <a:endParaRPr lang="en-US"/>
        </a:p>
      </dgm:t>
    </dgm:pt>
    <dgm:pt modelId="{31BFC829-C209-4696-B1ED-C39BA3EB35BC}" type="pres">
      <dgm:prSet presAssocID="{4BAF2081-54CF-4B2F-8586-DDCDE4001F7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A941C8-C2BD-4107-8AC1-ACDED42CD32B}" type="pres">
      <dgm:prSet presAssocID="{9E35C4E9-C5F3-440B-8594-4F1D3268AC99}" presName="hierRoot1" presStyleCnt="0">
        <dgm:presLayoutVars>
          <dgm:hierBranch val="init"/>
        </dgm:presLayoutVars>
      </dgm:prSet>
      <dgm:spPr/>
    </dgm:pt>
    <dgm:pt modelId="{04887667-6BEF-4CBF-B0F0-B354629EBEB5}" type="pres">
      <dgm:prSet presAssocID="{9E35C4E9-C5F3-440B-8594-4F1D3268AC99}" presName="rootComposite1" presStyleCnt="0"/>
      <dgm:spPr/>
    </dgm:pt>
    <dgm:pt modelId="{63732F61-4770-4614-8487-58FC43227790}" type="pres">
      <dgm:prSet presAssocID="{9E35C4E9-C5F3-440B-8594-4F1D3268AC9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9DB9C3-DAC5-4DE6-AF6E-EC485BFDBE6F}" type="pres">
      <dgm:prSet presAssocID="{9E35C4E9-C5F3-440B-8594-4F1D3268AC99}" presName="topArc1" presStyleLbl="parChTrans1D1" presStyleIdx="0" presStyleCnt="14"/>
      <dgm:spPr/>
    </dgm:pt>
    <dgm:pt modelId="{F95E8CA7-4327-45F6-BD9B-11872B1594B4}" type="pres">
      <dgm:prSet presAssocID="{9E35C4E9-C5F3-440B-8594-4F1D3268AC99}" presName="bottomArc1" presStyleLbl="parChTrans1D1" presStyleIdx="1" presStyleCnt="14"/>
      <dgm:spPr/>
    </dgm:pt>
    <dgm:pt modelId="{867F6BFD-012C-4DB7-B5CA-999B6AD0AA2E}" type="pres">
      <dgm:prSet presAssocID="{9E35C4E9-C5F3-440B-8594-4F1D3268AC99}" presName="topConnNode1" presStyleLbl="node1" presStyleIdx="0" presStyleCnt="0"/>
      <dgm:spPr/>
      <dgm:t>
        <a:bodyPr/>
        <a:lstStyle/>
        <a:p>
          <a:endParaRPr lang="en-US"/>
        </a:p>
      </dgm:t>
    </dgm:pt>
    <dgm:pt modelId="{DFC4F06B-07D6-46AF-A71B-069E0C6F51AE}" type="pres">
      <dgm:prSet presAssocID="{9E35C4E9-C5F3-440B-8594-4F1D3268AC99}" presName="hierChild2" presStyleCnt="0"/>
      <dgm:spPr/>
    </dgm:pt>
    <dgm:pt modelId="{CB97562D-9795-4701-BCE5-02844883412A}" type="pres">
      <dgm:prSet presAssocID="{2B5EA2D4-0B57-4C17-AD8B-60A8217974DB}" presName="Name28" presStyleLbl="parChTrans1D2" presStyleIdx="0" presStyleCnt="3"/>
      <dgm:spPr/>
      <dgm:t>
        <a:bodyPr/>
        <a:lstStyle/>
        <a:p>
          <a:endParaRPr lang="en-US"/>
        </a:p>
      </dgm:t>
    </dgm:pt>
    <dgm:pt modelId="{D3B15EF6-3ACB-4F63-B70C-008E221F7419}" type="pres">
      <dgm:prSet presAssocID="{BAC3BD69-1B8C-457A-939D-3558E62CD84B}" presName="hierRoot2" presStyleCnt="0">
        <dgm:presLayoutVars>
          <dgm:hierBranch val="init"/>
        </dgm:presLayoutVars>
      </dgm:prSet>
      <dgm:spPr/>
    </dgm:pt>
    <dgm:pt modelId="{FBCF0469-9E9C-4ACD-B141-0AAA4713951E}" type="pres">
      <dgm:prSet presAssocID="{BAC3BD69-1B8C-457A-939D-3558E62CD84B}" presName="rootComposite2" presStyleCnt="0"/>
      <dgm:spPr/>
    </dgm:pt>
    <dgm:pt modelId="{14E9694E-EC66-4D7A-9CCB-948C60182586}" type="pres">
      <dgm:prSet presAssocID="{BAC3BD69-1B8C-457A-939D-3558E62CD84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021F34-52EC-44F4-A4D5-01082568AAA9}" type="pres">
      <dgm:prSet presAssocID="{BAC3BD69-1B8C-457A-939D-3558E62CD84B}" presName="topArc2" presStyleLbl="parChTrans1D1" presStyleIdx="2" presStyleCnt="14"/>
      <dgm:spPr/>
    </dgm:pt>
    <dgm:pt modelId="{D54497D3-D133-4422-AE35-2AEDFA7909E5}" type="pres">
      <dgm:prSet presAssocID="{BAC3BD69-1B8C-457A-939D-3558E62CD84B}" presName="bottomArc2" presStyleLbl="parChTrans1D1" presStyleIdx="3" presStyleCnt="14"/>
      <dgm:spPr/>
    </dgm:pt>
    <dgm:pt modelId="{A3FC6858-99B3-49C7-A185-CBE54DA49291}" type="pres">
      <dgm:prSet presAssocID="{BAC3BD69-1B8C-457A-939D-3558E62CD84B}" presName="topConnNode2" presStyleLbl="node2" presStyleIdx="0" presStyleCnt="0"/>
      <dgm:spPr/>
      <dgm:t>
        <a:bodyPr/>
        <a:lstStyle/>
        <a:p>
          <a:endParaRPr lang="en-US"/>
        </a:p>
      </dgm:t>
    </dgm:pt>
    <dgm:pt modelId="{FCB288A3-C07B-4A16-8E0F-A004F47202F6}" type="pres">
      <dgm:prSet presAssocID="{BAC3BD69-1B8C-457A-939D-3558E62CD84B}" presName="hierChild4" presStyleCnt="0"/>
      <dgm:spPr/>
    </dgm:pt>
    <dgm:pt modelId="{F02B36E6-C368-416C-BE9E-16B807F1CA57}" type="pres">
      <dgm:prSet presAssocID="{6756AA01-98A2-422F-BA7E-2E2903E562B9}" presName="Name28" presStyleLbl="parChTrans1D3" presStyleIdx="0" presStyleCnt="3"/>
      <dgm:spPr/>
      <dgm:t>
        <a:bodyPr/>
        <a:lstStyle/>
        <a:p>
          <a:endParaRPr lang="en-US"/>
        </a:p>
      </dgm:t>
    </dgm:pt>
    <dgm:pt modelId="{9B1664F3-450B-4E1F-9C61-0F5F76D75E7C}" type="pres">
      <dgm:prSet presAssocID="{C0E90F88-2558-4A88-9666-268FB2CFE9B4}" presName="hierRoot2" presStyleCnt="0">
        <dgm:presLayoutVars>
          <dgm:hierBranch val="init"/>
        </dgm:presLayoutVars>
      </dgm:prSet>
      <dgm:spPr/>
    </dgm:pt>
    <dgm:pt modelId="{DC933090-0079-4A76-94E2-61058057E835}" type="pres">
      <dgm:prSet presAssocID="{C0E90F88-2558-4A88-9666-268FB2CFE9B4}" presName="rootComposite2" presStyleCnt="0"/>
      <dgm:spPr/>
    </dgm:pt>
    <dgm:pt modelId="{7EEC0BAE-F5E4-49EA-A829-662434937F41}" type="pres">
      <dgm:prSet presAssocID="{C0E90F88-2558-4A88-9666-268FB2CFE9B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8D12DF-890D-4BA6-8FE9-215E07DC127C}" type="pres">
      <dgm:prSet presAssocID="{C0E90F88-2558-4A88-9666-268FB2CFE9B4}" presName="topArc2" presStyleLbl="parChTrans1D1" presStyleIdx="4" presStyleCnt="14"/>
      <dgm:spPr/>
    </dgm:pt>
    <dgm:pt modelId="{9A11503B-8625-4FAC-9178-901AEA657B83}" type="pres">
      <dgm:prSet presAssocID="{C0E90F88-2558-4A88-9666-268FB2CFE9B4}" presName="bottomArc2" presStyleLbl="parChTrans1D1" presStyleIdx="5" presStyleCnt="14"/>
      <dgm:spPr/>
    </dgm:pt>
    <dgm:pt modelId="{CB51EA4B-840E-4D6B-BC22-C7BD8B7C5894}" type="pres">
      <dgm:prSet presAssocID="{C0E90F88-2558-4A88-9666-268FB2CFE9B4}" presName="topConnNode2" presStyleLbl="node3" presStyleIdx="0" presStyleCnt="0"/>
      <dgm:spPr/>
      <dgm:t>
        <a:bodyPr/>
        <a:lstStyle/>
        <a:p>
          <a:endParaRPr lang="en-US"/>
        </a:p>
      </dgm:t>
    </dgm:pt>
    <dgm:pt modelId="{F3BFDE42-BDE3-440D-82DF-C1687395E789}" type="pres">
      <dgm:prSet presAssocID="{C0E90F88-2558-4A88-9666-268FB2CFE9B4}" presName="hierChild4" presStyleCnt="0"/>
      <dgm:spPr/>
    </dgm:pt>
    <dgm:pt modelId="{01E747F7-55D0-49F2-A7E4-144640456076}" type="pres">
      <dgm:prSet presAssocID="{C0E90F88-2558-4A88-9666-268FB2CFE9B4}" presName="hierChild5" presStyleCnt="0"/>
      <dgm:spPr/>
    </dgm:pt>
    <dgm:pt modelId="{6BCD1128-EA2D-4577-9EE5-93A896A25C9B}" type="pres">
      <dgm:prSet presAssocID="{E5CBD52E-8229-428B-AA9D-32FA4F6E8E62}" presName="Name28" presStyleLbl="parChTrans1D3" presStyleIdx="1" presStyleCnt="3"/>
      <dgm:spPr/>
      <dgm:t>
        <a:bodyPr/>
        <a:lstStyle/>
        <a:p>
          <a:endParaRPr lang="en-US"/>
        </a:p>
      </dgm:t>
    </dgm:pt>
    <dgm:pt modelId="{F00D6DEF-8481-4BD4-9822-657DE6BCD323}" type="pres">
      <dgm:prSet presAssocID="{2053F421-7893-444E-A932-858B28A6708D}" presName="hierRoot2" presStyleCnt="0">
        <dgm:presLayoutVars>
          <dgm:hierBranch val="init"/>
        </dgm:presLayoutVars>
      </dgm:prSet>
      <dgm:spPr/>
    </dgm:pt>
    <dgm:pt modelId="{76760EB1-788A-4333-9005-B02C8A6D877D}" type="pres">
      <dgm:prSet presAssocID="{2053F421-7893-444E-A932-858B28A6708D}" presName="rootComposite2" presStyleCnt="0"/>
      <dgm:spPr/>
    </dgm:pt>
    <dgm:pt modelId="{3CA8B5F5-C4B2-4D25-B5AC-203E9308ED02}" type="pres">
      <dgm:prSet presAssocID="{2053F421-7893-444E-A932-858B28A6708D}" presName="rootText2" presStyleLbl="alignAcc1" presStyleIdx="0" presStyleCnt="0" custScaleX="119270" custScaleY="143389" custLinFactNeighborX="2423" custLinFactNeighborY="78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CE5F9B-9757-4348-960C-082A951B8916}" type="pres">
      <dgm:prSet presAssocID="{2053F421-7893-444E-A932-858B28A6708D}" presName="topArc2" presStyleLbl="parChTrans1D1" presStyleIdx="6" presStyleCnt="14"/>
      <dgm:spPr/>
    </dgm:pt>
    <dgm:pt modelId="{6360D466-2CF8-4B79-8A03-90515BCDC1D4}" type="pres">
      <dgm:prSet presAssocID="{2053F421-7893-444E-A932-858B28A6708D}" presName="bottomArc2" presStyleLbl="parChTrans1D1" presStyleIdx="7" presStyleCnt="14"/>
      <dgm:spPr/>
    </dgm:pt>
    <dgm:pt modelId="{5796F3C8-ED26-4CA2-8F5F-B827FB3219B5}" type="pres">
      <dgm:prSet presAssocID="{2053F421-7893-444E-A932-858B28A6708D}" presName="topConnNode2" presStyleLbl="node3" presStyleIdx="0" presStyleCnt="0"/>
      <dgm:spPr/>
      <dgm:t>
        <a:bodyPr/>
        <a:lstStyle/>
        <a:p>
          <a:endParaRPr lang="en-US"/>
        </a:p>
      </dgm:t>
    </dgm:pt>
    <dgm:pt modelId="{30C64E15-ECF7-4908-B385-23DDD088C2B0}" type="pres">
      <dgm:prSet presAssocID="{2053F421-7893-444E-A932-858B28A6708D}" presName="hierChild4" presStyleCnt="0"/>
      <dgm:spPr/>
    </dgm:pt>
    <dgm:pt modelId="{9CE7BF6E-5380-4151-99A7-682F5D578F4A}" type="pres">
      <dgm:prSet presAssocID="{2053F421-7893-444E-A932-858B28A6708D}" presName="hierChild5" presStyleCnt="0"/>
      <dgm:spPr/>
    </dgm:pt>
    <dgm:pt modelId="{554E9A83-42EE-401E-ADBC-5DA249C9B71D}" type="pres">
      <dgm:prSet presAssocID="{3ADEAF02-B95A-478C-B755-2BCE21261C3E}" presName="Name28" presStyleLbl="parChTrans1D3" presStyleIdx="2" presStyleCnt="3"/>
      <dgm:spPr/>
      <dgm:t>
        <a:bodyPr/>
        <a:lstStyle/>
        <a:p>
          <a:endParaRPr lang="en-US"/>
        </a:p>
      </dgm:t>
    </dgm:pt>
    <dgm:pt modelId="{340FFF62-B261-4605-A67C-D66631538B69}" type="pres">
      <dgm:prSet presAssocID="{3EF1CDE9-F9CF-47A9-97AE-8E9C50AECEEC}" presName="hierRoot2" presStyleCnt="0">
        <dgm:presLayoutVars>
          <dgm:hierBranch val="init"/>
        </dgm:presLayoutVars>
      </dgm:prSet>
      <dgm:spPr/>
    </dgm:pt>
    <dgm:pt modelId="{440A2DA4-A063-4284-849C-F525164AF5A0}" type="pres">
      <dgm:prSet presAssocID="{3EF1CDE9-F9CF-47A9-97AE-8E9C50AECEEC}" presName="rootComposite2" presStyleCnt="0"/>
      <dgm:spPr/>
    </dgm:pt>
    <dgm:pt modelId="{E5750A40-FE4F-4779-904B-2D9BCF9EB7AE}" type="pres">
      <dgm:prSet presAssocID="{3EF1CDE9-F9CF-47A9-97AE-8E9C50AECEE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6C49E9-32C5-44AA-AFDF-478431BA61DE}" type="pres">
      <dgm:prSet presAssocID="{3EF1CDE9-F9CF-47A9-97AE-8E9C50AECEEC}" presName="topArc2" presStyleLbl="parChTrans1D1" presStyleIdx="8" presStyleCnt="14"/>
      <dgm:spPr/>
    </dgm:pt>
    <dgm:pt modelId="{54B926F5-A7B4-434F-9CD5-DF8E4D636B35}" type="pres">
      <dgm:prSet presAssocID="{3EF1CDE9-F9CF-47A9-97AE-8E9C50AECEEC}" presName="bottomArc2" presStyleLbl="parChTrans1D1" presStyleIdx="9" presStyleCnt="14"/>
      <dgm:spPr/>
    </dgm:pt>
    <dgm:pt modelId="{A5638B96-4E23-44CD-A118-2ABC7A27B562}" type="pres">
      <dgm:prSet presAssocID="{3EF1CDE9-F9CF-47A9-97AE-8E9C50AECEEC}" presName="topConnNode2" presStyleLbl="node3" presStyleIdx="0" presStyleCnt="0"/>
      <dgm:spPr/>
      <dgm:t>
        <a:bodyPr/>
        <a:lstStyle/>
        <a:p>
          <a:endParaRPr lang="en-US"/>
        </a:p>
      </dgm:t>
    </dgm:pt>
    <dgm:pt modelId="{135E10BE-229C-4D29-BDAB-125470D1A05C}" type="pres">
      <dgm:prSet presAssocID="{3EF1CDE9-F9CF-47A9-97AE-8E9C50AECEEC}" presName="hierChild4" presStyleCnt="0"/>
      <dgm:spPr/>
    </dgm:pt>
    <dgm:pt modelId="{D195FBB1-4D88-4EAA-93E5-DC242B03F4F8}" type="pres">
      <dgm:prSet presAssocID="{3EF1CDE9-F9CF-47A9-97AE-8E9C50AECEEC}" presName="hierChild5" presStyleCnt="0"/>
      <dgm:spPr/>
    </dgm:pt>
    <dgm:pt modelId="{A674FA60-A9A7-486E-BB9D-C2A364B04E20}" type="pres">
      <dgm:prSet presAssocID="{BAC3BD69-1B8C-457A-939D-3558E62CD84B}" presName="hierChild5" presStyleCnt="0"/>
      <dgm:spPr/>
    </dgm:pt>
    <dgm:pt modelId="{618699E3-D676-4D17-B5E4-0B9946C34353}" type="pres">
      <dgm:prSet presAssocID="{795845AB-3F6B-437A-9750-A1BE11DB6592}" presName="Name28" presStyleLbl="parChTrans1D2" presStyleIdx="1" presStyleCnt="3"/>
      <dgm:spPr/>
      <dgm:t>
        <a:bodyPr/>
        <a:lstStyle/>
        <a:p>
          <a:endParaRPr lang="en-US"/>
        </a:p>
      </dgm:t>
    </dgm:pt>
    <dgm:pt modelId="{65021B3A-6B70-47B3-AB61-410850921970}" type="pres">
      <dgm:prSet presAssocID="{5FCC41CB-CECB-4FDF-96F9-E1F3FD3D1B32}" presName="hierRoot2" presStyleCnt="0">
        <dgm:presLayoutVars>
          <dgm:hierBranch val="init"/>
        </dgm:presLayoutVars>
      </dgm:prSet>
      <dgm:spPr/>
    </dgm:pt>
    <dgm:pt modelId="{63A31859-8E4A-430F-BCDA-4B9CD4C20710}" type="pres">
      <dgm:prSet presAssocID="{5FCC41CB-CECB-4FDF-96F9-E1F3FD3D1B32}" presName="rootComposite2" presStyleCnt="0"/>
      <dgm:spPr/>
    </dgm:pt>
    <dgm:pt modelId="{F211F1C3-EBF0-4E4F-8068-28B4ABD6F9D8}" type="pres">
      <dgm:prSet presAssocID="{5FCC41CB-CECB-4FDF-96F9-E1F3FD3D1B3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53652-BC79-4F6C-8C63-D2B67DBA35C6}" type="pres">
      <dgm:prSet presAssocID="{5FCC41CB-CECB-4FDF-96F9-E1F3FD3D1B32}" presName="topArc2" presStyleLbl="parChTrans1D1" presStyleIdx="10" presStyleCnt="14"/>
      <dgm:spPr/>
    </dgm:pt>
    <dgm:pt modelId="{DCE26745-BD0D-4C62-B8D4-15790984485A}" type="pres">
      <dgm:prSet presAssocID="{5FCC41CB-CECB-4FDF-96F9-E1F3FD3D1B32}" presName="bottomArc2" presStyleLbl="parChTrans1D1" presStyleIdx="11" presStyleCnt="14"/>
      <dgm:spPr/>
    </dgm:pt>
    <dgm:pt modelId="{7E09F4C9-7F66-45AA-AED8-5652A72DEB82}" type="pres">
      <dgm:prSet presAssocID="{5FCC41CB-CECB-4FDF-96F9-E1F3FD3D1B32}" presName="topConnNode2" presStyleLbl="node2" presStyleIdx="0" presStyleCnt="0"/>
      <dgm:spPr/>
      <dgm:t>
        <a:bodyPr/>
        <a:lstStyle/>
        <a:p>
          <a:endParaRPr lang="en-US"/>
        </a:p>
      </dgm:t>
    </dgm:pt>
    <dgm:pt modelId="{BA9C84C5-0632-407B-8ADE-E6B99D8E9578}" type="pres">
      <dgm:prSet presAssocID="{5FCC41CB-CECB-4FDF-96F9-E1F3FD3D1B32}" presName="hierChild4" presStyleCnt="0"/>
      <dgm:spPr/>
    </dgm:pt>
    <dgm:pt modelId="{B71F94DB-846E-4699-9850-BB83E36B2040}" type="pres">
      <dgm:prSet presAssocID="{5FCC41CB-CECB-4FDF-96F9-E1F3FD3D1B32}" presName="hierChild5" presStyleCnt="0"/>
      <dgm:spPr/>
    </dgm:pt>
    <dgm:pt modelId="{C6DCACAE-B638-476D-9CB0-EE5CB734ACD0}" type="pres">
      <dgm:prSet presAssocID="{EE843DCF-1F7D-4B60-A87F-7E9A7EF8AF3A}" presName="Name28" presStyleLbl="parChTrans1D2" presStyleIdx="2" presStyleCnt="3"/>
      <dgm:spPr/>
      <dgm:t>
        <a:bodyPr/>
        <a:lstStyle/>
        <a:p>
          <a:endParaRPr lang="en-US"/>
        </a:p>
      </dgm:t>
    </dgm:pt>
    <dgm:pt modelId="{D3D47721-ECCB-468C-BEA3-0E5CB29020C9}" type="pres">
      <dgm:prSet presAssocID="{5931AD1D-5A08-4415-AFD4-FD985DC710C9}" presName="hierRoot2" presStyleCnt="0">
        <dgm:presLayoutVars>
          <dgm:hierBranch val="init"/>
        </dgm:presLayoutVars>
      </dgm:prSet>
      <dgm:spPr/>
    </dgm:pt>
    <dgm:pt modelId="{B806EE25-58F6-4001-B607-7603355028F6}" type="pres">
      <dgm:prSet presAssocID="{5931AD1D-5A08-4415-AFD4-FD985DC710C9}" presName="rootComposite2" presStyleCnt="0"/>
      <dgm:spPr/>
    </dgm:pt>
    <dgm:pt modelId="{E11ED1F7-833A-488F-AB40-08C207AB72E8}" type="pres">
      <dgm:prSet presAssocID="{5931AD1D-5A08-4415-AFD4-FD985DC710C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8E1AB0-2FFC-4FFB-AB8D-57022739545E}" type="pres">
      <dgm:prSet presAssocID="{5931AD1D-5A08-4415-AFD4-FD985DC710C9}" presName="topArc2" presStyleLbl="parChTrans1D1" presStyleIdx="12" presStyleCnt="14"/>
      <dgm:spPr/>
    </dgm:pt>
    <dgm:pt modelId="{DCB34C93-914B-4AAA-868D-74D51BD1510D}" type="pres">
      <dgm:prSet presAssocID="{5931AD1D-5A08-4415-AFD4-FD985DC710C9}" presName="bottomArc2" presStyleLbl="parChTrans1D1" presStyleIdx="13" presStyleCnt="14"/>
      <dgm:spPr/>
    </dgm:pt>
    <dgm:pt modelId="{F4B9F6C1-A891-422A-8794-B69B56521DD7}" type="pres">
      <dgm:prSet presAssocID="{5931AD1D-5A08-4415-AFD4-FD985DC710C9}" presName="topConnNode2" presStyleLbl="node2" presStyleIdx="0" presStyleCnt="0"/>
      <dgm:spPr/>
      <dgm:t>
        <a:bodyPr/>
        <a:lstStyle/>
        <a:p>
          <a:endParaRPr lang="en-US"/>
        </a:p>
      </dgm:t>
    </dgm:pt>
    <dgm:pt modelId="{170EE10F-8ADA-4EE8-9D54-A3F8095A85E4}" type="pres">
      <dgm:prSet presAssocID="{5931AD1D-5A08-4415-AFD4-FD985DC710C9}" presName="hierChild4" presStyleCnt="0"/>
      <dgm:spPr/>
    </dgm:pt>
    <dgm:pt modelId="{FAD86CC3-59E6-4F7E-AA9D-38B63F70484B}" type="pres">
      <dgm:prSet presAssocID="{5931AD1D-5A08-4415-AFD4-FD985DC710C9}" presName="hierChild5" presStyleCnt="0"/>
      <dgm:spPr/>
    </dgm:pt>
    <dgm:pt modelId="{9F0BB5B5-883B-44F5-BA1B-E762B4F502F8}" type="pres">
      <dgm:prSet presAssocID="{9E35C4E9-C5F3-440B-8594-4F1D3268AC99}" presName="hierChild3" presStyleCnt="0"/>
      <dgm:spPr/>
    </dgm:pt>
  </dgm:ptLst>
  <dgm:cxnLst>
    <dgm:cxn modelId="{B91AE93D-C4B4-485E-87E7-241DC32947C7}" type="presOf" srcId="{C0E90F88-2558-4A88-9666-268FB2CFE9B4}" destId="{7EEC0BAE-F5E4-49EA-A829-662434937F41}" srcOrd="0" destOrd="0" presId="urn:microsoft.com/office/officeart/2008/layout/HalfCircleOrganizationChart"/>
    <dgm:cxn modelId="{F36F608A-F20F-4442-9BDB-11D8A41B2924}" type="presOf" srcId="{5931AD1D-5A08-4415-AFD4-FD985DC710C9}" destId="{F4B9F6C1-A891-422A-8794-B69B56521DD7}" srcOrd="1" destOrd="0" presId="urn:microsoft.com/office/officeart/2008/layout/HalfCircleOrganizationChart"/>
    <dgm:cxn modelId="{4736904F-4033-4642-8DB0-5B87B8CA94EC}" type="presOf" srcId="{5931AD1D-5A08-4415-AFD4-FD985DC710C9}" destId="{E11ED1F7-833A-488F-AB40-08C207AB72E8}" srcOrd="0" destOrd="0" presId="urn:microsoft.com/office/officeart/2008/layout/HalfCircleOrganizationChart"/>
    <dgm:cxn modelId="{8D7DD1E8-FA7F-4C1B-83E5-1126066899D9}" type="presOf" srcId="{9E35C4E9-C5F3-440B-8594-4F1D3268AC99}" destId="{63732F61-4770-4614-8487-58FC43227790}" srcOrd="0" destOrd="0" presId="urn:microsoft.com/office/officeart/2008/layout/HalfCircleOrganizationChart"/>
    <dgm:cxn modelId="{12AD9B2C-64F1-4176-AEC8-F99F25F6492F}" type="presOf" srcId="{EE843DCF-1F7D-4B60-A87F-7E9A7EF8AF3A}" destId="{C6DCACAE-B638-476D-9CB0-EE5CB734ACD0}" srcOrd="0" destOrd="0" presId="urn:microsoft.com/office/officeart/2008/layout/HalfCircleOrganizationChart"/>
    <dgm:cxn modelId="{CA4B0E72-0444-490A-B8F6-5E5F49D05ACC}" type="presOf" srcId="{795845AB-3F6B-437A-9750-A1BE11DB6592}" destId="{618699E3-D676-4D17-B5E4-0B9946C34353}" srcOrd="0" destOrd="0" presId="urn:microsoft.com/office/officeart/2008/layout/HalfCircleOrganizationChart"/>
    <dgm:cxn modelId="{62B2A30E-6492-4AFB-8810-B247107E1F67}" srcId="{BAC3BD69-1B8C-457A-939D-3558E62CD84B}" destId="{2053F421-7893-444E-A932-858B28A6708D}" srcOrd="1" destOrd="0" parTransId="{E5CBD52E-8229-428B-AA9D-32FA4F6E8E62}" sibTransId="{5161A0FC-1CED-4352-A0C4-1075B890741B}"/>
    <dgm:cxn modelId="{04E693A5-EDF6-4BB4-B129-1A28AE46D6E1}" type="presOf" srcId="{3ADEAF02-B95A-478C-B755-2BCE21261C3E}" destId="{554E9A83-42EE-401E-ADBC-5DA249C9B71D}" srcOrd="0" destOrd="0" presId="urn:microsoft.com/office/officeart/2008/layout/HalfCircleOrganizationChart"/>
    <dgm:cxn modelId="{C613B787-4A62-4E39-82D2-7AA996C0A2B3}" type="presOf" srcId="{9E35C4E9-C5F3-440B-8594-4F1D3268AC99}" destId="{867F6BFD-012C-4DB7-B5CA-999B6AD0AA2E}" srcOrd="1" destOrd="0" presId="urn:microsoft.com/office/officeart/2008/layout/HalfCircleOrganizationChart"/>
    <dgm:cxn modelId="{5C0709CF-9252-4462-9358-9E07B736FE3F}" type="presOf" srcId="{5FCC41CB-CECB-4FDF-96F9-E1F3FD3D1B32}" destId="{7E09F4C9-7F66-45AA-AED8-5652A72DEB82}" srcOrd="1" destOrd="0" presId="urn:microsoft.com/office/officeart/2008/layout/HalfCircleOrganizationChart"/>
    <dgm:cxn modelId="{A565021A-A5D8-40AD-9544-7626BD16F2E0}" type="presOf" srcId="{BAC3BD69-1B8C-457A-939D-3558E62CD84B}" destId="{A3FC6858-99B3-49C7-A185-CBE54DA49291}" srcOrd="1" destOrd="0" presId="urn:microsoft.com/office/officeart/2008/layout/HalfCircleOrganizationChart"/>
    <dgm:cxn modelId="{14BAA2C7-221E-4704-AC00-47A43C0E7BC6}" type="presOf" srcId="{E5CBD52E-8229-428B-AA9D-32FA4F6E8E62}" destId="{6BCD1128-EA2D-4577-9EE5-93A896A25C9B}" srcOrd="0" destOrd="0" presId="urn:microsoft.com/office/officeart/2008/layout/HalfCircleOrganizationChart"/>
    <dgm:cxn modelId="{E9453107-921A-46F1-9E8C-71341BC378A7}" type="presOf" srcId="{3EF1CDE9-F9CF-47A9-97AE-8E9C50AECEEC}" destId="{A5638B96-4E23-44CD-A118-2ABC7A27B562}" srcOrd="1" destOrd="0" presId="urn:microsoft.com/office/officeart/2008/layout/HalfCircleOrganizationChart"/>
    <dgm:cxn modelId="{E4FE0611-ABAA-45CE-816B-513E219203E0}" type="presOf" srcId="{2B5EA2D4-0B57-4C17-AD8B-60A8217974DB}" destId="{CB97562D-9795-4701-BCE5-02844883412A}" srcOrd="0" destOrd="0" presId="urn:microsoft.com/office/officeart/2008/layout/HalfCircleOrganizationChart"/>
    <dgm:cxn modelId="{6DA04C22-682D-4CE9-AB42-047028376370}" type="presOf" srcId="{4BAF2081-54CF-4B2F-8586-DDCDE4001F74}" destId="{31BFC829-C209-4696-B1ED-C39BA3EB35BC}" srcOrd="0" destOrd="0" presId="urn:microsoft.com/office/officeart/2008/layout/HalfCircleOrganizationChart"/>
    <dgm:cxn modelId="{CE8E4209-A344-46AF-9DD5-7C0D987080D6}" srcId="{BAC3BD69-1B8C-457A-939D-3558E62CD84B}" destId="{C0E90F88-2558-4A88-9666-268FB2CFE9B4}" srcOrd="0" destOrd="0" parTransId="{6756AA01-98A2-422F-BA7E-2E2903E562B9}" sibTransId="{3FB4832F-62A3-4C1B-9AD7-3826D0C05CFF}"/>
    <dgm:cxn modelId="{87C0B284-C1B8-438B-9CA6-0428F5E1268A}" srcId="{BAC3BD69-1B8C-457A-939D-3558E62CD84B}" destId="{3EF1CDE9-F9CF-47A9-97AE-8E9C50AECEEC}" srcOrd="2" destOrd="0" parTransId="{3ADEAF02-B95A-478C-B755-2BCE21261C3E}" sibTransId="{6C1749B3-F32F-4FAE-AFD5-9A022F615E4D}"/>
    <dgm:cxn modelId="{840B9422-9FEE-454D-AD9C-32CFA9ADC87C}" type="presOf" srcId="{3EF1CDE9-F9CF-47A9-97AE-8E9C50AECEEC}" destId="{E5750A40-FE4F-4779-904B-2D9BCF9EB7AE}" srcOrd="0" destOrd="0" presId="urn:microsoft.com/office/officeart/2008/layout/HalfCircleOrganizationChart"/>
    <dgm:cxn modelId="{75CE906E-C9E6-415E-A42C-B7F0B366522F}" srcId="{9E35C4E9-C5F3-440B-8594-4F1D3268AC99}" destId="{5FCC41CB-CECB-4FDF-96F9-E1F3FD3D1B32}" srcOrd="1" destOrd="0" parTransId="{795845AB-3F6B-437A-9750-A1BE11DB6592}" sibTransId="{ABE66D11-28B7-48CA-8182-3A7D133FE432}"/>
    <dgm:cxn modelId="{93430181-1FEB-4C5B-BF5F-98B844BD3F31}" type="presOf" srcId="{6756AA01-98A2-422F-BA7E-2E2903E562B9}" destId="{F02B36E6-C368-416C-BE9E-16B807F1CA57}" srcOrd="0" destOrd="0" presId="urn:microsoft.com/office/officeart/2008/layout/HalfCircleOrganizationChart"/>
    <dgm:cxn modelId="{AF7873EC-3AA8-4DFA-92D6-61D925BD933A}" type="presOf" srcId="{BAC3BD69-1B8C-457A-939D-3558E62CD84B}" destId="{14E9694E-EC66-4D7A-9CCB-948C60182586}" srcOrd="0" destOrd="0" presId="urn:microsoft.com/office/officeart/2008/layout/HalfCircleOrganizationChart"/>
    <dgm:cxn modelId="{A841CEB1-251A-405B-BFE4-36DA4DC6667B}" type="presOf" srcId="{2053F421-7893-444E-A932-858B28A6708D}" destId="{5796F3C8-ED26-4CA2-8F5F-B827FB3219B5}" srcOrd="1" destOrd="0" presId="urn:microsoft.com/office/officeart/2008/layout/HalfCircleOrganizationChart"/>
    <dgm:cxn modelId="{1433B07C-7C39-4FFC-895E-26B6DA91A033}" srcId="{9E35C4E9-C5F3-440B-8594-4F1D3268AC99}" destId="{5931AD1D-5A08-4415-AFD4-FD985DC710C9}" srcOrd="2" destOrd="0" parTransId="{EE843DCF-1F7D-4B60-A87F-7E9A7EF8AF3A}" sibTransId="{66388C87-D822-40AA-87CD-13456D320A3D}"/>
    <dgm:cxn modelId="{F29DA866-D053-43ED-990B-42A9A2FFC6C3}" type="presOf" srcId="{5FCC41CB-CECB-4FDF-96F9-E1F3FD3D1B32}" destId="{F211F1C3-EBF0-4E4F-8068-28B4ABD6F9D8}" srcOrd="0" destOrd="0" presId="urn:microsoft.com/office/officeart/2008/layout/HalfCircleOrganizationChart"/>
    <dgm:cxn modelId="{B474A0E6-3D7A-4651-8E20-92BB92385996}" type="presOf" srcId="{C0E90F88-2558-4A88-9666-268FB2CFE9B4}" destId="{CB51EA4B-840E-4D6B-BC22-C7BD8B7C5894}" srcOrd="1" destOrd="0" presId="urn:microsoft.com/office/officeart/2008/layout/HalfCircleOrganizationChart"/>
    <dgm:cxn modelId="{99BB80B8-741F-4DF0-B49F-FA532C31F32B}" srcId="{4BAF2081-54CF-4B2F-8586-DDCDE4001F74}" destId="{9E35C4E9-C5F3-440B-8594-4F1D3268AC99}" srcOrd="0" destOrd="0" parTransId="{FD5176C9-0828-4F01-BB06-E27258DE4A4D}" sibTransId="{D052569F-DD90-4642-807A-C2809CDCAFBF}"/>
    <dgm:cxn modelId="{39761C7C-EE0D-4E52-AD5C-3934C5B4AD3B}" srcId="{9E35C4E9-C5F3-440B-8594-4F1D3268AC99}" destId="{BAC3BD69-1B8C-457A-939D-3558E62CD84B}" srcOrd="0" destOrd="0" parTransId="{2B5EA2D4-0B57-4C17-AD8B-60A8217974DB}" sibTransId="{D40C8627-4718-4F94-A464-BF77E8AF0528}"/>
    <dgm:cxn modelId="{7FB5501A-FB41-4851-8F60-B03592517A89}" type="presOf" srcId="{2053F421-7893-444E-A932-858B28A6708D}" destId="{3CA8B5F5-C4B2-4D25-B5AC-203E9308ED02}" srcOrd="0" destOrd="0" presId="urn:microsoft.com/office/officeart/2008/layout/HalfCircleOrganizationChart"/>
    <dgm:cxn modelId="{EC58B7B7-94BD-4F84-B505-6E1AECE07753}" type="presParOf" srcId="{31BFC829-C209-4696-B1ED-C39BA3EB35BC}" destId="{EDA941C8-C2BD-4107-8AC1-ACDED42CD32B}" srcOrd="0" destOrd="0" presId="urn:microsoft.com/office/officeart/2008/layout/HalfCircleOrganizationChart"/>
    <dgm:cxn modelId="{125687C2-987C-4E7A-B2E9-7B8578B1AD41}" type="presParOf" srcId="{EDA941C8-C2BD-4107-8AC1-ACDED42CD32B}" destId="{04887667-6BEF-4CBF-B0F0-B354629EBEB5}" srcOrd="0" destOrd="0" presId="urn:microsoft.com/office/officeart/2008/layout/HalfCircleOrganizationChart"/>
    <dgm:cxn modelId="{156BB678-B650-41C8-BD70-D59217D7A645}" type="presParOf" srcId="{04887667-6BEF-4CBF-B0F0-B354629EBEB5}" destId="{63732F61-4770-4614-8487-58FC43227790}" srcOrd="0" destOrd="0" presId="urn:microsoft.com/office/officeart/2008/layout/HalfCircleOrganizationChart"/>
    <dgm:cxn modelId="{C2E393E7-ECB4-46F8-9FE6-64A3B6055B6C}" type="presParOf" srcId="{04887667-6BEF-4CBF-B0F0-B354629EBEB5}" destId="{2C9DB9C3-DAC5-4DE6-AF6E-EC485BFDBE6F}" srcOrd="1" destOrd="0" presId="urn:microsoft.com/office/officeart/2008/layout/HalfCircleOrganizationChart"/>
    <dgm:cxn modelId="{D55C635D-C78D-4246-B1DB-BF0ABD0DAFD7}" type="presParOf" srcId="{04887667-6BEF-4CBF-B0F0-B354629EBEB5}" destId="{F95E8CA7-4327-45F6-BD9B-11872B1594B4}" srcOrd="2" destOrd="0" presId="urn:microsoft.com/office/officeart/2008/layout/HalfCircleOrganizationChart"/>
    <dgm:cxn modelId="{CA497E39-F00B-4F3A-BC8E-27476F429B4A}" type="presParOf" srcId="{04887667-6BEF-4CBF-B0F0-B354629EBEB5}" destId="{867F6BFD-012C-4DB7-B5CA-999B6AD0AA2E}" srcOrd="3" destOrd="0" presId="urn:microsoft.com/office/officeart/2008/layout/HalfCircleOrganizationChart"/>
    <dgm:cxn modelId="{FC6863F2-E3AA-4008-A9CE-7A4EBB8276CC}" type="presParOf" srcId="{EDA941C8-C2BD-4107-8AC1-ACDED42CD32B}" destId="{DFC4F06B-07D6-46AF-A71B-069E0C6F51AE}" srcOrd="1" destOrd="0" presId="urn:microsoft.com/office/officeart/2008/layout/HalfCircleOrganizationChart"/>
    <dgm:cxn modelId="{0A13FD6B-2630-47A4-AFE5-00E3500B43AF}" type="presParOf" srcId="{DFC4F06B-07D6-46AF-A71B-069E0C6F51AE}" destId="{CB97562D-9795-4701-BCE5-02844883412A}" srcOrd="0" destOrd="0" presId="urn:microsoft.com/office/officeart/2008/layout/HalfCircleOrganizationChart"/>
    <dgm:cxn modelId="{765E53F7-905F-4C6B-A6EE-BE68A7DF08E3}" type="presParOf" srcId="{DFC4F06B-07D6-46AF-A71B-069E0C6F51AE}" destId="{D3B15EF6-3ACB-4F63-B70C-008E221F7419}" srcOrd="1" destOrd="0" presId="urn:microsoft.com/office/officeart/2008/layout/HalfCircleOrganizationChart"/>
    <dgm:cxn modelId="{FE97865B-2FF1-4707-B64D-C07FE6B5A3CC}" type="presParOf" srcId="{D3B15EF6-3ACB-4F63-B70C-008E221F7419}" destId="{FBCF0469-9E9C-4ACD-B141-0AAA4713951E}" srcOrd="0" destOrd="0" presId="urn:microsoft.com/office/officeart/2008/layout/HalfCircleOrganizationChart"/>
    <dgm:cxn modelId="{B6A1CE76-F7D7-421C-BE13-A55537C88EA5}" type="presParOf" srcId="{FBCF0469-9E9C-4ACD-B141-0AAA4713951E}" destId="{14E9694E-EC66-4D7A-9CCB-948C60182586}" srcOrd="0" destOrd="0" presId="urn:microsoft.com/office/officeart/2008/layout/HalfCircleOrganizationChart"/>
    <dgm:cxn modelId="{B248CA12-767D-47D2-A10F-A45BA600109A}" type="presParOf" srcId="{FBCF0469-9E9C-4ACD-B141-0AAA4713951E}" destId="{33021F34-52EC-44F4-A4D5-01082568AAA9}" srcOrd="1" destOrd="0" presId="urn:microsoft.com/office/officeart/2008/layout/HalfCircleOrganizationChart"/>
    <dgm:cxn modelId="{F4565BC3-DBF2-479B-B42F-61CA78C44FEA}" type="presParOf" srcId="{FBCF0469-9E9C-4ACD-B141-0AAA4713951E}" destId="{D54497D3-D133-4422-AE35-2AEDFA7909E5}" srcOrd="2" destOrd="0" presId="urn:microsoft.com/office/officeart/2008/layout/HalfCircleOrganizationChart"/>
    <dgm:cxn modelId="{9F1C7104-30DB-428F-901C-48E185A9FE1C}" type="presParOf" srcId="{FBCF0469-9E9C-4ACD-B141-0AAA4713951E}" destId="{A3FC6858-99B3-49C7-A185-CBE54DA49291}" srcOrd="3" destOrd="0" presId="urn:microsoft.com/office/officeart/2008/layout/HalfCircleOrganizationChart"/>
    <dgm:cxn modelId="{3CA7CBB6-A182-452C-81D1-E542F61D9D7A}" type="presParOf" srcId="{D3B15EF6-3ACB-4F63-B70C-008E221F7419}" destId="{FCB288A3-C07B-4A16-8E0F-A004F47202F6}" srcOrd="1" destOrd="0" presId="urn:microsoft.com/office/officeart/2008/layout/HalfCircleOrganizationChart"/>
    <dgm:cxn modelId="{8169CB1C-1291-4988-8E84-CE47513CBFD5}" type="presParOf" srcId="{FCB288A3-C07B-4A16-8E0F-A004F47202F6}" destId="{F02B36E6-C368-416C-BE9E-16B807F1CA57}" srcOrd="0" destOrd="0" presId="urn:microsoft.com/office/officeart/2008/layout/HalfCircleOrganizationChart"/>
    <dgm:cxn modelId="{8364E40C-8768-4DCF-BAFD-B1E0CEE71D00}" type="presParOf" srcId="{FCB288A3-C07B-4A16-8E0F-A004F47202F6}" destId="{9B1664F3-450B-4E1F-9C61-0F5F76D75E7C}" srcOrd="1" destOrd="0" presId="urn:microsoft.com/office/officeart/2008/layout/HalfCircleOrganizationChart"/>
    <dgm:cxn modelId="{07202D8A-BC0B-42CB-8FA9-E881988A17A5}" type="presParOf" srcId="{9B1664F3-450B-4E1F-9C61-0F5F76D75E7C}" destId="{DC933090-0079-4A76-94E2-61058057E835}" srcOrd="0" destOrd="0" presId="urn:microsoft.com/office/officeart/2008/layout/HalfCircleOrganizationChart"/>
    <dgm:cxn modelId="{955061E9-2AE1-4820-B4FB-25CB21B9794B}" type="presParOf" srcId="{DC933090-0079-4A76-94E2-61058057E835}" destId="{7EEC0BAE-F5E4-49EA-A829-662434937F41}" srcOrd="0" destOrd="0" presId="urn:microsoft.com/office/officeart/2008/layout/HalfCircleOrganizationChart"/>
    <dgm:cxn modelId="{42CAB01C-CE40-4829-A57D-5FD3E8C9A885}" type="presParOf" srcId="{DC933090-0079-4A76-94E2-61058057E835}" destId="{A98D12DF-890D-4BA6-8FE9-215E07DC127C}" srcOrd="1" destOrd="0" presId="urn:microsoft.com/office/officeart/2008/layout/HalfCircleOrganizationChart"/>
    <dgm:cxn modelId="{C8FD67D0-E39B-4920-A4A9-45270A4DEA74}" type="presParOf" srcId="{DC933090-0079-4A76-94E2-61058057E835}" destId="{9A11503B-8625-4FAC-9178-901AEA657B83}" srcOrd="2" destOrd="0" presId="urn:microsoft.com/office/officeart/2008/layout/HalfCircleOrganizationChart"/>
    <dgm:cxn modelId="{EEBF98CE-A3FE-45EF-8DA9-8AC97C9937FD}" type="presParOf" srcId="{DC933090-0079-4A76-94E2-61058057E835}" destId="{CB51EA4B-840E-4D6B-BC22-C7BD8B7C5894}" srcOrd="3" destOrd="0" presId="urn:microsoft.com/office/officeart/2008/layout/HalfCircleOrganizationChart"/>
    <dgm:cxn modelId="{9C4ABE13-322B-41EB-9F0A-E39C13B26DD3}" type="presParOf" srcId="{9B1664F3-450B-4E1F-9C61-0F5F76D75E7C}" destId="{F3BFDE42-BDE3-440D-82DF-C1687395E789}" srcOrd="1" destOrd="0" presId="urn:microsoft.com/office/officeart/2008/layout/HalfCircleOrganizationChart"/>
    <dgm:cxn modelId="{8310651A-DFE1-4F9A-9818-3AF3F3AFFD6F}" type="presParOf" srcId="{9B1664F3-450B-4E1F-9C61-0F5F76D75E7C}" destId="{01E747F7-55D0-49F2-A7E4-144640456076}" srcOrd="2" destOrd="0" presId="urn:microsoft.com/office/officeart/2008/layout/HalfCircleOrganizationChart"/>
    <dgm:cxn modelId="{3677A977-CBBB-46E3-9094-CC387B05638B}" type="presParOf" srcId="{FCB288A3-C07B-4A16-8E0F-A004F47202F6}" destId="{6BCD1128-EA2D-4577-9EE5-93A896A25C9B}" srcOrd="2" destOrd="0" presId="urn:microsoft.com/office/officeart/2008/layout/HalfCircleOrganizationChart"/>
    <dgm:cxn modelId="{158BD70B-C070-43B5-BDDB-7AF7F52FF250}" type="presParOf" srcId="{FCB288A3-C07B-4A16-8E0F-A004F47202F6}" destId="{F00D6DEF-8481-4BD4-9822-657DE6BCD323}" srcOrd="3" destOrd="0" presId="urn:microsoft.com/office/officeart/2008/layout/HalfCircleOrganizationChart"/>
    <dgm:cxn modelId="{55D1102D-3A31-43D2-9FD7-DDEBC02B2CC3}" type="presParOf" srcId="{F00D6DEF-8481-4BD4-9822-657DE6BCD323}" destId="{76760EB1-788A-4333-9005-B02C8A6D877D}" srcOrd="0" destOrd="0" presId="urn:microsoft.com/office/officeart/2008/layout/HalfCircleOrganizationChart"/>
    <dgm:cxn modelId="{A24FD694-CF97-4BA0-AAC9-76B9F26457B1}" type="presParOf" srcId="{76760EB1-788A-4333-9005-B02C8A6D877D}" destId="{3CA8B5F5-C4B2-4D25-B5AC-203E9308ED02}" srcOrd="0" destOrd="0" presId="urn:microsoft.com/office/officeart/2008/layout/HalfCircleOrganizationChart"/>
    <dgm:cxn modelId="{333B63BC-0D26-4771-A87C-8D48B794DFE3}" type="presParOf" srcId="{76760EB1-788A-4333-9005-B02C8A6D877D}" destId="{51CE5F9B-9757-4348-960C-082A951B8916}" srcOrd="1" destOrd="0" presId="urn:microsoft.com/office/officeart/2008/layout/HalfCircleOrganizationChart"/>
    <dgm:cxn modelId="{1F11AC9E-2DC1-4CF0-9785-8321561924F3}" type="presParOf" srcId="{76760EB1-788A-4333-9005-B02C8A6D877D}" destId="{6360D466-2CF8-4B79-8A03-90515BCDC1D4}" srcOrd="2" destOrd="0" presId="urn:microsoft.com/office/officeart/2008/layout/HalfCircleOrganizationChart"/>
    <dgm:cxn modelId="{FEEB519F-B9EA-4D4C-951D-C1964AA1F651}" type="presParOf" srcId="{76760EB1-788A-4333-9005-B02C8A6D877D}" destId="{5796F3C8-ED26-4CA2-8F5F-B827FB3219B5}" srcOrd="3" destOrd="0" presId="urn:microsoft.com/office/officeart/2008/layout/HalfCircleOrganizationChart"/>
    <dgm:cxn modelId="{9CAC80EC-25ED-4CB4-8182-EA3D5805BC62}" type="presParOf" srcId="{F00D6DEF-8481-4BD4-9822-657DE6BCD323}" destId="{30C64E15-ECF7-4908-B385-23DDD088C2B0}" srcOrd="1" destOrd="0" presId="urn:microsoft.com/office/officeart/2008/layout/HalfCircleOrganizationChart"/>
    <dgm:cxn modelId="{D56524D0-6FD0-49D2-9947-7ECA4F6356B5}" type="presParOf" srcId="{F00D6DEF-8481-4BD4-9822-657DE6BCD323}" destId="{9CE7BF6E-5380-4151-99A7-682F5D578F4A}" srcOrd="2" destOrd="0" presId="urn:microsoft.com/office/officeart/2008/layout/HalfCircleOrganizationChart"/>
    <dgm:cxn modelId="{B48C529D-F745-488F-AEB7-62BB5973CE82}" type="presParOf" srcId="{FCB288A3-C07B-4A16-8E0F-A004F47202F6}" destId="{554E9A83-42EE-401E-ADBC-5DA249C9B71D}" srcOrd="4" destOrd="0" presId="urn:microsoft.com/office/officeart/2008/layout/HalfCircleOrganizationChart"/>
    <dgm:cxn modelId="{2D7B9A97-95CB-44F5-8942-02CFCCAD016A}" type="presParOf" srcId="{FCB288A3-C07B-4A16-8E0F-A004F47202F6}" destId="{340FFF62-B261-4605-A67C-D66631538B69}" srcOrd="5" destOrd="0" presId="urn:microsoft.com/office/officeart/2008/layout/HalfCircleOrganizationChart"/>
    <dgm:cxn modelId="{848B4FE0-F909-48DB-8B9E-98873286FA55}" type="presParOf" srcId="{340FFF62-B261-4605-A67C-D66631538B69}" destId="{440A2DA4-A063-4284-849C-F525164AF5A0}" srcOrd="0" destOrd="0" presId="urn:microsoft.com/office/officeart/2008/layout/HalfCircleOrganizationChart"/>
    <dgm:cxn modelId="{FCAA8FA8-3C33-447E-B885-31A9EF643444}" type="presParOf" srcId="{440A2DA4-A063-4284-849C-F525164AF5A0}" destId="{E5750A40-FE4F-4779-904B-2D9BCF9EB7AE}" srcOrd="0" destOrd="0" presId="urn:microsoft.com/office/officeart/2008/layout/HalfCircleOrganizationChart"/>
    <dgm:cxn modelId="{4E6BA2BC-E8F8-40CD-821C-A03F170E9F6A}" type="presParOf" srcId="{440A2DA4-A063-4284-849C-F525164AF5A0}" destId="{E86C49E9-32C5-44AA-AFDF-478431BA61DE}" srcOrd="1" destOrd="0" presId="urn:microsoft.com/office/officeart/2008/layout/HalfCircleOrganizationChart"/>
    <dgm:cxn modelId="{6357131F-7890-451E-ADB7-19FEF064B544}" type="presParOf" srcId="{440A2DA4-A063-4284-849C-F525164AF5A0}" destId="{54B926F5-A7B4-434F-9CD5-DF8E4D636B35}" srcOrd="2" destOrd="0" presId="urn:microsoft.com/office/officeart/2008/layout/HalfCircleOrganizationChart"/>
    <dgm:cxn modelId="{F0C034AD-D754-436C-8F5F-7E236C8F2784}" type="presParOf" srcId="{440A2DA4-A063-4284-849C-F525164AF5A0}" destId="{A5638B96-4E23-44CD-A118-2ABC7A27B562}" srcOrd="3" destOrd="0" presId="urn:microsoft.com/office/officeart/2008/layout/HalfCircleOrganizationChart"/>
    <dgm:cxn modelId="{132354D7-9326-4EBB-9ED9-AF1213C6C151}" type="presParOf" srcId="{340FFF62-B261-4605-A67C-D66631538B69}" destId="{135E10BE-229C-4D29-BDAB-125470D1A05C}" srcOrd="1" destOrd="0" presId="urn:microsoft.com/office/officeart/2008/layout/HalfCircleOrganizationChart"/>
    <dgm:cxn modelId="{0EE30C4A-78ED-4835-86F9-992A2276E867}" type="presParOf" srcId="{340FFF62-B261-4605-A67C-D66631538B69}" destId="{D195FBB1-4D88-4EAA-93E5-DC242B03F4F8}" srcOrd="2" destOrd="0" presId="urn:microsoft.com/office/officeart/2008/layout/HalfCircleOrganizationChart"/>
    <dgm:cxn modelId="{92AB14B0-F151-49B7-B4A6-88AFF0ADC20B}" type="presParOf" srcId="{D3B15EF6-3ACB-4F63-B70C-008E221F7419}" destId="{A674FA60-A9A7-486E-BB9D-C2A364B04E20}" srcOrd="2" destOrd="0" presId="urn:microsoft.com/office/officeart/2008/layout/HalfCircleOrganizationChart"/>
    <dgm:cxn modelId="{1A904049-0C80-4E05-902A-E69F1265E04B}" type="presParOf" srcId="{DFC4F06B-07D6-46AF-A71B-069E0C6F51AE}" destId="{618699E3-D676-4D17-B5E4-0B9946C34353}" srcOrd="2" destOrd="0" presId="urn:microsoft.com/office/officeart/2008/layout/HalfCircleOrganizationChart"/>
    <dgm:cxn modelId="{7F8E48FB-ED7D-4FCF-ADF8-634FE29FE0DD}" type="presParOf" srcId="{DFC4F06B-07D6-46AF-A71B-069E0C6F51AE}" destId="{65021B3A-6B70-47B3-AB61-410850921970}" srcOrd="3" destOrd="0" presId="urn:microsoft.com/office/officeart/2008/layout/HalfCircleOrganizationChart"/>
    <dgm:cxn modelId="{85898ADA-F5B4-4F8F-82A6-2FE734398551}" type="presParOf" srcId="{65021B3A-6B70-47B3-AB61-410850921970}" destId="{63A31859-8E4A-430F-BCDA-4B9CD4C20710}" srcOrd="0" destOrd="0" presId="urn:microsoft.com/office/officeart/2008/layout/HalfCircleOrganizationChart"/>
    <dgm:cxn modelId="{AA3AEDA9-97EE-46BF-805E-964DA1B2DE47}" type="presParOf" srcId="{63A31859-8E4A-430F-BCDA-4B9CD4C20710}" destId="{F211F1C3-EBF0-4E4F-8068-28B4ABD6F9D8}" srcOrd="0" destOrd="0" presId="urn:microsoft.com/office/officeart/2008/layout/HalfCircleOrganizationChart"/>
    <dgm:cxn modelId="{CBDD7C10-8079-4D0D-AF62-0C755B0E6E76}" type="presParOf" srcId="{63A31859-8E4A-430F-BCDA-4B9CD4C20710}" destId="{D4A53652-BC79-4F6C-8C63-D2B67DBA35C6}" srcOrd="1" destOrd="0" presId="urn:microsoft.com/office/officeart/2008/layout/HalfCircleOrganizationChart"/>
    <dgm:cxn modelId="{28AE7554-7099-42C3-97A6-93B7970BD32B}" type="presParOf" srcId="{63A31859-8E4A-430F-BCDA-4B9CD4C20710}" destId="{DCE26745-BD0D-4C62-B8D4-15790984485A}" srcOrd="2" destOrd="0" presId="urn:microsoft.com/office/officeart/2008/layout/HalfCircleOrganizationChart"/>
    <dgm:cxn modelId="{EF6DE674-4D24-4C39-880D-253B9D7F3F7B}" type="presParOf" srcId="{63A31859-8E4A-430F-BCDA-4B9CD4C20710}" destId="{7E09F4C9-7F66-45AA-AED8-5652A72DEB82}" srcOrd="3" destOrd="0" presId="urn:microsoft.com/office/officeart/2008/layout/HalfCircleOrganizationChart"/>
    <dgm:cxn modelId="{8B605E84-FF01-4563-BA4F-6BB65DDDEE90}" type="presParOf" srcId="{65021B3A-6B70-47B3-AB61-410850921970}" destId="{BA9C84C5-0632-407B-8ADE-E6B99D8E9578}" srcOrd="1" destOrd="0" presId="urn:microsoft.com/office/officeart/2008/layout/HalfCircleOrganizationChart"/>
    <dgm:cxn modelId="{159E2C27-2E77-47C3-A0B8-218211DBB745}" type="presParOf" srcId="{65021B3A-6B70-47B3-AB61-410850921970}" destId="{B71F94DB-846E-4699-9850-BB83E36B2040}" srcOrd="2" destOrd="0" presId="urn:microsoft.com/office/officeart/2008/layout/HalfCircleOrganizationChart"/>
    <dgm:cxn modelId="{930FCFF5-0230-4D65-BC43-79C24FE997EC}" type="presParOf" srcId="{DFC4F06B-07D6-46AF-A71B-069E0C6F51AE}" destId="{C6DCACAE-B638-476D-9CB0-EE5CB734ACD0}" srcOrd="4" destOrd="0" presId="urn:microsoft.com/office/officeart/2008/layout/HalfCircleOrganizationChart"/>
    <dgm:cxn modelId="{6D1BDE9C-6EC6-4BB6-AF05-B01F54F92B4B}" type="presParOf" srcId="{DFC4F06B-07D6-46AF-A71B-069E0C6F51AE}" destId="{D3D47721-ECCB-468C-BEA3-0E5CB29020C9}" srcOrd="5" destOrd="0" presId="urn:microsoft.com/office/officeart/2008/layout/HalfCircleOrganizationChart"/>
    <dgm:cxn modelId="{513B9862-9A93-4E86-A7D7-131EA9460370}" type="presParOf" srcId="{D3D47721-ECCB-468C-BEA3-0E5CB29020C9}" destId="{B806EE25-58F6-4001-B607-7603355028F6}" srcOrd="0" destOrd="0" presId="urn:microsoft.com/office/officeart/2008/layout/HalfCircleOrganizationChart"/>
    <dgm:cxn modelId="{62DE32B0-9C33-49AA-B95D-997799992F3F}" type="presParOf" srcId="{B806EE25-58F6-4001-B607-7603355028F6}" destId="{E11ED1F7-833A-488F-AB40-08C207AB72E8}" srcOrd="0" destOrd="0" presId="urn:microsoft.com/office/officeart/2008/layout/HalfCircleOrganizationChart"/>
    <dgm:cxn modelId="{FC4F6724-6D55-45AF-9CAA-8108EC757114}" type="presParOf" srcId="{B806EE25-58F6-4001-B607-7603355028F6}" destId="{088E1AB0-2FFC-4FFB-AB8D-57022739545E}" srcOrd="1" destOrd="0" presId="urn:microsoft.com/office/officeart/2008/layout/HalfCircleOrganizationChart"/>
    <dgm:cxn modelId="{E4B7BE2E-A943-46F9-B6CB-E52EFC942137}" type="presParOf" srcId="{B806EE25-58F6-4001-B607-7603355028F6}" destId="{DCB34C93-914B-4AAA-868D-74D51BD1510D}" srcOrd="2" destOrd="0" presId="urn:microsoft.com/office/officeart/2008/layout/HalfCircleOrganizationChart"/>
    <dgm:cxn modelId="{B8B92DC0-7F25-4DCF-908D-2B683FB792D6}" type="presParOf" srcId="{B806EE25-58F6-4001-B607-7603355028F6}" destId="{F4B9F6C1-A891-422A-8794-B69B56521DD7}" srcOrd="3" destOrd="0" presId="urn:microsoft.com/office/officeart/2008/layout/HalfCircleOrganizationChart"/>
    <dgm:cxn modelId="{244C9D43-EB8F-4DAD-86A9-F17964FFA609}" type="presParOf" srcId="{D3D47721-ECCB-468C-BEA3-0E5CB29020C9}" destId="{170EE10F-8ADA-4EE8-9D54-A3F8095A85E4}" srcOrd="1" destOrd="0" presId="urn:microsoft.com/office/officeart/2008/layout/HalfCircleOrganizationChart"/>
    <dgm:cxn modelId="{3CAA9901-D8F0-408A-AC10-9EF26FEBFA5F}" type="presParOf" srcId="{D3D47721-ECCB-468C-BEA3-0E5CB29020C9}" destId="{FAD86CC3-59E6-4F7E-AA9D-38B63F70484B}" srcOrd="2" destOrd="0" presId="urn:microsoft.com/office/officeart/2008/layout/HalfCircleOrganizationChart"/>
    <dgm:cxn modelId="{F4AB5211-27E4-4DE6-8D98-FF10A263F319}" type="presParOf" srcId="{EDA941C8-C2BD-4107-8AC1-ACDED42CD32B}" destId="{9F0BB5B5-883B-44F5-BA1B-E762B4F502F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4395A6-277B-43BF-97BA-421AA1DFDC74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C92DE6-36A5-432E-A59C-249941434BD0}">
      <dgm:prSet phldrT="[Text]"/>
      <dgm:spPr/>
      <dgm:t>
        <a:bodyPr/>
        <a:lstStyle/>
        <a:p>
          <a:r>
            <a:rPr lang="en-US" dirty="0" smtClean="0"/>
            <a:t>Estimate typical relation between revenues and sales-driven accounts.</a:t>
          </a:r>
          <a:endParaRPr lang="en-US" dirty="0"/>
        </a:p>
      </dgm:t>
    </dgm:pt>
    <dgm:pt modelId="{96903600-65D3-4804-B548-1840573685DF}" type="parTrans" cxnId="{8EB69FB7-203E-48D2-923B-E3E83412D6A5}">
      <dgm:prSet/>
      <dgm:spPr/>
      <dgm:t>
        <a:bodyPr/>
        <a:lstStyle/>
        <a:p>
          <a:endParaRPr lang="en-US"/>
        </a:p>
      </dgm:t>
    </dgm:pt>
    <dgm:pt modelId="{EBD1CEFD-DAC2-4A23-AC88-F83395454F86}" type="sibTrans" cxnId="{8EB69FB7-203E-48D2-923B-E3E83412D6A5}">
      <dgm:prSet/>
      <dgm:spPr/>
      <dgm:t>
        <a:bodyPr/>
        <a:lstStyle/>
        <a:p>
          <a:endParaRPr lang="en-US"/>
        </a:p>
      </dgm:t>
    </dgm:pt>
    <dgm:pt modelId="{CB8FD14D-C01D-4C9B-966B-18AFF40D031F}">
      <dgm:prSet phldrT="[Text]"/>
      <dgm:spPr/>
      <dgm:t>
        <a:bodyPr/>
        <a:lstStyle/>
        <a:p>
          <a:r>
            <a:rPr lang="en-US" dirty="0" smtClean="0"/>
            <a:t>Estimate fixed burdens, such as interest and taxes.</a:t>
          </a:r>
          <a:endParaRPr lang="en-US" dirty="0"/>
        </a:p>
      </dgm:t>
    </dgm:pt>
    <dgm:pt modelId="{2DB30791-6E90-4B0B-9CB1-ED70995E17ED}" type="parTrans" cxnId="{CC952650-CFDA-4E62-879A-233E3C6D1D20}">
      <dgm:prSet/>
      <dgm:spPr/>
      <dgm:t>
        <a:bodyPr/>
        <a:lstStyle/>
        <a:p>
          <a:endParaRPr lang="en-US"/>
        </a:p>
      </dgm:t>
    </dgm:pt>
    <dgm:pt modelId="{4C07C44A-C309-4907-B5C2-D34DAED5B57F}" type="sibTrans" cxnId="{CC952650-CFDA-4E62-879A-233E3C6D1D20}">
      <dgm:prSet/>
      <dgm:spPr/>
      <dgm:t>
        <a:bodyPr/>
        <a:lstStyle/>
        <a:p>
          <a:endParaRPr lang="en-US"/>
        </a:p>
      </dgm:t>
    </dgm:pt>
    <dgm:pt modelId="{AA7F3091-D2FA-498E-809F-75A2041BC274}">
      <dgm:prSet phldrT="[Text]"/>
      <dgm:spPr/>
      <dgm:t>
        <a:bodyPr/>
        <a:lstStyle/>
        <a:p>
          <a:r>
            <a:rPr lang="en-US" dirty="0" smtClean="0"/>
            <a:t>Forecast revenues.</a:t>
          </a:r>
          <a:endParaRPr lang="en-US" dirty="0"/>
        </a:p>
      </dgm:t>
    </dgm:pt>
    <dgm:pt modelId="{71234DFA-EE99-49F7-B566-18C764951092}" type="parTrans" cxnId="{9DAD629A-1D85-4F02-8211-22D470192301}">
      <dgm:prSet/>
      <dgm:spPr/>
      <dgm:t>
        <a:bodyPr/>
        <a:lstStyle/>
        <a:p>
          <a:endParaRPr lang="en-US"/>
        </a:p>
      </dgm:t>
    </dgm:pt>
    <dgm:pt modelId="{D03279A6-A59A-4CE9-942F-8FB207B06540}" type="sibTrans" cxnId="{9DAD629A-1D85-4F02-8211-22D470192301}">
      <dgm:prSet/>
      <dgm:spPr/>
      <dgm:t>
        <a:bodyPr/>
        <a:lstStyle/>
        <a:p>
          <a:endParaRPr lang="en-US"/>
        </a:p>
      </dgm:t>
    </dgm:pt>
    <dgm:pt modelId="{8F5A19EA-7358-4DD2-88D1-A2B846F18C25}">
      <dgm:prSet phldrT="[Text]"/>
      <dgm:spPr/>
      <dgm:t>
        <a:bodyPr/>
        <a:lstStyle/>
        <a:p>
          <a:r>
            <a:rPr lang="en-US" dirty="0" smtClean="0"/>
            <a:t>Estimate sales-driven accounts based on forecasted revenues.</a:t>
          </a:r>
          <a:endParaRPr lang="en-US" dirty="0"/>
        </a:p>
      </dgm:t>
    </dgm:pt>
    <dgm:pt modelId="{26F8E89E-2E56-49A3-A880-2F8B7D31A0C7}" type="parTrans" cxnId="{869C3668-0FF6-4A7A-B63B-92A12D82C042}">
      <dgm:prSet/>
      <dgm:spPr/>
      <dgm:t>
        <a:bodyPr/>
        <a:lstStyle/>
        <a:p>
          <a:endParaRPr lang="en-US"/>
        </a:p>
      </dgm:t>
    </dgm:pt>
    <dgm:pt modelId="{B2841977-E637-499A-BD9D-0DF2C21BC414}" type="sibTrans" cxnId="{869C3668-0FF6-4A7A-B63B-92A12D82C042}">
      <dgm:prSet/>
      <dgm:spPr/>
      <dgm:t>
        <a:bodyPr/>
        <a:lstStyle/>
        <a:p>
          <a:endParaRPr lang="en-US"/>
        </a:p>
      </dgm:t>
    </dgm:pt>
    <dgm:pt modelId="{776F2002-C00B-4EC9-A2CB-818023BD9351}">
      <dgm:prSet phldrT="[Text]"/>
      <dgm:spPr/>
      <dgm:t>
        <a:bodyPr/>
        <a:lstStyle/>
        <a:p>
          <a:r>
            <a:rPr lang="en-US" dirty="0" smtClean="0"/>
            <a:t>Estimate fixed burdens.</a:t>
          </a:r>
          <a:endParaRPr lang="en-US" dirty="0"/>
        </a:p>
      </dgm:t>
    </dgm:pt>
    <dgm:pt modelId="{ED2C4484-9220-4E3A-B50C-71E9F2AC3E3C}" type="parTrans" cxnId="{0E1B886F-339A-445B-9997-15C5F01AA759}">
      <dgm:prSet/>
      <dgm:spPr/>
      <dgm:t>
        <a:bodyPr/>
        <a:lstStyle/>
        <a:p>
          <a:endParaRPr lang="en-US"/>
        </a:p>
      </dgm:t>
    </dgm:pt>
    <dgm:pt modelId="{84CDE471-64CE-4C69-8A51-23238C83A2D1}" type="sibTrans" cxnId="{0E1B886F-339A-445B-9997-15C5F01AA759}">
      <dgm:prSet/>
      <dgm:spPr/>
      <dgm:t>
        <a:bodyPr/>
        <a:lstStyle/>
        <a:p>
          <a:endParaRPr lang="en-US"/>
        </a:p>
      </dgm:t>
    </dgm:pt>
    <dgm:pt modelId="{52A5B59C-13B1-4578-9F69-8726AA54FE46}">
      <dgm:prSet phldrT="[Text]"/>
      <dgm:spPr/>
      <dgm:t>
        <a:bodyPr/>
        <a:lstStyle/>
        <a:p>
          <a:r>
            <a:rPr lang="en-US" dirty="0" smtClean="0"/>
            <a:t>Construct future period income statement and balance sheet.</a:t>
          </a:r>
          <a:endParaRPr lang="en-US" dirty="0"/>
        </a:p>
      </dgm:t>
    </dgm:pt>
    <dgm:pt modelId="{2CD22BB0-A31E-4CE6-9BC3-FEF8E9BDEFF4}" type="parTrans" cxnId="{5112CC26-7760-4545-BAF4-175A65F84D21}">
      <dgm:prSet/>
      <dgm:spPr/>
      <dgm:t>
        <a:bodyPr/>
        <a:lstStyle/>
        <a:p>
          <a:endParaRPr lang="en-US"/>
        </a:p>
      </dgm:t>
    </dgm:pt>
    <dgm:pt modelId="{FFA29B66-CB17-4AA0-8802-FB2A4C89E99E}" type="sibTrans" cxnId="{5112CC26-7760-4545-BAF4-175A65F84D21}">
      <dgm:prSet/>
      <dgm:spPr/>
      <dgm:t>
        <a:bodyPr/>
        <a:lstStyle/>
        <a:p>
          <a:endParaRPr lang="en-US"/>
        </a:p>
      </dgm:t>
    </dgm:pt>
    <dgm:pt modelId="{9C48B76F-30C2-4DD8-8D27-A455D822B101}" type="pres">
      <dgm:prSet presAssocID="{C54395A6-277B-43BF-97BA-421AA1DFDC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C45339-09B8-4876-9690-40DB84C6D2CF}" type="pres">
      <dgm:prSet presAssocID="{C54395A6-277B-43BF-97BA-421AA1DFDC74}" presName="arrow" presStyleLbl="bgShp" presStyleIdx="0" presStyleCnt="1"/>
      <dgm:spPr/>
    </dgm:pt>
    <dgm:pt modelId="{EE666F80-3606-47E9-998B-563A057DF755}" type="pres">
      <dgm:prSet presAssocID="{C54395A6-277B-43BF-97BA-421AA1DFDC74}" presName="linearProcess" presStyleCnt="0"/>
      <dgm:spPr/>
    </dgm:pt>
    <dgm:pt modelId="{96FA23A4-0306-46E5-825B-545EBE988C58}" type="pres">
      <dgm:prSet presAssocID="{51C92DE6-36A5-432E-A59C-249941434BD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40632-926B-4E30-AB2B-A4AF03C9AD14}" type="pres">
      <dgm:prSet presAssocID="{EBD1CEFD-DAC2-4A23-AC88-F83395454F86}" presName="sibTrans" presStyleCnt="0"/>
      <dgm:spPr/>
    </dgm:pt>
    <dgm:pt modelId="{C54AC6B9-5D2F-498E-A134-877A6AAE2396}" type="pres">
      <dgm:prSet presAssocID="{CB8FD14D-C01D-4C9B-966B-18AFF40D031F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86683-479A-486A-8313-67CFFEF15294}" type="pres">
      <dgm:prSet presAssocID="{4C07C44A-C309-4907-B5C2-D34DAED5B57F}" presName="sibTrans" presStyleCnt="0"/>
      <dgm:spPr/>
    </dgm:pt>
    <dgm:pt modelId="{0E0DE63E-D02D-4E56-9767-B2A59CEBBF84}" type="pres">
      <dgm:prSet presAssocID="{AA7F3091-D2FA-498E-809F-75A2041BC274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36112-172E-4321-8329-647C34629858}" type="pres">
      <dgm:prSet presAssocID="{D03279A6-A59A-4CE9-942F-8FB207B06540}" presName="sibTrans" presStyleCnt="0"/>
      <dgm:spPr/>
    </dgm:pt>
    <dgm:pt modelId="{4DD60A69-E363-43E1-8E3B-F7315177B8D5}" type="pres">
      <dgm:prSet presAssocID="{8F5A19EA-7358-4DD2-88D1-A2B846F18C25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FBDC5-DD0D-4942-B4DD-5F1822E55C53}" type="pres">
      <dgm:prSet presAssocID="{B2841977-E637-499A-BD9D-0DF2C21BC414}" presName="sibTrans" presStyleCnt="0"/>
      <dgm:spPr/>
    </dgm:pt>
    <dgm:pt modelId="{103855ED-2B4B-4D69-BE95-D3687F7CA01B}" type="pres">
      <dgm:prSet presAssocID="{776F2002-C00B-4EC9-A2CB-818023BD9351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A94A9-4B4D-44F8-BA66-162E7F99FAB8}" type="pres">
      <dgm:prSet presAssocID="{84CDE471-64CE-4C69-8A51-23238C83A2D1}" presName="sibTrans" presStyleCnt="0"/>
      <dgm:spPr/>
    </dgm:pt>
    <dgm:pt modelId="{1DF724BD-1BD3-414C-B2E4-C5A4C5B93D52}" type="pres">
      <dgm:prSet presAssocID="{52A5B59C-13B1-4578-9F69-8726AA54FE46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D4DCE9-D8EB-4328-B18C-C48C4082D572}" type="presOf" srcId="{C54395A6-277B-43BF-97BA-421AA1DFDC74}" destId="{9C48B76F-30C2-4DD8-8D27-A455D822B101}" srcOrd="0" destOrd="0" presId="urn:microsoft.com/office/officeart/2005/8/layout/hProcess9"/>
    <dgm:cxn modelId="{CC952650-CFDA-4E62-879A-233E3C6D1D20}" srcId="{C54395A6-277B-43BF-97BA-421AA1DFDC74}" destId="{CB8FD14D-C01D-4C9B-966B-18AFF40D031F}" srcOrd="1" destOrd="0" parTransId="{2DB30791-6E90-4B0B-9CB1-ED70995E17ED}" sibTransId="{4C07C44A-C309-4907-B5C2-D34DAED5B57F}"/>
    <dgm:cxn modelId="{49275269-C149-4557-801B-3A1CD83F1790}" type="presOf" srcId="{776F2002-C00B-4EC9-A2CB-818023BD9351}" destId="{103855ED-2B4B-4D69-BE95-D3687F7CA01B}" srcOrd="0" destOrd="0" presId="urn:microsoft.com/office/officeart/2005/8/layout/hProcess9"/>
    <dgm:cxn modelId="{F1208311-7907-4A18-9E79-71274E89CBD3}" type="presOf" srcId="{8F5A19EA-7358-4DD2-88D1-A2B846F18C25}" destId="{4DD60A69-E363-43E1-8E3B-F7315177B8D5}" srcOrd="0" destOrd="0" presId="urn:microsoft.com/office/officeart/2005/8/layout/hProcess9"/>
    <dgm:cxn modelId="{55DD078E-4DDE-46B0-ACA6-A8BBA78E7649}" type="presOf" srcId="{52A5B59C-13B1-4578-9F69-8726AA54FE46}" destId="{1DF724BD-1BD3-414C-B2E4-C5A4C5B93D52}" srcOrd="0" destOrd="0" presId="urn:microsoft.com/office/officeart/2005/8/layout/hProcess9"/>
    <dgm:cxn modelId="{5787AD13-D6CB-4CF7-A0D8-2ACB27A21F47}" type="presOf" srcId="{AA7F3091-D2FA-498E-809F-75A2041BC274}" destId="{0E0DE63E-D02D-4E56-9767-B2A59CEBBF84}" srcOrd="0" destOrd="0" presId="urn:microsoft.com/office/officeart/2005/8/layout/hProcess9"/>
    <dgm:cxn modelId="{5112CC26-7760-4545-BAF4-175A65F84D21}" srcId="{C54395A6-277B-43BF-97BA-421AA1DFDC74}" destId="{52A5B59C-13B1-4578-9F69-8726AA54FE46}" srcOrd="5" destOrd="0" parTransId="{2CD22BB0-A31E-4CE6-9BC3-FEF8E9BDEFF4}" sibTransId="{FFA29B66-CB17-4AA0-8802-FB2A4C89E99E}"/>
    <dgm:cxn modelId="{9DAD629A-1D85-4F02-8211-22D470192301}" srcId="{C54395A6-277B-43BF-97BA-421AA1DFDC74}" destId="{AA7F3091-D2FA-498E-809F-75A2041BC274}" srcOrd="2" destOrd="0" parTransId="{71234DFA-EE99-49F7-B566-18C764951092}" sibTransId="{D03279A6-A59A-4CE9-942F-8FB207B06540}"/>
    <dgm:cxn modelId="{0E1B886F-339A-445B-9997-15C5F01AA759}" srcId="{C54395A6-277B-43BF-97BA-421AA1DFDC74}" destId="{776F2002-C00B-4EC9-A2CB-818023BD9351}" srcOrd="4" destOrd="0" parTransId="{ED2C4484-9220-4E3A-B50C-71E9F2AC3E3C}" sibTransId="{84CDE471-64CE-4C69-8A51-23238C83A2D1}"/>
    <dgm:cxn modelId="{8EB69FB7-203E-48D2-923B-E3E83412D6A5}" srcId="{C54395A6-277B-43BF-97BA-421AA1DFDC74}" destId="{51C92DE6-36A5-432E-A59C-249941434BD0}" srcOrd="0" destOrd="0" parTransId="{96903600-65D3-4804-B548-1840573685DF}" sibTransId="{EBD1CEFD-DAC2-4A23-AC88-F83395454F86}"/>
    <dgm:cxn modelId="{6877614D-D60B-464B-BFED-0D91CBEB7BC1}" type="presOf" srcId="{CB8FD14D-C01D-4C9B-966B-18AFF40D031F}" destId="{C54AC6B9-5D2F-498E-A134-877A6AAE2396}" srcOrd="0" destOrd="0" presId="urn:microsoft.com/office/officeart/2005/8/layout/hProcess9"/>
    <dgm:cxn modelId="{B976E047-5224-495D-8DDB-D8E9FAF63F0F}" type="presOf" srcId="{51C92DE6-36A5-432E-A59C-249941434BD0}" destId="{96FA23A4-0306-46E5-825B-545EBE988C58}" srcOrd="0" destOrd="0" presId="urn:microsoft.com/office/officeart/2005/8/layout/hProcess9"/>
    <dgm:cxn modelId="{869C3668-0FF6-4A7A-B63B-92A12D82C042}" srcId="{C54395A6-277B-43BF-97BA-421AA1DFDC74}" destId="{8F5A19EA-7358-4DD2-88D1-A2B846F18C25}" srcOrd="3" destOrd="0" parTransId="{26F8E89E-2E56-49A3-A880-2F8B7D31A0C7}" sibTransId="{B2841977-E637-499A-BD9D-0DF2C21BC414}"/>
    <dgm:cxn modelId="{DC11744B-F4CF-4B84-B1F4-D7836BD952A0}" type="presParOf" srcId="{9C48B76F-30C2-4DD8-8D27-A455D822B101}" destId="{97C45339-09B8-4876-9690-40DB84C6D2CF}" srcOrd="0" destOrd="0" presId="urn:microsoft.com/office/officeart/2005/8/layout/hProcess9"/>
    <dgm:cxn modelId="{B5841823-4E52-4363-B6B0-3F9179CCC56D}" type="presParOf" srcId="{9C48B76F-30C2-4DD8-8D27-A455D822B101}" destId="{EE666F80-3606-47E9-998B-563A057DF755}" srcOrd="1" destOrd="0" presId="urn:microsoft.com/office/officeart/2005/8/layout/hProcess9"/>
    <dgm:cxn modelId="{7AF456B4-E6A4-48A9-BE76-4F2B3402D240}" type="presParOf" srcId="{EE666F80-3606-47E9-998B-563A057DF755}" destId="{96FA23A4-0306-46E5-825B-545EBE988C58}" srcOrd="0" destOrd="0" presId="urn:microsoft.com/office/officeart/2005/8/layout/hProcess9"/>
    <dgm:cxn modelId="{E3787704-C27C-4DC7-857F-9E85AA4D8EA8}" type="presParOf" srcId="{EE666F80-3606-47E9-998B-563A057DF755}" destId="{D1D40632-926B-4E30-AB2B-A4AF03C9AD14}" srcOrd="1" destOrd="0" presId="urn:microsoft.com/office/officeart/2005/8/layout/hProcess9"/>
    <dgm:cxn modelId="{A173D087-BAC8-47BB-977A-C46C996F8550}" type="presParOf" srcId="{EE666F80-3606-47E9-998B-563A057DF755}" destId="{C54AC6B9-5D2F-498E-A134-877A6AAE2396}" srcOrd="2" destOrd="0" presId="urn:microsoft.com/office/officeart/2005/8/layout/hProcess9"/>
    <dgm:cxn modelId="{A44B1FB5-7012-43E1-9336-5498E25D32EB}" type="presParOf" srcId="{EE666F80-3606-47E9-998B-563A057DF755}" destId="{24586683-479A-486A-8313-67CFFEF15294}" srcOrd="3" destOrd="0" presId="urn:microsoft.com/office/officeart/2005/8/layout/hProcess9"/>
    <dgm:cxn modelId="{2A7B58D5-319F-4C01-9578-0EB621C3A5C8}" type="presParOf" srcId="{EE666F80-3606-47E9-998B-563A057DF755}" destId="{0E0DE63E-D02D-4E56-9767-B2A59CEBBF84}" srcOrd="4" destOrd="0" presId="urn:microsoft.com/office/officeart/2005/8/layout/hProcess9"/>
    <dgm:cxn modelId="{192BF4B1-4528-489D-8C6C-1A01462B5CAC}" type="presParOf" srcId="{EE666F80-3606-47E9-998B-563A057DF755}" destId="{1F136112-172E-4321-8329-647C34629858}" srcOrd="5" destOrd="0" presId="urn:microsoft.com/office/officeart/2005/8/layout/hProcess9"/>
    <dgm:cxn modelId="{F421ED02-6FFC-4701-ABBD-0323524D9E8B}" type="presParOf" srcId="{EE666F80-3606-47E9-998B-563A057DF755}" destId="{4DD60A69-E363-43E1-8E3B-F7315177B8D5}" srcOrd="6" destOrd="0" presId="urn:microsoft.com/office/officeart/2005/8/layout/hProcess9"/>
    <dgm:cxn modelId="{2EB83264-3AB3-4DD6-AD55-CEA0FDD9A610}" type="presParOf" srcId="{EE666F80-3606-47E9-998B-563A057DF755}" destId="{52AFBDC5-DD0D-4942-B4DD-5F1822E55C53}" srcOrd="7" destOrd="0" presId="urn:microsoft.com/office/officeart/2005/8/layout/hProcess9"/>
    <dgm:cxn modelId="{F28DE241-94B9-4B15-8794-946A12CAA979}" type="presParOf" srcId="{EE666F80-3606-47E9-998B-563A057DF755}" destId="{103855ED-2B4B-4D69-BE95-D3687F7CA01B}" srcOrd="8" destOrd="0" presId="urn:microsoft.com/office/officeart/2005/8/layout/hProcess9"/>
    <dgm:cxn modelId="{D9B8203A-D953-419D-AF08-BD14FDEFE564}" type="presParOf" srcId="{EE666F80-3606-47E9-998B-563A057DF755}" destId="{A7CA94A9-4B4D-44F8-BA66-162E7F99FAB8}" srcOrd="9" destOrd="0" presId="urn:microsoft.com/office/officeart/2005/8/layout/hProcess9"/>
    <dgm:cxn modelId="{600C000C-69B0-48C7-A81F-27A3990B2102}" type="presParOf" srcId="{EE666F80-3606-47E9-998B-563A057DF755}" destId="{1DF724BD-1BD3-414C-B2E4-C5A4C5B93D5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A1258E-8184-4F15-82E5-6A95BDD763D0}">
      <dsp:nvSpPr>
        <dsp:cNvPr id="0" name=""/>
        <dsp:cNvSpPr/>
      </dsp:nvSpPr>
      <dsp:spPr>
        <a:xfrm>
          <a:off x="457198" y="381002"/>
          <a:ext cx="3800859" cy="102412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0F4D8-DF47-4CE9-8973-9BD8CD01B9C0}">
      <dsp:nvSpPr>
        <dsp:cNvPr id="0" name=""/>
        <dsp:cNvSpPr/>
      </dsp:nvSpPr>
      <dsp:spPr>
        <a:xfrm>
          <a:off x="2000250" y="2770631"/>
          <a:ext cx="571500" cy="36576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1FBE55F9-AC4B-45DF-922D-AFA994C227FC}">
      <dsp:nvSpPr>
        <dsp:cNvPr id="0" name=""/>
        <dsp:cNvSpPr/>
      </dsp:nvSpPr>
      <dsp:spPr>
        <a:xfrm>
          <a:off x="914399" y="3063240"/>
          <a:ext cx="2743200" cy="68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Financial Analysis</a:t>
          </a:r>
          <a:endParaRPr lang="en-US" sz="2300" kern="1200" dirty="0"/>
        </a:p>
      </dsp:txBody>
      <dsp:txXfrm>
        <a:off x="914399" y="3063240"/>
        <a:ext cx="2743200" cy="685800"/>
      </dsp:txXfrm>
    </dsp:sp>
    <dsp:sp modelId="{E9CBB25C-86BC-4E4E-B98D-4DBA0F85E791}">
      <dsp:nvSpPr>
        <dsp:cNvPr id="0" name=""/>
        <dsp:cNvSpPr/>
      </dsp:nvSpPr>
      <dsp:spPr>
        <a:xfrm>
          <a:off x="1523995" y="1600204"/>
          <a:ext cx="1714493" cy="10286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Economic Data</a:t>
          </a:r>
          <a:endParaRPr lang="en-US" sz="1400" b="1" kern="1200" dirty="0"/>
        </a:p>
      </dsp:txBody>
      <dsp:txXfrm>
        <a:off x="1523995" y="1600204"/>
        <a:ext cx="1714493" cy="1028699"/>
      </dsp:txXfrm>
    </dsp:sp>
    <dsp:sp modelId="{647E3FD2-6DBC-45D4-B656-A1BBCB769CF1}">
      <dsp:nvSpPr>
        <dsp:cNvPr id="0" name=""/>
        <dsp:cNvSpPr/>
      </dsp:nvSpPr>
      <dsp:spPr>
        <a:xfrm>
          <a:off x="685799" y="761996"/>
          <a:ext cx="1638297" cy="1028699"/>
        </a:xfrm>
        <a:prstGeom prst="ellipse">
          <a:avLst/>
        </a:prstGeom>
        <a:solidFill>
          <a:schemeClr val="accent3">
            <a:hueOff val="1601250"/>
            <a:satOff val="19614"/>
            <a:lumOff val="-14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Market Data</a:t>
          </a:r>
          <a:endParaRPr lang="en-US" sz="1400" b="1" kern="1200" dirty="0"/>
        </a:p>
      </dsp:txBody>
      <dsp:txXfrm>
        <a:off x="685799" y="761996"/>
        <a:ext cx="1638297" cy="1028699"/>
      </dsp:txXfrm>
    </dsp:sp>
    <dsp:sp modelId="{CFB8AF78-FC2C-4CB0-AB35-23F1E5F3BAAA}">
      <dsp:nvSpPr>
        <dsp:cNvPr id="0" name=""/>
        <dsp:cNvSpPr/>
      </dsp:nvSpPr>
      <dsp:spPr>
        <a:xfrm>
          <a:off x="2286001" y="685803"/>
          <a:ext cx="1744983" cy="1028699"/>
        </a:xfrm>
        <a:prstGeom prst="ellipse">
          <a:avLst/>
        </a:prstGeom>
        <a:solidFill>
          <a:schemeClr val="accent3">
            <a:hueOff val="3202499"/>
            <a:satOff val="39228"/>
            <a:lumOff val="-292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Financial Disclosures</a:t>
          </a:r>
          <a:endParaRPr lang="en-US" sz="1400" b="1" kern="1200" dirty="0"/>
        </a:p>
      </dsp:txBody>
      <dsp:txXfrm>
        <a:off x="2286001" y="685803"/>
        <a:ext cx="1744983" cy="1028699"/>
      </dsp:txXfrm>
    </dsp:sp>
    <dsp:sp modelId="{79172C9E-61B0-4646-8E06-6D2FD76E3BFD}">
      <dsp:nvSpPr>
        <dsp:cNvPr id="0" name=""/>
        <dsp:cNvSpPr/>
      </dsp:nvSpPr>
      <dsp:spPr>
        <a:xfrm>
          <a:off x="304808" y="228589"/>
          <a:ext cx="4114786" cy="2560320"/>
        </a:xfrm>
        <a:prstGeom prst="funnel">
          <a:avLst/>
        </a:prstGeom>
        <a:solidFill>
          <a:schemeClr val="accent2">
            <a:lumMod val="20000"/>
            <a:lumOff val="80000"/>
            <a:alpha val="1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B37FC6-8A1F-42EB-AA60-99EC06DB1F13}">
      <dsp:nvSpPr>
        <dsp:cNvPr id="0" name=""/>
        <dsp:cNvSpPr/>
      </dsp:nvSpPr>
      <dsp:spPr>
        <a:xfrm>
          <a:off x="1928" y="0"/>
          <a:ext cx="1892814" cy="266699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Activity Ratios</a:t>
          </a:r>
          <a:endParaRPr lang="en-US" sz="2000" kern="1200" dirty="0"/>
        </a:p>
      </dsp:txBody>
      <dsp:txXfrm>
        <a:off x="1928" y="0"/>
        <a:ext cx="1892814" cy="800100"/>
      </dsp:txXfrm>
    </dsp:sp>
    <dsp:sp modelId="{1D0EF1E1-948F-44EB-8115-115CDCBF5E47}">
      <dsp:nvSpPr>
        <dsp:cNvPr id="0" name=""/>
        <dsp:cNvSpPr/>
      </dsp:nvSpPr>
      <dsp:spPr>
        <a:xfrm>
          <a:off x="191210" y="800100"/>
          <a:ext cx="1514251" cy="17335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Effectiveness in putting its asset investment to use.</a:t>
          </a:r>
          <a:endParaRPr lang="en-US" sz="1600" b="0" kern="1200" dirty="0"/>
        </a:p>
      </dsp:txBody>
      <dsp:txXfrm>
        <a:off x="191210" y="800100"/>
        <a:ext cx="1514251" cy="1733550"/>
      </dsp:txXfrm>
    </dsp:sp>
    <dsp:sp modelId="{9F428561-ABB5-46B6-B3F4-7F569C87BA47}">
      <dsp:nvSpPr>
        <dsp:cNvPr id="0" name=""/>
        <dsp:cNvSpPr/>
      </dsp:nvSpPr>
      <dsp:spPr>
        <a:xfrm>
          <a:off x="2036704" y="0"/>
          <a:ext cx="1892814" cy="266699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Liquidity Ratios</a:t>
          </a:r>
          <a:endParaRPr lang="en-US" sz="2000" kern="1200" dirty="0"/>
        </a:p>
      </dsp:txBody>
      <dsp:txXfrm>
        <a:off x="2036704" y="0"/>
        <a:ext cx="1892814" cy="800100"/>
      </dsp:txXfrm>
    </dsp:sp>
    <dsp:sp modelId="{515717F4-8D0B-4BF6-AD6A-2876714B2815}">
      <dsp:nvSpPr>
        <dsp:cNvPr id="0" name=""/>
        <dsp:cNvSpPr/>
      </dsp:nvSpPr>
      <dsp:spPr>
        <a:xfrm>
          <a:off x="2225986" y="800100"/>
          <a:ext cx="1514251" cy="1733550"/>
        </a:xfrm>
        <a:prstGeom prst="roundRect">
          <a:avLst>
            <a:gd name="adj" fmla="val 10000"/>
          </a:avLst>
        </a:prstGeom>
        <a:solidFill>
          <a:schemeClr val="accent3">
            <a:hueOff val="1067500"/>
            <a:satOff val="13076"/>
            <a:lumOff val="-973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Ability to meet short-term, immediate obligations.</a:t>
          </a:r>
          <a:endParaRPr lang="en-US" sz="1600" b="0" kern="1200" dirty="0"/>
        </a:p>
      </dsp:txBody>
      <dsp:txXfrm>
        <a:off x="2225986" y="800100"/>
        <a:ext cx="1514251" cy="1733550"/>
      </dsp:txXfrm>
    </dsp:sp>
    <dsp:sp modelId="{231D32D2-B494-4004-8AC0-3BBAB3CFE875}">
      <dsp:nvSpPr>
        <dsp:cNvPr id="0" name=""/>
        <dsp:cNvSpPr/>
      </dsp:nvSpPr>
      <dsp:spPr>
        <a:xfrm>
          <a:off x="4071480" y="0"/>
          <a:ext cx="1892814" cy="266699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Solvency Ratios</a:t>
          </a:r>
          <a:endParaRPr lang="en-US" sz="2000" kern="1200" dirty="0"/>
        </a:p>
      </dsp:txBody>
      <dsp:txXfrm>
        <a:off x="4071480" y="0"/>
        <a:ext cx="1892814" cy="800100"/>
      </dsp:txXfrm>
    </dsp:sp>
    <dsp:sp modelId="{20C38765-49B6-440D-8B5E-BE4DFBE5C7BA}">
      <dsp:nvSpPr>
        <dsp:cNvPr id="0" name=""/>
        <dsp:cNvSpPr/>
      </dsp:nvSpPr>
      <dsp:spPr>
        <a:xfrm>
          <a:off x="4260762" y="800100"/>
          <a:ext cx="1514251" cy="1733550"/>
        </a:xfrm>
        <a:prstGeom prst="roundRect">
          <a:avLst>
            <a:gd name="adj" fmla="val 10000"/>
          </a:avLst>
        </a:prstGeom>
        <a:solidFill>
          <a:schemeClr val="accent3">
            <a:hueOff val="2134999"/>
            <a:satOff val="26152"/>
            <a:lumOff val="-1947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Ability to satisfy debt obligations.</a:t>
          </a:r>
          <a:endParaRPr lang="en-US" sz="1600" kern="1200" dirty="0"/>
        </a:p>
      </dsp:txBody>
      <dsp:txXfrm>
        <a:off x="4260762" y="800100"/>
        <a:ext cx="1514251" cy="1733550"/>
      </dsp:txXfrm>
    </dsp:sp>
    <dsp:sp modelId="{56BA7663-B725-417F-8020-811B5FC2D1CF}">
      <dsp:nvSpPr>
        <dsp:cNvPr id="0" name=""/>
        <dsp:cNvSpPr/>
      </dsp:nvSpPr>
      <dsp:spPr>
        <a:xfrm>
          <a:off x="6108185" y="0"/>
          <a:ext cx="1892814" cy="266699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Profitability Ratios</a:t>
          </a:r>
          <a:endParaRPr lang="en-US" sz="2000" kern="1200" dirty="0"/>
        </a:p>
      </dsp:txBody>
      <dsp:txXfrm>
        <a:off x="6108185" y="0"/>
        <a:ext cx="1892814" cy="800100"/>
      </dsp:txXfrm>
    </dsp:sp>
    <dsp:sp modelId="{AB312176-BE1E-43B4-9736-CF721B143C19}">
      <dsp:nvSpPr>
        <dsp:cNvPr id="0" name=""/>
        <dsp:cNvSpPr/>
      </dsp:nvSpPr>
      <dsp:spPr>
        <a:xfrm>
          <a:off x="6295537" y="800100"/>
          <a:ext cx="1514251" cy="1733550"/>
        </a:xfrm>
        <a:prstGeom prst="roundRect">
          <a:avLst>
            <a:gd name="adj" fmla="val 10000"/>
          </a:avLst>
        </a:prstGeom>
        <a:solidFill>
          <a:schemeClr val="accent3">
            <a:hueOff val="3202499"/>
            <a:satOff val="39228"/>
            <a:lumOff val="-2921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Ability to manage expenses to produce profits from sales.</a:t>
          </a:r>
          <a:endParaRPr lang="en-US" sz="1600" kern="1200" dirty="0"/>
        </a:p>
      </dsp:txBody>
      <dsp:txXfrm>
        <a:off x="6295537" y="800100"/>
        <a:ext cx="1514251" cy="17335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E684C9-6430-4020-B599-36423B07537B}">
      <dsp:nvSpPr>
        <dsp:cNvPr id="0" name=""/>
        <dsp:cNvSpPr/>
      </dsp:nvSpPr>
      <dsp:spPr>
        <a:xfrm>
          <a:off x="1638299" y="824243"/>
          <a:ext cx="896555" cy="311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00"/>
              </a:lnTo>
              <a:lnTo>
                <a:pt x="896555" y="155600"/>
              </a:lnTo>
              <a:lnTo>
                <a:pt x="896555" y="31120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59F08-8E8F-48D6-A8F8-33C1A151B635}">
      <dsp:nvSpPr>
        <dsp:cNvPr id="0" name=""/>
        <dsp:cNvSpPr/>
      </dsp:nvSpPr>
      <dsp:spPr>
        <a:xfrm>
          <a:off x="148980" y="1876399"/>
          <a:ext cx="222286" cy="1733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834"/>
              </a:lnTo>
              <a:lnTo>
                <a:pt x="222286" y="17338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C5EA4-F0B2-46C6-8B0A-29ED0BFDD6F9}">
      <dsp:nvSpPr>
        <dsp:cNvPr id="0" name=""/>
        <dsp:cNvSpPr/>
      </dsp:nvSpPr>
      <dsp:spPr>
        <a:xfrm>
          <a:off x="148980" y="1876399"/>
          <a:ext cx="222286" cy="68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678"/>
              </a:lnTo>
              <a:lnTo>
                <a:pt x="222286" y="6816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3B196-945E-4AB3-8B7B-EDEBD41417D5}">
      <dsp:nvSpPr>
        <dsp:cNvPr id="0" name=""/>
        <dsp:cNvSpPr/>
      </dsp:nvSpPr>
      <dsp:spPr>
        <a:xfrm>
          <a:off x="741744" y="824243"/>
          <a:ext cx="896555" cy="311201"/>
        </a:xfrm>
        <a:custGeom>
          <a:avLst/>
          <a:gdLst/>
          <a:ahLst/>
          <a:cxnLst/>
          <a:rect l="0" t="0" r="0" b="0"/>
          <a:pathLst>
            <a:path>
              <a:moveTo>
                <a:pt x="896555" y="0"/>
              </a:moveTo>
              <a:lnTo>
                <a:pt x="896555" y="155600"/>
              </a:lnTo>
              <a:lnTo>
                <a:pt x="0" y="155600"/>
              </a:lnTo>
              <a:lnTo>
                <a:pt x="0" y="31120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40A64-41D6-4A7F-BE36-1114E3E85F14}">
      <dsp:nvSpPr>
        <dsp:cNvPr id="0" name=""/>
        <dsp:cNvSpPr/>
      </dsp:nvSpPr>
      <dsp:spPr>
        <a:xfrm>
          <a:off x="897345" y="83288"/>
          <a:ext cx="1481909" cy="74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Risk</a:t>
          </a:r>
          <a:endParaRPr lang="en-US" sz="1800" b="1" kern="1200" dirty="0"/>
        </a:p>
      </dsp:txBody>
      <dsp:txXfrm>
        <a:off x="897345" y="83288"/>
        <a:ext cx="1481909" cy="740954"/>
      </dsp:txXfrm>
    </dsp:sp>
    <dsp:sp modelId="{7377B934-FADE-4CDF-B316-F2667A5389D8}">
      <dsp:nvSpPr>
        <dsp:cNvPr id="0" name=""/>
        <dsp:cNvSpPr/>
      </dsp:nvSpPr>
      <dsp:spPr>
        <a:xfrm>
          <a:off x="789" y="1135444"/>
          <a:ext cx="1481909" cy="7409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Business Risk</a:t>
          </a:r>
          <a:endParaRPr lang="en-US" sz="1800" b="1" kern="1200" dirty="0"/>
        </a:p>
      </dsp:txBody>
      <dsp:txXfrm>
        <a:off x="789" y="1135444"/>
        <a:ext cx="1481909" cy="740954"/>
      </dsp:txXfrm>
    </dsp:sp>
    <dsp:sp modelId="{1DE62CA9-8EC8-4D5C-B351-C2E73A56C906}">
      <dsp:nvSpPr>
        <dsp:cNvPr id="0" name=""/>
        <dsp:cNvSpPr/>
      </dsp:nvSpPr>
      <dsp:spPr>
        <a:xfrm>
          <a:off x="371267" y="2187600"/>
          <a:ext cx="1481909" cy="7409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Sales Risk</a:t>
          </a:r>
          <a:endParaRPr lang="en-US" sz="1800" b="1" kern="1200" dirty="0"/>
        </a:p>
      </dsp:txBody>
      <dsp:txXfrm>
        <a:off x="371267" y="2187600"/>
        <a:ext cx="1481909" cy="740954"/>
      </dsp:txXfrm>
    </dsp:sp>
    <dsp:sp modelId="{3953240E-46E7-4827-A3BF-53A7ACEDE7D9}">
      <dsp:nvSpPr>
        <dsp:cNvPr id="0" name=""/>
        <dsp:cNvSpPr/>
      </dsp:nvSpPr>
      <dsp:spPr>
        <a:xfrm>
          <a:off x="371267" y="3239756"/>
          <a:ext cx="1481909" cy="7409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Operating Risk</a:t>
          </a:r>
          <a:endParaRPr lang="en-US" sz="1800" b="1" kern="1200" dirty="0"/>
        </a:p>
      </dsp:txBody>
      <dsp:txXfrm>
        <a:off x="371267" y="3239756"/>
        <a:ext cx="1481909" cy="740954"/>
      </dsp:txXfrm>
    </dsp:sp>
    <dsp:sp modelId="{36CA0FE3-2A4F-4A71-A2A0-1D91ADC4FE36}">
      <dsp:nvSpPr>
        <dsp:cNvPr id="0" name=""/>
        <dsp:cNvSpPr/>
      </dsp:nvSpPr>
      <dsp:spPr>
        <a:xfrm>
          <a:off x="1793900" y="1135444"/>
          <a:ext cx="1481909" cy="7409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Financial Risk</a:t>
          </a:r>
          <a:endParaRPr lang="en-US" sz="1800" b="1" kern="1200" dirty="0"/>
        </a:p>
      </dsp:txBody>
      <dsp:txXfrm>
        <a:off x="1793900" y="1135444"/>
        <a:ext cx="1481909" cy="7409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DCACAE-B638-476D-9CB0-EE5CB734ACD0}">
      <dsp:nvSpPr>
        <dsp:cNvPr id="0" name=""/>
        <dsp:cNvSpPr/>
      </dsp:nvSpPr>
      <dsp:spPr>
        <a:xfrm>
          <a:off x="2705099" y="911517"/>
          <a:ext cx="1913878" cy="33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80"/>
              </a:lnTo>
              <a:lnTo>
                <a:pt x="1913878" y="166080"/>
              </a:lnTo>
              <a:lnTo>
                <a:pt x="1913878" y="3321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699E3-D676-4D17-B5E4-0B9946C34353}">
      <dsp:nvSpPr>
        <dsp:cNvPr id="0" name=""/>
        <dsp:cNvSpPr/>
      </dsp:nvSpPr>
      <dsp:spPr>
        <a:xfrm>
          <a:off x="2659379" y="911517"/>
          <a:ext cx="91440" cy="3321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1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E9A83-42EE-401E-ADBC-5DA249C9B71D}">
      <dsp:nvSpPr>
        <dsp:cNvPr id="0" name=""/>
        <dsp:cNvSpPr/>
      </dsp:nvSpPr>
      <dsp:spPr>
        <a:xfrm>
          <a:off x="791221" y="2034537"/>
          <a:ext cx="727590" cy="3063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3699"/>
              </a:lnTo>
              <a:lnTo>
                <a:pt x="727590" y="30636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D1128-EA2D-4577-9EE5-93A896A25C9B}">
      <dsp:nvSpPr>
        <dsp:cNvPr id="0" name=""/>
        <dsp:cNvSpPr/>
      </dsp:nvSpPr>
      <dsp:spPr>
        <a:xfrm>
          <a:off x="791221" y="2034537"/>
          <a:ext cx="860402" cy="183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951"/>
              </a:lnTo>
              <a:lnTo>
                <a:pt x="860402" y="18399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B36E6-C368-416C-BE9E-16B807F1CA57}">
      <dsp:nvSpPr>
        <dsp:cNvPr id="0" name=""/>
        <dsp:cNvSpPr/>
      </dsp:nvSpPr>
      <dsp:spPr>
        <a:xfrm>
          <a:off x="791221" y="2034537"/>
          <a:ext cx="727590" cy="474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515"/>
              </a:lnTo>
              <a:lnTo>
                <a:pt x="727590" y="4745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7562D-9795-4701-BCE5-02844883412A}">
      <dsp:nvSpPr>
        <dsp:cNvPr id="0" name=""/>
        <dsp:cNvSpPr/>
      </dsp:nvSpPr>
      <dsp:spPr>
        <a:xfrm>
          <a:off x="791221" y="911517"/>
          <a:ext cx="1913878" cy="332160"/>
        </a:xfrm>
        <a:custGeom>
          <a:avLst/>
          <a:gdLst/>
          <a:ahLst/>
          <a:cxnLst/>
          <a:rect l="0" t="0" r="0" b="0"/>
          <a:pathLst>
            <a:path>
              <a:moveTo>
                <a:pt x="1913878" y="0"/>
              </a:moveTo>
              <a:lnTo>
                <a:pt x="1913878" y="166080"/>
              </a:lnTo>
              <a:lnTo>
                <a:pt x="0" y="166080"/>
              </a:lnTo>
              <a:lnTo>
                <a:pt x="0" y="3321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DB9C3-DAC5-4DE6-AF6E-EC485BFDBE6F}">
      <dsp:nvSpPr>
        <dsp:cNvPr id="0" name=""/>
        <dsp:cNvSpPr/>
      </dsp:nvSpPr>
      <dsp:spPr>
        <a:xfrm>
          <a:off x="2309670" y="120659"/>
          <a:ext cx="790858" cy="79085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E8CA7-4327-45F6-BD9B-11872B1594B4}">
      <dsp:nvSpPr>
        <dsp:cNvPr id="0" name=""/>
        <dsp:cNvSpPr/>
      </dsp:nvSpPr>
      <dsp:spPr>
        <a:xfrm>
          <a:off x="2309670" y="120659"/>
          <a:ext cx="790858" cy="79085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32F61-4770-4614-8487-58FC43227790}">
      <dsp:nvSpPr>
        <dsp:cNvPr id="0" name=""/>
        <dsp:cNvSpPr/>
      </dsp:nvSpPr>
      <dsp:spPr>
        <a:xfrm>
          <a:off x="1914241" y="263013"/>
          <a:ext cx="1581717" cy="506149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Return on Equity</a:t>
          </a:r>
          <a:endParaRPr lang="en-US" sz="1500" kern="1200" dirty="0"/>
        </a:p>
      </dsp:txBody>
      <dsp:txXfrm>
        <a:off x="1914241" y="263013"/>
        <a:ext cx="1581717" cy="506149"/>
      </dsp:txXfrm>
    </dsp:sp>
    <dsp:sp modelId="{33021F34-52EC-44F4-A4D5-01082568AAA9}">
      <dsp:nvSpPr>
        <dsp:cNvPr id="0" name=""/>
        <dsp:cNvSpPr/>
      </dsp:nvSpPr>
      <dsp:spPr>
        <a:xfrm>
          <a:off x="395792" y="1243678"/>
          <a:ext cx="790858" cy="79085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497D3-D133-4422-AE35-2AEDFA7909E5}">
      <dsp:nvSpPr>
        <dsp:cNvPr id="0" name=""/>
        <dsp:cNvSpPr/>
      </dsp:nvSpPr>
      <dsp:spPr>
        <a:xfrm>
          <a:off x="395792" y="1243678"/>
          <a:ext cx="790858" cy="79085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9694E-EC66-4D7A-9CCB-948C60182586}">
      <dsp:nvSpPr>
        <dsp:cNvPr id="0" name=""/>
        <dsp:cNvSpPr/>
      </dsp:nvSpPr>
      <dsp:spPr>
        <a:xfrm>
          <a:off x="363" y="1386033"/>
          <a:ext cx="1581717" cy="506149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Net Profit </a:t>
          </a:r>
          <a:br>
            <a:rPr lang="en-US" sz="1500" kern="1200" dirty="0" smtClean="0"/>
          </a:br>
          <a:r>
            <a:rPr lang="en-US" sz="1500" kern="1200" dirty="0" smtClean="0"/>
            <a:t>Margin</a:t>
          </a:r>
          <a:endParaRPr lang="en-US" sz="1500" kern="1200" dirty="0"/>
        </a:p>
      </dsp:txBody>
      <dsp:txXfrm>
        <a:off x="363" y="1386033"/>
        <a:ext cx="1581717" cy="506149"/>
      </dsp:txXfrm>
    </dsp:sp>
    <dsp:sp modelId="{A98D12DF-890D-4BA6-8FE9-215E07DC127C}">
      <dsp:nvSpPr>
        <dsp:cNvPr id="0" name=""/>
        <dsp:cNvSpPr/>
      </dsp:nvSpPr>
      <dsp:spPr>
        <a:xfrm>
          <a:off x="1423908" y="2366697"/>
          <a:ext cx="790858" cy="79085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1503B-8625-4FAC-9178-901AEA657B83}">
      <dsp:nvSpPr>
        <dsp:cNvPr id="0" name=""/>
        <dsp:cNvSpPr/>
      </dsp:nvSpPr>
      <dsp:spPr>
        <a:xfrm>
          <a:off x="1423908" y="2366697"/>
          <a:ext cx="790858" cy="79085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C0BAE-F5E4-49EA-A829-662434937F41}">
      <dsp:nvSpPr>
        <dsp:cNvPr id="0" name=""/>
        <dsp:cNvSpPr/>
      </dsp:nvSpPr>
      <dsp:spPr>
        <a:xfrm>
          <a:off x="1028479" y="2509052"/>
          <a:ext cx="1581717" cy="506149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Operating Profit Margin</a:t>
          </a:r>
          <a:endParaRPr lang="en-US" sz="1500" kern="1200" dirty="0"/>
        </a:p>
      </dsp:txBody>
      <dsp:txXfrm>
        <a:off x="1028479" y="2509052"/>
        <a:ext cx="1581717" cy="506149"/>
      </dsp:txXfrm>
    </dsp:sp>
    <dsp:sp modelId="{51CE5F9B-9757-4348-960C-082A951B8916}">
      <dsp:nvSpPr>
        <dsp:cNvPr id="0" name=""/>
        <dsp:cNvSpPr/>
      </dsp:nvSpPr>
      <dsp:spPr>
        <a:xfrm>
          <a:off x="1538433" y="3529677"/>
          <a:ext cx="943257" cy="11340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0D466-2CF8-4B79-8A03-90515BCDC1D4}">
      <dsp:nvSpPr>
        <dsp:cNvPr id="0" name=""/>
        <dsp:cNvSpPr/>
      </dsp:nvSpPr>
      <dsp:spPr>
        <a:xfrm>
          <a:off x="1538433" y="3529677"/>
          <a:ext cx="943257" cy="11340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8B5F5-C4B2-4D25-B5AC-203E9308ED02}">
      <dsp:nvSpPr>
        <dsp:cNvPr id="0" name=""/>
        <dsp:cNvSpPr/>
      </dsp:nvSpPr>
      <dsp:spPr>
        <a:xfrm>
          <a:off x="1066804" y="3733798"/>
          <a:ext cx="1886514" cy="725762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Effect of </a:t>
          </a:r>
          <a:r>
            <a:rPr lang="en-US" sz="1500" kern="1200" dirty="0" err="1" smtClean="0"/>
            <a:t>Nonoperating</a:t>
          </a:r>
          <a:r>
            <a:rPr lang="en-US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Items</a:t>
          </a:r>
          <a:endParaRPr lang="en-US" sz="1500" kern="1200" dirty="0"/>
        </a:p>
      </dsp:txBody>
      <dsp:txXfrm>
        <a:off x="1066804" y="3733798"/>
        <a:ext cx="1886514" cy="725762"/>
      </dsp:txXfrm>
    </dsp:sp>
    <dsp:sp modelId="{E86C49E9-32C5-44AA-AFDF-478431BA61DE}">
      <dsp:nvSpPr>
        <dsp:cNvPr id="0" name=""/>
        <dsp:cNvSpPr/>
      </dsp:nvSpPr>
      <dsp:spPr>
        <a:xfrm>
          <a:off x="1423908" y="4955882"/>
          <a:ext cx="790858" cy="79085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926F5-A7B4-434F-9CD5-DF8E4D636B35}">
      <dsp:nvSpPr>
        <dsp:cNvPr id="0" name=""/>
        <dsp:cNvSpPr/>
      </dsp:nvSpPr>
      <dsp:spPr>
        <a:xfrm>
          <a:off x="1423908" y="4955882"/>
          <a:ext cx="790858" cy="79085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50A40-FE4F-4779-904B-2D9BCF9EB7AE}">
      <dsp:nvSpPr>
        <dsp:cNvPr id="0" name=""/>
        <dsp:cNvSpPr/>
      </dsp:nvSpPr>
      <dsp:spPr>
        <a:xfrm>
          <a:off x="1028479" y="5098236"/>
          <a:ext cx="1581717" cy="506149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Tax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Effect</a:t>
          </a:r>
          <a:endParaRPr lang="en-US" sz="1500" kern="1200" dirty="0"/>
        </a:p>
      </dsp:txBody>
      <dsp:txXfrm>
        <a:off x="1028479" y="5098236"/>
        <a:ext cx="1581717" cy="506149"/>
      </dsp:txXfrm>
    </dsp:sp>
    <dsp:sp modelId="{D4A53652-BC79-4F6C-8C63-D2B67DBA35C6}">
      <dsp:nvSpPr>
        <dsp:cNvPr id="0" name=""/>
        <dsp:cNvSpPr/>
      </dsp:nvSpPr>
      <dsp:spPr>
        <a:xfrm>
          <a:off x="2309670" y="1243678"/>
          <a:ext cx="790858" cy="79085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26745-BD0D-4C62-B8D4-15790984485A}">
      <dsp:nvSpPr>
        <dsp:cNvPr id="0" name=""/>
        <dsp:cNvSpPr/>
      </dsp:nvSpPr>
      <dsp:spPr>
        <a:xfrm>
          <a:off x="2309670" y="1243678"/>
          <a:ext cx="790858" cy="79085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F1C3-EBF0-4E4F-8068-28B4ABD6F9D8}">
      <dsp:nvSpPr>
        <dsp:cNvPr id="0" name=""/>
        <dsp:cNvSpPr/>
      </dsp:nvSpPr>
      <dsp:spPr>
        <a:xfrm>
          <a:off x="1914241" y="1386033"/>
          <a:ext cx="1581717" cy="506149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Total Asset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Turnover</a:t>
          </a:r>
          <a:endParaRPr lang="en-US" sz="1500" kern="1200" dirty="0"/>
        </a:p>
      </dsp:txBody>
      <dsp:txXfrm>
        <a:off x="1914241" y="1386033"/>
        <a:ext cx="1581717" cy="506149"/>
      </dsp:txXfrm>
    </dsp:sp>
    <dsp:sp modelId="{088E1AB0-2FFC-4FFB-AB8D-57022739545E}">
      <dsp:nvSpPr>
        <dsp:cNvPr id="0" name=""/>
        <dsp:cNvSpPr/>
      </dsp:nvSpPr>
      <dsp:spPr>
        <a:xfrm>
          <a:off x="4223548" y="1243678"/>
          <a:ext cx="790858" cy="79085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34C93-914B-4AAA-868D-74D51BD1510D}">
      <dsp:nvSpPr>
        <dsp:cNvPr id="0" name=""/>
        <dsp:cNvSpPr/>
      </dsp:nvSpPr>
      <dsp:spPr>
        <a:xfrm>
          <a:off x="4223548" y="1243678"/>
          <a:ext cx="790858" cy="79085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ED1F7-833A-488F-AB40-08C207AB72E8}">
      <dsp:nvSpPr>
        <dsp:cNvPr id="0" name=""/>
        <dsp:cNvSpPr/>
      </dsp:nvSpPr>
      <dsp:spPr>
        <a:xfrm>
          <a:off x="3828119" y="1386033"/>
          <a:ext cx="1581717" cy="506149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Leverage</a:t>
          </a:r>
          <a:endParaRPr lang="en-US" sz="1500" kern="1200" dirty="0"/>
        </a:p>
      </dsp:txBody>
      <dsp:txXfrm>
        <a:off x="3828119" y="1386033"/>
        <a:ext cx="1581717" cy="5061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C45339-09B8-4876-9690-40DB84C6D2CF}">
      <dsp:nvSpPr>
        <dsp:cNvPr id="0" name=""/>
        <dsp:cNvSpPr/>
      </dsp:nvSpPr>
      <dsp:spPr>
        <a:xfrm>
          <a:off x="628173" y="0"/>
          <a:ext cx="7119302" cy="4724399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FA23A4-0306-46E5-825B-545EBE988C58}">
      <dsp:nvSpPr>
        <dsp:cNvPr id="0" name=""/>
        <dsp:cNvSpPr/>
      </dsp:nvSpPr>
      <dsp:spPr>
        <a:xfrm>
          <a:off x="2300" y="1417319"/>
          <a:ext cx="1339367" cy="18897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Estimate typical relation between revenues and sales-driven accounts.</a:t>
          </a:r>
          <a:endParaRPr lang="en-US" sz="1500" kern="1200" dirty="0"/>
        </a:p>
      </dsp:txBody>
      <dsp:txXfrm>
        <a:off x="2300" y="1417319"/>
        <a:ext cx="1339367" cy="1889759"/>
      </dsp:txXfrm>
    </dsp:sp>
    <dsp:sp modelId="{C54AC6B9-5D2F-498E-A134-877A6AAE2396}">
      <dsp:nvSpPr>
        <dsp:cNvPr id="0" name=""/>
        <dsp:cNvSpPr/>
      </dsp:nvSpPr>
      <dsp:spPr>
        <a:xfrm>
          <a:off x="1408636" y="1417319"/>
          <a:ext cx="1339367" cy="1889759"/>
        </a:xfrm>
        <a:prstGeom prst="roundRect">
          <a:avLst/>
        </a:prstGeom>
        <a:solidFill>
          <a:schemeClr val="accent3">
            <a:hueOff val="640500"/>
            <a:satOff val="7846"/>
            <a:lumOff val="-5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Estimate fixed burdens, such as interest and taxes.</a:t>
          </a:r>
          <a:endParaRPr lang="en-US" sz="1500" kern="1200" dirty="0"/>
        </a:p>
      </dsp:txBody>
      <dsp:txXfrm>
        <a:off x="1408636" y="1417319"/>
        <a:ext cx="1339367" cy="1889759"/>
      </dsp:txXfrm>
    </dsp:sp>
    <dsp:sp modelId="{0E0DE63E-D02D-4E56-9767-B2A59CEBBF84}">
      <dsp:nvSpPr>
        <dsp:cNvPr id="0" name=""/>
        <dsp:cNvSpPr/>
      </dsp:nvSpPr>
      <dsp:spPr>
        <a:xfrm>
          <a:off x="2814972" y="1417319"/>
          <a:ext cx="1339367" cy="1889759"/>
        </a:xfrm>
        <a:prstGeom prst="roundRect">
          <a:avLst/>
        </a:prstGeom>
        <a:solidFill>
          <a:schemeClr val="accent3">
            <a:hueOff val="1281000"/>
            <a:satOff val="15691"/>
            <a:lumOff val="-11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Forecast revenues.</a:t>
          </a:r>
          <a:endParaRPr lang="en-US" sz="1500" kern="1200" dirty="0"/>
        </a:p>
      </dsp:txBody>
      <dsp:txXfrm>
        <a:off x="2814972" y="1417319"/>
        <a:ext cx="1339367" cy="1889759"/>
      </dsp:txXfrm>
    </dsp:sp>
    <dsp:sp modelId="{4DD60A69-E363-43E1-8E3B-F7315177B8D5}">
      <dsp:nvSpPr>
        <dsp:cNvPr id="0" name=""/>
        <dsp:cNvSpPr/>
      </dsp:nvSpPr>
      <dsp:spPr>
        <a:xfrm>
          <a:off x="4221309" y="1417319"/>
          <a:ext cx="1339367" cy="1889759"/>
        </a:xfrm>
        <a:prstGeom prst="roundRect">
          <a:avLst/>
        </a:prstGeom>
        <a:solidFill>
          <a:schemeClr val="accent3">
            <a:hueOff val="1921500"/>
            <a:satOff val="23537"/>
            <a:lumOff val="-17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Estimate sales-driven accounts based on forecasted revenues.</a:t>
          </a:r>
          <a:endParaRPr lang="en-US" sz="1500" kern="1200" dirty="0"/>
        </a:p>
      </dsp:txBody>
      <dsp:txXfrm>
        <a:off x="4221309" y="1417319"/>
        <a:ext cx="1339367" cy="1889759"/>
      </dsp:txXfrm>
    </dsp:sp>
    <dsp:sp modelId="{103855ED-2B4B-4D69-BE95-D3687F7CA01B}">
      <dsp:nvSpPr>
        <dsp:cNvPr id="0" name=""/>
        <dsp:cNvSpPr/>
      </dsp:nvSpPr>
      <dsp:spPr>
        <a:xfrm>
          <a:off x="5627645" y="1417319"/>
          <a:ext cx="1339367" cy="1889759"/>
        </a:xfrm>
        <a:prstGeom prst="roundRect">
          <a:avLst/>
        </a:prstGeom>
        <a:solidFill>
          <a:schemeClr val="accent3">
            <a:hueOff val="2561999"/>
            <a:satOff val="31382"/>
            <a:lumOff val="-233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Estimate fixed burdens.</a:t>
          </a:r>
          <a:endParaRPr lang="en-US" sz="1500" kern="1200" dirty="0"/>
        </a:p>
      </dsp:txBody>
      <dsp:txXfrm>
        <a:off x="5627645" y="1417319"/>
        <a:ext cx="1339367" cy="1889759"/>
      </dsp:txXfrm>
    </dsp:sp>
    <dsp:sp modelId="{1DF724BD-1BD3-414C-B2E4-C5A4C5B93D52}">
      <dsp:nvSpPr>
        <dsp:cNvPr id="0" name=""/>
        <dsp:cNvSpPr/>
      </dsp:nvSpPr>
      <dsp:spPr>
        <a:xfrm>
          <a:off x="7033981" y="1417319"/>
          <a:ext cx="1339367" cy="1889759"/>
        </a:xfrm>
        <a:prstGeom prst="roundRect">
          <a:avLst/>
        </a:prstGeom>
        <a:solidFill>
          <a:schemeClr val="accent3">
            <a:hueOff val="3202499"/>
            <a:satOff val="39228"/>
            <a:lumOff val="-292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Construct future period income statement and balance sheet.</a:t>
          </a:r>
          <a:endParaRPr lang="en-US" sz="1500" kern="1200" dirty="0"/>
        </a:p>
      </dsp:txBody>
      <dsp:txXfrm>
        <a:off x="7033981" y="1417319"/>
        <a:ext cx="1339367" cy="1889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AEF2A-A3C2-4396-A632-62C6518C59D9}" type="datetimeFigureOut">
              <a:rPr/>
              <a:pPr/>
              <a:t>4/30/2012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85DE7-15BC-4997-887D-47D87A7F3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917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834A8-1C2E-429D-8B31-19C6635C9DA5}" type="datetimeFigureOut">
              <a:rPr/>
              <a:pPr/>
              <a:t>4/30/2012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F8672-8174-4157-9CD7-BC591DEEF2E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4819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092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measures of a company’s operating efficiency, internal liquidity (liquidity ratios), solvency, and profitability, and demonstrate the use of these measures in company analysis.</a:t>
            </a:r>
          </a:p>
          <a:p>
            <a:r>
              <a:rPr lang="en-US" sz="1400" dirty="0" smtClean="0"/>
              <a:t>Pages 360–362</a:t>
            </a:r>
          </a:p>
          <a:p>
            <a:endParaRPr lang="en-US" sz="1400" dirty="0" smtClean="0"/>
          </a:p>
          <a:p>
            <a:r>
              <a:rPr lang="en-US" sz="1400" dirty="0" smtClean="0"/>
              <a:t>Operating Cycle Formulas</a:t>
            </a:r>
          </a:p>
          <a:p>
            <a:endParaRPr lang="en-US" dirty="0" smtClean="0"/>
          </a:p>
          <a:p>
            <a:pPr marL="171450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days of inventory: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time it takes to create 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sell inventory.</a:t>
            </a:r>
          </a:p>
          <a:p>
            <a:pPr marL="171450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days of receivables: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Average time it takes to collect on accounts receivable.</a:t>
            </a: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using average day’s revenues, we are assuming that all sales are on credit. If not, this would be modified to reflect only credit sales.</a:t>
            </a:r>
          </a:p>
          <a:p>
            <a:pPr marL="171450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days of payables: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Average time 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takes to pay suppliers.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i="1" dirty="0" smtClean="0"/>
              <a:t>Key: </a:t>
            </a:r>
            <a:r>
              <a:rPr lang="en-US" dirty="0" smtClean="0"/>
              <a:t>The numerator</a:t>
            </a:r>
            <a:r>
              <a:rPr lang="en-US" baseline="0" dirty="0" smtClean="0"/>
              <a:t> is the “stock” of the denominator’s “flow.”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09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Calculate and interpret measures of a company’s operating efficiency, internal liquidity (liquidity ratios), solvency, and profitability, and demonstrate the use of these measures in company analysis.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Pages 360–362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Operating Cycle Formulas</a:t>
                </a:r>
              </a:p>
              <a:p>
                <a:endParaRPr lang="en-US" dirty="0" smtClean="0"/>
              </a:p>
              <a:p>
                <a:pPr marL="1714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200" dirty="0" smtClean="0">
                    <a:latin typeface="+mn-lt"/>
                  </a:rPr>
                  <a:t>Operating cycle: </a:t>
                </a:r>
                <a:r>
                  <a:rPr lang="en-US" sz="1200" b="0" i="0" u="none" strike="noStrike" kern="1200" dirty="0" smtClean="0">
                    <a:solidFill>
                      <a:srgbClr val="000000"/>
                    </a:solidFill>
                    <a:effectLst/>
                    <a:latin typeface="+mn-lt"/>
                  </a:rPr>
                  <a:t>Time from investment in inventory to collection of accounts.</a:t>
                </a:r>
                <a:endParaRPr lang="en-US" sz="1200" dirty="0" smtClean="0">
                  <a:latin typeface="+mn-lt"/>
                </a:endParaRPr>
              </a:p>
              <a:p>
                <a:pPr marL="457200" lvl="1" indent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Operating</m:t>
                      </m:r>
                      <m:r>
                        <m:rPr>
                          <m:nor/>
                        </m:rP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cycle</m:t>
                      </m:r>
                      <m:r>
                        <m:rPr>
                          <m:nor/>
                        </m:rP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 =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200" b="0" i="1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umber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days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inventory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+</m:t>
                      </m:r>
                      <m:r>
                        <m:rPr>
                          <m:nor/>
                        </m:rP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200" b="0" i="1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umber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days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receivables</m:t>
                            </m:r>
                          </m:e>
                        </m:mr>
                      </m:m>
                    </m:oMath>
                  </m:oMathPara>
                </a14:m>
                <a:endParaRPr lang="en-US" sz="1200" b="0" i="0" u="none" strike="noStrike" dirty="0" smtClean="0">
                  <a:effectLst/>
                  <a:latin typeface="+mn-lt"/>
                </a:endParaRPr>
              </a:p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200" b="0" i="0" u="none" strike="noStrike" dirty="0">
                  <a:effectLst/>
                  <a:latin typeface="+mn-lt"/>
                </a:endParaRPr>
              </a:p>
              <a:p>
                <a:pPr marL="0" lvl="0" indent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</a:pPr>
                <a:endParaRPr lang="en-US" sz="1200" b="0" i="0" u="none" strike="noStrike" kern="1200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  <a:p>
                <a:pPr marL="171450" marR="0" lvl="0" indent="-171450" algn="l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200" b="0" i="0" u="none" strike="noStrike" kern="1200" dirty="0" smtClean="0">
                    <a:solidFill>
                      <a:srgbClr val="000000"/>
                    </a:solidFill>
                    <a:effectLst/>
                    <a:latin typeface="+mn-lt"/>
                  </a:rPr>
                  <a:t>Net operating cycle: Time from investment in inventory to collection of accounts, considering the use</a:t>
                </a:r>
                <a:r>
                  <a:rPr lang="en-US" sz="1200" b="0" i="0" u="none" strike="noStrike" kern="1200" baseline="0" dirty="0" smtClean="0">
                    <a:solidFill>
                      <a:srgbClr val="000000"/>
                    </a:solidFill>
                    <a:effectLst/>
                    <a:latin typeface="+mn-lt"/>
                  </a:rPr>
                  <a:t> of trade credit in purchases.</a:t>
                </a:r>
                <a:endParaRPr lang="en-US" sz="1200" b="0" i="0" u="none" strike="noStrike" dirty="0" smtClean="0">
                  <a:effectLst/>
                  <a:latin typeface="+mn-lt"/>
                </a:endParaRPr>
              </a:p>
              <a:p>
                <a:pPr marL="457200" lvl="1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200" b="0" i="1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et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operating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cycle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200" b="0" i="1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umber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days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inventory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+</m:t>
                      </m:r>
                      <m:r>
                        <m:rPr>
                          <m:nor/>
                        </m:rP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200" b="0" i="1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umber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days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receivables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200" b="0" i="1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umber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days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u="none" strike="noStrike" kern="120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payables</m:t>
                            </m:r>
                          </m:e>
                        </m:mr>
                      </m:m>
                    </m:oMath>
                  </m:oMathPara>
                </a14:m>
                <a:endParaRPr lang="en-US" sz="1200" b="0" i="0" u="none" strike="noStrike" dirty="0" smtClean="0">
                  <a:effectLst/>
                  <a:latin typeface="+mn-lt"/>
                </a:endParaRPr>
              </a:p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200" b="0" i="0" u="none" strike="noStrike" dirty="0">
                  <a:effectLst/>
                  <a:latin typeface="+mn-lt"/>
                </a:endParaRPr>
              </a:p>
              <a:p>
                <a:endParaRPr lang="en-US" sz="1200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400" dirty="0" smtClean="0"/>
                  <a:t>Operating Cycle Formulas</a:t>
                </a:r>
              </a:p>
              <a:p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LOS: Calculate and interpret measures of a company’s operating efficiency, internal liquidity (liquidity ratios), solvency, and profitability, and demonstrate the use of these measures in company analysis.</a:t>
                </a:r>
              </a:p>
              <a:p>
                <a:endParaRPr lang="en-US" dirty="0" smtClean="0"/>
              </a:p>
              <a:p>
                <a:pPr marL="1714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dirty="0" smtClean="0"/>
                  <a:t>Operating cycle: </a:t>
                </a:r>
                <a:r>
                  <a:rPr lang="en-US" sz="1400" b="0" i="0" u="none" strike="noStrike" kern="1200" dirty="0" smtClean="0">
                    <a:solidFill>
                      <a:srgbClr val="000000"/>
                    </a:solidFill>
                    <a:effectLst/>
                    <a:latin typeface="+mn-lt"/>
                  </a:rPr>
                  <a:t>Time from investment in inventory to collect of accounts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457200" lvl="1" indent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</a:pPr>
                <a:r>
                  <a:rPr lang="en-US" sz="1200" b="0" i="0" u="none" strike="noStrike" kern="1200" smtClean="0">
                    <a:solidFill>
                      <a:srgbClr val="000000"/>
                    </a:solidFill>
                    <a:effectLst/>
                    <a:latin typeface="Cambria Math"/>
                  </a:rPr>
                  <a:t>"Operating cycle = " 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■8(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+mn-lt"/>
                  </a:rPr>
                  <a:t>"Number of days 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" @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+mn-lt"/>
                  </a:rPr>
                  <a:t>"of inventory 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" )"+" ■8(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+mn-lt"/>
                  </a:rPr>
                  <a:t>"Number of days 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" @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+mn-lt"/>
                  </a:rPr>
                  <a:t>"of receivables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" )</a:t>
                </a:r>
                <a:endParaRPr lang="en-US" sz="1600" b="0" i="0" u="none" strike="noStrike" dirty="0" smtClean="0">
                  <a:effectLst/>
                  <a:latin typeface="+mn-lt"/>
                </a:endParaRPr>
              </a:p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00" b="0" i="0" u="none" strike="noStrike" dirty="0">
                  <a:effectLst/>
                  <a:latin typeface="+mn-lt"/>
                </a:endParaRPr>
              </a:p>
              <a:p>
                <a:pPr marL="0" lvl="0" indent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</a:pPr>
                <a:endParaRPr lang="en-US" sz="1600" b="0" i="0" u="none" strike="noStrike" kern="1200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1600" b="0" i="0" u="none" strike="noStrike" kern="1200" dirty="0" smtClean="0">
                    <a:solidFill>
                      <a:srgbClr val="000000"/>
                    </a:solidFill>
                    <a:effectLst/>
                    <a:latin typeface="+mn-lt"/>
                  </a:rPr>
                  <a:t>Net operating cycle: Time from investment in inventory to collect of accounts, considering use</a:t>
                </a:r>
                <a:r>
                  <a:rPr lang="en-US" sz="1600" b="0" i="0" u="none" strike="noStrike" kern="1200" baseline="0" dirty="0" smtClean="0">
                    <a:solidFill>
                      <a:srgbClr val="000000"/>
                    </a:solidFill>
                    <a:effectLst/>
                    <a:latin typeface="+mn-lt"/>
                  </a:rPr>
                  <a:t> of trade credit in purchases</a:t>
                </a:r>
                <a:endParaRPr lang="en-US" sz="1800" b="0" i="0" u="none" strike="noStrike" dirty="0" smtClean="0">
                  <a:effectLst/>
                  <a:latin typeface="+mn-lt"/>
                </a:endParaRPr>
              </a:p>
              <a:p>
                <a:pPr marL="0" lvl="0" indent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</a:pPr>
                <a:endParaRPr lang="en-US" sz="1600" b="0" i="0" u="none" strike="noStrike" dirty="0">
                  <a:effectLst/>
                  <a:latin typeface="+mn-lt"/>
                </a:endParaRPr>
              </a:p>
              <a:p>
                <a:pPr marL="457200" lvl="1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■8(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+mn-lt"/>
                  </a:rPr>
                  <a:t>"Net operating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" @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+mn-lt"/>
                  </a:rPr>
                  <a:t>"cycle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" )"= " ■8(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+mn-lt"/>
                  </a:rPr>
                  <a:t>"Number of days 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" @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+mn-lt"/>
                  </a:rPr>
                  <a:t>"of inventory 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" )"+" ■8(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+mn-lt"/>
                  </a:rPr>
                  <a:t>"Number of days 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" @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+mn-lt"/>
                  </a:rPr>
                  <a:t>"of receivables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" )"−" ■8(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+mn-lt"/>
                  </a:rPr>
                  <a:t>"Number of days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" @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+mn-lt"/>
                  </a:rPr>
                  <a:t>"of payables</a:t>
                </a:r>
                <a:r>
                  <a:rPr lang="en-US" sz="1200" b="0" i="0" u="none" strike="noStrike" kern="1200">
                    <a:solidFill>
                      <a:srgbClr val="000000"/>
                    </a:solidFill>
                    <a:effectLst/>
                    <a:latin typeface="Cambria Math"/>
                  </a:rPr>
                  <a:t>" )</a:t>
                </a:r>
                <a:endParaRPr lang="en-US" sz="1600" b="0" i="0" u="none" strike="noStrike" dirty="0" smtClean="0">
                  <a:effectLst/>
                  <a:latin typeface="+mn-lt"/>
                </a:endParaRPr>
              </a:p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00" b="0" i="0" u="none" strike="noStrike" dirty="0">
                  <a:effectLst/>
                  <a:latin typeface="+mn-lt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449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measures of a company’s operating efficiency, internal liquidity (liquidity ratios), solvency, and profitability, and demonstrate the use of these measures in company analysis.</a:t>
            </a:r>
          </a:p>
          <a:p>
            <a:r>
              <a:rPr lang="en-US" sz="1400" dirty="0" smtClean="0"/>
              <a:t>Pages 363–365</a:t>
            </a:r>
          </a:p>
          <a:p>
            <a:endParaRPr lang="en-US" sz="1400" dirty="0" smtClean="0"/>
          </a:p>
          <a:p>
            <a:r>
              <a:rPr lang="en-US" sz="1400" dirty="0" smtClean="0"/>
              <a:t>Liquidity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Liquidity</a:t>
            </a:r>
            <a:r>
              <a:rPr lang="en-US" dirty="0" smtClean="0"/>
              <a:t> is the ability to satisfy the company’s short-term obligations using assets that can be most readily converted into cash.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Liquidity ratios: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Current ratio: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Ability to satisfy current liabilities using current assets.</a:t>
            </a:r>
            <a:endParaRPr lang="en-US" sz="1400" b="0" i="0" u="none" strike="noStrike" dirty="0" smtClean="0">
              <a:effectLst/>
              <a:latin typeface="+mn-lt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Quick ratio: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Ability to satisfy current liabilities</a:t>
            </a:r>
            <a:r>
              <a:rPr lang="en-US" sz="1200" b="0" i="0" u="none" strike="noStrike" kern="1200" baseline="0" dirty="0" smtClean="0">
                <a:solidFill>
                  <a:srgbClr val="000000"/>
                </a:solidFill>
                <a:effectLst/>
                <a:latin typeface="+mn-lt"/>
              </a:rPr>
              <a:t> using the most liquid of current assets.</a:t>
            </a:r>
            <a:endParaRPr lang="en-US" sz="1400" b="0" i="0" u="none" strike="noStrike" dirty="0" smtClean="0">
              <a:effectLst/>
              <a:latin typeface="+mn-lt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Cash ratio: </a:t>
            </a: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Ability to satisfy current liabilities</a:t>
            </a:r>
            <a:r>
              <a:rPr lang="en-US" sz="1200" b="0" i="0" u="none" strike="noStrike" kern="1200" baseline="0" dirty="0" smtClean="0">
                <a:solidFill>
                  <a:srgbClr val="000000"/>
                </a:solidFill>
                <a:effectLst/>
                <a:latin typeface="+mn-lt"/>
              </a:rPr>
              <a:t> using only cash and cash equivalents.</a:t>
            </a:r>
            <a:endParaRPr lang="en-US" sz="1400" b="0" i="0" u="none" strike="noStrike" dirty="0" smtClean="0">
              <a:effectLst/>
              <a:latin typeface="+mn-lt"/>
            </a:endParaRPr>
          </a:p>
          <a:p>
            <a:endParaRPr lang="en-US" dirty="0" smtClean="0"/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400" b="0" i="0" u="none" strike="noStrike" dirty="0"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272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measures of a company’s operating efficiency, internal liquidity (liquidity ratios), solvency, and profitability, and demonstrate the use of these measures in company analysis.</a:t>
            </a:r>
          </a:p>
          <a:p>
            <a:r>
              <a:rPr lang="en-US" sz="1400" dirty="0" smtClean="0"/>
              <a:t>Pages 365–369</a:t>
            </a:r>
          </a:p>
          <a:p>
            <a:endParaRPr lang="en-US" sz="1400" dirty="0" smtClean="0"/>
          </a:p>
          <a:p>
            <a:r>
              <a:rPr lang="en-US" sz="1400" dirty="0" smtClean="0"/>
              <a:t>Solvency Analysis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 company’s business risk is determined, in large part, from the company’s line of business.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Financial risk </a:t>
            </a:r>
            <a:r>
              <a:rPr lang="en-US" dirty="0" smtClean="0"/>
              <a:t>is the risk resulting from a company’s choice of how to finance the business using debt or equity.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We use solvency ratios to assess a company’s financial risk.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There are two types of solvency ratios: component percentages and coverage ratios.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Component percentages involve comparing the elements in the capital structure.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Coverage ratios measure the ability to meet interest and other fixed financing costs.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456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Calculate and interpret measures of a company’s operating efficiency, internal liquidity (liquidity ratios), solvency, and profitability, and demonstrate the use of these measures in company analysis.</a:t>
                </a:r>
              </a:p>
              <a:p>
                <a:r>
                  <a:rPr lang="en-US" sz="1400" dirty="0" smtClean="0"/>
                  <a:t>Pages 366–368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Solvency Ratios</a:t>
                </a:r>
              </a:p>
              <a:p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Component-Percentage Solvency Ratios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Debt-to-assets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914400" lvl="2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Debt</m:t>
                      </m:r>
                      <m:r>
                        <m:rPr>
                          <m:nor/>
                        </m:rPr>
                        <a:rPr lang="en-US" sz="12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2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assets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ratio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 = 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debt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assets</m:t>
                          </m:r>
                        </m:den>
                      </m:f>
                    </m:oMath>
                  </m:oMathPara>
                </a14:m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Proportion of assets financed with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debt.</a:t>
                </a:r>
              </a:p>
              <a:p>
                <a:pPr marL="914400" lvl="2" indent="0">
                  <a:buFont typeface="Arial" pitchFamily="34" charset="0"/>
                  <a:buNone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Long-term debt-to-assets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914400" lvl="2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Long</m:t>
                      </m:r>
                      <m:r>
                        <m:rPr>
                          <m:nor/>
                        </m:rPr>
                        <a:rPr lang="en-US" sz="12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term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debt</m:t>
                      </m:r>
                      <m:r>
                        <m:rPr>
                          <m:nor/>
                        </m:rPr>
                        <a:rPr lang="en-US" sz="12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2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assets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ratio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 = 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Long</m:t>
                          </m:r>
                          <m:r>
                            <m:rPr>
                              <m:nor/>
                            </m:rPr>
                            <a:rPr lang="en-US" sz="1200" b="0" i="0" kern="120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term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debt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assets</m:t>
                          </m:r>
                        </m:den>
                      </m:f>
                    </m:oMath>
                  </m:oMathPara>
                </a14:m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Proportion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assets financed with long-term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debt.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Debt-to-equity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914400" lvl="2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Debt</m:t>
                    </m:r>
                    <m:r>
                      <m:rPr>
                        <m:nor/>
                      </m:rPr>
                      <a:rPr lang="en-US" sz="1200" b="0" i="0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−</m:t>
                    </m:r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to</m:t>
                    </m:r>
                    <m:r>
                      <m:rPr>
                        <m:nor/>
                      </m:rPr>
                      <a:rPr lang="en-US" sz="1200" b="0" i="0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−</m:t>
                    </m:r>
                    <m:r>
                      <m:rPr>
                        <m:nor/>
                      </m:rPr>
                      <a:rPr lang="en-US" sz="1200" b="0" i="0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equity</m:t>
                    </m:r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ratio</m:t>
                    </m:r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 = 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debt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shareholders</m:t>
                        </m:r>
                        <m:r>
                          <m:rPr>
                            <m:nor/>
                          </m:rPr>
                          <a:rPr lang="en-US" sz="1200" b="0" i="0" kern="120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′ 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equity</m:t>
                        </m:r>
                      </m:den>
                    </m:f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Debt financing relative to equity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financing.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Financial leverage (also referred to as the equity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multiplier)</a:t>
                </a:r>
              </a:p>
              <a:p>
                <a:pPr marL="914400" lvl="2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Financial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leverage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 = 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assets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shareholders</m:t>
                          </m:r>
                          <m:r>
                            <m:rPr>
                              <m:nor/>
                            </m:rPr>
                            <a:rPr lang="en-US" sz="1200" b="0" i="0" kern="120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′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equity</m:t>
                          </m:r>
                        </m:den>
                      </m:f>
                    </m:oMath>
                  </m:oMathPara>
                </a14:m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	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Reliance on debt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financing.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Coverage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ratios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Interest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coverage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914400" lvl="2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Interest</m:t>
                    </m:r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coverage</m:t>
                    </m:r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ratio</m:t>
                    </m:r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 = 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EBIT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Interest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payments</m:t>
                        </m:r>
                      </m:den>
                    </m:f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Ability to satisfy interest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obligations.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Fixed charge coverage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914400" lvl="2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Fixed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charge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coverage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ratio</m:t>
                          </m:r>
                        </m:e>
                      </m:mr>
                    </m:m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 = 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EBIT</m:t>
                        </m:r>
                        <m:r>
                          <m:rPr>
                            <m:nor/>
                          </m:rPr>
                          <a:rPr lang="en-US" sz="1200" b="0" i="0" kern="120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200" b="0" i="0" kern="120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Lease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payments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Interest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payments</m:t>
                        </m:r>
                        <m:r>
                          <m:rPr>
                            <m:nor/>
                          </m:rPr>
                          <a:rPr lang="en-US" sz="1200" b="0" i="0" kern="120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i="0" kern="120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200" b="0" i="0" kern="120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Lease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payments</m:t>
                        </m:r>
                      </m:den>
                    </m:f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Ability to satisfy interest and lease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obligations.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Cash flow coverage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914400" lvl="2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sz="1200" i="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Cash</m:t>
                            </m:r>
                            <m:r>
                              <m:rPr>
                                <m:nor/>
                              </m:rPr>
                              <a:rPr lang="en-US" sz="1200" i="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i="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flow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200" i="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coverage</m:t>
                            </m:r>
                            <m:r>
                              <m:rPr>
                                <m:nor/>
                              </m:rPr>
                              <a:rPr lang="en-US" sz="1200" i="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i="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ratio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en-US" sz="1200" b="0" i="0" kern="1200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CFO</m:t>
                          </m:r>
                          <m:r>
                            <m:rPr>
                              <m:nor/>
                            </m:rPr>
                            <a:rPr lang="en-US" sz="1200" b="0" i="0" kern="120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200" b="0" i="0" kern="120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payments</m:t>
                          </m:r>
                          <m:r>
                            <m:rPr>
                              <m:nor/>
                            </m:rPr>
                            <a:rPr lang="en-US" sz="1200" b="0" i="0" kern="120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200" b="0" i="0" kern="120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Tax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payments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payments</m:t>
                          </m:r>
                        </m:den>
                      </m:f>
                    </m:oMath>
                  </m:oMathPara>
                </a14:m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	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Ability to satisfy interest obligations with cash flows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Cash-flow-to-debt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914400" lvl="2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Cash</m:t>
                          </m:r>
                          <m:r>
                            <m:rPr>
                              <m:nor/>
                            </m:rPr>
                            <a:rPr lang="en-US" sz="1200" b="0" i="0" kern="120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flow</m:t>
                          </m:r>
                          <m:r>
                            <m:rPr>
                              <m:nor/>
                            </m:rPr>
                            <a:rPr lang="en-US" sz="1200" b="0" i="0" kern="120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200" b="0" i="0" kern="120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1200" b="0" i="0" kern="120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12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debt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m:t>ratio</m:t>
                          </m:r>
                        </m:e>
                      </m:mr>
                    </m:m>
                    <m:r>
                      <m:rPr>
                        <m:nor/>
                      </m:rPr>
                      <a:rPr lang="en-US" sz="12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lang="en-US" sz="1200" b="0" i="0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CFO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i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debt</m:t>
                        </m:r>
                      </m:den>
                    </m:f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Length of time needed to pay off debt with cash flows.</a:t>
                </a:r>
              </a:p>
              <a:p>
                <a:pPr lvl="1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b="1" i="0" dirty="0" smtClean="0"/>
                  <a:t>Discussion question:  </a:t>
                </a:r>
                <a:r>
                  <a:rPr lang="en-US" dirty="0" smtClean="0"/>
                  <a:t>Is</a:t>
                </a:r>
                <a:r>
                  <a:rPr lang="en-US" baseline="0" dirty="0" smtClean="0"/>
                  <a:t> it possible for a company to have solvency ratios, such as the debt-to-assets and debt-to-equity ratios, that are increasing over time, yet the coverage ratios are not increasing?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Calculate and interpret measures of a company’s operating efficiency, internal liquidity (liquidity ratios), solvency, and profitability, and demonstrate the use of these measures in company analysis.</a:t>
                </a:r>
              </a:p>
              <a:p>
                <a:r>
                  <a:rPr lang="en-US" sz="1400" dirty="0" smtClean="0"/>
                  <a:t>Pages 366–368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Solvency Ratios</a:t>
                </a:r>
              </a:p>
              <a:p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Component-Percentage Solvency Ratios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Debt-to-assets ratio</a:t>
                </a: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"Debt−to−assets ratio = "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"Total debt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/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"Total assets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Proportion of assets financed with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debt</a:t>
                </a:r>
              </a:p>
              <a:p>
                <a:pPr marL="914400" lvl="2" indent="0">
                  <a:buFont typeface="Arial" pitchFamily="34" charset="0"/>
                  <a:buNone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Long-term debt-to-assets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"Long−term debt−to−assets ratio = "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"Long−term debt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/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"Total assets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Proportion of assets financed with long-term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debt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Debt-to-equity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"Debt−to−equity ratio = "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"Total debt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/(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"Total shareholder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"s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^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"′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"equity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Debt financing relative to equity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financing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Financial leverage (also referred to as the equity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multiplier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"Financial leverage = "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"Total assets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/(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"Total shareholder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"s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^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"′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"equity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)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	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Reliance on debt financing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Coverage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ratios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Interest coverage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"Interest coverage ratio = "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"EBIT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/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"Interest payments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Ability to satisfy interest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obligations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Fixed charge coverage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■8(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"Fixed charge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@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"coverage ratio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)" = "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"EBIT+Lease payments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/(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"Interest payments</a:t>
                </a: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 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"Lease payments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Ability to satisfy interest and lease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obligations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Cash flow coverage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■8(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"Cash flow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@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"coverage ratio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)"= "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"CFO+Interest payments+Tax payments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/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"Interest payments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	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Ability to satisfy interest obligations with cash flows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Cash-flow-to-debt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ratio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■8(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"Cash−flow−to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@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"debt ratio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)"="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"CFO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/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"Total debt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914400" lvl="2" indent="0">
                  <a:buFont typeface="Arial" pitchFamily="34" charset="0"/>
                  <a:buNone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</a:t>
                </a:r>
              </a:p>
              <a:p>
                <a:pPr marL="1085850" lvl="2" indent="-171450">
                  <a:buFont typeface="Arial" pitchFamily="34" charset="0"/>
                  <a:buChar char="•"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Length of time needed to pay off debt with cash flows.</a:t>
                </a:r>
              </a:p>
              <a:p>
                <a:pPr lvl="1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b="1" i="1" dirty="0" smtClean="0"/>
                  <a:t>Discussion question: </a:t>
                </a:r>
                <a:r>
                  <a:rPr lang="en-US" dirty="0" smtClean="0"/>
                  <a:t>Is</a:t>
                </a:r>
                <a:r>
                  <a:rPr lang="en-US" baseline="0" dirty="0" smtClean="0"/>
                  <a:t> it possible for a company to have solvency ratios, such as the debt-to-assets and debt-to-equity ratios, that are increasing over time, yet the coverage ratios are not increasing?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33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measures of a company’s operating efficiency, internal liquidity (liquidity ratios), solvency, and profitability, and demonstrate the use of these measures in company analysis.</a:t>
            </a:r>
          </a:p>
          <a:p>
            <a:r>
              <a:rPr lang="en-US" sz="1400" dirty="0" smtClean="0"/>
              <a:t>Pages 369–372</a:t>
            </a:r>
          </a:p>
          <a:p>
            <a:endParaRPr lang="en-US" sz="1400" dirty="0" smtClean="0"/>
          </a:p>
          <a:p>
            <a:r>
              <a:rPr lang="en-US" sz="1400" dirty="0" smtClean="0"/>
              <a:t>Profitability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Margins and return ratios provide information on the profitability of a company and the efficiency of the company.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margin</a:t>
            </a:r>
            <a:r>
              <a:rPr lang="en-US" dirty="0" smtClean="0"/>
              <a:t> is a portion of revenues that is a profit.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return </a:t>
            </a:r>
            <a:r>
              <a:rPr lang="en-US" dirty="0" smtClean="0"/>
              <a:t>is a comparison of a profit with the investment necessary to generate the profit.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0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400" dirty="0" smtClean="0"/>
                  <a:t>LOS: Calculate and interpret measures of a company’s operating efficiency, internal liquidity (liquidity ratios), solvency, and profitability, and demonstrate the use of these measures in company analysis.</a:t>
                </a:r>
              </a:p>
              <a:p>
                <a:r>
                  <a:rPr lang="en-US" sz="1400" dirty="0" smtClean="0"/>
                  <a:t>Pages 369–370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Profitability Ratios: Margins</a:t>
                </a:r>
              </a:p>
              <a:p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dirty="0" smtClean="0">
                    <a:latin typeface="+mn-lt"/>
                  </a:rPr>
                  <a:t>Each margin ratio compares a measure income with total revenues:</a:t>
                </a:r>
              </a:p>
              <a:p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Gross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profit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margin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Gross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profit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revenue</m:t>
                        </m:r>
                      </m:den>
                    </m:f>
                  </m:oMath>
                </a14:m>
                <a:endParaRPr lang="en-US" dirty="0"/>
              </a:p>
              <a:p>
                <a:pPr algn="l"/>
                <a:endParaRPr lang="en-US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Operating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profit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margin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Operating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profit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revenue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lang="en-US" dirty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Net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profit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margin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Net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profit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revenue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lang="en-US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Pretax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profit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margin</m:t>
                    </m:r>
                    <m:r>
                      <m:rPr>
                        <m:nor/>
                      </m:rPr>
                      <a:rPr lang="en-US" sz="12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Earnings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before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taxes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+mn-lt"/>
                          </a:rPr>
                          <m:t>revenue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Profitability ratios: Margins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Gross profit margin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smtClean="0">
                    <a:latin typeface="Cambria Math"/>
                  </a:rPr>
                  <a:t>"Gross profit margin=" </a:t>
                </a:r>
                <a:r>
                  <a:rPr lang="en-US" sz="1200" b="0" i="0" smtClean="0">
                    <a:latin typeface="+mn-lt"/>
                  </a:rPr>
                  <a:t> "Gross profit</a:t>
                </a:r>
                <a:r>
                  <a:rPr lang="en-US" sz="1200" b="0" i="0" smtClean="0">
                    <a:latin typeface="Cambria Math"/>
                  </a:rPr>
                  <a:t>" /</a:t>
                </a:r>
                <a:r>
                  <a:rPr lang="en-US" sz="1200" b="0" i="0" smtClean="0">
                    <a:latin typeface="+mn-lt"/>
                  </a:rPr>
                  <a:t>"Total revenue</a:t>
                </a:r>
                <a:r>
                  <a:rPr lang="en-US" sz="1200" b="0" i="0" smtClean="0">
                    <a:latin typeface="Cambria Math"/>
                  </a:rPr>
                  <a:t>" </a:t>
                </a:r>
                <a:endParaRPr lang="en-US" dirty="0"/>
              </a:p>
              <a:p>
                <a:pPr algn="l"/>
                <a:endParaRPr lang="en-US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200" b="0" i="0" dirty="0" smtClean="0">
                    <a:latin typeface="+mn-lt"/>
                  </a:rPr>
                  <a:t>Operating profit margin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smtClean="0">
                    <a:latin typeface="Cambria Math"/>
                  </a:rPr>
                  <a:t>"Operating profit margin=" </a:t>
                </a:r>
                <a:r>
                  <a:rPr lang="en-US" sz="1200" b="0" i="0" smtClean="0">
                    <a:latin typeface="+mn-lt"/>
                  </a:rPr>
                  <a:t> "Operating profit</a:t>
                </a:r>
                <a:r>
                  <a:rPr lang="en-US" sz="1200" b="0" i="0" smtClean="0">
                    <a:latin typeface="Cambria Math"/>
                  </a:rPr>
                  <a:t>" /</a:t>
                </a:r>
                <a:r>
                  <a:rPr lang="en-US" sz="1200" b="0" i="0" smtClean="0">
                    <a:latin typeface="+mn-lt"/>
                  </a:rPr>
                  <a:t>"Total revenue</a:t>
                </a:r>
                <a:r>
                  <a:rPr lang="en-US" sz="1200" b="0" i="0" smtClean="0">
                    <a:latin typeface="Cambria Math"/>
                  </a:rPr>
                  <a:t>" </a:t>
                </a:r>
                <a:endParaRPr lang="en-US" dirty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200" b="0" i="0" dirty="0" smtClean="0">
                    <a:latin typeface="+mn-lt"/>
                  </a:rPr>
                  <a:t>Net profit margin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smtClean="0">
                    <a:latin typeface="Cambria Math"/>
                  </a:rPr>
                  <a:t>"Net profit margin=" </a:t>
                </a:r>
                <a:r>
                  <a:rPr lang="en-US" sz="1200" b="0" i="0" smtClean="0">
                    <a:latin typeface="+mn-lt"/>
                  </a:rPr>
                  <a:t> "Net profit</a:t>
                </a:r>
                <a:r>
                  <a:rPr lang="en-US" sz="1200" b="0" i="0" smtClean="0">
                    <a:latin typeface="Cambria Math"/>
                  </a:rPr>
                  <a:t>" /</a:t>
                </a:r>
                <a:r>
                  <a:rPr lang="en-US" sz="1200" b="0" i="0" smtClean="0">
                    <a:latin typeface="+mn-lt"/>
                  </a:rPr>
                  <a:t>"Total revenue</a:t>
                </a:r>
                <a:r>
                  <a:rPr lang="en-US" sz="1200" b="0" i="0" smtClean="0">
                    <a:latin typeface="Cambria Math"/>
                  </a:rPr>
                  <a:t>" </a:t>
                </a:r>
                <a:endParaRPr lang="en-US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dirty="0" smtClean="0"/>
                  <a:t>Pre-tax profit margin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smtClean="0">
                    <a:latin typeface="Cambria Math"/>
                  </a:rPr>
                  <a:t>"Pretaxmargin=" </a:t>
                </a:r>
                <a:r>
                  <a:rPr lang="en-US" sz="1200" b="0" i="0" smtClean="0">
                    <a:latin typeface="+mn-lt"/>
                  </a:rPr>
                  <a:t> "Earnings before taxes</a:t>
                </a:r>
                <a:r>
                  <a:rPr lang="en-US" sz="1200" b="0" i="0" smtClean="0">
                    <a:latin typeface="Cambria Math"/>
                  </a:rPr>
                  <a:t>" /</a:t>
                </a:r>
                <a:r>
                  <a:rPr lang="en-US" sz="1200" b="0" i="0" smtClean="0">
                    <a:latin typeface="+mn-lt"/>
                  </a:rPr>
                  <a:t>"Total revenue</a:t>
                </a:r>
                <a:r>
                  <a:rPr lang="en-US" sz="1200" b="0" i="0" smtClean="0">
                    <a:latin typeface="Cambria Math"/>
                  </a:rPr>
                  <a:t>" 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131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 smtClean="0"/>
                  <a:t>LOS: Calculate and interpret measures of a company’s operating efficiency, internal liquidity (liquidity ratios), solvency, and profitability, and demonstrate the use of these measures in company analysis.</a:t>
                </a:r>
              </a:p>
              <a:p>
                <a:r>
                  <a:rPr lang="en-US" sz="1600" dirty="0" smtClean="0"/>
                  <a:t>Pages 371–372</a:t>
                </a:r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Profitability Ratios: Returns</a:t>
                </a:r>
              </a:p>
              <a:p>
                <a:endParaRPr lang="en-US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200" b="0" i="0" dirty="0" smtClean="0">
                    <a:latin typeface="+mn-lt"/>
                  </a:rPr>
                  <a:t>Each margin ratio compares a measure income with total revenues: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Operating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return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on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assets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Operating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assets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Return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 smtClean="0"/>
                        <m:t>on</m:t>
                      </m:r>
                      <m:r>
                        <m:rPr>
                          <m:nor/>
                        </m:rPr>
                        <a:rPr lang="en-US" i="0" smtClean="0"/>
                        <m:t> </m:t>
                      </m:r>
                      <m:r>
                        <m:rPr>
                          <m:nor/>
                        </m:rPr>
                        <a:rPr lang="en-US" i="0" smtClean="0"/>
                        <m:t>assets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 smtClean="0"/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Net</m:t>
                          </m:r>
                          <m:r>
                            <m:rPr>
                              <m:nor/>
                            </m:rPr>
                            <a:rPr lang="en-US" i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/>
                            <m:t>Average</m:t>
                          </m:r>
                          <m:r>
                            <m:rPr>
                              <m:nor/>
                            </m:rPr>
                            <a:rPr lang="en-US" i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total</m:t>
                          </m:r>
                          <m:r>
                            <m:rPr>
                              <m:nor/>
                            </m:rPr>
                            <a:rPr lang="en-US" i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assets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457200" lvl="1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/>
                        <m:t>Return</m:t>
                      </m:r>
                      <m:r>
                        <m:rPr>
                          <m:nor/>
                        </m:rPr>
                        <a:rPr lang="en-US" i="0" smtClean="0"/>
                        <m:t> </m:t>
                      </m:r>
                      <m:r>
                        <m:rPr>
                          <m:nor/>
                        </m:rPr>
                        <a:rPr lang="en-US" i="0" smtClean="0"/>
                        <m:t>on</m:t>
                      </m:r>
                      <m:r>
                        <m:rPr>
                          <m:nor/>
                        </m:rPr>
                        <a:rPr lang="en-US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total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capital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/>
                            <m:t>Net</m:t>
                          </m:r>
                          <m:r>
                            <m:rPr>
                              <m:nor/>
                            </m:rPr>
                            <a:rPr lang="en-US" i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interest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bearing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debt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+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equity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457200" lvl="1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Return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on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equity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Net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shareholders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′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equity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/>
                        <m:t>Operating</m:t>
                      </m:r>
                      <m:r>
                        <m:rPr>
                          <m:nor/>
                        </m:rPr>
                        <a:rPr lang="en-US" i="0" smtClean="0"/>
                        <m:t> </m:t>
                      </m:r>
                      <m:r>
                        <m:rPr>
                          <m:nor/>
                        </m:rPr>
                        <a:rPr lang="en-US" i="0" smtClean="0"/>
                        <m:t>return</m:t>
                      </m:r>
                      <m:r>
                        <m:rPr>
                          <m:nor/>
                        </m:rPr>
                        <a:rPr lang="en-US" i="0" smtClean="0"/>
                        <m:t> </m:t>
                      </m:r>
                      <m:r>
                        <m:rPr>
                          <m:nor/>
                        </m:rPr>
                        <a:rPr lang="en-US" i="0" smtClean="0"/>
                        <m:t>on</m:t>
                      </m:r>
                      <m:r>
                        <m:rPr>
                          <m:nor/>
                        </m:rPr>
                        <a:rPr lang="en-US" i="0" smtClean="0"/>
                        <m:t> </m:t>
                      </m:r>
                      <m:r>
                        <m:rPr>
                          <m:nor/>
                        </m:rPr>
                        <a:rPr lang="en-US" i="0" smtClean="0"/>
                        <m:t>assets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 smtClean="0"/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/>
                            <m:t>Operating</m:t>
                          </m:r>
                          <m:r>
                            <m:rPr>
                              <m:nor/>
                            </m:rPr>
                            <a:rPr lang="en-US" i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/>
                            <m:t>Average</m:t>
                          </m:r>
                          <m:r>
                            <m:rPr>
                              <m:nor/>
                            </m:rPr>
                            <a:rPr lang="en-US" i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total</m:t>
                          </m:r>
                          <m:r>
                            <m:rPr>
                              <m:nor/>
                            </m:rPr>
                            <a:rPr lang="en-US" i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assets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Operating return on assets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b="0" i="0" smtClean="0">
                    <a:latin typeface="Cambria Math"/>
                  </a:rPr>
                  <a:t>"Operating return on assets= " </a:t>
                </a:r>
                <a:r>
                  <a:rPr lang="en-US" b="0" i="0" smtClean="0"/>
                  <a:t> "Operating income</a:t>
                </a:r>
                <a:r>
                  <a:rPr lang="en-US" b="0" i="0" smtClean="0">
                    <a:latin typeface="Cambria Math"/>
                  </a:rPr>
                  <a:t>" /"</a:t>
                </a:r>
                <a:r>
                  <a:rPr lang="en-US" b="0" i="0" smtClean="0"/>
                  <a:t>Average total assets</a:t>
                </a:r>
                <a:r>
                  <a:rPr lang="en-US" b="0" i="0" smtClean="0">
                    <a:latin typeface="Cambria Math"/>
                  </a:rPr>
                  <a:t>" </a:t>
                </a:r>
                <a:endParaRPr lang="en-US" b="0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Return on assets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b="0" i="0" smtClean="0">
                    <a:latin typeface="Cambria Math"/>
                  </a:rPr>
                  <a:t>"Return </a:t>
                </a:r>
                <a:r>
                  <a:rPr lang="en-US" i="0" smtClean="0">
                    <a:latin typeface="Cambria Math"/>
                  </a:rPr>
                  <a:t>on assets= </a:t>
                </a:r>
                <a:r>
                  <a:rPr lang="en-US" i="0">
                    <a:latin typeface="Cambria Math"/>
                  </a:rPr>
                  <a:t>" </a:t>
                </a:r>
                <a:r>
                  <a:rPr lang="en-US" b="0" i="0" smtClean="0"/>
                  <a:t> "Net</a:t>
                </a:r>
                <a:r>
                  <a:rPr lang="en-US" i="0"/>
                  <a:t> income</a:t>
                </a:r>
                <a:r>
                  <a:rPr lang="en-US" i="0">
                    <a:latin typeface="Cambria Math"/>
                  </a:rPr>
                  <a:t>" /"</a:t>
                </a:r>
                <a:r>
                  <a:rPr lang="en-US" i="0"/>
                  <a:t>Average total assets</a:t>
                </a:r>
                <a:r>
                  <a:rPr lang="en-US" i="0">
                    <a:latin typeface="Cambria Math"/>
                  </a:rPr>
                  <a:t>" </a:t>
                </a:r>
                <a:endParaRPr lang="en-US" dirty="0"/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Return on total capital</a:t>
                </a:r>
              </a:p>
              <a:p>
                <a:pPr marL="457200" lvl="1" indent="0">
                  <a:buFont typeface="Arial" pitchFamily="34" charset="0"/>
                  <a:buNone/>
                </a:pPr>
                <a:r>
                  <a:rPr lang="en-US" i="0" smtClean="0">
                    <a:latin typeface="Cambria Math"/>
                  </a:rPr>
                  <a:t>"Return on </a:t>
                </a:r>
                <a:r>
                  <a:rPr lang="en-US" b="0" i="0" smtClean="0">
                    <a:latin typeface="Cambria Math"/>
                  </a:rPr>
                  <a:t>total capital</a:t>
                </a:r>
                <a:r>
                  <a:rPr lang="en-US" i="0" smtClean="0">
                    <a:latin typeface="Cambria Math"/>
                  </a:rPr>
                  <a:t>= </a:t>
                </a:r>
                <a:r>
                  <a:rPr lang="en-US" i="0">
                    <a:latin typeface="Cambria Math"/>
                  </a:rPr>
                  <a:t>" </a:t>
                </a:r>
                <a:r>
                  <a:rPr lang="en-US" i="0"/>
                  <a:t> "Net income</a:t>
                </a:r>
                <a:r>
                  <a:rPr lang="en-US" i="0">
                    <a:latin typeface="Cambria Math"/>
                  </a:rPr>
                  <a:t>" /</a:t>
                </a:r>
                <a:r>
                  <a:rPr lang="en-US" b="0" i="0" smtClean="0">
                    <a:latin typeface="Cambria Math"/>
                  </a:rPr>
                  <a:t>"</a:t>
                </a:r>
                <a:r>
                  <a:rPr lang="en-US" b="0" i="0" smtClean="0"/>
                  <a:t>Average interest−bearing debt+Average total equity</a:t>
                </a:r>
                <a:r>
                  <a:rPr lang="en-US" b="0" i="0" smtClean="0">
                    <a:latin typeface="Cambria Math"/>
                  </a:rPr>
                  <a:t>" </a:t>
                </a: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Return on equity</a:t>
                </a:r>
              </a:p>
              <a:p>
                <a:pPr marL="457200" lvl="1" indent="0">
                  <a:buFont typeface="Arial" pitchFamily="34" charset="0"/>
                  <a:buNone/>
                </a:pPr>
                <a:r>
                  <a:rPr lang="en-US" b="0" i="0" smtClean="0">
                    <a:latin typeface="Cambria Math"/>
                  </a:rPr>
                  <a:t>"Return on equity</a:t>
                </a:r>
                <a:r>
                  <a:rPr lang="en-US" i="0" smtClean="0">
                    <a:latin typeface="Cambria Math"/>
                  </a:rPr>
                  <a:t>= </a:t>
                </a:r>
                <a:r>
                  <a:rPr lang="en-US" i="0">
                    <a:latin typeface="Cambria Math"/>
                  </a:rPr>
                  <a:t>" </a:t>
                </a:r>
                <a:r>
                  <a:rPr lang="en-US" b="0" i="0" smtClean="0"/>
                  <a:t> "Net income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>
                    <a:latin typeface="Cambria Math"/>
                  </a:rPr>
                  <a:t>/(</a:t>
                </a:r>
                <a:r>
                  <a:rPr lang="en-US" b="0" i="0" smtClean="0">
                    <a:latin typeface="Cambria Math"/>
                  </a:rPr>
                  <a:t>"</a:t>
                </a:r>
                <a:r>
                  <a:rPr lang="en-US" b="0" i="0" smtClean="0"/>
                  <a:t>Average shareholder</a:t>
                </a:r>
                <a:r>
                  <a:rPr lang="en-US" b="0" i="0" smtClean="0">
                    <a:latin typeface="Cambria Math"/>
                  </a:rPr>
                  <a:t>" "</a:t>
                </a:r>
                <a:r>
                  <a:rPr lang="en-US" b="0" i="0" smtClean="0"/>
                  <a:t>s</a:t>
                </a:r>
                <a:r>
                  <a:rPr lang="en-US" b="0" i="0" smtClean="0">
                    <a:latin typeface="Cambria Math"/>
                  </a:rPr>
                  <a:t>" ^"</a:t>
                </a:r>
                <a:r>
                  <a:rPr lang="en-US" b="0" i="0" smtClean="0"/>
                  <a:t>′</a:t>
                </a:r>
                <a:r>
                  <a:rPr lang="en-US" b="0" i="0" smtClean="0">
                    <a:latin typeface="Cambria Math"/>
                  </a:rPr>
                  <a:t>"  "</a:t>
                </a:r>
                <a:r>
                  <a:rPr lang="en-US" b="0" i="0" smtClean="0"/>
                  <a:t>equity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>
                    <a:latin typeface="Cambria Math"/>
                  </a:rPr>
                  <a:t>)</a:t>
                </a: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Operating return on assets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/>
                  </a:rPr>
                  <a:t>"Operating return on assets= </a:t>
                </a:r>
                <a:r>
                  <a:rPr lang="en-US" i="0">
                    <a:latin typeface="Cambria Math"/>
                  </a:rPr>
                  <a:t>" </a:t>
                </a:r>
                <a:r>
                  <a:rPr lang="en-US" i="0"/>
                  <a:t> "Operating income</a:t>
                </a:r>
                <a:r>
                  <a:rPr lang="en-US" i="0">
                    <a:latin typeface="Cambria Math"/>
                  </a:rPr>
                  <a:t>" /"</a:t>
                </a:r>
                <a:r>
                  <a:rPr lang="en-US" i="0"/>
                  <a:t>Average total assets</a:t>
                </a:r>
                <a:r>
                  <a:rPr lang="en-US" i="0">
                    <a:latin typeface="Cambria Math"/>
                  </a:rPr>
                  <a:t>" 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7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variations of the DuPont expression and demonstrate use of the DuPont approach in corporate analysis.</a:t>
            </a:r>
          </a:p>
          <a:p>
            <a:r>
              <a:rPr lang="en-US" sz="1400" dirty="0" smtClean="0"/>
              <a:t>Pages 372–382</a:t>
            </a:r>
          </a:p>
          <a:p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200" dirty="0" smtClean="0"/>
              <a:t>DuPont Formulas</a:t>
            </a:r>
          </a:p>
          <a:p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Return on equity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Net profit margin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Operating profit margin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Effect of </a:t>
            </a:r>
            <a:r>
              <a:rPr lang="en-US" dirty="0" err="1" smtClean="0"/>
              <a:t>nonoperating</a:t>
            </a:r>
            <a:r>
              <a:rPr lang="en-US" dirty="0" smtClean="0"/>
              <a:t> items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Tax effect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Total asset turnover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Financial leverage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528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variations of the DuPont expression and demonstrate use of the DuPont approach in corporate analysis.</a:t>
            </a:r>
          </a:p>
          <a:p>
            <a:r>
              <a:rPr lang="en-US" sz="1400" dirty="0" smtClean="0"/>
              <a:t>Pages 378–379</a:t>
            </a:r>
          </a:p>
          <a:p>
            <a:endParaRPr lang="en-US" sz="1400" dirty="0" smtClean="0"/>
          </a:p>
          <a:p>
            <a:r>
              <a:rPr lang="en-US" sz="1400" dirty="0" smtClean="0"/>
              <a:t>Five-Component DuPont Model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DuPont formulas</a:t>
            </a:r>
            <a:r>
              <a:rPr lang="en-US" baseline="0" dirty="0" smtClean="0"/>
              <a:t> involve the income statement and balance sheet relationships.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Starting with the return on equity, we can break the return on assets component into its own components to get a better idea of what drives the return.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0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/>
              <a:t>Pages 347–348</a:t>
            </a:r>
          </a:p>
          <a:p>
            <a:pPr marL="0" indent="0">
              <a:buNone/>
            </a:pPr>
            <a:endParaRPr lang="en-US" sz="1400" dirty="0" smtClean="0"/>
          </a:p>
          <a:p>
            <a:pPr marL="228600" indent="-228600">
              <a:buAutoNum type="arabicPeriod"/>
            </a:pPr>
            <a:r>
              <a:rPr lang="en-US" sz="1400" dirty="0" smtClean="0"/>
              <a:t>Introduction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Financial analysis</a:t>
            </a:r>
            <a:r>
              <a:rPr lang="en-US" dirty="0" smtClean="0"/>
              <a:t> is a process of selecting, evaluating, and interpreting financial data, along with other pertinent information, in order to formulate an assessment of a company’s present and future financial condition and performance.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Information</a:t>
            </a:r>
            <a:r>
              <a:rPr lang="en-US" baseline="0" dirty="0" smtClean="0"/>
              <a:t> needed: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Financial disclosures (e.g., 10-K, annual report, 10-Q, 8-K)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Market data (e.g., market price of stock, volume traded, value of bonds)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Economic data (e.g., GDP, consumer spending)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593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variations of the DuPont expression and demonstrate use of the DuPont approach in corporate analysis.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Pages 372–382</a:t>
            </a:r>
          </a:p>
          <a:p>
            <a:endParaRPr lang="en-US" sz="1400" dirty="0" smtClean="0"/>
          </a:p>
          <a:p>
            <a:r>
              <a:rPr lang="en-US" sz="1400" dirty="0" smtClean="0"/>
              <a:t>Example: The DuPont Formula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Suppose that an analyst has noticed that the return on equity of the D Company has declined from FY2012 to FY2013. Using the DuPont formula, explain the source of this decline. </a:t>
            </a:r>
          </a:p>
          <a:p>
            <a:endParaRPr lang="en-US" dirty="0" smtClean="0"/>
          </a:p>
          <a:p>
            <a:pPr rtl="0" eaLnBrk="1" fontAlgn="auto" latinLnBrk="0" hangingPunct="1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(millions)		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	2012</a:t>
            </a: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Revenues			$1,000	$900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Earnings before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interest and taxes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	380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 expense		30	30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Taxes			100	90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assets		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$2,000	$2,000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Shareholders’ equity		$1,250	$1,000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421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variations of the DuPont expression and demonstrate use of the DuPont approach in corporate analysis.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Pages 372–382</a:t>
            </a:r>
          </a:p>
          <a:p>
            <a:endParaRPr lang="en-US" sz="1400" dirty="0" smtClean="0"/>
          </a:p>
          <a:p>
            <a:r>
              <a:rPr lang="en-US" sz="1400" dirty="0" smtClean="0"/>
              <a:t>Example: The DuPont Formula</a:t>
            </a:r>
            <a:r>
              <a:rPr lang="en-US" sz="1400" baseline="0" dirty="0" smtClean="0"/>
              <a:t> </a:t>
            </a:r>
            <a:endParaRPr lang="en-US" dirty="0" smtClean="0"/>
          </a:p>
          <a:p>
            <a:pPr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 on equity		0.20	0.22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 on assets		0.13	0.11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leverage		1.60	2.00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asset turnover		0.50	0.45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 profit margin		0.25	0.24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 profit margin		0.40	0.42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of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nonoperating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items	0.83	0.82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 effect			0.76	0.71</a:t>
            </a:r>
          </a:p>
          <a:p>
            <a:endParaRPr lang="en-US" dirty="0" smtClean="0"/>
          </a:p>
          <a:p>
            <a:r>
              <a:rPr lang="en-US" dirty="0" smtClean="0"/>
              <a:t>Notes for discussion: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Return on equity fell from 22% to 20%.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This change is a result of the drop in the financial leverage (from 2 to 1.6); the return on assets increased.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return on assets increased</a:t>
            </a:r>
            <a:r>
              <a:rPr lang="en-US" baseline="0" dirty="0" smtClean="0"/>
              <a:t> from 11% to 13%.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The net profit margin improved (24% to 25%).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The asset turnover improved (0.45 times to 0.50 times).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The change in the net profit margin improved because of taxes taking a smaller portion of income (although operating profit margin declined from 42% to 40%).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497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en-US" sz="1400" dirty="0" smtClean="0"/>
                  <a:t>LOS: Calculate and interpret basic earnings per share and diluted earnings per share.</a:t>
                </a:r>
              </a:p>
              <a:p>
                <a:pPr lvl="0"/>
                <a:r>
                  <a:rPr lang="en-US" sz="1400" dirty="0" smtClean="0"/>
                  <a:t>LOS: Calculate and interpret book value of equity per share, price-to-earnings ratio, dividends per share, dividend payout ratio, and plowback ratio.</a:t>
                </a:r>
              </a:p>
              <a:p>
                <a:r>
                  <a:rPr lang="en-US" sz="1400" dirty="0" smtClean="0"/>
                  <a:t>Pages 383–385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Other Ratios</a:t>
                </a:r>
              </a:p>
              <a:p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Earnings per share is net income, restated on a per share basis: 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466344" lvl="1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Earnings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per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share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Net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income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available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to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common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shareholders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Number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common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outstanding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66344" lvl="1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b="1" dirty="0" smtClean="0"/>
                  <a:t>Basic earnings per share </a:t>
                </a:r>
                <a:r>
                  <a:rPr lang="en-US" dirty="0" smtClean="0"/>
                  <a:t>is net income after preferred dividends, divided by the average number of common shares outstanding. 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b="1" dirty="0" smtClean="0"/>
                  <a:t>Diluted earnings per share </a:t>
                </a:r>
                <a:r>
                  <a:rPr lang="en-US" dirty="0" smtClean="0"/>
                  <a:t>is net income minus preferred dividends, divided by the number of shares outstanding considering all dilutive securities. 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b="1" dirty="0" smtClean="0"/>
                  <a:t>Book value per share </a:t>
                </a:r>
                <a:r>
                  <a:rPr lang="en-US" dirty="0" smtClean="0"/>
                  <a:t>is book value of equity divided by number of shares. 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b="1" dirty="0" smtClean="0"/>
                  <a:t>Price-to-earnings ratio </a:t>
                </a:r>
                <a:r>
                  <a:rPr lang="en-US" dirty="0" smtClean="0"/>
                  <a:t>(</a:t>
                </a:r>
                <a:r>
                  <a:rPr lang="en-US" b="1" dirty="0" smtClean="0"/>
                  <a:t>PE</a:t>
                </a:r>
                <a:r>
                  <a:rPr lang="en-US" dirty="0" smtClean="0"/>
                  <a:t> or </a:t>
                </a:r>
                <a:r>
                  <a:rPr lang="en-US" b="1" dirty="0" smtClean="0"/>
                  <a:t>P/E</a:t>
                </a:r>
                <a:r>
                  <a:rPr lang="en-US" dirty="0" smtClean="0"/>
                  <a:t>) is the ratio of the price per share of equity to the earnings per share. 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If earnings are the last four quarters, it is the </a:t>
                </a:r>
                <a:r>
                  <a:rPr lang="en-US" b="1" dirty="0" smtClean="0"/>
                  <a:t>trailing P/E.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400" dirty="0" smtClean="0"/>
                  <a:t>Other Ratios</a:t>
                </a:r>
              </a:p>
              <a:p>
                <a:endParaRPr lang="en-US" dirty="0" smtClean="0"/>
              </a:p>
              <a:p>
                <a:pPr lvl="0"/>
                <a:r>
                  <a:rPr lang="en-US" dirty="0" smtClean="0"/>
                  <a:t>LOS: Calculate and interpret basic earnings per share and diluted earnings per share.</a:t>
                </a:r>
              </a:p>
              <a:p>
                <a:pPr lvl="0"/>
                <a:r>
                  <a:rPr lang="en-US" dirty="0" smtClean="0"/>
                  <a:t>LOS: Calculate and interpret book value of equity per share, price-to-earnings ratio, dividends per share, dividend payout ratio, and plowback ratio.</a:t>
                </a:r>
              </a:p>
              <a:p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Earnings per share is net income, restated on a per share basis: [p. 383]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466344" lvl="1" indent="0">
                  <a:buFont typeface="Arial" pitchFamily="34" charset="0"/>
                  <a:buNone/>
                </a:pPr>
                <a:r>
                  <a:rPr lang="en-US" b="0" i="0" smtClean="0">
                    <a:latin typeface="Cambria Math"/>
                  </a:rPr>
                  <a:t>"Earnings per share= " </a:t>
                </a:r>
                <a:r>
                  <a:rPr lang="en-US" b="0" i="0" smtClean="0"/>
                  <a:t> "Net income available to common shareholders</a:t>
                </a:r>
                <a:r>
                  <a:rPr lang="en-US" b="0" i="0" smtClean="0">
                    <a:latin typeface="Cambria Math"/>
                  </a:rPr>
                  <a:t>" /"</a:t>
                </a:r>
                <a:r>
                  <a:rPr lang="en-US" b="0" i="0" smtClean="0"/>
                  <a:t>Number of common shares outstanding</a:t>
                </a:r>
                <a:r>
                  <a:rPr lang="en-US" b="0" i="0" smtClean="0">
                    <a:latin typeface="Cambria Math"/>
                  </a:rPr>
                  <a:t>" </a:t>
                </a:r>
                <a:endParaRPr lang="en-US" dirty="0" smtClean="0"/>
              </a:p>
              <a:p>
                <a:pPr marL="466344" lvl="1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b="1" dirty="0" smtClean="0"/>
                  <a:t>Basic earnings per share </a:t>
                </a:r>
                <a:r>
                  <a:rPr lang="en-US" dirty="0" smtClean="0"/>
                  <a:t>is net income after preferred dividends, divided by the average number of common shares outstanding. [p. 383]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b="1" dirty="0" smtClean="0"/>
                  <a:t>Diluted earnings per share </a:t>
                </a:r>
                <a:r>
                  <a:rPr lang="en-US" dirty="0" smtClean="0"/>
                  <a:t>is net income minus preferred dividends, divided by the number of shares outstanding considering all dilutive securities. [p. 383]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b="1" dirty="0" smtClean="0"/>
                  <a:t>Book value per share </a:t>
                </a:r>
                <a:r>
                  <a:rPr lang="en-US" dirty="0" smtClean="0"/>
                  <a:t>is book value of equity divided by number of shares. [p. 383]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b="1" dirty="0" smtClean="0"/>
                  <a:t>Price-to-earnings ratio </a:t>
                </a:r>
                <a:r>
                  <a:rPr lang="en-US" dirty="0" smtClean="0"/>
                  <a:t>(</a:t>
                </a:r>
                <a:r>
                  <a:rPr lang="en-US" b="1" dirty="0" smtClean="0"/>
                  <a:t>PE</a:t>
                </a:r>
                <a:r>
                  <a:rPr lang="en-US" dirty="0" smtClean="0"/>
                  <a:t> or </a:t>
                </a:r>
                <a:r>
                  <a:rPr lang="en-US" b="1" dirty="0" smtClean="0"/>
                  <a:t>P/E</a:t>
                </a:r>
                <a:r>
                  <a:rPr lang="en-US" dirty="0" smtClean="0"/>
                  <a:t>) is the ratio of the price per share of equity to the earnings per share. [p. 383]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If earnings are the last four quarters, this is the </a:t>
                </a:r>
                <a:r>
                  <a:rPr lang="en-US" b="1" dirty="0" smtClean="0"/>
                  <a:t>trailing P/E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87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Calculate and interpret book value of equity per share, price-to-earnings ratio, dividends per share, dividend payout ratio, and plowback ratio.</a:t>
                </a:r>
              </a:p>
              <a:p>
                <a:r>
                  <a:rPr lang="en-US" sz="1400" dirty="0" smtClean="0"/>
                  <a:t>Pages 383–385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Other Ratios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Measures of Dividend Payment:</a:t>
                </a:r>
              </a:p>
              <a:p>
                <a:endParaRPr lang="en-US" dirty="0" smtClean="0"/>
              </a:p>
              <a:p>
                <a:pPr marL="466344" lvl="1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b="0" i="0" smtClean="0"/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ividends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per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b="0" i="0" smtClean="0"/>
                              <m:t>share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DPS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)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Dividends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paid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to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shareholders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Weighted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number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ordinary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outstanding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9144" indent="0" algn="l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pPr marL="466344" lvl="1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Dividend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payout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ratio</m:t>
                      </m:r>
                      <m:r>
                        <m:rPr>
                          <m:nor/>
                        </m:rP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Dividends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paid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to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common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shareholders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Net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income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attributable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to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common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shares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66344" lvl="1" indent="0" algn="l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r>
                  <a:rPr lang="en-US" dirty="0" smtClean="0"/>
                  <a:t>Plowback ratio = 1 – Dividend payout ratio </a:t>
                </a:r>
                <a:endParaRPr lang="en-US" dirty="0"/>
              </a:p>
              <a:p>
                <a:pPr marL="1714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dirty="0" smtClean="0"/>
                  <a:t>The proportion of earnings retained by the company.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400" dirty="0" smtClean="0"/>
                  <a:t>Other Ratios, continued</a:t>
                </a:r>
              </a:p>
              <a:p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LOS: Calculate and interpret book value of equity per share, price-to-earnings ratio, dividends per share, dividend payout ratio, and plowback ratio.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Measures of dividend payment: [p.</a:t>
                </a:r>
                <a:r>
                  <a:rPr lang="en-US" baseline="0" dirty="0" smtClean="0"/>
                  <a:t> 384]</a:t>
                </a:r>
                <a:endParaRPr lang="en-US" dirty="0" smtClean="0"/>
              </a:p>
              <a:p>
                <a:endParaRPr lang="en-US" dirty="0" smtClean="0"/>
              </a:p>
              <a:p>
                <a:pPr marL="466344" lvl="1" indent="0" algn="l">
                  <a:lnSpc>
                    <a:spcPct val="150000"/>
                  </a:lnSpc>
                  <a:buNone/>
                </a:pPr>
                <a:r>
                  <a:rPr lang="en-US" b="0" i="0" smtClean="0">
                    <a:latin typeface="Cambria Math"/>
                  </a:rPr>
                  <a:t>■8("</a:t>
                </a:r>
                <a:r>
                  <a:rPr lang="en-US" b="0" i="0" smtClean="0"/>
                  <a:t>Dividends per</a:t>
                </a:r>
                <a:r>
                  <a:rPr lang="en-US" b="0" i="0" smtClean="0">
                    <a:latin typeface="Cambria Math"/>
                  </a:rPr>
                  <a:t>" @"</a:t>
                </a:r>
                <a:r>
                  <a:rPr lang="en-US" b="0" i="0" smtClean="0"/>
                  <a:t>share (DPS)</a:t>
                </a:r>
                <a:r>
                  <a:rPr lang="en-US" b="0" i="0" smtClean="0">
                    <a:latin typeface="Cambria Math"/>
                  </a:rPr>
                  <a:t>" )"= " </a:t>
                </a:r>
                <a:r>
                  <a:rPr lang="en-US" b="0" i="0" smtClean="0"/>
                  <a:t> "Dividends paid to shareholders</a:t>
                </a:r>
                <a:r>
                  <a:rPr lang="en-US" b="0" i="0" smtClean="0">
                    <a:latin typeface="Cambria Math"/>
                  </a:rPr>
                  <a:t>" /"</a:t>
                </a:r>
                <a:r>
                  <a:rPr lang="en-US" b="0" i="0" smtClean="0"/>
                  <a:t>Weighted average number of ordinary shares outstanding</a:t>
                </a:r>
                <a:r>
                  <a:rPr lang="en-US" b="0" i="0" smtClean="0">
                    <a:latin typeface="Cambria Math"/>
                  </a:rPr>
                  <a:t>" </a:t>
                </a:r>
                <a:endParaRPr lang="en-US" dirty="0" smtClean="0"/>
              </a:p>
              <a:p>
                <a:pPr marL="9144" indent="0" algn="l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pPr marL="466344" lvl="1" indent="0" algn="l">
                  <a:lnSpc>
                    <a:spcPct val="150000"/>
                  </a:lnSpc>
                  <a:buNone/>
                </a:pPr>
                <a:r>
                  <a:rPr lang="en-US" b="0" i="0" smtClean="0">
                    <a:latin typeface="Cambria Math"/>
                  </a:rPr>
                  <a:t>"Dividend payout ratio= " </a:t>
                </a:r>
                <a:r>
                  <a:rPr lang="en-US" b="0" i="0" smtClean="0"/>
                  <a:t> "Dividends paid to common shareholders</a:t>
                </a:r>
                <a:r>
                  <a:rPr lang="en-US" b="0" i="0" smtClean="0">
                    <a:latin typeface="Cambria Math"/>
                  </a:rPr>
                  <a:t>" /"</a:t>
                </a:r>
                <a:r>
                  <a:rPr lang="en-US" b="0" i="0" smtClean="0"/>
                  <a:t>Net income attributable to common shares</a:t>
                </a:r>
                <a:r>
                  <a:rPr lang="en-US" b="0" i="0" smtClean="0">
                    <a:latin typeface="Cambria Math"/>
                  </a:rPr>
                  <a:t>" </a:t>
                </a:r>
                <a:endParaRPr lang="en-US" dirty="0" smtClean="0"/>
              </a:p>
              <a:p>
                <a:pPr marL="466344" lvl="1" indent="0" algn="l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r>
                  <a:rPr lang="en-US" dirty="0" smtClean="0"/>
                  <a:t>Plowback ratio = 1 – Dividend payout ratio [p. 385]</a:t>
                </a:r>
                <a:endParaRPr lang="en-US" dirty="0"/>
              </a:p>
              <a:p>
                <a:pPr marL="1714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dirty="0" smtClean="0"/>
                  <a:t>The proportion of earnings retained by the company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078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book value of equity per share, price-to-earnings ratio, dividends per share, dividend payout ratio, and plowback ratio.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Pages 383–385</a:t>
            </a:r>
          </a:p>
          <a:p>
            <a:endParaRPr lang="en-US" sz="1400" dirty="0" smtClean="0"/>
          </a:p>
          <a:p>
            <a:r>
              <a:rPr lang="en-US" sz="1400" dirty="0" smtClean="0"/>
              <a:t>Example: Shareholder Ratios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Calculate the book value per share, P/E, dividends per share, dividend payout, and plowback ratio based on the following financial information: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 value of equity	$100 million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 value of equity	$500 million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 income		$30 million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Dividends		$12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million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shares	100 million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383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book value of equity per share, price-to-earnings ratio, dividends per share, dividend payout ratio, and plowback ratio.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Pages 383–385</a:t>
            </a:r>
          </a:p>
          <a:p>
            <a:endParaRPr lang="en-US" sz="1400" dirty="0" smtClean="0"/>
          </a:p>
          <a:p>
            <a:r>
              <a:rPr lang="en-US" sz="1400" dirty="0" smtClean="0"/>
              <a:t>Example: Shareholder Ratios</a:t>
            </a:r>
          </a:p>
          <a:p>
            <a:endParaRPr lang="en-US" dirty="0" smtClean="0"/>
          </a:p>
          <a:p>
            <a:pPr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 value per share = $1.00	</a:t>
            </a:r>
          </a:p>
          <a:p>
            <a:pPr lvl="1"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$1 of equity, per the books, for every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share of stock.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P/E = 16.67	</a:t>
            </a:r>
          </a:p>
          <a:p>
            <a:pPr lvl="1"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market price of the stock is 16.67 times earnings per share.</a:t>
            </a:r>
          </a:p>
          <a:p>
            <a:pPr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Dividends per share = $0.12	</a:t>
            </a:r>
          </a:p>
          <a:p>
            <a:pPr lvl="1"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dividends paid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share of stock.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Dividend payout ratio = 40%	</a:t>
            </a:r>
          </a:p>
          <a:p>
            <a:pPr lvl="1"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proportion of earnings paid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in the form of dividends.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Plowback ratio = 60%	</a:t>
            </a:r>
          </a:p>
          <a:p>
            <a:pPr lvl="1"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proportion of earnings retained by the company.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031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book value of equity per share, price-to-earnings ratio, dividends per share, dividend payout ratio, and plowback ratio.</a:t>
            </a:r>
          </a:p>
          <a:p>
            <a:r>
              <a:rPr lang="en-US" sz="1400" dirty="0" smtClean="0"/>
              <a:t>Page 386</a:t>
            </a:r>
          </a:p>
          <a:p>
            <a:endParaRPr lang="en-US" sz="1400" dirty="0" smtClean="0"/>
          </a:p>
          <a:p>
            <a:r>
              <a:rPr lang="en-US" sz="1400" dirty="0" smtClean="0"/>
              <a:t>Effective Use of Ratio Analysis</a:t>
            </a:r>
          </a:p>
          <a:p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 addition to ratios, an analyst should describe the company (e.g., line of business, major products, major suppliers), industry information, and major factors or influences.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Effective use of ratios requires looking at ratios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Over time.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Compared with other companies in the same line of business.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In the context of major events in the company</a:t>
            </a:r>
            <a:r>
              <a:rPr lang="en-US" baseline="0" dirty="0" smtClean="0"/>
              <a:t> </a:t>
            </a:r>
            <a:r>
              <a:rPr lang="en-US" dirty="0" smtClean="0"/>
              <a:t>(for example, restructuring, mergers, or divestitures), accounting changes, and changes in the company’s product mix.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173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Demonstrate the use of pro forma income and balance sheet statements.</a:t>
            </a:r>
          </a:p>
          <a:p>
            <a:r>
              <a:rPr lang="en-US" sz="1400" dirty="0" smtClean="0"/>
              <a:t>Pages 392–394</a:t>
            </a:r>
          </a:p>
          <a:p>
            <a:endParaRPr lang="en-US" sz="1400" dirty="0" smtClean="0"/>
          </a:p>
          <a:p>
            <a:r>
              <a:rPr lang="en-US" sz="1400" dirty="0" smtClean="0"/>
              <a:t>4. Pro Forma Analysis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(Information from Exhibit 9-20, p. 394)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Estimate typical relation between revenues and sales-driven accounts.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Estimate fixed burdens, such as interest and taxes.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Forecast revenues.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Estimate sales-driven accounts based on forecasted revenues.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Estimate fixed burdens.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Construct future period income statement and balance sheet.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798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Demonstrate the use of pro forma income and balance sheet statements.</a:t>
            </a:r>
          </a:p>
          <a:p>
            <a:r>
              <a:rPr lang="en-US" sz="1400" dirty="0" smtClean="0"/>
              <a:t>Pages 398–400</a:t>
            </a:r>
          </a:p>
          <a:p>
            <a:endParaRPr lang="en-US" sz="1400" dirty="0" smtClean="0"/>
          </a:p>
          <a:p>
            <a:r>
              <a:rPr lang="en-US" sz="1400" dirty="0" smtClean="0"/>
              <a:t>Pro Forma Income Statement</a:t>
            </a:r>
          </a:p>
          <a:p>
            <a:endParaRPr lang="en-US" i="0" dirty="0" smtClean="0"/>
          </a:p>
          <a:p>
            <a:r>
              <a:rPr lang="en-US" i="0" dirty="0" smtClean="0"/>
              <a:t>(Example</a:t>
            </a:r>
            <a:r>
              <a:rPr lang="en-US" i="0" baseline="0" dirty="0" smtClean="0"/>
              <a:t> from pages </a:t>
            </a:r>
            <a:r>
              <a:rPr lang="en-US" sz="1200" dirty="0" smtClean="0"/>
              <a:t>398–400)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dirty="0" smtClean="0"/>
              <a:t>Accounts that vary</a:t>
            </a:r>
            <a:r>
              <a:rPr lang="en-US" i="0" baseline="0" dirty="0" smtClean="0"/>
              <a:t> directly with sales: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0" baseline="0" dirty="0" smtClean="0"/>
              <a:t>Cost of goods sold (COGS)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0" baseline="0" dirty="0" smtClean="0"/>
              <a:t>Selling, general, and administrative expenses (SG&amp;A)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i="0" baseline="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i="0" baseline="0" dirty="0" smtClean="0"/>
              <a:t>Calculated: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0" baseline="0" dirty="0" smtClean="0"/>
              <a:t>Gross profit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0" baseline="0" dirty="0" smtClean="0"/>
              <a:t>Operating income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0" baseline="0" dirty="0" smtClean="0"/>
              <a:t>Earnings before taxes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0" baseline="0" dirty="0" smtClean="0"/>
              <a:t>Taxes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0" baseline="0" dirty="0" smtClean="0"/>
              <a:t>Net income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i="0" baseline="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i="0" baseline="0" dirty="0" smtClean="0"/>
              <a:t>Accounts that depend on other accounts: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0" baseline="0" dirty="0" smtClean="0"/>
              <a:t>Interest expense (depends on long-term debt)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086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Demonstrate the use of pro forma income and balance sheet statements.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Pages 398–400</a:t>
            </a:r>
          </a:p>
          <a:p>
            <a:endParaRPr lang="en-US" sz="1400" dirty="0" smtClean="0"/>
          </a:p>
          <a:p>
            <a:r>
              <a:rPr lang="en-US" sz="1400" dirty="0" smtClean="0"/>
              <a:t>Pro Forma Balance Sheet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Accounts that</a:t>
            </a:r>
            <a:r>
              <a:rPr lang="en-US" baseline="0" dirty="0" smtClean="0"/>
              <a:t> are a percentage of revenues: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Current assets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Current liabilities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Net plant and equipment (can be based on a specific fixed asset turnover relationship)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Accounts that are assumed not to change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Common stock and paid-in capital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Accounts that are determined by other accounts: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Retained</a:t>
            </a:r>
            <a:r>
              <a:rPr lang="en-US" baseline="0" dirty="0" smtClean="0"/>
              <a:t> earnings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Accounts that are the direct result of decisions: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Treasury stock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Long-term debt (capital structure decision)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84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Interpret common-size balance sheets and common-size income statements and demonstrate their use by applying either vertical analysis or horizontal analysis.</a:t>
            </a:r>
          </a:p>
          <a:p>
            <a:r>
              <a:rPr lang="en-US" sz="1400" dirty="0" smtClean="0"/>
              <a:t>Pages 348–356</a:t>
            </a:r>
          </a:p>
          <a:p>
            <a:endParaRPr lang="en-US" sz="1400" dirty="0" smtClean="0"/>
          </a:p>
          <a:p>
            <a:r>
              <a:rPr lang="en-US" sz="1400" dirty="0" smtClean="0"/>
              <a:t>2. Common-Size Analysis</a:t>
            </a:r>
          </a:p>
          <a:p>
            <a:endParaRPr lang="en-US" dirty="0" smtClean="0"/>
          </a:p>
          <a:p>
            <a:pPr marL="180594" indent="-171450">
              <a:buFont typeface="Arial" pitchFamily="34" charset="0"/>
              <a:buChar char="•"/>
            </a:pPr>
            <a:r>
              <a:rPr lang="en-US" b="1" dirty="0" smtClean="0"/>
              <a:t>Common-size analysis</a:t>
            </a:r>
            <a:r>
              <a:rPr lang="en-US" dirty="0" smtClean="0"/>
              <a:t> is the restatement of financial statement information in a standardized form.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Horizontal common-size analysis </a:t>
            </a:r>
            <a:r>
              <a:rPr lang="en-US" dirty="0" smtClean="0"/>
              <a:t>uses the amounts in accounts in a specified year as the base, and subsequent years’ amounts are stated as a percentage of the base value.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Useful when comparing growth of different accounts over time.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When viewed graphically, reveals different growth patterns among accounts.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Vertical common-size analysis </a:t>
            </a:r>
            <a:r>
              <a:rPr lang="en-US" dirty="0" smtClean="0"/>
              <a:t>uses the aggregate value in a financial statement for a given year as the base, and each account’s amount is restated as a percentage of the aggregate.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Balance sheet: Aggregate amount is total assets.</a:t>
            </a:r>
          </a:p>
          <a:p>
            <a:pPr marL="1543050" lvl="3" indent="-171450">
              <a:buFont typeface="Arial" pitchFamily="34" charset="0"/>
              <a:buChar char="•"/>
            </a:pPr>
            <a:r>
              <a:rPr lang="en-US" dirty="0" smtClean="0"/>
              <a:t>Reveals proportion of asset investment among accounts.</a:t>
            </a:r>
          </a:p>
          <a:p>
            <a:pPr marL="1543050" lvl="3" indent="-171450">
              <a:buFont typeface="Arial" pitchFamily="34" charset="0"/>
              <a:buChar char="•"/>
            </a:pPr>
            <a:r>
              <a:rPr lang="en-US" dirty="0" smtClean="0"/>
              <a:t>Reveals</a:t>
            </a:r>
            <a:r>
              <a:rPr lang="en-US" baseline="0" dirty="0" smtClean="0"/>
              <a:t> capital structure (proportions of capital).</a:t>
            </a:r>
            <a:endParaRPr lang="en-US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Income statement: Aggregate amount is revenues or sales. </a:t>
            </a:r>
          </a:p>
          <a:p>
            <a:pPr marL="1543050" lvl="3" indent="-171450">
              <a:buFont typeface="Arial" pitchFamily="34" charset="0"/>
              <a:buChar char="•"/>
            </a:pPr>
            <a:r>
              <a:rPr lang="en-US" dirty="0" smtClean="0"/>
              <a:t>Reveals</a:t>
            </a:r>
            <a:r>
              <a:rPr lang="en-US" baseline="0" dirty="0" smtClean="0"/>
              <a:t> profit margins.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333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5.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18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Interpret common-size balance sheets and common-size income statements and demonstrate their use by applying either vertical analysis or horizontal analysis.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Pages 348–356</a:t>
            </a:r>
          </a:p>
          <a:p>
            <a:endParaRPr lang="en-US" sz="1400" dirty="0" smtClean="0"/>
          </a:p>
          <a:p>
            <a:r>
              <a:rPr lang="en-US" sz="1400" dirty="0" smtClean="0"/>
              <a:t>Example: Common-Size Analysis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Vertical common-size analysis: Take each account in a given year, and divide it by the total assets.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Horizontal common</a:t>
            </a:r>
            <a:r>
              <a:rPr lang="en-US" baseline="0" dirty="0" smtClean="0"/>
              <a:t>-size analysis: Take each account, and compare a given year’s value with the base year’s value (2008 in this case).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09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Interpret common-size balance sheets and common-size income statements and demonstrate their use by applying either vertical analysis or horizontal analysis.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Pages 348–356</a:t>
            </a:r>
          </a:p>
          <a:p>
            <a:endParaRPr lang="en-US" sz="1400" dirty="0" smtClean="0"/>
          </a:p>
          <a:p>
            <a:r>
              <a:rPr lang="en-US" sz="1400" dirty="0" smtClean="0"/>
              <a:t>Example: Common-Size Analysis</a:t>
            </a:r>
          </a:p>
          <a:p>
            <a:endParaRPr lang="en-US" dirty="0" smtClean="0"/>
          </a:p>
          <a:p>
            <a:r>
              <a:rPr lang="en-US" dirty="0" smtClean="0"/>
              <a:t>Interpretation: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relative investment in fixed assets (currently around 52% of assets), when compared with current assets, has</a:t>
            </a:r>
            <a:r>
              <a:rPr lang="en-US" baseline="0" dirty="0" smtClean="0"/>
              <a:t> increased since 2008.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proportion of assets that are current assets have decreased slightly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Interpret common-size balance sheets and common-size income statements and demonstrate their use by applying either vertical analysis or horizontal analysis.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Pages 348–356</a:t>
            </a:r>
          </a:p>
          <a:p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Example: Common-Size Analysis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Interpretation: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Net</a:t>
            </a:r>
            <a:r>
              <a:rPr lang="en-US" baseline="0" dirty="0" smtClean="0"/>
              <a:t> plant and equipment has increased more than other assets since 2008 (annual rate of 4%).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Intangibles have increased the least over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32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measures of a company’s operating efficiency, internal liquidity (liquidity ratios), solvency, and profitability, and demonstrate the use of these measures in company analysis.</a:t>
            </a:r>
          </a:p>
          <a:p>
            <a:r>
              <a:rPr lang="en-US" sz="1400" dirty="0" smtClean="0"/>
              <a:t>Pages 356–357</a:t>
            </a:r>
          </a:p>
          <a:p>
            <a:endParaRPr lang="en-US" sz="1400" dirty="0" smtClean="0"/>
          </a:p>
          <a:p>
            <a:r>
              <a:rPr lang="en-US" sz="1400" dirty="0" smtClean="0"/>
              <a:t>3. Financial Ratio Analysis</a:t>
            </a:r>
          </a:p>
          <a:p>
            <a:endParaRPr lang="en-US" dirty="0" smtClean="0"/>
          </a:p>
          <a:p>
            <a:r>
              <a:rPr lang="en-US" sz="1200" dirty="0" smtClean="0"/>
              <a:t>Classifying ratios: </a:t>
            </a:r>
          </a:p>
          <a:p>
            <a:pPr marL="182880" lvl="0" indent="-182880">
              <a:buFont typeface="Arial" pitchFamily="34" charset="0"/>
              <a:buChar char="•"/>
            </a:pPr>
            <a:r>
              <a:rPr lang="en-US" sz="1200" dirty="0" smtClean="0"/>
              <a:t>Activity ratios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US" sz="1200" b="0" dirty="0" smtClean="0"/>
              <a:t>Effectiveness in putting asset investment to use.</a:t>
            </a:r>
          </a:p>
          <a:p>
            <a:pPr marL="182880" lvl="0" indent="-182880">
              <a:buFont typeface="Arial" pitchFamily="34" charset="0"/>
              <a:buChar char="•"/>
            </a:pPr>
            <a:r>
              <a:rPr lang="en-US" sz="1200" dirty="0" smtClean="0"/>
              <a:t>Liquidity ratios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US" sz="1200" b="0" dirty="0" smtClean="0"/>
              <a:t>Ability to meet short-term, immediate obligations.</a:t>
            </a:r>
          </a:p>
          <a:p>
            <a:pPr marL="182880" lvl="0" indent="-182880">
              <a:buFont typeface="Arial" pitchFamily="34" charset="0"/>
              <a:buChar char="•"/>
            </a:pPr>
            <a:r>
              <a:rPr lang="en-US" sz="1200" dirty="0" smtClean="0"/>
              <a:t>Solvency ratios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US" sz="1200" dirty="0" smtClean="0"/>
              <a:t>Ability to satisfy debt obligations.</a:t>
            </a:r>
          </a:p>
          <a:p>
            <a:pPr marL="182880" lvl="0" indent="-182880">
              <a:buFont typeface="Arial" pitchFamily="34" charset="0"/>
              <a:buChar char="•"/>
            </a:pPr>
            <a:r>
              <a:rPr lang="en-US" sz="1200" dirty="0" smtClean="0"/>
              <a:t>Profitability ratios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US" sz="1200" dirty="0" smtClean="0"/>
              <a:t>Ability to manage expenses to produce profits from sales.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25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measures of a company’s operating efficiency, internal liquidity (liquidity ratios), solvency, and profitability, and demonstrate the use of these measures in company analysis.</a:t>
            </a:r>
          </a:p>
          <a:p>
            <a:r>
              <a:rPr lang="en-US" sz="1400" dirty="0" smtClean="0"/>
              <a:t>Pages 358–360</a:t>
            </a:r>
          </a:p>
          <a:p>
            <a:endParaRPr lang="en-US" sz="1400" dirty="0" smtClean="0"/>
          </a:p>
          <a:p>
            <a:r>
              <a:rPr lang="en-US" sz="1400" dirty="0" smtClean="0"/>
              <a:t>Activity Ratios</a:t>
            </a:r>
          </a:p>
          <a:p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Turnover ratios reflect the number of times assets flow into and out of the company during the period.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 turnover is a gauge of the efficiency of putting assets to work.</a:t>
            </a: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Inventory turnover: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many times inventory is created and sold during the period.</a:t>
            </a: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Receivables turnover: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many times accounts receivable are created and collected during the period.</a:t>
            </a: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asset turnover: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extent to which total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assets create revenues during the period.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capital turnover: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efficiency of putting working capital to work.</a:t>
            </a:r>
          </a:p>
          <a:p>
            <a:endParaRPr lang="en-US" sz="1200" dirty="0" smtClean="0"/>
          </a:p>
          <a:p>
            <a:r>
              <a:rPr lang="en-US" sz="1200" i="1" dirty="0" smtClean="0"/>
              <a:t>Note: </a:t>
            </a:r>
            <a:r>
              <a:rPr lang="en-US" sz="1200" i="0" dirty="0" smtClean="0"/>
              <a:t>A</a:t>
            </a:r>
            <a:r>
              <a:rPr lang="en-US" sz="1200" dirty="0" smtClean="0"/>
              <a:t> way of looking at turnover ratios</a:t>
            </a:r>
            <a:r>
              <a:rPr lang="en-US" sz="1200" baseline="0" dirty="0" smtClean="0"/>
              <a:t> is to consider that the denominator is the investment that is being put to work and the numerator is the result of that effort.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256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measures of a company’s operating efficiency, internal liquidity (liquidity ratios), solvency, and profitability, and demonstrate the use of these measures in company analysis.</a:t>
            </a:r>
          </a:p>
          <a:p>
            <a:r>
              <a:rPr lang="en-US" sz="1400" dirty="0" smtClean="0"/>
              <a:t>Pages 360–362</a:t>
            </a:r>
          </a:p>
          <a:p>
            <a:endParaRPr lang="en-US" sz="1400" dirty="0" smtClean="0"/>
          </a:p>
          <a:p>
            <a:r>
              <a:rPr lang="en-US" sz="1400" dirty="0" smtClean="0"/>
              <a:t>Operating Cycle Components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operating cycle </a:t>
            </a:r>
            <a:r>
              <a:rPr lang="en-US" dirty="0" smtClean="0"/>
              <a:t>is the length of time from when a company makes an investment in goods and services to the time it collects cash from its accounts receivable.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net operating cycle </a:t>
            </a:r>
            <a:r>
              <a:rPr lang="en-US" dirty="0" smtClean="0"/>
              <a:t>is the length of time from when a company makes an investment in goods and services, considering the company makes some of its purchases on credit, to the time it collects cash from its accounts receivable.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length of the operating cycle and net operating cycle provides information on the company’s need for liquidity: The longer the operating cycle, the greater the need for liquidity.</a:t>
            </a:r>
          </a:p>
          <a:p>
            <a:endParaRPr lang="en-US" dirty="0" smtClean="0"/>
          </a:p>
          <a:p>
            <a:r>
              <a:rPr lang="en-US" i="1" dirty="0" smtClean="0"/>
              <a:t>Note: </a:t>
            </a:r>
            <a:r>
              <a:rPr lang="en-US" dirty="0" smtClean="0"/>
              <a:t>The</a:t>
            </a:r>
            <a:r>
              <a:rPr lang="en-US" baseline="0" dirty="0" smtClean="0"/>
              <a:t> operating cycle is also covered in Chapter 8, along with the formulas.</a:t>
            </a:r>
          </a:p>
          <a:p>
            <a:endParaRPr lang="en-US" baseline="0" dirty="0" smtClean="0"/>
          </a:p>
          <a:p>
            <a:r>
              <a:rPr lang="en-US" b="1" i="0" baseline="0" dirty="0" smtClean="0"/>
              <a:t>Discussion question:  </a:t>
            </a:r>
            <a:r>
              <a:rPr lang="en-US" baseline="0" dirty="0" smtClean="0"/>
              <a:t>Why do we say that a company with a long operating cycle has a greater need for liquidity?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29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551" y="5440681"/>
            <a:ext cx="5358384" cy="283464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6"/>
            <a:ext cx="6705600" cy="1490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 </a:t>
            </a:r>
            <a:br>
              <a:rPr/>
            </a:br>
            <a:r>
              <a:rPr/>
              <a:t>Presenter’s title, </a:t>
            </a:r>
            <a:br>
              <a:rPr/>
            </a:br>
            <a:r>
              <a:rPr/>
              <a:t>dd Month yyyy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95768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981200" y="4879232"/>
            <a:ext cx="5358384" cy="28346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5162696"/>
            <a:ext cx="9144000" cy="2834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724145"/>
            <a:ext cx="9144000" cy="28346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210666" y="6007609"/>
            <a:ext cx="4933334" cy="28346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0" y="6291073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3048000" y="6574536"/>
            <a:ext cx="5358384" cy="283464"/>
          </a:xfrm>
          <a:prstGeom prst="rect">
            <a:avLst/>
          </a:prstGeom>
          <a:solidFill>
            <a:srgbClr val="003DA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black">
          <a:xfrm>
            <a:off x="5562600" y="3512462"/>
            <a:ext cx="3086100" cy="6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84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447800"/>
            <a:ext cx="4191000" cy="4724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4191000" cy="4724399"/>
          </a:xfrm>
        </p:spPr>
        <p:txBody>
          <a:bodyPr rIns="182880">
            <a:normAutofit/>
          </a:bodyPr>
          <a:lstStyle>
            <a:lvl1pPr marL="182880" indent="-173736">
              <a:buFont typeface="Arial" pitchFamily="34" charset="0"/>
              <a:buChar char="•"/>
              <a:defRPr sz="1800"/>
            </a:lvl1pPr>
            <a:lvl2pPr marL="384048" indent="-171450">
              <a:buFont typeface="Arial" pitchFamily="34" charset="0"/>
              <a:buChar char="-"/>
              <a:defRPr sz="1800"/>
            </a:lvl2pPr>
            <a:lvl3pPr marL="585216" indent="-171450">
              <a:buFont typeface="Arial" pitchFamily="34" charset="0"/>
              <a:buChar char="-"/>
              <a:defRPr sz="1800"/>
            </a:lvl3pPr>
            <a:lvl4pPr marL="786384" indent="-171450">
              <a:buFont typeface="Arial" pitchFamily="34" charset="0"/>
              <a:buChar char="-"/>
              <a:defRPr sz="1800"/>
            </a:lvl4pPr>
            <a:lvl5pPr marL="987552" indent="-171450">
              <a:buFont typeface="Arial" pitchFamily="34" charset="0"/>
              <a:buChar char="-"/>
              <a:defRPr sz="1800"/>
            </a:lvl5pPr>
            <a:lvl6pPr marL="1188720" indent="-171450">
              <a:buFont typeface="Arial" pitchFamily="34" charset="0"/>
              <a:buChar char="-"/>
              <a:defRPr sz="1800"/>
            </a:lvl6pPr>
            <a:lvl7pPr marL="1389888" indent="-171450">
              <a:buFont typeface="Arial" pitchFamily="34" charset="0"/>
              <a:buChar char="-"/>
              <a:defRPr sz="1800"/>
            </a:lvl7pPr>
            <a:lvl8pPr marL="1591056" indent="-171450">
              <a:buFont typeface="Arial" pitchFamily="34" charset="0"/>
              <a:buChar char="-"/>
              <a:defRPr sz="1800"/>
            </a:lvl8pPr>
            <a:lvl9pPr marL="1792224" indent="-171450">
              <a:buFont typeface="Arial" pitchFamily="34" charset="0"/>
              <a:buChar char="-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9372600" y="114300"/>
            <a:ext cx="1219200" cy="3086100"/>
          </a:xfrm>
          <a:prstGeom prst="roundRect">
            <a:avLst>
              <a:gd name="adj" fmla="val 888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sz="1400"/>
              <a:t>Click the icon</a:t>
            </a:r>
            <a:r>
              <a:rPr sz="1400" baseline="0"/>
              <a:t> to add an image. The photo will be cropped to fit the placeholder.</a:t>
            </a:r>
            <a:endParaRPr sz="1400"/>
          </a:p>
        </p:txBody>
      </p:sp>
    </p:spTree>
    <p:extLst>
      <p:ext uri="{BB962C8B-B14F-4D97-AF65-F5344CB8AC3E}">
        <p14:creationId xmlns:p14="http://schemas.microsoft.com/office/powerpoint/2010/main" xmlns="" val="91424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291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237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551" y="5440681"/>
            <a:ext cx="5358384" cy="283464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6"/>
            <a:ext cx="6705600" cy="149240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 </a:t>
            </a:r>
            <a:br>
              <a:rPr/>
            </a:br>
            <a:r>
              <a:rPr/>
              <a:t>dd Month yyyy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95768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981200" y="4879232"/>
            <a:ext cx="5358384" cy="28346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5162696"/>
            <a:ext cx="9144000" cy="2834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724145"/>
            <a:ext cx="9144000" cy="28346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210666" y="6007609"/>
            <a:ext cx="4933334" cy="28346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0" y="6291073"/>
            <a:ext cx="9144000" cy="28346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3048000" y="6574536"/>
            <a:ext cx="5358384" cy="283464"/>
          </a:xfrm>
          <a:prstGeom prst="rect">
            <a:avLst/>
          </a:prstGeom>
          <a:solidFill>
            <a:srgbClr val="003DA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black">
          <a:xfrm>
            <a:off x="5558028" y="3512462"/>
            <a:ext cx="3090672" cy="6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29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i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14712"/>
            <a:ext cx="9144000" cy="3443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73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659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i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73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14712"/>
            <a:ext cx="914400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90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i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73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14712"/>
            <a:ext cx="914400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23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3 Pix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62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0"/>
            <a:ext cx="7736682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200" y="4572000"/>
            <a:ext cx="676512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727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3 Pix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62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064" y="4572000"/>
            <a:ext cx="676513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0"/>
            <a:ext cx="773668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396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3 Pix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62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064" y="4572000"/>
            <a:ext cx="676513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0"/>
            <a:ext cx="773668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49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47800"/>
            <a:ext cx="8382000" cy="685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b="1"/>
            </a:lvl2pPr>
            <a:lvl3pPr marL="0" indent="0">
              <a:spcBef>
                <a:spcPts val="0"/>
              </a:spcBef>
              <a:buFont typeface="Arial" pitchFamily="34" charset="0"/>
              <a:buNone/>
              <a:defRPr b="1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b="1"/>
            </a:lvl4pPr>
            <a:lvl5pPr marL="0" indent="0">
              <a:spcBef>
                <a:spcPts val="0"/>
              </a:spcBef>
              <a:buFont typeface="Arial" pitchFamily="34" charset="0"/>
              <a:buNone/>
              <a:defRPr b="1"/>
            </a:lvl5pPr>
            <a:lvl6pPr marL="0" indent="0">
              <a:spcBef>
                <a:spcPts val="0"/>
              </a:spcBef>
              <a:buNone/>
              <a:defRPr b="1"/>
            </a:lvl6pPr>
            <a:lvl7pPr marL="0" indent="0">
              <a:spcBef>
                <a:spcPts val="0"/>
              </a:spcBef>
              <a:buNone/>
              <a:defRPr b="1"/>
            </a:lvl7pPr>
            <a:lvl8pPr marL="0" indent="0">
              <a:spcBef>
                <a:spcPts val="0"/>
              </a:spcBef>
              <a:buNone/>
              <a:defRPr b="1"/>
            </a:lvl8pPr>
            <a:lvl9pPr marL="0" indent="0">
              <a:spcBef>
                <a:spcPts val="0"/>
              </a:spcBef>
              <a:buNone/>
              <a:defRPr b="1"/>
            </a:lvl9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43138"/>
            <a:ext cx="8375904" cy="39290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2529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801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732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tri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48985"/>
            <a:ext cx="9144000" cy="17099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558913"/>
            <a:ext cx="9144000" cy="1709928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1" y="4268841"/>
            <a:ext cx="7350369" cy="170992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978770"/>
            <a:ext cx="9144000" cy="87923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5181600" y="0"/>
            <a:ext cx="3962400" cy="84898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pic>
        <p:nvPicPr>
          <p:cNvPr id="1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07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410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Gr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086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with Pictur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5" name="slu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24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TOC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bg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5904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bg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</p:spTree>
    <p:extLst>
      <p:ext uri="{BB962C8B-B14F-4D97-AF65-F5344CB8AC3E}">
        <p14:creationId xmlns:p14="http://schemas.microsoft.com/office/powerpoint/2010/main" xmlns="" val="3120018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TOC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5904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</p:spTree>
    <p:extLst>
      <p:ext uri="{BB962C8B-B14F-4D97-AF65-F5344CB8AC3E}">
        <p14:creationId xmlns:p14="http://schemas.microsoft.com/office/powerpoint/2010/main" xmlns="" val="35303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TOC Gr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5904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</p:spTree>
    <p:extLst>
      <p:ext uri="{BB962C8B-B14F-4D97-AF65-F5344CB8AC3E}">
        <p14:creationId xmlns:p14="http://schemas.microsoft.com/office/powerpoint/2010/main" xmlns="" val="305865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-Column TOC Pix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6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37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137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8137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8137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8137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46482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50809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46482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50809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46482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50809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46482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50809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46482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50809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29" name="slu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80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932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-Column TOC Pix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4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37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137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8137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8137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8137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46482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50809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46482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50809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46482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50809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46482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50809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46482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50809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0" name="slu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174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-Column TOC Pix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37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137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8137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8137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8137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3" hasCustomPrompt="1"/>
          </p:nvPr>
        </p:nvSpPr>
        <p:spPr bwMode="white"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4" hasCustomPrompt="1"/>
          </p:nvPr>
        </p:nvSpPr>
        <p:spPr bwMode="white">
          <a:xfrm>
            <a:off x="813762" y="3447288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46482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50809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46482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50809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46482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50809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46482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50809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46482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50809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5" hasCustomPrompt="1"/>
          </p:nvPr>
        </p:nvSpPr>
        <p:spPr bwMode="white">
          <a:xfrm>
            <a:off x="46482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6" hasCustomPrompt="1"/>
          </p:nvPr>
        </p:nvSpPr>
        <p:spPr bwMode="white">
          <a:xfrm>
            <a:off x="5080962" y="3447288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63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2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52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4724399"/>
          </a:xfrm>
        </p:spPr>
        <p:txBody>
          <a:bodyPr rIns="18288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191000" cy="4724400"/>
          </a:xfrm>
        </p:spPr>
        <p:txBody>
          <a:bodyPr rIns="18288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5323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139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506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9476" y="155448"/>
            <a:ext cx="8385048" cy="4645152"/>
          </a:xfrm>
          <a:solidFill>
            <a:schemeClr val="bg1">
              <a:lumMod val="95000"/>
            </a:schemeClr>
          </a:solidFill>
        </p:spPr>
        <p:txBody>
          <a:bodyPr lIns="91440" tIns="457200" anchor="t" anchorCtr="0"/>
          <a:lstStyle>
            <a:lvl1pPr marL="9144" indent="0" algn="ctr">
              <a:buNone/>
              <a:defRPr baseline="0"/>
            </a:lvl1pPr>
          </a:lstStyle>
          <a:p>
            <a:r>
              <a:rPr/>
              <a:t>Click icon to insert video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9476" y="5029200"/>
            <a:ext cx="8385048" cy="12192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1940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75904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649845" y="6434407"/>
            <a:ext cx="135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81000" y="6429716"/>
            <a:ext cx="2895600" cy="399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001000" y="6434407"/>
            <a:ext cx="783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3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9" r:id="rId4"/>
    <p:sldLayoutId id="2147483651" r:id="rId5"/>
    <p:sldLayoutId id="2147483652" r:id="rId6"/>
    <p:sldLayoutId id="2147483654" r:id="rId7"/>
    <p:sldLayoutId id="2147483655" r:id="rId8"/>
    <p:sldLayoutId id="2147483693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521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638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988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75904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9845" y="6434407"/>
            <a:ext cx="135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1853" y="64350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34407"/>
            <a:ext cx="783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9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94" r:id="rId3"/>
    <p:sldLayoutId id="2147483695" r:id="rId4"/>
    <p:sldLayoutId id="2147483675" r:id="rId5"/>
    <p:sldLayoutId id="2147483700" r:id="rId6"/>
    <p:sldLayoutId id="2147483701" r:id="rId7"/>
    <p:sldLayoutId id="2147483676" r:id="rId8"/>
    <p:sldLayoutId id="2147483678" r:id="rId9"/>
    <p:sldLayoutId id="2147483681" r:id="rId10"/>
    <p:sldLayoutId id="2147483690" r:id="rId11"/>
    <p:sldLayoutId id="2147483696" r:id="rId12"/>
    <p:sldLayoutId id="2147483699" r:id="rId13"/>
    <p:sldLayoutId id="2147483685" r:id="rId14"/>
    <p:sldLayoutId id="2147483684" r:id="rId15"/>
    <p:sldLayoutId id="2147483686" r:id="rId16"/>
    <p:sldLayoutId id="2147483692" r:id="rId17"/>
    <p:sldLayoutId id="2147483698" r:id="rId18"/>
    <p:sldLayoutId id="2147483697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521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638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988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9</a:t>
            </a:r>
            <a:br>
              <a:rPr lang="en-US" dirty="0" smtClean="0"/>
            </a:br>
            <a:r>
              <a:rPr lang="en-US" dirty="0" smtClean="0"/>
              <a:t>Financial Statement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Presenter’s name</a:t>
            </a:r>
          </a:p>
          <a:p>
            <a:r>
              <a:rPr lang="en-US" dirty="0" smtClean="0"/>
              <a:t>Presenter’s title</a:t>
            </a:r>
          </a:p>
          <a:p>
            <a:r>
              <a:rPr lang="en-US" dirty="0" err="1" smtClean="0"/>
              <a:t>dd</a:t>
            </a:r>
            <a:r>
              <a:rPr lang="en-US" dirty="0" smtClean="0"/>
              <a:t> Month </a:t>
            </a:r>
            <a:r>
              <a:rPr lang="en-US" dirty="0" err="1" smtClean="0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67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Operating Cycle Formulas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4881718"/>
                  </p:ext>
                </p:extLst>
              </p:nvPr>
            </p:nvGraphicFramePr>
            <p:xfrm>
              <a:off x="304800" y="1981200"/>
              <a:ext cx="8458200" cy="3396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477000"/>
                    <a:gridCol w="228600"/>
                    <a:gridCol w="1752600"/>
                  </a:tblGrid>
                  <a:tr h="102357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Number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days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inventory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 = 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+mn-lt"/>
                                    </a:rPr>
                                    <m:t>Inventory</m:t>
                                  </m:r>
                                </m:num>
                                <m:den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A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verage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da</m:t>
                                        </m:r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y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′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s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cost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of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goods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sold</m:t>
                                        </m:r>
                                      </m:e>
                                    </m:mr>
                                  </m:m>
                                </m:den>
                              </m:f>
                              <m:r>
                                <a:rPr lang="en-US" sz="1400" b="0" i="1" smtClean="0">
                                  <a:latin typeface="Cambria Math"/>
                                </a:rPr>
                                <m:t> = 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+mn-lt"/>
                                    </a:rPr>
                                    <m:t>365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+mn-lt"/>
                                    </a:rPr>
                                    <m:t>Inventory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+mn-lt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+mn-lt"/>
                                    </a:rPr>
                                    <m:t>turnover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dirty="0" smtClean="0">
                              <a:latin typeface="+mn-lt"/>
                            </a:rPr>
                            <a:t> 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Average time it takes to create and</a:t>
                          </a:r>
                          <a:r>
                            <a:rPr lang="en-US" sz="1600" baseline="0" dirty="0" smtClean="0"/>
                            <a:t> sell inventory.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11646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Number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days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receivables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Receivables</m:t>
                                    </m:r>
                                  </m:num>
                                  <m:den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A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verage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da</m:t>
                                          </m:r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y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′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s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revenues</m:t>
                                          </m:r>
                                        </m:e>
                                      </m:mr>
                                    </m:m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365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Receivables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turnover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Average time it takes to collect on accounts receivable.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11646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Number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days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payables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Accounts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payable</m:t>
                                    </m:r>
                                  </m:num>
                                  <m:den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A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verage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da</m:t>
                                          </m:r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y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′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s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purchases</m:t>
                                          </m:r>
                                        </m:e>
                                      </m:mr>
                                    </m:m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365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Accounts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payable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turnover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Average time it</a:t>
                          </a:r>
                          <a:r>
                            <a:rPr lang="en-US" sz="1600" baseline="0" dirty="0" smtClean="0"/>
                            <a:t> takes to pay suppliers.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14881718"/>
                  </p:ext>
                </p:extLst>
              </p:nvPr>
            </p:nvGraphicFramePr>
            <p:xfrm>
              <a:off x="304800" y="1981200"/>
              <a:ext cx="8458200" cy="3396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477000"/>
                    <a:gridCol w="228600"/>
                    <a:gridCol w="1752600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714" r="-30574" b="-218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Average time it takes to create and</a:t>
                          </a:r>
                          <a:r>
                            <a:rPr lang="en-US" sz="1600" baseline="0" dirty="0" smtClean="0"/>
                            <a:t> sell inventory.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11646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93194" r="-30574" b="-100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Average time it takes to collect on accounts receivable.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11646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93194" r="-30574" b="-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Average time it</a:t>
                          </a:r>
                          <a:r>
                            <a:rPr lang="en-US" sz="1600" baseline="0" dirty="0" smtClean="0"/>
                            <a:t> takes to pay suppliers.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41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Operating Cycle Formulas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7986712"/>
                  </p:ext>
                </p:extLst>
              </p:nvPr>
            </p:nvGraphicFramePr>
            <p:xfrm>
              <a:off x="228600" y="2209800"/>
              <a:ext cx="8375649" cy="276358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791200"/>
                    <a:gridCol w="228600"/>
                    <a:gridCol w="2355849"/>
                  </a:tblGrid>
                  <a:tr h="965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Operating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cycle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=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umber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days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inventory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+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umber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days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receivables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14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Time from investment in inventory to collection of accounts.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1701732">
                    <a:tc>
                      <a:txBody>
                        <a:bodyPr/>
                        <a:lstStyle/>
                        <a:p>
                          <a:pPr lvl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et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operating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cycle</m:t>
                                      </m:r>
                                    </m:e>
                                  </m:mr>
                                </m: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=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umber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days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inventory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+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umber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days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receivables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−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umber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days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payables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14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Time from investment in inventory to collection of accounts, considering the use</a:t>
                          </a:r>
                          <a:r>
                            <a:rPr lang="en-US" sz="1600" baseline="0" dirty="0" smtClean="0"/>
                            <a:t> of trade credit in purchases.</a:t>
                          </a:r>
                          <a:endParaRPr lang="en-US" sz="1600" dirty="0" smtClean="0"/>
                        </a:p>
                        <a:p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137986712"/>
                  </p:ext>
                </p:extLst>
              </p:nvPr>
            </p:nvGraphicFramePr>
            <p:xfrm>
              <a:off x="228600" y="2209800"/>
              <a:ext cx="8375649" cy="276358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791200"/>
                    <a:gridCol w="228600"/>
                    <a:gridCol w="2355849"/>
                  </a:tblGrid>
                  <a:tr h="9652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5" t="-1899" r="-44784" b="-186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Time from investment in inventory to collection of accounts.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179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5" t="-54576" r="-44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Time from investment in inventory to collection of accounts, considering the use</a:t>
                          </a:r>
                          <a:r>
                            <a:rPr lang="en-US" sz="1600" baseline="0" dirty="0" smtClean="0"/>
                            <a:t> of trade credit in purchases.</a:t>
                          </a:r>
                          <a:endParaRPr lang="en-US" sz="1600" dirty="0" smtClean="0"/>
                        </a:p>
                        <a:p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36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Liquidity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Liquidity</a:t>
            </a:r>
            <a:r>
              <a:rPr lang="en-US" dirty="0" smtClean="0"/>
              <a:t> is the ability to satisfy the company’s short-term obligations using assets that can be most readily converted into cash.</a:t>
            </a:r>
          </a:p>
          <a:p>
            <a:r>
              <a:rPr lang="en-US" dirty="0" smtClean="0"/>
              <a:t>Liquidity ratios: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3828126"/>
                  </p:ext>
                </p:extLst>
              </p:nvPr>
            </p:nvGraphicFramePr>
            <p:xfrm>
              <a:off x="990600" y="2590800"/>
              <a:ext cx="7696200" cy="25908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572000"/>
                    <a:gridCol w="228600"/>
                    <a:gridCol w="2895600"/>
                  </a:tblGrid>
                  <a:tr h="674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Current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ratio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Current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assets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Current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liabilities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Ability to satisfy current liabilities using current assets.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9582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Quick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ratio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Cash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+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S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hort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term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investments</m:t>
                                          </m:r>
                                        </m:e>
                                      </m:mr>
                                    </m:m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+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Receivables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Current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liabilities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Ability to satisfy current liabilities</a:t>
                          </a:r>
                          <a:r>
                            <a:rPr lang="en-US" sz="1600" baseline="0" dirty="0" smtClean="0"/>
                            <a:t> using the most liquid of current assets.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9582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Cash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ratio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Cash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+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S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hort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term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investments</m:t>
                                          </m:r>
                                        </m:e>
                                      </m:mr>
                                    </m:m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Current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liabilities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Ability to satisfy current liabilities</a:t>
                          </a:r>
                          <a:r>
                            <a:rPr lang="en-US" sz="1600" baseline="0" dirty="0" smtClean="0"/>
                            <a:t> using only cash and cash equivalents.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013828126"/>
                  </p:ext>
                </p:extLst>
              </p:nvPr>
            </p:nvGraphicFramePr>
            <p:xfrm>
              <a:off x="990600" y="2590800"/>
              <a:ext cx="7696200" cy="25908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572000"/>
                    <a:gridCol w="228600"/>
                    <a:gridCol w="2895600"/>
                  </a:tblGrid>
                  <a:tr h="674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" t="-2703" r="-68267" b="-282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Ability to satisfy current liabilities using current assets.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9582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" t="-72611" r="-6826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Ability to satisfy current liabilities</a:t>
                          </a:r>
                          <a:r>
                            <a:rPr lang="en-US" sz="1600" baseline="0" dirty="0" smtClean="0"/>
                            <a:t> using the most liquid of current assets.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9582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" t="-172611" r="-682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Ability to satisfy current liabilities</a:t>
                          </a:r>
                          <a:r>
                            <a:rPr lang="en-US" sz="1600" baseline="0" dirty="0" smtClean="0"/>
                            <a:t> using only cash and cash equivalents.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40143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Solvency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company’s business risk is determined, in large part, from the company’s line of business.</a:t>
            </a:r>
          </a:p>
          <a:p>
            <a:r>
              <a:rPr lang="en-US" b="1" dirty="0" smtClean="0"/>
              <a:t>Financial risk </a:t>
            </a:r>
            <a:r>
              <a:rPr lang="en-US" dirty="0" smtClean="0"/>
              <a:t>is the risk resulting from a company’s choice of how to finance the business using debt or equity.</a:t>
            </a:r>
          </a:p>
          <a:p>
            <a:r>
              <a:rPr lang="en-US" dirty="0" smtClean="0"/>
              <a:t>We use solvency ratios to assess a company’s financial risk.</a:t>
            </a:r>
          </a:p>
          <a:p>
            <a:r>
              <a:rPr lang="en-US" dirty="0"/>
              <a:t>There are two types of solvency ratios: </a:t>
            </a:r>
            <a:r>
              <a:rPr lang="en-US" dirty="0" smtClean="0"/>
              <a:t>component </a:t>
            </a:r>
            <a:r>
              <a:rPr lang="en-US" dirty="0"/>
              <a:t>percentages and coverage </a:t>
            </a:r>
            <a:r>
              <a:rPr lang="en-US" dirty="0" smtClean="0"/>
              <a:t>ratios.</a:t>
            </a:r>
            <a:endParaRPr lang="en-US" dirty="0"/>
          </a:p>
          <a:p>
            <a:pPr lvl="1"/>
            <a:r>
              <a:rPr lang="en-US" dirty="0" smtClean="0"/>
              <a:t>Component percentages involve comparing the elements in the capital structure.</a:t>
            </a:r>
          </a:p>
          <a:p>
            <a:pPr lvl="1"/>
            <a:r>
              <a:rPr lang="en-US" dirty="0" smtClean="0"/>
              <a:t>Coverage ratios measure the ability to meet interest and other fixed financing costs.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693901446"/>
              </p:ext>
            </p:extLst>
          </p:nvPr>
        </p:nvGraphicFramePr>
        <p:xfrm>
          <a:off x="5257800" y="1600200"/>
          <a:ext cx="327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6658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Solvency ratios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06307960"/>
                  </p:ext>
                </p:extLst>
              </p:nvPr>
            </p:nvGraphicFramePr>
            <p:xfrm>
              <a:off x="381000" y="1447800"/>
              <a:ext cx="8375652" cy="4666869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09600"/>
                    <a:gridCol w="4114800"/>
                    <a:gridCol w="304800"/>
                    <a:gridCol w="3346452"/>
                  </a:tblGrid>
                  <a:tr h="504937">
                    <a:tc rowSpan="4"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Component-Percentage Solvency Ratios</a:t>
                          </a:r>
                          <a:endParaRPr lang="en-US" sz="1600" dirty="0"/>
                        </a:p>
                      </a:txBody>
                      <a:tcPr vert="vert27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Debt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to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assets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ratio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debt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assets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Proportion of assets financed</a:t>
                          </a:r>
                          <a:r>
                            <a:rPr lang="en-US" sz="1400" baseline="0" dirty="0" smtClean="0"/>
                            <a:t> with debt.</a:t>
                          </a:r>
                          <a:endParaRPr lang="en-US" sz="14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38063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Long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term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debt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to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assets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ratio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Long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term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debt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assets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Proportion of assets financed</a:t>
                          </a:r>
                          <a:r>
                            <a:rPr lang="en-US" sz="1400" baseline="0" dirty="0" smtClean="0"/>
                            <a:t> with long-term debt.</a:t>
                          </a:r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61123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Debt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to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equity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ratio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debt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shareholders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′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equity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Debt</a:t>
                          </a:r>
                          <a:r>
                            <a:rPr lang="en-US" sz="1400" baseline="0" dirty="0" smtClean="0"/>
                            <a:t> financing relative to equity financing.</a:t>
                          </a:r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61123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Financial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leverage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assets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shareholders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′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equity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Reliance</a:t>
                          </a:r>
                          <a:r>
                            <a:rPr lang="en-US" sz="1400" baseline="0" dirty="0" smtClean="0"/>
                            <a:t> on debt financing.</a:t>
                          </a:r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21954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Coverage Ratios</a:t>
                          </a:r>
                          <a:endParaRPr lang="en-US" sz="1600" dirty="0"/>
                        </a:p>
                      </a:txBody>
                      <a:tcPr vert="vert27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Interest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coverage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ratio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EBIT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Interest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payments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Ability to satisfy</a:t>
                          </a:r>
                          <a:r>
                            <a:rPr lang="en-US" sz="1400" baseline="0" dirty="0" smtClean="0"/>
                            <a:t> interest obligations.</a:t>
                          </a:r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2195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ixed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charge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coverage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ratio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EBIT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+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Lease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payments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Interest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payments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+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Lease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payments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Ability</a:t>
                          </a:r>
                          <a:r>
                            <a:rPr lang="en-US" sz="1400" baseline="0" dirty="0" smtClean="0"/>
                            <a:t> to satisfy interest and lease obligations.</a:t>
                          </a:r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3212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ash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flow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coverage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ratio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CFO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+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Interest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payments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+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Tax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payments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Interest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payments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Ability to satisfy interest obligations with cash flows.</a:t>
                          </a:r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32129"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2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ash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flow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to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−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debt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200" b="0" i="0" smtClean="0">
                                          <a:latin typeface="+mn-lt"/>
                                        </a:rPr>
                                        <m:t>ratio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+mn-lt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CFO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smtClean="0">
                                        <a:latin typeface="+mn-lt"/>
                                      </a:rPr>
                                      <m:t>debt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Length</a:t>
                          </a:r>
                          <a:r>
                            <a:rPr lang="en-US" sz="1400" baseline="0" dirty="0" smtClean="0"/>
                            <a:t> of time needed to pay off debt with cash flows.</a:t>
                          </a:r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06307960"/>
                  </p:ext>
                </p:extLst>
              </p:nvPr>
            </p:nvGraphicFramePr>
            <p:xfrm>
              <a:off x="381000" y="1447800"/>
              <a:ext cx="8375652" cy="4666869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09600"/>
                    <a:gridCol w="4114800"/>
                    <a:gridCol w="304800"/>
                    <a:gridCol w="3346452"/>
                  </a:tblGrid>
                  <a:tr h="504937">
                    <a:tc rowSpan="4"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Component-Percentage Solvency Ratios</a:t>
                          </a:r>
                          <a:endParaRPr lang="en-US" sz="1600" dirty="0"/>
                        </a:p>
                      </a:txBody>
                      <a:tcPr vert="vert27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985" t="-1205" r="-89021" b="-8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Proportion of assets financed</a:t>
                          </a:r>
                          <a:r>
                            <a:rPr lang="en-US" sz="1400" baseline="0" dirty="0" smtClean="0"/>
                            <a:t> with debt.</a:t>
                          </a:r>
                          <a:endParaRPr lang="en-US" sz="14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73152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985" t="-70000" r="-89021" b="-46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Proportion of assets financed</a:t>
                          </a:r>
                          <a:r>
                            <a:rPr lang="en-US" sz="1400" baseline="0" dirty="0" smtClean="0"/>
                            <a:t> with long-term debt.</a:t>
                          </a:r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61123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985" t="-221739" r="-89021" b="-511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Debt</a:t>
                          </a:r>
                          <a:r>
                            <a:rPr lang="en-US" sz="1400" baseline="0" dirty="0" smtClean="0"/>
                            <a:t> financing relative to equity financing.</a:t>
                          </a:r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61123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985" t="-321739" r="-89021" b="-411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Reliance</a:t>
                          </a:r>
                          <a:r>
                            <a:rPr lang="en-US" sz="1400" baseline="0" dirty="0" smtClean="0"/>
                            <a:t> on debt financing.</a:t>
                          </a:r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21954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Coverage Ratios</a:t>
                          </a:r>
                          <a:endParaRPr lang="en-US" sz="1600" dirty="0"/>
                        </a:p>
                      </a:txBody>
                      <a:tcPr vert="vert27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985" t="-456471" r="-89021" b="-34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Ability to satisfy</a:t>
                          </a:r>
                          <a:r>
                            <a:rPr lang="en-US" sz="1400" baseline="0" dirty="0" smtClean="0"/>
                            <a:t> interest obligations.</a:t>
                          </a:r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2195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985" t="-550000" r="-89021" b="-2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Ability</a:t>
                          </a:r>
                          <a:r>
                            <a:rPr lang="en-US" sz="1400" baseline="0" dirty="0" smtClean="0"/>
                            <a:t> to satisfy interest and lease obligations.</a:t>
                          </a:r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3212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985" t="-542718" r="-89021" b="-10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Ability to satisfy interest obligations with cash flows.</a:t>
                          </a:r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32129"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14985" t="-636538" r="-89021" b="-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Length</a:t>
                          </a:r>
                          <a:r>
                            <a:rPr lang="en-US" sz="1400" baseline="0" dirty="0" smtClean="0"/>
                            <a:t> of time needed to pay off debt with cash flows.</a:t>
                          </a:r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58633"/>
            <a:ext cx="2895600" cy="399367"/>
          </a:xfrm>
        </p:spPr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3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Profitability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Margins and return ratios provide information on the profitability of a company and the efficiency of the company.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margin</a:t>
            </a:r>
            <a:r>
              <a:rPr lang="en-US" dirty="0" smtClean="0"/>
              <a:t> is a portion of revenues that is a profit.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return </a:t>
            </a:r>
            <a:r>
              <a:rPr lang="en-US" dirty="0" smtClean="0"/>
              <a:t>is a comparison of a profit with the investment necessary to generate the profit.</a:t>
            </a:r>
          </a:p>
          <a:p>
            <a:pPr marL="9144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515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Profitability ratios: Margins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Content Placeholder 1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9144" lvl="0" indent="0">
                  <a:buNone/>
                </a:pPr>
                <a:r>
                  <a:rPr lang="en-US" b="0" i="0" dirty="0" smtClean="0">
                    <a:latin typeface="+mn-lt"/>
                  </a:rPr>
                  <a:t>Each margin ratio compares a measure of income </a:t>
                </a:r>
                <a:r>
                  <a:rPr lang="en-US" dirty="0" smtClean="0"/>
                  <a:t>with</a:t>
                </a:r>
                <a:r>
                  <a:rPr lang="en-US" b="0" i="0" dirty="0" smtClean="0">
                    <a:latin typeface="+mn-lt"/>
                  </a:rPr>
                  <a:t> total revenues:</a:t>
                </a:r>
              </a:p>
              <a:p>
                <a:pPr marL="9144" lvl="0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900" b="0" i="0" smtClean="0"/>
                        <m:t>Gross</m:t>
                      </m:r>
                      <m:r>
                        <m:rPr>
                          <m:nor/>
                        </m:rPr>
                        <a:rPr lang="en-US" sz="1900" b="0" i="0" smtClean="0"/>
                        <m:t> </m:t>
                      </m:r>
                      <m:r>
                        <m:rPr>
                          <m:nor/>
                        </m:rPr>
                        <a:rPr lang="en-US" sz="1900" b="0" i="0" smtClean="0"/>
                        <m:t>profit</m:t>
                      </m:r>
                      <m:r>
                        <m:rPr>
                          <m:nor/>
                        </m:rPr>
                        <a:rPr lang="en-US" sz="1900" b="0" i="0" smtClean="0"/>
                        <m:t> </m:t>
                      </m:r>
                      <m:r>
                        <m:rPr>
                          <m:nor/>
                        </m:rPr>
                        <a:rPr lang="en-US" sz="1900" b="0" i="0" smtClean="0"/>
                        <m:t>margin</m:t>
                      </m:r>
                      <m:r>
                        <m:rPr>
                          <m:nor/>
                        </m:rPr>
                        <a:rPr lang="en-US" sz="1900" b="0" i="0" smtClean="0"/>
                        <m:t> =</m:t>
                      </m:r>
                      <m:r>
                        <a:rPr lang="en-US" sz="19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19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900" b="0" i="0" smtClean="0"/>
                            <m:t>Gross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profit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900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revenue</m:t>
                          </m:r>
                        </m:den>
                      </m:f>
                    </m:oMath>
                  </m:oMathPara>
                </a14:m>
                <a:endParaRPr lang="en-US" sz="1900" dirty="0"/>
              </a:p>
              <a:p>
                <a:pPr marL="9144" lvl="0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900" b="0" i="0" smtClean="0"/>
                        <m:t>Operating</m:t>
                      </m:r>
                      <m:r>
                        <m:rPr>
                          <m:nor/>
                        </m:rPr>
                        <a:rPr lang="en-US" sz="1900" b="0" i="0" smtClean="0"/>
                        <m:t> </m:t>
                      </m:r>
                      <m:r>
                        <m:rPr>
                          <m:nor/>
                        </m:rPr>
                        <a:rPr lang="en-US" sz="1900" b="0" i="0" smtClean="0"/>
                        <m:t>profit</m:t>
                      </m:r>
                      <m:r>
                        <m:rPr>
                          <m:nor/>
                        </m:rPr>
                        <a:rPr lang="en-US" sz="1900" b="0" i="0" smtClean="0"/>
                        <m:t> </m:t>
                      </m:r>
                      <m:r>
                        <m:rPr>
                          <m:nor/>
                        </m:rPr>
                        <a:rPr lang="en-US" sz="1900" b="0" i="0" smtClean="0"/>
                        <m:t>margin</m:t>
                      </m:r>
                      <m:r>
                        <m:rPr>
                          <m:nor/>
                        </m:rPr>
                        <a:rPr lang="en-US" sz="1900" b="0" i="0" smtClean="0"/>
                        <m:t> = </m:t>
                      </m:r>
                      <m:f>
                        <m:fPr>
                          <m:ctrlPr>
                            <a:rPr lang="en-US" sz="19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900" b="0" i="0" smtClean="0"/>
                            <m:t>Operating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profit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900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revenue</m:t>
                          </m:r>
                        </m:den>
                      </m:f>
                    </m:oMath>
                  </m:oMathPara>
                </a14:m>
                <a:endParaRPr lang="en-US" sz="1900" dirty="0"/>
              </a:p>
              <a:p>
                <a:pPr marL="9144" lvl="0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900" b="0" i="0" smtClean="0"/>
                        <m:t>Net</m:t>
                      </m:r>
                      <m:r>
                        <m:rPr>
                          <m:nor/>
                        </m:rPr>
                        <a:rPr lang="en-US" sz="1900" b="0" i="0" smtClean="0"/>
                        <m:t> </m:t>
                      </m:r>
                      <m:r>
                        <m:rPr>
                          <m:nor/>
                        </m:rPr>
                        <a:rPr lang="en-US" sz="1900" b="0" i="0" smtClean="0"/>
                        <m:t>profit</m:t>
                      </m:r>
                      <m:r>
                        <m:rPr>
                          <m:nor/>
                        </m:rPr>
                        <a:rPr lang="en-US" sz="1900" b="0" i="0" smtClean="0"/>
                        <m:t> </m:t>
                      </m:r>
                      <m:r>
                        <m:rPr>
                          <m:nor/>
                        </m:rPr>
                        <a:rPr lang="en-US" sz="1900" b="0" i="0" smtClean="0"/>
                        <m:t>margin</m:t>
                      </m:r>
                      <m:r>
                        <m:rPr>
                          <m:nor/>
                        </m:rPr>
                        <a:rPr lang="en-US" sz="1900" b="0" i="0" smtClean="0"/>
                        <m:t> = </m:t>
                      </m:r>
                      <m:f>
                        <m:fPr>
                          <m:ctrlPr>
                            <a:rPr lang="en-US" sz="19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900" b="0" i="0" smtClean="0"/>
                            <m:t>Net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profit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900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revenue</m:t>
                          </m:r>
                        </m:den>
                      </m:f>
                    </m:oMath>
                  </m:oMathPara>
                </a14:m>
                <a:endParaRPr lang="en-US" sz="1900" dirty="0"/>
              </a:p>
              <a:p>
                <a:pPr marL="9144" lvl="0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900" b="0" i="0" smtClean="0"/>
                        <m:t>Pretax</m:t>
                      </m:r>
                      <m:r>
                        <m:rPr>
                          <m:nor/>
                        </m:rPr>
                        <a:rPr lang="en-US" sz="1900" b="0" i="0" smtClean="0"/>
                        <m:t> </m:t>
                      </m:r>
                      <m:r>
                        <m:rPr>
                          <m:nor/>
                        </m:rPr>
                        <a:rPr lang="en-US" sz="1900" b="0" i="0" smtClean="0"/>
                        <m:t>profit</m:t>
                      </m:r>
                      <m:r>
                        <m:rPr>
                          <m:nor/>
                        </m:rPr>
                        <a:rPr lang="en-US" sz="1900" b="0" i="0" smtClean="0"/>
                        <m:t> </m:t>
                      </m:r>
                      <m:r>
                        <m:rPr>
                          <m:nor/>
                        </m:rPr>
                        <a:rPr lang="en-US" sz="1900" b="0" i="0" smtClean="0"/>
                        <m:t>margin</m:t>
                      </m:r>
                      <m:r>
                        <m:rPr>
                          <m:nor/>
                        </m:rPr>
                        <a:rPr lang="en-US" sz="1900" b="0" i="0" smtClean="0"/>
                        <m:t> =</m:t>
                      </m:r>
                      <m:r>
                        <a:rPr lang="en-US" sz="19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19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900" b="0" i="0" smtClean="0"/>
                            <m:t>Earnings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before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taxes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900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revenue</m:t>
                          </m:r>
                        </m:den>
                      </m:f>
                    </m:oMath>
                  </m:oMathPara>
                </a14:m>
                <a:endParaRPr lang="en-US" sz="1900" dirty="0"/>
              </a:p>
            </p:txBody>
          </p:sp>
        </mc:Choice>
        <mc:Fallback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582" t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46331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Profitability Ratios: Returns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1"/>
                <a:ext cx="8382000" cy="4419600"/>
              </a:xfrm>
            </p:spPr>
            <p:txBody>
              <a:bodyPr>
                <a:normAutofit fontScale="77500" lnSpcReduction="20000"/>
              </a:bodyPr>
              <a:lstStyle/>
              <a:p>
                <a:pPr marL="9144" indent="0">
                  <a:lnSpc>
                    <a:spcPct val="150000"/>
                  </a:lnSpc>
                  <a:buNone/>
                </a:pPr>
                <a:r>
                  <a:rPr lang="en-US" sz="2100" b="0" i="0" dirty="0" smtClean="0"/>
                  <a:t>Return ratios compare a measure of profit with the investment that produces the profit:</a:t>
                </a:r>
              </a:p>
              <a:p>
                <a:pPr marL="9144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b="0" i="0" smtClean="0"/>
                        <m:t>Operating</m:t>
                      </m:r>
                      <m:r>
                        <m:rPr>
                          <m:nor/>
                        </m:rPr>
                        <a:rPr lang="en-US" sz="2100" b="0" i="0" smtClean="0"/>
                        <m:t> </m:t>
                      </m:r>
                      <m:r>
                        <m:rPr>
                          <m:nor/>
                        </m:rPr>
                        <a:rPr lang="en-US" sz="2100" b="0" i="0" smtClean="0"/>
                        <m:t>return</m:t>
                      </m:r>
                      <m:r>
                        <m:rPr>
                          <m:nor/>
                        </m:rPr>
                        <a:rPr lang="en-US" sz="2100" b="0" i="0" smtClean="0"/>
                        <m:t> </m:t>
                      </m:r>
                      <m:r>
                        <m:rPr>
                          <m:nor/>
                        </m:rPr>
                        <a:rPr lang="en-US" sz="2100" b="0" i="0" smtClean="0"/>
                        <m:t>on</m:t>
                      </m:r>
                      <m:r>
                        <m:rPr>
                          <m:nor/>
                        </m:rPr>
                        <a:rPr lang="en-US" sz="2100" b="0" i="0" smtClean="0"/>
                        <m:t> </m:t>
                      </m:r>
                      <m:r>
                        <m:rPr>
                          <m:nor/>
                        </m:rPr>
                        <a:rPr lang="en-US" sz="2100" b="0" i="0" smtClean="0"/>
                        <m:t>assets</m:t>
                      </m:r>
                      <m:r>
                        <m:rPr>
                          <m:nor/>
                        </m:rPr>
                        <a:rPr lang="en-US" sz="2100" b="0" i="0" smtClean="0"/>
                        <m:t> = 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100" b="0" i="0" smtClean="0"/>
                            <m:t>Operating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100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assets</m:t>
                          </m:r>
                        </m:den>
                      </m:f>
                    </m:oMath>
                  </m:oMathPara>
                </a14:m>
                <a:endParaRPr lang="en-US" sz="2100" b="0" dirty="0" smtClean="0"/>
              </a:p>
              <a:p>
                <a:pPr marL="9144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b="0" i="0" smtClean="0"/>
                        <m:t>Return</m:t>
                      </m:r>
                      <m:r>
                        <m:rPr>
                          <m:nor/>
                        </m:rPr>
                        <a:rPr lang="en-US" sz="2100" b="0" i="0" smtClean="0"/>
                        <m:t> </m:t>
                      </m:r>
                      <m:r>
                        <m:rPr>
                          <m:nor/>
                        </m:rPr>
                        <a:rPr lang="en-US" sz="2100" i="0"/>
                        <m:t>on</m:t>
                      </m:r>
                      <m:r>
                        <m:rPr>
                          <m:nor/>
                        </m:rPr>
                        <a:rPr lang="en-US" sz="2100" i="0"/>
                        <m:t> </m:t>
                      </m:r>
                      <m:r>
                        <m:rPr>
                          <m:nor/>
                        </m:rPr>
                        <a:rPr lang="en-US" sz="2100" i="0"/>
                        <m:t>assets</m:t>
                      </m:r>
                      <m:r>
                        <m:rPr>
                          <m:nor/>
                        </m:rPr>
                        <a:rPr lang="en-US" sz="2100" b="0" i="0" smtClean="0"/>
                        <m:t> </m:t>
                      </m:r>
                      <m:r>
                        <m:rPr>
                          <m:nor/>
                        </m:rPr>
                        <a:rPr lang="en-US" sz="2100" i="0"/>
                        <m:t>= 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100" b="0" i="0" smtClean="0"/>
                            <m:t>Net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100" i="0"/>
                            <m:t>Average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assets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  <a:p>
                <a:pPr marL="9144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i="0"/>
                        <m:t>Return</m:t>
                      </m:r>
                      <m:r>
                        <m:rPr>
                          <m:nor/>
                        </m:rPr>
                        <a:rPr lang="en-US" sz="2100" i="0"/>
                        <m:t> </m:t>
                      </m:r>
                      <m:r>
                        <m:rPr>
                          <m:nor/>
                        </m:rPr>
                        <a:rPr lang="en-US" sz="2100" i="0"/>
                        <m:t>on</m:t>
                      </m:r>
                      <m:r>
                        <m:rPr>
                          <m:nor/>
                        </m:rPr>
                        <a:rPr lang="en-US" sz="2100" i="0"/>
                        <m:t> </m:t>
                      </m:r>
                      <m:r>
                        <m:rPr>
                          <m:nor/>
                        </m:rPr>
                        <a:rPr lang="en-US" sz="2100" b="0" i="0" smtClean="0"/>
                        <m:t>total</m:t>
                      </m:r>
                      <m:r>
                        <m:rPr>
                          <m:nor/>
                        </m:rPr>
                        <a:rPr lang="en-US" sz="2100" b="0" i="0" smtClean="0"/>
                        <m:t> </m:t>
                      </m:r>
                      <m:r>
                        <m:rPr>
                          <m:nor/>
                        </m:rPr>
                        <a:rPr lang="en-US" sz="2100" b="0" i="0" smtClean="0"/>
                        <m:t>capital</m:t>
                      </m:r>
                      <m:r>
                        <m:rPr>
                          <m:nor/>
                        </m:rPr>
                        <a:rPr lang="en-US" sz="2100" b="0" i="0" smtClean="0"/>
                        <m:t> = 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100" i="0"/>
                            <m:t>Net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100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interest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bearing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debt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 + 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equity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  <a:p>
                <a:pPr marL="9144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b="0" i="0" smtClean="0"/>
                        <m:t>Return</m:t>
                      </m:r>
                      <m:r>
                        <m:rPr>
                          <m:nor/>
                        </m:rPr>
                        <a:rPr lang="en-US" sz="2100" b="0" i="0" smtClean="0"/>
                        <m:t> </m:t>
                      </m:r>
                      <m:r>
                        <m:rPr>
                          <m:nor/>
                        </m:rPr>
                        <a:rPr lang="en-US" sz="2100" b="0" i="0" smtClean="0"/>
                        <m:t>on</m:t>
                      </m:r>
                      <m:r>
                        <m:rPr>
                          <m:nor/>
                        </m:rPr>
                        <a:rPr lang="en-US" sz="2100" b="0" i="0" smtClean="0"/>
                        <m:t> </m:t>
                      </m:r>
                      <m:r>
                        <m:rPr>
                          <m:nor/>
                        </m:rPr>
                        <a:rPr lang="en-US" sz="2100" b="0" i="0" smtClean="0"/>
                        <m:t>equity</m:t>
                      </m:r>
                      <m:r>
                        <m:rPr>
                          <m:nor/>
                        </m:rPr>
                        <a:rPr lang="en-US" sz="2100" b="0" i="0" smtClean="0"/>
                        <m:t> = 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100" b="0" i="0" smtClean="0"/>
                            <m:t>Net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100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shareholders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′ </m:t>
                          </m:r>
                          <m:r>
                            <m:rPr>
                              <m:nor/>
                            </m:rPr>
                            <a:rPr lang="en-US" sz="2100" b="0" i="0" smtClean="0"/>
                            <m:t>equity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  <a:p>
                <a:pPr marL="9144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i="0"/>
                        <m:t>Operating</m:t>
                      </m:r>
                      <m:r>
                        <m:rPr>
                          <m:nor/>
                        </m:rPr>
                        <a:rPr lang="en-US" sz="2100" i="0"/>
                        <m:t> </m:t>
                      </m:r>
                      <m:r>
                        <m:rPr>
                          <m:nor/>
                        </m:rPr>
                        <a:rPr lang="en-US" sz="2100" i="0"/>
                        <m:t>return</m:t>
                      </m:r>
                      <m:r>
                        <m:rPr>
                          <m:nor/>
                        </m:rPr>
                        <a:rPr lang="en-US" sz="2100" i="0"/>
                        <m:t> </m:t>
                      </m:r>
                      <m:r>
                        <m:rPr>
                          <m:nor/>
                        </m:rPr>
                        <a:rPr lang="en-US" sz="2100" i="0"/>
                        <m:t>on</m:t>
                      </m:r>
                      <m:r>
                        <m:rPr>
                          <m:nor/>
                        </m:rPr>
                        <a:rPr lang="en-US" sz="2100" i="0"/>
                        <m:t> </m:t>
                      </m:r>
                      <m:r>
                        <m:rPr>
                          <m:nor/>
                        </m:rPr>
                        <a:rPr lang="en-US" sz="2100" i="0"/>
                        <m:t>assets</m:t>
                      </m:r>
                      <m:r>
                        <m:rPr>
                          <m:nor/>
                        </m:rPr>
                        <a:rPr lang="en-US" sz="2100" b="0" i="0" smtClean="0"/>
                        <m:t> </m:t>
                      </m:r>
                      <m:r>
                        <m:rPr>
                          <m:nor/>
                        </m:rPr>
                        <a:rPr lang="en-US" sz="2100" i="0"/>
                        <m:t>= 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100" i="0"/>
                            <m:t>Operating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100" i="0"/>
                            <m:t>Average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 </m:t>
                          </m:r>
                          <m:r>
                            <m:rPr>
                              <m:nor/>
                            </m:rPr>
                            <a:rPr lang="en-US" sz="2100" i="0"/>
                            <m:t>assets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  <a:p>
                <a:pPr marL="9144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1"/>
                <a:ext cx="8382000" cy="4419600"/>
              </a:xfrm>
              <a:blipFill rotWithShape="1">
                <a:blip r:embed="rId3" cstate="print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9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DuPont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DuPont formula uses the relationship among financial statement accounts to decompose a return into components.</a:t>
            </a:r>
          </a:p>
          <a:p>
            <a:r>
              <a:rPr lang="en-US" dirty="0" smtClean="0"/>
              <a:t>Three-factor DuPont for the return on equity:</a:t>
            </a:r>
          </a:p>
          <a:p>
            <a:pPr lvl="1"/>
            <a:r>
              <a:rPr lang="en-US" dirty="0" smtClean="0"/>
              <a:t>Total asset turnover</a:t>
            </a:r>
          </a:p>
          <a:p>
            <a:pPr lvl="1"/>
            <a:r>
              <a:rPr lang="en-US" dirty="0"/>
              <a:t>Financial </a:t>
            </a:r>
            <a:r>
              <a:rPr lang="en-US" dirty="0" smtClean="0"/>
              <a:t>leverage</a:t>
            </a:r>
            <a:endParaRPr lang="en-US" dirty="0"/>
          </a:p>
          <a:p>
            <a:pPr lvl="1"/>
            <a:r>
              <a:rPr lang="en-US" dirty="0" smtClean="0"/>
              <a:t>Net profit margin</a:t>
            </a:r>
          </a:p>
          <a:p>
            <a:r>
              <a:rPr lang="en-US" dirty="0" smtClean="0"/>
              <a:t>Five-factor DuPont for the return on equity:</a:t>
            </a:r>
          </a:p>
          <a:p>
            <a:pPr lvl="1"/>
            <a:r>
              <a:rPr lang="en-US" dirty="0" smtClean="0"/>
              <a:t>Total asset turnover</a:t>
            </a:r>
          </a:p>
          <a:p>
            <a:pPr lvl="1"/>
            <a:r>
              <a:rPr lang="en-US" dirty="0" smtClean="0"/>
              <a:t>Financial leverage</a:t>
            </a:r>
          </a:p>
          <a:p>
            <a:pPr lvl="1"/>
            <a:r>
              <a:rPr lang="en-US" dirty="0" smtClean="0"/>
              <a:t>Operating profit margin</a:t>
            </a:r>
          </a:p>
          <a:p>
            <a:pPr lvl="1"/>
            <a:r>
              <a:rPr lang="en-US" dirty="0" smtClean="0"/>
              <a:t>Effect of nonoperating items</a:t>
            </a:r>
          </a:p>
          <a:p>
            <a:pPr lvl="1"/>
            <a:r>
              <a:rPr lang="en-US" dirty="0" smtClean="0"/>
              <a:t>Tax effect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14511956"/>
              </p:ext>
            </p:extLst>
          </p:nvPr>
        </p:nvGraphicFramePr>
        <p:xfrm>
          <a:off x="3962400" y="609600"/>
          <a:ext cx="5410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074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Five-Component DuPont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763000" cy="4876800"/>
              </a:xfrm>
            </p:spPr>
            <p:txBody>
              <a:bodyPr>
                <a:normAutofit fontScale="85000" lnSpcReduction="10000"/>
              </a:bodyPr>
              <a:lstStyle/>
              <a:p>
                <a:pPr marL="9144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eturn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on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/>
                              <m:t>equity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Total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assets</m:t>
                          </m:r>
                        </m:num>
                        <m:den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/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/>
                                  <m:t>hareholders</m:t>
                                </m:r>
                                <m:r>
                                  <m:rPr>
                                    <m:nor/>
                                  </m:rPr>
                                  <a:rPr lang="en-US"/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/>
                                  <m:t>equity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>
                                <a:ea typeface="Cambria Math"/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ea typeface="Cambria Math"/>
                              </a:rPr>
                              <m:t>eturn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ea typeface="Cambria Math"/>
                              </a:rPr>
                              <m:t>on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>
                                <a:ea typeface="Cambria Math"/>
                              </a:rPr>
                              <m:t>assets</m:t>
                            </m:r>
                          </m:e>
                        </m:mr>
                      </m:m>
                    </m:oMath>
                  </m:oMathPara>
                </a14:m>
                <a:endParaRPr lang="en-US" b="0" i="1" dirty="0" smtClean="0"/>
              </a:p>
              <a:p>
                <a:pPr marL="9144" indent="0">
                  <a:buNone/>
                </a:pPr>
                <a:endParaRPr lang="en-US" b="0" i="1" dirty="0" smtClean="0"/>
              </a:p>
              <a:p>
                <a:pPr marL="9144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eturn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on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/>
                              <m:t>equity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Total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assets</m:t>
                          </m:r>
                        </m:num>
                        <m:den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/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/>
                                  <m:t>hareholders</m:t>
                                </m:r>
                                <m:r>
                                  <m:rPr>
                                    <m:nor/>
                                  </m:rPr>
                                  <a:rPr lang="en-US"/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/>
                                  <m:t>equity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Net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Total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assets</m:t>
                          </m:r>
                        </m:den>
                      </m:f>
                    </m:oMath>
                  </m:oMathPara>
                </a14:m>
                <a:endParaRPr lang="en-US" b="0" i="1" dirty="0" smtClean="0"/>
              </a:p>
              <a:p>
                <a:pPr marL="9144" indent="0">
                  <a:buNone/>
                </a:pPr>
                <a:endParaRPr lang="en-US" dirty="0"/>
              </a:p>
              <a:p>
                <a:pPr marL="9144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eturn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on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/>
                              <m:t>equity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Total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assets</m:t>
                          </m:r>
                        </m:num>
                        <m:den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/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/>
                                  <m:t>hareholders</m:t>
                                </m:r>
                                <m:r>
                                  <m:rPr>
                                    <m:nor/>
                                  </m:rPr>
                                  <a:rPr lang="en-US"/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/>
                                  <m:t>equity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Revenues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Total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assets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Net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Revenues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9144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b="0" i="0" smtClean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eturn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on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b="0" i="0" smtClean="0"/>
                              <m:t>equity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Total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assets</m:t>
                          </m:r>
                        </m:num>
                        <m:den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/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/>
                                  <m:t>hareholders</m:t>
                                </m:r>
                                <m:r>
                                  <m:rPr>
                                    <m:nor/>
                                  </m:rPr>
                                  <a:rPr lang="en-US"/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/>
                                  <m:t>equity</m:t>
                                </m:r>
                              </m:e>
                            </m:mr>
                          </m:m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Revenues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assets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b="0" i="0" smtClean="0"/>
                                  <m:t>O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/>
                                  <m:t>perating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/>
                                  <m:t>income</m:t>
                                </m:r>
                              </m:e>
                            </m:mr>
                          </m:m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Revenues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b="0" i="0" smtClean="0"/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/>
                                  <m:t>ncome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0" i="0" smtClean="0"/>
                                      <m:t>before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/>
                                      <m:t> 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0" i="0" smtClean="0"/>
                                      <m:t>taxes</m:t>
                                    </m:r>
                                  </m:e>
                                </m:eqArr>
                              </m:e>
                            </m:mr>
                          </m:m>
                        </m:num>
                        <m:den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b="0" i="0" smtClean="0"/>
                                <m:t>Operating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/>
                                <m:t>income</m:t>
                              </m:r>
                            </m:e>
                          </m:eqAr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/>
                            <m:t>1 − 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i="0"/>
                                <m:t>Taxes</m:t>
                              </m:r>
                            </m:num>
                            <m:den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i="0"/>
                                      <m:t>I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0"/>
                                      <m:t>ncome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0"/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0"/>
                                          <m:t>before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i="0"/>
                                          <m:t>taxes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9144" indent="0">
                  <a:buNone/>
                </a:pPr>
                <a:endParaRPr lang="en-US" dirty="0" smtClean="0"/>
              </a:p>
              <a:p>
                <a:pPr marL="9144" indent="0">
                  <a:buNone/>
                </a:pPr>
                <a:endParaRPr lang="en-US" dirty="0"/>
              </a:p>
              <a:p>
                <a:pPr marL="9144" indent="0">
                  <a:buNone/>
                </a:pPr>
                <a:endParaRPr lang="en-US" dirty="0" smtClean="0"/>
              </a:p>
              <a:p>
                <a:pPr marL="9144" indent="0">
                  <a:buNone/>
                </a:pPr>
                <a:endParaRPr lang="en-US" dirty="0" smtClean="0"/>
              </a:p>
              <a:p>
                <a:pPr marL="9144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763000" cy="4876800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5156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1.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" indent="0">
              <a:buNone/>
            </a:pPr>
            <a:r>
              <a:rPr lang="en-US" b="1" dirty="0" smtClean="0"/>
              <a:t>Financial </a:t>
            </a:r>
            <a:r>
              <a:rPr lang="en-US" b="1" dirty="0"/>
              <a:t>analysis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process of selecting, evaluating, and interpreting financial data, along with other pertinent information, in order to formulate an assessment of </a:t>
            </a:r>
            <a:r>
              <a:rPr lang="en-US" dirty="0" smtClean="0"/>
              <a:t>a </a:t>
            </a:r>
            <a:r>
              <a:rPr lang="en-US" dirty="0"/>
              <a:t>company’s present and future financial condition and </a:t>
            </a:r>
            <a:r>
              <a:rPr lang="en-US" dirty="0" smtClean="0"/>
              <a:t>performance.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569340906"/>
              </p:ext>
            </p:extLst>
          </p:nvPr>
        </p:nvGraphicFramePr>
        <p:xfrm>
          <a:off x="2362200" y="2362200"/>
          <a:ext cx="4572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24494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Example: The DuPont Formula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6674058"/>
              </p:ext>
            </p:extLst>
          </p:nvPr>
        </p:nvGraphicFramePr>
        <p:xfrm>
          <a:off x="1219200" y="2743200"/>
          <a:ext cx="62484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33800"/>
                <a:gridCol w="1295400"/>
                <a:gridCol w="1219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(millions)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/>
                        <a:t>2013</a:t>
                      </a:r>
                      <a:endParaRPr lang="en-US" sz="1800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/>
                        <a:t>2012</a:t>
                      </a:r>
                      <a:endParaRPr lang="en-US" sz="1800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Revenues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Earnings before</a:t>
                      </a:r>
                      <a:r>
                        <a:rPr lang="en-US" baseline="0" dirty="0" smtClean="0"/>
                        <a:t> interest and taxes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$380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 expense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Taxes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assets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Shareholders’ equity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$1,250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9860" y="1676400"/>
            <a:ext cx="73152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Suppose that an analyst has noticed that the return on equity of the D Company has declined from FY2012 to FY2013. Using the DuPont formula, explain the source of this decline.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14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Example: the DuPont Formula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230418"/>
              </p:ext>
            </p:extLst>
          </p:nvPr>
        </p:nvGraphicFramePr>
        <p:xfrm>
          <a:off x="838200" y="1676402"/>
          <a:ext cx="6303392" cy="3581399"/>
        </p:xfrm>
        <a:graphic>
          <a:graphicData uri="http://schemas.openxmlformats.org/drawingml/2006/table">
            <a:tbl>
              <a:tblPr bandRow="1"/>
              <a:tblGrid>
                <a:gridCol w="3931920"/>
                <a:gridCol w="904827"/>
                <a:gridCol w="457200"/>
                <a:gridCol w="1009445"/>
              </a:tblGrid>
              <a:tr h="34173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Return on equity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Return on 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 leverage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asset turnover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profit margin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Operating profit margin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 of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nonoperating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items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 effect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162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Ratios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Earnings per share is net income, restated on a per share basis:</a:t>
                </a:r>
              </a:p>
              <a:p>
                <a:endParaRPr lang="en-US" dirty="0" smtClean="0"/>
              </a:p>
              <a:p>
                <a:pPr marL="914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Earnings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per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share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Net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income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available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to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common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shareholders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Number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common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outstanding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9144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Basic earnings per share </a:t>
                </a:r>
                <a:r>
                  <a:rPr lang="en-US" dirty="0" smtClean="0"/>
                  <a:t>is net income after preferred dividends, divided by the average number of common shares outstanding.</a:t>
                </a:r>
              </a:p>
              <a:p>
                <a:r>
                  <a:rPr lang="en-US" b="1" dirty="0" smtClean="0"/>
                  <a:t>Diluted earnings per share </a:t>
                </a:r>
                <a:r>
                  <a:rPr lang="en-US" dirty="0" smtClean="0"/>
                  <a:t>is net income minus preferred dividends, divided by the number of shares outstanding considering all dilutive securities.</a:t>
                </a:r>
              </a:p>
              <a:p>
                <a:r>
                  <a:rPr lang="en-US" b="1" dirty="0" smtClean="0"/>
                  <a:t>Book value per share </a:t>
                </a:r>
                <a:r>
                  <a:rPr lang="en-US" dirty="0" smtClean="0"/>
                  <a:t>is book value of equity divided by number of shares.</a:t>
                </a:r>
              </a:p>
              <a:p>
                <a:r>
                  <a:rPr lang="en-US" b="1" dirty="0" smtClean="0"/>
                  <a:t>Price-to-earnings ratio </a:t>
                </a:r>
                <a:r>
                  <a:rPr lang="en-US" dirty="0" smtClean="0"/>
                  <a:t>(</a:t>
                </a:r>
                <a:r>
                  <a:rPr lang="en-US" b="1" dirty="0" smtClean="0"/>
                  <a:t>PE</a:t>
                </a:r>
                <a:r>
                  <a:rPr lang="en-US" dirty="0" smtClean="0"/>
                  <a:t> or </a:t>
                </a:r>
                <a:r>
                  <a:rPr lang="en-US" b="1" dirty="0" smtClean="0"/>
                  <a:t>P/E</a:t>
                </a:r>
                <a:r>
                  <a:rPr lang="en-US" dirty="0" smtClean="0"/>
                  <a:t>) is the ratio of the price per share of equity to the earnings per share.</a:t>
                </a:r>
              </a:p>
              <a:p>
                <a:pPr lvl="1"/>
                <a:r>
                  <a:rPr lang="en-US" dirty="0" smtClean="0"/>
                  <a:t>If earnings are the last four quarters, it is the </a:t>
                </a:r>
                <a:r>
                  <a:rPr lang="en-US" b="1" dirty="0" smtClean="0"/>
                  <a:t>trailing P/E.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437" t="-646" r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9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Ratios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9144" indent="0">
                  <a:buNone/>
                </a:pPr>
                <a:r>
                  <a:rPr lang="en-US" dirty="0" smtClean="0"/>
                  <a:t>Measures of Dividend Payment:</a:t>
                </a:r>
              </a:p>
              <a:p>
                <a:pPr marL="210312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b="0" i="0" smtClean="0"/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ividends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per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b="0" i="0" smtClean="0"/>
                              <m:t>share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DPS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)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Dividends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paid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to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shareholders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Weighted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number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ordinary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outstanding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9144" indent="0" algn="ctr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pPr marL="210312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Dividend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payout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ratio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Dividends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paid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to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common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shareholders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Net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income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attributable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to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common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shares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9144" indent="0">
                  <a:buNone/>
                </a:pPr>
                <a:r>
                  <a:rPr lang="en-US" dirty="0" smtClean="0"/>
                  <a:t>Plowback ratio = 1 – Dividend payout ratio</a:t>
                </a:r>
              </a:p>
              <a:p>
                <a:pPr lvl="1"/>
                <a:r>
                  <a:rPr lang="en-US" dirty="0" smtClean="0"/>
                  <a:t>The proportion of earnings retained by the company.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582" t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732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Example: Shareholder ratios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0265114"/>
              </p:ext>
            </p:extLst>
          </p:nvPr>
        </p:nvGraphicFramePr>
        <p:xfrm>
          <a:off x="914400" y="2819400"/>
          <a:ext cx="434340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70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Book value of equity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$100 million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 value of equity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$500 million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 income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$30 million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Dividends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shares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 million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7010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Calculate the book value per share, P/E, dividends per share, dividend payout, and plowback ratio based on the following financial information: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402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Example: Shareholder Ratios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8812543"/>
              </p:ext>
            </p:extLst>
          </p:nvPr>
        </p:nvGraphicFramePr>
        <p:xfrm>
          <a:off x="914400" y="2057400"/>
          <a:ext cx="7132320" cy="3200400"/>
        </p:xfrm>
        <a:graphic>
          <a:graphicData uri="http://schemas.openxmlformats.org/drawingml/2006/table">
            <a:tbl>
              <a:tblPr/>
              <a:tblGrid>
                <a:gridCol w="2286000"/>
                <a:gridCol w="640080"/>
                <a:gridCol w="4206240"/>
              </a:tblGrid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Book value per share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$1.00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There is $1 of equity, per the books, for every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share of stock.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P/E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market price of the stock is 16.67 times earnings per share.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Dividends per share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$0.12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dividends paid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share of stock.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Dividend payout ratio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proportion of earnings paid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out in the form of dividends.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Plowback ratio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proportion of earnings retained by the company.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98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Effective Use of Ratio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ratios, an analyst should describe the company (e.g., line of business, major products, major suppliers), industry information, and major factors or influences.</a:t>
            </a:r>
          </a:p>
          <a:p>
            <a:r>
              <a:rPr lang="en-US" dirty="0" smtClean="0"/>
              <a:t>Effective use of ratios requires looking at ratios</a:t>
            </a:r>
          </a:p>
          <a:p>
            <a:pPr lvl="1"/>
            <a:r>
              <a:rPr lang="en-US" dirty="0" smtClean="0"/>
              <a:t>Over time.</a:t>
            </a:r>
          </a:p>
          <a:p>
            <a:pPr lvl="1"/>
            <a:r>
              <a:rPr lang="en-US" dirty="0" smtClean="0"/>
              <a:t>Compared with other companies in the same line of business.</a:t>
            </a:r>
          </a:p>
          <a:p>
            <a:pPr lvl="1"/>
            <a:r>
              <a:rPr lang="en-US" dirty="0" smtClean="0"/>
              <a:t>In the context of major events in the company (for example, mergers or divestitures), accounting changes, and changes in the company’s product mix.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211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4. Pro Forma  Analysis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6123731"/>
              </p:ext>
            </p:extLst>
          </p:nvPr>
        </p:nvGraphicFramePr>
        <p:xfrm>
          <a:off x="381000" y="1447800"/>
          <a:ext cx="837565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067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 Forma Income Statement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8418716"/>
              </p:ext>
            </p:extLst>
          </p:nvPr>
        </p:nvGraphicFramePr>
        <p:xfrm>
          <a:off x="473927" y="1600200"/>
          <a:ext cx="8289072" cy="34163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1673"/>
                <a:gridCol w="1036134"/>
                <a:gridCol w="170032"/>
                <a:gridCol w="1189666"/>
                <a:gridCol w="3661567"/>
              </a:tblGrid>
              <a:tr h="3048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Imaginaire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Company Income Statement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(in millions)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Year 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One Year Ahead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Sales revenues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€1,000.0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€1,050.0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Growth at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Cost of goods sold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600.0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630.0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60%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of revenues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Gross profit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€400.0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€420.0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Revenues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less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COGS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SG&amp;A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105.0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10%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of revenues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Operating income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€300.0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€315.0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Gross profit less operating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exp.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Interest expense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32.0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33.6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8%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of long-term debt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Earnings before taxes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€268.0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€281.4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Operating income less interest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exp.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Taxes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93.8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98.5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35%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of earnings before taxes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Net income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€174.2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€182.9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Earnings before taxes less taxes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Dividends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€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87.1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€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91.5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/>
                        </a:rPr>
                        <a:t>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Dividend payout ratio of 50%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1762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 Forma Balance Sheet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9425654"/>
              </p:ext>
            </p:extLst>
          </p:nvPr>
        </p:nvGraphicFramePr>
        <p:xfrm>
          <a:off x="457200" y="1981200"/>
          <a:ext cx="8424969" cy="43935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00400"/>
                <a:gridCol w="1005840"/>
                <a:gridCol w="162560"/>
                <a:gridCol w="1005840"/>
                <a:gridCol w="3050329"/>
              </a:tblGrid>
              <a:tr h="3048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Imaginaire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Company Balance Sheet, End of Year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(in millions)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Year 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One Year Ahead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Current assets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€600.0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€630.0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-2905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60% of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revenues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Net plant and equipment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</a:rPr>
                        <a:t>1,000.0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</a:rPr>
                        <a:t>1,050.0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revenues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assets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€1,600.0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€1,680.0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Current liabilities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€250.0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€262.5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25%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of revenues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Long-term debt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400.0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420.0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indent="-2349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Debt increased by €20 million to maintain the same capital structure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Common stock and paid-in capital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25.0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25.0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Assume no change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Treasury stock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(44.0)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Repurchased shares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Retained earnings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</a:rPr>
                        <a:t> 925.0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</a:rPr>
                        <a:t>1,016.5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indent="-2349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Retained earnings in Year 0, plus net income, less dividends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Total liabilities and equity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€1,600.0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€1,680.0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72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 Common-Size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" indent="0">
              <a:buNone/>
            </a:pPr>
            <a:r>
              <a:rPr lang="en-US" b="1" dirty="0" smtClean="0"/>
              <a:t>Common-size analysis</a:t>
            </a:r>
            <a:r>
              <a:rPr lang="en-US" dirty="0" smtClean="0"/>
              <a:t> is the restatement of financial statement information in a standardized form.</a:t>
            </a:r>
          </a:p>
          <a:p>
            <a:pPr lvl="1"/>
            <a:r>
              <a:rPr lang="en-US" b="1" dirty="0" smtClean="0"/>
              <a:t>Horizontal common-size analysis </a:t>
            </a:r>
            <a:r>
              <a:rPr lang="en-US" dirty="0" smtClean="0"/>
              <a:t>uses the amounts in accounts in a specified year as the base, and subsequent years’ amounts are stated as a percentage of the base value.</a:t>
            </a:r>
          </a:p>
          <a:p>
            <a:pPr lvl="2"/>
            <a:r>
              <a:rPr lang="en-US" dirty="0" smtClean="0"/>
              <a:t>Useful when comparing growth of different accounts over time.</a:t>
            </a:r>
          </a:p>
          <a:p>
            <a:pPr lvl="1"/>
            <a:r>
              <a:rPr lang="en-US" b="1" dirty="0" smtClean="0"/>
              <a:t>Vertical common-size analysis </a:t>
            </a:r>
            <a:r>
              <a:rPr lang="en-US" dirty="0" smtClean="0"/>
              <a:t>uses the aggregate value in a financial statement for a given year as the base, and each account’s amount is restated as a percentage of the aggregate.</a:t>
            </a:r>
          </a:p>
          <a:p>
            <a:pPr lvl="2"/>
            <a:r>
              <a:rPr lang="en-US" dirty="0" smtClean="0"/>
              <a:t>Balance sheet: Aggregate amount is total assets.</a:t>
            </a:r>
          </a:p>
          <a:p>
            <a:pPr lvl="2"/>
            <a:r>
              <a:rPr lang="en-US" dirty="0" smtClean="0"/>
              <a:t>Income statement: Aggregate </a:t>
            </a:r>
            <a:r>
              <a:rPr lang="en-US" dirty="0"/>
              <a:t>amount is revenues or </a:t>
            </a:r>
            <a:r>
              <a:rPr lang="en-US" dirty="0" smtClean="0"/>
              <a:t>sales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58633"/>
            <a:ext cx="2895600" cy="399367"/>
          </a:xfrm>
        </p:spPr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148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5.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</a:t>
            </a:r>
            <a:r>
              <a:rPr lang="en-US" dirty="0"/>
              <a:t>ratio analysis and common-size analysis help </a:t>
            </a:r>
            <a:r>
              <a:rPr lang="en-US" dirty="0" smtClean="0"/>
              <a:t>gauge </a:t>
            </a:r>
            <a:r>
              <a:rPr lang="en-US" dirty="0"/>
              <a:t>the financial performance and condition of a company through an examination of relationships among these many financial items.</a:t>
            </a:r>
          </a:p>
          <a:p>
            <a:r>
              <a:rPr lang="en-US" dirty="0"/>
              <a:t>A thorough financial analysis of a company requires examining its efficiency in putting its assets to work, its liquidity position, its solvency, and its profitability.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use the tools of common-size analysis and financial ratio analysis, including the DuPont model, to help understand where a company has been.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/>
              <a:t>then </a:t>
            </a:r>
            <a:r>
              <a:rPr lang="en-US" smtClean="0"/>
              <a:t>use relationships </a:t>
            </a:r>
            <a:r>
              <a:rPr lang="en-US" dirty="0" smtClean="0"/>
              <a:t>among financial statement accounts in </a:t>
            </a:r>
            <a:r>
              <a:rPr lang="en-US" dirty="0"/>
              <a:t>pro forma analysis, forecasting the company’s income statements and balance sheets for future periods, to see how the company’s performance is likely to evolve.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9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Example: Common-size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" indent="0">
              <a:buNone/>
            </a:pPr>
            <a:r>
              <a:rPr lang="en-US" dirty="0" smtClean="0"/>
              <a:t>Consider the CS Company, which reports the following financial information:</a:t>
            </a:r>
          </a:p>
          <a:p>
            <a:pPr marL="9144" indent="0">
              <a:buNone/>
            </a:pPr>
            <a:endParaRPr lang="en-US" dirty="0" smtClean="0"/>
          </a:p>
          <a:p>
            <a:pPr marL="9144" indent="0">
              <a:buNone/>
            </a:pPr>
            <a:endParaRPr lang="en-US" dirty="0" smtClean="0"/>
          </a:p>
          <a:p>
            <a:pPr marL="9144" indent="0">
              <a:buNone/>
            </a:pPr>
            <a:endParaRPr lang="en-US" dirty="0"/>
          </a:p>
          <a:p>
            <a:pPr marL="9144" indent="0">
              <a:buNone/>
            </a:pPr>
            <a:endParaRPr lang="en-US" dirty="0" smtClean="0"/>
          </a:p>
          <a:p>
            <a:pPr marL="9144" indent="0">
              <a:buNone/>
            </a:pPr>
            <a:endParaRPr lang="en-US" dirty="0"/>
          </a:p>
          <a:p>
            <a:pPr marL="9144" indent="0">
              <a:buNone/>
            </a:pPr>
            <a:endParaRPr lang="en-US" dirty="0"/>
          </a:p>
          <a:p>
            <a:pPr marL="352044" indent="-342900">
              <a:buFont typeface="+mj-lt"/>
              <a:buAutoNum type="arabicPeriod"/>
            </a:pPr>
            <a:r>
              <a:rPr lang="en-US" dirty="0" smtClean="0"/>
              <a:t>Create the vertical common-size analysis for the CS Company’s assets.</a:t>
            </a:r>
          </a:p>
          <a:p>
            <a:pPr marL="352044" indent="-342900">
              <a:buFont typeface="+mj-lt"/>
              <a:buAutoNum type="arabicPeriod"/>
            </a:pPr>
            <a:r>
              <a:rPr lang="en-US" dirty="0" smtClean="0"/>
              <a:t>Create the horizontal common-size analysis for CS Company’s assets, using 2008 as the base year. </a:t>
            </a:r>
          </a:p>
          <a:p>
            <a:pPr marL="9144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5014285"/>
              </p:ext>
            </p:extLst>
          </p:nvPr>
        </p:nvGraphicFramePr>
        <p:xfrm>
          <a:off x="457200" y="1981200"/>
          <a:ext cx="8356997" cy="1546860"/>
        </p:xfrm>
        <a:graphic>
          <a:graphicData uri="http://schemas.openxmlformats.org/drawingml/2006/table">
            <a:tbl>
              <a:tblPr/>
              <a:tblGrid>
                <a:gridCol w="2321957"/>
                <a:gridCol w="1005840"/>
                <a:gridCol w="1005840"/>
                <a:gridCol w="1005840"/>
                <a:gridCol w="1005840"/>
                <a:gridCol w="1005840"/>
                <a:gridCol w="100584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$404.00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$412.12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$416.24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$420.40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Inventory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1,627.40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1,676.22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1,726.51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1,778.30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1,831.65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Accounts receivable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1,142.40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1,165.25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1,188.55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1,212.32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1,236.57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plant and equipment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3,500.00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3,640.00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3,785.60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3,937.02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4,094.50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4,258.29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Intangibles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404.01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406.03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408.06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410.10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$6,500.00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$6,713.30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$6,934.12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$7,162.74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$7,399.45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$7,644.54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981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Example: </a:t>
            </a:r>
            <a:r>
              <a:rPr lang="en-US" dirty="0" smtClean="0"/>
              <a:t>Common-size analysis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" indent="0">
              <a:buNone/>
            </a:pPr>
            <a:r>
              <a:rPr lang="en-US" dirty="0" smtClean="0"/>
              <a:t>Vertical Common-Size Analysis:</a:t>
            </a:r>
          </a:p>
          <a:p>
            <a:pPr marL="9144" indent="0">
              <a:buNone/>
            </a:pPr>
            <a:endParaRPr lang="en-US" dirty="0"/>
          </a:p>
          <a:p>
            <a:pPr marL="9144" indent="0">
              <a:buNone/>
            </a:pPr>
            <a:endParaRPr lang="en-US" dirty="0" smtClean="0"/>
          </a:p>
          <a:p>
            <a:pPr marL="9144" indent="0">
              <a:buNone/>
            </a:pPr>
            <a:endParaRPr lang="en-US" dirty="0"/>
          </a:p>
          <a:p>
            <a:pPr marL="9144" indent="0">
              <a:buNone/>
            </a:pPr>
            <a:endParaRPr lang="en-US" dirty="0" smtClean="0"/>
          </a:p>
          <a:p>
            <a:pPr marL="9144" indent="0">
              <a:buNone/>
            </a:pPr>
            <a:endParaRPr lang="en-US" dirty="0"/>
          </a:p>
          <a:p>
            <a:pPr marL="9144" indent="0">
              <a:buNone/>
            </a:pPr>
            <a:r>
              <a:rPr lang="en-US" dirty="0" smtClean="0"/>
              <a:t>Graphically:</a:t>
            </a:r>
          </a:p>
          <a:p>
            <a:pPr marL="9144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9908456"/>
              </p:ext>
            </p:extLst>
          </p:nvPr>
        </p:nvGraphicFramePr>
        <p:xfrm>
          <a:off x="1066800" y="1905000"/>
          <a:ext cx="6934199" cy="1760220"/>
        </p:xfrm>
        <a:graphic>
          <a:graphicData uri="http://schemas.openxmlformats.org/drawingml/2006/table">
            <a:tbl>
              <a:tblPr/>
              <a:tblGrid>
                <a:gridCol w="2731655"/>
                <a:gridCol w="700424"/>
                <a:gridCol w="700424"/>
                <a:gridCol w="700424"/>
                <a:gridCol w="700424"/>
                <a:gridCol w="700424"/>
                <a:gridCol w="700424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Inventory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Accounts receivable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plant and equipment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Intangibles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1787562"/>
              </p:ext>
            </p:extLst>
          </p:nvPr>
        </p:nvGraphicFramePr>
        <p:xfrm>
          <a:off x="609600" y="4038600"/>
          <a:ext cx="7772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89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Example: Common-Size Analysis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" indent="0">
              <a:buNone/>
            </a:pPr>
            <a:r>
              <a:rPr lang="en-US" dirty="0" smtClean="0"/>
              <a:t>Horizontal Common-Size Analysis (base year is 2008):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9144" indent="0">
              <a:buNone/>
            </a:pPr>
            <a:r>
              <a:rPr lang="en-US" dirty="0" smtClean="0"/>
              <a:t>Graphically: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0349316"/>
              </p:ext>
            </p:extLst>
          </p:nvPr>
        </p:nvGraphicFramePr>
        <p:xfrm>
          <a:off x="609600" y="1981200"/>
          <a:ext cx="7924801" cy="1569720"/>
        </p:xfrm>
        <a:graphic>
          <a:graphicData uri="http://schemas.openxmlformats.org/drawingml/2006/table">
            <a:tbl>
              <a:tblPr/>
              <a:tblGrid>
                <a:gridCol w="2247331"/>
                <a:gridCol w="946245"/>
                <a:gridCol w="946245"/>
                <a:gridCol w="946245"/>
                <a:gridCol w="946245"/>
                <a:gridCol w="946245"/>
                <a:gridCol w="946245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101.00%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102.01%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103.03%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104.06%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105.10%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Inventory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106.09%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109.27%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112.55%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115.93%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Accounts receivable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104.04%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106.12%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108.24%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110.41%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plant and equipment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108.16%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112.49%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116.99%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121.67%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Intangibles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101.51%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102.02%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102.53%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103.08%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106.27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109.57%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112.99%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116.53%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1241442"/>
              </p:ext>
            </p:extLst>
          </p:nvPr>
        </p:nvGraphicFramePr>
        <p:xfrm>
          <a:off x="609600" y="4114800"/>
          <a:ext cx="815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474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3. Financial Ratio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Financial ratio analysis </a:t>
            </a:r>
            <a:r>
              <a:rPr lang="en-US" dirty="0" smtClean="0"/>
              <a:t>is the use of relationships among financial statement accounts to gauge the financial condition and performance of a company.</a:t>
            </a:r>
          </a:p>
          <a:p>
            <a:r>
              <a:rPr lang="en-US" dirty="0" smtClean="0"/>
              <a:t>We can classify ratios based on the type of information the ratio provides: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3873176"/>
              </p:ext>
            </p:extLst>
          </p:nvPr>
        </p:nvGraphicFramePr>
        <p:xfrm>
          <a:off x="685800" y="2819400"/>
          <a:ext cx="8001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694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 Ratios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Turnover ratios reflect the number of times assets flow into and out of the company during the period.</a:t>
            </a:r>
          </a:p>
          <a:p>
            <a:r>
              <a:rPr lang="en-US" dirty="0" smtClean="0"/>
              <a:t>A turnover is a gauge of the efficiency of putting assets to work.</a:t>
            </a:r>
          </a:p>
          <a:p>
            <a:r>
              <a:rPr lang="en-US" dirty="0" smtClean="0"/>
              <a:t>Ratios:</a:t>
            </a:r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8223121"/>
                  </p:ext>
                </p:extLst>
              </p:nvPr>
            </p:nvGraphicFramePr>
            <p:xfrm>
              <a:off x="762000" y="2743200"/>
              <a:ext cx="8001000" cy="335279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29200"/>
                    <a:gridCol w="2971800"/>
                  </a:tblGrid>
                  <a:tr h="89933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Inventory turnover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Cost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of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goods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sold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Average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inventory</m:t>
                                  </m:r>
                                </m:den>
                              </m:f>
                            </m:oMath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How many times inventory is created and sold during the period.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89933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Receivables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turnover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revenue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Average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receivables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How many times accounts receivable are created and collected during the period.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89933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Total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asset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turnover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revenue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Average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assets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The extent to which total</a:t>
                          </a:r>
                          <a:r>
                            <a:rPr lang="en-US" sz="1600" baseline="0" dirty="0" smtClean="0">
                              <a:latin typeface="+mn-lt"/>
                            </a:rPr>
                            <a:t> assets create revenues during the period.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65479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Working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capital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turnover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revenue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Average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working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capital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The efficiency of putting working capital to work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558223121"/>
                  </p:ext>
                </p:extLst>
              </p:nvPr>
            </p:nvGraphicFramePr>
            <p:xfrm>
              <a:off x="762000" y="2743200"/>
              <a:ext cx="8001000" cy="335279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29200"/>
                    <a:gridCol w="2971800"/>
                  </a:tblGrid>
                  <a:tr h="899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27" r="-59152" b="-272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How many times inventory is created and sold during the period.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899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2721" r="-59152" b="-174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How many times accounts receivable are created and collected during the period.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899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1351" r="-59152" b="-7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The extent to which total</a:t>
                          </a:r>
                          <a:r>
                            <a:rPr lang="en-US" sz="1600" baseline="0" dirty="0" smtClean="0">
                              <a:latin typeface="+mn-lt"/>
                            </a:rPr>
                            <a:t> assets create revenues during the period.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654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6822" r="-59152" b="-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The efficiency of putting working capital to work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7695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Operating cycle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operating cycle </a:t>
            </a:r>
            <a:r>
              <a:rPr lang="en-US" dirty="0" smtClean="0"/>
              <a:t>is the length of time from when a company makes an investment in goods and services to the time it collects cash from its accounts receivable.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net operating cycle </a:t>
            </a:r>
            <a:r>
              <a:rPr lang="en-US" dirty="0" smtClean="0"/>
              <a:t>is the length of time from </a:t>
            </a:r>
            <a:r>
              <a:rPr lang="en-US" dirty="0"/>
              <a:t>when a company makes an investment in goods and </a:t>
            </a:r>
            <a:r>
              <a:rPr lang="en-US" dirty="0" smtClean="0"/>
              <a:t>services, </a:t>
            </a:r>
            <a:r>
              <a:rPr lang="en-US" dirty="0"/>
              <a:t>considering the company makes some of its purchases on </a:t>
            </a:r>
            <a:r>
              <a:rPr lang="en-US" dirty="0" smtClean="0"/>
              <a:t>credit, to </a:t>
            </a:r>
            <a:r>
              <a:rPr lang="en-US" dirty="0"/>
              <a:t>the time it collects cash from its accounts </a:t>
            </a:r>
            <a:r>
              <a:rPr lang="en-US" dirty="0" smtClean="0"/>
              <a:t>receivable.</a:t>
            </a:r>
          </a:p>
          <a:p>
            <a:r>
              <a:rPr lang="en-US" dirty="0" smtClean="0"/>
              <a:t>The length of the operating cycle and net operating cycle provides information on the company’s need for liquidity: The longer the operating cycle, the greater the need for liquidity.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807529"/>
              </p:ext>
            </p:extLst>
          </p:nvPr>
        </p:nvGraphicFramePr>
        <p:xfrm>
          <a:off x="761998" y="4191000"/>
          <a:ext cx="7696201" cy="2209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443"/>
                <a:gridCol w="288608"/>
                <a:gridCol w="1374321"/>
                <a:gridCol w="453527"/>
                <a:gridCol w="1827848"/>
                <a:gridCol w="384810"/>
                <a:gridCol w="1731644"/>
              </a:tblGrid>
              <a:tr h="32900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Number of Days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of Inventory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Number of Days of Receivables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/>
                </a:tc>
              </a:tr>
              <a:tr h="460603"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|</a:t>
                      </a:r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|</a:t>
                      </a:r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|</a:t>
                      </a:r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|</a:t>
                      </a:r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</a:tr>
              <a:tr h="559304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Buy Inventory on Credit</a:t>
                      </a:r>
                      <a:endParaRPr lang="en-US" sz="14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Pay Accounts Payable</a:t>
                      </a:r>
                      <a:endParaRPr lang="en-US" sz="14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Sell Inventory on Credit</a:t>
                      </a:r>
                      <a:endParaRPr lang="en-US" sz="14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Collect Accounts Receivable</a:t>
                      </a:r>
                      <a:endParaRPr lang="en-US" sz="14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</a:tr>
              <a:tr h="46060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Number of Days of Payables</a:t>
                      </a:r>
                      <a:endParaRPr lang="en-US" sz="1400" b="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1" algn="l"/>
                      <a:r>
                        <a:rPr lang="en-US" sz="1400" b="0" dirty="0" smtClean="0"/>
                        <a:t>Net Operating Cycle</a:t>
                      </a:r>
                      <a:endParaRPr lang="en-US" sz="1400" b="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0286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Operating Cycle</a:t>
                      </a:r>
                      <a:endParaRPr lang="en-US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 rot="16200000">
            <a:off x="2339343" y="3763195"/>
            <a:ext cx="274320" cy="1752599"/>
          </a:xfrm>
          <a:prstGeom prst="rightBrace">
            <a:avLst/>
          </a:prstGeom>
          <a:ln w="1270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16200000">
            <a:off x="6377944" y="3535684"/>
            <a:ext cx="274320" cy="2209801"/>
          </a:xfrm>
          <a:prstGeom prst="rightBrace">
            <a:avLst/>
          </a:prstGeom>
          <a:ln w="1270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5394963" y="3420831"/>
            <a:ext cx="182880" cy="4267202"/>
          </a:xfrm>
          <a:prstGeom prst="rightBrace">
            <a:avLst/>
          </a:prstGeom>
          <a:ln w="1270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2385061" y="4678132"/>
            <a:ext cx="182880" cy="1752601"/>
          </a:xfrm>
          <a:prstGeom prst="rightBrace">
            <a:avLst/>
          </a:prstGeom>
          <a:ln w="1270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4541520" y="2948390"/>
            <a:ext cx="137161" cy="6019805"/>
          </a:xfrm>
          <a:prstGeom prst="rightBrace">
            <a:avLst/>
          </a:prstGeom>
          <a:ln w="1270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4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A">
  <a:themeElements>
    <a:clrScheme name="CFA">
      <a:dk1>
        <a:srgbClr val="000000"/>
      </a:dk1>
      <a:lt1>
        <a:srgbClr val="FFFFFF"/>
      </a:lt1>
      <a:dk2>
        <a:srgbClr val="777777"/>
      </a:dk2>
      <a:lt2>
        <a:srgbClr val="008ED6"/>
      </a:lt2>
      <a:accent1>
        <a:srgbClr val="009966"/>
      </a:accent1>
      <a:accent2>
        <a:srgbClr val="00B5E2"/>
      </a:accent2>
      <a:accent3>
        <a:srgbClr val="5B77CC"/>
      </a:accent3>
      <a:accent4>
        <a:srgbClr val="5C068C"/>
      </a:accent4>
      <a:accent5>
        <a:srgbClr val="FFD100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2.xml><?xml version="1.0" encoding="utf-8"?>
<a:theme xmlns:a="http://schemas.openxmlformats.org/drawingml/2006/main" name="Alternate Title Slides, Dividers and TOC">
  <a:themeElements>
    <a:clrScheme name="CFA">
      <a:dk1>
        <a:srgbClr val="000000"/>
      </a:dk1>
      <a:lt1>
        <a:srgbClr val="FFFFFF"/>
      </a:lt1>
      <a:dk2>
        <a:srgbClr val="777777"/>
      </a:dk2>
      <a:lt2>
        <a:srgbClr val="008ED6"/>
      </a:lt2>
      <a:accent1>
        <a:srgbClr val="009966"/>
      </a:accent1>
      <a:accent2>
        <a:srgbClr val="00B5E2"/>
      </a:accent2>
      <a:accent3>
        <a:srgbClr val="5B77CC"/>
      </a:accent3>
      <a:accent4>
        <a:srgbClr val="5C068C"/>
      </a:accent4>
      <a:accent5>
        <a:srgbClr val="FFD100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3.xml><?xml version="1.0" encoding="utf-8"?>
<a:theme xmlns:a="http://schemas.openxmlformats.org/drawingml/2006/main" name="Office Theme">
  <a:themeElements>
    <a:clrScheme name="CFA">
      <a:dk1>
        <a:srgbClr val="000000"/>
      </a:dk1>
      <a:lt1>
        <a:srgbClr val="FFFFFF"/>
      </a:lt1>
      <a:dk2>
        <a:srgbClr val="777777"/>
      </a:dk2>
      <a:lt2>
        <a:srgbClr val="A7A8AA"/>
      </a:lt2>
      <a:accent1>
        <a:srgbClr val="009966"/>
      </a:accent1>
      <a:accent2>
        <a:srgbClr val="00B5FF"/>
      </a:accent2>
      <a:accent3>
        <a:srgbClr val="5B77CC"/>
      </a:accent3>
      <a:accent4>
        <a:srgbClr val="5C068C"/>
      </a:accent4>
      <a:accent5>
        <a:srgbClr val="FFB81C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4.xml><?xml version="1.0" encoding="utf-8"?>
<a:theme xmlns:a="http://schemas.openxmlformats.org/drawingml/2006/main" name="Office Theme">
  <a:themeElements>
    <a:clrScheme name="CFA">
      <a:dk1>
        <a:srgbClr val="000000"/>
      </a:dk1>
      <a:lt1>
        <a:srgbClr val="FFFFFF"/>
      </a:lt1>
      <a:dk2>
        <a:srgbClr val="777777"/>
      </a:dk2>
      <a:lt2>
        <a:srgbClr val="A7A8AA"/>
      </a:lt2>
      <a:accent1>
        <a:srgbClr val="009966"/>
      </a:accent1>
      <a:accent2>
        <a:srgbClr val="00B5FF"/>
      </a:accent2>
      <a:accent3>
        <a:srgbClr val="5B77CC"/>
      </a:accent3>
      <a:accent4>
        <a:srgbClr val="5C068C"/>
      </a:accent4>
      <a:accent5>
        <a:srgbClr val="FFB81C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IsApproved xmlns="cef37edc-38f4-4be1-b42b-d530856c8944">1</IsApproved>
    <ContentID xmlns="cef37edc-38f4-4be1-b42b-d530856c89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A8E2D0F095B4E96780378BF441975" ma:contentTypeVersion="9" ma:contentTypeDescription="Create a new document." ma:contentTypeScope="" ma:versionID="40672621dec09ff14624ad68b08e31fb">
  <xsd:schema xmlns:xsd="http://www.w3.org/2001/XMLSchema" xmlns:xs="http://www.w3.org/2001/XMLSchema" xmlns:p="http://schemas.microsoft.com/office/2006/metadata/properties" xmlns:ns1="http://schemas.microsoft.com/sharepoint/v3" xmlns:ns2="cef37edc-38f4-4be1-b42b-d530856c8944" targetNamespace="http://schemas.microsoft.com/office/2006/metadata/properties" ma:root="true" ma:fieldsID="d87465e2be0173fadb0915f862e16471" ns1:_="" ns2:_="">
    <xsd:import namespace="http://schemas.microsoft.com/sharepoint/v3"/>
    <xsd:import namespace="cef37edc-38f4-4be1-b42b-d530856c894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ontentID" minOccurs="0"/>
                <xsd:element ref="ns2:IsAppro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37edc-38f4-4be1-b42b-d530856c8944" elementFormDefault="qualified">
    <xsd:import namespace="http://schemas.microsoft.com/office/2006/documentManagement/types"/>
    <xsd:import namespace="http://schemas.microsoft.com/office/infopath/2007/PartnerControls"/>
    <xsd:element name="ContentID" ma:index="10" nillable="true" ma:displayName="ContentID" ma:internalName="ContentID">
      <xsd:simpleType>
        <xsd:restriction base="dms:Text">
          <xsd:maxLength value="255"/>
        </xsd:restriction>
      </xsd:simpleType>
    </xsd:element>
    <xsd:element name="IsApproved" ma:index="11" nillable="true" ma:displayName="IsApproved" ma:decimals="0" ma:hidden="true" ma:internalName="IsApproved" ma:readOnly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85F999-18C6-41CE-A086-F367EA4CF93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ef37edc-38f4-4be1-b42b-d530856c8944"/>
  </ds:schemaRefs>
</ds:datastoreItem>
</file>

<file path=customXml/itemProps2.xml><?xml version="1.0" encoding="utf-8"?>
<ds:datastoreItem xmlns:ds="http://schemas.openxmlformats.org/officeDocument/2006/customXml" ds:itemID="{238468AF-6BAB-4967-B13D-D039B8038F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3A0471-6356-46A6-BA96-8E7C8F0F4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f37edc-38f4-4be1-b42b-d530856c8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8636</TotalTime>
  <Words>4982</Words>
  <Application>Microsoft Office PowerPoint</Application>
  <PresentationFormat>Προβολή στην οθόνη (4:3)</PresentationFormat>
  <Paragraphs>978</Paragraphs>
  <Slides>30</Slides>
  <Notes>30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CFA</vt:lpstr>
      <vt:lpstr>Alternate Title Slides, Dividers and TOC</vt:lpstr>
      <vt:lpstr>Chapter 9 Financial Statement Analysis</vt:lpstr>
      <vt:lpstr>1. Introduction</vt:lpstr>
      <vt:lpstr>2. Common-Size Analysis</vt:lpstr>
      <vt:lpstr>Example: Common-size analysis</vt:lpstr>
      <vt:lpstr>Example: Common-size analysis</vt:lpstr>
      <vt:lpstr>Example: Common-Size Analysis </vt:lpstr>
      <vt:lpstr>3. Financial Ratio Analysis</vt:lpstr>
      <vt:lpstr>Activity Ratios</vt:lpstr>
      <vt:lpstr>Operating cycle components</vt:lpstr>
      <vt:lpstr>Operating Cycle Formulas</vt:lpstr>
      <vt:lpstr>Operating Cycle Formulas</vt:lpstr>
      <vt:lpstr>Liquidity </vt:lpstr>
      <vt:lpstr>Solvency Analysis</vt:lpstr>
      <vt:lpstr>Solvency ratios</vt:lpstr>
      <vt:lpstr>Profitability</vt:lpstr>
      <vt:lpstr>Profitability ratios: Margins</vt:lpstr>
      <vt:lpstr>Profitability Ratios: Returns</vt:lpstr>
      <vt:lpstr>The DuPont Formulas</vt:lpstr>
      <vt:lpstr>Five-Component DuPont Model</vt:lpstr>
      <vt:lpstr>Example: The DuPont Formula</vt:lpstr>
      <vt:lpstr>Example: the DuPont Formula</vt:lpstr>
      <vt:lpstr>Other Ratios</vt:lpstr>
      <vt:lpstr>Other Ratios</vt:lpstr>
      <vt:lpstr>Example: Shareholder ratios</vt:lpstr>
      <vt:lpstr>Example: Shareholder Ratios</vt:lpstr>
      <vt:lpstr>Effective Use of Ratio Analysis</vt:lpstr>
      <vt:lpstr>4. Pro Forma  Analysis</vt:lpstr>
      <vt:lpstr>Pro Forma Income Statement</vt:lpstr>
      <vt:lpstr>Pro Forma Balance Sheet</vt:lpstr>
      <vt:lpstr>5. Summary</vt:lpstr>
    </vt:vector>
  </TitlesOfParts>
  <Company>CFA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Financial Statement Analysis</dc:title>
  <dc:creator>David Larrabee</dc:creator>
  <cp:lastModifiedBy>user</cp:lastModifiedBy>
  <cp:revision>101</cp:revision>
  <dcterms:created xsi:type="dcterms:W3CDTF">2012-05-31T13:58:40Z</dcterms:created>
  <dcterms:modified xsi:type="dcterms:W3CDTF">2017-08-30T11:33:27Z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1213069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  <property fmtid="{D5CDD505-2E9C-101B-9397-08002B2CF9AE}" pid="5" name="ContentTypeId">
    <vt:lpwstr>0x010100F03A8E2D0F095B4E96780378BF441975</vt:lpwstr>
  </property>
  <property fmtid="{D5CDD505-2E9C-101B-9397-08002B2CF9AE}" pid="6" name="Order">
    <vt:r8>3400</vt:r8>
  </property>
  <property fmtid="{D5CDD505-2E9C-101B-9397-08002B2CF9AE}" pid="7" name="TemplateUrl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dlc_Exempt">
    <vt:bool>false</vt:bool>
  </property>
  <property fmtid="{D5CDD505-2E9C-101B-9397-08002B2CF9AE}" pid="11" name="_SourceUrl">
    <vt:lpwstr/>
  </property>
  <property fmtid="{D5CDD505-2E9C-101B-9397-08002B2CF9AE}" pid="12" name="_dlc_policyId">
    <vt:lpwstr/>
  </property>
  <property fmtid="{D5CDD505-2E9C-101B-9397-08002B2CF9AE}" pid="13" name="ItemRetentionFormula">
    <vt:lpwstr/>
  </property>
</Properties>
</file>