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69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DA19-6B7B-4785-AC03-C3E4639F08A3}" type="datetimeFigureOut">
              <a:rPr lang="el-GR" smtClean="0"/>
              <a:t>19/11/2018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480F-EB26-4C0F-A172-9114A1AAA00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ΕΝΟΠΟΙΗΜΕΝΕΣ ΛΟΓΙΣΤΙΚΕΣ ΚΑΤΑΣΤΑΣΕΙΣ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Καρταλης</a:t>
            </a:r>
          </a:p>
          <a:p>
            <a:r>
              <a:rPr lang="el-GR" smtClean="0"/>
              <a:t> </a:t>
            </a:r>
            <a:r>
              <a:rPr lang="el-GR" dirty="0" smtClean="0"/>
              <a:t>ΚΑΘΗΓΗΤΗΣ</a:t>
            </a:r>
          </a:p>
          <a:p>
            <a:r>
              <a:rPr lang="el-GR" dirty="0" smtClean="0"/>
              <a:t>ΤΕΙ ΔΥΤΙΚΗΣ ΜΑΚΕΔΟΝΙΑΣ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u="sng" dirty="0" smtClean="0"/>
              <a:t>ΕΝΕΡΓ              ΙΣΟΛΟΓΙΣΜΟΣ  Α    ΠΑΘΗΤΙΚΟ   </a:t>
            </a:r>
          </a:p>
          <a:p>
            <a:r>
              <a:rPr lang="el-GR" sz="2400" dirty="0" smtClean="0"/>
              <a:t>ΔΙΑΦ.ΣΤΟΙΧ ΕΝΕΡΓ 800000                        Μ.Κ  300000</a:t>
            </a:r>
          </a:p>
          <a:p>
            <a:r>
              <a:rPr lang="el-GR" sz="2400" dirty="0" smtClean="0"/>
              <a:t> ΣΥΜ.  Β                  </a:t>
            </a:r>
            <a:r>
              <a:rPr lang="el-GR" sz="2400" u="sng" dirty="0" smtClean="0"/>
              <a:t>200000   </a:t>
            </a:r>
            <a:r>
              <a:rPr lang="el-GR" sz="2400" dirty="0" smtClean="0"/>
              <a:t>                           ΑΠΟΘ 150000</a:t>
            </a:r>
          </a:p>
          <a:p>
            <a:pPr lvl="8">
              <a:buNone/>
            </a:pPr>
            <a:r>
              <a:rPr lang="el-GR" sz="2400" dirty="0" smtClean="0"/>
              <a:t>                        ΥΠΟΧΡ 5</a:t>
            </a:r>
            <a:r>
              <a:rPr lang="el-GR" sz="2400" u="sng" dirty="0" smtClean="0"/>
              <a:t>50000</a:t>
            </a:r>
          </a:p>
          <a:p>
            <a:r>
              <a:rPr lang="el-GR" sz="2400" dirty="0" smtClean="0"/>
              <a:t>                                       1000000                       </a:t>
            </a:r>
            <a:r>
              <a:rPr lang="el-GR" sz="2400" dirty="0" err="1" smtClean="0"/>
              <a:t>1000000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ΕΝΕΡΓ              ΙΣΟΛΟΓΙΣΜΟΣ  Β    ΠΑΘΗΤΙΚΟ   </a:t>
            </a:r>
          </a:p>
          <a:p>
            <a:r>
              <a:rPr lang="el-GR" sz="2400" dirty="0" smtClean="0"/>
              <a:t>ΔΙΑΦ.ΣΤΟΙΧ ΕΝΕΡΓ 700000                        Μ.Κ  200000</a:t>
            </a:r>
          </a:p>
          <a:p>
            <a:r>
              <a:rPr lang="el-GR" sz="2400" dirty="0" smtClean="0"/>
              <a:t> 		                                                ΑΠΟΘ 100000</a:t>
            </a:r>
          </a:p>
          <a:p>
            <a:pPr lvl="8">
              <a:buNone/>
            </a:pPr>
            <a:r>
              <a:rPr lang="el-GR" sz="2400" dirty="0" smtClean="0"/>
              <a:t>                        ΥΠΟΧΡ 40</a:t>
            </a:r>
            <a:r>
              <a:rPr lang="el-GR" sz="2400" u="sng" dirty="0" smtClean="0"/>
              <a:t>0000</a:t>
            </a:r>
          </a:p>
          <a:p>
            <a:r>
              <a:rPr lang="el-GR" sz="2400" dirty="0" smtClean="0"/>
              <a:t>                                       700000                                 </a:t>
            </a:r>
            <a:r>
              <a:rPr lang="el-GR" sz="2400" dirty="0" err="1" smtClean="0"/>
              <a:t>700000</a:t>
            </a:r>
            <a:endParaRPr lang="el-GR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ΔΙΑΦ.ΕΝΟΠ = ΑΞΙΑ ΣΥΜ –(Ι.Κ ΤΗΕ β) Χ 60%=</a:t>
            </a:r>
          </a:p>
          <a:p>
            <a:r>
              <a:rPr lang="el-GR" dirty="0" smtClean="0"/>
              <a:t>200000-(200000 + 100000) Χ 60% = 20000 ΧΡΕΩΣΤΙΚΗ</a:t>
            </a:r>
          </a:p>
          <a:p>
            <a:r>
              <a:rPr lang="el-GR" dirty="0" smtClean="0"/>
              <a:t>ΔΙΚΑΙΩΜΑΤΑ ΜΕΙΟΨ = (Ι.Κ Της Β) Χ 40% =</a:t>
            </a:r>
          </a:p>
          <a:p>
            <a:r>
              <a:rPr lang="el-GR" dirty="0" smtClean="0"/>
              <a:t>300000 * 40% = 120000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ΕΝΕΡΓ              ΙΣΟΛΟΓΙΣΜΟΣ Α+Β    ΠΑΘΗΤΙΚΟ   </a:t>
            </a:r>
          </a:p>
          <a:p>
            <a:r>
              <a:rPr lang="el-GR" sz="2400" dirty="0" smtClean="0"/>
              <a:t>ΔΙΑΦ.ΣΤΟΙΧ ΕΝΕΡΓ 1500000                          Μ.Κ  300000</a:t>
            </a:r>
          </a:p>
          <a:p>
            <a:r>
              <a:rPr lang="el-GR" sz="2400" dirty="0" smtClean="0"/>
              <a:t> ΔΙΑΦ.ΕΝΟΠ             </a:t>
            </a:r>
            <a:r>
              <a:rPr lang="el-GR" sz="2400" u="sng" dirty="0" smtClean="0"/>
              <a:t>20000   </a:t>
            </a:r>
            <a:r>
              <a:rPr lang="el-GR" sz="2400" dirty="0" smtClean="0"/>
              <a:t>                           ΑΠΟΘ 150000</a:t>
            </a:r>
          </a:p>
          <a:p>
            <a:pPr lvl="8">
              <a:buNone/>
            </a:pPr>
            <a:r>
              <a:rPr lang="el-GR" sz="2400" dirty="0" smtClean="0"/>
              <a:t>                            ΥΠΟΧΡ 650000</a:t>
            </a:r>
          </a:p>
          <a:p>
            <a:pPr lvl="8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                     ΔΙΚ.ΜΕΙΟΨ </a:t>
            </a:r>
            <a:r>
              <a:rPr lang="el-GR" sz="2400" u="sng" dirty="0" smtClean="0"/>
              <a:t>120000  </a:t>
            </a:r>
            <a:r>
              <a:rPr lang="el-GR" sz="2400" dirty="0" smtClean="0"/>
              <a:t>     </a:t>
            </a:r>
          </a:p>
          <a:p>
            <a:r>
              <a:rPr lang="el-GR" sz="2400" dirty="0" smtClean="0"/>
              <a:t>                                       1520000                                        </a:t>
            </a:r>
            <a:r>
              <a:rPr lang="el-GR" sz="2400" dirty="0" err="1" smtClean="0"/>
              <a:t>1520000</a:t>
            </a:r>
            <a:endParaRPr lang="el-GR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ΜΕΤΑ ΑΠΌ ΈΝΑ ΕΤΟΣ</a:t>
            </a:r>
          </a:p>
          <a:p>
            <a:r>
              <a:rPr lang="el-GR" u="sng" dirty="0" smtClean="0"/>
              <a:t>ΕΝΕΡΓ              ΙΣΟΛΟΓΙΣΜΟΣ  Α    ΠΑΘΗΤΙΚΟ   </a:t>
            </a:r>
          </a:p>
          <a:p>
            <a:r>
              <a:rPr lang="el-GR" sz="2400" dirty="0" smtClean="0"/>
              <a:t>ΔΙΑΦ.ΣΤΟΙΧ ΕΝΕΡΓ 900000                           Μ.Κ  300000</a:t>
            </a:r>
          </a:p>
          <a:p>
            <a:r>
              <a:rPr lang="el-GR" sz="2400" dirty="0" smtClean="0"/>
              <a:t> ΣΥΜ.  Β                  </a:t>
            </a:r>
            <a:r>
              <a:rPr lang="el-GR" sz="2400" u="sng" dirty="0" smtClean="0"/>
              <a:t>200000   </a:t>
            </a:r>
            <a:r>
              <a:rPr lang="el-GR" sz="2400" dirty="0" smtClean="0"/>
              <a:t>                           ΑΠΟΘ 320000</a:t>
            </a:r>
          </a:p>
          <a:p>
            <a:pPr lvl="8">
              <a:buNone/>
            </a:pPr>
            <a:r>
              <a:rPr lang="el-GR" sz="2400" dirty="0" smtClean="0"/>
              <a:t>                        ΥΠΟΧΡ 48</a:t>
            </a:r>
            <a:r>
              <a:rPr lang="el-GR" sz="2400" u="sng" dirty="0" smtClean="0"/>
              <a:t>0000</a:t>
            </a:r>
          </a:p>
          <a:p>
            <a:r>
              <a:rPr lang="el-GR" sz="2400" dirty="0" smtClean="0"/>
              <a:t>                                   1100000                                </a:t>
            </a:r>
            <a:r>
              <a:rPr lang="el-GR" sz="2400" dirty="0" err="1" smtClean="0"/>
              <a:t>1100000</a:t>
            </a:r>
            <a:endParaRPr lang="el-GR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ΕΝΕΡΓ              ΙΣΟΛΟΓΙΣΜΟΣ  Β    ΠΑΘΗΤΙΚΟ   </a:t>
            </a:r>
          </a:p>
          <a:p>
            <a:r>
              <a:rPr lang="el-GR" sz="2400" dirty="0" smtClean="0"/>
              <a:t>ΔΙΑΦ.ΣΤΟΙΧ ΕΝΕΡΓ 800000                           Μ.Κ  200000</a:t>
            </a:r>
          </a:p>
          <a:p>
            <a:r>
              <a:rPr lang="el-GR" sz="2400" dirty="0" smtClean="0"/>
              <a:t>                                                                          ΑΠΟΘ 180000</a:t>
            </a:r>
          </a:p>
          <a:p>
            <a:pPr lvl="8">
              <a:buNone/>
            </a:pPr>
            <a:r>
              <a:rPr lang="el-GR" sz="2400" dirty="0" smtClean="0"/>
              <a:t>                        ΥΠΟΧΡ </a:t>
            </a:r>
            <a:r>
              <a:rPr lang="el-GR" sz="2400" u="sng" dirty="0" smtClean="0"/>
              <a:t>420000</a:t>
            </a:r>
          </a:p>
          <a:p>
            <a:r>
              <a:rPr lang="el-GR" sz="2400" dirty="0" smtClean="0"/>
              <a:t>                                   800000                                   </a:t>
            </a:r>
            <a:r>
              <a:rPr lang="el-GR" sz="2400" dirty="0" err="1" smtClean="0"/>
              <a:t>800000</a:t>
            </a:r>
            <a:endParaRPr lang="el-GR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ΑΡΧΙΚΟ Μ.Κ ΤΗΣ Α                   300000</a:t>
            </a:r>
          </a:p>
          <a:p>
            <a:r>
              <a:rPr lang="el-GR" dirty="0" smtClean="0"/>
              <a:t>ΑΡΧΙΚΑ ΑΠΟΘΕΜΑΤΙΚΑ Α        150000</a:t>
            </a:r>
          </a:p>
          <a:p>
            <a:r>
              <a:rPr lang="el-GR" dirty="0" smtClean="0"/>
              <a:t>ΚΕΡΔΗ ΤΗΣ Α (ΔΙΑΦ.ΑΠΟΘ)      170000</a:t>
            </a:r>
          </a:p>
          <a:p>
            <a:r>
              <a:rPr lang="el-GR" dirty="0" smtClean="0"/>
              <a:t>ΚΕΡΔΗ ΤΗΣ Β (ΔΙΑΦ. ΑΠΟΘ)       80000</a:t>
            </a:r>
          </a:p>
          <a:p>
            <a:r>
              <a:rPr lang="el-GR" dirty="0" smtClean="0"/>
              <a:t>ΔΙΑΚ. ΜΕΙΟΨ                                </a:t>
            </a:r>
            <a:r>
              <a:rPr lang="el-GR" u="sng" dirty="0" smtClean="0"/>
              <a:t>120000  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                     820000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ΤΑ ΚΕΡΔΗ ΤΗΣ Β ΑΠΌ ΤΑ ΟΠΟΙΑ:</a:t>
            </a:r>
          </a:p>
          <a:p>
            <a:r>
              <a:rPr lang="el-GR" dirty="0" smtClean="0"/>
              <a:t>ΑΝΑΛΟΓΟΥΝ ΣΤΗ ΣΥΜ. ΤΗΣ Α ΤΟ 60%= 48000</a:t>
            </a:r>
          </a:p>
          <a:p>
            <a:r>
              <a:rPr lang="el-GR" dirty="0" smtClean="0"/>
              <a:t>ΑΝΑΛΟΓΟΥΝ ΣΤΗ ΜΕΙΟΨ. ΤΟ 40%  =  </a:t>
            </a:r>
            <a:r>
              <a:rPr lang="el-GR" u="sng" dirty="0" smtClean="0"/>
              <a:t>32000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                                  80000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l-GR" u="sng" dirty="0" smtClean="0"/>
              <a:t>ΕΝΕΡΓ            ΙΣΟΛΟΓΙΣΜΟΣ  Α+Β    ΠΑΘΗΤΙΚΟ   </a:t>
            </a:r>
          </a:p>
          <a:p>
            <a:r>
              <a:rPr lang="el-GR" sz="2400" dirty="0" smtClean="0"/>
              <a:t>ΔΙΑΦ.ΣΤΟΙΧ ΕΝΕΡΓ 1700000         Μ.Κ                            300000</a:t>
            </a:r>
          </a:p>
          <a:p>
            <a:r>
              <a:rPr lang="el-GR" sz="2400" dirty="0" smtClean="0"/>
              <a:t> ΔΙΑΦ.ΕΝ                   2</a:t>
            </a:r>
            <a:r>
              <a:rPr lang="el-GR" sz="2400" u="sng" dirty="0" smtClean="0"/>
              <a:t>0000   </a:t>
            </a:r>
            <a:r>
              <a:rPr lang="el-GR" sz="2400" dirty="0" smtClean="0"/>
              <a:t>         ΑΡΧ.ΑΠΟΘ Α            150000</a:t>
            </a:r>
          </a:p>
          <a:p>
            <a:r>
              <a:rPr lang="el-GR" sz="2400" dirty="0" smtClean="0"/>
              <a:t>                                  1720000          ΚΕΡΔΗ Α                   170000    </a:t>
            </a:r>
          </a:p>
          <a:p>
            <a:pPr lvl="8">
              <a:buNone/>
            </a:pPr>
            <a:r>
              <a:rPr lang="el-GR" sz="2400" dirty="0" smtClean="0"/>
              <a:t>         ΚΕΡΔΗ  Β(ΑΝΑΛ.Α)    48000</a:t>
            </a:r>
          </a:p>
          <a:p>
            <a:pPr lvl="8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 ΔΙΚ.ΜΕΙΟΨ </a:t>
            </a:r>
          </a:p>
          <a:p>
            <a:pPr lvl="8">
              <a:buNone/>
            </a:pPr>
            <a:r>
              <a:rPr lang="el-GR" sz="2400" dirty="0" smtClean="0"/>
              <a:t>           ΑΡΧΙΚΑ        120000</a:t>
            </a:r>
          </a:p>
          <a:p>
            <a:pPr lvl="8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  ΑΠΌ ΚΕΡΔΗ Β </a:t>
            </a:r>
            <a:r>
              <a:rPr lang="el-GR" sz="2400" u="sng" dirty="0" smtClean="0"/>
              <a:t>32000  </a:t>
            </a:r>
            <a:r>
              <a:rPr lang="el-GR" sz="2400" dirty="0" smtClean="0"/>
              <a:t> 152000</a:t>
            </a:r>
          </a:p>
          <a:p>
            <a:pPr lvl="8">
              <a:buNone/>
            </a:pPr>
            <a:r>
              <a:rPr lang="el-GR" sz="2400"/>
              <a:t> </a:t>
            </a:r>
            <a:r>
              <a:rPr lang="el-GR" sz="2400" smtClean="0"/>
              <a:t>        ΥΠΟΧ.                               </a:t>
            </a:r>
            <a:r>
              <a:rPr lang="el-GR" sz="2400" u="sng" dirty="0" smtClean="0"/>
              <a:t>900000 </a:t>
            </a:r>
          </a:p>
          <a:p>
            <a:pPr lvl="8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                                         1720000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ΑΜΟΙΒΑΙΕΣ ΑΠΑΙΤΗΣΕΙΣ ΚΑΙ ΥΠΟΧΡΕΩΣΕΙΣ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ΕΤΑΙΡΕΙΑ Α ΜΕΤΕΧΕΙ ΣΤΗΝ ΕΤΑΙΡΕΙΑ Β ΚΑΤΆ 60% ΑΛΛΑ ΕΧΟΥΝ ΣΥΝΑΛΑΓΕΣ  ΔΑΝΕΙΟ ΠΡΟΣ ΤΗΝ Β ΠΟΣΟΥ  3000 ΕΥΡΩ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smtClean="0"/>
              <a:t>ΕΝΕΡΓ              ΙΣΟΛΟΓΙΣΜΟΣ Α   ΠΑΘΗΤΙΚΟ   </a:t>
            </a:r>
          </a:p>
          <a:p>
            <a:r>
              <a:rPr lang="el-GR" dirty="0" smtClean="0"/>
              <a:t>ΠΑΓΙΑ    15000 			Μ.Κ  18000</a:t>
            </a:r>
          </a:p>
          <a:p>
            <a:r>
              <a:rPr lang="el-GR" dirty="0" smtClean="0"/>
              <a:t> ΣΥΜ.  Β 5000                                ΑΠΟΘ 4000</a:t>
            </a:r>
          </a:p>
          <a:p>
            <a:r>
              <a:rPr lang="el-GR" dirty="0" smtClean="0"/>
              <a:t>ΑΠΟΘ   6000                                  ΥΠΟΧΡ </a:t>
            </a:r>
            <a:r>
              <a:rPr lang="el-GR" u="sng" dirty="0" smtClean="0"/>
              <a:t>15000</a:t>
            </a:r>
          </a:p>
          <a:p>
            <a:r>
              <a:rPr lang="el-GR" dirty="0" smtClean="0"/>
              <a:t>ΑΠΑΙΤ   9000</a:t>
            </a:r>
          </a:p>
          <a:p>
            <a:r>
              <a:rPr lang="el-GR" dirty="0" smtClean="0"/>
              <a:t>ΔΙΑΘ      </a:t>
            </a:r>
            <a:r>
              <a:rPr lang="el-GR" u="sng" dirty="0" smtClean="0"/>
              <a:t>2000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37000				</a:t>
            </a:r>
            <a:r>
              <a:rPr lang="el-GR" dirty="0" err="1" smtClean="0"/>
              <a:t>37000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u="sng" dirty="0" smtClean="0"/>
              <a:t>ΕΝΕΡΓ              ΙΣΟΛΟΓΙΣΜΟΣ  Β    ΠΑΘΗΤΙΚΟ   </a:t>
            </a:r>
          </a:p>
          <a:p>
            <a:r>
              <a:rPr lang="el-GR" dirty="0" smtClean="0"/>
              <a:t>ΠΑΓΙΑ    7000 			         Μ.Κ   9000</a:t>
            </a:r>
          </a:p>
          <a:p>
            <a:r>
              <a:rPr lang="el-GR" dirty="0" smtClean="0"/>
              <a:t> ΖΗΜ 	</a:t>
            </a:r>
            <a:r>
              <a:rPr lang="en-US" dirty="0" smtClean="0"/>
              <a:t>2</a:t>
            </a:r>
            <a:r>
              <a:rPr lang="el-GR" dirty="0" smtClean="0"/>
              <a:t>000	                                ΑΠΟΘ 3000</a:t>
            </a:r>
          </a:p>
          <a:p>
            <a:r>
              <a:rPr lang="el-GR" dirty="0" smtClean="0"/>
              <a:t>ΑΠΟΘ   5000                                  ΥΠΟΧΡ 7</a:t>
            </a:r>
            <a:r>
              <a:rPr lang="el-GR" u="sng" dirty="0" smtClean="0"/>
              <a:t>000</a:t>
            </a:r>
          </a:p>
          <a:p>
            <a:r>
              <a:rPr lang="el-GR" dirty="0" smtClean="0"/>
              <a:t>ΑΠΑΙΤ   4000</a:t>
            </a:r>
          </a:p>
          <a:p>
            <a:r>
              <a:rPr lang="el-GR" dirty="0" smtClean="0"/>
              <a:t>ΔΙΑΘ      1</a:t>
            </a:r>
            <a:r>
              <a:rPr lang="el-GR" u="sng" dirty="0" smtClean="0"/>
              <a:t>000 </a:t>
            </a:r>
          </a:p>
          <a:p>
            <a:r>
              <a:rPr lang="el-GR" dirty="0" smtClean="0"/>
              <a:t>               19000				</a:t>
            </a:r>
            <a:r>
              <a:rPr lang="el-GR" dirty="0" err="1" smtClean="0"/>
              <a:t>19000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ΔΙΑΦΟΡΑ ΕΝΟΠΟΙΗΣΕΩΣ</a:t>
            </a:r>
          </a:p>
          <a:p>
            <a:r>
              <a:rPr lang="el-GR" dirty="0" smtClean="0"/>
              <a:t>ΣΥΜ ΣΤΗΝ Β – ΚΑΘ . ΘΕΣΗ Β Χ 60%=</a:t>
            </a:r>
          </a:p>
          <a:p>
            <a:r>
              <a:rPr lang="el-GR" dirty="0" smtClean="0"/>
              <a:t>5000-(9000 +3000-2000) Χ 60% =</a:t>
            </a:r>
          </a:p>
          <a:p>
            <a:r>
              <a:rPr lang="el-GR" dirty="0" smtClean="0"/>
              <a:t>5000- 6000 = -1000 ΠΙΣΤΩΤΙΚΗ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Β) ΔΙΚΑΙΩΜΑΤΑ ΜΕΙΟΨΗΦΙΑΣ</a:t>
            </a:r>
          </a:p>
          <a:p>
            <a:r>
              <a:rPr lang="el-GR" dirty="0" smtClean="0"/>
              <a:t>ΚΑΘ. ΘΕΣΗ Β Χ 60% - ΚΑΘ. ΘΕΣΗ Β=</a:t>
            </a:r>
          </a:p>
          <a:p>
            <a:r>
              <a:rPr lang="el-GR" dirty="0" smtClean="0"/>
              <a:t>6000-10000=-4000 ΠΙΣΤΩΤΙΚΗ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Γ) ΑΠΑΙΤΗΣΕΙΣ Της Α ΘΑ ΛΗΦΘΟΥΝ ΜΕ ΠΟΣΟ:</a:t>
            </a:r>
          </a:p>
          <a:p>
            <a:r>
              <a:rPr lang="el-GR" dirty="0" smtClean="0"/>
              <a:t>9000-3000=6000</a:t>
            </a:r>
          </a:p>
          <a:p>
            <a:endParaRPr lang="el-GR" dirty="0"/>
          </a:p>
          <a:p>
            <a:r>
              <a:rPr lang="el-GR" dirty="0" smtClean="0"/>
              <a:t>Δ) ΟΙ ΥΠΟΧΡΕΩΣΕΙΣ ΤΗΣ Β =</a:t>
            </a:r>
          </a:p>
          <a:p>
            <a:r>
              <a:rPr lang="el-GR" dirty="0" smtClean="0"/>
              <a:t>7000-3000=4000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u="sng" dirty="0" smtClean="0"/>
              <a:t>ΕΝΕΡΓ          ΕΝΟΠ.ΙΣΟΛΟΓΙΣΜΟΣ Α+Β  ΠΑΘΗΤ   </a:t>
            </a:r>
          </a:p>
          <a:p>
            <a:r>
              <a:rPr lang="el-GR" dirty="0" smtClean="0"/>
              <a:t>ΠΑΓΙΑ    22000 			Μ.Κ  18000</a:t>
            </a:r>
          </a:p>
          <a:p>
            <a:r>
              <a:rPr lang="el-GR" dirty="0" smtClean="0"/>
              <a:t> 			                            ΑΠΟΘ 4000</a:t>
            </a:r>
          </a:p>
          <a:p>
            <a:r>
              <a:rPr lang="el-GR" dirty="0" smtClean="0"/>
              <a:t>ΑΠΟΘ   1</a:t>
            </a:r>
            <a:r>
              <a:rPr lang="en-US" dirty="0" smtClean="0"/>
              <a:t>1</a:t>
            </a:r>
            <a:r>
              <a:rPr lang="el-GR" dirty="0" smtClean="0"/>
              <a:t>000                             ΥΠΟΧΡ19000</a:t>
            </a:r>
          </a:p>
          <a:p>
            <a:r>
              <a:rPr lang="el-GR" dirty="0" smtClean="0"/>
              <a:t>ΑΠΑΙΤ   1</a:t>
            </a:r>
            <a:r>
              <a:rPr lang="en-US" smtClean="0"/>
              <a:t>0</a:t>
            </a:r>
            <a:r>
              <a:rPr lang="el-GR" smtClean="0"/>
              <a:t>000  </a:t>
            </a:r>
            <a:r>
              <a:rPr lang="el-GR" dirty="0" smtClean="0"/>
              <a:t>		       ΔΙΑΦ ΕΝ 1000</a:t>
            </a:r>
          </a:p>
          <a:p>
            <a:r>
              <a:rPr lang="el-GR" dirty="0" smtClean="0"/>
              <a:t>ΔΙΑΘ      </a:t>
            </a:r>
            <a:r>
              <a:rPr lang="el-GR" u="sng" dirty="0" smtClean="0"/>
              <a:t>3000</a:t>
            </a:r>
            <a:r>
              <a:rPr lang="el-GR" dirty="0" smtClean="0"/>
              <a:t>                             ΔΙΚ ΜΕΙΟΨ </a:t>
            </a:r>
            <a:r>
              <a:rPr lang="el-GR" u="sng" dirty="0" smtClean="0"/>
              <a:t>4000</a:t>
            </a:r>
          </a:p>
          <a:p>
            <a:r>
              <a:rPr lang="el-GR" dirty="0" smtClean="0"/>
              <a:t>               46000				</a:t>
            </a:r>
            <a:r>
              <a:rPr lang="el-GR" dirty="0" err="1" smtClean="0"/>
              <a:t>46000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ΕΝΟΠΟΙΗΣΗ ΙΔΙΩΝ ΚΕΦΑΛΑΙΩΝ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ΕΤΑΙΡΕΙΕΣ Α ΚΑΙ  Β ΕΝΟΠΟΙΗΣΑΝ ΓΙΑ ΠΡΩΤΗ ΦΟΡΑ  ΤΟΥΣ ΙΣΟΛΟΓΙΣΜΟΥΣ ΤΟΥΣ 31/12 ΗΜΕΡΑ ΚΑΤΆ ΤΗΝ ΟΠΟΙΑ Η Α ΑΠΕΚΤΗΣ ΕΤΟ 60% ΤΩΝ ΜΕΤΟΧΩΝ Της Β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399</Words>
  <Application>Microsoft Office PowerPoint</Application>
  <PresentationFormat>Προβολή στην οθόνη (4:3)</PresentationFormat>
  <Paragraphs>92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ΕΝΟΠΟΙΗΜΕΝΕΣ ΛΟΓΙΣΤΙΚΕΣ ΚΑΤΑΣΤΑΣΕΙΣ</vt:lpstr>
      <vt:lpstr>ΑΜΟΙΒΑΙΕΣ ΑΠΑΙΤΗΣΕΙΣ ΚΑΙ ΥΠΟΧΡΕΩΣΕΙΣ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ΕΝΟΠΟΙΗΣΗ ΙΔΙΩΝ ΚΕΦΑΛΑΙΩΝ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ΕΝΟΠΟΙΗΜΕΝΕΣ ΛΟΓΙΣΤΙΚΕΣ ΚΑΤΑΣΤΑΣΕΙΣ</dc:title>
  <dc:creator>ΝΙΚΟΣ</dc:creator>
  <cp:lastModifiedBy>admin</cp:lastModifiedBy>
  <cp:revision>10</cp:revision>
  <dcterms:created xsi:type="dcterms:W3CDTF">2015-11-19T19:11:35Z</dcterms:created>
  <dcterms:modified xsi:type="dcterms:W3CDTF">2018-11-19T09:29:35Z</dcterms:modified>
</cp:coreProperties>
</file>