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87" r:id="rId4"/>
    <p:sldId id="288" r:id="rId5"/>
    <p:sldId id="289" r:id="rId6"/>
    <p:sldId id="290" r:id="rId7"/>
    <p:sldId id="291" r:id="rId8"/>
    <p:sldId id="292" r:id="rId9"/>
    <p:sldId id="293" r:id="rId10"/>
    <p:sldId id="294" r:id="rId11"/>
    <p:sldId id="295" r:id="rId12"/>
    <p:sldId id="286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5E04"/>
    <a:srgbClr val="CC3300"/>
    <a:srgbClr val="DA0000"/>
    <a:srgbClr val="FF33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256" autoAdjust="0"/>
    <p:restoredTop sz="94656" autoAdjust="0"/>
  </p:normalViewPr>
  <p:slideViewPr>
    <p:cSldViewPr>
      <p:cViewPr>
        <p:scale>
          <a:sx n="91" d="100"/>
          <a:sy n="91" d="100"/>
        </p:scale>
        <p:origin x="-1229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11/6/2016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11/6/2016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A271A1-F6D6-438B-A432-4747EE7ECD40}" type="datetimeFigureOut">
              <a:rPr lang="en-US" smtClean="0"/>
              <a:pPr/>
              <a:t>11/6/2016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11/6/2016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11/6/2016</a:t>
            </a:fld>
            <a:endParaRPr lang="en-US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11/6/2016</a:t>
            </a:fld>
            <a:endParaRPr lang="en-US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11/6/2016</a:t>
            </a:fld>
            <a:endParaRPr lang="en-US"/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15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5" name="1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11/6/2016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11/6/2016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11/6/2016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A271A1-F6D6-438B-A432-4747EE7ECD40}" type="datetimeFigureOut">
              <a:rPr lang="en-US" smtClean="0"/>
              <a:pPr/>
              <a:t>11/6/2016</a:t>
            </a:fld>
            <a:endParaRPr lang="en-US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A271A1-F6D6-438B-A432-4747EE7ECD40}" type="datetimeFigureOut">
              <a:rPr lang="en-US" smtClean="0"/>
              <a:pPr/>
              <a:t>11/6/2016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357290" y="2571744"/>
            <a:ext cx="6477000" cy="857256"/>
          </a:xfrm>
        </p:spPr>
        <p:txBody>
          <a:bodyPr>
            <a:normAutofit/>
          </a:bodyPr>
          <a:lstStyle/>
          <a:p>
            <a:r>
              <a:rPr lang="el-GR" dirty="0" smtClean="0">
                <a:solidFill>
                  <a:schemeClr val="tx1"/>
                </a:solidFill>
              </a:rPr>
              <a:t>Επιχειρησιακή Στρατηγική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Καθηγητής</a:t>
            </a:r>
            <a:r>
              <a:rPr lang="en-US" dirty="0" smtClean="0"/>
              <a:t>:</a:t>
            </a:r>
            <a:r>
              <a:rPr lang="el-GR" dirty="0" smtClean="0"/>
              <a:t> Καλογερίδης Νικόλαος</a:t>
            </a:r>
            <a:endParaRPr lang="el-GR" dirty="0"/>
          </a:p>
        </p:txBody>
      </p:sp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14346" y="142852"/>
            <a:ext cx="4953000" cy="533400"/>
          </a:xfrm>
          <a:prstGeom prst="rect">
            <a:avLst/>
          </a:prstGeom>
          <a:noFill/>
        </p:spPr>
      </p:pic>
      <p:sp>
        <p:nvSpPr>
          <p:cNvPr id="5" name="2 - Υπότιτλος"/>
          <p:cNvSpPr txBox="1">
            <a:spLocks/>
          </p:cNvSpPr>
          <p:nvPr/>
        </p:nvSpPr>
        <p:spPr>
          <a:xfrm>
            <a:off x="142844" y="6072206"/>
            <a:ext cx="1928826" cy="685800"/>
          </a:xfrm>
          <a:prstGeom prst="rect">
            <a:avLst/>
          </a:prstGeom>
        </p:spPr>
        <p:txBody>
          <a:bodyPr vert="horz" anchor="ctr">
            <a:normAutofit fontScale="4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1714480" y="357166"/>
            <a:ext cx="7429520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S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W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O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T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 ANALYSIS</a:t>
            </a:r>
            <a:endParaRPr lang="el-GR" sz="13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indent="-342900" algn="ctr"/>
            <a:endParaRPr lang="el-GR" sz="13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Για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μία αποτελεσματική ανάλυση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SWOT πρέπει: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1.Οι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παραδοχές να είναι σαφείς και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μετρήσιμες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el-GR" sz="1400" b="1" dirty="0" err="1" smtClean="0">
                <a:solidFill>
                  <a:schemeClr val="accent2">
                    <a:lumMod val="50000"/>
                  </a:schemeClr>
                </a:solidFill>
              </a:rPr>
              <a:t>π.χ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κοστολογικό πλεονέκτημα </a:t>
            </a:r>
            <a:r>
              <a:rPr lang="el-GR" sz="1400" b="1" dirty="0" err="1" smtClean="0">
                <a:solidFill>
                  <a:schemeClr val="accent2">
                    <a:lumMod val="50000"/>
                  </a:schemeClr>
                </a:solidFill>
              </a:rPr>
              <a:t>χ€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/τόνο και όχι 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το γενικόλογο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«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καλή σχέση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ποιότητας- τιμής»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2. Τα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θέματα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που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προβληματίζουν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να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καταγραφούν με σειρά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βαρύτητας σε περιεχόμενο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&amp; 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ουσία,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 και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με την αντίστοιχη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προτεραιότητα (</a:t>
            </a:r>
            <a:r>
              <a:rPr lang="el-GR" sz="1400" b="1" dirty="0" err="1" smtClean="0">
                <a:solidFill>
                  <a:schemeClr val="accent2">
                    <a:lumMod val="50000"/>
                  </a:schemeClr>
                </a:solidFill>
              </a:rPr>
              <a:t>π.χ.οι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πελάτες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κάνουν παράπονα γιατί δεν μπορούν να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επικοινωνήσουν εύκολα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με το τμήμα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πωλήσεων για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να δώσουν την παραγγελία τους σε 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σχέση με τα παράπονα των υπαλλήλων στο τμήμα πωλήσεων ότι δεν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έχουν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πίνακες ζωγραφικής στους τοίχους...) 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3.Να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επιβεβαιωθεί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ότι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οι επιλογές που αποφασίστηκαν μεταφέρθηκαν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σωστά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στο επόμενο στάδιο της δημιουργίας των στρατηγικών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ενεργειών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4. Κάντε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την ανάλυση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SWOT στην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περιοχή που σας προβληματίζει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περισσότερο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πχ για κάποιο προϊόν ή κατηγορία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προϊόντων , και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μη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«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χαθείτε» σε ανάλυση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SWOT για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όλη την επιχείρηση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5. Κάντε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την ανάλυση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SWOT σε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συνδυασμό και με άλλα εργαλεία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όπως 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ανάλυση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PEST.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indent="-342900"/>
            <a:endParaRPr lang="en-US" sz="1300" b="1" u="sng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1 - Θέση κειμένου"/>
          <p:cNvSpPr txBox="1">
            <a:spLocks/>
          </p:cNvSpPr>
          <p:nvPr/>
        </p:nvSpPr>
        <p:spPr>
          <a:xfrm>
            <a:off x="223822" y="2213248"/>
            <a:ext cx="1357306" cy="146659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S.W.O.T. analysis</a:t>
            </a:r>
            <a:endParaRPr kumimoji="0" lang="el-GR" sz="1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08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1" name="10 - TextBox"/>
          <p:cNvSpPr txBox="1"/>
          <p:nvPr/>
        </p:nvSpPr>
        <p:spPr>
          <a:xfrm>
            <a:off x="0" y="214290"/>
            <a:ext cx="2571768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S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W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O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T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 ANALYSIS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EXAMPLE</a:t>
            </a:r>
            <a:endParaRPr lang="el-GR" sz="1300" b="1" u="sng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1 - Θέση κειμένου"/>
          <p:cNvSpPr txBox="1">
            <a:spLocks/>
          </p:cNvSpPr>
          <p:nvPr/>
        </p:nvSpPr>
        <p:spPr>
          <a:xfrm>
            <a:off x="223822" y="2213248"/>
            <a:ext cx="1357306" cy="146659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l-GR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Παράδειγμα 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S.W.O.T. analysis</a:t>
            </a:r>
            <a:endParaRPr kumimoji="0" lang="el-GR" sz="1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1"/>
          <p:cNvPicPr/>
          <p:nvPr/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tretch>
            <a:fillRect/>
          </a:stretch>
        </p:blipFill>
        <p:spPr>
          <a:xfrm>
            <a:off x="1928794" y="0"/>
            <a:ext cx="6715172" cy="4796800"/>
          </a:xfrm>
          <a:prstGeom prst="rect">
            <a:avLst/>
          </a:prstGeom>
        </p:spPr>
      </p:pic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3357554" y="285728"/>
            <a:ext cx="1770062" cy="182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1200" b="1" i="0" u="sng" strike="noStrike" cap="none" normalizeH="0" baseline="0" dirty="0" smtClean="0">
              <a:ln>
                <a:noFill/>
              </a:ln>
              <a:solidFill>
                <a:srgbClr val="632423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l-GR" sz="1200" b="1" i="0" u="sng" strike="noStrike" cap="none" normalizeH="0" baseline="0" dirty="0" smtClean="0">
                <a:ln>
                  <a:noFill/>
                </a:ln>
                <a:solidFill>
                  <a:srgbClr val="632423"/>
                </a:solidFill>
                <a:effectLst/>
                <a:latin typeface="Calibri" pitchFamily="34" charset="0"/>
                <a:cs typeface="Arial" pitchFamily="34" charset="0"/>
              </a:rPr>
              <a:t>STRENGTHS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spcAft>
                <a:spcPts val="500"/>
              </a:spcAft>
              <a:buClr>
                <a:srgbClr val="632423"/>
              </a:buClr>
              <a:buSzTx/>
              <a:buFont typeface="Symbol" pitchFamily="18" charset="2"/>
              <a:buChar char="·"/>
              <a:tabLst/>
            </a:pPr>
            <a:r>
              <a:rPr kumimoji="0" lang="el-GR" sz="700" b="1" i="0" u="none" strike="noStrike" cap="none" normalizeH="0" baseline="0" dirty="0" smtClean="0">
                <a:ln>
                  <a:noFill/>
                </a:ln>
                <a:solidFill>
                  <a:srgbClr val="632423"/>
                </a:solidFill>
                <a:effectLst/>
                <a:latin typeface="Arial" pitchFamily="34" charset="0"/>
                <a:cs typeface="Arial" pitchFamily="34" charset="0"/>
              </a:rPr>
              <a:t>Ποιοτικό φαγητό, ποικιλία στις επιλογές, καλές τιμές και καλό service.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Clr>
                <a:srgbClr val="632423"/>
              </a:buClr>
              <a:buFont typeface="Symbol" pitchFamily="18" charset="2"/>
              <a:buChar char="·"/>
            </a:pPr>
            <a:r>
              <a:rPr kumimoji="0" lang="el-GR" sz="700" b="1" i="0" u="none" strike="noStrike" cap="none" normalizeH="0" baseline="0" dirty="0" smtClean="0">
                <a:ln>
                  <a:noFill/>
                </a:ln>
                <a:solidFill>
                  <a:srgbClr val="632423"/>
                </a:solidFill>
                <a:effectLst/>
                <a:latin typeface="Arial" pitchFamily="34" charset="0"/>
                <a:cs typeface="Arial" pitchFamily="34" charset="0"/>
              </a:rPr>
              <a:t>Επιτυχημένος Chef.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Clr>
                <a:srgbClr val="632423"/>
              </a:buClr>
              <a:buFont typeface="Symbol" pitchFamily="18" charset="2"/>
              <a:buChar char="·"/>
            </a:pPr>
            <a:r>
              <a:rPr kumimoji="0" lang="el-GR" sz="700" b="1" i="0" u="none" strike="noStrike" cap="none" normalizeH="0" baseline="0" dirty="0" smtClean="0">
                <a:ln>
                  <a:noFill/>
                </a:ln>
                <a:solidFill>
                  <a:srgbClr val="632423"/>
                </a:solidFill>
                <a:effectLst/>
                <a:latin typeface="Arial" pitchFamily="34" charset="0"/>
                <a:cs typeface="Arial" pitchFamily="34" charset="0"/>
              </a:rPr>
              <a:t>Το κατάστημα βρίσκεται σε κεντρικό σημείο της πόλης.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Clr>
                <a:srgbClr val="632423"/>
              </a:buClr>
              <a:buFont typeface="Symbol" pitchFamily="18" charset="2"/>
              <a:buChar char="·"/>
            </a:pPr>
            <a:r>
              <a:rPr kumimoji="0" lang="el-GR" sz="700" b="1" i="0" u="none" strike="noStrike" cap="none" normalizeH="0" baseline="0" dirty="0" smtClean="0">
                <a:ln>
                  <a:noFill/>
                </a:ln>
                <a:solidFill>
                  <a:srgbClr val="632423"/>
                </a:solidFill>
                <a:effectLst/>
                <a:latin typeface="Arial" pitchFamily="34" charset="0"/>
                <a:cs typeface="Arial" pitchFamily="34" charset="0"/>
              </a:rPr>
              <a:t>Καλαίσθητη διακόσμηση 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buClr>
                <a:srgbClr val="632423"/>
              </a:buClr>
              <a:buFont typeface="Symbol" pitchFamily="18" charset="2"/>
              <a:buChar char="·"/>
            </a:pPr>
            <a:r>
              <a:rPr kumimoji="0" lang="el-GR" sz="700" b="1" i="0" u="none" strike="noStrike" cap="none" normalizeH="0" baseline="0" dirty="0" smtClean="0">
                <a:ln>
                  <a:noFill/>
                </a:ln>
                <a:solidFill>
                  <a:srgbClr val="632423"/>
                </a:solidFill>
                <a:effectLst/>
                <a:latin typeface="Arial" pitchFamily="34" charset="0"/>
                <a:cs typeface="Arial" pitchFamily="34" charset="0"/>
              </a:rPr>
              <a:t>Εκλεκτή πελατεία.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Text Box 2"/>
          <p:cNvSpPr txBox="1">
            <a:spLocks noChangeArrowheads="1"/>
          </p:cNvSpPr>
          <p:nvPr/>
        </p:nvSpPr>
        <p:spPr bwMode="auto">
          <a:xfrm>
            <a:off x="5072066" y="214290"/>
            <a:ext cx="1839913" cy="186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n-US" sz="1400" b="1" i="0" u="sng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l-GR" sz="1400" b="1" i="0" u="sng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cs typeface="Arial" pitchFamily="34" charset="0"/>
              </a:rPr>
              <a:t>WEAKNESSES</a:t>
            </a:r>
            <a:endParaRPr kumimoji="0" lang="en-US" sz="1400" b="1" i="0" u="sng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buClrTx/>
              <a:buSzTx/>
              <a:buFont typeface="Arial" pitchFamily="34" charset="0"/>
              <a:buChar char="•"/>
              <a:tabLst/>
            </a:pPr>
            <a:endParaRPr kumimoji="0" lang="en-US" sz="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buClrTx/>
              <a:buSzTx/>
              <a:buFont typeface="Arial" pitchFamily="34" charset="0"/>
              <a:buChar char="•"/>
              <a:tabLst/>
            </a:pPr>
            <a:r>
              <a:rPr kumimoji="0" lang="el-GR" sz="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Parking</a:t>
            </a:r>
            <a:endParaRPr kumimoji="0" lang="en-US" sz="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buClrTx/>
              <a:buSzTx/>
              <a:buFont typeface="Arial" pitchFamily="34" charset="0"/>
              <a:buChar char="•"/>
              <a:tabLst/>
            </a:pPr>
            <a:r>
              <a:rPr kumimoji="0" lang="el-GR" sz="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Μικρή αίθουσα εστίασης</a:t>
            </a:r>
            <a:endParaRPr kumimoji="0" lang="en-US" sz="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buClrTx/>
              <a:buSzTx/>
              <a:buFont typeface="Arial" pitchFamily="34" charset="0"/>
              <a:buChar char="•"/>
              <a:tabLst/>
            </a:pPr>
            <a:r>
              <a:rPr kumimoji="0" lang="el-GR" sz="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Δεν υπάρχει bar</a:t>
            </a:r>
            <a:endParaRPr lang="en-US" sz="800" b="1" dirty="0" smtClean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buClrTx/>
              <a:buSzTx/>
              <a:buFont typeface="Arial" pitchFamily="34" charset="0"/>
              <a:buChar char="•"/>
              <a:tabLst/>
            </a:pPr>
            <a:r>
              <a:rPr kumimoji="0" lang="el-GR" sz="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Δεν υπάρχει χώρος λειτουργίας για το καλοκαίρι</a:t>
            </a:r>
            <a:endParaRPr kumimoji="0" lang="en-US" sz="8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spcBef>
                <a:spcPct val="0"/>
              </a:spcBef>
              <a:buClrTx/>
              <a:buSzTx/>
              <a:buFont typeface="Arial" pitchFamily="34" charset="0"/>
              <a:buChar char="•"/>
              <a:tabLst/>
            </a:pPr>
            <a:r>
              <a:rPr kumimoji="0" lang="el-GR" sz="8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Περιορισμένα κεφάλαια για διαφήμιση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Text Box 3"/>
          <p:cNvSpPr txBox="1">
            <a:spLocks noChangeArrowheads="1"/>
          </p:cNvSpPr>
          <p:nvPr/>
        </p:nvSpPr>
        <p:spPr bwMode="auto">
          <a:xfrm>
            <a:off x="3357554" y="2285992"/>
            <a:ext cx="1808162" cy="195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/>
            </a:pPr>
            <a:r>
              <a:rPr kumimoji="0" lang="el-GR" sz="1400" b="1" i="0" u="sng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Calibri" pitchFamily="34" charset="0"/>
                <a:cs typeface="Arial" pitchFamily="34" charset="0"/>
              </a:rPr>
              <a:t>OPPORTUNITIES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buClr>
                <a:srgbClr val="00B050"/>
              </a:buClr>
              <a:buSzTx/>
              <a:buFont typeface="Symbol" pitchFamily="18" charset="2"/>
              <a:buChar char="·"/>
              <a:tabLst/>
            </a:pPr>
            <a:r>
              <a:rPr kumimoji="0" lang="el-GR" sz="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Νέο κατάστημα σε άλλη γεωγραφική περιοχή.</a:t>
            </a:r>
            <a:endParaRPr kumimoji="0" lang="en-US" sz="8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buClr>
                <a:srgbClr val="00B050"/>
              </a:buClr>
              <a:buSzTx/>
              <a:buFont typeface="Symbol" pitchFamily="18" charset="2"/>
              <a:buChar char="·"/>
              <a:tabLst/>
            </a:pPr>
            <a:r>
              <a:rPr kumimoji="0" lang="el-GR" sz="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Menu με έμφαση στο ψάρι.</a:t>
            </a:r>
            <a:endParaRPr kumimoji="0" lang="en-US" sz="8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buClr>
                <a:srgbClr val="00B050"/>
              </a:buClr>
              <a:buSzTx/>
              <a:buFont typeface="Symbol" pitchFamily="18" charset="2"/>
              <a:buChar char="·"/>
              <a:tabLst/>
            </a:pPr>
            <a:r>
              <a:rPr kumimoji="0" lang="el-GR" sz="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Catering.</a:t>
            </a:r>
            <a:endParaRPr kumimoji="0" lang="en-US" sz="8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500"/>
              </a:spcBef>
              <a:buClr>
                <a:srgbClr val="00B050"/>
              </a:buClr>
              <a:buSzTx/>
              <a:buFont typeface="Symbol" pitchFamily="18" charset="2"/>
              <a:buChar char="·"/>
              <a:tabLst/>
            </a:pPr>
            <a:r>
              <a:rPr kumimoji="0" lang="el-GR" sz="8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pitchFamily="34" charset="0"/>
                <a:cs typeface="Arial" pitchFamily="34" charset="0"/>
              </a:rPr>
              <a:t>Δυνατότητα προσθήκης πιάνο.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Text Box 4"/>
          <p:cNvSpPr txBox="1">
            <a:spLocks noChangeArrowheads="1"/>
          </p:cNvSpPr>
          <p:nvPr/>
        </p:nvSpPr>
        <p:spPr bwMode="auto">
          <a:xfrm>
            <a:off x="5143504" y="2285992"/>
            <a:ext cx="1666875" cy="2027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l-GR" sz="14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cs typeface="Arial" pitchFamily="34" charset="0"/>
              </a:rPr>
              <a:t>THREATS</a:t>
            </a:r>
            <a:endParaRPr kumimoji="0" lang="en-US" sz="1400" b="1" i="0" u="sng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l-GR" sz="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Νέοι ανταγωνιστές.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Symbol" pitchFamily="18" charset="2"/>
              <a:buChar char="·"/>
              <a:tabLst/>
            </a:pPr>
            <a:r>
              <a:rPr kumimoji="0" lang="el-GR" sz="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Εμπορικά κέντρα με εστιατόρια.</a:t>
            </a: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Symbol" pitchFamily="18" charset="2"/>
              <a:buChar char="·"/>
              <a:tabLst/>
            </a:pPr>
            <a:r>
              <a:rPr kumimoji="0" lang="el-GR" sz="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Αναταραχές συχνές στο κέντρο της πόλης.</a:t>
            </a:r>
            <a:endParaRPr kumimoji="0" lang="el-GR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C00000"/>
              </a:buClr>
              <a:buSzTx/>
              <a:buFont typeface="Symbol" pitchFamily="18" charset="2"/>
              <a:buChar char="·"/>
              <a:tabLst/>
            </a:pPr>
            <a:r>
              <a:rPr kumimoji="0" lang="el-GR" sz="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cs typeface="Arial" pitchFamily="34" charset="0"/>
              </a:rPr>
              <a:t>Ξενοδοχειακές μονάδες στο κέντρο που κλείνουν. </a:t>
            </a: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08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1571604" y="1857364"/>
            <a:ext cx="742952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el-GR" sz="1400" b="1" dirty="0" smtClean="0"/>
              <a:t>Συνέχεια Ανάλυση</a:t>
            </a:r>
            <a:r>
              <a:rPr lang="en-US" sz="1400" b="1" dirty="0" smtClean="0"/>
              <a:t> BCG</a:t>
            </a:r>
            <a:endParaRPr lang="el-GR" sz="1400" b="1" dirty="0"/>
          </a:p>
          <a:p>
            <a:pPr marL="342900" indent="-342900" algn="just"/>
            <a:endParaRPr lang="el-GR" sz="14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 algn="just"/>
            <a:r>
              <a:rPr lang="el-GR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</a:t>
            </a:r>
            <a:endParaRPr lang="el-GR" sz="1400" b="1" dirty="0" smtClean="0">
              <a:solidFill>
                <a:srgbClr val="C00000"/>
              </a:solidFill>
            </a:endParaRPr>
          </a:p>
        </p:txBody>
      </p:sp>
      <p:sp>
        <p:nvSpPr>
          <p:cNvPr id="9" name="1 - Θέση κειμένου"/>
          <p:cNvSpPr>
            <a:spLocks noGrp="1"/>
          </p:cNvSpPr>
          <p:nvPr>
            <p:ph type="body" sz="half" idx="2"/>
          </p:nvPr>
        </p:nvSpPr>
        <p:spPr>
          <a:xfrm>
            <a:off x="71422" y="2060848"/>
            <a:ext cx="1357306" cy="1466599"/>
          </a:xfrm>
        </p:spPr>
        <p:txBody>
          <a:bodyPr>
            <a:normAutofit/>
          </a:bodyPr>
          <a:lstStyle/>
          <a:p>
            <a:r>
              <a:rPr lang="el-GR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Για το επόμενο μάθημα  </a:t>
            </a:r>
            <a:endParaRPr lang="el-GR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08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8" name="2 - Τίτλος"/>
          <p:cNvSpPr txBox="1">
            <a:spLocks/>
          </p:cNvSpPr>
          <p:nvPr/>
        </p:nvSpPr>
        <p:spPr>
          <a:xfrm>
            <a:off x="1643042" y="428604"/>
            <a:ext cx="7315200" cy="407194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7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US" sz="3400" b="1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971550" lvl="1" indent="-514350">
              <a:spcBef>
                <a:spcPct val="0"/>
              </a:spcBef>
              <a:buFont typeface="Arial" pitchFamily="34" charset="0"/>
              <a:buChar char="•"/>
            </a:pPr>
            <a:endParaRPr lang="en-US" sz="2800" baseline="0" dirty="0" smtClean="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  <a:p>
            <a:pPr marL="971550" lvl="1" indent="-514350">
              <a:spcBef>
                <a:spcPct val="0"/>
              </a:spcBef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          </a:t>
            </a:r>
            <a:endParaRPr kumimoji="0" lang="el-GR" sz="2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1714480" y="1428736"/>
            <a:ext cx="742952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l-GR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</a:t>
            </a:r>
            <a:r>
              <a:rPr lang="el-G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ΤΕΛΟΣ </a:t>
            </a:r>
            <a:r>
              <a:rPr lang="en-US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9</a:t>
            </a:r>
            <a:r>
              <a:rPr lang="el-GR" sz="3600" b="1" baseline="30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ΗΣ</a:t>
            </a:r>
            <a:r>
              <a:rPr lang="el-G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ΕΝΟΤΗΤΑΣ </a:t>
            </a:r>
          </a:p>
          <a:p>
            <a:pPr marL="342900" indent="-342900" algn="ctr"/>
            <a:endParaRPr lang="el-GR" sz="36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 algn="ctr"/>
            <a:r>
              <a:rPr lang="el-GR" sz="3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ΕΥΧΑΡΙΣΤΩ ΓΙΑ ΤΗΝ ΠΡΟΣΟΧΗ ΣΑΣ.</a:t>
            </a:r>
          </a:p>
          <a:p>
            <a:pPr marL="342900" indent="-342900" algn="ctr"/>
            <a:endParaRPr lang="el-GR" sz="14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342900" indent="-342900" algn="ctr"/>
            <a:r>
              <a:rPr lang="el-GR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	</a:t>
            </a:r>
            <a:endParaRPr lang="el-GR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1571604" y="0"/>
            <a:ext cx="742952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b="1" u="sng" dirty="0" smtClean="0">
                <a:solidFill>
                  <a:schemeClr val="accent2">
                    <a:lumMod val="50000"/>
                  </a:schemeClr>
                </a:solidFill>
              </a:rPr>
              <a:t>S</a:t>
            </a:r>
            <a:r>
              <a:rPr lang="el-GR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b="1" u="sng" dirty="0" smtClean="0">
                <a:solidFill>
                  <a:schemeClr val="accent2">
                    <a:lumMod val="50000"/>
                  </a:schemeClr>
                </a:solidFill>
              </a:rPr>
              <a:t>W</a:t>
            </a:r>
            <a:r>
              <a:rPr lang="el-GR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b="1" u="sng" dirty="0" smtClean="0">
                <a:solidFill>
                  <a:schemeClr val="accent2">
                    <a:lumMod val="50000"/>
                  </a:schemeClr>
                </a:solidFill>
              </a:rPr>
              <a:t>O</a:t>
            </a:r>
            <a:r>
              <a:rPr lang="el-GR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b="1" u="sng" dirty="0" smtClean="0">
                <a:solidFill>
                  <a:schemeClr val="accent2">
                    <a:lumMod val="50000"/>
                  </a:schemeClr>
                </a:solidFill>
              </a:rPr>
              <a:t>T</a:t>
            </a:r>
            <a:r>
              <a:rPr lang="el-GR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b="1" u="sng" dirty="0" smtClean="0">
                <a:solidFill>
                  <a:schemeClr val="accent2">
                    <a:lumMod val="50000"/>
                  </a:schemeClr>
                </a:solidFill>
              </a:rPr>
              <a:t> ANALYSIS</a:t>
            </a:r>
          </a:p>
          <a:p>
            <a:pPr marL="342900" indent="-342900" algn="ctr"/>
            <a:endParaRPr lang="en-US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indent="-342900"/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Η ανάλυση 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</a:rPr>
              <a:t>S</a:t>
            </a:r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</a:rPr>
              <a:t>W</a:t>
            </a:r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</a:rPr>
              <a:t>O</a:t>
            </a:r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</a:rPr>
              <a:t>T</a:t>
            </a:r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. είναι ένα επιχειρηματικό εργαλείο ανάλυσης που μπορεί να</a:t>
            </a:r>
          </a:p>
          <a:p>
            <a:pPr marL="342900" indent="-342900"/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χρησιμοποιηθεί σε κάθε προϊόν, υπηρεσία και αγορά, όταν βρισκόμαστε σε</a:t>
            </a:r>
          </a:p>
          <a:p>
            <a:pPr marL="342900" indent="-342900"/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διαδικασία λήψης απόφασης σχετικά με τον καλύτερο τρόπο επίτευξης μελλοντικής</a:t>
            </a:r>
          </a:p>
          <a:p>
            <a:pPr marL="342900" indent="-342900"/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ανάπτυξης. </a:t>
            </a:r>
          </a:p>
          <a:p>
            <a:pPr marL="342900" indent="-342900"/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Η διαδικασία περιλαμβάνει την αναγνώριση των δυνατοτήτων και των αδυναμιών</a:t>
            </a:r>
          </a:p>
          <a:p>
            <a:pPr marL="342900" indent="-342900"/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που παρουσιάζονται στο εσωτερικό του οργανισμού και τις ευκαιρίες και απειλές</a:t>
            </a:r>
          </a:p>
          <a:p>
            <a:pPr marL="342900" indent="-342900"/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οι οποίες εμφανίζονται στην αγορά δραστηριοποίησης της επιχείρησης.</a:t>
            </a:r>
          </a:p>
          <a:p>
            <a:pPr marL="342900" indent="-342900"/>
            <a:r>
              <a:rPr lang="el-GR" sz="1600" b="1" dirty="0" smtClean="0">
                <a:solidFill>
                  <a:schemeClr val="accent2">
                    <a:lumMod val="50000"/>
                  </a:schemeClr>
                </a:solidFill>
              </a:rPr>
              <a:t>Από τα πρώτα γράμματα των παραπάνω λέξεων δημιουργείται το ακρωνύμιο 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</a:rPr>
              <a:t>SWOT.</a:t>
            </a:r>
            <a:endParaRPr lang="el-GR" sz="1400" b="1" dirty="0" smtClean="0">
              <a:solidFill>
                <a:srgbClr val="C00000"/>
              </a:solidFill>
            </a:endParaRPr>
          </a:p>
        </p:txBody>
      </p:sp>
      <p:sp>
        <p:nvSpPr>
          <p:cNvPr id="9" name="1 - Θέση κειμένου"/>
          <p:cNvSpPr>
            <a:spLocks noGrp="1"/>
          </p:cNvSpPr>
          <p:nvPr>
            <p:ph type="body" sz="half" idx="2"/>
          </p:nvPr>
        </p:nvSpPr>
        <p:spPr>
          <a:xfrm>
            <a:off x="71422" y="2060848"/>
            <a:ext cx="1357306" cy="1466599"/>
          </a:xfrm>
        </p:spPr>
        <p:txBody>
          <a:bodyPr>
            <a:normAutofit/>
          </a:bodyPr>
          <a:lstStyle/>
          <a:p>
            <a:r>
              <a:rPr lang="en-US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S.W.O.T. analysis</a:t>
            </a:r>
            <a:endParaRPr lang="el-GR" sz="1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aphicFrame>
        <p:nvGraphicFramePr>
          <p:cNvPr id="8" name="7 - Πίνακας"/>
          <p:cNvGraphicFramePr>
            <a:graphicFrameLocks noGrp="1"/>
          </p:cNvGraphicFramePr>
          <p:nvPr/>
        </p:nvGraphicFramePr>
        <p:xfrm>
          <a:off x="3214678" y="2857496"/>
          <a:ext cx="3357586" cy="18573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8793"/>
                <a:gridCol w="1678793"/>
              </a:tblGrid>
              <a:tr h="908056"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Strengths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Weaknesses</a:t>
                      </a:r>
                      <a:endParaRPr lang="el-GR" dirty="0"/>
                    </a:p>
                  </a:txBody>
                  <a:tcPr/>
                </a:tc>
              </a:tr>
              <a:tr h="949331">
                <a:tc>
                  <a:txBody>
                    <a:bodyPr/>
                    <a:lstStyle/>
                    <a:p>
                      <a:pPr algn="ctr"/>
                      <a:endParaRPr lang="en-US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Opportunities</a:t>
                      </a:r>
                      <a:endParaRPr lang="el-G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1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Threats</a:t>
                      </a:r>
                      <a:endParaRPr lang="el-G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" name="11 - TextBox"/>
          <p:cNvSpPr txBox="1"/>
          <p:nvPr/>
        </p:nvSpPr>
        <p:spPr>
          <a:xfrm>
            <a:off x="3286116" y="2500306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Helpful</a:t>
            </a:r>
            <a:endParaRPr lang="el-G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12 - TextBox"/>
          <p:cNvSpPr txBox="1"/>
          <p:nvPr/>
        </p:nvSpPr>
        <p:spPr>
          <a:xfrm>
            <a:off x="4929190" y="2500306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Harmful</a:t>
            </a:r>
            <a:endParaRPr lang="el-G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13 - TextBox"/>
          <p:cNvSpPr txBox="1"/>
          <p:nvPr/>
        </p:nvSpPr>
        <p:spPr>
          <a:xfrm>
            <a:off x="1643042" y="2928934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Internal </a:t>
            </a:r>
          </a:p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Origin</a:t>
            </a:r>
            <a:endParaRPr lang="el-G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14 - TextBox"/>
          <p:cNvSpPr txBox="1"/>
          <p:nvPr/>
        </p:nvSpPr>
        <p:spPr>
          <a:xfrm>
            <a:off x="1643042" y="3857628"/>
            <a:ext cx="15716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External </a:t>
            </a:r>
          </a:p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Origin</a:t>
            </a:r>
            <a:endParaRPr lang="el-GR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08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1643042" y="0"/>
            <a:ext cx="7429520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b="1" u="sng" dirty="0" smtClean="0">
                <a:solidFill>
                  <a:schemeClr val="accent2">
                    <a:lumMod val="50000"/>
                  </a:schemeClr>
                </a:solidFill>
              </a:rPr>
              <a:t>S</a:t>
            </a:r>
            <a:r>
              <a:rPr lang="el-GR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b="1" u="sng" dirty="0" smtClean="0">
                <a:solidFill>
                  <a:schemeClr val="accent2">
                    <a:lumMod val="50000"/>
                  </a:schemeClr>
                </a:solidFill>
              </a:rPr>
              <a:t>W</a:t>
            </a:r>
            <a:r>
              <a:rPr lang="el-GR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b="1" u="sng" dirty="0" smtClean="0">
                <a:solidFill>
                  <a:schemeClr val="accent2">
                    <a:lumMod val="50000"/>
                  </a:schemeClr>
                </a:solidFill>
              </a:rPr>
              <a:t>O</a:t>
            </a:r>
            <a:r>
              <a:rPr lang="el-GR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b="1" u="sng" dirty="0" smtClean="0">
                <a:solidFill>
                  <a:schemeClr val="accent2">
                    <a:lumMod val="50000"/>
                  </a:schemeClr>
                </a:solidFill>
              </a:rPr>
              <a:t>T</a:t>
            </a:r>
            <a:r>
              <a:rPr lang="el-GR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b="1" u="sng" dirty="0" smtClean="0">
                <a:solidFill>
                  <a:schemeClr val="accent2">
                    <a:lumMod val="50000"/>
                  </a:schemeClr>
                </a:solidFill>
              </a:rPr>
              <a:t> ANALYSIS</a:t>
            </a:r>
          </a:p>
          <a:p>
            <a:pPr marL="342900" indent="-342900" algn="ctr"/>
            <a:endParaRPr lang="en-US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Βασικό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συστατικό του πλάνου μάρκετινγκ είναι η ανάλυση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SWOT.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Η ανάλυση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SWOT δεν αποτελεί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μία πλήρη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μελέτη ενός υπό εξέταση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θέματος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αλλά ένα χρήσιμο και συμπληρωματικό μέσο που βοηθά συχνά στην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προκαταρτική διερεύνηση και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την εξαγωγή βασικών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πρωταρχικών συμπερασμάτων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Χρησιμοποιείται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συμπληρωματικά με την ανάλυση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PEST.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Πατέρας της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ανάλυσης SWOT φέρεται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να είναι ο </a:t>
            </a:r>
            <a:r>
              <a:rPr lang="el-GR" sz="1400" b="1" dirty="0" err="1" smtClean="0">
                <a:solidFill>
                  <a:schemeClr val="accent2">
                    <a:lumMod val="50000"/>
                  </a:schemeClr>
                </a:solidFill>
              </a:rPr>
              <a:t>Albert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1400" b="1" dirty="0" err="1" smtClean="0">
                <a:solidFill>
                  <a:schemeClr val="accent2">
                    <a:lumMod val="50000"/>
                  </a:schemeClr>
                </a:solidFill>
              </a:rPr>
              <a:t>Humphrey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, καθηγητής την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δεκαετία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του 60 και 70 στο </a:t>
            </a:r>
            <a:r>
              <a:rPr lang="el-GR" sz="1400" b="1" dirty="0" err="1" smtClean="0">
                <a:solidFill>
                  <a:schemeClr val="accent2">
                    <a:lumMod val="50000"/>
                  </a:schemeClr>
                </a:solidFill>
              </a:rPr>
              <a:t>Stanford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1400" b="1" dirty="0" err="1" smtClean="0">
                <a:solidFill>
                  <a:schemeClr val="accent2">
                    <a:lumMod val="50000"/>
                  </a:schemeClr>
                </a:solidFill>
              </a:rPr>
              <a:t>University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Χ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ρησιμοποιείται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για την ανάλυση του εσωτερικού και εξωτερικού περιβάλλοντος μίας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επιχείρησης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όταν αυτή καλείται να λάβει μία απόφαση σε σχέση με τους στόχους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που έχει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θέσει και με σκοπό την επίτευξή τους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Χρησιμοποιείται από  τις επιχειρήσεις  προκειμένου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να αξιολογήσουν την κατάσταση που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βρίσκονται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σήμερα με σκοπό να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πάρουν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αποφάσεις και να διαμορφώσουν έτσι την μελλοντική στρατηγική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τους.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Τα δυνατά και αδύνατα σημεία αφορούν το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εσωτερικό περιβάλλον της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επιχείρησης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 καθώς προκύπτουν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από τους εσωτερικούς πόρους που αυτή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κατέχει.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Εντοπίζονται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από την ανάλυση των λειτουργιών και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των συστημάτων της επιχείρησης                    (π.χ. τεχνογνωσία, ικανότητες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προσωπικού και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στελεχών κ.τ.λ.)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6" name="1 - Θέση κειμένου"/>
          <p:cNvSpPr txBox="1">
            <a:spLocks/>
          </p:cNvSpPr>
          <p:nvPr/>
        </p:nvSpPr>
        <p:spPr>
          <a:xfrm>
            <a:off x="223822" y="2213248"/>
            <a:ext cx="1357306" cy="146659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S.W.O.T. analysis</a:t>
            </a:r>
            <a:endParaRPr kumimoji="0" lang="el-GR" sz="1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08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1643042" y="0"/>
            <a:ext cx="7429520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S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W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O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T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 ANALYSIS</a:t>
            </a:r>
          </a:p>
          <a:p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Οι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ευκαιρίες και οι απειλές αντανακλούν μεταβλητές του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εξωτερικού περιβάλλοντος της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επιχείρησης τις οποίες η επιχείρηση θα πρέπει να εντοπίσει, να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προσαρμοστεί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σε αυτές ή ακόμα και να τις προσαρμόσει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στα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μέτρα της,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όπου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κάτι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τέτοιο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είναι εφικτό (π.χ. είσοδος νέων ανταγωνιστών, ρυθμίσεις στο νομικό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περιβάλλον κ.τ.λ.)</a:t>
            </a:r>
          </a:p>
          <a:p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Κατά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την εφαρμογή της ανάλυσης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επιχειρείται να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απαντηθούν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ορθολογικά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και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με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όσο το δυνατόν πιο ποσοτικοποιημένο τρόπο ερωτήματα για την κάθε ερευνόμενη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περιοχή.</a:t>
            </a:r>
          </a:p>
          <a:p>
            <a:endParaRPr lang="el-GR" sz="13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Τα 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ΔΥΝΑΤΑ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 σημεία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σε μια επιχείρηση μπορούν να περιλαμβάνουν:</a:t>
            </a:r>
          </a:p>
          <a:p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1.Το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πλέον ανταγωνιστικό προϊόν / υπηρεσία.</a:t>
            </a:r>
          </a:p>
          <a:p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2.Κάποια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“ειδικά” προϊόντα και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υπηρεσίες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που δεν υπάρχουν στην αγορά.</a:t>
            </a:r>
          </a:p>
          <a:p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3.Καλή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φήμη και προϊόντα με επώνυμη ζήτηση (</a:t>
            </a:r>
            <a:r>
              <a:rPr lang="el-GR" sz="1300" b="1" dirty="0" err="1" smtClean="0">
                <a:solidFill>
                  <a:schemeClr val="accent2">
                    <a:lumMod val="50000"/>
                  </a:schemeClr>
                </a:solidFill>
              </a:rPr>
              <a:t>brand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1300" b="1" dirty="0" err="1" smtClean="0">
                <a:solidFill>
                  <a:schemeClr val="accent2">
                    <a:lumMod val="50000"/>
                  </a:schemeClr>
                </a:solidFill>
              </a:rPr>
              <a:t>name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).</a:t>
            </a:r>
          </a:p>
          <a:p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4.Ηγέτης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σε ένα επιλεγμένο τμήμα της αγοράς (</a:t>
            </a:r>
            <a:r>
              <a:rPr lang="el-GR" sz="1300" b="1" dirty="0" err="1" smtClean="0">
                <a:solidFill>
                  <a:schemeClr val="accent2">
                    <a:lumMod val="50000"/>
                  </a:schemeClr>
                </a:solidFill>
              </a:rPr>
              <a:t>niche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1300" b="1" dirty="0" err="1" smtClean="0">
                <a:solidFill>
                  <a:schemeClr val="accent2">
                    <a:lumMod val="50000"/>
                  </a:schemeClr>
                </a:solidFill>
              </a:rPr>
              <a:t>market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).</a:t>
            </a:r>
          </a:p>
          <a:p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5.Τα πλεονεκτήματα της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οργάνωσης, της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επιχείρησης.</a:t>
            </a:r>
            <a:endParaRPr lang="el-GR" sz="13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6.Οι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διαθέσιμοι πόροι που είναι μοναδικοί ή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έχουν το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μικρότερο συγκριτικά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κόστος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7.Η υγιής οικονομική της κατάσταση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(ταμειακές ροές, αυξανόμενος κύκλος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εργασιών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και κερδοφορία, κλπ.).</a:t>
            </a:r>
          </a:p>
          <a:p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8.Σωστή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οικονομική διαχείριση.</a:t>
            </a:r>
          </a:p>
          <a:p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9.Ισχυρή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πιστοληπτική ικανότητα και καλή σχέση με την τράπεζα.</a:t>
            </a:r>
          </a:p>
          <a:p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10.Ύπαρξη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πατέντας ή πνευματικών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δικαιωμάτων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11.Εκπαιδευμένους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και έμπιστους υπαλλήλους.</a:t>
            </a:r>
          </a:p>
          <a:p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12.Η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γνώση και εμπειρία του αντικειμένου.</a:t>
            </a:r>
          </a:p>
          <a:p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13.Η 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καλή τοποθεσία της επιχείρησης</a:t>
            </a:r>
            <a:r>
              <a:rPr lang="el-GR" sz="13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el-GR" sz="1300" b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6" name="1 - Θέση κειμένου"/>
          <p:cNvSpPr txBox="1">
            <a:spLocks/>
          </p:cNvSpPr>
          <p:nvPr/>
        </p:nvSpPr>
        <p:spPr>
          <a:xfrm>
            <a:off x="223822" y="2213248"/>
            <a:ext cx="1357306" cy="146659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S.W.O.T. analysis</a:t>
            </a:r>
            <a:endParaRPr kumimoji="0" lang="el-GR" sz="1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08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1643042" y="0"/>
            <a:ext cx="7429520" cy="435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S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W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O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T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 ANALYSIS</a:t>
            </a:r>
          </a:p>
          <a:p>
            <a:endParaRPr lang="el-GR" sz="13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Με λίγα λόγια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1.Τι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είναι αυτό που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κάνει καλά η επιχείρηση;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2.Το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“ανταγωνιστικό πλεονέκτημα” της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επιχείρησης.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3.Αυτό που προσφέρει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η επιχείρηση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και που δεν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προσφέρει κανείς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άλλος.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4.Αυτό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που “μιλάει“ η αγορά ότι είναι το δυνατό της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σημείο.</a:t>
            </a:r>
          </a:p>
          <a:p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Τα </a:t>
            </a:r>
            <a:r>
              <a:rPr lang="el-GR" sz="1400" b="1" u="sng" dirty="0" smtClean="0">
                <a:solidFill>
                  <a:schemeClr val="accent2">
                    <a:lumMod val="50000"/>
                  </a:schemeClr>
                </a:solidFill>
              </a:rPr>
              <a:t>ΑΔΥΝΑΤΑ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 σημεία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ή τα σημεία που μειονεκτεί η επιχείρησή μπορούν να είναι: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1.Η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κακή οικονομική διαχείριση.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2.Οι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μικρές ικανότητες διοίκησης και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κακή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οργάνωση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της επιχείρησης.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3.Το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ανεπαρκές κεφάλαιο κίνησης.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4.Αδυναμία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είσπραξης οφειλών από πελάτες.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5.Μη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υιοθέτηση πρακτικών μάρκετινγκ.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6.Το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μη εξειδικευμένο και ανεκπαίδευτο προσωπικό της επιχείρησης.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7.Προβλήματα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στις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λειτουργίες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της (π.χ. στην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παραγωγή, στην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περιορισμένη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γεωγραφική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κάλυψη και διανομή των προϊόντων,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στην προώθηση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στην τιμολόγηση, στην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εξυπηρέτηση των πελατών για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service &amp; ανταλλακτικά κτλ).</a:t>
            </a:r>
          </a:p>
          <a:p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l-GR" sz="1300" b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6" name="1 - Θέση κειμένου"/>
          <p:cNvSpPr txBox="1">
            <a:spLocks/>
          </p:cNvSpPr>
          <p:nvPr/>
        </p:nvSpPr>
        <p:spPr>
          <a:xfrm>
            <a:off x="223822" y="2213248"/>
            <a:ext cx="1357306" cy="146659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S.W.O.T. analysis</a:t>
            </a:r>
            <a:endParaRPr kumimoji="0" lang="el-GR" sz="1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08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1643042" y="0"/>
            <a:ext cx="7429520" cy="3277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S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W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O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T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 ANALYSIS</a:t>
            </a:r>
          </a:p>
          <a:p>
            <a:endParaRPr lang="el-GR" sz="13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Με λίγα λόγια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1. Τι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είναι αυτό που </a:t>
            </a:r>
            <a:r>
              <a:rPr lang="el-GR" sz="1400" b="1" u="sng" dirty="0" smtClean="0">
                <a:solidFill>
                  <a:schemeClr val="accent2">
                    <a:lumMod val="50000"/>
                  </a:schemeClr>
                </a:solidFill>
              </a:rPr>
              <a:t>ΔΕΝ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γίνεται καλά.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2. Σε ποια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σημεία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υστερεί έναντι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του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ανταγωνισμού.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3.Τι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θα πρέπει να αποφύγει, τι να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βελτιώσει .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4. Τι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είναι αυτό που ζητάει η αγορά και δεν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προσφέρει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επιχείρηση.</a:t>
            </a:r>
          </a:p>
          <a:p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Η όλη ανάλυση οφείλει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να γίνει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συσχετιζόμενη με τον ανταγωνισμό: για παράδειγμα,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η 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προσφορά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ενός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προϊόντος υψηλής ποιότητας, εφόσον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προσφέρεται σε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αφθονία και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από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τον ανταγωνισμό, δεν αποτελεί δύναμη για την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επιχείρηση,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αλλά αναγκαιότητα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l-GR" sz="1300" b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6" name="1 - Θέση κειμένου"/>
          <p:cNvSpPr txBox="1">
            <a:spLocks/>
          </p:cNvSpPr>
          <p:nvPr/>
        </p:nvSpPr>
        <p:spPr>
          <a:xfrm>
            <a:off x="223822" y="2213248"/>
            <a:ext cx="1357306" cy="146659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S.W.O.T. analysis</a:t>
            </a:r>
            <a:endParaRPr kumimoji="0" lang="el-GR" sz="1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08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1643042" y="0"/>
            <a:ext cx="74295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S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W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O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T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 ANALYSIS</a:t>
            </a:r>
          </a:p>
          <a:p>
            <a:endParaRPr lang="el-GR" sz="13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Οι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Ευκαιρίες και Απειλές της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επιχείρησης εντοπίζονται από την μελέτη του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εξωτερικού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περιβάλλοντος στο οποίο και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δραστηριοποιείται 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επιχείρηση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. Οι εξωγενείς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παράγοντες που μπορούν να επηρεάσουν την λειτουργία της επιχείρησης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είναι πολιτικοί, οικονομικοί , κοινωνικοί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,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τεχνολογικοί, περιβαλλοντικοί , νομικοί.</a:t>
            </a:r>
          </a:p>
          <a:p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Οι </a:t>
            </a:r>
            <a:r>
              <a:rPr lang="el-GR" sz="1400" b="1" u="sng" dirty="0" smtClean="0">
                <a:solidFill>
                  <a:schemeClr val="accent2">
                    <a:lumMod val="50000"/>
                  </a:schemeClr>
                </a:solidFill>
              </a:rPr>
              <a:t>ΕΥΚΑΙΡΙΕΣ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 σε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μια επιχείρηση μπορούν να περιλαμβάνουν: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1.Νέες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υποδομές που δημιουργούνται (πχ. Εγνατία Οδός, Βιοτεχνικές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Περιοχές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, κλπ.).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2.Οι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επιδοτήσεις από αναπτυξιακά Εθνικά και Ευρωπαϊκά προγράμματα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πχ. ΕΣΠΑ).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3.Τα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“κενά”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στην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αγορά τα οποία να μπορεί να τα καλύψει 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επιχείρηση.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4.Η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“ανάγκη” για νέα προϊόντα και υπηρεσίες από τους καταναλωτές.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5.Οι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αλλαγές στις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τάσεις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, στις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προτιμήσεις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των καταναλωτών.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6.Η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ανάπτυξη νέων καναλιών διανομής (π.χ. μέσω του Διαδικτύου).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7.Η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τεχνολογική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πρόοδος στην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οποία δεν μπορούν να προσαρμοστούν οι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ανταγωνιστές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(νέα υλικά, νέες μέθοδοι παραγωγής, έξυπνα συστήματα, κλπ.).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8.Οι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νέοι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τρόποι εύρεσης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και αγοράς προϊόντων από τους καταναλωτές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πχ. amazon,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e- shop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, eBay, κλπ.).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9. Οι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νέοι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τρόποι δικτύωσης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των νέων (πχ. blogs,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facebook, twiter ,κλπ.).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Μια συνήθης προσέγγιση εντοπισμού των ευκαιριών έγκειται στην ανασκόπηση των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Δυνάμεων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και τη διερεύνηση της δυναμικής τους για άνοιγμα ευκαιριών.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Εναλλακτικά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, ανασκοπούνται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οι Αδυναμίες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και διερευνάται η δυνατότητα αξιοποίησης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Ευκαιρίας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μέσω της εξάλειψης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των.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1 - Θέση κειμένου"/>
          <p:cNvSpPr txBox="1">
            <a:spLocks/>
          </p:cNvSpPr>
          <p:nvPr/>
        </p:nvSpPr>
        <p:spPr>
          <a:xfrm>
            <a:off x="223822" y="2213248"/>
            <a:ext cx="1357306" cy="146659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S.W.O.T. analysis</a:t>
            </a:r>
            <a:endParaRPr kumimoji="0" lang="el-GR" sz="1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08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1714480" y="357166"/>
            <a:ext cx="7429520" cy="373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S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W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O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T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 ANALYSIS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Οι </a:t>
            </a:r>
            <a:r>
              <a:rPr lang="el-GR" sz="1400" b="1" u="sng" dirty="0" smtClean="0">
                <a:solidFill>
                  <a:schemeClr val="accent2">
                    <a:lumMod val="50000"/>
                  </a:schemeClr>
                </a:solidFill>
              </a:rPr>
              <a:t>ΚΙΝΔΥΝΟΙ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 που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μπορούν να εμφανιστούν περιλαμβάνουν: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1.Μια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Παγκόσμια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Οικονομική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Κρίση.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2.Μια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ενδεχόμενη μείωση της κατανάλωσης.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3.Η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αύξηση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ή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η προσαρμοστικότητα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του ανταγωνισμού στις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νέες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ευκαιρίες.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4.Η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είσοδος πολλών νέων επιχειρήσεων στην αγορά.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5.Μια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ενδεχόμενη μείωση της αγοραστικής δύναμης των καταναλωτών.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6.Η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υπερβολική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εξάρτηση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από έναν Προμηθευτή.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7.Η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αύξηση των τιμών από τους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Προμηθευτές.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8. Αλλαγές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στις προδιαγραφές για τα ήδη παρεχόμενα προϊόντα ή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υπηρεσίες.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9. Αλλαγές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στη νομοθεσία (πχ. αύξηση φορολογίας,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επιπλέον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άδειες ή εγκρίσεις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για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άδεια λειτουργίας, κλπ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.).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10.Οι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Διεθνές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πολιτικό- οικονομικές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συγκυρίες (</a:t>
            </a:r>
            <a:r>
              <a:rPr lang="el-GR" sz="1400" b="1" dirty="0" err="1" smtClean="0">
                <a:solidFill>
                  <a:schemeClr val="accent2">
                    <a:lumMod val="50000"/>
                  </a:schemeClr>
                </a:solidFill>
              </a:rPr>
              <a:t>π.χ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 τρομοκρατία, αύξηση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πετρελαίου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, κλπ.).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11. Χρηματοδοτικά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ή χρηματοοικονομικά προβλήματα,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μια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ενδεχόμενη αύξηση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του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πληθωρισμού και των επιτοκίων.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12. 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μη κάλυψη οικονομικών υποχρεώσεων από πελάτες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που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επηρεάζουν τη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ρευστότητα (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πχ.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αύξηση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ακάλυπτων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επιταγών , επισφάλειες,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κλπ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.).</a:t>
            </a:r>
            <a:endParaRPr lang="el-GR" sz="13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1 - Θέση κειμένου"/>
          <p:cNvSpPr txBox="1">
            <a:spLocks/>
          </p:cNvSpPr>
          <p:nvPr/>
        </p:nvSpPr>
        <p:spPr>
          <a:xfrm>
            <a:off x="223822" y="2213248"/>
            <a:ext cx="1357306" cy="146659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S.W.O.T. analysis</a:t>
            </a:r>
            <a:endParaRPr kumimoji="0" lang="el-GR" sz="1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08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- Υπότιτλος"/>
          <p:cNvSpPr txBox="1">
            <a:spLocks/>
          </p:cNvSpPr>
          <p:nvPr/>
        </p:nvSpPr>
        <p:spPr>
          <a:xfrm>
            <a:off x="0" y="4714884"/>
            <a:ext cx="1428728" cy="685800"/>
          </a:xfrm>
          <a:prstGeom prst="rect">
            <a:avLst/>
          </a:prstGeom>
        </p:spPr>
        <p:txBody>
          <a:bodyPr vert="horz" anchor="ctr">
            <a:normAutofit fontScale="4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el-GR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Τμήμα Διοίκησης των Επιχειρήσεων / Γρεβενά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el-GR" sz="2600" dirty="0" smtClean="0">
                <a:solidFill>
                  <a:srgbClr val="FFFFFF"/>
                </a:solidFill>
              </a:rPr>
              <a:t>Εξάμηνο</a:t>
            </a:r>
            <a:r>
              <a:rPr lang="en-US" sz="2600" dirty="0" smtClean="0">
                <a:solidFill>
                  <a:srgbClr val="FFFFFF"/>
                </a:solidFill>
              </a:rPr>
              <a:t>:</a:t>
            </a:r>
            <a:r>
              <a:rPr lang="el-GR" sz="2600" dirty="0" smtClean="0">
                <a:solidFill>
                  <a:srgbClr val="FFFFFF"/>
                </a:solidFill>
              </a:rPr>
              <a:t> Ζ</a:t>
            </a:r>
            <a:endParaRPr kumimoji="0" lang="el-GR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2" descr="logo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86454"/>
            <a:ext cx="4953000" cy="533400"/>
          </a:xfrm>
          <a:prstGeom prst="rect">
            <a:avLst/>
          </a:prstGeom>
          <a:noFill/>
        </p:spPr>
      </p:pic>
      <p:sp>
        <p:nvSpPr>
          <p:cNvPr id="10" name="2 - Τίτλος"/>
          <p:cNvSpPr txBox="1">
            <a:spLocks/>
          </p:cNvSpPr>
          <p:nvPr/>
        </p:nvSpPr>
        <p:spPr>
          <a:xfrm>
            <a:off x="1714480" y="4643446"/>
            <a:ext cx="7315200" cy="642942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Καθηγητής</a:t>
            </a:r>
            <a:r>
              <a:rPr lang="en-US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: </a:t>
            </a:r>
            <a:r>
              <a:rPr lang="el-GR" sz="2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rPr>
              <a:t>Καλογερίδης Νικόλαος</a:t>
            </a:r>
            <a:endParaRPr kumimoji="0" lang="el-GR" sz="2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1" name="10 - TextBox"/>
          <p:cNvSpPr txBox="1"/>
          <p:nvPr/>
        </p:nvSpPr>
        <p:spPr>
          <a:xfrm>
            <a:off x="1714480" y="357166"/>
            <a:ext cx="7429520" cy="43550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S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W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O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T</a:t>
            </a:r>
            <a:r>
              <a:rPr lang="el-GR" sz="1300" b="1" u="sng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en-US" sz="1300" b="1" u="sng" dirty="0" smtClean="0">
                <a:solidFill>
                  <a:schemeClr val="accent2">
                    <a:lumMod val="50000"/>
                  </a:schemeClr>
                </a:solidFill>
              </a:rPr>
              <a:t> ANALYSIS</a:t>
            </a:r>
            <a:endParaRPr lang="el-GR" sz="13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342900" indent="-342900" algn="ctr"/>
            <a:endParaRPr lang="el-GR" sz="1300" b="1" u="sng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Τι μπορείτε να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επιτύχετε με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την ανάλυση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SWOT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  <a:endParaRPr lang="el-GR" sz="14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1. Η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ανάλυση SWOT μπορεί να αποτελέσει ένα πολύ σημαντικό εργαλείο για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κάθε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επιχείρηση. Μέσω αυτού μπορείτε να εντοπίσετε και να αξιοποιήσετε τα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Δυνατά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σημεία της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επιχείρησης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, να επενδύσετε πάνω σε αυτά και να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εκμεταλλευτείτε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τις μελλοντικές ευκαιρίες που θα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παρουσιαστούν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Ανακαλύψτε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τα Αδύνατα και διορθώστε τα.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Μπορείτε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να προσδιορίσετε τις Απειλές και τους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Κινδύνους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που θα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εμφανιστούν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, να προετοιμαστείτε αναλόγως και να τους αποφύγετε με τα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κατάλληλα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βήματα.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Είναι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στο χέρι σας να βρείτε τον τρόπο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ώστε να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μετατρέψετε τις “Απειλές” σε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“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Ευκαιρίες”. Εξάλλου λέγεται, ότι κάθε απειλή είναι απλά μια συγκαλυμμένη 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ευκαιρία!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2. Θα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πρέπει να έχετε υπόψη σας ότι η αξιολόγηση της υπάρχουσας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στρατηγικής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θα βοηθήσει στην διαμόρφωση της νέας. Οι πληροφορίες και οι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γνώσεις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που θα αποκτήσετε μέσα από την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διαδικασία της ανάλυσης  SWOT ,  θα μειώσουν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σημαντικά το ρίσκο κατά την διαδικασία λήψης αποφάσεων. Θα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σας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δοθεί έτσι η δυνατότητα να προβείτε σε μελετημένες και στρατηγικού 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περιεχομένου αποφάσεις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3. Μην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αφήνετε τα πράγματα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στην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τύχη τους! Καταγράψτε τα όλα και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φτιάξτε </a:t>
            </a:r>
            <a:r>
              <a:rPr lang="el-GR" sz="1400" b="1" dirty="0" smtClean="0">
                <a:solidFill>
                  <a:schemeClr val="accent2">
                    <a:lumMod val="50000"/>
                  </a:schemeClr>
                </a:solidFill>
              </a:rPr>
              <a:t>ένα απλό πλάνο εφαρμογής και υλοποίησης!</a:t>
            </a:r>
          </a:p>
          <a:p>
            <a:pPr marL="342900" indent="-342900"/>
            <a:endParaRPr lang="en-US" sz="1300" b="1" u="sng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16" name="1 - Θέση κειμένου"/>
          <p:cNvSpPr txBox="1">
            <a:spLocks/>
          </p:cNvSpPr>
          <p:nvPr/>
        </p:nvSpPr>
        <p:spPr>
          <a:xfrm>
            <a:off x="223822" y="2213248"/>
            <a:ext cx="1357306" cy="146659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85000"/>
                    <a:lumOff val="1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S.W.O.T. analysis</a:t>
            </a:r>
            <a:endParaRPr kumimoji="0" lang="el-GR" sz="16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85000"/>
                  <a:lumOff val="1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8085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3691</TotalTime>
  <Words>1829</Words>
  <Application>Microsoft Office PowerPoint</Application>
  <PresentationFormat>Προβολή στην οθόνη (4:3)</PresentationFormat>
  <Paragraphs>216</Paragraphs>
  <Slides>13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14" baseType="lpstr">
      <vt:lpstr>Median</vt:lpstr>
      <vt:lpstr>Επιχειρησιακή Στρατηγική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  <vt:lpstr>Διαφάνεια 9</vt:lpstr>
      <vt:lpstr>Διαφάνεια 10</vt:lpstr>
      <vt:lpstr>Διαφάνεια 11</vt:lpstr>
      <vt:lpstr>Διαφάνεια 12</vt:lpstr>
      <vt:lpstr>Διαφάνεια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Επιχειρησιακή Στρατηγική</dc:title>
  <dc:creator>User</dc:creator>
  <cp:lastModifiedBy>User</cp:lastModifiedBy>
  <cp:revision>283</cp:revision>
  <dcterms:created xsi:type="dcterms:W3CDTF">2016-10-06T08:58:31Z</dcterms:created>
  <dcterms:modified xsi:type="dcterms:W3CDTF">2016-11-06T14:34:04Z</dcterms:modified>
</cp:coreProperties>
</file>