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87" r:id="rId4"/>
    <p:sldId id="288" r:id="rId5"/>
    <p:sldId id="289" r:id="rId6"/>
    <p:sldId id="290" r:id="rId7"/>
    <p:sldId id="291" r:id="rId8"/>
    <p:sldId id="303" r:id="rId9"/>
    <p:sldId id="292" r:id="rId10"/>
    <p:sldId id="306" r:id="rId11"/>
    <p:sldId id="307" r:id="rId12"/>
    <p:sldId id="308" r:id="rId13"/>
    <p:sldId id="293" r:id="rId14"/>
    <p:sldId id="295" r:id="rId15"/>
    <p:sldId id="296" r:id="rId16"/>
    <p:sldId id="297" r:id="rId17"/>
    <p:sldId id="298" r:id="rId18"/>
    <p:sldId id="309" r:id="rId19"/>
    <p:sldId id="310" r:id="rId20"/>
    <p:sldId id="318" r:id="rId21"/>
    <p:sldId id="319" r:id="rId22"/>
    <p:sldId id="320" r:id="rId23"/>
    <p:sldId id="311" r:id="rId24"/>
    <p:sldId id="325" r:id="rId25"/>
    <p:sldId id="326" r:id="rId26"/>
    <p:sldId id="312" r:id="rId27"/>
    <p:sldId id="313" r:id="rId28"/>
    <p:sldId id="314" r:id="rId29"/>
    <p:sldId id="315" r:id="rId30"/>
    <p:sldId id="316" r:id="rId31"/>
    <p:sldId id="321" r:id="rId32"/>
    <p:sldId id="322" r:id="rId33"/>
    <p:sldId id="323" r:id="rId34"/>
    <p:sldId id="324" r:id="rId35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CCCCFF"/>
    <a:srgbClr val="0000FF"/>
    <a:srgbClr val="FFF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48" d="100"/>
          <a:sy n="48" d="100"/>
        </p:scale>
        <p:origin x="-568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2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4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EFF764-72DE-40AB-A4E4-6FFBCE70F9A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319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951EA7-7FBE-4575-8C4F-63A5E01CD92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1126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6045E-B1C1-4F02-B678-C7BA8920D2F0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94680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6D5393-452D-4D26-8A6C-BB9D69C6748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0284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70C0F-337E-4CBF-9441-E48B15B5D36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0854842"/>
      </p:ext>
    </p:extLst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E6D259-0D86-4741-98F4-9F97E521C6E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0234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996D1-8174-4829-A3DC-C06191955F8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12196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A95F10-27AC-4DB7-BA0E-EAE531E39737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9946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2F884-A26C-4D38-846C-03A50D62D38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977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00DBB-E921-4041-8120-E6CA99767E3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182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492033-9E1B-4B76-AB81-160D23473EB6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965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D625DC-0179-40D3-A058-5DF0A83D7DA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8625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A50EBE-95E3-495C-94E4-BA60DC955D2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36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F425F7F-8765-4FD4-A6FC-841A73D3449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  <p:sldLayoutId id="2147483814" r:id="rId12"/>
    <p:sldLayoutId id="214748381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audio" Target="../media/audio1.wav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4.emf"/><Relationship Id="rId5" Type="http://schemas.openxmlformats.org/officeDocument/2006/relationships/image" Target="../media/image11.e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3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5.bin"/><Relationship Id="rId10" Type="http://schemas.openxmlformats.org/officeDocument/2006/relationships/image" Target="../media/image22.emf"/><Relationship Id="rId4" Type="http://schemas.openxmlformats.org/officeDocument/2006/relationships/image" Target="../media/image15.png"/><Relationship Id="rId9" Type="http://schemas.openxmlformats.org/officeDocument/2006/relationships/oleObject" Target="../embeddings/oleObject17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3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13" Type="http://schemas.openxmlformats.org/officeDocument/2006/relationships/oleObject" Target="../embeddings/oleObject25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22.bin"/><Relationship Id="rId12" Type="http://schemas.openxmlformats.org/officeDocument/2006/relationships/image" Target="../media/image28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2.emf"/><Relationship Id="rId11" Type="http://schemas.openxmlformats.org/officeDocument/2006/relationships/oleObject" Target="../embeddings/oleObject24.bin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27.emf"/><Relationship Id="rId4" Type="http://schemas.openxmlformats.org/officeDocument/2006/relationships/image" Target="../media/image15.png"/><Relationship Id="rId9" Type="http://schemas.openxmlformats.org/officeDocument/2006/relationships/oleObject" Target="../embeddings/oleObject23.bin"/><Relationship Id="rId14" Type="http://schemas.openxmlformats.org/officeDocument/2006/relationships/image" Target="../media/image29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audio" Target="../media/audio1.wav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package" Target="../embeddings/Microsoft_Word_Document1.docx"/><Relationship Id="rId5" Type="http://schemas.openxmlformats.org/officeDocument/2006/relationships/oleObject" Target="../embeddings/oleObject26.bin"/><Relationship Id="rId10" Type="http://schemas.openxmlformats.org/officeDocument/2006/relationships/image" Target="../media/image31.emf"/><Relationship Id="rId4" Type="http://schemas.openxmlformats.org/officeDocument/2006/relationships/image" Target="../media/image15.png"/><Relationship Id="rId9" Type="http://schemas.openxmlformats.org/officeDocument/2006/relationships/package" Target="../embeddings/Microsoft_Word_Document2.docx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audio" Target="../media/audio1.wav"/><Relationship Id="rId7" Type="http://schemas.openxmlformats.org/officeDocument/2006/relationships/image" Target="../media/image32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package" Target="../embeddings/Microsoft_Word_Document3.docx"/><Relationship Id="rId5" Type="http://schemas.openxmlformats.org/officeDocument/2006/relationships/oleObject" Target="../embeddings/oleObject28.bin"/><Relationship Id="rId10" Type="http://schemas.openxmlformats.org/officeDocument/2006/relationships/image" Target="../media/image33.emf"/><Relationship Id="rId4" Type="http://schemas.openxmlformats.org/officeDocument/2006/relationships/image" Target="../media/image15.png"/><Relationship Id="rId9" Type="http://schemas.openxmlformats.org/officeDocument/2006/relationships/package" Target="../embeddings/Microsoft_Word_Document4.docx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066800"/>
          </a:xfrm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smtClean="0"/>
              <a:t>ΚΑΝΟΝΙΚΗ ΚΑΤΑΝΟΜΗ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Η πιο σημαντική κατανομή στη στατιστική είναι η κανονική κατανομή. </a:t>
            </a:r>
          </a:p>
          <a:p>
            <a:pPr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Η Κανονική Κατανομή έχει τεράστια σημασία </a:t>
            </a:r>
            <a:endParaRPr lang="en-US" altLang="el-GR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altLang="el-GR" b="1" smtClean="0">
                <a:latin typeface="Tahoma" pitchFamily="34" charset="0"/>
                <a:cs typeface="Tahoma" pitchFamily="34" charset="0"/>
              </a:rPr>
              <a:t>στη Στατιστική, </a:t>
            </a:r>
            <a:endParaRPr lang="en-US" altLang="el-GR" b="1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altLang="el-GR" b="1" smtClean="0">
                <a:latin typeface="Tahoma" pitchFamily="34" charset="0"/>
                <a:cs typeface="Tahoma" pitchFamily="34" charset="0"/>
              </a:rPr>
              <a:t>στην Οικονομετρία, </a:t>
            </a:r>
            <a:endParaRPr lang="en-US" altLang="el-GR" b="1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altLang="el-GR" b="1" smtClean="0">
                <a:latin typeface="Tahoma" pitchFamily="34" charset="0"/>
                <a:cs typeface="Tahoma" pitchFamily="34" charset="0"/>
              </a:rPr>
              <a:t>στη Δειγματοληψία, κλπ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. </a:t>
            </a:r>
            <a:endParaRPr lang="en-US" altLang="el-GR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5813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Μία τυπική απόκλιση από το μέσο</a:t>
            </a:r>
            <a:endParaRPr lang="el-GR" altLang="el-GR" smtClean="0"/>
          </a:p>
        </p:txBody>
      </p:sp>
      <p:graphicFrame>
        <p:nvGraphicFramePr>
          <p:cNvPr id="12291" name="Object 2"/>
          <p:cNvGraphicFramePr>
            <a:graphicFrameLocks noChangeAspect="1"/>
          </p:cNvGraphicFramePr>
          <p:nvPr/>
        </p:nvGraphicFramePr>
        <p:xfrm>
          <a:off x="0" y="857250"/>
          <a:ext cx="9144000" cy="600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r:id="rId3" imgW="4746640" imgH="2491487" progId="Visio.Drawing.11">
                  <p:embed/>
                </p:oleObj>
              </mc:Choice>
              <mc:Fallback>
                <p:oleObj r:id="rId3" imgW="4746640" imgH="2491487" progId="Visio.Drawing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57250"/>
                        <a:ext cx="9144000" cy="6000750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Δύο τυπικές αποκλίσεις από το μέσο</a:t>
            </a:r>
            <a:endParaRPr lang="el-GR" altLang="el-GR" smtClean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13316" name="Object 1"/>
          <p:cNvGraphicFramePr>
            <a:graphicFrameLocks noChangeAspect="1"/>
          </p:cNvGraphicFramePr>
          <p:nvPr/>
        </p:nvGraphicFramePr>
        <p:xfrm>
          <a:off x="0" y="1214438"/>
          <a:ext cx="9144000" cy="564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r:id="rId3" imgW="4746640" imgH="2491487" progId="Visio.Drawing.11">
                  <p:embed/>
                </p:oleObj>
              </mc:Choice>
              <mc:Fallback>
                <p:oleObj r:id="rId3" imgW="4746640" imgH="2491487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14438"/>
                        <a:ext cx="9144000" cy="5643562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el-GR" altLang="el-GR" b="1" smtClean="0"/>
              <a:t>Τρεις τυπικές αποκλίσεις από το μέσο</a:t>
            </a:r>
            <a:endParaRPr lang="el-GR" altLang="el-GR" smtClean="0"/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14340" name="Object 1"/>
          <p:cNvGraphicFramePr>
            <a:graphicFrameLocks noChangeAspect="1"/>
          </p:cNvGraphicFramePr>
          <p:nvPr/>
        </p:nvGraphicFramePr>
        <p:xfrm>
          <a:off x="0" y="1357313"/>
          <a:ext cx="9144000" cy="5500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1" r:id="rId3" imgW="5254939" imgH="2491487" progId="Visio.Drawing.11">
                  <p:embed/>
                </p:oleObj>
              </mc:Choice>
              <mc:Fallback>
                <p:oleObj r:id="rId3" imgW="5254939" imgH="2491487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357313"/>
                        <a:ext cx="9144000" cy="5500687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pPr eaLnBrk="1" hangingPunct="1"/>
            <a:r>
              <a:rPr lang="el-GR" altLang="el-GR" b="1" smtClean="0">
                <a:latin typeface="Tahoma" pitchFamily="34" charset="0"/>
                <a:cs typeface="Tahoma" pitchFamily="34" charset="0"/>
              </a:rPr>
              <a:t>Λόγοι για την χρησιμοποίηση της κανονικής κατανομής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571625"/>
            <a:ext cx="9144000" cy="5286375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Tahoma" pitchFamily="34" charset="0"/>
              </a:rPr>
              <a:t>1. Η ευκολία στην εφαρμογή της, δεδομένου και της εκτεταμένης βιβλιογραφίας. </a:t>
            </a:r>
          </a:p>
          <a:p>
            <a:pPr algn="just" eaLnBrk="1" hangingPunct="1"/>
            <a:r>
              <a:rPr lang="el-GR" altLang="el-GR" sz="2800" smtClean="0">
                <a:latin typeface="Tahoma" pitchFamily="34" charset="0"/>
              </a:rPr>
              <a:t>2. Οι κατανομές πολλών μεταβλητών στην φύση ακολουθούν την κανονική (τουλάχιστον προσεγγιστικά), βάρος, ύψος,  κλπ. </a:t>
            </a:r>
          </a:p>
          <a:p>
            <a:pPr algn="just" eaLnBrk="1" hangingPunct="1"/>
            <a:r>
              <a:rPr lang="el-GR" altLang="el-GR" sz="2800" smtClean="0">
                <a:latin typeface="Tahoma" pitchFamily="34" charset="0"/>
              </a:rPr>
              <a:t>3. Η επαγωγική με βάση το κεντρικό οριακό θεώρημα έχει καταστήσει την κανονική κατανομή ως την πιο σημαντική, καθώς ανεξαρτήτως της κατανομής του γεννήτορα πληθυσμού όταν το δείγμα είναι μεγάλο δύναται η χρήση της κανονικής για την εξαγωγή των σχετικών συμπερασμάτων 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r>
              <a:rPr lang="el-GR" altLang="el-GR" b="1" smtClean="0">
                <a:latin typeface="Tahoma" pitchFamily="34" charset="0"/>
                <a:cs typeface="Tahoma" pitchFamily="34" charset="0"/>
              </a:rPr>
              <a:t>Πίνακες της κανονικής κατανομής</a:t>
            </a:r>
            <a:endParaRPr lang="el-GR" altLang="el-GR" smtClean="0">
              <a:latin typeface="Bookman Old Style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Επειδή η κανονική καμπύλη εξαρτάται από τις δύο παραμέτρους μ και σ, υπάρχει ένας μεγάλος αριθμός διαφορετικών κανονικών καμπύλων. </a:t>
            </a:r>
            <a:endParaRPr lang="el-GR" alt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Όλοι οι τυποποιημένοι πίνακες της κανονικής κατανομής αφορούν την κατανομή με μ=0 και σ=1. </a:t>
            </a:r>
            <a:endParaRPr lang="el-GR" alt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altLang="el-GR" sz="2800" smtClean="0">
                <a:latin typeface="Tahoma" pitchFamily="34" charset="0"/>
              </a:rPr>
              <a:t>Ε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άν μία μεταβλητή Χ κατανέμεται κανονικά δηλ. Χ~Ν (μ, σ</a:t>
            </a:r>
            <a:r>
              <a:rPr lang="el-GR" altLang="el-GR" sz="2800" baseline="30000" smtClean="0">
                <a:latin typeface="Tahoma" pitchFamily="34" charset="0"/>
                <a:cs typeface="Tahoma" pitchFamily="34" charset="0"/>
              </a:rPr>
              <a:t>2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), τότε για να χρησιμοποιήσουμε τους πίνακες της τυπικής κανονικής κατανομής, Ζ~Ν (0, 1)</a:t>
            </a:r>
            <a:endParaRPr lang="el-GR" altLang="el-GR" sz="2800" smtClean="0">
              <a:latin typeface="Tahoma" pitchFamily="34" charset="0"/>
            </a:endParaRPr>
          </a:p>
          <a:p>
            <a:pPr lvl="1" algn="just" eaLnBrk="1" hangingPunct="1"/>
            <a:r>
              <a:rPr lang="el-GR" altLang="el-GR" sz="2400" b="1" smtClean="0">
                <a:latin typeface="Tahoma" pitchFamily="34" charset="0"/>
                <a:cs typeface="Tahoma" pitchFamily="34" charset="0"/>
              </a:rPr>
              <a:t>πρέπει να αλλάξουμε την κλίμακα της Χ ώστε ο μέσος να ισούται με </a:t>
            </a:r>
            <a:r>
              <a:rPr lang="el-GR" altLang="el-GR" sz="2400" b="1" smtClean="0">
                <a:latin typeface="Tahoma" pitchFamily="34" charset="0"/>
              </a:rPr>
              <a:t>0</a:t>
            </a:r>
            <a:r>
              <a:rPr lang="el-GR" altLang="el-GR" sz="2400" b="1" smtClean="0">
                <a:latin typeface="Tahoma" pitchFamily="34" charset="0"/>
                <a:cs typeface="Tahoma" pitchFamily="34" charset="0"/>
              </a:rPr>
              <a:t> και η διακύμανση 1. </a:t>
            </a:r>
            <a:endParaRPr lang="el-GR" altLang="el-GR" sz="2400" b="1" smtClean="0">
              <a:latin typeface="Tahoma" pitchFamily="34" charset="0"/>
            </a:endParaRP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Η νέα μεταβλητή δίνεται από την σχέση:</a:t>
            </a:r>
            <a:endParaRPr lang="el-GR" altLang="el-GR" sz="2800" smtClean="0">
              <a:latin typeface="Bookman Old Style" pitchFamily="18" charset="0"/>
            </a:endParaRPr>
          </a:p>
          <a:p>
            <a:pPr algn="ctr" eaLnBrk="1" hangingPunct="1"/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Z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 = (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X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-μ)/σ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714375"/>
          </a:xfrm>
        </p:spPr>
        <p:txBody>
          <a:bodyPr/>
          <a:lstStyle/>
          <a:p>
            <a:pPr eaLnBrk="1" hangingPunct="1"/>
            <a:r>
              <a:rPr lang="el-GR" altLang="el-GR" b="1" smtClean="0">
                <a:latin typeface="Tahoma" pitchFamily="34" charset="0"/>
                <a:cs typeface="Tahoma" pitchFamily="34" charset="0"/>
              </a:rPr>
              <a:t>Πίνακας αθροιστικής κατανομής</a:t>
            </a:r>
            <a:endParaRPr lang="el-GR" altLang="el-GR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642938"/>
            <a:ext cx="9144000" cy="2928937"/>
          </a:xfrm>
        </p:spPr>
        <p:txBody>
          <a:bodyPr/>
          <a:lstStyle/>
          <a:p>
            <a:pPr algn="just" eaLnBrk="1" hangingPunct="1"/>
            <a:r>
              <a:rPr lang="en-US" altLang="el-GR" sz="2400" smtClean="0">
                <a:latin typeface="Tahoma" pitchFamily="34" charset="0"/>
                <a:cs typeface="Tahoma" pitchFamily="34" charset="0"/>
              </a:rPr>
              <a:t>O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 πίνακας δίνει, για οποιαδήποτε τιμή της Ζ, το εμβαδόν κάτω από την καμπύλη μέχρι την τιμή Ζ. </a:t>
            </a:r>
            <a:endParaRPr lang="en-US" altLang="el-GR" sz="24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n-US" altLang="el-GR" sz="2400" smtClean="0">
                <a:latin typeface="Tahoma" pitchFamily="34" charset="0"/>
                <a:cs typeface="Tahoma" pitchFamily="34" charset="0"/>
              </a:rPr>
              <a:t>T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ο εμβαδόν κάτω από την καμπύλη αντιπροσωπεύει την συνολική ή αθροιστική συχνότητα όλων των τάξεων μέχρι την τιμή Ζ. </a:t>
            </a:r>
            <a:endParaRPr lang="en-US" altLang="el-GR" sz="24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Η αθροιστική συχνότητα διαιρούμενη με το συνολικό δειγματικό μέγεθος παρέχει μια «αθροιστική σχετική συχνότητα». </a:t>
            </a:r>
            <a:endParaRPr lang="en-US" altLang="el-GR" sz="240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17413" name="Object 1"/>
          <p:cNvGraphicFramePr>
            <a:graphicFrameLocks noChangeAspect="1"/>
          </p:cNvGraphicFramePr>
          <p:nvPr/>
        </p:nvGraphicFramePr>
        <p:xfrm>
          <a:off x="0" y="3665538"/>
          <a:ext cx="9144000" cy="319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r:id="rId4" imgW="5125637" imgH="3210050" progId="Visio.Drawing.11">
                  <p:embed/>
                </p:oleObj>
              </mc:Choice>
              <mc:Fallback>
                <p:oleObj r:id="rId4" imgW="5125637" imgH="3210050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665538"/>
                        <a:ext cx="9144000" cy="3192462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3786188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Όσο αυξάνει το μέγεθος του δείγματος, οριακά, </a:t>
            </a:r>
            <a:endParaRPr lang="el-GR" altLang="el-GR" sz="2800" smtClean="0">
              <a:latin typeface="Tahoma" pitchFamily="34" charset="0"/>
            </a:endParaRPr>
          </a:p>
          <a:p>
            <a:pPr lvl="1"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η «αθροιστική σχετική συχνότητα» καθίσταται η πιθανότητα με την οποία μία τυχαία επιλογή θα παίρνει τιμή μέχρι την τιμή Ζ. </a:t>
            </a:r>
            <a:endParaRPr lang="en-US" altLang="el-GR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Για την τιμή Ζ = 0, το εμβαδόν είναι 0,5</a:t>
            </a:r>
            <a:r>
              <a:rPr lang="el-GR" altLang="el-GR" sz="2800" smtClean="0">
                <a:latin typeface="Tahoma" pitchFamily="34" charset="0"/>
              </a:rPr>
              <a:t>.</a:t>
            </a:r>
            <a:r>
              <a:rPr lang="el-GR" altLang="el-GR" sz="2800" smtClean="0">
                <a:latin typeface="Bookman Old Style" pitchFamily="18" charset="0"/>
              </a:rPr>
              <a:t> </a:t>
            </a:r>
            <a:endParaRPr lang="en-US" altLang="el-GR" sz="2800" smtClean="0">
              <a:latin typeface="Bookman Old Style" pitchFamily="18" charset="0"/>
            </a:endParaRP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Για την τιμή Ζ=3,9, ή οποιαδήποτε μεγαλύτερη τιμή, το εμβαδόν είναι 1. </a:t>
            </a:r>
            <a:endParaRPr lang="el-GR" altLang="el-GR" sz="2800" smtClean="0">
              <a:latin typeface="Tahoma" pitchFamily="34" charset="0"/>
            </a:endParaRPr>
          </a:p>
        </p:txBody>
      </p:sp>
      <p:graphicFrame>
        <p:nvGraphicFramePr>
          <p:cNvPr id="18435" name="Object 1"/>
          <p:cNvGraphicFramePr>
            <a:graphicFrameLocks noChangeAspect="1"/>
          </p:cNvGraphicFramePr>
          <p:nvPr/>
        </p:nvGraphicFramePr>
        <p:xfrm>
          <a:off x="0" y="3357563"/>
          <a:ext cx="9144000" cy="350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r:id="rId4" imgW="5125637" imgH="3210050" progId="Visio.Drawing.11">
                  <p:embed/>
                </p:oleObj>
              </mc:Choice>
              <mc:Fallback>
                <p:oleObj r:id="rId4" imgW="5125637" imgH="3210050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357563"/>
                        <a:ext cx="9144000" cy="3500437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32861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Ζ~Ν (0, 1), δηλαδή μ=0 και σ</a:t>
            </a:r>
            <a:r>
              <a:rPr lang="en-US" altLang="el-GR" sz="2800" baseline="30000" smtClean="0">
                <a:latin typeface="Tahoma" pitchFamily="34" charset="0"/>
                <a:cs typeface="Tahoma" pitchFamily="34" charset="0"/>
              </a:rPr>
              <a:t>2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=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1</a:t>
            </a:r>
            <a:endParaRPr lang="el-GR" alt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Σύμφωνα με τον κανόνα:</a:t>
            </a:r>
          </a:p>
          <a:p>
            <a:pPr algn="just" eaLnBrk="1" hangingPunct="1">
              <a:lnSpc>
                <a:spcPct val="90000"/>
              </a:lnSpc>
            </a:pPr>
            <a:endParaRPr lang="el-GR" altLang="el-GR" sz="240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el-GR" altLang="el-GR" sz="240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9459" name="Object 1"/>
          <p:cNvGraphicFramePr>
            <a:graphicFrameLocks noChangeAspect="1"/>
          </p:cNvGraphicFramePr>
          <p:nvPr/>
        </p:nvGraphicFramePr>
        <p:xfrm>
          <a:off x="0" y="3143250"/>
          <a:ext cx="9144000" cy="371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3" r:id="rId4" imgW="5125637" imgH="3210050" progId="Visio.Drawing.11">
                  <p:embed/>
                </p:oleObj>
              </mc:Choice>
              <mc:Fallback>
                <p:oleObj r:id="rId4" imgW="5125637" imgH="3210050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143250"/>
                        <a:ext cx="9144000" cy="3714750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0" name="Object 2"/>
          <p:cNvGraphicFramePr>
            <a:graphicFrameLocks noChangeAspect="1"/>
          </p:cNvGraphicFramePr>
          <p:nvPr/>
        </p:nvGraphicFramePr>
        <p:xfrm>
          <a:off x="-214313" y="928688"/>
          <a:ext cx="9144001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4" name="Έγγραφο" r:id="rId6" imgW="5290909" imgH="332859" progId="Word.Document.12">
                  <p:embed/>
                </p:oleObj>
              </mc:Choice>
              <mc:Fallback>
                <p:oleObj name="Έγγραφο" r:id="rId6" imgW="5290909" imgH="332859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214313" y="928688"/>
                        <a:ext cx="9144001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3"/>
          <p:cNvGraphicFramePr>
            <a:graphicFrameLocks noChangeAspect="1"/>
          </p:cNvGraphicFramePr>
          <p:nvPr/>
        </p:nvGraphicFramePr>
        <p:xfrm>
          <a:off x="-1143000" y="1571625"/>
          <a:ext cx="12471400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5" name="Έγγραφο" r:id="rId8" imgW="5290909" imgH="332859" progId="Word.Document.12">
                  <p:embed/>
                </p:oleObj>
              </mc:Choice>
              <mc:Fallback>
                <p:oleObj name="Έγγραφο" r:id="rId8" imgW="5290909" imgH="332859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143000" y="1571625"/>
                        <a:ext cx="12471400" cy="785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4"/>
          <p:cNvGraphicFramePr>
            <a:graphicFrameLocks noChangeAspect="1"/>
          </p:cNvGraphicFramePr>
          <p:nvPr/>
        </p:nvGraphicFramePr>
        <p:xfrm>
          <a:off x="-428625" y="2214563"/>
          <a:ext cx="10287000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" name="Έγγραφο" r:id="rId10" imgW="5290909" imgH="332859" progId="Word.Document.12">
                  <p:embed/>
                </p:oleObj>
              </mc:Choice>
              <mc:Fallback>
                <p:oleObj name="Έγγραφο" r:id="rId10" imgW="5290909" imgH="332859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28625" y="2214563"/>
                        <a:ext cx="10287000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H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 πιθανότητα με την οποία μία τιμή της Ζ βρίσκεται μεταξύ    —3,9 και +3,9 είναι 1,00, διότι η καμπύλη ξεκινά κατ ουσία από το -3,9 και τελειώνει στο 3,9 </a:t>
            </a:r>
          </a:p>
          <a:p>
            <a:pPr lvl="1" algn="just" eaLnBrk="1" hangingPunct="1">
              <a:lnSpc>
                <a:spcPct val="90000"/>
              </a:lnSpc>
            </a:pPr>
            <a:r>
              <a:rPr lang="el-GR" altLang="el-GR" smtClean="0">
                <a:latin typeface="Tahoma" pitchFamily="34" charset="0"/>
                <a:cs typeface="Tahoma" pitchFamily="34" charset="0"/>
              </a:rPr>
              <a:t>περιλαμβάνει όλο το δειγματικό χώρο. </a:t>
            </a:r>
            <a:endParaRPr lang="en-US" altLang="el-GR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n-US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</a:t>
            </a:r>
            <a:r>
              <a:rPr lang="el-GR" altLang="el-GR" sz="2800" b="1" baseline="3000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P(Z≤1,22) = 0,8888 </a:t>
            </a:r>
            <a:endParaRPr lang="el-GR" altLang="el-GR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2</a:t>
            </a:r>
            <a:r>
              <a:rPr lang="el-GR" altLang="el-GR" sz="2800" b="1" baseline="3000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P(Z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&gt;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1,22) =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1-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 P(Z≤1,22) = 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1-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 0,8888=0,1112</a:t>
            </a:r>
          </a:p>
          <a:p>
            <a:pPr eaLnBrk="1" hangingPunct="1"/>
            <a:r>
              <a:rPr lang="en-US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</a:t>
            </a:r>
            <a:r>
              <a:rPr lang="el-GR" altLang="el-GR" sz="2800" b="1" baseline="3000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P(Z ≤ -1,22)=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1-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 P(Z≤1,22) = 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1-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 0,8888=0,1112</a:t>
            </a:r>
          </a:p>
          <a:p>
            <a:pPr eaLnBrk="1" hangingPunct="1"/>
            <a:endParaRPr lang="el-GR" altLang="el-GR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521200"/>
          <a:ext cx="9144001" cy="2463802"/>
        </p:xfrm>
        <a:graphic>
          <a:graphicData uri="http://schemas.openxmlformats.org/drawingml/2006/table">
            <a:tbl>
              <a:tblPr/>
              <a:tblGrid>
                <a:gridCol w="1651393"/>
                <a:gridCol w="1873152"/>
                <a:gridCol w="1873152"/>
                <a:gridCol w="1873152"/>
                <a:gridCol w="1873152"/>
              </a:tblGrid>
              <a:tr h="500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spc="-75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Ζ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0,8643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0,8665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0,8686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0,8708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0,8869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0,8888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0,8907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0,9032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0,9066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0,9082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0512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3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4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5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</a:t>
            </a:r>
            <a:r>
              <a:rPr lang="el-GR" sz="2800" b="1" baseline="300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Εάν το ζητούμενο είναι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P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(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Z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&gt; - 1,2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2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), τότε είτε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: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en-US" dirty="0">
                <a:latin typeface="Tahoma" pitchFamily="34" charset="0"/>
                <a:cs typeface="Tahoma" pitchFamily="34" charset="0"/>
              </a:rPr>
              <a:t>P(Z</a:t>
            </a:r>
            <a:r>
              <a:rPr lang="el-GR" dirty="0">
                <a:latin typeface="Tahoma" pitchFamily="34" charset="0"/>
                <a:cs typeface="Tahoma" pitchFamily="34" charset="0"/>
              </a:rPr>
              <a:t>&gt; - </a:t>
            </a:r>
            <a:r>
              <a:rPr lang="en-US" dirty="0">
                <a:latin typeface="Tahoma" pitchFamily="34" charset="0"/>
                <a:cs typeface="Tahoma" pitchFamily="34" charset="0"/>
              </a:rPr>
              <a:t>1,22)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=P(Z</a:t>
            </a:r>
            <a:r>
              <a:rPr lang="en-US" dirty="0">
                <a:latin typeface="Tahoma" pitchFamily="34" charset="0"/>
                <a:cs typeface="Tahoma" pitchFamily="34" charset="0"/>
              </a:rPr>
              <a:t>≤1,22) = 0,8888</a:t>
            </a: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el-GR" b="1" dirty="0" smtClean="0">
                <a:latin typeface="Tahoma" pitchFamily="34" charset="0"/>
                <a:ea typeface="+mn-ea"/>
                <a:cs typeface="Tahoma" pitchFamily="34" charset="0"/>
              </a:rPr>
              <a:t>είτε</a:t>
            </a:r>
            <a:endParaRPr lang="en-US" b="1" dirty="0" smtClean="0">
              <a:latin typeface="Tahoma" pitchFamily="34" charset="0"/>
              <a:ea typeface="+mn-ea"/>
              <a:cs typeface="Tahoma" pitchFamily="34" charset="0"/>
            </a:endParaRPr>
          </a:p>
          <a:p>
            <a:pPr lvl="1" eaLnBrk="1" hangingPunct="1">
              <a:buFont typeface="Wingdings" pitchFamily="2" charset="2"/>
              <a:buChar char="§"/>
              <a:defRPr/>
            </a:pPr>
            <a:r>
              <a:rPr lang="el-GR" dirty="0" smtClean="0">
                <a:latin typeface="Tahoma" pitchFamily="34" charset="0"/>
                <a:ea typeface="+mn-ea"/>
                <a:cs typeface="Tahoma" pitchFamily="34" charset="0"/>
              </a:rPr>
              <a:t> </a:t>
            </a:r>
            <a:r>
              <a:rPr lang="en-US" dirty="0" smtClean="0">
                <a:latin typeface="Tahoma" pitchFamily="34" charset="0"/>
                <a:ea typeface="+mn-ea"/>
                <a:cs typeface="Tahoma" pitchFamily="34" charset="0"/>
              </a:rPr>
              <a:t>P(Z</a:t>
            </a:r>
            <a:r>
              <a:rPr lang="el-GR" dirty="0" smtClean="0">
                <a:latin typeface="Tahoma" pitchFamily="34" charset="0"/>
                <a:ea typeface="+mn-ea"/>
                <a:cs typeface="Tahoma" pitchFamily="34" charset="0"/>
              </a:rPr>
              <a:t>&gt; - </a:t>
            </a:r>
            <a:r>
              <a:rPr lang="en-US" dirty="0" smtClean="0">
                <a:latin typeface="Tahoma" pitchFamily="34" charset="0"/>
                <a:ea typeface="+mn-ea"/>
                <a:cs typeface="Tahoma" pitchFamily="34" charset="0"/>
              </a:rPr>
              <a:t>1,22) =</a:t>
            </a:r>
            <a:r>
              <a:rPr lang="el-GR" dirty="0" smtClean="0">
                <a:latin typeface="Tahoma" pitchFamily="34" charset="0"/>
                <a:ea typeface="+mn-ea"/>
                <a:cs typeface="Tahoma" pitchFamily="34" charset="0"/>
              </a:rPr>
              <a:t>1-</a:t>
            </a:r>
            <a:r>
              <a:rPr lang="en-US" dirty="0" smtClean="0">
                <a:latin typeface="Tahoma" pitchFamily="34" charset="0"/>
                <a:ea typeface="+mn-ea"/>
                <a:cs typeface="Tahoma" pitchFamily="34" charset="0"/>
              </a:rPr>
              <a:t> P(Z≤</a:t>
            </a:r>
            <a:r>
              <a:rPr lang="el-GR" dirty="0" smtClean="0">
                <a:latin typeface="Tahoma" pitchFamily="34" charset="0"/>
                <a:ea typeface="+mn-ea"/>
                <a:cs typeface="Tahoma" pitchFamily="34" charset="0"/>
              </a:rPr>
              <a:t>-</a:t>
            </a:r>
            <a:r>
              <a:rPr lang="en-US" dirty="0" smtClean="0">
                <a:latin typeface="Tahoma" pitchFamily="34" charset="0"/>
                <a:ea typeface="+mn-ea"/>
                <a:cs typeface="Tahoma" pitchFamily="34" charset="0"/>
              </a:rPr>
              <a:t>1,22) = </a:t>
            </a:r>
            <a:r>
              <a:rPr lang="el-GR" dirty="0" smtClean="0">
                <a:latin typeface="Tahoma" pitchFamily="34" charset="0"/>
                <a:ea typeface="+mn-ea"/>
                <a:cs typeface="Tahoma" pitchFamily="34" charset="0"/>
              </a:rPr>
              <a:t>1-(1-</a:t>
            </a:r>
            <a:r>
              <a:rPr lang="en-US" dirty="0" smtClean="0">
                <a:latin typeface="Tahoma" pitchFamily="34" charset="0"/>
                <a:ea typeface="+mn-ea"/>
                <a:cs typeface="Tahoma" pitchFamily="34" charset="0"/>
              </a:rPr>
              <a:t> P(Z≤1,22)</a:t>
            </a:r>
            <a:r>
              <a:rPr lang="el-GR" dirty="0" smtClean="0">
                <a:latin typeface="Tahoma" pitchFamily="34" charset="0"/>
                <a:ea typeface="+mn-ea"/>
                <a:cs typeface="Tahoma" pitchFamily="34" charset="0"/>
              </a:rPr>
              <a:t>)=</a:t>
            </a:r>
          </a:p>
          <a:p>
            <a:pPr lvl="1" eaLnBrk="1" hangingPunct="1">
              <a:buFontTx/>
              <a:buNone/>
              <a:defRPr/>
            </a:pPr>
            <a:r>
              <a:rPr lang="en-US" dirty="0" smtClean="0">
                <a:latin typeface="Tahoma" pitchFamily="34" charset="0"/>
                <a:ea typeface="+mn-ea"/>
                <a:cs typeface="Tahoma" pitchFamily="34" charset="0"/>
              </a:rPr>
              <a:t>P(Z≤1,22) = 0,8888</a:t>
            </a:r>
          </a:p>
          <a:p>
            <a:pPr lvl="1" eaLnBrk="1" hangingPunct="1">
              <a:buFontTx/>
              <a:buNone/>
              <a:defRPr/>
            </a:pP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521200"/>
          <a:ext cx="9144001" cy="2463802"/>
        </p:xfrm>
        <a:graphic>
          <a:graphicData uri="http://schemas.openxmlformats.org/drawingml/2006/table">
            <a:tbl>
              <a:tblPr/>
              <a:tblGrid>
                <a:gridCol w="1651393"/>
                <a:gridCol w="1873152"/>
                <a:gridCol w="1873152"/>
                <a:gridCol w="1873152"/>
                <a:gridCol w="1873152"/>
              </a:tblGrid>
              <a:tr h="500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spc="-75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Ζ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0,8643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0,8665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0,8686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0,8708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0,8869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0,8888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0,8907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0,9032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0,9066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0,9082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1536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7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8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39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40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47800"/>
          </a:xfrm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Γενικά χαρακτηριστικά της Κανονικής Κατανομής</a:t>
            </a:r>
            <a:r>
              <a:rPr lang="el-GR" altLang="el-GR" smtClean="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συνάρτηση πιθανότητας της Κανονικής Κατανομής είναι η ακόλουθη:</a:t>
            </a:r>
          </a:p>
        </p:txBody>
      </p:sp>
      <p:graphicFrame>
        <p:nvGraphicFramePr>
          <p:cNvPr id="101380" name="Object 2"/>
          <p:cNvGraphicFramePr>
            <a:graphicFrameLocks noChangeAspect="1"/>
          </p:cNvGraphicFramePr>
          <p:nvPr/>
        </p:nvGraphicFramePr>
        <p:xfrm>
          <a:off x="609600" y="2438400"/>
          <a:ext cx="72390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Εξίσωση" r:id="rId3" imgW="1206500" imgH="482600" progId="Equation.3">
                  <p:embed/>
                </p:oleObj>
              </mc:Choice>
              <mc:Fallback>
                <p:oleObj name="Εξίσωση" r:id="rId3" imgW="1206500" imgH="482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438400"/>
                        <a:ext cx="7239000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533400" y="4876800"/>
            <a:ext cx="39020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/>
              <a:t>μ = μέσος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/>
              <a:t>σ = τυπική απόκλιση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/>
              <a:t>π = 3,14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800"/>
              <a:t>e</a:t>
            </a:r>
            <a:r>
              <a:rPr lang="el-GR" altLang="el-GR" sz="2800"/>
              <a:t> = 2,71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1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5</a:t>
            </a:r>
            <a:r>
              <a:rPr lang="el-GR" sz="2800" b="1" baseline="300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eaLnBrk="1" hangingPunct="1">
              <a:defRPr/>
            </a:pPr>
            <a:r>
              <a:rPr lang="el-GR" sz="2800" dirty="0" smtClean="0">
                <a:latin typeface="Tahoma" pitchFamily="34" charset="0"/>
                <a:cs typeface="Tahoma" pitchFamily="34" charset="0"/>
              </a:rPr>
              <a:t>Εάν το ζητούμενο είναι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P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( - 1,2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2 ≤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Ζ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≤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1,2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2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), τότε μπορούμε                  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P(Z≤1,22)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-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P(Z≤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-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1,22)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=</a:t>
            </a:r>
          </a:p>
          <a:p>
            <a:pPr lvl="1" eaLnBrk="1" hangingPunct="1">
              <a:buFontTx/>
              <a:buNone/>
              <a:defRPr/>
            </a:pPr>
            <a:r>
              <a:rPr lang="el-GR" dirty="0" smtClean="0">
                <a:latin typeface="Tahoma" pitchFamily="34" charset="0"/>
                <a:cs typeface="Tahoma" pitchFamily="34" charset="0"/>
              </a:rPr>
              <a:t> =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0,8888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– (1-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P(Z≤1,22)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)=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0,8888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-1+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0,8888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521200"/>
          <a:ext cx="9144001" cy="2463802"/>
        </p:xfrm>
        <a:graphic>
          <a:graphicData uri="http://schemas.openxmlformats.org/drawingml/2006/table">
            <a:tbl>
              <a:tblPr/>
              <a:tblGrid>
                <a:gridCol w="1651393"/>
                <a:gridCol w="1873152"/>
                <a:gridCol w="1873152"/>
                <a:gridCol w="1873152"/>
                <a:gridCol w="1873152"/>
              </a:tblGrid>
              <a:tr h="500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spc="-75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Ζ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0,8643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0,8665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0,8686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0,8708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0,8869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0,8888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0,8907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0,9032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0,9066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0,9082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2560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1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2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3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6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Να βρεθεί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P(Z≤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1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,3)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=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2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</a:t>
            </a:r>
            <a:r>
              <a:rPr lang="el-GR" sz="2800" u="sng" dirty="0">
                <a:latin typeface="Tahoma" pitchFamily="34" charset="0"/>
                <a:cs typeface="Tahoma" pitchFamily="34" charset="0"/>
              </a:rPr>
              <a:t>&gt;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1,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)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=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P(Z</a:t>
            </a:r>
            <a:r>
              <a:rPr lang="el-GR" sz="2400" u="sng" dirty="0" smtClean="0">
                <a:latin typeface="Tahoma" pitchFamily="34" charset="0"/>
                <a:cs typeface="Tahoma" pitchFamily="34" charset="0"/>
              </a:rPr>
              <a:t>&lt;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-1,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33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)=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l-GR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</a:t>
            </a:r>
            <a:r>
              <a:rPr lang="el-GR" sz="2400" b="1" baseline="300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P(Z</a:t>
            </a:r>
            <a:r>
              <a:rPr lang="el-GR" sz="2400" u="sng" dirty="0">
                <a:latin typeface="Tahoma" pitchFamily="34" charset="0"/>
                <a:cs typeface="Tahoma" pitchFamily="34" charset="0"/>
              </a:rPr>
              <a:t>&gt;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 -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1,2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)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=</a:t>
            </a:r>
          </a:p>
          <a:p>
            <a:pPr eaLnBrk="1" hangingPunct="1">
              <a:defRPr/>
            </a:pPr>
            <a:r>
              <a:rPr lang="el-GR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5</a:t>
            </a:r>
            <a:r>
              <a:rPr lang="el-GR" sz="2400" b="1" baseline="300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P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( - 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1,2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≤ 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Ζ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≤ 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1,33),</a:t>
            </a:r>
          </a:p>
          <a:p>
            <a:pPr eaLnBrk="1" hangingPunct="1">
              <a:defRPr/>
            </a:pPr>
            <a:endParaRPr lang="en-US" sz="2400" dirty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521200"/>
          <a:ext cx="9144001" cy="2463802"/>
        </p:xfrm>
        <a:graphic>
          <a:graphicData uri="http://schemas.openxmlformats.org/drawingml/2006/table">
            <a:tbl>
              <a:tblPr/>
              <a:tblGrid>
                <a:gridCol w="1651393"/>
                <a:gridCol w="1873152"/>
                <a:gridCol w="1873152"/>
                <a:gridCol w="1873152"/>
                <a:gridCol w="1873152"/>
              </a:tblGrid>
              <a:tr h="500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spc="-75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Ζ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0,8643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0,8665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0,8686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0,8708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0,8869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0,8888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0,8907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0,9032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0,9066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0,9082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3584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5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6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8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eaLnBrk="1" hangingPunct="1">
              <a:defRPr/>
            </a:pP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Να βρεθεί</a:t>
            </a:r>
            <a:r>
              <a:rPr lang="en-US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eaLnBrk="1" hangingPunct="1">
              <a:defRPr/>
            </a:pP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1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P(Z≤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1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,3)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=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0,9032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 </a:t>
            </a:r>
            <a:endParaRPr lang="el-GR" sz="2800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2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</a:t>
            </a:r>
            <a:r>
              <a:rPr lang="el-GR" sz="2800" u="sng" dirty="0">
                <a:latin typeface="Tahoma" pitchFamily="34" charset="0"/>
                <a:cs typeface="Tahoma" pitchFamily="34" charset="0"/>
              </a:rPr>
              <a:t>&gt;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1,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)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=1-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P(Z≤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1,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)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=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1-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0,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8643</a:t>
            </a:r>
          </a:p>
          <a:p>
            <a:pPr eaLnBrk="1" hangingPunct="1"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3</a:t>
            </a:r>
            <a:r>
              <a:rPr lang="el-GR" sz="2400" b="1" baseline="30000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P(Z</a:t>
            </a:r>
            <a:r>
              <a:rPr lang="el-GR" sz="2400" u="sng" dirty="0" smtClean="0">
                <a:latin typeface="Tahoma" pitchFamily="34" charset="0"/>
                <a:cs typeface="Tahoma" pitchFamily="34" charset="0"/>
              </a:rPr>
              <a:t>&lt;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-1,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33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)=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 1-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P(Z≤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1,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33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)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=1-0,9082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r>
              <a:rPr lang="el-GR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4</a:t>
            </a:r>
            <a:r>
              <a:rPr lang="el-GR" sz="2400" b="1" baseline="300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P(Z</a:t>
            </a:r>
            <a:r>
              <a:rPr lang="el-GR" sz="2400" u="sng" dirty="0">
                <a:latin typeface="Tahoma" pitchFamily="34" charset="0"/>
                <a:cs typeface="Tahoma" pitchFamily="34" charset="0"/>
              </a:rPr>
              <a:t>&gt;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 -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1,2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1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)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=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P(Z≤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1,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21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)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=1-8869</a:t>
            </a:r>
          </a:p>
          <a:p>
            <a:pPr eaLnBrk="1" hangingPunct="1">
              <a:defRPr/>
            </a:pPr>
            <a:r>
              <a:rPr lang="el-GR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5</a:t>
            </a:r>
            <a:r>
              <a:rPr lang="el-GR" sz="2400" b="1" baseline="30000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η</a:t>
            </a:r>
            <a:r>
              <a:rPr lang="el-GR" sz="24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περίπτωση</a:t>
            </a:r>
            <a:r>
              <a:rPr lang="en-US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:</a:t>
            </a:r>
            <a:r>
              <a:rPr lang="el-GR" sz="2400" b="1" dirty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P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( - 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1,2</a:t>
            </a:r>
            <a:r>
              <a:rPr lang="en-US" sz="24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≤ </a:t>
            </a:r>
            <a:r>
              <a:rPr lang="el-GR" sz="2400" dirty="0">
                <a:latin typeface="Tahoma" pitchFamily="34" charset="0"/>
                <a:cs typeface="Tahoma" pitchFamily="34" charset="0"/>
              </a:rPr>
              <a:t>Ζ</a:t>
            </a:r>
            <a:r>
              <a:rPr lang="en-US" sz="2400" dirty="0">
                <a:latin typeface="Tahoma" pitchFamily="34" charset="0"/>
                <a:cs typeface="Tahoma" pitchFamily="34" charset="0"/>
              </a:rPr>
              <a:t> ≤ 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1,33)=</a:t>
            </a:r>
          </a:p>
          <a:p>
            <a:pPr eaLnBrk="1" hangingPunct="1">
              <a:defRPr/>
            </a:pPr>
            <a:r>
              <a:rPr lang="el-GR" sz="2800" dirty="0" smtClean="0">
                <a:latin typeface="Tahoma" pitchFamily="34" charset="0"/>
                <a:cs typeface="Tahoma" pitchFamily="34" charset="0"/>
              </a:rPr>
              <a:t>                  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P(Z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≤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1,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33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)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- </a:t>
            </a:r>
            <a:r>
              <a:rPr lang="en-US" sz="2800" dirty="0">
                <a:latin typeface="Tahoma" pitchFamily="34" charset="0"/>
                <a:cs typeface="Tahoma" pitchFamily="34" charset="0"/>
              </a:rPr>
              <a:t>P(Z≤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-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1,2) </a:t>
            </a:r>
            <a:r>
              <a:rPr lang="el-GR" sz="2800" dirty="0">
                <a:latin typeface="Tahoma" pitchFamily="34" charset="0"/>
                <a:cs typeface="Tahoma" pitchFamily="34" charset="0"/>
              </a:rPr>
              <a:t>=</a:t>
            </a:r>
          </a:p>
          <a:p>
            <a:pPr lvl="1" eaLnBrk="1" hangingPunct="1">
              <a:buFontTx/>
              <a:buNone/>
              <a:defRPr/>
            </a:pPr>
            <a:r>
              <a:rPr lang="el-GR" dirty="0">
                <a:latin typeface="Tahoma" pitchFamily="34" charset="0"/>
                <a:cs typeface="Tahoma" pitchFamily="34" charset="0"/>
              </a:rPr>
              <a:t> =</a:t>
            </a:r>
            <a:r>
              <a:rPr lang="en-US" dirty="0">
                <a:latin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0,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9082 </a:t>
            </a:r>
            <a:r>
              <a:rPr lang="el-GR" dirty="0">
                <a:latin typeface="Tahoma" pitchFamily="34" charset="0"/>
                <a:cs typeface="Tahoma" pitchFamily="34" charset="0"/>
              </a:rPr>
              <a:t>– (1-</a:t>
            </a:r>
            <a:r>
              <a:rPr lang="en-US" dirty="0">
                <a:latin typeface="Tahoma" pitchFamily="34" charset="0"/>
                <a:cs typeface="Tahoma" pitchFamily="34" charset="0"/>
              </a:rPr>
              <a:t> P(Z≤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1,2)</a:t>
            </a:r>
            <a:r>
              <a:rPr lang="el-GR" dirty="0">
                <a:latin typeface="Tahoma" pitchFamily="34" charset="0"/>
                <a:cs typeface="Tahoma" pitchFamily="34" charset="0"/>
              </a:rPr>
              <a:t>)=</a:t>
            </a:r>
            <a:r>
              <a:rPr lang="en-US" dirty="0">
                <a:latin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0,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9082-1</a:t>
            </a:r>
            <a:r>
              <a:rPr lang="el-GR" dirty="0">
                <a:latin typeface="Tahoma" pitchFamily="34" charset="0"/>
                <a:cs typeface="Tahoma" pitchFamily="34" charset="0"/>
              </a:rPr>
              <a:t>+</a:t>
            </a:r>
            <a:r>
              <a:rPr lang="en-US" dirty="0">
                <a:latin typeface="Tahoma" pitchFamily="34" charset="0"/>
                <a:cs typeface="Tahoma" pitchFamily="34" charset="0"/>
              </a:rPr>
              <a:t>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0,88</a:t>
            </a:r>
            <a:r>
              <a:rPr lang="el-GR" smtClean="0">
                <a:latin typeface="Tahoma" pitchFamily="34" charset="0"/>
                <a:cs typeface="Tahoma" pitchFamily="34" charset="0"/>
              </a:rPr>
              <a:t>49</a:t>
            </a:r>
            <a:endParaRPr lang="el-GR" dirty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eaLnBrk="1" hangingPunct="1">
              <a:defRPr/>
            </a:pPr>
            <a:endParaRPr lang="en-US" sz="2400" dirty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</p:txBody>
      </p:sp>
      <p:graphicFrame>
        <p:nvGraphicFramePr>
          <p:cNvPr id="4" name="3 - Πίνακας"/>
          <p:cNvGraphicFramePr>
            <a:graphicFrameLocks noGrp="1"/>
          </p:cNvGraphicFramePr>
          <p:nvPr/>
        </p:nvGraphicFramePr>
        <p:xfrm>
          <a:off x="0" y="4521200"/>
          <a:ext cx="9144001" cy="2463802"/>
        </p:xfrm>
        <a:graphic>
          <a:graphicData uri="http://schemas.openxmlformats.org/drawingml/2006/table">
            <a:tbl>
              <a:tblPr/>
              <a:tblGrid>
                <a:gridCol w="1651393"/>
                <a:gridCol w="1873152"/>
                <a:gridCol w="1873152"/>
                <a:gridCol w="1873152"/>
                <a:gridCol w="1873152"/>
              </a:tblGrid>
              <a:tr h="5003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spc="-75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Ζ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0,00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0,03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1,1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0,8643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0,8665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0,8686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0,8708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0,8869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0,8888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0,8907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908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28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ourier New"/>
                        </a:rPr>
                        <a:t>1,3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0,9032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0,9049</a:t>
                      </a:r>
                      <a:endParaRPr lang="el-GR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0,9066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2800" dirty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Calibri"/>
                        </a:rPr>
                        <a:t>0,9082</a:t>
                      </a:r>
                      <a:endParaRPr lang="el-GR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4608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09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0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1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612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Το ύψος των ανθρώπων ακολουθεί την κατανομή  Χ~Ν(170, 36). Να βρεθεί η πιθανότητα ένας άνθρωπος να είναι πάνω από 180</a:t>
            </a:r>
            <a:r>
              <a:rPr lang="el-GR" altLang="el-GR" sz="2800" smtClean="0"/>
              <a:t>.</a:t>
            </a: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Λύση </a:t>
            </a: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P(X&gt;180).</a:t>
            </a: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Τυποποιούμε τη σχέση και έχουμε 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  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 </a:t>
            </a:r>
            <a:endParaRPr lang="el-GR" altLang="el-GR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</a:pPr>
            <a:endParaRPr lang="el-GR" altLang="el-GR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560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608" name="Object 2"/>
          <p:cNvGraphicFramePr>
            <a:graphicFrameLocks noChangeAspect="1"/>
          </p:cNvGraphicFramePr>
          <p:nvPr/>
        </p:nvGraphicFramePr>
        <p:xfrm>
          <a:off x="-428625" y="3071813"/>
          <a:ext cx="9509125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9" name="Έγγραφο" r:id="rId5" imgW="5306427" imgH="498929" progId="Word.Document.12">
                  <p:embed/>
                </p:oleObj>
              </mc:Choice>
              <mc:Fallback>
                <p:oleObj name="Έγγραφο" r:id="rId5" imgW="5306427" imgH="498929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28625" y="3071813"/>
                        <a:ext cx="9509125" cy="99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9" name="Object 3"/>
          <p:cNvGraphicFramePr>
            <a:graphicFrameLocks noChangeAspect="1"/>
          </p:cNvGraphicFramePr>
          <p:nvPr/>
        </p:nvGraphicFramePr>
        <p:xfrm>
          <a:off x="-409575" y="4071938"/>
          <a:ext cx="9553575" cy="1100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0" name="Έγγραφο" r:id="rId7" imgW="5321584" imgH="498929" progId="Word.Document.12">
                  <p:embed/>
                </p:oleObj>
              </mc:Choice>
              <mc:Fallback>
                <p:oleObj name="Έγγραφο" r:id="rId7" imgW="5321584" imgH="498929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09575" y="4071938"/>
                        <a:ext cx="9553575" cy="1100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10 - Πίνακας"/>
          <p:cNvGraphicFramePr>
            <a:graphicFrameLocks noGrp="1"/>
          </p:cNvGraphicFramePr>
          <p:nvPr/>
        </p:nvGraphicFramePr>
        <p:xfrm>
          <a:off x="0" y="5000625"/>
          <a:ext cx="9144000" cy="1857376"/>
        </p:xfrm>
        <a:graphic>
          <a:graphicData uri="http://schemas.openxmlformats.org/drawingml/2006/table">
            <a:tbl>
              <a:tblPr/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4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 spc="-75" dirty="0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Ζ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 dirty="0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0,00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0,01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0,02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0,03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0,04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0,05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0,06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1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 dirty="0">
                          <a:solidFill>
                            <a:srgbClr val="000000"/>
                          </a:solidFill>
                          <a:latin typeface="Cambria Math"/>
                          <a:cs typeface="Courier New"/>
                        </a:rPr>
                        <a:t>0,07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1,5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0,9332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0,9345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0,9357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0,9370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0,9382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0,9394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0,9406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0,9418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1,6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0,9452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0,9463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0,9474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0,9484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0,9495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0,9505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0,9515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0,9525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</a:tr>
              <a:tr h="4643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b="1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1,7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FAE6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0,9554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0,9564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0,9573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0,9582</a:t>
                      </a:r>
                      <a:endParaRPr lang="el-GR" sz="240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0,9591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0,9599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0,9608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0,9616</a:t>
                      </a:r>
                      <a:endParaRPr lang="el-GR" sz="2400" dirty="0">
                        <a:latin typeface="Calibri"/>
                      </a:endParaRPr>
                    </a:p>
                  </a:txBody>
                  <a:tcPr marL="9525" marR="952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-4" y="-6"/>
          <a:ext cx="10007743" cy="6774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73"/>
                <a:gridCol w="917647"/>
                <a:gridCol w="917647"/>
                <a:gridCol w="917647"/>
                <a:gridCol w="917647"/>
                <a:gridCol w="917647"/>
                <a:gridCol w="917647"/>
                <a:gridCol w="917647"/>
                <a:gridCol w="917647"/>
                <a:gridCol w="917647"/>
                <a:gridCol w="917647"/>
              </a:tblGrid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spc="-75" dirty="0">
                          <a:effectLst/>
                        </a:rPr>
                        <a:t> 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 gridSpan="10">
                  <a:txBody>
                    <a:bodyPr/>
                    <a:lstStyle/>
                    <a:p>
                      <a:endParaRPr lang="el-GR"/>
                    </a:p>
                  </a:txBody>
                  <a:tcPr marL="5592" marR="5592" marT="5592" marB="0" anchor="ctr">
                    <a:blipFill rotWithShape="1">
                      <a:blip r:embed="rId2"/>
                      <a:stretch>
                        <a:fillRect l="-9031" t="-15714" b="-1524286"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spc="-75" dirty="0">
                          <a:effectLst/>
                        </a:rPr>
                        <a:t>Ζ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0,5000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0,5040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0,5080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0,5120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0,5160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0,5199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0,5239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0,5279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0,5319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0,5359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0,5398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0,5438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0,5478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0,5517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0,5557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0,5596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0,5636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0,5675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0,5714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0,5753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0,5793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0,5832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0,5871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0,5910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0,5948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0,5987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0,6026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0,6064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0,6103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0,6141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0,6179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0,6217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0,6255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0,6293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0,6331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0,6368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0,6406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0,6443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0,6480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0,6517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0,6554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0,6591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0,6628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0,6664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0,6700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0,6736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0,6772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0,6808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0,6844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0,6879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0,6915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0,6950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2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0,6985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0,7019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0,7054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0,7088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0,7123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0,7157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0,7190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0,7224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0,8159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0,8186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0,8212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0,8238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0,8264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0,8289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0,8315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0,8340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0,8365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0,8389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1,0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0,8413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0,8438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0,8461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0,8485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0,8508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0,8531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0,8554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0,8577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0,8599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0,8621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1,1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0,8643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0,8665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0,8686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0,8708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0,8729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0,8749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0,8770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0,8790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0,8810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0,8830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1,2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0,8849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0,8869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0,8888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0,8907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0,8925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0,8944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0,8962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0,8980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0,8997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0,9015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1,3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0,9032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0,9049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0,9066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0,9082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0,9099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0,9115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0,9131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0,9147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0,9162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0,9177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1,9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0,9713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0,9719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0,9726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0,9732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0,9744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0,9750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0,9756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0,9761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0,9767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0,9772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0,9778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0,9783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0,9788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0,9793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0,9798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0,9803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0,9808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0,9812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0,9817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0,9821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0,9826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0,9830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0,9834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0,9842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0,9846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0,9850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0,9854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0,9857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0" y="2117725"/>
          <a:ext cx="10007601" cy="50593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61"/>
                <a:gridCol w="917634"/>
                <a:gridCol w="917634"/>
                <a:gridCol w="917634"/>
                <a:gridCol w="917634"/>
                <a:gridCol w="917634"/>
                <a:gridCol w="917634"/>
                <a:gridCol w="917634"/>
                <a:gridCol w="917634"/>
                <a:gridCol w="917634"/>
                <a:gridCol w="917634"/>
              </a:tblGrid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2,2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0,9861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0,9864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0,9868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0,9871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0,9875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0,9878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0,9881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0,9884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0,9890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0,9893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0,9896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0,9898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0,9901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0,9904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0,9906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0,9909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0,9911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0,9913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0,9916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0,9918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0,9920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0,9922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0,9925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0,9927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0,9929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0,9933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0,9932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0,9934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0,9936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0,9938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0,9940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0,9943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0,9943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0,9945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0,9946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0,9948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0,9949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0,9951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0,9952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0,9953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0,9955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0,9956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0,9957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0,9959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0,9960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0,9961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0,9962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0,9963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0,9964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0,9965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0,9966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0,9967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0,9968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0,9969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0,9970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0,9972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0,9977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0,9979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0,9979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2,9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0,9984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0,9985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0,9986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3,0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0,9989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0,9989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06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3,1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0,9990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0,9991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0,9992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0,9993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0" marB="0" anchor="b"/>
                </a:tc>
              </a:tr>
              <a:tr h="426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3,6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</a:tr>
              <a:tr h="4262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3,7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0,9998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>
                          <a:effectLst/>
                        </a:rPr>
                        <a:t>0,9999</a:t>
                      </a:r>
                      <a:endParaRPr lang="el-GR" sz="240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0,9999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3" marB="0" anchor="b"/>
                </a:tc>
              </a:tr>
            </a:tbl>
          </a:graphicData>
        </a:graphic>
      </p:graphicFrame>
      <p:graphicFrame>
        <p:nvGraphicFramePr>
          <p:cNvPr id="3" name="Πίνακας 2"/>
          <p:cNvGraphicFramePr>
            <a:graphicFrameLocks noGrp="1"/>
          </p:cNvGraphicFramePr>
          <p:nvPr/>
        </p:nvGraphicFramePr>
        <p:xfrm>
          <a:off x="28262" y="1268760"/>
          <a:ext cx="10007743" cy="852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1273"/>
                <a:gridCol w="917647"/>
                <a:gridCol w="917647"/>
                <a:gridCol w="917647"/>
                <a:gridCol w="917647"/>
                <a:gridCol w="917647"/>
                <a:gridCol w="917647"/>
                <a:gridCol w="917647"/>
                <a:gridCol w="917647"/>
                <a:gridCol w="917647"/>
                <a:gridCol w="917647"/>
              </a:tblGrid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spc="-75" dirty="0">
                          <a:effectLst/>
                        </a:rPr>
                        <a:t> 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 gridSpan="10">
                  <a:txBody>
                    <a:bodyPr/>
                    <a:lstStyle/>
                    <a:p>
                      <a:endParaRPr lang="el-GR"/>
                    </a:p>
                  </a:txBody>
                  <a:tcPr marL="5592" marR="5592" marT="5592" marB="0" anchor="ctr">
                    <a:blipFill rotWithShape="1">
                      <a:blip r:embed="rId2"/>
                      <a:stretch>
                        <a:fillRect l="-9103" t="-14286" r="-66" b="-135714"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2621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spc="-75" dirty="0">
                          <a:effectLst/>
                        </a:rPr>
                        <a:t>Ζ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0,00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0,01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0,02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0,03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0,04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0,05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0,06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0,07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0,08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l-GR" sz="2400" dirty="0">
                          <a:effectLst/>
                        </a:rPr>
                        <a:t>0,09</a:t>
                      </a:r>
                      <a:endParaRPr lang="el-GR" sz="2400" dirty="0">
                        <a:effectLst/>
                        <a:latin typeface="Calibri"/>
                      </a:endParaRPr>
                    </a:p>
                  </a:txBody>
                  <a:tcPr marL="5592" marR="5592" marT="5592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929188"/>
          </a:xfrm>
        </p:spPr>
        <p:txBody>
          <a:bodyPr/>
          <a:lstStyle/>
          <a:p>
            <a:pPr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Σε έναν αυτοκινητόδρομο έχει όριο ταχύτητας 130 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km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/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h 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και κάμερες οι οποίες καταγράφουν την ταχύτητα των διερχόμενων αυτοκινήτων. Εάν η ταχύτητα με την οποία περνούν τα αυτοκίνητα από μία κάμερα κατανέμεται με Χ~Ν(125, 100), να βρεθεί η πιθανότητα το επόμενο αυτοκίνητο να παραβιάσει το όριο ταχύτητας. </a:t>
            </a:r>
          </a:p>
          <a:p>
            <a:pPr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Λύση </a:t>
            </a:r>
          </a:p>
          <a:p>
            <a:pPr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P(X&gt;1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3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0).</a:t>
            </a:r>
          </a:p>
          <a:p>
            <a:pPr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Τυποποιούμε τη σχέση και έχουμε 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  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lvl="1" eaLnBrk="1" hangingPunct="1">
              <a:buFontTx/>
              <a:buNone/>
            </a:pPr>
            <a:endParaRPr lang="el-GR" altLang="el-GR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8675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- Δεξιό βέλος"/>
          <p:cNvSpPr/>
          <p:nvPr/>
        </p:nvSpPr>
        <p:spPr>
          <a:xfrm>
            <a:off x="7429500" y="59293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sz="2800" dirty="0" smtClean="0">
                <a:latin typeface="Tahoma" pitchFamily="34" charset="0"/>
                <a:cs typeface="Tahoma" pitchFamily="34" charset="0"/>
              </a:rPr>
              <a:t>Τυποποιούμε τη σχέση και έχουμε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  <a:defRPr/>
            </a:pP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</p:txBody>
      </p:sp>
      <p:pic>
        <p:nvPicPr>
          <p:cNvPr id="2969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9704" name="Object 2"/>
          <p:cNvGraphicFramePr>
            <a:graphicFrameLocks noChangeAspect="1"/>
          </p:cNvGraphicFramePr>
          <p:nvPr/>
        </p:nvGraphicFramePr>
        <p:xfrm>
          <a:off x="-500063" y="1143000"/>
          <a:ext cx="9442451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7" name="Έγγραφο" r:id="rId5" imgW="5335658" imgH="585026" progId="Word.Document.12">
                  <p:embed/>
                </p:oleObj>
              </mc:Choice>
              <mc:Fallback>
                <p:oleObj name="Έγγραφο" r:id="rId5" imgW="5335658" imgH="585026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0063" y="1143000"/>
                        <a:ext cx="9442451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5" name="Object 4"/>
          <p:cNvGraphicFramePr>
            <a:graphicFrameLocks noChangeAspect="1"/>
          </p:cNvGraphicFramePr>
          <p:nvPr/>
        </p:nvGraphicFramePr>
        <p:xfrm>
          <a:off x="-571500" y="2286000"/>
          <a:ext cx="10644188" cy="157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8" name="Έγγραφο" r:id="rId7" imgW="5290909" imgH="663197" progId="Word.Document.12">
                  <p:embed/>
                </p:oleObj>
              </mc:Choice>
              <mc:Fallback>
                <p:oleObj name="Έγγραφο" r:id="rId7" imgW="5290909" imgH="663197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71500" y="2286000"/>
                        <a:ext cx="10644188" cy="157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6" name="Object 5"/>
          <p:cNvGraphicFramePr>
            <a:graphicFrameLocks noChangeAspect="1"/>
          </p:cNvGraphicFramePr>
          <p:nvPr/>
        </p:nvGraphicFramePr>
        <p:xfrm>
          <a:off x="361950" y="4256088"/>
          <a:ext cx="8167688" cy="2192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Έγγραφο" r:id="rId9" imgW="8195763" imgH="2359815" progId="Word.Document.12">
                  <p:embed/>
                </p:oleObj>
              </mc:Choice>
              <mc:Fallback>
                <p:oleObj name="Έγγραφο" r:id="rId9" imgW="8195763" imgH="2359815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" y="4256088"/>
                        <a:ext cx="8167688" cy="2192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/>
          </p:nvPr>
        </p:nvSpPr>
        <p:spPr>
          <a:xfrm>
            <a:off x="0" y="152400"/>
            <a:ext cx="9144000" cy="6705600"/>
          </a:xfrm>
        </p:spPr>
        <p:txBody>
          <a:bodyPr/>
          <a:lstStyle/>
          <a:p>
            <a:pPr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Έστω Χ~Ν(10, 4), να βρεθεί η πιθανότητα 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P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(4&lt;</a:t>
            </a:r>
            <a:r>
              <a:rPr lang="en-US" altLang="el-GR" smtClean="0">
                <a:latin typeface="Tahoma" pitchFamily="34" charset="0"/>
                <a:cs typeface="Tahoma" pitchFamily="34" charset="0"/>
              </a:rPr>
              <a:t>X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&lt;12).</a:t>
            </a:r>
            <a:endParaRPr lang="en-US" altLang="el-GR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altLang="el-GR" smtClean="0">
                <a:latin typeface="Tahoma" pitchFamily="34" charset="0"/>
              </a:rPr>
              <a:t>Λύση</a:t>
            </a:r>
          </a:p>
          <a:p>
            <a:pPr algn="just" eaLnBrk="1" hangingPunct="1"/>
            <a:r>
              <a:rPr lang="en-US" altLang="el-GR" smtClean="0">
                <a:latin typeface="Tahoma" pitchFamily="34" charset="0"/>
              </a:rPr>
              <a:t>P(</a:t>
            </a:r>
            <a:r>
              <a:rPr lang="el-GR" altLang="el-GR" smtClean="0">
                <a:latin typeface="Tahoma" pitchFamily="34" charset="0"/>
              </a:rPr>
              <a:t>4&lt;</a:t>
            </a:r>
            <a:r>
              <a:rPr lang="en-US" altLang="el-GR" smtClean="0">
                <a:latin typeface="Tahoma" pitchFamily="34" charset="0"/>
              </a:rPr>
              <a:t>X&lt;</a:t>
            </a:r>
            <a:r>
              <a:rPr lang="el-GR" altLang="el-GR" smtClean="0">
                <a:latin typeface="Tahoma" pitchFamily="34" charset="0"/>
              </a:rPr>
              <a:t>12</a:t>
            </a:r>
            <a:r>
              <a:rPr lang="en-US" altLang="el-GR" smtClean="0">
                <a:latin typeface="Tahoma" pitchFamily="34" charset="0"/>
              </a:rPr>
              <a:t>) =</a:t>
            </a:r>
            <a:endParaRPr lang="el-GR" altLang="el-GR" smtClean="0">
              <a:latin typeface="Tahoma" pitchFamily="34" charset="0"/>
            </a:endParaRPr>
          </a:p>
          <a:p>
            <a:pPr algn="just" eaLnBrk="1" hangingPunct="1"/>
            <a:endParaRPr lang="el-GR" altLang="el-GR" smtClean="0"/>
          </a:p>
          <a:p>
            <a:pPr algn="just" eaLnBrk="1" hangingPunct="1"/>
            <a:endParaRPr lang="el-GR" altLang="el-GR" smtClean="0"/>
          </a:p>
          <a:p>
            <a:pPr algn="just" eaLnBrk="1" hangingPunct="1"/>
            <a:endParaRPr lang="el-GR" altLang="el-GR" smtClean="0"/>
          </a:p>
          <a:p>
            <a:pPr algn="just" eaLnBrk="1" hangingPunct="1"/>
            <a:endParaRPr lang="el-GR" altLang="el-GR" smtClean="0"/>
          </a:p>
        </p:txBody>
      </p:sp>
      <p:graphicFrame>
        <p:nvGraphicFramePr>
          <p:cNvPr id="30723" name="Object 2"/>
          <p:cNvGraphicFramePr>
            <a:graphicFrameLocks noChangeAspect="1"/>
          </p:cNvGraphicFramePr>
          <p:nvPr/>
        </p:nvGraphicFramePr>
        <p:xfrm>
          <a:off x="2863850" y="1758950"/>
          <a:ext cx="59563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6" name="Εξίσωση" r:id="rId3" imgW="5956300" imgH="889000" progId="Equation.3">
                  <p:embed/>
                </p:oleObj>
              </mc:Choice>
              <mc:Fallback>
                <p:oleObj name="Εξίσωση" r:id="rId3" imgW="5956300" imgH="889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3850" y="1758950"/>
                        <a:ext cx="59563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4" name="Object 3"/>
          <p:cNvGraphicFramePr>
            <a:graphicFrameLocks noChangeAspect="1"/>
          </p:cNvGraphicFramePr>
          <p:nvPr/>
        </p:nvGraphicFramePr>
        <p:xfrm>
          <a:off x="214313" y="2978150"/>
          <a:ext cx="8429625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Εξίσωση" r:id="rId5" imgW="7670800" imgH="889000" progId="Equation.3">
                  <p:embed/>
                </p:oleObj>
              </mc:Choice>
              <mc:Fallback>
                <p:oleObj name="Εξίσωση" r:id="rId5" imgW="7670800" imgH="889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2978150"/>
                        <a:ext cx="8429625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5" name="Object 4"/>
          <p:cNvGraphicFramePr>
            <a:graphicFrameLocks noChangeAspect="1"/>
          </p:cNvGraphicFramePr>
          <p:nvPr/>
        </p:nvGraphicFramePr>
        <p:xfrm>
          <a:off x="500063" y="4857750"/>
          <a:ext cx="8643937" cy="150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8" name="Εξίσωση" r:id="rId7" imgW="6908800" imgH="1181100" progId="Equation.3">
                  <p:embed/>
                </p:oleObj>
              </mc:Choice>
              <mc:Fallback>
                <p:oleObj name="Εξίσωση" r:id="rId7" imgW="6908800" imgH="1181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63" y="4857750"/>
                        <a:ext cx="8643937" cy="1500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dirty="0" smtClean="0">
                <a:latin typeface="Tahoma" pitchFamily="34" charset="0"/>
                <a:cs typeface="Tahoma" pitchFamily="34" charset="0"/>
              </a:rPr>
              <a:t>Σε έναν αυτοκινητόδρομο έχει όριο ταχύτητας 130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km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/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h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και κάμερες οι οποίες καταγράφουν την ταχύτητα των διερχόμενων αυτοκινήτων. Εάν η ταχύτητα με την οποία περνούν τα αυτοκίνητα από μία κάμερα κατανέμεται με </a:t>
            </a:r>
            <a:r>
              <a:rPr lang="el-GR" dirty="0" err="1" smtClean="0">
                <a:latin typeface="Tahoma" pitchFamily="34" charset="0"/>
                <a:cs typeface="Tahoma" pitchFamily="34" charset="0"/>
              </a:rPr>
              <a:t>Χ~Ν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(125, 100), να βρεθεί η πιθανότητα το επόμενο αυτοκίνητο να κινείται με ταχύτητα ανάμεσα σε 110 και 130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km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/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h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. </a:t>
            </a:r>
          </a:p>
          <a:p>
            <a:pPr algn="just" eaLnBrk="1" hangingPunct="1">
              <a:defRPr/>
            </a:pPr>
            <a:r>
              <a:rPr lang="el-GR" dirty="0" smtClean="0">
                <a:latin typeface="Tahoma" pitchFamily="34" charset="0"/>
                <a:cs typeface="Tahoma" pitchFamily="34" charset="0"/>
              </a:rPr>
              <a:t>Λύση </a:t>
            </a:r>
          </a:p>
          <a:p>
            <a:pPr algn="just" eaLnBrk="1" hangingPunct="1">
              <a:defRPr/>
            </a:pPr>
            <a:r>
              <a:rPr lang="el-GR" dirty="0" smtClean="0">
                <a:latin typeface="Tahoma" pitchFamily="34" charset="0"/>
                <a:cs typeface="Tahoma" pitchFamily="34" charset="0"/>
              </a:rPr>
              <a:t>Θα υπολογίσουμε την πιθανότητα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: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lvl="1" algn="ctr" eaLnBrk="1" hangingPunct="1">
              <a:buFontTx/>
              <a:buNone/>
              <a:defRPr/>
            </a:pPr>
            <a:r>
              <a:rPr lang="en-US" sz="3200" dirty="0" smtClean="0">
                <a:latin typeface="Tahoma" pitchFamily="34" charset="0"/>
                <a:ea typeface="+mn-ea"/>
                <a:cs typeface="Tahoma" pitchFamily="34" charset="0"/>
              </a:rPr>
              <a:t>P(</a:t>
            </a:r>
            <a:r>
              <a:rPr lang="el-GR" sz="3200" dirty="0" smtClean="0">
                <a:latin typeface="Tahoma" pitchFamily="34" charset="0"/>
                <a:ea typeface="+mn-ea"/>
                <a:cs typeface="Tahoma" pitchFamily="34" charset="0"/>
              </a:rPr>
              <a:t>110&lt; </a:t>
            </a:r>
            <a:r>
              <a:rPr lang="en-US" sz="3200" dirty="0" smtClean="0">
                <a:latin typeface="Tahoma" pitchFamily="34" charset="0"/>
                <a:ea typeface="+mn-ea"/>
                <a:cs typeface="Tahoma" pitchFamily="34" charset="0"/>
              </a:rPr>
              <a:t>X</a:t>
            </a:r>
            <a:r>
              <a:rPr lang="el-GR" sz="3200" dirty="0" smtClean="0">
                <a:latin typeface="Tahoma" pitchFamily="34" charset="0"/>
                <a:ea typeface="+mn-ea"/>
                <a:cs typeface="Tahoma" pitchFamily="34" charset="0"/>
              </a:rPr>
              <a:t>&lt;</a:t>
            </a:r>
            <a:r>
              <a:rPr lang="en-US" sz="3200" dirty="0" smtClean="0">
                <a:latin typeface="Tahoma" pitchFamily="34" charset="0"/>
                <a:ea typeface="+mn-ea"/>
                <a:cs typeface="Tahoma" pitchFamily="34" charset="0"/>
              </a:rPr>
              <a:t>1</a:t>
            </a:r>
            <a:r>
              <a:rPr lang="el-GR" sz="3200" dirty="0" smtClean="0">
                <a:latin typeface="Tahoma" pitchFamily="34" charset="0"/>
                <a:cs typeface="Tahoma" pitchFamily="34" charset="0"/>
              </a:rPr>
              <a:t>3</a:t>
            </a:r>
            <a:r>
              <a:rPr lang="en-US" sz="3200" dirty="0" smtClean="0">
                <a:latin typeface="Tahoma" pitchFamily="34" charset="0"/>
                <a:ea typeface="+mn-ea"/>
                <a:cs typeface="Tahoma" pitchFamily="34" charset="0"/>
              </a:rPr>
              <a:t>0)</a:t>
            </a:r>
          </a:p>
          <a:p>
            <a:pPr algn="just" eaLnBrk="1" hangingPunct="1">
              <a:defRPr/>
            </a:pPr>
            <a:r>
              <a:rPr lang="el-GR" dirty="0" smtClean="0">
                <a:latin typeface="Tahoma" pitchFamily="34" charset="0"/>
                <a:cs typeface="Tahoma" pitchFamily="34" charset="0"/>
              </a:rPr>
              <a:t>Τυποποιούμε τη σχέση και έχουμε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lvl="1" eaLnBrk="1" hangingPunct="1">
              <a:buFontTx/>
              <a:buNone/>
              <a:defRPr/>
            </a:pP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</p:txBody>
      </p:sp>
      <p:pic>
        <p:nvPicPr>
          <p:cNvPr id="31747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- Δεξιό βέλος"/>
          <p:cNvSpPr/>
          <p:nvPr/>
        </p:nvSpPr>
        <p:spPr>
          <a:xfrm>
            <a:off x="7429500" y="59293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47800"/>
          </a:xfrm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l-GR" altLang="el-GR" b="1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Γενικά χαρακτηριστικά της Κανονικής Κατανομής</a:t>
            </a:r>
            <a:r>
              <a:rPr lang="el-GR" altLang="el-GR" smtClean="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/>
          <a:lstStyle/>
          <a:p>
            <a:pPr algn="just" eaLnBrk="1" hangingPunct="1"/>
            <a:r>
              <a:rPr lang="el-GR" altLang="el-GR" sz="3000" smtClean="0">
                <a:latin typeface="Tahoma" pitchFamily="34" charset="0"/>
                <a:cs typeface="Tahoma" pitchFamily="34" charset="0"/>
              </a:rPr>
              <a:t>Μια μεταβλητή Χ που ακολουθεί την Κανονική Κατανομή με παραμέτρους μ και σ</a:t>
            </a:r>
            <a:r>
              <a:rPr lang="en-US" altLang="el-GR" sz="3000" baseline="30000" smtClean="0">
                <a:latin typeface="Tahoma" pitchFamily="34" charset="0"/>
                <a:cs typeface="Tahoma" pitchFamily="34" charset="0"/>
              </a:rPr>
              <a:t>2</a:t>
            </a:r>
            <a:r>
              <a:rPr lang="el-GR" altLang="el-GR" sz="3000" smtClean="0">
                <a:latin typeface="Tahoma" pitchFamily="34" charset="0"/>
                <a:cs typeface="Tahoma" pitchFamily="34" charset="0"/>
              </a:rPr>
              <a:t> συμβολίζεται διεθνώς: Χ~Ν(μ, σ</a:t>
            </a:r>
            <a:r>
              <a:rPr lang="en-US" altLang="el-GR" sz="3000" baseline="30000" smtClean="0">
                <a:latin typeface="Tahoma" pitchFamily="34" charset="0"/>
                <a:cs typeface="Tahoma" pitchFamily="34" charset="0"/>
              </a:rPr>
              <a:t>2</a:t>
            </a:r>
            <a:r>
              <a:rPr lang="el-GR" altLang="el-GR" sz="3000" smtClean="0">
                <a:latin typeface="Tahoma" pitchFamily="34" charset="0"/>
                <a:cs typeface="Tahoma" pitchFamily="34" charset="0"/>
              </a:rPr>
              <a:t>)</a:t>
            </a:r>
            <a:r>
              <a:rPr lang="el-GR" altLang="el-GR" smtClean="0">
                <a:latin typeface="Tahoma" pitchFamily="34" charset="0"/>
                <a:cs typeface="Tahoma" pitchFamily="34" charset="0"/>
              </a:rPr>
              <a:t> .</a:t>
            </a:r>
          </a:p>
          <a:p>
            <a:pPr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Όλες οι κανονικές κατανομές, ανεξάρτητα από την τιμή που έχουν ο μέσος και η διακύμανση, έχουν τις ίδιες ιδιότητες και σχηματίζουν την ίδια βασική μορφή καμπάνας. </a:t>
            </a:r>
          </a:p>
          <a:p>
            <a:pPr algn="just"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Η μορφή της Κανονικής Καμπύλης έχει τη μορφή της καμπάνας, είναι μονοκόρυφη και συμμετρική.</a:t>
            </a:r>
          </a:p>
          <a:p>
            <a:pPr algn="just" eaLnBrk="1" hangingPunct="1">
              <a:buFontTx/>
              <a:buNone/>
            </a:pPr>
            <a:endParaRPr lang="en-US" altLang="el-GR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2775" name="Object 4"/>
          <p:cNvGraphicFramePr>
            <a:graphicFrameLocks noChangeAspect="1"/>
          </p:cNvGraphicFramePr>
          <p:nvPr/>
        </p:nvGraphicFramePr>
        <p:xfrm>
          <a:off x="0" y="4786313"/>
          <a:ext cx="6286500" cy="207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0" name="Έγγραφο" r:id="rId5" imgW="8195763" imgH="2359815" progId="Word.Document.12">
                  <p:embed/>
                </p:oleObj>
              </mc:Choice>
              <mc:Fallback>
                <p:oleObj name="Έγγραφο" r:id="rId5" imgW="8195763" imgH="2359815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786313"/>
                        <a:ext cx="6286500" cy="2071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6" name="Object 5"/>
          <p:cNvGraphicFramePr>
            <a:graphicFrameLocks noChangeAspect="1"/>
          </p:cNvGraphicFramePr>
          <p:nvPr/>
        </p:nvGraphicFramePr>
        <p:xfrm>
          <a:off x="0" y="-285750"/>
          <a:ext cx="9144000" cy="2000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1" name="Έγγραφο" r:id="rId7" imgW="5290909" imgH="835751" progId="Word.Document.12">
                  <p:embed/>
                </p:oleObj>
              </mc:Choice>
              <mc:Fallback>
                <p:oleObj name="Έγγραφο" r:id="rId7" imgW="5290909" imgH="835751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285750"/>
                        <a:ext cx="9144000" cy="2000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7" name="Object 6"/>
          <p:cNvGraphicFramePr>
            <a:graphicFrameLocks noChangeAspect="1"/>
          </p:cNvGraphicFramePr>
          <p:nvPr/>
        </p:nvGraphicFramePr>
        <p:xfrm>
          <a:off x="-1214438" y="1143000"/>
          <a:ext cx="11572876" cy="164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2" name="Έγγραφο" r:id="rId9" imgW="5290909" imgH="663197" progId="Word.Document.12">
                  <p:embed/>
                </p:oleObj>
              </mc:Choice>
              <mc:Fallback>
                <p:oleObj name="Έγγραφο" r:id="rId9" imgW="5290909" imgH="663197" progId="Word.Document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214438" y="1143000"/>
                        <a:ext cx="11572876" cy="164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8" name="Object 7"/>
          <p:cNvGraphicFramePr>
            <a:graphicFrameLocks noChangeAspect="1"/>
          </p:cNvGraphicFramePr>
          <p:nvPr/>
        </p:nvGraphicFramePr>
        <p:xfrm>
          <a:off x="4500563" y="4824413"/>
          <a:ext cx="8040687" cy="203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3" name="Έγγραφο" r:id="rId11" imgW="8128399" imgH="2063891" progId="Word.Document.12">
                  <p:embed/>
                </p:oleObj>
              </mc:Choice>
              <mc:Fallback>
                <p:oleObj name="Έγγραφο" r:id="rId11" imgW="8128399" imgH="2063891" progId="Word.Document.1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4824413"/>
                        <a:ext cx="8040687" cy="203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9" name="Object 8"/>
          <p:cNvGraphicFramePr>
            <a:graphicFrameLocks noChangeAspect="1"/>
          </p:cNvGraphicFramePr>
          <p:nvPr/>
        </p:nvGraphicFramePr>
        <p:xfrm>
          <a:off x="-357188" y="2714625"/>
          <a:ext cx="10572751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Έγγραφο" r:id="rId13" imgW="5290909" imgH="332859" progId="Word.Document.12">
                  <p:embed/>
                </p:oleObj>
              </mc:Choice>
              <mc:Fallback>
                <p:oleObj name="Έγγραφο" r:id="rId13" imgW="5290909" imgH="332859" progId="Word.Document.12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57188" y="2714625"/>
                        <a:ext cx="10572751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Το βάρος των ανθρώπων ακολουθεί την κατανομή  Χ~Ν(70, 100). Να βρεθεί η πιθανότητα ένας άνθρωπος να ζυγίζει κάτω 60</a:t>
            </a:r>
            <a:r>
              <a:rPr lang="el-GR" altLang="el-GR" sz="2800" smtClean="0"/>
              <a:t>.</a:t>
            </a: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Λύση </a:t>
            </a:r>
          </a:p>
        </p:txBody>
      </p:sp>
      <p:pic>
        <p:nvPicPr>
          <p:cNvPr id="33795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Το βάρος των ανθρώπων ακολουθεί την κατανομή  Χ~Ν(70, 100). Να βρεθεί η πιθανότητα ένας άνθρωπος να ζυγίζει κάτω 60</a:t>
            </a:r>
            <a:r>
              <a:rPr lang="el-GR" altLang="el-GR" sz="2800" smtClean="0"/>
              <a:t>.</a:t>
            </a: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Λύση </a:t>
            </a: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P(X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&lt;6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0).</a:t>
            </a: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Τυποποιούμε τη σχέση και έχουμε 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  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 </a:t>
            </a:r>
            <a:endParaRPr lang="el-GR" altLang="el-GR" smtClean="0">
              <a:latin typeface="Tahoma" pitchFamily="34" charset="0"/>
              <a:cs typeface="Tahoma" pitchFamily="34" charset="0"/>
            </a:endParaRPr>
          </a:p>
          <a:p>
            <a:pPr lvl="1" eaLnBrk="1" hangingPunct="1">
              <a:buFontTx/>
              <a:buNone/>
            </a:pPr>
            <a:endParaRPr lang="el-GR" altLang="el-GR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4819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824" name="Object 2"/>
          <p:cNvGraphicFramePr>
            <a:graphicFrameLocks noChangeAspect="1"/>
          </p:cNvGraphicFramePr>
          <p:nvPr/>
        </p:nvGraphicFramePr>
        <p:xfrm>
          <a:off x="-433388" y="3071813"/>
          <a:ext cx="9472613" cy="89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8" name="Έγγραφο" r:id="rId6" imgW="5303439" imgH="499249" progId="Word.Document.12">
                  <p:embed/>
                </p:oleObj>
              </mc:Choice>
              <mc:Fallback>
                <p:oleObj name="Έγγραφο" r:id="rId6" imgW="5303439" imgH="499249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33388" y="3071813"/>
                        <a:ext cx="9472613" cy="890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5" name="Object 3"/>
          <p:cNvGraphicFramePr>
            <a:graphicFrameLocks noChangeAspect="1"/>
          </p:cNvGraphicFramePr>
          <p:nvPr/>
        </p:nvGraphicFramePr>
        <p:xfrm>
          <a:off x="-409575" y="4067175"/>
          <a:ext cx="9494838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9" name="Έγγραφο" r:id="rId9" imgW="5318587" imgH="499249" progId="Word.Document.12">
                  <p:embed/>
                </p:oleObj>
              </mc:Choice>
              <mc:Fallback>
                <p:oleObj name="Έγγραφο" r:id="rId9" imgW="5318587" imgH="499249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409575" y="4067175"/>
                        <a:ext cx="9494838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179388" y="4941888"/>
          <a:ext cx="8702675" cy="1795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0535"/>
                <a:gridCol w="1740535"/>
                <a:gridCol w="1740535"/>
                <a:gridCol w="1740535"/>
                <a:gridCol w="1740535"/>
              </a:tblGrid>
              <a:tr h="678676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Ζ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0,8159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0,8186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0,8212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0,8238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0,8413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0,8461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0,8485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0,8643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0,8665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0,8686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0,8708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Το βάρος των ανθρώπων ακολουθεί την κατανομή  Χ~Ν(70, 100). Να βρεθεί ο αριθμός των ατόμων που ζυγίζουν από 50 έως 80 όταν ο πληθυσμό αριθμεί στα 10.000 άτομα.</a:t>
            </a:r>
            <a:endParaRPr lang="el-GR" altLang="el-GR" sz="2800" smtClean="0"/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Λύση </a:t>
            </a:r>
          </a:p>
        </p:txBody>
      </p:sp>
      <p:pic>
        <p:nvPicPr>
          <p:cNvPr id="35843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429125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Το βάρος των ανθρώπων ακολουθεί την κατανομή  Χ~Ν(70, 100). Να βρεθεί ο αριθμός των ατόμων που ζυγίζουν από 50 έως 80 όταν ο πληθυσμό αριθμεί στα 10.000 άτομα.</a:t>
            </a:r>
            <a:endParaRPr lang="el-GR" altLang="el-GR" sz="2800" smtClean="0"/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Θα υπολογίσουμε την πιθανότητα 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P(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50&lt;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X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&lt;80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).</a:t>
            </a:r>
          </a:p>
          <a:p>
            <a:pPr lvl="1" eaLnBrk="1" hangingPunct="1">
              <a:buFontTx/>
              <a:buNone/>
            </a:pPr>
            <a:endParaRPr lang="el-GR" altLang="el-GR" smtClean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6867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0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038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6872" name="Object 2"/>
          <p:cNvGraphicFramePr>
            <a:graphicFrameLocks noChangeAspect="1"/>
          </p:cNvGraphicFramePr>
          <p:nvPr/>
        </p:nvGraphicFramePr>
        <p:xfrm>
          <a:off x="-541338" y="2420938"/>
          <a:ext cx="9377363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23" name="Έγγραφο" r:id="rId6" imgW="5303439" imgH="501772" progId="Word.Document.12">
                  <p:embed/>
                </p:oleObj>
              </mc:Choice>
              <mc:Fallback>
                <p:oleObj name="Έγγραφο" r:id="rId6" imgW="5303439" imgH="501772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41338" y="2420938"/>
                        <a:ext cx="9377363" cy="87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3" name="Object 3"/>
          <p:cNvGraphicFramePr>
            <a:graphicFrameLocks noChangeAspect="1"/>
          </p:cNvGraphicFramePr>
          <p:nvPr/>
        </p:nvGraphicFramePr>
        <p:xfrm>
          <a:off x="46038" y="3573463"/>
          <a:ext cx="9494837" cy="89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24" name="Έγγραφο" r:id="rId9" imgW="5318587" imgH="499249" progId="Word.Document.12">
                  <p:embed/>
                </p:oleObj>
              </mc:Choice>
              <mc:Fallback>
                <p:oleObj name="Έγγραφο" r:id="rId9" imgW="5318587" imgH="499249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38" y="3573463"/>
                        <a:ext cx="9494837" cy="89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Πίνακας 1"/>
          <p:cNvGraphicFramePr>
            <a:graphicFrameLocks noGrp="1"/>
          </p:cNvGraphicFramePr>
          <p:nvPr/>
        </p:nvGraphicFramePr>
        <p:xfrm>
          <a:off x="0" y="4149725"/>
          <a:ext cx="5221287" cy="1795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0429"/>
                <a:gridCol w="1740429"/>
                <a:gridCol w="1740429"/>
              </a:tblGrid>
              <a:tr h="678676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Ζ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0,8159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0,8186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0,8413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0,8438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  <a:tr h="37226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0,8643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0,8665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</a:tbl>
          </a:graphicData>
        </a:graphic>
      </p:graphicFrame>
      <p:graphicFrame>
        <p:nvGraphicFramePr>
          <p:cNvPr id="3" name="Πίνακας 2"/>
          <p:cNvGraphicFramePr>
            <a:graphicFrameLocks noGrp="1"/>
          </p:cNvGraphicFramePr>
          <p:nvPr/>
        </p:nvGraphicFramePr>
        <p:xfrm>
          <a:off x="5364163" y="4221163"/>
          <a:ext cx="3600449" cy="230346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0112"/>
                <a:gridCol w="1120050"/>
                <a:gridCol w="680175"/>
                <a:gridCol w="900112"/>
              </a:tblGrid>
              <a:tr h="1004519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Ζ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0,00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0,01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0,02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1,9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0,9713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0,9719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0,9726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2,0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0,9772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0,9778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0,9783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  <a:tr h="432981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2,1</a:t>
                      </a:r>
                      <a:endParaRPr lang="el-GR" sz="18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0,9821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>
                          <a:effectLst/>
                        </a:rPr>
                        <a:t>0,9826</a:t>
                      </a:r>
                      <a:endParaRPr lang="el-G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800" u="none" strike="noStrike" dirty="0">
                          <a:effectLst/>
                        </a:rPr>
                        <a:t>0,9830</a:t>
                      </a:r>
                      <a:endParaRPr lang="el-G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48" marB="0" anchor="ctr"/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0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l-GR" smtClean="0">
                <a:latin typeface="Tahoma" pitchFamily="34" charset="0"/>
                <a:cs typeface="Tahoma" pitchFamily="34" charset="0"/>
              </a:rPr>
              <a:t>Χαρακτηριστικά Κανονικής Κατανομής</a:t>
            </a:r>
            <a:r>
              <a:rPr lang="el-GR" altLang="el-GR" smtClean="0"/>
              <a:t> </a:t>
            </a:r>
          </a:p>
        </p:txBody>
      </p:sp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6148" name="Object 1"/>
          <p:cNvGraphicFramePr>
            <a:graphicFrameLocks noChangeAspect="1"/>
          </p:cNvGraphicFramePr>
          <p:nvPr/>
        </p:nvGraphicFramePr>
        <p:xfrm>
          <a:off x="0" y="1500188"/>
          <a:ext cx="9144000" cy="535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r:id="rId3" imgW="4764996" imgH="2451807" progId="Visio.Drawing.11">
                  <p:embed/>
                </p:oleObj>
              </mc:Choice>
              <mc:Fallback>
                <p:oleObj r:id="rId3" imgW="4764996" imgH="2451807" progId="Visio.Drawing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00188"/>
                        <a:ext cx="9144000" cy="5357812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81000"/>
            <a:ext cx="8534400" cy="1143000"/>
          </a:xfrm>
        </p:spPr>
        <p:txBody>
          <a:bodyPr/>
          <a:lstStyle/>
          <a:p>
            <a:pPr algn="just" eaLnBrk="1" hangingPunct="1"/>
            <a:r>
              <a:rPr lang="el-GR" altLang="el-GR" sz="3200" smtClean="0">
                <a:latin typeface="Tahoma" pitchFamily="34" charset="0"/>
                <a:cs typeface="Tahoma" pitchFamily="34" charset="0"/>
              </a:rPr>
              <a:t>Υπάρχει ολόκληρη οικογένεια κανονικών κατανομών και η κάθε μια διαφέρει από τις άλλες στον μέσο και την τυπική απόκλιση</a:t>
            </a:r>
            <a:r>
              <a:rPr lang="el-GR" altLang="el-GR" smtClean="0"/>
              <a:t> </a:t>
            </a:r>
          </a:p>
        </p:txBody>
      </p:sp>
      <p:pic>
        <p:nvPicPr>
          <p:cNvPr id="7171" name="Picture 6"/>
          <p:cNvPicPr>
            <a:picLocks noChangeAspect="1" noChangeArrowheads="1"/>
          </p:cNvPicPr>
          <p:nvPr>
            <p:ph idx="1"/>
          </p:nvPr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905000"/>
            <a:ext cx="9144000" cy="4953000"/>
          </a:xfrm>
          <a:noFill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33528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Το εμβαδά κάτω από την Κανονική Καμπύλη από το -∞ έως</a:t>
            </a:r>
            <a:r>
              <a:rPr lang="el-GR" altLang="el-GR" sz="2400" smtClean="0">
                <a:latin typeface="Tahoma" pitchFamily="34" charset="0"/>
              </a:rPr>
              <a:t> 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το </a:t>
            </a:r>
            <a:r>
              <a:rPr lang="el-GR" altLang="el-GR" sz="2400" smtClean="0">
                <a:latin typeface="Tahoma" pitchFamily="34" charset="0"/>
              </a:rPr>
              <a:t>+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∞ ισούται με τη μονάδα.</a:t>
            </a:r>
          </a:p>
          <a:p>
            <a:pPr algn="just" eaLnBrk="1" hangingPunct="1">
              <a:lnSpc>
                <a:spcPct val="90000"/>
              </a:lnSpc>
            </a:pPr>
            <a:r>
              <a:rPr lang="el-GR" altLang="el-GR" sz="2400" smtClean="0">
                <a:latin typeface="Tahoma" pitchFamily="34" charset="0"/>
              </a:rPr>
              <a:t>Η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 Κανονική Καμπύλη είναι συμμετρική, δηλαδή </a:t>
            </a:r>
            <a:r>
              <a:rPr lang="en-US" altLang="el-GR" sz="2400" smtClean="0">
                <a:latin typeface="Tahoma" pitchFamily="34" charset="0"/>
                <a:cs typeface="Tahoma" pitchFamily="34" charset="0"/>
              </a:rPr>
              <a:t>G 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= 0. </a:t>
            </a:r>
            <a:endParaRPr lang="el-GR" altLang="el-GR" sz="2400" smtClean="0">
              <a:latin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altLang="el-GR" sz="2400" smtClean="0">
                <a:latin typeface="Tahoma" pitchFamily="34" charset="0"/>
              </a:rPr>
              <a:t>Ο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 Μέσος Αριθμητικός, η </a:t>
            </a:r>
            <a:r>
              <a:rPr lang="el-GR" altLang="el-GR" sz="2400" smtClean="0">
                <a:latin typeface="Tahoma" pitchFamily="34" charset="0"/>
              </a:rPr>
              <a:t>Δ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ιάμεσος </a:t>
            </a:r>
            <a:r>
              <a:rPr lang="el-GR" altLang="el-GR" sz="2400" smtClean="0">
                <a:latin typeface="Tahoma" pitchFamily="34" charset="0"/>
              </a:rPr>
              <a:t>κ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αι </a:t>
            </a:r>
            <a:r>
              <a:rPr lang="el-GR" altLang="el-GR" sz="2400" smtClean="0">
                <a:latin typeface="Tahoma" pitchFamily="34" charset="0"/>
              </a:rPr>
              <a:t>η επικρατούσα τιμή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 συμπίπτουν </a:t>
            </a:r>
            <a:endParaRPr lang="el-GR" altLang="el-GR" sz="2400" smtClean="0">
              <a:latin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Αποδεικνύεται ότι η Κανονική Καμπύλη έχει συντελεστή κύρτωσης </a:t>
            </a:r>
            <a:r>
              <a:rPr lang="en-US" altLang="el-GR" sz="240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Κ=3 (μεσόκυρτη).</a:t>
            </a:r>
            <a:endParaRPr lang="el-GR" altLang="el-GR" sz="2400" smtClean="0">
              <a:latin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 Οι συντελεστές ασυμμετρίας και </a:t>
            </a:r>
            <a:r>
              <a:rPr lang="el-GR" altLang="el-GR" sz="2400" smtClean="0">
                <a:latin typeface="Tahoma" pitchFamily="34" charset="0"/>
              </a:rPr>
              <a:t>κύρτωσης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 αποτελούν τα κριτήρια "κανονικότητας" μιας εμπειρικής κατανομής συχνοτήτων. </a:t>
            </a:r>
            <a:endParaRPr lang="el-GR" altLang="el-GR" sz="2400" smtClean="0">
              <a:latin typeface="Tahoma" pitchFamily="34" charset="0"/>
            </a:endParaRPr>
          </a:p>
        </p:txBody>
      </p:sp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3262313" y="2538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8196" name="Text Box 8"/>
          <p:cNvSpPr txBox="1">
            <a:spLocks noChangeArrowheads="1"/>
          </p:cNvSpPr>
          <p:nvPr/>
        </p:nvSpPr>
        <p:spPr bwMode="auto">
          <a:xfrm>
            <a:off x="0" y="3786188"/>
            <a:ext cx="5195888" cy="307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just" eaLnBrk="1" hangingPunct="1">
              <a:lnSpc>
                <a:spcPct val="90000"/>
              </a:lnSpc>
            </a:pPr>
            <a:r>
              <a:rPr lang="el-GR" altLang="el-GR" sz="2400">
                <a:latin typeface="Tahoma" pitchFamily="34" charset="0"/>
              </a:rPr>
              <a:t>Γ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ια να διαπιστώσουμε αν μια εμπειρική κατανομή συχνοτήτων ακολουθεί την Κανονική Κατανομή, </a:t>
            </a:r>
            <a:endParaRPr lang="el-GR" altLang="el-GR" sz="2400">
              <a:latin typeface="Tahoma" pitchFamily="34" charset="0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l-GR" altLang="el-GR" sz="2400">
                <a:latin typeface="Tahoma" pitchFamily="34" charset="0"/>
              </a:rPr>
              <a:t>Υπολογίζουμε τα </a:t>
            </a:r>
            <a:r>
              <a:rPr lang="en-US" altLang="el-GR" sz="2400">
                <a:latin typeface="Tahoma" pitchFamily="34" charset="0"/>
              </a:rPr>
              <a:t>G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 και </a:t>
            </a:r>
            <a:r>
              <a:rPr lang="en-US" altLang="el-GR" sz="2400">
                <a:latin typeface="Tahoma" pitchFamily="34" charset="0"/>
                <a:cs typeface="Tahoma" pitchFamily="34" charset="0"/>
              </a:rPr>
              <a:t>K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 </a:t>
            </a:r>
            <a:endParaRPr lang="el-GR" altLang="el-GR" sz="2400">
              <a:latin typeface="Tahoma" pitchFamily="34" charset="0"/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l-GR" altLang="el-GR" sz="2400">
                <a:latin typeface="Tahoma" pitchFamily="34" charset="0"/>
              </a:rPr>
              <a:t>Α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ν βρούμε </a:t>
            </a:r>
            <a:r>
              <a:rPr lang="en-US" altLang="el-GR" sz="2400">
                <a:latin typeface="Tahoma" pitchFamily="34" charset="0"/>
              </a:rPr>
              <a:t>G</a:t>
            </a:r>
            <a:r>
              <a:rPr lang="el-GR" altLang="el-GR" sz="2400">
                <a:latin typeface="Tahoma" pitchFamily="34" charset="0"/>
                <a:sym typeface="Symbol" pitchFamily="18" charset="2"/>
              </a:rPr>
              <a:t>0</a:t>
            </a:r>
            <a:r>
              <a:rPr lang="el-GR" altLang="el-GR" sz="2400">
                <a:latin typeface="Tahoma" pitchFamily="34" charset="0"/>
              </a:rPr>
              <a:t>  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και </a:t>
            </a:r>
            <a:r>
              <a:rPr lang="en-US" altLang="el-GR" sz="2400">
                <a:latin typeface="Tahoma" pitchFamily="34" charset="0"/>
                <a:cs typeface="Tahoma" pitchFamily="34" charset="0"/>
              </a:rPr>
              <a:t>K</a:t>
            </a:r>
            <a:r>
              <a:rPr lang="el-GR" altLang="el-GR" sz="2400">
                <a:latin typeface="Tahoma" pitchFamily="34" charset="0"/>
                <a:sym typeface="Symbol" pitchFamily="18" charset="2"/>
              </a:rPr>
              <a:t>3</a:t>
            </a:r>
          </a:p>
          <a:p>
            <a:pPr lvl="1" algn="just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el-GR" altLang="el-GR" sz="2400">
                <a:latin typeface="Tahoma" pitchFamily="34" charset="0"/>
              </a:rPr>
              <a:t>τότε λέμε ότι η εμπειρική κατανομή συχνοτήτων ακολουθεί την Κανονική Κατανομή </a:t>
            </a:r>
          </a:p>
        </p:txBody>
      </p:sp>
      <p:sp>
        <p:nvSpPr>
          <p:cNvPr id="8197" name="Rectangle 11"/>
          <p:cNvSpPr>
            <a:spLocks noChangeArrowheads="1"/>
          </p:cNvSpPr>
          <p:nvPr/>
        </p:nvSpPr>
        <p:spPr bwMode="auto">
          <a:xfrm>
            <a:off x="6400800" y="-690563"/>
            <a:ext cx="0" cy="199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8198" name="Rectangle 12"/>
          <p:cNvSpPr>
            <a:spLocks noChangeArrowheads="1"/>
          </p:cNvSpPr>
          <p:nvPr/>
        </p:nvSpPr>
        <p:spPr bwMode="auto">
          <a:xfrm>
            <a:off x="0" y="1308100"/>
            <a:ext cx="9144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8199" name="Picture 13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3352800"/>
            <a:ext cx="3810000" cy="3505200"/>
          </a:xfrm>
          <a:noFill/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2928938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Στο υψηλότερο σημείο της κανονικής κατανομής αντιστοιχεί ο μέσος ο οποίος είναι και διάμεσος και επικρατούσα τιμή</a:t>
            </a:r>
            <a:endParaRPr lang="el-GR" alt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Η κανονική κατανομή είναι συμμετρική κατανομή </a:t>
            </a:r>
            <a:endParaRPr lang="el-GR" alt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οι ουρές από αριστερά και δεξιά θεωρητικά είναι ασύμπτωτες με τον οριζόντιο άξονα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.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 </a:t>
            </a:r>
            <a:endParaRPr lang="en-US" altLang="el-GR" sz="280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262313" y="2538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pic>
        <p:nvPicPr>
          <p:cNvPr id="9220" name="5 - Εικόν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8938"/>
            <a:ext cx="9144000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4572000"/>
          </a:xfrm>
        </p:spPr>
        <p:txBody>
          <a:bodyPr/>
          <a:lstStyle/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Ο οριζόντιος άξονας είναι η ευθεία των πραγματικών αριθμών. Το συνολικό εμβαδόν ανάμεσα στην κανονική καμπύλη και τον οριζόντιο άξονα είναι 1. </a:t>
            </a:r>
            <a:endParaRPr lang="en-US" alt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Οι τιμές που μπορεί να πάρει η τυχαία μεταβλητή είναι άπειρες και επομένως η πιθανότητα να πάρουμε μία συγκεκριμένη τιμή είναι </a:t>
            </a:r>
            <a:endParaRPr lang="en-US" alt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Αυτό που αναζητούμε λοιπόν είναι η πιθανότητα να είμαστε πάνω ή κάτω από μία συγκεκριμένη τιμή [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P(X&lt;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α) 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P(X&lt;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α)] ή η πιθανότητα να είμαστε ανάμεσα σε δύο συγκεκριμένες τιμές [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P(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α&lt;</a:t>
            </a:r>
            <a:r>
              <a:rPr lang="en-US" altLang="el-GR" sz="2800" smtClean="0">
                <a:latin typeface="Tahoma" pitchFamily="34" charset="0"/>
                <a:cs typeface="Tahoma" pitchFamily="34" charset="0"/>
              </a:rPr>
              <a:t>x</a:t>
            </a:r>
            <a:r>
              <a:rPr lang="el-GR" altLang="el-GR" sz="2800" smtClean="0">
                <a:latin typeface="Tahoma" pitchFamily="34" charset="0"/>
                <a:cs typeface="Tahoma" pitchFamily="34" charset="0"/>
              </a:rPr>
              <a:t>&lt;β)].</a:t>
            </a:r>
          </a:p>
          <a:p>
            <a:pPr algn="just" eaLnBrk="1" hangingPunct="1"/>
            <a:endParaRPr lang="el-GR" alt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altLang="el-GR" sz="2800" smtClean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262313" y="25384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pic>
        <p:nvPicPr>
          <p:cNvPr id="10244" name="3 - Εικόνα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86313"/>
            <a:ext cx="8715375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0245" name="Object 2"/>
          <p:cNvGraphicFramePr>
            <a:graphicFrameLocks noChangeAspect="1"/>
          </p:cNvGraphicFramePr>
          <p:nvPr/>
        </p:nvGraphicFramePr>
        <p:xfrm>
          <a:off x="1357313" y="2214563"/>
          <a:ext cx="678815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Έγγραφο" r:id="rId5" imgW="5287300" imgH="496407" progId="Word.Document.12">
                  <p:embed/>
                </p:oleObj>
              </mc:Choice>
              <mc:Fallback>
                <p:oleObj name="Έγγραφο" r:id="rId5" imgW="5287300" imgH="496407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7313" y="2214563"/>
                        <a:ext cx="6788150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3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3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6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4572000" cy="6858000"/>
          </a:xfrm>
        </p:spPr>
        <p:txBody>
          <a:bodyPr/>
          <a:lstStyle/>
          <a:p>
            <a:pPr algn="just" eaLnBrk="1" hangingPunct="1"/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Στην κανονική κατανομή αποδεικνύεται ότι στο διάστημα ± σ η καμπύλη περιλαμβάνει το 68% περίπου των περιπτώσεων, </a:t>
            </a:r>
            <a:endParaRPr lang="el-GR" altLang="el-GR" sz="2400" smtClean="0">
              <a:latin typeface="Tahoma" pitchFamily="34" charset="0"/>
            </a:endParaRPr>
          </a:p>
          <a:p>
            <a:pPr algn="just" eaLnBrk="1" hangingPunct="1"/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στο διάστημα μεταξύ ± 2σ η καμπύλη περιλαμβάνει το 95,9% των περιπτώσεων </a:t>
            </a:r>
            <a:endParaRPr lang="el-GR" altLang="el-GR" sz="2400" smtClean="0">
              <a:latin typeface="Tahoma" pitchFamily="34" charset="0"/>
            </a:endParaRPr>
          </a:p>
          <a:p>
            <a:pPr algn="just" eaLnBrk="1" hangingPunct="1"/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και στο διάστημα </a:t>
            </a:r>
            <a:r>
              <a:rPr lang="el-GR" altLang="el-GR" sz="2400" u="sng" smtClean="0">
                <a:latin typeface="Tahoma" pitchFamily="34" charset="0"/>
                <a:cs typeface="Tahoma" pitchFamily="34" charset="0"/>
              </a:rPr>
              <a:t>+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 3σ το 99,7% των περιπτώσεων. </a:t>
            </a:r>
            <a:endParaRPr lang="el-GR" altLang="el-GR" sz="2400" smtClean="0">
              <a:latin typeface="Tahoma" pitchFamily="34" charset="0"/>
            </a:endParaRPr>
          </a:p>
          <a:p>
            <a:pPr algn="just" eaLnBrk="1" hangingPunct="1"/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Η Κανονική Καμπύλη, για τιμές της χ = ±3σ γύρω από το μέσο (μ) συγκλίνει ταχύτατα προς τον άξονα των Χ, αλλά είναι ασύμπτωτη με τον οριζόντιο ά</a:t>
            </a:r>
            <a:r>
              <a:rPr lang="el-GR" altLang="el-GR" sz="2400" smtClean="0">
                <a:latin typeface="Tahoma" pitchFamily="34" charset="0"/>
              </a:rPr>
              <a:t>ξ</a:t>
            </a:r>
            <a:r>
              <a:rPr lang="el-GR" altLang="el-GR" sz="2400" smtClean="0">
                <a:latin typeface="Tahoma" pitchFamily="34" charset="0"/>
                <a:cs typeface="Tahoma" pitchFamily="34" charset="0"/>
              </a:rPr>
              <a:t>ονα. </a:t>
            </a:r>
          </a:p>
        </p:txBody>
      </p:sp>
      <p:pic>
        <p:nvPicPr>
          <p:cNvPr id="13317" name="Picture 5"/>
          <p:cNvPicPr>
            <a:picLocks noChangeAspect="1" noChangeArrowheads="1"/>
          </p:cNvPicPr>
          <p:nvPr>
            <p:ph type="clipArt"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571625"/>
            <a:ext cx="4495800" cy="5286375"/>
          </a:xfrm>
          <a:noFill/>
        </p:spPr>
      </p:pic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4572000" y="0"/>
            <a:ext cx="4572000" cy="1589088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l-GR" altLang="el-GR" sz="2400">
                <a:latin typeface="Tahoma" pitchFamily="34" charset="0"/>
                <a:cs typeface="Tahoma" pitchFamily="34" charset="0"/>
              </a:rPr>
              <a:t>Θεωρητικώς, η καμπύλη τέμνει </a:t>
            </a:r>
            <a:endParaRPr lang="el-GR" altLang="el-GR" sz="240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>
                <a:latin typeface="Tahoma" pitchFamily="34" charset="0"/>
                <a:cs typeface="Tahoma" pitchFamily="34" charset="0"/>
              </a:rPr>
              <a:t>τον ά</a:t>
            </a:r>
            <a:r>
              <a:rPr lang="el-GR" altLang="el-GR" sz="2400">
                <a:latin typeface="Tahoma" pitchFamily="34" charset="0"/>
              </a:rPr>
              <a:t>ξ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ονα των Χ αντίστοιχα </a:t>
            </a:r>
            <a:r>
              <a:rPr lang="el-GR" altLang="el-GR" sz="2400">
                <a:latin typeface="Tahoma" pitchFamily="34" charset="0"/>
              </a:rPr>
              <a:t>στο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altLang="el-GR" sz="2400">
                <a:latin typeface="Tahoma" pitchFamily="34" charset="0"/>
                <a:cs typeface="Tahoma" pitchFamily="34" charset="0"/>
              </a:rPr>
              <a:t> </a:t>
            </a:r>
            <a:r>
              <a:rPr lang="el-GR" altLang="el-GR" sz="2400">
                <a:latin typeface="Tahoma" pitchFamily="34" charset="0"/>
              </a:rPr>
              <a:t>-</a:t>
            </a:r>
            <a:r>
              <a:rPr lang="el-GR" altLang="el-GR" sz="2400">
                <a:latin typeface="Tahoma" pitchFamily="34" charset="0"/>
                <a:cs typeface="Tahoma" pitchFamily="34" charset="0"/>
              </a:rPr>
              <a:t>∞ και +∞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6360</TotalTime>
  <Words>2004</Words>
  <Application>Microsoft Office PowerPoint</Application>
  <PresentationFormat>Προβολή στην οθόνη (4:3)</PresentationFormat>
  <Paragraphs>618</Paragraphs>
  <Slides>34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34</vt:i4>
      </vt:variant>
    </vt:vector>
  </HeadingPairs>
  <TitlesOfParts>
    <vt:vector size="48" baseType="lpstr">
      <vt:lpstr>Times New Roman</vt:lpstr>
      <vt:lpstr>Arial</vt:lpstr>
      <vt:lpstr>Calibri</vt:lpstr>
      <vt:lpstr>Tahoma</vt:lpstr>
      <vt:lpstr>Courier New</vt:lpstr>
      <vt:lpstr>Symbol</vt:lpstr>
      <vt:lpstr>Wingdings</vt:lpstr>
      <vt:lpstr>Bookman Old Style</vt:lpstr>
      <vt:lpstr>Cambria Math</vt:lpstr>
      <vt:lpstr>Προεπιλεγμένη σχεδίαση</vt:lpstr>
      <vt:lpstr>Microsoft Equation 3.0</vt:lpstr>
      <vt:lpstr>Visio.Drawing.11</vt:lpstr>
      <vt:lpstr>Έγγραφο του Microsoft Office Word</vt:lpstr>
      <vt:lpstr>Έγγραφο του Microsoft Word</vt:lpstr>
      <vt:lpstr>ΚΑΝΟΝΙΚΗ ΚΑΤΑΝΟΜΗ</vt:lpstr>
      <vt:lpstr>Γενικά χαρακτηριστικά της Κανονικής Κατανομής </vt:lpstr>
      <vt:lpstr>Γενικά χαρακτηριστικά της Κανονικής Κατανομής </vt:lpstr>
      <vt:lpstr>Χαρακτηριστικά Κανονικής Κατανομής </vt:lpstr>
      <vt:lpstr>Υπάρχει ολόκληρη οικογένεια κανονικών κατανομών και η κάθε μια διαφέρει από τις άλλες στον μέσο και την τυπική απόκλιση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Μία τυπική απόκλιση από το μέσο</vt:lpstr>
      <vt:lpstr>Δύο τυπικές αποκλίσεις από το μέσο</vt:lpstr>
      <vt:lpstr>Τρεις τυπικές αποκλίσεις από το μέσο</vt:lpstr>
      <vt:lpstr>Λόγοι για την χρησιμοποίηση της κανονικής κατανομής </vt:lpstr>
      <vt:lpstr>Πίνακες της κανονικής κατανομής</vt:lpstr>
      <vt:lpstr>Πίνακας αθροιστικής κατανομής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TEI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Κατανομή Poisson</dc:title>
  <dc:creator>SARIANNIDIS</dc:creator>
  <cp:lastModifiedBy>nikos</cp:lastModifiedBy>
  <cp:revision>93</cp:revision>
  <dcterms:created xsi:type="dcterms:W3CDTF">2004-10-18T17:25:21Z</dcterms:created>
  <dcterms:modified xsi:type="dcterms:W3CDTF">2017-02-19T18:51:21Z</dcterms:modified>
</cp:coreProperties>
</file>