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32" r:id="rId2"/>
    <p:sldId id="257" r:id="rId3"/>
    <p:sldId id="259" r:id="rId4"/>
    <p:sldId id="261" r:id="rId5"/>
    <p:sldId id="262" r:id="rId6"/>
    <p:sldId id="269" r:id="rId7"/>
    <p:sldId id="314" r:id="rId8"/>
    <p:sldId id="315" r:id="rId9"/>
    <p:sldId id="321" r:id="rId10"/>
    <p:sldId id="316" r:id="rId11"/>
    <p:sldId id="317" r:id="rId12"/>
    <p:sldId id="322" r:id="rId13"/>
    <p:sldId id="318" r:id="rId14"/>
    <p:sldId id="319" r:id="rId15"/>
    <p:sldId id="320" r:id="rId16"/>
    <p:sldId id="323" r:id="rId17"/>
    <p:sldId id="324" r:id="rId18"/>
    <p:sldId id="294" r:id="rId19"/>
    <p:sldId id="325" r:id="rId20"/>
    <p:sldId id="295" r:id="rId21"/>
    <p:sldId id="326" r:id="rId22"/>
    <p:sldId id="327" r:id="rId23"/>
    <p:sldId id="296" r:id="rId24"/>
    <p:sldId id="328" r:id="rId25"/>
    <p:sldId id="297" r:id="rId26"/>
    <p:sldId id="329" r:id="rId27"/>
    <p:sldId id="330" r:id="rId28"/>
    <p:sldId id="331" r:id="rId29"/>
  </p:sldIdLst>
  <p:sldSz cx="9144000" cy="6858000" type="screen4x3"/>
  <p:notesSz cx="6858000" cy="9144000"/>
  <p:custDataLst>
    <p:tags r:id="rId31"/>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a:t>
            </a:r>
            <a:r>
              <a:rPr lang="en-US" sz="2800" b="1" dirty="0" smtClean="0"/>
              <a:t>3</a:t>
            </a:r>
            <a:r>
              <a:rPr lang="el-GR" sz="2800" b="1" dirty="0" smtClean="0"/>
              <a:t>:</a:t>
            </a:r>
            <a:r>
              <a:rPr lang="en-US" sz="2800" dirty="0" smtClean="0"/>
              <a:t> </a:t>
            </a:r>
            <a:r>
              <a:rPr lang="el-GR" sz="2800" dirty="0" smtClean="0"/>
              <a:t>Διοίκηση Ανθρωπίνων Πόρων</a:t>
            </a:r>
          </a:p>
          <a:p>
            <a:pPr algn="ctr" eaLnBrk="1" hangingPunct="1"/>
            <a:endParaRPr lang="el-GR" sz="2800" dirty="0" smtClean="0"/>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17745270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Διοίκηση Ανθρωπίνων Πόρων: Ιστορική εξέλιξη (5)</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a:defRPr/>
            </a:pPr>
            <a:r>
              <a:rPr lang="el-GR" sz="2000" dirty="0" smtClean="0"/>
              <a:t>Αυτή η μελέτη αποτέλεσε την βάση των κοινωνικών προγραμμάτων σε σχέση με τους ανθρώπινους πόρους. Τέτοια προγράμματα είναι τα προγράμματα αναψυχής, επαγγελματικών παροχών, και συμβουλών.</a:t>
            </a:r>
          </a:p>
          <a:p>
            <a:pPr>
              <a:defRPr/>
            </a:pPr>
            <a:r>
              <a:rPr lang="el-GR" sz="2000" dirty="0" smtClean="0"/>
              <a:t>Τα πειράματα αυτά αποκάλυψαν την σημασία των κοινωνικών και ψυχολογικών παραγόντων των εργαζομένων, καθώς και την ανάγκη όχι μόνο δημιουργίας μια ‘παραγωγικής μηχανής’ τύπου </a:t>
            </a:r>
            <a:r>
              <a:rPr lang="el-GR" sz="2000" dirty="0" err="1" smtClean="0"/>
              <a:t>Τεϊλορ</a:t>
            </a:r>
            <a:r>
              <a:rPr lang="el-GR" sz="2000" dirty="0" smtClean="0"/>
              <a:t> αλλά και ενασχόλησης με τις κοινωνικές αξίες της επιχείρησης. </a:t>
            </a:r>
          </a:p>
          <a:p>
            <a:pPr>
              <a:defRPr/>
            </a:pPr>
            <a:r>
              <a:rPr lang="el-GR" sz="2000" dirty="0" smtClean="0"/>
              <a:t>Έτσι οι έρευνες αυτές ήταν η αιτία ο </a:t>
            </a:r>
            <a:r>
              <a:rPr lang="en-US" sz="2000" dirty="0"/>
              <a:t>Elton Mayo </a:t>
            </a:r>
            <a:r>
              <a:rPr lang="el-GR" sz="2000" dirty="0" smtClean="0"/>
              <a:t>να γίνει ο ιδρυτής του κινήματος ανθρωπίνων σχέσεων και να αποδείξει ότι η παραγωγικότητα της εργασίας σχετίζεται τόσο με κοινωνικούς όσο και με ψυχολογικούς παράγοντες όσο και με την ίδια την εργασία.</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9782266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Λειτουργίες Δ.Α.Π. (1)</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a:lnSpc>
                <a:spcPct val="80000"/>
              </a:lnSpc>
              <a:defRPr/>
            </a:pPr>
            <a:r>
              <a:rPr lang="el-GR" sz="2000" b="1" dirty="0" smtClean="0"/>
              <a:t>Προγραμματισμός: </a:t>
            </a:r>
            <a:r>
              <a:rPr lang="el-GR" sz="2000" dirty="0" smtClean="0"/>
              <a:t>Σχεδίαση </a:t>
            </a:r>
            <a:r>
              <a:rPr lang="el-GR" sz="2000" dirty="0"/>
              <a:t>σταδιοδρομιών ή εργασιών, πρόσληψη, αξιολόγηση, σχεδίαση και εφαρμογή συστημάτων αμοιβής.</a:t>
            </a:r>
          </a:p>
          <a:p>
            <a:pPr>
              <a:lnSpc>
                <a:spcPct val="80000"/>
              </a:lnSpc>
              <a:defRPr/>
            </a:pPr>
            <a:r>
              <a:rPr lang="el-GR" sz="2000" b="1" dirty="0" smtClean="0"/>
              <a:t>Πρόσληψη</a:t>
            </a:r>
            <a:r>
              <a:rPr lang="el-GR" sz="2000" dirty="0" smtClean="0"/>
              <a:t>: 1.Τεχνικές </a:t>
            </a:r>
            <a:r>
              <a:rPr lang="el-GR" sz="2000" dirty="0"/>
              <a:t>πρόσληψης μέσα στον οργανισμό, όπως ανακοίνωση θέσης  εργασίας ή αναζήτηση στα υπάρχοντα αρχεία. </a:t>
            </a:r>
            <a:r>
              <a:rPr lang="el-GR" sz="2000" dirty="0" smtClean="0"/>
              <a:t>           2</a:t>
            </a:r>
            <a:r>
              <a:rPr lang="el-GR" sz="2000" dirty="0"/>
              <a:t>. Τεχνικές πρόσληψης έξω από την επιχείρηση, όπως αγγελία, γραφεία εύρεσης εργασίας, συστάσεις από υπάρχοντες υπαλλήλους, άλλες οργανώσεις, άλλες μέθοδοι.</a:t>
            </a:r>
          </a:p>
          <a:p>
            <a:pPr>
              <a:lnSpc>
                <a:spcPct val="80000"/>
              </a:lnSpc>
              <a:defRPr/>
            </a:pPr>
            <a:r>
              <a:rPr lang="el-GR" sz="2000" b="1" dirty="0" smtClean="0"/>
              <a:t>Επιλογή</a:t>
            </a:r>
            <a:r>
              <a:rPr lang="el-GR" sz="2000" dirty="0" smtClean="0"/>
              <a:t>: </a:t>
            </a:r>
            <a:r>
              <a:rPr lang="el-GR" sz="2000" dirty="0"/>
              <a:t>α) </a:t>
            </a:r>
            <a:r>
              <a:rPr lang="el-GR" sz="2000" dirty="0" smtClean="0"/>
              <a:t>συνέντευξη, </a:t>
            </a:r>
            <a:r>
              <a:rPr lang="el-GR" sz="2000" dirty="0"/>
              <a:t>β</a:t>
            </a:r>
            <a:r>
              <a:rPr lang="el-GR" sz="2000" dirty="0" smtClean="0"/>
              <a:t>) δομημένη συνέντευξη, </a:t>
            </a:r>
            <a:r>
              <a:rPr lang="el-GR" sz="2000" dirty="0"/>
              <a:t>γ) </a:t>
            </a:r>
            <a:r>
              <a:rPr lang="el-GR" sz="2000" dirty="0" smtClean="0"/>
              <a:t>αδόμητη και </a:t>
            </a:r>
            <a:r>
              <a:rPr lang="el-GR" sz="2000" dirty="0"/>
              <a:t>δ) </a:t>
            </a:r>
            <a:r>
              <a:rPr lang="el-GR" sz="2000" dirty="0" smtClean="0"/>
              <a:t>πιεστική.</a:t>
            </a:r>
            <a:endParaRPr lang="el-GR" sz="2000" dirty="0"/>
          </a:p>
          <a:p>
            <a:pPr>
              <a:lnSpc>
                <a:spcPct val="80000"/>
              </a:lnSpc>
              <a:defRPr/>
            </a:pPr>
            <a:r>
              <a:rPr lang="el-GR" sz="2000" b="1" dirty="0" smtClean="0"/>
              <a:t>Αποζημίωση</a:t>
            </a:r>
            <a:r>
              <a:rPr lang="el-GR" sz="2000" dirty="0" smtClean="0"/>
              <a:t>: -</a:t>
            </a:r>
            <a:r>
              <a:rPr lang="el-GR" sz="2000" dirty="0"/>
              <a:t>Χρηματική αμοιβή: Μισθός, Ωρομίσθιο, κίνητρα ή αμοιβή με το κομμάτι, επιμίσθιο</a:t>
            </a:r>
            <a:r>
              <a:rPr lang="el-GR" sz="2000" dirty="0" smtClean="0"/>
              <a:t>.                                                                          -Μη </a:t>
            </a:r>
            <a:r>
              <a:rPr lang="el-GR" sz="2000" dirty="0"/>
              <a:t>χρηματική αμοιβή: Ασφάλιση υγείας, κοινωνική ασφάλιση, νομική </a:t>
            </a:r>
            <a:r>
              <a:rPr lang="el-GR" sz="2000" dirty="0" smtClean="0"/>
              <a:t>προστασία, </a:t>
            </a:r>
            <a:r>
              <a:rPr lang="el-GR" sz="2000" dirty="0"/>
              <a:t>κλπ.</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9782266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Λειτουργίες Δ.Α.Π. (2)</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a:lnSpc>
                <a:spcPct val="80000"/>
              </a:lnSpc>
              <a:defRPr/>
            </a:pPr>
            <a:r>
              <a:rPr lang="el-GR" sz="2000" b="1" dirty="0" smtClean="0"/>
              <a:t>Εκπαίδευση και Ανάπτυξη</a:t>
            </a:r>
            <a:r>
              <a:rPr lang="el-GR" sz="2000" dirty="0" smtClean="0"/>
              <a:t>: </a:t>
            </a:r>
            <a:r>
              <a:rPr lang="el-GR" sz="2000" dirty="0"/>
              <a:t>Η εκπαίδευση επικεντρώνεται στην υπάρχουσα θέση εργασίας, η μόρφωση δίνει έμφαση σε μια μελλοντική θέση εργασίας, αντίθετα η ανάπτυξη επικεντρώνεται στις μελλοντικές δραστηριότητες της επιχείρησης και η αξιολόγησή της είναι αδύνατη. Και οι τρεις δραστηριότητες αποτελούν τμήμα της έννοιας της ανάπτυξης ανθρώπινων πόρων (</a:t>
            </a:r>
            <a:r>
              <a:rPr lang="en-US" sz="2000" dirty="0"/>
              <a:t>Human Resources </a:t>
            </a:r>
            <a:r>
              <a:rPr lang="en-US" sz="2000" dirty="0" smtClean="0"/>
              <a:t>Development</a:t>
            </a:r>
            <a:r>
              <a:rPr lang="el-GR" sz="2000" dirty="0" smtClean="0"/>
              <a:t> -</a:t>
            </a:r>
            <a:r>
              <a:rPr lang="en-US" sz="2000" dirty="0" smtClean="0"/>
              <a:t> </a:t>
            </a:r>
            <a:r>
              <a:rPr lang="en-US" sz="2000" dirty="0"/>
              <a:t>HRD).</a:t>
            </a:r>
          </a:p>
          <a:p>
            <a:pPr>
              <a:lnSpc>
                <a:spcPct val="80000"/>
              </a:lnSpc>
              <a:defRPr/>
            </a:pPr>
            <a:r>
              <a:rPr lang="el-GR" sz="2000" b="1" dirty="0" smtClean="0"/>
              <a:t>Αξιολόγηση του προσωπικού</a:t>
            </a:r>
            <a:r>
              <a:rPr lang="el-GR" sz="2000" dirty="0" smtClean="0"/>
              <a:t>: </a:t>
            </a:r>
            <a:r>
              <a:rPr lang="el-GR" sz="2000" dirty="0"/>
              <a:t>Συντελείται σε τρία επίπεδα εντός της επιχείρησης. </a:t>
            </a:r>
            <a:r>
              <a:rPr lang="el-GR" sz="2000" dirty="0" smtClean="0"/>
              <a:t> Το </a:t>
            </a:r>
            <a:r>
              <a:rPr lang="el-GR" sz="2000" dirty="0"/>
              <a:t>ένα αφορά της απόδοση της </a:t>
            </a:r>
            <a:r>
              <a:rPr lang="el-GR" sz="2000" dirty="0" smtClean="0"/>
              <a:t>επιχείρησης, </a:t>
            </a:r>
            <a:r>
              <a:rPr lang="el-GR" sz="2000" dirty="0"/>
              <a:t>το άλλο την αξιολόγηση των διάφορων </a:t>
            </a:r>
            <a:r>
              <a:rPr lang="el-GR" sz="2000" dirty="0" err="1"/>
              <a:t>οργανωσιακών</a:t>
            </a:r>
            <a:r>
              <a:rPr lang="el-GR" sz="2000" dirty="0"/>
              <a:t> μονάδων και το τρίτο την αξιολόγηση της απόδοσης του προσωπικού.</a:t>
            </a:r>
          </a:p>
          <a:p>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6462919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Ομάδες εργασίας: Δυναμική και δημιουργικότητα</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a:defRPr/>
            </a:pPr>
            <a:r>
              <a:rPr lang="el-GR" sz="2000" b="1" dirty="0"/>
              <a:t>Τυπικές ομάδες</a:t>
            </a:r>
            <a:r>
              <a:rPr lang="el-GR" sz="2000" dirty="0"/>
              <a:t>: ορίζονται από τον οργανισμό και υπακούουν στην αρχή της βαθμιδωτής κλίμακας ιεραρχίας, αποκτούν νόμιμη εξουσία από τον οργανισμό και επικοινωνούν μεταξύ τους σύμφωνα με την οργανωτική δομή.</a:t>
            </a:r>
          </a:p>
          <a:p>
            <a:pPr>
              <a:defRPr/>
            </a:pPr>
            <a:r>
              <a:rPr lang="el-GR" sz="2000" b="1" dirty="0"/>
              <a:t>Άτυπη ομάδα</a:t>
            </a:r>
            <a:r>
              <a:rPr lang="el-GR" sz="2000" dirty="0"/>
              <a:t>: δημιουργείται από τους ίδιους τους εργαζόμενους και δεν ορίζεται από τον </a:t>
            </a:r>
            <a:r>
              <a:rPr lang="el-GR" sz="2000" dirty="0" smtClean="0"/>
              <a:t>οργανισμό (ομάδες </a:t>
            </a:r>
            <a:r>
              <a:rPr lang="el-GR" sz="2000" dirty="0"/>
              <a:t>συμφερόντων, </a:t>
            </a:r>
            <a:r>
              <a:rPr lang="el-GR" sz="2000" dirty="0" smtClean="0"/>
              <a:t>φιλικές, </a:t>
            </a:r>
            <a:r>
              <a:rPr lang="el-GR" sz="2000" dirty="0"/>
              <a:t>κλπ</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9782266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Στάδια διαμόρφωσης και ανάπτυξης ομάδων</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buNone/>
              <a:defRPr/>
            </a:pPr>
            <a:r>
              <a:rPr lang="el-GR" sz="2000" b="1" dirty="0" smtClean="0"/>
              <a:t>Κάθε </a:t>
            </a:r>
            <a:r>
              <a:rPr lang="el-GR" sz="2000" b="1" dirty="0"/>
              <a:t>ομάδα για να ωριμάσει περνάει από τα τέσσερα </a:t>
            </a:r>
            <a:r>
              <a:rPr lang="el-GR" sz="2000" b="1" dirty="0" smtClean="0"/>
              <a:t>στάδια:</a:t>
            </a:r>
            <a:endParaRPr lang="el-GR" sz="2000" b="1" dirty="0"/>
          </a:p>
          <a:p>
            <a:pPr marL="457200" indent="-457200">
              <a:buFont typeface="+mj-lt"/>
              <a:buAutoNum type="arabicPeriod"/>
              <a:defRPr/>
            </a:pPr>
            <a:r>
              <a:rPr lang="el-GR" sz="2000" dirty="0" smtClean="0"/>
              <a:t>Στάδιο </a:t>
            </a:r>
            <a:r>
              <a:rPr lang="el-GR" sz="2000" dirty="0"/>
              <a:t>αμοιβαίας αποδοχής. Κατά την διάρκεια αυτής της φάσης τα </a:t>
            </a:r>
            <a:r>
              <a:rPr lang="el-GR" sz="2000" dirty="0" smtClean="0"/>
              <a:t> μέλη </a:t>
            </a:r>
            <a:r>
              <a:rPr lang="el-GR" sz="2000" dirty="0"/>
              <a:t>συναντιούνται και γνωρίζονται μεταξύ τους. </a:t>
            </a:r>
          </a:p>
          <a:p>
            <a:pPr marL="457200" indent="-457200">
              <a:buFont typeface="+mj-lt"/>
              <a:buAutoNum type="arabicPeriod"/>
              <a:defRPr/>
            </a:pPr>
            <a:r>
              <a:rPr lang="el-GR" sz="2000" dirty="0" smtClean="0"/>
              <a:t>Στάδιο </a:t>
            </a:r>
            <a:r>
              <a:rPr lang="el-GR" sz="2000" dirty="0"/>
              <a:t>λήψης αποφάσεων. Σ’ αυτό το στάδιο επιλύονται προβλήματα και λαμβάνονται αποφάσεις. </a:t>
            </a:r>
            <a:endParaRPr lang="el-GR" sz="2000" dirty="0" smtClean="0"/>
          </a:p>
          <a:p>
            <a:pPr marL="457200" indent="-457200">
              <a:buFont typeface="+mj-lt"/>
              <a:buAutoNum type="arabicPeriod"/>
              <a:defRPr/>
            </a:pPr>
            <a:r>
              <a:rPr lang="el-GR" sz="2000" dirty="0" smtClean="0"/>
              <a:t>Στάδιο </a:t>
            </a:r>
            <a:r>
              <a:rPr lang="el-GR" sz="2000" dirty="0"/>
              <a:t>ωριμότητας. Η μετατροπή του ανταγωνισμού των ατόμων σε </a:t>
            </a:r>
            <a:r>
              <a:rPr lang="el-GR" sz="2000" dirty="0" smtClean="0"/>
              <a:t>συνεργασία </a:t>
            </a:r>
            <a:r>
              <a:rPr lang="el-GR" sz="2000" dirty="0"/>
              <a:t>χαρακτηρίζει το στάδιο ωριμότητας της ομάδας. Η ταυτότητα της ομάδας εδραιώνεται και τα μέλη της εργάζονται με την μέγιστη αποδοτικότητα και </a:t>
            </a:r>
            <a:r>
              <a:rPr lang="el-GR" sz="2000" dirty="0" smtClean="0"/>
              <a:t>αποτελεσματικότητα.</a:t>
            </a:r>
          </a:p>
          <a:p>
            <a:pPr marL="457200" indent="-457200">
              <a:buFont typeface="+mj-lt"/>
              <a:buAutoNum type="arabicPeriod"/>
              <a:defRPr/>
            </a:pPr>
            <a:r>
              <a:rPr lang="el-GR" sz="2000" dirty="0" smtClean="0"/>
              <a:t>Φάση </a:t>
            </a:r>
            <a:r>
              <a:rPr lang="el-GR" sz="2000" dirty="0"/>
              <a:t>ελέγχου. Η ομάδα έχει ήδη πάρει την τελική μορφή της. Τα άτομα που δεν ταίριαζαν με την ομάδα έχουν αποχωρήσει και όσοι παραμένουν έχουν συνδεθεί στενά μεταξύ τους.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9782266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Ομάδα εργασίας: Ειδικά χαρακτηριστικά ομάδων (1)</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marL="0" indent="0">
              <a:buNone/>
              <a:defRPr/>
            </a:pPr>
            <a:r>
              <a:rPr lang="el-GR" sz="2000" b="1" dirty="0" smtClean="0"/>
              <a:t>Κανόνες συμπεριφοράς στην ομάδα</a:t>
            </a:r>
            <a:r>
              <a:rPr lang="el-GR" sz="2000" dirty="0" smtClean="0"/>
              <a:t>: Η </a:t>
            </a:r>
            <a:r>
              <a:rPr lang="el-GR" sz="2000" dirty="0"/>
              <a:t>συμπεριφορά στην ομάδα κινείται σε ορισμένα αποδεκτά όρια. Η διοίκηση </a:t>
            </a:r>
            <a:r>
              <a:rPr lang="el-GR" sz="2000" dirty="0" smtClean="0"/>
              <a:t>(ή </a:t>
            </a:r>
            <a:r>
              <a:rPr lang="el-GR" sz="2000" dirty="0"/>
              <a:t>η ίδια η ομάδα) καθορίζει τα κατώτερα αποδεκτά πρότυπα απόδοσης, ενώ τα μέλη της ομάδας προσδιορίζουν το ανώτερο αποδεκτό επίπεδο απόδοσης. Αν η διοίκηση θέλει να αυξήσει την παραγωγικότητα της ομάδας, θα πρέπει αν μεταβάλει ταυτόχρονα τόσο το ανώτερο όσο και το κατώτερο όριο απόδοσης.</a:t>
            </a:r>
          </a:p>
          <a:p>
            <a:pPr marL="0" indent="0">
              <a:buNone/>
              <a:defRPr/>
            </a:pPr>
            <a:r>
              <a:rPr lang="el-GR" sz="2000" b="1" dirty="0" smtClean="0"/>
              <a:t>Μέγεθος ομάδας:  </a:t>
            </a:r>
            <a:r>
              <a:rPr lang="el-GR" sz="2000" dirty="0" smtClean="0"/>
              <a:t>δεν </a:t>
            </a:r>
            <a:r>
              <a:rPr lang="el-GR" sz="2000" dirty="0"/>
              <a:t>υπάρχει ένα και μοναδικό γενικώς αποδεκτό μέγεθος ομάδας που να εξασφαλίζει τη μέγιστη αποδοτικότητα, αλλά η διοίκηση μπορεί να ακολουθεί ορισμένες γενικές κατευθυντήριες γραμμές:</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9782266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Ομάδα εργασίας: Ειδικά χαρακτηριστικά ομάδων (2)</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marL="0" indent="0">
              <a:buNone/>
              <a:defRPr/>
            </a:pPr>
            <a:r>
              <a:rPr lang="el-GR" sz="2000" dirty="0" smtClean="0"/>
              <a:t>- Η </a:t>
            </a:r>
            <a:r>
              <a:rPr lang="el-GR" sz="2000" dirty="0"/>
              <a:t>ομάδα </a:t>
            </a:r>
            <a:r>
              <a:rPr lang="el-GR" sz="2000" b="1" dirty="0"/>
              <a:t>δεν πρέπει να είναι πολύ μικρή</a:t>
            </a:r>
            <a:r>
              <a:rPr lang="el-GR" sz="2000" dirty="0"/>
              <a:t>. Θα πρέπει να έχει αρκετούς </a:t>
            </a:r>
            <a:r>
              <a:rPr lang="el-GR" sz="2000" dirty="0" smtClean="0"/>
              <a:t>Δ.Α.Π</a:t>
            </a:r>
            <a:r>
              <a:rPr lang="el-GR" sz="2000" dirty="0"/>
              <a:t>. για την ολοκλήρωση της εργασίας της.</a:t>
            </a:r>
          </a:p>
          <a:p>
            <a:pPr marL="0" indent="0">
              <a:buNone/>
              <a:defRPr/>
            </a:pPr>
            <a:r>
              <a:rPr lang="el-GR" sz="2000" dirty="0"/>
              <a:t>-  </a:t>
            </a:r>
            <a:r>
              <a:rPr lang="el-GR" sz="2000" b="1" dirty="0"/>
              <a:t>Δ</a:t>
            </a:r>
            <a:r>
              <a:rPr lang="el-GR" sz="2000" b="1" dirty="0" smtClean="0"/>
              <a:t>εν </a:t>
            </a:r>
            <a:r>
              <a:rPr lang="el-GR" sz="2000" b="1" dirty="0"/>
              <a:t>πρέπει επίσης  να είναι τόσο μεγάλη</a:t>
            </a:r>
            <a:r>
              <a:rPr lang="el-GR" sz="2000" dirty="0"/>
              <a:t>. Τα πολλά άτομα δυσχεραίνουν την αποτελεσματική επικοινωνία και την καθοδήγηση της ομάδας.</a:t>
            </a:r>
          </a:p>
          <a:p>
            <a:pPr marL="0" indent="0">
              <a:buNone/>
              <a:defRPr/>
            </a:pPr>
            <a:r>
              <a:rPr lang="el-GR" sz="2000" dirty="0"/>
              <a:t>-  </a:t>
            </a:r>
            <a:r>
              <a:rPr lang="el-GR" sz="2000" b="1" dirty="0" smtClean="0"/>
              <a:t>Το </a:t>
            </a:r>
            <a:r>
              <a:rPr lang="el-GR" sz="2000" b="1" dirty="0"/>
              <a:t>ιδανικό μέγεθος </a:t>
            </a:r>
            <a:r>
              <a:rPr lang="el-GR" sz="2000" dirty="0"/>
              <a:t>της ομάδας επιτρέπει στα άτομα να γνωρίζονται καλά μεταξύ τους και να βασίζονται το ένα στο άλλο. Αν υπάρχουν πολλά μέλη σε μία ομάδα, τότε ορισμένοι θα παραμείνουν ξένοι μεταξύ τους.</a:t>
            </a:r>
          </a:p>
          <a:p>
            <a:pPr marL="0" indent="0">
              <a:buNone/>
              <a:defRPr/>
            </a:pPr>
            <a:r>
              <a:rPr lang="el-GR" sz="2000" dirty="0"/>
              <a:t> - </a:t>
            </a:r>
            <a:r>
              <a:rPr lang="el-GR" sz="2000" dirty="0" smtClean="0"/>
              <a:t>Τα </a:t>
            </a:r>
            <a:r>
              <a:rPr lang="el-GR" sz="2000" dirty="0"/>
              <a:t>μέλη θα πρέπει να διέπονται από αίσθημα χρέους απέναντι στην ομάδα. Αν η ομάδα γίνει πολύ μεγάλη, αυτό το αίσθημα χρέους χάνεται.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14469856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Ομάδα εργασίας: Ειδικά χαρακτηριστικά ομάδων (3)</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marL="0" indent="0">
              <a:buNone/>
              <a:defRPr/>
            </a:pPr>
            <a:r>
              <a:rPr lang="el-GR" sz="2000" b="1" dirty="0" smtClean="0"/>
              <a:t>Το κύρος της ομάδας: </a:t>
            </a:r>
            <a:r>
              <a:rPr lang="el-GR" sz="2000" dirty="0"/>
              <a:t>είναι διαφορετικό και εξαρτάται από 5 </a:t>
            </a:r>
            <a:r>
              <a:rPr lang="el-GR" sz="2000" dirty="0" smtClean="0"/>
              <a:t>παράγοντες:</a:t>
            </a:r>
            <a:endParaRPr lang="el-GR" sz="2000" dirty="0"/>
          </a:p>
          <a:p>
            <a:pPr marL="0" indent="0">
              <a:buNone/>
              <a:defRPr/>
            </a:pPr>
            <a:r>
              <a:rPr lang="el-GR" sz="2000" dirty="0"/>
              <a:t>   - την σημασία της εργασίας που έχει ανατεθεί στη ομάδα.</a:t>
            </a:r>
          </a:p>
          <a:p>
            <a:pPr marL="0" indent="0">
              <a:buNone/>
              <a:defRPr/>
            </a:pPr>
            <a:r>
              <a:rPr lang="el-GR" sz="2000" dirty="0"/>
              <a:t>   - το επίπεδο επιτυχίας της </a:t>
            </a:r>
            <a:r>
              <a:rPr lang="el-GR" sz="2000" dirty="0" smtClean="0"/>
              <a:t>ομάδας. </a:t>
            </a:r>
            <a:endParaRPr lang="el-GR" sz="2000" dirty="0"/>
          </a:p>
          <a:p>
            <a:pPr marL="0" indent="0">
              <a:buNone/>
              <a:defRPr/>
            </a:pPr>
            <a:r>
              <a:rPr lang="el-GR" sz="2000" dirty="0"/>
              <a:t>   - το κύρος των ατόμων που ανήκουν στην ομάδα.</a:t>
            </a:r>
          </a:p>
          <a:p>
            <a:pPr marL="0" indent="0">
              <a:buNone/>
              <a:defRPr/>
            </a:pPr>
            <a:r>
              <a:rPr lang="el-GR" sz="2000" dirty="0"/>
              <a:t>   - τις ανταμοιβές της εταιρίας προς τα μέλη της ομάδας.</a:t>
            </a:r>
          </a:p>
          <a:p>
            <a:pPr marL="0" indent="0">
              <a:buNone/>
              <a:defRPr/>
            </a:pPr>
            <a:r>
              <a:rPr lang="el-GR" sz="2000" dirty="0"/>
              <a:t>   - την εικόνα που παρουσιάζει προς τα έξω η ομάδα.</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31681274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Ομάδες εργασίας: Δυναμική και δημιουργικότητα (1)</a:t>
            </a:r>
            <a:endParaRPr lang="el-GR" dirty="0">
              <a:effectLst/>
            </a:endParaRPr>
          </a:p>
        </p:txBody>
      </p:sp>
      <p:sp>
        <p:nvSpPr>
          <p:cNvPr id="10243" name="Θέση περιεχομένου 2"/>
          <p:cNvSpPr>
            <a:spLocks noGrp="1"/>
          </p:cNvSpPr>
          <p:nvPr>
            <p:ph idx="1"/>
          </p:nvPr>
        </p:nvSpPr>
        <p:spPr>
          <a:xfrm>
            <a:off x="1187450" y="1556792"/>
            <a:ext cx="7921625" cy="4094708"/>
          </a:xfrm>
        </p:spPr>
        <p:txBody>
          <a:bodyPr/>
          <a:lstStyle/>
          <a:p>
            <a:pPr marL="0" indent="0">
              <a:buNone/>
              <a:defRPr/>
            </a:pPr>
            <a:r>
              <a:rPr lang="el-GR" sz="2000" b="1" dirty="0" smtClean="0"/>
              <a:t>Κύκλοι ποιότητας:</a:t>
            </a:r>
            <a:endParaRPr lang="el-GR" sz="2000" b="1" dirty="0"/>
          </a:p>
          <a:p>
            <a:pPr>
              <a:defRPr/>
            </a:pPr>
            <a:r>
              <a:rPr lang="el-GR" sz="2000" dirty="0"/>
              <a:t>Κύκλος ποιότητας είναι μια ομάδα εργαζομένων και στελεχών που είναι υπεύθυνοι για την βελτίωση της αποτελεσματικότητας της παραγωγής και της ποιότητας των προϊόντων. Αυτή η ομάδα εκπαιδεύεται στις μεθοδολογίες ποιοτικού ελέγχου και επίλυσης προβλημάτων. Η έννοια του κύκλου ποιότητας χρησιμοποιεί τη στατιστική μεθοδολογία που αναπτύχθηκε από τον </a:t>
            </a:r>
            <a:r>
              <a:rPr lang="en-US" sz="2000" dirty="0"/>
              <a:t>Deming, </a:t>
            </a:r>
            <a:r>
              <a:rPr lang="el-GR" sz="2000" dirty="0"/>
              <a:t>ειδικό στον ποιοτικό έλεγχο και τη παραγωγή.</a:t>
            </a:r>
          </a:p>
          <a:p>
            <a:pPr>
              <a:defRPr/>
            </a:pPr>
            <a:r>
              <a:rPr lang="el-GR" sz="2000" dirty="0"/>
              <a:t> Ένας κύκλος ποιότητας αποτελείται από 8-10 εργαζόμενους και στελέχη. Αυτή είναι μια τυπική ομάδα επειδή έχει δημιουργηθεί από τη διοίκηση. Το ερέθισμα για την  συμμετοχή ενός ατόμου σε έναν κύκλο ποιότητας προέρχεται από δύο πηγές. Η μία είναι η χρηματική αμοιβή και η άλλη ότι η συμμετοχή αυτή συμβάλλει στην προαγωγή του. </a:t>
            </a:r>
          </a:p>
          <a:p>
            <a:pPr>
              <a:buNone/>
              <a:defRPr/>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291101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Ομάδες εργασίας: Δυναμική και δημιουργικότητα (2)</a:t>
            </a:r>
            <a:endParaRPr lang="el-GR" dirty="0">
              <a:effectLst/>
            </a:endParaRPr>
          </a:p>
        </p:txBody>
      </p:sp>
      <p:sp>
        <p:nvSpPr>
          <p:cNvPr id="10243" name="Θέση περιεχομένου 2"/>
          <p:cNvSpPr>
            <a:spLocks noGrp="1"/>
          </p:cNvSpPr>
          <p:nvPr>
            <p:ph idx="1"/>
          </p:nvPr>
        </p:nvSpPr>
        <p:spPr>
          <a:xfrm>
            <a:off x="1187450" y="1556792"/>
            <a:ext cx="7921625" cy="4094708"/>
          </a:xfrm>
        </p:spPr>
        <p:txBody>
          <a:bodyPr/>
          <a:lstStyle/>
          <a:p>
            <a:pPr>
              <a:defRPr/>
            </a:pPr>
            <a:r>
              <a:rPr lang="el-GR" sz="2000" dirty="0" smtClean="0"/>
              <a:t>Ωστόσο </a:t>
            </a:r>
            <a:r>
              <a:rPr lang="el-GR" sz="2000" dirty="0"/>
              <a:t>υπάρχουν εταιρίες στις οποίες αυτά τα προγράμματα δεν εφαρμόσθηκαν με επιτυχία και εγκαταλείφθηκαν. Ένα επιτυχημένο πρόγραμμα κύκλου ποιότητας απαιτεί την υποστήριξη τόσο των σωματείων όσο και της διοίκησης διότι, αν λείπει αυτή η υποστήριξη, είναι δύσκολο να υπάρξει επιτυχία. </a:t>
            </a:r>
          </a:p>
          <a:p>
            <a:pPr>
              <a:defRPr/>
            </a:pPr>
            <a:r>
              <a:rPr lang="el-GR" sz="2000" dirty="0"/>
              <a:t> Ο κύκλος ποιότητας όπως και </a:t>
            </a:r>
            <a:r>
              <a:rPr lang="el-GR" sz="2000" dirty="0" smtClean="0"/>
              <a:t>το Μάνατζμεντ/ Διοίκησης Ολικής Ποιότητας (Μ.Ο.Π. </a:t>
            </a:r>
            <a:r>
              <a:rPr lang="el-GR" sz="2000" dirty="0"/>
              <a:t>ή Δ.Ο.Π</a:t>
            </a:r>
            <a:r>
              <a:rPr lang="el-GR" sz="2000" dirty="0" smtClean="0"/>
              <a:t>.) </a:t>
            </a:r>
            <a:r>
              <a:rPr lang="el-GR" sz="2000" dirty="0"/>
              <a:t>αναδεικνύεται ως μια από τις αποδοτικότερες μεθόδους για τις ομάδες εργασίας. Το ναυτικό των ΗΠΑ με ένα  εκατομμύριο προσωπικό έχει υιοθετήσει το </a:t>
            </a:r>
            <a:r>
              <a:rPr lang="el-GR" sz="2000" dirty="0" smtClean="0"/>
              <a:t>Μ.Ο.Π. </a:t>
            </a:r>
            <a:r>
              <a:rPr lang="el-GR" sz="2000" dirty="0"/>
              <a:t>ως βασικό μοντέλο διοίκησης.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13417584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Τεχνικές λήψης αποφάσεων μέσω ομάδων εργασίας (1)</a:t>
            </a:r>
            <a:endParaRPr lang="el-GR" dirty="0">
              <a:effectLst/>
            </a:endParaRPr>
          </a:p>
        </p:txBody>
      </p:sp>
      <p:sp>
        <p:nvSpPr>
          <p:cNvPr id="10243" name="Θέση περιεχομένου 2"/>
          <p:cNvSpPr>
            <a:spLocks noGrp="1"/>
          </p:cNvSpPr>
          <p:nvPr>
            <p:ph idx="1"/>
          </p:nvPr>
        </p:nvSpPr>
        <p:spPr>
          <a:xfrm>
            <a:off x="1187450" y="1628800"/>
            <a:ext cx="7921625" cy="4022700"/>
          </a:xfrm>
        </p:spPr>
        <p:txBody>
          <a:bodyPr/>
          <a:lstStyle/>
          <a:p>
            <a:pPr marL="0" indent="0">
              <a:buNone/>
              <a:defRPr/>
            </a:pPr>
            <a:r>
              <a:rPr lang="el-GR" sz="2000" b="1" dirty="0" smtClean="0"/>
              <a:t>Ομαδική παραγωγή ιδεών</a:t>
            </a:r>
            <a:r>
              <a:rPr lang="el-GR" sz="2000" dirty="0" smtClean="0"/>
              <a:t>: </a:t>
            </a:r>
            <a:endParaRPr lang="el-GR" sz="2000" dirty="0"/>
          </a:p>
          <a:p>
            <a:pPr>
              <a:defRPr/>
            </a:pPr>
            <a:r>
              <a:rPr lang="el-GR" sz="2000" dirty="0"/>
              <a:t>Τεχνική η οποία χρησιμοποιείται από μια μικρή ομάδα υπαλλήλων (6-8 άτομα), για την διατύπωση μεγάλου αριθμού ιδεών σε μικρό χρονικό διάστημα. Κατά την διάρκεια αυτής της διαδικασίας δεν επιτρέπεται κριτική, διότι μπορεί να κόψει τον ειρμό της σκέψης σχετικά με πιθανές λύσεις. </a:t>
            </a:r>
          </a:p>
          <a:p>
            <a:pPr>
              <a:defRPr/>
            </a:pPr>
            <a:r>
              <a:rPr lang="el-GR" sz="2000" dirty="0"/>
              <a:t>Η ποιότητα των προτεινόμενων λύσεων μπορεί να βελτιωθεί. Οι πιθανές λύσεις καταγράφονται σε ένα πίνακα. Κάθε λύση αξιολογείται από την ομάδα μόνον αφού τα μέλη εξαντλήσουν τη φαντασία τους στη διατύπωση των λύσεων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20</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Τεχνικές λήψης αποφάσεων μέσω ομάδων εργασίας (2)</a:t>
            </a:r>
            <a:endParaRPr lang="el-GR" dirty="0">
              <a:effectLst/>
            </a:endParaRPr>
          </a:p>
        </p:txBody>
      </p:sp>
      <p:sp>
        <p:nvSpPr>
          <p:cNvPr id="10243" name="Θέση περιεχομένου 2"/>
          <p:cNvSpPr>
            <a:spLocks noGrp="1"/>
          </p:cNvSpPr>
          <p:nvPr>
            <p:ph idx="1"/>
          </p:nvPr>
        </p:nvSpPr>
        <p:spPr>
          <a:xfrm>
            <a:off x="1187450" y="1628800"/>
            <a:ext cx="7921625" cy="4022700"/>
          </a:xfrm>
        </p:spPr>
        <p:txBody>
          <a:bodyPr/>
          <a:lstStyle/>
          <a:p>
            <a:pPr>
              <a:defRPr/>
            </a:pPr>
            <a:r>
              <a:rPr lang="el-GR" sz="2000" dirty="0" smtClean="0"/>
              <a:t>Η </a:t>
            </a:r>
            <a:r>
              <a:rPr lang="el-GR" sz="2000" dirty="0"/>
              <a:t>φάση αξιολόγησης, η οποία ακολουθεί δεν περιλαμβάνει κριτική σχετικά με την αρχική διατύπωση των λύσεων. Με αυτόν τον τρόπο τα μέλη της ομάδας ενθαρρύνονται  να χρησιμοποιούν δημιουργικά τη φαντασία τους, χωρίς να φοβούνται ότι θα γελοιοποιηθούν μπροστά στα άλλα μέλη</a:t>
            </a:r>
            <a:r>
              <a:rPr lang="el-GR" sz="2000" dirty="0" smtClean="0"/>
              <a:t>.</a:t>
            </a:r>
            <a:endParaRPr lang="el-GR" sz="2000" dirty="0"/>
          </a:p>
          <a:p>
            <a:pPr marL="0" indent="0">
              <a:buNone/>
              <a:defRPr/>
            </a:pPr>
            <a:r>
              <a:rPr lang="el-GR" sz="2000" b="1" dirty="0" smtClean="0"/>
              <a:t>Μέθοδος εικονικής ομάδας:</a:t>
            </a:r>
            <a:r>
              <a:rPr lang="el-GR" sz="2000" dirty="0" smtClean="0"/>
              <a:t> </a:t>
            </a:r>
            <a:endParaRPr lang="el-GR" sz="2000" dirty="0"/>
          </a:p>
          <a:p>
            <a:pPr>
              <a:defRPr/>
            </a:pPr>
            <a:r>
              <a:rPr lang="el-GR" sz="2000" dirty="0"/>
              <a:t>Η μέθοδος αυτή είναι γνωστή για την υψηλή ποιότητα των ιδεών που διατυπώνονται και για τα επίπεδα καινοτομίας που επιτυγχάνονται. Μοιάζει με την ομαδική παραγωγή ιδεών από την άποψη ότι ένα πρόβλημα που ορίζεται από την διοίκηση παρουσιάζεται σε μία μικρή ομάδα 6-12 μελών. Κάθε μεμονωμένο μέλος διατυπώνει γραπτώς όσο περισσότερες λύσεις μπορεί να σκεφθεί. Τα μέλη δεν επικοινωνούν μεταξύ τους.</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21</a:t>
            </a:fld>
            <a:endParaRPr lang="el-GR" dirty="0"/>
          </a:p>
        </p:txBody>
      </p:sp>
    </p:spTree>
    <p:extLst>
      <p:ext uri="{BB962C8B-B14F-4D97-AF65-F5344CB8AC3E}">
        <p14:creationId xmlns:p14="http://schemas.microsoft.com/office/powerpoint/2010/main" val="7389414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Τεχνικές λήψης αποφάσεων μέσω ομάδων εργασίας (3)</a:t>
            </a:r>
            <a:endParaRPr lang="el-GR" dirty="0">
              <a:effectLst/>
            </a:endParaRPr>
          </a:p>
        </p:txBody>
      </p:sp>
      <p:sp>
        <p:nvSpPr>
          <p:cNvPr id="10243" name="Θέση περιεχομένου 2"/>
          <p:cNvSpPr>
            <a:spLocks noGrp="1"/>
          </p:cNvSpPr>
          <p:nvPr>
            <p:ph idx="1"/>
          </p:nvPr>
        </p:nvSpPr>
        <p:spPr>
          <a:xfrm>
            <a:off x="1187450" y="1628800"/>
            <a:ext cx="7921625" cy="4022700"/>
          </a:xfrm>
        </p:spPr>
        <p:txBody>
          <a:bodyPr/>
          <a:lstStyle/>
          <a:p>
            <a:pPr>
              <a:defRPr/>
            </a:pPr>
            <a:r>
              <a:rPr lang="el-GR" sz="2000" dirty="0" smtClean="0"/>
              <a:t>Η </a:t>
            </a:r>
            <a:r>
              <a:rPr lang="el-GR" sz="2000" dirty="0"/>
              <a:t>ομάδα μπορεί να ζητήσει διευκρινίσεις από το μέλος που παρουσιάζει τις ιδέες του αλλά δεν γίνεται κριτική κατά την διάρκεια των παρουσιάσεων. Όταν ολοκληρωθεί η συζήτηση όλων των ιδεών, κάθε μέλος πρέπει να κατατάξει τις λύσεις, γραπτώς και ανωνύμως. </a:t>
            </a:r>
          </a:p>
          <a:p>
            <a:pPr>
              <a:defRPr/>
            </a:pPr>
            <a:r>
              <a:rPr lang="el-GR" sz="2000" dirty="0"/>
              <a:t>Η τελική κατανομή παρουσιάζεται στη διοίκηση και μετά η ομάδα διαλύεται αφού έχει προσωρινό χαρακτήρα. Αυτό εμποδίζει τα άτομα να αναπτύσσουν τάσεις κυριαρχίας και να χρησιμοποιούν την ομάδα για να ικανοποιούν τις προσωπικές τους φιλοδοξίες. </a:t>
            </a:r>
          </a:p>
          <a:p>
            <a:pPr>
              <a:defRPr/>
            </a:pPr>
            <a:r>
              <a:rPr lang="el-GR" sz="2000" dirty="0"/>
              <a:t>Αν διοίκηση δεχτεί την τελική πρόταση της ομάδας, τότε τα άτομα που συμμετείχαν σ’ αυτή θα αφοσιωθούν στην εφαρμογή της λύσης, αφού εκείνα την πρότειναν.</a:t>
            </a:r>
          </a:p>
          <a:p>
            <a:pPr>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22</a:t>
            </a:fld>
            <a:endParaRPr lang="el-GR" dirty="0"/>
          </a:p>
        </p:txBody>
      </p:sp>
    </p:spTree>
    <p:extLst>
      <p:ext uri="{BB962C8B-B14F-4D97-AF65-F5344CB8AC3E}">
        <p14:creationId xmlns:p14="http://schemas.microsoft.com/office/powerpoint/2010/main" val="17083143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Τεχνικές λήψης αποφάσεων μέσω ομάδων εργασίας (4)</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buNone/>
              <a:defRPr/>
            </a:pPr>
            <a:r>
              <a:rPr lang="el-GR" sz="2000" b="1" dirty="0" smtClean="0"/>
              <a:t>Τεχνική των Δελφών:</a:t>
            </a:r>
          </a:p>
          <a:p>
            <a:pPr>
              <a:defRPr/>
            </a:pPr>
            <a:r>
              <a:rPr lang="el-GR" sz="2000" dirty="0" smtClean="0"/>
              <a:t>Αν </a:t>
            </a:r>
            <a:r>
              <a:rPr lang="el-GR" sz="2000" dirty="0"/>
              <a:t>ένα στέλεχος πιστεύει ότι η προσωπική επαφή θα επηρεάσει αρνητικά την ποιότητα των προτεινόμενων λύσεων, τότε μπορεί να χρησιμοποιήσει </a:t>
            </a:r>
            <a:r>
              <a:rPr lang="el-GR" sz="2000" dirty="0" smtClean="0"/>
              <a:t>τη </a:t>
            </a:r>
            <a:r>
              <a:rPr lang="el-GR" sz="2000" dirty="0"/>
              <a:t>μέθοδο των Δελφών. Αυτή χρησιμοποιείται  για τον εντοπισμό μελλοντικών τάσεων. Σε αυτή την μέθοδο η διοίκηση παρουσιάζει σε μια ομάδα ειδικών μια σειρά ερωτήσεων που σχετίζονται με το συγκεκριμένο πρόβλημα. </a:t>
            </a:r>
            <a:endParaRPr lang="el-GR" sz="2000" dirty="0" smtClean="0"/>
          </a:p>
          <a:p>
            <a:pPr>
              <a:defRPr/>
            </a:pPr>
            <a:r>
              <a:rPr lang="el-GR" sz="2000" dirty="0" smtClean="0"/>
              <a:t>Παρά </a:t>
            </a:r>
            <a:r>
              <a:rPr lang="el-GR" sz="2000" dirty="0"/>
              <a:t>το γεγονός ότι αυτοί αποτελούν ομάδα δεν συναντιούνται </a:t>
            </a:r>
            <a:r>
              <a:rPr lang="el-GR" sz="2000" dirty="0" smtClean="0"/>
              <a:t>ποτέ.</a:t>
            </a:r>
          </a:p>
          <a:p>
            <a:pPr>
              <a:defRPr/>
            </a:pPr>
            <a:r>
              <a:rPr lang="el-GR" sz="2000" dirty="0" smtClean="0"/>
              <a:t>Ο </a:t>
            </a:r>
            <a:r>
              <a:rPr lang="el-GR" sz="2000" dirty="0"/>
              <a:t>συντονιστής τη ομάδας αναλαμβάνει να στείλει σε κάθε μέλος τις </a:t>
            </a:r>
            <a:r>
              <a:rPr lang="el-GR" sz="2000" dirty="0" smtClean="0"/>
              <a:t>ερωτήσεις.</a:t>
            </a:r>
          </a:p>
          <a:p>
            <a:pPr>
              <a:defRPr/>
            </a:pPr>
            <a:r>
              <a:rPr lang="el-GR" sz="2000" dirty="0" smtClean="0"/>
              <a:t>Κατόπιν </a:t>
            </a:r>
            <a:r>
              <a:rPr lang="el-GR" sz="2000" dirty="0"/>
              <a:t>κάθε μέλος απαντά ανώνυμα στις ερωτήσεις.</a:t>
            </a:r>
          </a:p>
          <a:p>
            <a:pPr>
              <a:buNone/>
              <a:defRPr/>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23</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Τεχνικές λήψης αποφάσεων μέσω ομάδων εργασίας (5)</a:t>
            </a:r>
            <a:endParaRPr lang="el-GR" dirty="0">
              <a:effectLst/>
            </a:endParaRPr>
          </a:p>
        </p:txBody>
      </p:sp>
      <p:sp>
        <p:nvSpPr>
          <p:cNvPr id="10243" name="Θέση περιεχομένου 2"/>
          <p:cNvSpPr>
            <a:spLocks noGrp="1"/>
          </p:cNvSpPr>
          <p:nvPr>
            <p:ph idx="1"/>
          </p:nvPr>
        </p:nvSpPr>
        <p:spPr>
          <a:xfrm>
            <a:off x="1187450" y="1484784"/>
            <a:ext cx="7956550" cy="4166716"/>
          </a:xfrm>
        </p:spPr>
        <p:txBody>
          <a:bodyPr/>
          <a:lstStyle/>
          <a:p>
            <a:pPr>
              <a:defRPr/>
            </a:pPr>
            <a:r>
              <a:rPr lang="el-GR" sz="2000" dirty="0" smtClean="0"/>
              <a:t>Στη </a:t>
            </a:r>
            <a:r>
              <a:rPr lang="el-GR" sz="2000" dirty="0"/>
              <a:t>συνέχεια οι απαντήσεις επιστρέφουν ξανά στο συντονιστή για να ταξινομηθούν και να </a:t>
            </a:r>
            <a:r>
              <a:rPr lang="el-GR" sz="2000" dirty="0" smtClean="0"/>
              <a:t>συνοψιστούν.</a:t>
            </a:r>
          </a:p>
          <a:p>
            <a:pPr>
              <a:defRPr/>
            </a:pPr>
            <a:r>
              <a:rPr lang="el-GR" sz="2000" dirty="0" smtClean="0"/>
              <a:t>Οι </a:t>
            </a:r>
            <a:r>
              <a:rPr lang="el-GR" sz="2000" dirty="0"/>
              <a:t>περιλήψεις αποστέλλονται ξανά στα μέλη της ομάδας, τα οποία πρέπει να εξετάσουν τα σχόλια και να τροποποιήσουν τις αρχικές απαντήσεις εάν αυτό είναι απαραίτητο</a:t>
            </a:r>
            <a:r>
              <a:rPr lang="el-GR" sz="2000" dirty="0" smtClean="0"/>
              <a:t>.</a:t>
            </a:r>
          </a:p>
          <a:p>
            <a:pPr>
              <a:buNone/>
              <a:defRPr/>
            </a:pPr>
            <a:r>
              <a:rPr lang="el-GR" sz="2000" b="1" dirty="0"/>
              <a:t> </a:t>
            </a:r>
            <a:r>
              <a:rPr lang="el-GR" sz="2000" b="1" dirty="0" smtClean="0"/>
              <a:t>Προσέξτε δύο σημεία:</a:t>
            </a:r>
          </a:p>
          <a:p>
            <a:pPr>
              <a:defRPr/>
            </a:pPr>
            <a:r>
              <a:rPr lang="el-GR" sz="2000" dirty="0" smtClean="0"/>
              <a:t>Ο </a:t>
            </a:r>
            <a:r>
              <a:rPr lang="el-GR" sz="2000" dirty="0"/>
              <a:t>συντονιστής στέλνει τις περιλήψεις σε κάθε μέλος χωρίς να προσδιορίζει τα ονόματα των μελών της ομάδας, και τα μέλη πρέπει να απαντούν </a:t>
            </a:r>
            <a:r>
              <a:rPr lang="el-GR" sz="2000" dirty="0" smtClean="0"/>
              <a:t>ανώνυμα.</a:t>
            </a:r>
          </a:p>
          <a:p>
            <a:pPr>
              <a:defRPr/>
            </a:pPr>
            <a:r>
              <a:rPr lang="el-GR" sz="2000" dirty="0" smtClean="0"/>
              <a:t>Δηλαδή </a:t>
            </a:r>
            <a:r>
              <a:rPr lang="el-GR" sz="2000" dirty="0"/>
              <a:t>σε κανένα σημείο της διαδικασίας τα μέλη δεν γνωρίζουν ποιος προτείνει μια συγκεκριμένη ιδέα ή έκανε κάποιο σχόλιο. Με αυτόν τον τρόπο δίνεται βαρύτητα στην αξία των ιδεών και όχι στα μέλη.  </a:t>
            </a:r>
          </a:p>
          <a:p>
            <a:pPr>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24</a:t>
            </a:fld>
            <a:endParaRPr lang="el-GR" dirty="0"/>
          </a:p>
        </p:txBody>
      </p:sp>
    </p:spTree>
    <p:extLst>
      <p:ext uri="{BB962C8B-B14F-4D97-AF65-F5344CB8AC3E}">
        <p14:creationId xmlns:p14="http://schemas.microsoft.com/office/powerpoint/2010/main" val="6167176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a:t>Τεχνικές λήψης αποφάσεων μέσω ομάδων εργασίας </a:t>
            </a:r>
            <a:r>
              <a:rPr lang="el-GR" dirty="0" smtClean="0"/>
              <a:t>(6)</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a:defRPr/>
            </a:pPr>
            <a:r>
              <a:rPr lang="el-GR" sz="2000" dirty="0"/>
              <a:t>Οι περιλήψεις επιστρέφουν και πάλι στα μέλη της ομάδας, τα οποία πρέπει να επανεξετάσουν τις ιδέες τους, να κάνουν προσαρμογές αν είναι ανάγκη και να αιτιολογήσουν τις ιδέες τους αν αυτές διαφέρουν από τις προτάσεις της πλειοψηφίας των μελών της ομάδας. Και πάλι η προσοχή στρέφεται στις ιδέες και όχι στα πρόσωπα.</a:t>
            </a:r>
          </a:p>
          <a:p>
            <a:pPr>
              <a:defRPr/>
            </a:pPr>
            <a:r>
              <a:rPr lang="el-GR" sz="2000" dirty="0"/>
              <a:t>Τέλος συντάσσεται τελική περίληψη των απαντήσεων που αποστέλλεται για Τρίτη φορά στα μέλη της ομάδας, τα οποία πρέπει να αιτιολογήσουν κάθε ιδέα.</a:t>
            </a:r>
          </a:p>
          <a:p>
            <a:pPr>
              <a:defRPr/>
            </a:pPr>
            <a:r>
              <a:rPr lang="el-GR" sz="2000" dirty="0"/>
              <a:t>Κάθε φορά που τα μέλη απαντούν σε  μια περίληψη, λέμε ότι πρόκειται για ‘κύμα’.</a:t>
            </a:r>
          </a:p>
          <a:p>
            <a:pPr>
              <a:defRPr/>
            </a:pPr>
            <a:r>
              <a:rPr lang="el-GR" sz="2000" dirty="0"/>
              <a:t>Μετά το τρίτο κύμα, ο συντονιστής ετοιμάζει την τελική περίληψη και κάνει μια πρόβλεψη</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25</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a:t>Τεχνικές λήψης αποφάσεων μέσω ομάδων εργασίας </a:t>
            </a:r>
            <a:r>
              <a:rPr lang="el-GR" dirty="0" smtClean="0"/>
              <a:t>(7)</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a:defRPr/>
            </a:pPr>
            <a:r>
              <a:rPr lang="el-GR" sz="2000" dirty="0"/>
              <a:t>Αυτή η τεχνική είναι ιδιαίτερα χρήσιμη όταν το μέλλον είναι αβέβαιο και οι γνώμες των ειδικών θεωρούνται πολύτιμες για την εταιρία.</a:t>
            </a:r>
          </a:p>
          <a:p>
            <a:pPr>
              <a:defRPr/>
            </a:pPr>
            <a:r>
              <a:rPr lang="el-GR" sz="2000" dirty="0"/>
              <a:t>Η τεχνική των Δελφών βασίζεται στην γνώμη των ειδικών και στην ικανότητα τους να αιτιολογούν ιδέες, ενώ απομονώνει την διαδικασία από την καταστροφική παρεμβολή της προσωπικότητας των συμμετασχόντων.</a:t>
            </a:r>
          </a:p>
          <a:p>
            <a:pPr>
              <a:defRPr/>
            </a:pPr>
            <a:r>
              <a:rPr lang="el-GR" sz="2000" dirty="0"/>
              <a:t>Τα οφέλη αυτής της διαδικασίας αντισταθμίζονται από το υψηλό κόστος αυτής της χρονοβόρας διαδικασίας.</a:t>
            </a:r>
          </a:p>
          <a:p>
            <a:pPr>
              <a:defRPr/>
            </a:pPr>
            <a:r>
              <a:rPr lang="el-GR" sz="2000" dirty="0"/>
              <a:t>Ωστόσο πρόκειται για τεχνική στην οποία μια ομάδα συμβάλλει ανώνυμα και με δημιουργικό τρόπο στην επιτυχία των συγχρόνων επιχειρήσεων.</a:t>
            </a:r>
          </a:p>
          <a:p>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26</a:t>
            </a:fld>
            <a:endParaRPr lang="el-GR" dirty="0"/>
          </a:p>
        </p:txBody>
      </p:sp>
    </p:spTree>
    <p:extLst>
      <p:ext uri="{BB962C8B-B14F-4D97-AF65-F5344CB8AC3E}">
        <p14:creationId xmlns:p14="http://schemas.microsoft.com/office/powerpoint/2010/main" val="15086776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27</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28</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marL="0" eaLnBrk="1" hangingPunct="1"/>
            <a:r>
              <a:rPr lang="el-GR" dirty="0" smtClean="0"/>
              <a:t>Να κατανοήσει ο φοιτητής τις κυριότερες εννοιολογικές προσεγγίσεις της διοίκησης ανθρωπίνων πόρων.</a:t>
            </a:r>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sz="2800" dirty="0"/>
              <a:t>Ιστορική </a:t>
            </a:r>
            <a:r>
              <a:rPr lang="el-GR" sz="2800" dirty="0" smtClean="0"/>
              <a:t>εξέλιξη διοίκησης ανθρωπίνων πόρων.</a:t>
            </a:r>
          </a:p>
          <a:p>
            <a:r>
              <a:rPr lang="el-GR" sz="2800" dirty="0" smtClean="0"/>
              <a:t>Λειτουργίες διοίκησης ανθρωπίνων πόρων.</a:t>
            </a:r>
          </a:p>
          <a:p>
            <a:r>
              <a:rPr lang="el-GR" sz="2800" dirty="0"/>
              <a:t>Ομάδες εργασίας: δ</a:t>
            </a:r>
            <a:r>
              <a:rPr lang="el-GR" sz="2800" dirty="0" smtClean="0"/>
              <a:t>υναμική </a:t>
            </a:r>
            <a:r>
              <a:rPr lang="el-GR" sz="2800" dirty="0"/>
              <a:t>και </a:t>
            </a:r>
            <a:r>
              <a:rPr lang="el-GR" sz="2800" dirty="0" smtClean="0"/>
              <a:t>δημιουργικότητα.</a:t>
            </a:r>
          </a:p>
          <a:p>
            <a:r>
              <a:rPr lang="el-GR" sz="2800" dirty="0"/>
              <a:t>Στάδια διαμόρφωσης και ανάπτυξης </a:t>
            </a:r>
            <a:r>
              <a:rPr lang="el-GR" sz="2800" dirty="0" smtClean="0"/>
              <a:t>ομάδων.</a:t>
            </a:r>
          </a:p>
          <a:p>
            <a:r>
              <a:rPr lang="el-GR" sz="2800" dirty="0"/>
              <a:t>Τεχνικές λήψης αποφάσεων μέσω ομάδων </a:t>
            </a:r>
            <a:r>
              <a:rPr lang="el-GR" sz="2800" dirty="0" smtClean="0"/>
              <a:t>εργασίας.</a:t>
            </a:r>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Διοίκηση Ανθρωπίνων Πόρων (Δ.Α.Π.): Ιστορική εξέλιξη (1)</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a:defRPr/>
            </a:pPr>
            <a:r>
              <a:rPr lang="el-GR" sz="2000" dirty="0" smtClean="0"/>
              <a:t>Στα </a:t>
            </a:r>
            <a:r>
              <a:rPr lang="el-GR" sz="2000" dirty="0"/>
              <a:t>τέλη του 19ου αιώνα οι οικονομίες από αγροτικές και οικογενειακές άρχισαν να γίνονται βιομηχανικές. Τα άτομα έπαυαν σταδιακά να </a:t>
            </a:r>
            <a:r>
              <a:rPr lang="el-GR" sz="2000" dirty="0" err="1"/>
              <a:t>αυτοαπασχολούνται</a:t>
            </a:r>
            <a:r>
              <a:rPr lang="el-GR" sz="2000" dirty="0"/>
              <a:t> και άρχισαν να εργάζονται στις χαλυβουργίες στους σιδηροδρόμους και σε άλλα μεγάλα </a:t>
            </a:r>
            <a:r>
              <a:rPr lang="el-GR" sz="2000" dirty="0" smtClean="0"/>
              <a:t>εργοστάσια.</a:t>
            </a:r>
          </a:p>
          <a:p>
            <a:pPr>
              <a:defRPr/>
            </a:pPr>
            <a:r>
              <a:rPr lang="el-GR" sz="2000" dirty="0" smtClean="0"/>
              <a:t>Γύρω </a:t>
            </a:r>
            <a:r>
              <a:rPr lang="el-GR" sz="2000" dirty="0"/>
              <a:t>στο 1870 είχε ήδη ξεκινήσει η βιομηχανική επανάσταση. Σύμφωνα με τον ‘νέο’ τρόπο εργασίας τα άτομα συμμετείχαν στην παραγωγή ενός μόνο τμήματος του τελικού προϊόντος σε αντίθεση με τον παλιό τρόπο όπου ένα άτομο ήταν υπεύθυνο για το προϊόν ως </a:t>
            </a:r>
            <a:r>
              <a:rPr lang="el-GR" sz="2000" dirty="0" smtClean="0"/>
              <a:t>σύνολο.</a:t>
            </a:r>
          </a:p>
          <a:p>
            <a:pPr>
              <a:defRPr/>
            </a:pPr>
            <a:r>
              <a:rPr lang="el-GR" sz="2000" dirty="0" smtClean="0"/>
              <a:t>Το </a:t>
            </a:r>
            <a:r>
              <a:rPr lang="el-GR" sz="2000" dirty="0" err="1" smtClean="0"/>
              <a:t>΄</a:t>
            </a:r>
            <a:r>
              <a:rPr lang="el-GR" sz="2000" b="1" dirty="0" err="1" smtClean="0"/>
              <a:t>νέο</a:t>
            </a:r>
            <a:r>
              <a:rPr lang="el-GR" sz="2000" dirty="0" err="1" smtClean="0"/>
              <a:t>΄</a:t>
            </a:r>
            <a:r>
              <a:rPr lang="el-GR" sz="2000" dirty="0" smtClean="0"/>
              <a:t> περιβάλλον </a:t>
            </a:r>
            <a:r>
              <a:rPr lang="el-GR" sz="2000" dirty="0"/>
              <a:t>εργασίας επέβαλλε τον καταμερισμό εργασίας και την ανάγκη διοίκησης του προσωπικού σε μια επιχείρηση</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3664787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Διοίκηση Ανθρωπίνων Πόρων: Ιστορική εξέλιξη (2)</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a:defRPr/>
            </a:pPr>
            <a:r>
              <a:rPr lang="el-GR" sz="2000" dirty="0" smtClean="0"/>
              <a:t>Δημιουργήθηκε </a:t>
            </a:r>
            <a:r>
              <a:rPr lang="el-GR" sz="2000" dirty="0"/>
              <a:t>η ανάγκη για </a:t>
            </a:r>
            <a:r>
              <a:rPr lang="el-GR" sz="2000" dirty="0" smtClean="0"/>
              <a:t>ειδικούς, οι </a:t>
            </a:r>
            <a:r>
              <a:rPr lang="el-GR" sz="2000" dirty="0"/>
              <a:t>οποίοι θα ασχολούνταν με θέματα όπως η πρόσληψη και η ασφάλεια εργοστασίων.</a:t>
            </a:r>
          </a:p>
          <a:p>
            <a:pPr>
              <a:defRPr/>
            </a:pPr>
            <a:r>
              <a:rPr lang="el-GR" sz="2000" dirty="0"/>
              <a:t>Την περίοδο 1900-1940 παρατηρήθηκε ανάπτυξη μεγάλων οργανισμών, τύπου εργοστασίων, καθώς και προγραμμάτων γι α το προσωπικό τους, η θέσπιση πολλών βασικών νόμων και η εμφάνιση αρχών των κοινωνικών επιστημών οι οποίες καθοδηγούν τη ΔΑΠ.</a:t>
            </a:r>
          </a:p>
          <a:p>
            <a:pPr>
              <a:defRPr/>
            </a:pPr>
            <a:r>
              <a:rPr lang="el-GR" sz="2000" dirty="0"/>
              <a:t>Αυτός που συνέβαλε καθοριστικά σ’ αυτόν τομέα είναι ο Φ. ΤΕΪΛΟΡ, που θεωρείτε ως ιδρυτής του επιστημονικού</a:t>
            </a:r>
            <a:r>
              <a:rPr lang="en-US" sz="2000" dirty="0"/>
              <a:t> </a:t>
            </a:r>
            <a:r>
              <a:rPr lang="el-GR" sz="2000" dirty="0"/>
              <a:t>Μάνατζμεντ. Εισήγαγε μεθόδους όπως οι μελέτες χρόνου και κινήσεων, τα μισθολογικά κίνητρα και μέτρα τεχνικής αποδοτικότητας. Στο βιβλίο του </a:t>
            </a:r>
            <a:r>
              <a:rPr lang="el-GR" sz="2000" dirty="0" err="1" smtClean="0"/>
              <a:t>΄</a:t>
            </a:r>
            <a:r>
              <a:rPr lang="el-GR" sz="2000" b="1" dirty="0" err="1" smtClean="0"/>
              <a:t>Διοίκηση</a:t>
            </a:r>
            <a:r>
              <a:rPr lang="el-GR" sz="2000" b="1" dirty="0" smtClean="0"/>
              <a:t> </a:t>
            </a:r>
            <a:r>
              <a:rPr lang="el-GR" sz="2000" b="1" dirty="0" err="1"/>
              <a:t>Παραγωγής</a:t>
            </a:r>
            <a:r>
              <a:rPr lang="el-GR" sz="2000" dirty="0" err="1" smtClean="0"/>
              <a:t>΄</a:t>
            </a:r>
            <a:r>
              <a:rPr lang="el-GR" sz="2000" dirty="0" smtClean="0"/>
              <a:t> </a:t>
            </a:r>
            <a:r>
              <a:rPr lang="el-GR" sz="2000" dirty="0"/>
              <a:t>υποστηρίζει ότι:</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11021563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Διοίκηση Ανθρωπίνων Πόρων: Ιστορική εξέλιξη (3)</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a:defRPr/>
            </a:pPr>
            <a:r>
              <a:rPr lang="el-GR" sz="2000" dirty="0" err="1" smtClean="0"/>
              <a:t>΄</a:t>
            </a:r>
            <a:r>
              <a:rPr lang="el-GR" sz="2000" b="1" dirty="0" err="1" smtClean="0"/>
              <a:t>Κάθε</a:t>
            </a:r>
            <a:r>
              <a:rPr lang="el-GR" sz="2000" b="1" dirty="0" smtClean="0"/>
              <a:t> </a:t>
            </a:r>
            <a:r>
              <a:rPr lang="el-GR" sz="2000" b="1" dirty="0"/>
              <a:t>άτομο πρέπει να μάθει να μη χρησιμοποιεί το δικό του τρόπο για την εκτέλεση μιας εργασίας αλλά να προσαρμόζει τις μεθόδους του στα νέα πρότυπα και συνηθίζει να δέχεται και να υπακούει  σε </a:t>
            </a:r>
            <a:r>
              <a:rPr lang="el-GR" sz="2000" b="1" dirty="0" err="1" smtClean="0"/>
              <a:t>οδηγίες</a:t>
            </a:r>
            <a:r>
              <a:rPr lang="el-GR" sz="2000" dirty="0" err="1" smtClean="0"/>
              <a:t>΄</a:t>
            </a:r>
            <a:r>
              <a:rPr lang="el-GR" sz="2000" dirty="0" smtClean="0"/>
              <a:t>.  </a:t>
            </a:r>
            <a:r>
              <a:rPr lang="el-GR" sz="2000" dirty="0"/>
              <a:t>Αυτή η φιλοσοφία οδήγησε σε ένα από τα δημοφιλέστερα αποφθέγματα εκείνης της εποχής </a:t>
            </a:r>
            <a:r>
              <a:rPr lang="el-GR" sz="2000" dirty="0" smtClean="0"/>
              <a:t>΄ </a:t>
            </a:r>
            <a:r>
              <a:rPr lang="el-GR" sz="2000" b="1" dirty="0" smtClean="0"/>
              <a:t>ο </a:t>
            </a:r>
            <a:r>
              <a:rPr lang="el-GR" sz="2000" b="1" dirty="0"/>
              <a:t>κατάλληλος άνθρωπος στην </a:t>
            </a:r>
            <a:r>
              <a:rPr lang="el-GR" sz="2000" b="1" dirty="0" smtClean="0"/>
              <a:t>κατάλληλη </a:t>
            </a:r>
            <a:r>
              <a:rPr lang="el-GR" sz="2000" b="1" dirty="0" err="1" smtClean="0"/>
              <a:t>θέση΄</a:t>
            </a:r>
            <a:r>
              <a:rPr lang="el-GR" sz="2000" b="1" dirty="0" smtClean="0"/>
              <a:t>.</a:t>
            </a:r>
            <a:endParaRPr lang="el-GR" sz="2000" b="1" dirty="0"/>
          </a:p>
          <a:p>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19335255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Διοίκηση Ανθρωπίνων Πόρων: Ιστορική εξέλιξη (4)</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a:defRPr/>
            </a:pPr>
            <a:r>
              <a:rPr lang="el-GR" sz="2000" dirty="0"/>
              <a:t>Τη δεκαετία του 1920, σημειώθηκαν σημαντικές αλλαγές στον τομέα της ΔΑΠ. Στη διάρκεια του Α’ παγκοσμίου πολέμου, ο αμερικανικός στρατός άρχισε να χρησιμοποιεί δοκιμασίες στρατολόγησης </a:t>
            </a:r>
            <a:r>
              <a:rPr lang="el-GR" sz="2000" dirty="0" smtClean="0"/>
              <a:t>και </a:t>
            </a:r>
            <a:r>
              <a:rPr lang="el-GR" sz="2000" dirty="0"/>
              <a:t>επιλογής </a:t>
            </a:r>
            <a:r>
              <a:rPr lang="el-GR" sz="2000" dirty="0" smtClean="0"/>
              <a:t>αξιωματικών. Επίσης </a:t>
            </a:r>
            <a:r>
              <a:rPr lang="el-GR" sz="2000" dirty="0"/>
              <a:t>ξεκίνησε η εφαρμογή των προγραμμάτων εκπαίδευσης στην εργασία.</a:t>
            </a:r>
          </a:p>
          <a:p>
            <a:pPr>
              <a:defRPr/>
            </a:pPr>
            <a:r>
              <a:rPr lang="el-GR" sz="2000" dirty="0"/>
              <a:t>Έρευνες </a:t>
            </a:r>
            <a:r>
              <a:rPr lang="en-US" sz="2000" dirty="0"/>
              <a:t>Hawthorne </a:t>
            </a:r>
            <a:r>
              <a:rPr lang="el-GR" sz="2000" dirty="0"/>
              <a:t>με τον </a:t>
            </a:r>
            <a:r>
              <a:rPr lang="en-US" sz="2000" dirty="0"/>
              <a:t>Elton Mayo </a:t>
            </a:r>
            <a:r>
              <a:rPr lang="el-GR" sz="2000" dirty="0"/>
              <a:t>το 1927, με σκοπό να προσδιορισθεί η επίδραση των φυσικών παραγόντων (π.χ. </a:t>
            </a:r>
            <a:r>
              <a:rPr lang="el-GR" sz="2000" dirty="0" smtClean="0"/>
              <a:t> ωρών </a:t>
            </a:r>
            <a:r>
              <a:rPr lang="el-GR" sz="2000" dirty="0"/>
              <a:t>εργασίας και διαλυμάτων) στην </a:t>
            </a:r>
            <a:r>
              <a:rPr lang="el-GR" sz="2000" dirty="0" smtClean="0"/>
              <a:t>παραγωγικότητα.</a:t>
            </a:r>
          </a:p>
          <a:p>
            <a:pPr>
              <a:defRPr/>
            </a:pPr>
            <a:r>
              <a:rPr lang="el-GR" sz="2000" dirty="0" smtClean="0"/>
              <a:t>Τα </a:t>
            </a:r>
            <a:r>
              <a:rPr lang="el-GR" sz="2000" dirty="0"/>
              <a:t>πορίσματα της μελέτης έδειξαν ότι υπήρχαν και άλλοι παράγοντες (όπως κοινωνικό περιβάλλον, και άτυπες ομάδες εργασίας), που μπορεί να είχαν ίση ή και μεγαλύτερη επίδραση στην παραγωγικότητα.</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247600553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1772</TotalTime>
  <Words>2689</Words>
  <Application>Microsoft Office PowerPoint</Application>
  <PresentationFormat>Προβολή στην οθόνη (4:3)</PresentationFormat>
  <Paragraphs>162</Paragraphs>
  <Slides>28</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28</vt:i4>
      </vt:variant>
    </vt:vector>
  </HeadingPairs>
  <TitlesOfParts>
    <vt:vector size="29"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Διοίκηση Ανθρωπίνων Πόρων (Δ.Α.Π.): Ιστορική εξέλιξη (1)</vt:lpstr>
      <vt:lpstr>Διοίκηση Ανθρωπίνων Πόρων: Ιστορική εξέλιξη (2)</vt:lpstr>
      <vt:lpstr>Διοίκηση Ανθρωπίνων Πόρων: Ιστορική εξέλιξη (3)</vt:lpstr>
      <vt:lpstr>Διοίκηση Ανθρωπίνων Πόρων: Ιστορική εξέλιξη (4)</vt:lpstr>
      <vt:lpstr>Διοίκηση Ανθρωπίνων Πόρων: Ιστορική εξέλιξη (5)</vt:lpstr>
      <vt:lpstr>Λειτουργίες Δ.Α.Π. (1)</vt:lpstr>
      <vt:lpstr>Λειτουργίες Δ.Α.Π. (2)</vt:lpstr>
      <vt:lpstr>Ομάδες εργασίας: Δυναμική και δημιουργικότητα</vt:lpstr>
      <vt:lpstr>Στάδια διαμόρφωσης και ανάπτυξης ομάδων</vt:lpstr>
      <vt:lpstr>Ομάδα εργασίας: Ειδικά χαρακτηριστικά ομάδων (1)</vt:lpstr>
      <vt:lpstr>Ομάδα εργασίας: Ειδικά χαρακτηριστικά ομάδων (2)</vt:lpstr>
      <vt:lpstr>Ομάδα εργασίας: Ειδικά χαρακτηριστικά ομάδων (3)</vt:lpstr>
      <vt:lpstr>Ομάδες εργασίας: Δυναμική και δημιουργικότητα (1)</vt:lpstr>
      <vt:lpstr>Ομάδες εργασίας: Δυναμική και δημιουργικότητα (2)</vt:lpstr>
      <vt:lpstr>Τεχνικές λήψης αποφάσεων μέσω ομάδων εργασίας (1)</vt:lpstr>
      <vt:lpstr>Τεχνικές λήψης αποφάσεων μέσω ομάδων εργασίας (2)</vt:lpstr>
      <vt:lpstr>Τεχνικές λήψης αποφάσεων μέσω ομάδων εργασίας (3)</vt:lpstr>
      <vt:lpstr>Τεχνικές λήψης αποφάσεων μέσω ομάδων εργασίας (4)</vt:lpstr>
      <vt:lpstr>Τεχνικές λήψης αποφάσεων μέσω ομάδων εργασίας (5)</vt:lpstr>
      <vt:lpstr>Τεχνικές λήψης αποφάσεων μέσω ομάδων εργασίας (6)</vt:lpstr>
      <vt:lpstr>Τεχνικές λήψης αποφάσεων μέσω ομάδων εργασίας (7)</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διοίκηση ανθρωπίνων πόρων, ομάδες εργασίας</cp:keywords>
  <cp:lastModifiedBy>a</cp:lastModifiedBy>
  <cp:revision>279</cp:revision>
  <dcterms:created xsi:type="dcterms:W3CDTF">2012-09-06T09:03:05Z</dcterms:created>
  <dcterms:modified xsi:type="dcterms:W3CDTF">2014-10-31T08:44:29Z</dcterms:modified>
</cp:coreProperties>
</file>