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19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9" r:id="rId1"/>
  </p:sldMasterIdLst>
  <p:sldIdLst>
    <p:sldId id="284" r:id="rId2"/>
    <p:sldId id="272" r:id="rId3"/>
    <p:sldId id="262" r:id="rId4"/>
    <p:sldId id="265" r:id="rId5"/>
    <p:sldId id="266" r:id="rId6"/>
    <p:sldId id="267" r:id="rId7"/>
    <p:sldId id="268" r:id="rId8"/>
    <p:sldId id="269" r:id="rId9"/>
    <p:sldId id="270" r:id="rId10"/>
    <p:sldId id="271" r:id="rId11"/>
    <p:sldId id="280" r:id="rId12"/>
    <p:sldId id="281" r:id="rId13"/>
    <p:sldId id="276" r:id="rId14"/>
    <p:sldId id="277" r:id="rId15"/>
    <p:sldId id="278" r:id="rId16"/>
    <p:sldId id="279" r:id="rId17"/>
    <p:sldId id="260" r:id="rId18"/>
    <p:sldId id="273" r:id="rId19"/>
    <p:sldId id="259" r:id="rId20"/>
    <p:sldId id="282" r:id="rId21"/>
    <p:sldId id="285" r:id="rId22"/>
    <p:sldId id="283" r:id="rId23"/>
  </p:sldIdLst>
  <p:sldSz cx="9144000" cy="6858000" type="screen4x3"/>
  <p:notesSz cx="6858000" cy="9144000"/>
  <p:defaultTextStyle>
    <a:defPPr>
      <a:defRPr lang="el-GR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FFFF00"/>
  </p:clrMru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theme" Target="theme/theme1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194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grpSp>
          <p:nvGrpSpPr>
            <p:cNvPr id="8195" name="Group 3"/>
            <p:cNvGrpSpPr>
              <a:grpSpLocks/>
            </p:cNvGrpSpPr>
            <p:nvPr/>
          </p:nvGrpSpPr>
          <p:grpSpPr bwMode="auto">
            <a:xfrm>
              <a:off x="0" y="1161"/>
              <a:ext cx="5758" cy="3159"/>
              <a:chOff x="0" y="1161"/>
              <a:chExt cx="5758" cy="3159"/>
            </a:xfrm>
          </p:grpSpPr>
          <p:sp>
            <p:nvSpPr>
              <p:cNvPr id="8196" name="Freeform 4"/>
              <p:cNvSpPr>
                <a:spLocks/>
              </p:cNvSpPr>
              <p:nvPr/>
            </p:nvSpPr>
            <p:spPr bwMode="hidden">
              <a:xfrm>
                <a:off x="558" y="1161"/>
                <a:ext cx="5200" cy="3159"/>
              </a:xfrm>
              <a:custGeom>
                <a:avLst/>
                <a:gdLst/>
                <a:ahLst/>
                <a:cxnLst>
                  <a:cxn ang="0">
                    <a:pos x="0" y="3159"/>
                  </a:cxn>
                  <a:cxn ang="0">
                    <a:pos x="5184" y="3159"/>
                  </a:cxn>
                  <a:cxn ang="0">
                    <a:pos x="5184" y="0"/>
                  </a:cxn>
                  <a:cxn ang="0">
                    <a:pos x="0" y="0"/>
                  </a:cxn>
                  <a:cxn ang="0">
                    <a:pos x="0" y="3159"/>
                  </a:cxn>
                  <a:cxn ang="0">
                    <a:pos x="0" y="3159"/>
                  </a:cxn>
                </a:cxnLst>
                <a:rect l="0" t="0" r="r" b="b"/>
                <a:pathLst>
                  <a:path w="5184" h="3159">
                    <a:moveTo>
                      <a:pt x="0" y="3159"/>
                    </a:moveTo>
                    <a:lnTo>
                      <a:pt x="5184" y="3159"/>
                    </a:lnTo>
                    <a:lnTo>
                      <a:pt x="5184" y="0"/>
                    </a:lnTo>
                    <a:lnTo>
                      <a:pt x="0" y="0"/>
                    </a:lnTo>
                    <a:lnTo>
                      <a:pt x="0" y="3159"/>
                    </a:lnTo>
                    <a:lnTo>
                      <a:pt x="0" y="3159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8197" name="Freeform 5"/>
              <p:cNvSpPr>
                <a:spLocks/>
              </p:cNvSpPr>
              <p:nvPr/>
            </p:nvSpPr>
            <p:spPr bwMode="hidden">
              <a:xfrm>
                <a:off x="0" y="1161"/>
                <a:ext cx="558" cy="3159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3159"/>
                  </a:cxn>
                  <a:cxn ang="0">
                    <a:pos x="556" y="3159"/>
                  </a:cxn>
                  <a:cxn ang="0">
                    <a:pos x="556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556" h="3159">
                    <a:moveTo>
                      <a:pt x="0" y="0"/>
                    </a:moveTo>
                    <a:lnTo>
                      <a:pt x="0" y="3159"/>
                    </a:lnTo>
                    <a:lnTo>
                      <a:pt x="556" y="3159"/>
                    </a:lnTo>
                    <a:lnTo>
                      <a:pt x="556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</p:grpSp>
        <p:sp>
          <p:nvSpPr>
            <p:cNvPr id="8198" name="Freeform 6"/>
            <p:cNvSpPr>
              <a:spLocks/>
            </p:cNvSpPr>
            <p:nvPr/>
          </p:nvSpPr>
          <p:spPr bwMode="ltGray">
            <a:xfrm>
              <a:off x="552" y="951"/>
              <a:ext cx="12" cy="42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420"/>
                </a:cxn>
                <a:cxn ang="0">
                  <a:pos x="12" y="420"/>
                </a:cxn>
                <a:cxn ang="0">
                  <a:pos x="12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12" h="420">
                  <a:moveTo>
                    <a:pt x="0" y="0"/>
                  </a:moveTo>
                  <a:lnTo>
                    <a:pt x="0" y="420"/>
                  </a:lnTo>
                  <a:lnTo>
                    <a:pt x="12" y="42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50000">
                  <a:schemeClr val="hlink"/>
                </a:gs>
                <a:gs pos="100000">
                  <a:schemeClr val="accent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8199" name="Freeform 7"/>
            <p:cNvSpPr>
              <a:spLocks/>
            </p:cNvSpPr>
            <p:nvPr/>
          </p:nvSpPr>
          <p:spPr bwMode="ltGray">
            <a:xfrm>
              <a:off x="767" y="1155"/>
              <a:ext cx="252" cy="12"/>
            </a:xfrm>
            <a:custGeom>
              <a:avLst/>
              <a:gdLst/>
              <a:ahLst/>
              <a:cxnLst>
                <a:cxn ang="0">
                  <a:pos x="251" y="0"/>
                </a:cxn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251" y="0"/>
                </a:cxn>
              </a:cxnLst>
              <a:rect l="0" t="0" r="r" b="b"/>
              <a:pathLst>
                <a:path w="251" h="12">
                  <a:moveTo>
                    <a:pt x="251" y="0"/>
                  </a:moveTo>
                  <a:lnTo>
                    <a:pt x="0" y="0"/>
                  </a:ln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251" y="0"/>
                  </a:lnTo>
                  <a:close/>
                </a:path>
              </a:pathLst>
            </a:custGeom>
            <a:gradFill rotWithShape="0">
              <a:gsLst>
                <a:gs pos="0">
                  <a:schemeClr val="accent2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8200" name="Freeform 8"/>
            <p:cNvSpPr>
              <a:spLocks/>
            </p:cNvSpPr>
            <p:nvPr/>
          </p:nvSpPr>
          <p:spPr bwMode="ltGray">
            <a:xfrm>
              <a:off x="0" y="1155"/>
              <a:ext cx="351" cy="12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12"/>
                </a:cxn>
                <a:cxn ang="0">
                  <a:pos x="251" y="12"/>
                </a:cxn>
                <a:cxn ang="0">
                  <a:pos x="251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251" h="12">
                  <a:moveTo>
                    <a:pt x="0" y="0"/>
                  </a:moveTo>
                  <a:lnTo>
                    <a:pt x="0" y="12"/>
                  </a:lnTo>
                  <a:lnTo>
                    <a:pt x="251" y="12"/>
                  </a:lnTo>
                  <a:lnTo>
                    <a:pt x="251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accent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grpSp>
          <p:nvGrpSpPr>
            <p:cNvPr id="8201" name="Group 9"/>
            <p:cNvGrpSpPr>
              <a:grpSpLocks/>
            </p:cNvGrpSpPr>
            <p:nvPr/>
          </p:nvGrpSpPr>
          <p:grpSpPr bwMode="auto">
            <a:xfrm>
              <a:off x="348" y="4"/>
              <a:ext cx="5410" cy="4316"/>
              <a:chOff x="348" y="4"/>
              <a:chExt cx="5410" cy="4316"/>
            </a:xfrm>
          </p:grpSpPr>
          <p:sp>
            <p:nvSpPr>
              <p:cNvPr id="8202" name="Freeform 10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8203" name="Freeform 11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8204" name="Freeform 12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8205" name="Freeform 13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8206" name="Freeform 14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8207" name="Freeform 15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</p:grpSp>
      </p:grpSp>
      <p:sp>
        <p:nvSpPr>
          <p:cNvPr id="8208" name="Rectangle 16"/>
          <p:cNvSpPr>
            <a:spLocks noGrp="1" noChangeArrowheads="1"/>
          </p:cNvSpPr>
          <p:nvPr>
            <p:ph type="ctrTitle" sz="quarter"/>
          </p:nvPr>
        </p:nvSpPr>
        <p:spPr>
          <a:xfrm>
            <a:off x="1066800" y="1997075"/>
            <a:ext cx="7086600" cy="1431925"/>
          </a:xfrm>
        </p:spPr>
        <p:txBody>
          <a:bodyPr anchor="b"/>
          <a:lstStyle>
            <a:lvl1pPr>
              <a:defRPr/>
            </a:lvl1pPr>
          </a:lstStyle>
          <a:p>
            <a:r>
              <a:rPr lang="el-GR"/>
              <a:t>Κάντε κλικ για να επεξεργαστείτε τον τίτλο</a:t>
            </a:r>
          </a:p>
        </p:txBody>
      </p:sp>
      <p:sp>
        <p:nvSpPr>
          <p:cNvPr id="8209" name="Rectangle 17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066800" y="3886200"/>
            <a:ext cx="6400800" cy="1752600"/>
          </a:xfrm>
        </p:spPr>
        <p:txBody>
          <a:bodyPr/>
          <a:lstStyle>
            <a:lvl1pPr marL="0" indent="0">
              <a:buFont typeface="Wingdings" pitchFamily="2" charset="2"/>
              <a:buNone/>
              <a:defRPr/>
            </a:lvl1pPr>
          </a:lstStyle>
          <a:p>
            <a:r>
              <a:rPr lang="el-GR"/>
              <a:t>Κάντε κλικ για να επεξεργαστείτε τον υπότιτλο του υποδείγματος</a:t>
            </a:r>
          </a:p>
        </p:txBody>
      </p:sp>
      <p:sp>
        <p:nvSpPr>
          <p:cNvPr id="8210" name="Rectangle 18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8211" name="Rectangle 19"/>
          <p:cNvSpPr>
            <a:spLocks noGrp="1" noChangeArrowheads="1"/>
          </p:cNvSpPr>
          <p:nvPr>
            <p:ph type="ftr" sz="quarter" idx="3"/>
          </p:nvPr>
        </p:nvSpPr>
        <p:spPr>
          <a:xfrm>
            <a:off x="33528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8212" name="Rectangle 20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D5F8B38C-5BFB-44D2-90F6-E8701746EF46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9C37391-7428-4938-9070-3CDDD3A66CB5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724650" y="304800"/>
            <a:ext cx="1885950" cy="5791200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1066800" y="304800"/>
            <a:ext cx="5505450" cy="5791200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66FE0D-BABD-4039-B218-C74AF36F2E26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E2745482-F09F-4785-97F6-9C2B80BD2FE2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723DFC4-80A0-4344-A19C-DC6CD18B1F4C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10668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914900" y="1981200"/>
            <a:ext cx="3695700" cy="41148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043A437-DB13-470B-97B8-B23A1BD175EF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99A8098-271A-42B1-91FC-8A107434A18E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526AFC6-58FA-4897-A496-E32D3F9F1341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3ADA92E-332A-4587-AD64-C9974BB718C3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2568B8A-6F2E-436E-BD5C-5D36EC849D54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662F54-1AB4-4751-9BB4-3D4ABE9023F9}" type="slidenum">
              <a:rPr lang="el-GR"/>
              <a:pPr/>
              <a:t>‹#›</a:t>
            </a:fld>
            <a:endParaRPr lang="el-GR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170" name="Group 2"/>
          <p:cNvGrpSpPr>
            <a:grpSpLocks/>
          </p:cNvGrpSpPr>
          <p:nvPr/>
        </p:nvGrpSpPr>
        <p:grpSpPr bwMode="auto">
          <a:xfrm>
            <a:off x="0" y="6350"/>
            <a:ext cx="9140825" cy="6851650"/>
            <a:chOff x="0" y="4"/>
            <a:chExt cx="5758" cy="4316"/>
          </a:xfrm>
        </p:grpSpPr>
        <p:sp>
          <p:nvSpPr>
            <p:cNvPr id="7171" name="Freeform 3"/>
            <p:cNvSpPr>
              <a:spLocks/>
            </p:cNvSpPr>
            <p:nvPr/>
          </p:nvSpPr>
          <p:spPr bwMode="hidden">
            <a:xfrm>
              <a:off x="558" y="1161"/>
              <a:ext cx="5200" cy="3159"/>
            </a:xfrm>
            <a:custGeom>
              <a:avLst/>
              <a:gdLst/>
              <a:ahLst/>
              <a:cxnLst>
                <a:cxn ang="0">
                  <a:pos x="0" y="3159"/>
                </a:cxn>
                <a:cxn ang="0">
                  <a:pos x="5184" y="3159"/>
                </a:cxn>
                <a:cxn ang="0">
                  <a:pos x="5184" y="0"/>
                </a:cxn>
                <a:cxn ang="0">
                  <a:pos x="0" y="0"/>
                </a:cxn>
                <a:cxn ang="0">
                  <a:pos x="0" y="3159"/>
                </a:cxn>
                <a:cxn ang="0">
                  <a:pos x="0" y="3159"/>
                </a:cxn>
              </a:cxnLst>
              <a:rect l="0" t="0" r="r" b="b"/>
              <a:pathLst>
                <a:path w="5184" h="3159">
                  <a:moveTo>
                    <a:pt x="0" y="3159"/>
                  </a:moveTo>
                  <a:lnTo>
                    <a:pt x="5184" y="3159"/>
                  </a:lnTo>
                  <a:lnTo>
                    <a:pt x="5184" y="0"/>
                  </a:lnTo>
                  <a:lnTo>
                    <a:pt x="0" y="0"/>
                  </a:lnTo>
                  <a:lnTo>
                    <a:pt x="0" y="3159"/>
                  </a:lnTo>
                  <a:lnTo>
                    <a:pt x="0" y="3159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sp>
          <p:nvSpPr>
            <p:cNvPr id="7172" name="Freeform 4"/>
            <p:cNvSpPr>
              <a:spLocks/>
            </p:cNvSpPr>
            <p:nvPr/>
          </p:nvSpPr>
          <p:spPr bwMode="hidden">
            <a:xfrm>
              <a:off x="0" y="1161"/>
              <a:ext cx="558" cy="315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3159"/>
                </a:cxn>
                <a:cxn ang="0">
                  <a:pos x="556" y="3159"/>
                </a:cxn>
                <a:cxn ang="0">
                  <a:pos x="556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 w="556" h="3159">
                  <a:moveTo>
                    <a:pt x="0" y="0"/>
                  </a:moveTo>
                  <a:lnTo>
                    <a:pt x="0" y="3159"/>
                  </a:lnTo>
                  <a:lnTo>
                    <a:pt x="556" y="3159"/>
                  </a:lnTo>
                  <a:lnTo>
                    <a:pt x="556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2"/>
                </a:gs>
              </a:gsLst>
              <a:lin ang="5400000" scaled="1"/>
            </a:gra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el-GR"/>
            </a:p>
          </p:txBody>
        </p:sp>
        <p:grpSp>
          <p:nvGrpSpPr>
            <p:cNvPr id="7173" name="Group 5"/>
            <p:cNvGrpSpPr>
              <a:grpSpLocks/>
            </p:cNvGrpSpPr>
            <p:nvPr userDrawn="1"/>
          </p:nvGrpSpPr>
          <p:grpSpPr bwMode="auto">
            <a:xfrm>
              <a:off x="0" y="4"/>
              <a:ext cx="5758" cy="4316"/>
              <a:chOff x="0" y="4"/>
              <a:chExt cx="5758" cy="4316"/>
            </a:xfrm>
          </p:grpSpPr>
          <p:sp>
            <p:nvSpPr>
              <p:cNvPr id="7174" name="Freeform 6"/>
              <p:cNvSpPr>
                <a:spLocks/>
              </p:cNvSpPr>
              <p:nvPr/>
            </p:nvSpPr>
            <p:spPr bwMode="ltGray">
              <a:xfrm>
                <a:off x="552" y="4"/>
                <a:ext cx="12" cy="695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695"/>
                  </a:cxn>
                  <a:cxn ang="0">
                    <a:pos x="12" y="695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695">
                    <a:moveTo>
                      <a:pt x="12" y="0"/>
                    </a:moveTo>
                    <a:lnTo>
                      <a:pt x="0" y="0"/>
                    </a:lnTo>
                    <a:lnTo>
                      <a:pt x="0" y="695"/>
                    </a:lnTo>
                    <a:lnTo>
                      <a:pt x="12" y="695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7175" name="Freeform 7"/>
              <p:cNvSpPr>
                <a:spLocks/>
              </p:cNvSpPr>
              <p:nvPr/>
            </p:nvSpPr>
            <p:spPr bwMode="ltGray">
              <a:xfrm>
                <a:off x="552" y="1623"/>
                <a:ext cx="12" cy="2697"/>
              </a:xfrm>
              <a:custGeom>
                <a:avLst/>
                <a:gdLst/>
                <a:ahLst/>
                <a:cxnLst>
                  <a:cxn ang="0">
                    <a:pos x="0" y="2697"/>
                  </a:cxn>
                  <a:cxn ang="0">
                    <a:pos x="12" y="2697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697"/>
                  </a:cxn>
                  <a:cxn ang="0">
                    <a:pos x="0" y="2697"/>
                  </a:cxn>
                </a:cxnLst>
                <a:rect l="0" t="0" r="r" b="b"/>
                <a:pathLst>
                  <a:path w="12" h="2697">
                    <a:moveTo>
                      <a:pt x="0" y="2697"/>
                    </a:moveTo>
                    <a:lnTo>
                      <a:pt x="12" y="2697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697"/>
                    </a:lnTo>
                    <a:lnTo>
                      <a:pt x="0" y="2697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7176" name="Freeform 8"/>
              <p:cNvSpPr>
                <a:spLocks/>
              </p:cNvSpPr>
              <p:nvPr/>
            </p:nvSpPr>
            <p:spPr bwMode="ltGray">
              <a:xfrm>
                <a:off x="1019" y="1155"/>
                <a:ext cx="4739" cy="12"/>
              </a:xfrm>
              <a:custGeom>
                <a:avLst/>
                <a:gdLst/>
                <a:ahLst/>
                <a:cxnLst>
                  <a:cxn ang="0">
                    <a:pos x="4724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4724" y="12"/>
                  </a:cxn>
                  <a:cxn ang="0">
                    <a:pos x="4724" y="0"/>
                  </a:cxn>
                  <a:cxn ang="0">
                    <a:pos x="4724" y="0"/>
                  </a:cxn>
                </a:cxnLst>
                <a:rect l="0" t="0" r="r" b="b"/>
                <a:pathLst>
                  <a:path w="4724" h="12">
                    <a:moveTo>
                      <a:pt x="4724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4724" y="12"/>
                    </a:lnTo>
                    <a:lnTo>
                      <a:pt x="4724" y="0"/>
                    </a:lnTo>
                    <a:lnTo>
                      <a:pt x="47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bg1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7177" name="Freeform 9"/>
              <p:cNvSpPr>
                <a:spLocks/>
              </p:cNvSpPr>
              <p:nvPr/>
            </p:nvSpPr>
            <p:spPr bwMode="ltGray">
              <a:xfrm>
                <a:off x="552" y="1371"/>
                <a:ext cx="12" cy="252"/>
              </a:xfrm>
              <a:custGeom>
                <a:avLst/>
                <a:gdLst/>
                <a:ahLst/>
                <a:cxnLst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0" y="252"/>
                  </a:cxn>
                </a:cxnLst>
                <a:rect l="0" t="0" r="r" b="b"/>
                <a:pathLst>
                  <a:path w="12" h="252">
                    <a:moveTo>
                      <a:pt x="0" y="252"/>
                    </a:moveTo>
                    <a:lnTo>
                      <a:pt x="12" y="252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252"/>
                    </a:lnTo>
                    <a:lnTo>
                      <a:pt x="0" y="25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7178" name="Freeform 10"/>
              <p:cNvSpPr>
                <a:spLocks/>
              </p:cNvSpPr>
              <p:nvPr/>
            </p:nvSpPr>
            <p:spPr bwMode="ltGray">
              <a:xfrm>
                <a:off x="552" y="699"/>
                <a:ext cx="12" cy="252"/>
              </a:xfrm>
              <a:custGeom>
                <a:avLst/>
                <a:gdLst/>
                <a:ahLst/>
                <a:cxnLst>
                  <a:cxn ang="0">
                    <a:pos x="12" y="0"/>
                  </a:cxn>
                  <a:cxn ang="0">
                    <a:pos x="0" y="0"/>
                  </a:cxn>
                  <a:cxn ang="0">
                    <a:pos x="0" y="252"/>
                  </a:cxn>
                  <a:cxn ang="0">
                    <a:pos x="12" y="252"/>
                  </a:cxn>
                  <a:cxn ang="0">
                    <a:pos x="12" y="0"/>
                  </a:cxn>
                  <a:cxn ang="0">
                    <a:pos x="12" y="0"/>
                  </a:cxn>
                </a:cxnLst>
                <a:rect l="0" t="0" r="r" b="b"/>
                <a:pathLst>
                  <a:path w="12" h="252">
                    <a:moveTo>
                      <a:pt x="12" y="0"/>
                    </a:moveTo>
                    <a:lnTo>
                      <a:pt x="0" y="0"/>
                    </a:lnTo>
                    <a:lnTo>
                      <a:pt x="0" y="252"/>
                    </a:lnTo>
                    <a:lnTo>
                      <a:pt x="12" y="252"/>
                    </a:lnTo>
                    <a:lnTo>
                      <a:pt x="12" y="0"/>
                    </a:lnTo>
                    <a:lnTo>
                      <a:pt x="12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7179" name="Freeform 11"/>
              <p:cNvSpPr>
                <a:spLocks/>
              </p:cNvSpPr>
              <p:nvPr/>
            </p:nvSpPr>
            <p:spPr bwMode="ltGray">
              <a:xfrm>
                <a:off x="552" y="951"/>
                <a:ext cx="12" cy="42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420"/>
                  </a:cxn>
                  <a:cxn ang="0">
                    <a:pos x="12" y="420"/>
                  </a:cxn>
                  <a:cxn ang="0">
                    <a:pos x="12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12" h="420">
                    <a:moveTo>
                      <a:pt x="0" y="0"/>
                    </a:moveTo>
                    <a:lnTo>
                      <a:pt x="0" y="420"/>
                    </a:lnTo>
                    <a:lnTo>
                      <a:pt x="12" y="42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54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7180" name="Freeform 12"/>
              <p:cNvSpPr>
                <a:spLocks/>
              </p:cNvSpPr>
              <p:nvPr/>
            </p:nvSpPr>
            <p:spPr bwMode="ltGray">
              <a:xfrm>
                <a:off x="0" y="1155"/>
                <a:ext cx="351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251" h="12">
                    <a:moveTo>
                      <a:pt x="0" y="0"/>
                    </a:move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2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7181" name="Freeform 13"/>
              <p:cNvSpPr>
                <a:spLocks/>
              </p:cNvSpPr>
              <p:nvPr/>
            </p:nvSpPr>
            <p:spPr bwMode="ltGray">
              <a:xfrm>
                <a:off x="767" y="1155"/>
                <a:ext cx="252" cy="12"/>
              </a:xfrm>
              <a:custGeom>
                <a:avLst/>
                <a:gdLst/>
                <a:ahLst/>
                <a:cxnLst>
                  <a:cxn ang="0">
                    <a:pos x="251" y="0"/>
                  </a:cxn>
                  <a:cxn ang="0">
                    <a:pos x="0" y="0"/>
                  </a:cxn>
                  <a:cxn ang="0">
                    <a:pos x="0" y="12"/>
                  </a:cxn>
                  <a:cxn ang="0">
                    <a:pos x="251" y="12"/>
                  </a:cxn>
                  <a:cxn ang="0">
                    <a:pos x="251" y="0"/>
                  </a:cxn>
                  <a:cxn ang="0">
                    <a:pos x="251" y="0"/>
                  </a:cxn>
                </a:cxnLst>
                <a:rect l="0" t="0" r="r" b="b"/>
                <a:pathLst>
                  <a:path w="251" h="12">
                    <a:moveTo>
                      <a:pt x="251" y="0"/>
                    </a:moveTo>
                    <a:lnTo>
                      <a:pt x="0" y="0"/>
                    </a:lnTo>
                    <a:lnTo>
                      <a:pt x="0" y="12"/>
                    </a:lnTo>
                    <a:lnTo>
                      <a:pt x="251" y="12"/>
                    </a:lnTo>
                    <a:lnTo>
                      <a:pt x="251" y="0"/>
                    </a:lnTo>
                    <a:lnTo>
                      <a:pt x="251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100000">
                    <a:schemeClr val="bg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  <p:sp>
            <p:nvSpPr>
              <p:cNvPr id="7182" name="Freeform 14"/>
              <p:cNvSpPr>
                <a:spLocks/>
              </p:cNvSpPr>
              <p:nvPr/>
            </p:nvSpPr>
            <p:spPr bwMode="ltGray">
              <a:xfrm>
                <a:off x="348" y="1155"/>
                <a:ext cx="419" cy="12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12"/>
                  </a:cxn>
                  <a:cxn ang="0">
                    <a:pos x="418" y="12"/>
                  </a:cxn>
                  <a:cxn ang="0">
                    <a:pos x="418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 w="418" h="12">
                    <a:moveTo>
                      <a:pt x="0" y="0"/>
                    </a:moveTo>
                    <a:lnTo>
                      <a:pt x="0" y="12"/>
                    </a:lnTo>
                    <a:lnTo>
                      <a:pt x="418" y="12"/>
                    </a:lnTo>
                    <a:lnTo>
                      <a:pt x="418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accent2"/>
                  </a:gs>
                  <a:gs pos="50000">
                    <a:schemeClr val="hlink"/>
                  </a:gs>
                  <a:gs pos="100000">
                    <a:schemeClr val="accent2"/>
                  </a:gs>
                </a:gsLst>
                <a:lin ang="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el-GR"/>
              </a:p>
            </p:txBody>
          </p:sp>
        </p:grpSp>
      </p:grpSp>
      <p:sp>
        <p:nvSpPr>
          <p:cNvPr id="7183" name="Rectangle 15"/>
          <p:cNvSpPr>
            <a:spLocks noGrp="1" noChangeArrowheads="1"/>
          </p:cNvSpPr>
          <p:nvPr>
            <p:ph type="title"/>
          </p:nvPr>
        </p:nvSpPr>
        <p:spPr bwMode="auto">
          <a:xfrm>
            <a:off x="1066800" y="304800"/>
            <a:ext cx="7543800" cy="1431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Κάντε κλικ για να επεξεργαστείτε τον τίτλο</a:t>
            </a:r>
          </a:p>
        </p:txBody>
      </p:sp>
      <p:sp>
        <p:nvSpPr>
          <p:cNvPr id="7184" name="Rectangle 16"/>
          <p:cNvSpPr>
            <a:spLocks noGrp="1" noChangeArrowheads="1"/>
          </p:cNvSpPr>
          <p:nvPr>
            <p:ph type="body" idx="1"/>
          </p:nvPr>
        </p:nvSpPr>
        <p:spPr bwMode="auto">
          <a:xfrm>
            <a:off x="1066800" y="1981200"/>
            <a:ext cx="7543800" cy="4114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l-GR" smtClean="0"/>
              <a:t>Κάντε κλικ για να επεξεργαστείτε τα στυλ κειμένου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</a:p>
        </p:txBody>
      </p:sp>
      <p:sp>
        <p:nvSpPr>
          <p:cNvPr id="7185" name="Rectangle 17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0668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l-GR"/>
          </a:p>
        </p:txBody>
      </p:sp>
      <p:sp>
        <p:nvSpPr>
          <p:cNvPr id="7186" name="Rectangle 18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429000" y="6248400"/>
            <a:ext cx="28956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endParaRPr lang="el-GR"/>
          </a:p>
        </p:txBody>
      </p:sp>
      <p:sp>
        <p:nvSpPr>
          <p:cNvPr id="7187" name="Rectangle 19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05600" y="6248400"/>
            <a:ext cx="19050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</a:defRPr>
            </a:lvl1pPr>
          </a:lstStyle>
          <a:p>
            <a:fld id="{250EF6B4-6F9D-490F-B243-78D3CE273E83}" type="slidenum">
              <a:rPr lang="el-GR"/>
              <a:pPr/>
              <a:t>‹#›</a:t>
            </a:fld>
            <a:endParaRPr lang="el-GR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50" r:id="rId1"/>
    <p:sldLayoutId id="2147483651" r:id="rId2"/>
    <p:sldLayoutId id="2147483652" r:id="rId3"/>
    <p:sldLayoutId id="2147483653" r:id="rId4"/>
    <p:sldLayoutId id="2147483654" r:id="rId5"/>
    <p:sldLayoutId id="2147483655" r:id="rId6"/>
    <p:sldLayoutId id="2147483656" r:id="rId7"/>
    <p:sldLayoutId id="2147483657" r:id="rId8"/>
    <p:sldLayoutId id="2147483658" r:id="rId9"/>
    <p:sldLayoutId id="2147483659" r:id="rId10"/>
    <p:sldLayoutId id="2147483660" r:id="rId11"/>
  </p:sldLayoutIdLst>
  <p:txStyles>
    <p:titleStyle>
      <a:lvl1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2pPr>
      <a:lvl3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3pPr>
      <a:lvl4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4pPr>
      <a:lvl5pPr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4400" b="1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Tahoma" pitchFamily="34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1"/>
        </a:buClr>
        <a:buChar char="–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hlink"/>
        </a:buClr>
        <a:buSzPct val="7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000100" y="4214818"/>
            <a:ext cx="7272337" cy="17526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endParaRPr lang="el-GR" dirty="0" smtClean="0"/>
          </a:p>
          <a:p>
            <a:pPr>
              <a:defRPr/>
            </a:pPr>
            <a:endParaRPr lang="el-GR" dirty="0" smtClean="0"/>
          </a:p>
          <a:p>
            <a:pPr algn="l">
              <a:defRPr/>
            </a:pP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MSc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l-GR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Τραπεζική &amp; Χρηματοοικονομική</a:t>
            </a:r>
          </a:p>
          <a:p>
            <a:pPr algn="l">
              <a:defRPr/>
            </a:pPr>
            <a:r>
              <a:rPr lang="el-GR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Δρ. Ανδρονίκη </a:t>
            </a:r>
            <a:r>
              <a:rPr lang="el-GR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Καταραχιά</a:t>
            </a:r>
            <a:endParaRPr lang="el-GR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defRPr/>
            </a:pPr>
            <a:endParaRPr lang="el-GR" sz="2000" dirty="0"/>
          </a:p>
        </p:txBody>
      </p:sp>
      <p:sp>
        <p:nvSpPr>
          <p:cNvPr id="4" name="2 - Υπότιτλος"/>
          <p:cNvSpPr txBox="1">
            <a:spLocks/>
          </p:cNvSpPr>
          <p:nvPr/>
        </p:nvSpPr>
        <p:spPr bwMode="auto">
          <a:xfrm>
            <a:off x="928662" y="214313"/>
            <a:ext cx="7643838" cy="17526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endParaRPr lang="el-GR" sz="3200" kern="0" dirty="0">
              <a:latin typeface="+mn-lt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el-GR" sz="2800" b="1" kern="0" dirty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</a:rPr>
              <a:t>ΤΡΑΠΕΖΙΚΟ ΜΑΡΚΕΤΙΝΓΚ &amp; ΧΡΗΜΑΤΟΟΙΚΟΝΟΜΙΚΗ ΣΥΜΠΕΡΙΦΟΡΑ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28728" y="3000372"/>
            <a:ext cx="7215239" cy="1255716"/>
          </a:xfrm>
          <a:solidFill>
            <a:schemeClr val="bg1">
              <a:lumMod val="60000"/>
              <a:lumOff val="40000"/>
            </a:schemeClr>
          </a:solidFill>
        </p:spPr>
        <p:txBody>
          <a:bodyPr>
            <a:normAutofit/>
          </a:bodyPr>
          <a:lstStyle/>
          <a:p>
            <a:pPr>
              <a:defRPr/>
            </a:pPr>
            <a:r>
              <a:rPr lang="el-GR" sz="2800" dirty="0" smtClean="0">
                <a:solidFill>
                  <a:srgbClr val="FFFF00"/>
                </a:solidFill>
                <a:effectLst/>
                <a:latin typeface="Arial" pitchFamily="34" charset="0"/>
                <a:cs typeface="Arial" pitchFamily="34" charset="0"/>
              </a:rPr>
              <a:t>ΣΧΕΔΙΑΣΜΟΣ ΚΑΙ ΕΡΕΥΝΑ ΜΑΡΚΕΤΙΝΓΚ ΣΤΙΣ ΤΡΑΠΕΖΕΣ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solidFill>
                  <a:srgbClr val="FFFF00"/>
                </a:solidFill>
                <a:effectLst/>
                <a:latin typeface="Calibri" pitchFamily="34" charset="0"/>
                <a:cs typeface="Calibri" pitchFamily="34" charset="0"/>
              </a:rPr>
              <a:t>Πληροφορίες για το προφίλ των πελατών του ανταγωνισμού</a:t>
            </a:r>
          </a:p>
        </p:txBody>
      </p:sp>
      <p:sp>
        <p:nvSpPr>
          <p:cNvPr id="2355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Ήταν ποτέ πελάτες της Τράπεζας? Ποιοι ήταν οι λόγοι διακοπή της συνεργασίας?</a:t>
            </a: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Ποια προϊόντα του ανταγωνισμού χρησιμοποιούν? Ποια είναι  άποψή τους για τα προϊόντα της Τράπεζας και ποιοι είναι οι λόγοι προτίμησής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τους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?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  <a:buFont typeface="Wingdings" pitchFamily="2" charset="2"/>
              <a:buNone/>
            </a:pP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Τι  θα παρακινούσε όσους δεν είναι πελάτες να γίνουν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πελάτες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?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solidFill>
                  <a:srgbClr val="FFFF00"/>
                </a:solidFill>
                <a:effectLst/>
                <a:latin typeface="Calibri" pitchFamily="34" charset="0"/>
                <a:cs typeface="Calibri" pitchFamily="34" charset="0"/>
              </a:rPr>
              <a:t>ΠΗΓΕΣ  ΔΕΔΟΜΕΝΩΝ</a:t>
            </a:r>
          </a:p>
        </p:txBody>
      </p:sp>
      <p:sp>
        <p:nvSpPr>
          <p:cNvPr id="3379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Οι πηγές δεδομένων στο Μάρκετινγκ χρηματοπιστωτικών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υπηρεσιών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διακρίνονται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σε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 :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u="sng" dirty="0">
                <a:latin typeface="Calibri" pitchFamily="34" charset="0"/>
                <a:cs typeface="Calibri" pitchFamily="34" charset="0"/>
              </a:rPr>
              <a:t>Δευτερογενής</a:t>
            </a: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     (δευτερογενή στοιχεία, Εσωτερικές πηγές, εξωτερικές πηγές ηλεκτρονικά δίκτυα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u="sng" dirty="0" smtClean="0">
                <a:latin typeface="Calibri" pitchFamily="34" charset="0"/>
                <a:cs typeface="Calibri" pitchFamily="34" charset="0"/>
              </a:rPr>
              <a:t>πρωτογενής </a:t>
            </a:r>
            <a:endParaRPr lang="el-GR" sz="2000" u="sng" dirty="0">
              <a:latin typeface="Calibri" pitchFamily="34" charset="0"/>
              <a:cs typeface="Calibri" pitchFamily="34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   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(εσωτερική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έρευνα και  εξωτερικές πηγές όπως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παρατήρηση,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πείραμα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, δειγματοληπτικές έρευνες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endParaRPr lang="el-GR">
              <a:solidFill>
                <a:srgbClr val="FFFF00"/>
              </a:solidFill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l-GR" sz="4400" dirty="0">
                <a:solidFill>
                  <a:srgbClr val="FFFF00"/>
                </a:solidFill>
                <a:effectLst/>
                <a:latin typeface="Calibri" pitchFamily="34" charset="0"/>
                <a:cs typeface="Calibri" pitchFamily="34" charset="0"/>
              </a:rPr>
              <a:t>ΕΙΔΗ ΕΡΕΥΝΑΣ ΣΤΙΣ ΧΡΗΜΑΤΟΠΙΣΤΩΤΙΚΕΣ ΥΠΗΡΕΣΙΕΣ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l-GR" sz="3600" b="0" dirty="0">
                <a:solidFill>
                  <a:srgbClr val="FFFF00"/>
                </a:solidFill>
                <a:effectLst/>
                <a:latin typeface="Calibri" pitchFamily="34" charset="0"/>
                <a:cs typeface="Calibri" pitchFamily="34" charset="0"/>
              </a:rPr>
              <a:t>Με την έρευνα αγοράς στις χρηματοπιστωτικές υπηρεσίες </a:t>
            </a:r>
            <a:r>
              <a:rPr lang="en-US" sz="3600" b="0" dirty="0">
                <a:solidFill>
                  <a:srgbClr val="FFFF00"/>
                </a:solidFill>
                <a:effectLst/>
                <a:latin typeface="Calibri" pitchFamily="34" charset="0"/>
                <a:cs typeface="Calibri" pitchFamily="34" charset="0"/>
              </a:rPr>
              <a:t>:</a:t>
            </a:r>
            <a:endParaRPr lang="el-GR" sz="3600" b="0" dirty="0">
              <a:solidFill>
                <a:srgbClr val="FFFF00"/>
              </a:solidFill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2969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2000" dirty="0">
                <a:effectLst/>
                <a:latin typeface="Calibri" pitchFamily="34" charset="0"/>
                <a:cs typeface="Calibri" pitchFamily="34" charset="0"/>
              </a:rPr>
              <a:t>Διερευνώνται οι ανάγκες και οι επιθυμίες των πελατών των αγορών </a:t>
            </a:r>
            <a:r>
              <a:rPr lang="el-GR" sz="2000" dirty="0" smtClean="0">
                <a:effectLst/>
                <a:latin typeface="Calibri" pitchFamily="34" charset="0"/>
                <a:cs typeface="Calibri" pitchFamily="34" charset="0"/>
              </a:rPr>
              <a:t>στόχων</a:t>
            </a:r>
            <a:r>
              <a:rPr lang="en-US" sz="2000" dirty="0" smtClean="0">
                <a:effectLst/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effectLst/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effectLst/>
                <a:latin typeface="Calibri" pitchFamily="34" charset="0"/>
                <a:cs typeface="Calibri" pitchFamily="34" charset="0"/>
              </a:rPr>
              <a:t>Εξετάζεται ο βαθμός ικανοποίησης των πελατών από τα υπάρχοντα </a:t>
            </a:r>
            <a:r>
              <a:rPr lang="el-GR" sz="2000" dirty="0" smtClean="0">
                <a:effectLst/>
                <a:latin typeface="Calibri" pitchFamily="34" charset="0"/>
                <a:cs typeface="Calibri" pitchFamily="34" charset="0"/>
              </a:rPr>
              <a:t>προϊόντα</a:t>
            </a:r>
            <a:r>
              <a:rPr lang="en-US" sz="2000" dirty="0" smtClean="0">
                <a:effectLst/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effectLst/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effectLst/>
                <a:latin typeface="Calibri" pitchFamily="34" charset="0"/>
                <a:cs typeface="Calibri" pitchFamily="34" charset="0"/>
              </a:rPr>
              <a:t>Παρέχονται οι απαραίτητες πληροφορίες για την τεκμηριωμένη λήψη αποφάσεων σε θέματα στρατηγικής για κάθε στοιχείο του μίγματος μάρκετινγκ.</a:t>
            </a: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l-GR" sz="3600" b="0" dirty="0" smtClean="0">
                <a:solidFill>
                  <a:srgbClr val="FF0000"/>
                </a:solidFill>
                <a:effectLst/>
                <a:latin typeface="Calibri" pitchFamily="34" charset="0"/>
                <a:cs typeface="Calibri" pitchFamily="34" charset="0"/>
              </a:rPr>
              <a:t>7</a:t>
            </a:r>
            <a:r>
              <a:rPr lang="el-GR" sz="3600" b="0" dirty="0" smtClean="0">
                <a:effectLst/>
                <a:latin typeface="Calibri" pitchFamily="34" charset="0"/>
                <a:cs typeface="Calibri" pitchFamily="34" charset="0"/>
              </a:rPr>
              <a:t> βασικοί </a:t>
            </a:r>
            <a:r>
              <a:rPr lang="el-GR" sz="3600" b="0" dirty="0">
                <a:solidFill>
                  <a:srgbClr val="FF0000"/>
                </a:solidFill>
                <a:effectLst/>
                <a:latin typeface="Calibri" pitchFamily="34" charset="0"/>
                <a:cs typeface="Calibri" pitchFamily="34" charset="0"/>
              </a:rPr>
              <a:t>τομείς </a:t>
            </a:r>
            <a:r>
              <a:rPr lang="el-GR" sz="3600" b="0" dirty="0" smtClean="0">
                <a:solidFill>
                  <a:srgbClr val="FF0000"/>
                </a:solidFill>
                <a:effectLst/>
                <a:latin typeface="Calibri" pitchFamily="34" charset="0"/>
                <a:cs typeface="Calibri" pitchFamily="34" charset="0"/>
              </a:rPr>
              <a:t>εφαρμογής </a:t>
            </a:r>
            <a:r>
              <a:rPr lang="el-GR" sz="3600" b="0" dirty="0" smtClean="0">
                <a:effectLst/>
                <a:latin typeface="Calibri" pitchFamily="34" charset="0"/>
                <a:cs typeface="Calibri" pitchFamily="34" charset="0"/>
              </a:rPr>
              <a:t>έρευνας Μάρκετινγκ</a:t>
            </a:r>
            <a:r>
              <a:rPr lang="en-US" sz="3600" b="0" dirty="0">
                <a:effectLst/>
                <a:latin typeface="Calibri" pitchFamily="34" charset="0"/>
                <a:cs typeface="Calibri" pitchFamily="34" charset="0"/>
              </a:rPr>
              <a:t> </a:t>
            </a:r>
            <a:r>
              <a:rPr lang="el-GR" sz="3600" b="0" dirty="0" smtClean="0">
                <a:effectLst/>
                <a:latin typeface="Calibri" pitchFamily="34" charset="0"/>
                <a:cs typeface="Calibri" pitchFamily="34" charset="0"/>
              </a:rPr>
              <a:t>(</a:t>
            </a:r>
            <a:r>
              <a:rPr lang="en-US" sz="3600" b="0" dirty="0" err="1" smtClean="0">
                <a:effectLst/>
                <a:latin typeface="Calibri" pitchFamily="34" charset="0"/>
                <a:cs typeface="Calibri" pitchFamily="34" charset="0"/>
              </a:rPr>
              <a:t>Meidan</a:t>
            </a:r>
            <a:r>
              <a:rPr lang="el-GR" sz="3600" b="0" dirty="0" smtClean="0">
                <a:effectLst/>
                <a:latin typeface="Calibri" pitchFamily="34" charset="0"/>
                <a:cs typeface="Calibri" pitchFamily="34" charset="0"/>
              </a:rPr>
              <a:t>, 1996</a:t>
            </a:r>
            <a:r>
              <a:rPr lang="el-GR" sz="3600" b="0" dirty="0">
                <a:effectLst/>
                <a:latin typeface="Calibri" pitchFamily="34" charset="0"/>
                <a:cs typeface="Calibri" pitchFamily="34" charset="0"/>
              </a:rPr>
              <a:t>) </a:t>
            </a:r>
          </a:p>
        </p:txBody>
      </p:sp>
      <p:sp>
        <p:nvSpPr>
          <p:cNvPr id="3072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80000"/>
              </a:lnSpc>
            </a:pPr>
            <a:r>
              <a:rPr lang="el-GR" sz="20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Η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 τμηματοποίηση της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αγοράς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l-GR" sz="20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Η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 συμπεριφορά του καταναλωτή και τα κριτήριά του στην επιλογή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τράπεζας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l-GR" sz="20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Η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 ποιότητα των υπηρεσιών και η αγοραστική προσήλωση (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loyalty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).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l-GR" sz="20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Οι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λειτουργίες των Διευθυντών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καταστημάτων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l-GR" sz="20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Οι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 μελέτες προϊόντων και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υπηρεσιών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l-GR" sz="20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Έ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ρευνες δικτύων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διανομής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r>
              <a:rPr lang="el-GR" sz="2000" dirty="0">
                <a:solidFill>
                  <a:srgbClr val="FF0000"/>
                </a:solidFill>
                <a:latin typeface="Calibri" pitchFamily="34" charset="0"/>
                <a:cs typeface="Calibri" pitchFamily="34" charset="0"/>
              </a:rPr>
              <a:t>Κ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ρίσιμοι παράγοντες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επιτυχίας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80000"/>
              </a:lnSpc>
            </a:pP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effectLst/>
                <a:latin typeface="Calibri" pitchFamily="34" charset="0"/>
                <a:cs typeface="Calibri" pitchFamily="34" charset="0"/>
              </a:rPr>
              <a:t>Στην ελληνική αγορά η έρευνα χρησιμοποιείται (1)</a:t>
            </a:r>
          </a:p>
        </p:txBody>
      </p:sp>
      <p:sp>
        <p:nvSpPr>
          <p:cNvPr id="317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Στην τμηματοποίηση της αγοράς και στον προσδιορισμός του μεγέθους κάθε </a:t>
            </a:r>
            <a:r>
              <a:rPr lang="el-GR" sz="2000" dirty="0" err="1">
                <a:latin typeface="Calibri" pitchFamily="34" charset="0"/>
                <a:cs typeface="Calibri" pitchFamily="34" charset="0"/>
              </a:rPr>
              <a:t>υπο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-αγοράς που αποτελεί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στόχο.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Στον προσδιορισμό των χαρακτηριστικών του πελάτη σε κάθε </a:t>
            </a:r>
            <a:r>
              <a:rPr lang="el-GR" sz="2000" dirty="0" err="1" smtClean="0">
                <a:latin typeface="Calibri" pitchFamily="34" charset="0"/>
                <a:cs typeface="Calibri" pitchFamily="34" charset="0"/>
              </a:rPr>
              <a:t>υπο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-αγορά.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Στη διαπίστωση των μεριδίων αγοράς που κατέχει η τράπεζα και οι ανταγωνιστές της σε κάθε επιμέρους αγορά με κάθε προϊόν τους.</a:t>
            </a:r>
          </a:p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Στην ανάλυση των λόγων της διαχρονικής διαφοροποίησης των μεριδίων αγοράς σε κάθε αγορά- στόχο.</a:t>
            </a:r>
          </a:p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Στον προσδιορισμό του τόπου εγκατάστασης των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υποκαταστημάτων.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effectLst/>
                <a:latin typeface="Calibri" pitchFamily="34" charset="0"/>
                <a:cs typeface="Calibri" pitchFamily="34" charset="0"/>
              </a:rPr>
              <a:t>Στην ελληνική αγορά η έρευνα χρησιμοποιείται (2)</a:t>
            </a:r>
          </a:p>
        </p:txBody>
      </p:sp>
      <p:sp>
        <p:nvSpPr>
          <p:cNvPr id="3277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Στην ικανοποίηση από ην προσφερόμενη ποιότητα προϊόντων και υπηρεσιών.</a:t>
            </a: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Στα νέα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προϊόντα.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Στην εικόνα που έχουν οι πελάτες για την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τράπεζα.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Στην επικοινωνιακή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πολιτική.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el-GR" sz="3600" b="0" dirty="0">
                <a:effectLst/>
                <a:latin typeface="Calibri" pitchFamily="34" charset="0"/>
                <a:cs typeface="Calibri" pitchFamily="34" charset="0"/>
              </a:rPr>
              <a:t>ΕΡΕΥΝΑ ΚΑΤΑΣΤΗΜΑΤΟΣ</a:t>
            </a:r>
          </a:p>
        </p:txBody>
      </p:sp>
      <p:sp>
        <p:nvSpPr>
          <p:cNvPr id="122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Χρονολογία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ίδρυσης.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Το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ακίνητο, θέση, εμφάνιση.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Χωροταξική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διαμόρφωση.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Συστήματα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οργάνωσης.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Οργανόγραμμα.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Εργασίες. 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Ωφέλειες.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Αποτελέσματα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χρήσης.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solidFill>
                  <a:srgbClr val="FFFF00"/>
                </a:solidFill>
                <a:effectLst/>
                <a:latin typeface="Calibri" pitchFamily="34" charset="0"/>
                <a:cs typeface="Calibri" pitchFamily="34" charset="0"/>
              </a:rPr>
              <a:t>Έρευνα στοιχείων σε σχέση με την περιοχή και τη συμπεριφορά των κατοίκων</a:t>
            </a:r>
          </a:p>
        </p:txBody>
      </p:sp>
      <p:sp>
        <p:nvSpPr>
          <p:cNvPr id="256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Ποιοι είναι οι πελάτες της κάθε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Τράπεζας.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Σε ποια άλλα καταστήματα τηρούν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λογαριασμούς.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Ποιες θεωρούν καλές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τράπεζες.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Αν υπάρχει ανεργία στην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περιοχή.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Ποια είναι τα χαρακτηριστικά της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περιοχής.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Ποιο είναι το δίκτυο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συγκοινωνιών </a:t>
            </a:r>
            <a:r>
              <a:rPr lang="el-GR" sz="2000" dirty="0" err="1" smtClean="0">
                <a:latin typeface="Calibri" pitchFamily="34" charset="0"/>
                <a:cs typeface="Calibri" pitchFamily="34" charset="0"/>
              </a:rPr>
              <a:t>Κ.λ.π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..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effectLst/>
                <a:latin typeface="Calibri" pitchFamily="34" charset="0"/>
                <a:cs typeface="Calibri" pitchFamily="34" charset="0"/>
              </a:rPr>
              <a:t>Έρευνα ανταγωνιστών</a:t>
            </a:r>
          </a:p>
        </p:txBody>
      </p:sp>
      <p:sp>
        <p:nvSpPr>
          <p:cNvPr id="112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Θέση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καταστήματος.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Εμφάνιση.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Μερίδια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αγοράς.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Προσωπικό.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Μέσα,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τεχνολογία.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Εξυπηρέτηση.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Προϊόντα.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Πολιτική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εργασιών.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Τιμολογιακή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πολιτική.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Μέθοδοι προώθησης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πωλήσεων.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latin typeface="Calibri" pitchFamily="34" charset="0"/>
                <a:cs typeface="Calibri" pitchFamily="34" charset="0"/>
              </a:rPr>
              <a:t>ΣΥΣΤΗΜΑ ΠΗΡΟΦΟΡΙΩΝ ΜΑΡΚΕΤΙΝΓΚ </a:t>
            </a:r>
          </a:p>
        </p:txBody>
      </p:sp>
      <p:sp>
        <p:nvSpPr>
          <p:cNvPr id="2457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ctr">
              <a:buFont typeface="Wingdings" pitchFamily="2" charset="2"/>
              <a:buNone/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Σύνολο ατόμων, μηχανημάτων και διαδικασιών</a:t>
            </a:r>
          </a:p>
          <a:p>
            <a:pPr>
              <a:buFont typeface="Wingdings" pitchFamily="2" charset="2"/>
              <a:buNone/>
            </a:pP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    </a:t>
            </a:r>
            <a:r>
              <a:rPr lang="el-GR" sz="2000" dirty="0" err="1" smtClean="0">
                <a:latin typeface="Calibri" pitchFamily="34" charset="0"/>
                <a:cs typeface="Calibri" pitchFamily="34" charset="0"/>
              </a:rPr>
              <a:t>Αποσκοπείται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η μείωση του κινδύνου στη λήψη των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αποφάσεων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 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( </a:t>
            </a:r>
            <a:r>
              <a:rPr lang="el-GR" sz="2000" i="1" dirty="0">
                <a:latin typeface="Calibri" pitchFamily="34" charset="0"/>
                <a:cs typeface="Calibri" pitchFamily="34" charset="0"/>
              </a:rPr>
              <a:t>για νέα προϊόντα,  βελτίωση υπαρχόντων , τιμολόγηση, διαμόρφωση προγραμμάτων προώθησης και επικοινωνίας,  δημιουργία η επέκταση δικτύων διανομής </a:t>
            </a:r>
            <a:r>
              <a:rPr lang="el-GR" sz="2000" i="1" dirty="0" err="1">
                <a:latin typeface="Calibri" pitchFamily="34" charset="0"/>
                <a:cs typeface="Calibri" pitchFamily="34" charset="0"/>
              </a:rPr>
              <a:t>κ.λ.π</a:t>
            </a:r>
            <a:r>
              <a:rPr lang="el-GR" sz="2000" i="1" dirty="0" smtClean="0">
                <a:latin typeface="Calibri" pitchFamily="34" charset="0"/>
                <a:cs typeface="Calibri" pitchFamily="34" charset="0"/>
              </a:rPr>
              <a:t>.)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effectLst/>
                <a:latin typeface="Calibri" pitchFamily="34" charset="0"/>
                <a:cs typeface="Calibri" pitchFamily="34" charset="0"/>
              </a:rPr>
              <a:t>Τμηματοποίηση Πελατών - </a:t>
            </a:r>
            <a:r>
              <a:rPr lang="el-GR" sz="3600" b="0" dirty="0" err="1">
                <a:effectLst/>
                <a:latin typeface="Calibri" pitchFamily="34" charset="0"/>
                <a:cs typeface="Calibri" pitchFamily="34" charset="0"/>
              </a:rPr>
              <a:t>Customer</a:t>
            </a:r>
            <a:r>
              <a:rPr lang="el-GR" sz="3600" b="0" dirty="0">
                <a:effectLst/>
                <a:latin typeface="Calibri" pitchFamily="34" charset="0"/>
                <a:cs typeface="Calibri" pitchFamily="34" charset="0"/>
              </a:rPr>
              <a:t> </a:t>
            </a:r>
            <a:r>
              <a:rPr lang="el-GR" sz="3600" b="0" dirty="0" err="1">
                <a:effectLst/>
                <a:latin typeface="Calibri" pitchFamily="34" charset="0"/>
                <a:cs typeface="Calibri" pitchFamily="34" charset="0"/>
              </a:rPr>
              <a:t>Segmentation</a:t>
            </a:r>
            <a:r>
              <a:rPr lang="el-GR" sz="3600" b="0" dirty="0">
                <a:effectLst/>
                <a:latin typeface="Calibri" pitchFamily="34" charset="0"/>
                <a:cs typeface="Calibri" pitchFamily="34" charset="0"/>
              </a:rPr>
              <a:t> </a:t>
            </a: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84213" y="1981200"/>
            <a:ext cx="8459787" cy="4876800"/>
          </a:xfrm>
        </p:spPr>
        <p:txBody>
          <a:bodyPr/>
          <a:lstStyle/>
          <a:p>
            <a:pPr>
              <a:lnSpc>
                <a:spcPct val="90000"/>
              </a:lnSpc>
            </a:pPr>
            <a:r>
              <a:rPr lang="el-GR" sz="2000" dirty="0">
                <a:latin typeface="Calibri" pitchFamily="34" charset="0"/>
                <a:cs typeface="Calibri" pitchFamily="34" charset="0"/>
              </a:rPr>
              <a:t>Το πρώτο βήμα σε κάθε προσπάθεια ενός χρηματοπιστωτικού ιδρύματος αποτελεί η μελέτη &amp; κατανόηση του υπάρχοντος πελατολογίου. </a:t>
            </a:r>
            <a:endParaRPr lang="en-US" sz="2000" dirty="0">
              <a:latin typeface="Calibri" pitchFamily="34" charset="0"/>
              <a:cs typeface="Calibri" pitchFamily="34" charset="0"/>
            </a:endParaRPr>
          </a:p>
          <a:p>
            <a:pPr>
              <a:lnSpc>
                <a:spcPct val="90000"/>
              </a:lnSpc>
            </a:pPr>
            <a:r>
              <a:rPr lang="en-US" sz="2000" dirty="0">
                <a:latin typeface="Calibri" pitchFamily="34" charset="0"/>
                <a:cs typeface="Calibri" pitchFamily="34" charset="0"/>
              </a:rPr>
              <a:t>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Κάθε ενέργεια για την συγκράτηση του υπάρχοντος πελατολογίου και την αύξηση της πιστότητας του πελάτη, την προσέλκυση νέων πελατών και την αύξηση του κέρδους που κάθε πελάτης αποφέρει στην επιχείρηση</a:t>
            </a:r>
            <a:r>
              <a:rPr lang="en-US" sz="2000" dirty="0">
                <a:latin typeface="Calibri" pitchFamily="34" charset="0"/>
                <a:cs typeface="Calibri" pitchFamily="34" charset="0"/>
              </a:rPr>
              <a:t>,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 βασίζονται στην ανάλυση και στην κατανόηση της υπάρχουσας πελατειακής βάσης. </a:t>
            </a:r>
            <a:br>
              <a:rPr lang="el-GR" sz="2000" dirty="0">
                <a:latin typeface="Calibri" pitchFamily="34" charset="0"/>
                <a:cs typeface="Calibri" pitchFamily="34" charset="0"/>
              </a:rPr>
            </a:br>
            <a:r>
              <a:rPr lang="el-GR" sz="2800" dirty="0"/>
              <a:t/>
            </a:r>
            <a:br>
              <a:rPr lang="el-GR" sz="2800" dirty="0"/>
            </a:br>
            <a:endParaRPr lang="el-GR" sz="2800" dirty="0"/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9E4F-AFF7-4505-BD91-218B7F320EB6}" type="slidenum">
              <a:rPr lang="en-US"/>
              <a:pPr/>
              <a:t>21</a:t>
            </a:fld>
            <a:endParaRPr lang="en-US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3005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l-GR" sz="9600" dirty="0">
                <a:latin typeface="Comic Sans MS" pitchFamily="66" charset="0"/>
              </a:rPr>
              <a:t>					</a:t>
            </a:r>
            <a:r>
              <a:rPr lang="el-GR" sz="9600" dirty="0">
                <a:solidFill>
                  <a:srgbClr val="C00000"/>
                </a:solidFill>
                <a:latin typeface="Comic Sans MS" pitchFamily="66" charset="0"/>
              </a:rPr>
              <a:t>?</a:t>
            </a:r>
          </a:p>
          <a:p>
            <a:pPr>
              <a:buFont typeface="Wingdings" pitchFamily="2" charset="2"/>
              <a:buNone/>
            </a:pPr>
            <a:r>
              <a:rPr lang="el-GR" sz="7200" dirty="0">
                <a:solidFill>
                  <a:srgbClr val="C00000"/>
                </a:solidFill>
                <a:latin typeface="Comic Sans MS" pitchFamily="66" charset="0"/>
              </a:rPr>
              <a:t>ΕΡΩΤΗΣΕΙΣ</a:t>
            </a:r>
            <a:endParaRPr lang="en-US" sz="7200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 smtClean="0">
                <a:latin typeface="Calibri" pitchFamily="34" charset="0"/>
                <a:cs typeface="Calibri" pitchFamily="34" charset="0"/>
              </a:rPr>
              <a:t>Βιβλιογραφία</a:t>
            </a:r>
            <a:endParaRPr lang="el-GR" sz="3600" b="0" dirty="0">
              <a:latin typeface="Calibri" pitchFamily="34" charset="0"/>
              <a:cs typeface="Calibri" pitchFamily="34" charset="0"/>
            </a:endParaRP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l-GR" dirty="0" smtClean="0"/>
          </a:p>
          <a:p>
            <a:pPr lvl="1"/>
            <a:r>
              <a:rPr lang="el-GR" sz="2000" dirty="0" err="1" smtClean="0"/>
              <a:t>Λυμπερόπουλος</a:t>
            </a:r>
            <a:r>
              <a:rPr lang="el-GR" sz="2000" dirty="0" smtClean="0"/>
              <a:t> Κωνσταντίνος(2006). </a:t>
            </a:r>
            <a:r>
              <a:rPr lang="el-GR" sz="2000" i="1" dirty="0" smtClean="0"/>
              <a:t>Μάρκετινγκ Χρηματοπιστωτικών Υπηρεσιών</a:t>
            </a:r>
            <a:r>
              <a:rPr lang="el-GR" sz="2000" dirty="0" smtClean="0"/>
              <a:t>. Εκδόσεις </a:t>
            </a:r>
            <a:r>
              <a:rPr lang="en-US" sz="2000" dirty="0" err="1" smtClean="0"/>
              <a:t>Interbooks</a:t>
            </a:r>
            <a:r>
              <a:rPr lang="el-GR" sz="2000" dirty="0" smtClean="0"/>
              <a:t>.</a:t>
            </a:r>
          </a:p>
          <a:p>
            <a:pPr lvl="1"/>
            <a:r>
              <a:rPr lang="en-US" sz="2000" dirty="0" smtClean="0"/>
              <a:t> Clapp A</a:t>
            </a:r>
            <a:r>
              <a:rPr lang="el-GR" sz="2000" dirty="0" smtClean="0"/>
              <a:t>. </a:t>
            </a:r>
            <a:r>
              <a:rPr lang="en-US" sz="2000" dirty="0" smtClean="0"/>
              <a:t>Bruce</a:t>
            </a:r>
            <a:r>
              <a:rPr lang="el-GR" sz="2000" dirty="0" smtClean="0"/>
              <a:t> (2010). </a:t>
            </a:r>
            <a:r>
              <a:rPr lang="el-GR" sz="2000" i="1" dirty="0" smtClean="0"/>
              <a:t>Μάρκετινγκ Χρηματοοικονομικών Υπηρεσιών</a:t>
            </a:r>
            <a:r>
              <a:rPr lang="el-GR" sz="2000" dirty="0" smtClean="0"/>
              <a:t>.  Εκδόσεις  </a:t>
            </a:r>
            <a:r>
              <a:rPr lang="el-GR" sz="2000" dirty="0" err="1" smtClean="0"/>
              <a:t>Ε.κ</a:t>
            </a:r>
            <a:r>
              <a:rPr lang="el-GR" sz="2000" dirty="0" smtClean="0"/>
              <a:t> Δ. </a:t>
            </a:r>
            <a:r>
              <a:rPr lang="el-GR" sz="2000" dirty="0" err="1" smtClean="0"/>
              <a:t>Ανικούλα</a:t>
            </a:r>
            <a:r>
              <a:rPr lang="el-GR" sz="2000" dirty="0" smtClean="0"/>
              <a:t>., Ι. </a:t>
            </a:r>
            <a:r>
              <a:rPr lang="el-GR" sz="2000" dirty="0" err="1" smtClean="0"/>
              <a:t>Αλεξίκος</a:t>
            </a:r>
            <a:r>
              <a:rPr lang="el-GR" sz="2000" dirty="0" smtClean="0"/>
              <a:t> ΟΕ.</a:t>
            </a:r>
          </a:p>
          <a:p>
            <a:pPr lvl="1"/>
            <a:r>
              <a:rPr lang="el-GR" sz="2000" dirty="0" smtClean="0"/>
              <a:t>Γούναρης Σπύρος (2011). </a:t>
            </a:r>
            <a:r>
              <a:rPr lang="el-GR" sz="2000" i="1" dirty="0" smtClean="0"/>
              <a:t>Μάρκετινγκ Υπηρεσιών</a:t>
            </a:r>
            <a:r>
              <a:rPr lang="el-GR" sz="2000" dirty="0" smtClean="0"/>
              <a:t>. Εκδόσεις  </a:t>
            </a:r>
            <a:r>
              <a:rPr lang="en-US" sz="2000" dirty="0" err="1" smtClean="0"/>
              <a:t>Rosili</a:t>
            </a:r>
            <a:r>
              <a:rPr lang="el-GR" sz="2000" dirty="0" smtClean="0"/>
              <a:t>.</a:t>
            </a:r>
          </a:p>
          <a:p>
            <a:endParaRPr lang="el-GR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effectLst/>
                <a:latin typeface="Calibri" pitchFamily="34" charset="0"/>
                <a:cs typeface="Calibri" pitchFamily="34" charset="0"/>
              </a:rPr>
              <a:t>Βασικοί στόχοι του </a:t>
            </a:r>
            <a:r>
              <a:rPr lang="en-US" sz="3600" b="0" dirty="0">
                <a:effectLst/>
                <a:latin typeface="Calibri" pitchFamily="34" charset="0"/>
                <a:cs typeface="Calibri" pitchFamily="34" charset="0"/>
              </a:rPr>
              <a:t>MIS</a:t>
            </a:r>
            <a:endParaRPr lang="el-GR" sz="3600" b="0" dirty="0">
              <a:effectLst/>
              <a:latin typeface="Calibri" pitchFamily="34" charset="0"/>
              <a:cs typeface="Calibri" pitchFamily="34" charset="0"/>
            </a:endParaRPr>
          </a:p>
        </p:txBody>
      </p:sp>
      <p:sp>
        <p:nvSpPr>
          <p:cNvPr id="1433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115616" y="1844824"/>
            <a:ext cx="7488832" cy="4680520"/>
          </a:xfrm>
        </p:spPr>
        <p:txBody>
          <a:bodyPr/>
          <a:lstStyle/>
          <a:p>
            <a:r>
              <a:rPr lang="el-GR" sz="20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Η τμηματοποίηση της αγοράς και ο εντοπισμός των χρηματοπιστωτικών αναγκών κάθε τμήματος για διαπίστωση ορθότητας  υπαρχόντων προϊόντων ή ανάγκη δημιουργίας </a:t>
            </a:r>
            <a:r>
              <a:rPr lang="el-GR" sz="20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νέων</a:t>
            </a:r>
            <a:r>
              <a:rPr lang="en-US" sz="20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.</a:t>
            </a:r>
          </a:p>
          <a:p>
            <a:r>
              <a:rPr lang="el-GR" sz="20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Η διαπίστωση της καταλληλότητας όλων των ενεργειών Μάρκετινγκ πριν από την εφαρμογή τους, ώστε να μειωθεί αντίστοιχα ο </a:t>
            </a:r>
            <a:r>
              <a:rPr lang="el-GR" sz="20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κίνδυνος</a:t>
            </a:r>
            <a:r>
              <a:rPr lang="en-US" sz="20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.                                                                        </a:t>
            </a:r>
          </a:p>
          <a:p>
            <a:r>
              <a:rPr lang="el-GR" sz="2000" dirty="0" smtClean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Η </a:t>
            </a:r>
            <a:r>
              <a:rPr lang="el-GR" sz="200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ποσοτική μέτρηση της αποτελεσματικότητας των προγραμμάτων μάρκετινγκ με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: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εσωτερικά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στοιχεία (μεταβολή αριθμού πελατών, λογαριασμών που προστέθηκαν </a:t>
            </a:r>
            <a:r>
              <a:rPr lang="el-GR" sz="2000" dirty="0" err="1">
                <a:latin typeface="Calibri" pitchFamily="34" charset="0"/>
                <a:cs typeface="Calibri" pitchFamily="34" charset="0"/>
              </a:rPr>
              <a:t>κ.λ.π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.)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εξωτερικά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στοιχεία ( ενημερότητα για τη διαφήμιση, για τους λόγους προτίμησης της τράπεζας </a:t>
            </a:r>
            <a:r>
              <a:rPr lang="el-GR" sz="2000" dirty="0" err="1">
                <a:latin typeface="Calibri" pitchFamily="34" charset="0"/>
                <a:cs typeface="Calibri" pitchFamily="34" charset="0"/>
              </a:rPr>
              <a:t>κ.λ.π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.)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 marL="457200" indent="-457200">
              <a:lnSpc>
                <a:spcPct val="90000"/>
              </a:lnSpc>
              <a:buFont typeface="+mj-lt"/>
              <a:buAutoNum type="arabicPeriod"/>
            </a:pPr>
            <a:r>
              <a:rPr lang="el-GR" sz="2000" dirty="0" smtClean="0">
                <a:latin typeface="Calibri" pitchFamily="34" charset="0"/>
                <a:cs typeface="Calibri" pitchFamily="34" charset="0"/>
              </a:rPr>
              <a:t>με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περιοδική επανάληψη ερευνών για την εικόνα και την τμηματοποίηση για διαπίστωση διαχρονικών διαφοροποιήσεων τους. </a:t>
            </a:r>
          </a:p>
          <a:p>
            <a:endParaRPr lang="en-US" sz="2000" dirty="0" smtClean="0">
              <a:solidFill>
                <a:srgbClr val="FFFF00"/>
              </a:solidFill>
            </a:endParaRPr>
          </a:p>
          <a:p>
            <a:endParaRPr lang="el-GR" sz="2000" dirty="0">
              <a:solidFill>
                <a:srgbClr val="FFFF00"/>
              </a:solidFill>
            </a:endParaRPr>
          </a:p>
          <a:p>
            <a:endParaRPr lang="el-GR" sz="2000" dirty="0">
              <a:solidFill>
                <a:srgbClr val="FFFF00"/>
              </a:solidFill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Rectangle 2"/>
          <p:cNvSpPr>
            <a:spLocks noGrp="1" noChangeArrowheads="1"/>
          </p:cNvSpPr>
          <p:nvPr>
            <p:ph type="title"/>
          </p:nvPr>
        </p:nvSpPr>
        <p:spPr>
          <a:xfrm>
            <a:off x="1042988" y="0"/>
            <a:ext cx="7543800" cy="1431925"/>
          </a:xfrm>
        </p:spPr>
        <p:txBody>
          <a:bodyPr/>
          <a:lstStyle/>
          <a:p>
            <a:pPr algn="ctr"/>
            <a:r>
              <a:rPr lang="el-GR" sz="3600" b="0" dirty="0">
                <a:solidFill>
                  <a:srgbClr val="FFFF00"/>
                </a:solidFill>
                <a:effectLst/>
                <a:latin typeface="Calibri" pitchFamily="34" charset="0"/>
                <a:cs typeface="Calibri" pitchFamily="34" charset="0"/>
              </a:rPr>
              <a:t>Πληροφορίες για τη διαμόρφωση μίγματος προϊόντος</a:t>
            </a:r>
          </a:p>
        </p:txBody>
      </p:sp>
      <p:sp>
        <p:nvSpPr>
          <p:cNvPr id="17411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1066800" y="1981200"/>
            <a:ext cx="8077200" cy="4114800"/>
          </a:xfrm>
        </p:spPr>
        <p:txBody>
          <a:bodyPr/>
          <a:lstStyle/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Ιδιαιτερότητες , προτιμήσεις, συμπεριφορά καταναλωτών κάθε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προϊόντος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Βαθμό αποδοχής νέων προϊόντων πριν το λανσάρισμά τους</a:t>
            </a: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Τάσεις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αγοράς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Πρόβλεψη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πωλήσεων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Βαθμός σημαντικότητας χαρακτηριστικών για την τιμολόγησή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τους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Τα κίνητρα αγοράς κάθε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προϊόντος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Τα αίτια προτίμησης των ανταγωνιστικών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προϊόντων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Τις επιθυμητές αλλαγές στην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ποιότητα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Τις αναγκαίες τροποποιήσεις  στη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«συσκευασία»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Τα επιθυμητά χαρακτηριστικά νέων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προϊόντων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solidFill>
                  <a:srgbClr val="FFFF00"/>
                </a:solidFill>
                <a:latin typeface="Calibri" pitchFamily="34" charset="0"/>
                <a:cs typeface="Calibri" pitchFamily="34" charset="0"/>
              </a:rPr>
              <a:t>Πληροφορίες για το δίκτυο διανομής</a:t>
            </a:r>
          </a:p>
        </p:txBody>
      </p:sp>
      <p:sp>
        <p:nvSpPr>
          <p:cNvPr id="1843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Την κοινωνικοοικονομική δομή του πληθυσμού ανά γεωγραφική περιοχή και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κατάστημα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Τις προτιμήσεις δικτύων και τις συνήθειες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πελατών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Τη μορφή επιχειρήσεων τον κύκλο εργασιών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τους, 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αριθμό εργαζομένων τους και ύψος απαιτούμενων τραπεζικών εργασιών ανά γεωγραφική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περιοχή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Τις προοπτικές ανάπτυξης  κάθε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περιοχής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Το δίκτυο καταστημάτων και ΑΤΜ του ανταγωνισμού και τη γεωγραφική κατανομή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του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Το κόστος πλήρους ανάπτυξης εναλλακτικών δικτύων, εξοικονόμησης κόστους και ωφέλειες που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συνεπάγονται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solidFill>
                  <a:srgbClr val="FFFF00"/>
                </a:solidFill>
                <a:effectLst/>
                <a:latin typeface="Calibri" pitchFamily="34" charset="0"/>
                <a:cs typeface="Calibri" pitchFamily="34" charset="0"/>
              </a:rPr>
              <a:t>Πληροφορίες για τη διαμόρφωση τιμολογιακής πολιτικής</a:t>
            </a:r>
          </a:p>
        </p:txBody>
      </p:sp>
      <p:sp>
        <p:nvSpPr>
          <p:cNvPr id="1945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2000" dirty="0" smtClean="0">
                <a:latin typeface="Calibri" pitchFamily="34" charset="0"/>
                <a:cs typeface="Calibri" pitchFamily="34" charset="0"/>
              </a:rPr>
              <a:t>Κοστολόγια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None/>
            </a:pP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Τιμολογιακή πολιτική ανταγωνισμού (επιτόκια προμήθειες </a:t>
            </a:r>
            <a:r>
              <a:rPr lang="en-US" sz="2000" dirty="0" err="1">
                <a:latin typeface="Calibri" pitchFamily="34" charset="0"/>
                <a:cs typeface="Calibri" pitchFamily="34" charset="0"/>
              </a:rPr>
              <a:t>valeur</a:t>
            </a:r>
            <a:r>
              <a:rPr lang="el-GR" sz="2000" dirty="0">
                <a:latin typeface="Calibri" pitchFamily="34" charset="0"/>
                <a:cs typeface="Calibri" pitchFamily="34" charset="0"/>
              </a:rPr>
              <a:t>, ασφάλειες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None/>
            </a:pP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Γνώμες καταναλωτών για την εκλαμβανόμενη αξία από  τη σχέση τιμής-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ποιότητας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None/>
            </a:pP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Εκτιμώμενη ελαστικότητα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ζήτησης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solidFill>
                  <a:srgbClr val="FFFF00"/>
                </a:solidFill>
                <a:effectLst/>
                <a:latin typeface="Calibri" pitchFamily="34" charset="0"/>
                <a:cs typeface="Calibri" pitchFamily="34" charset="0"/>
              </a:rPr>
              <a:t>Πληροφορίες για το μίγμα προβολής και επικοινωνίας</a:t>
            </a:r>
          </a:p>
        </p:txBody>
      </p:sp>
      <p:sp>
        <p:nvSpPr>
          <p:cNvPr id="2048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899592" y="1772816"/>
            <a:ext cx="8244408" cy="5040313"/>
          </a:xfrm>
        </p:spPr>
        <p:txBody>
          <a:bodyPr/>
          <a:lstStyle/>
          <a:p>
            <a:r>
              <a:rPr lang="el-GR" sz="2000" dirty="0">
                <a:effectLst/>
                <a:latin typeface="Calibri" pitchFamily="34" charset="0"/>
                <a:cs typeface="Calibri" pitchFamily="34" charset="0"/>
              </a:rPr>
              <a:t>Την αποτελεσματικότητα των διαφημιστικών μηνυμάτων σε κάθε αγορά στόχο, πριν και </a:t>
            </a:r>
            <a:r>
              <a:rPr lang="el-GR" sz="2000" dirty="0" smtClean="0">
                <a:effectLst/>
                <a:latin typeface="Calibri" pitchFamily="34" charset="0"/>
                <a:cs typeface="Calibri" pitchFamily="34" charset="0"/>
              </a:rPr>
              <a:t>μετά</a:t>
            </a:r>
            <a:r>
              <a:rPr lang="en-US" sz="2000" dirty="0" smtClean="0">
                <a:effectLst/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effectLst/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effectLst/>
                <a:latin typeface="Calibri" pitchFamily="34" charset="0"/>
                <a:cs typeface="Calibri" pitchFamily="34" charset="0"/>
              </a:rPr>
              <a:t>Την ακροαματικότητα ραδιοφωνικών εκπομπών, τηλεθέαση προγραμμάτων, αναγνωσιμότητα εφημερίδων κ περιοδικών σε σχέση με το κόστος </a:t>
            </a:r>
            <a:r>
              <a:rPr lang="el-GR" sz="2000" dirty="0" smtClean="0">
                <a:effectLst/>
                <a:latin typeface="Calibri" pitchFamily="34" charset="0"/>
                <a:cs typeface="Calibri" pitchFamily="34" charset="0"/>
              </a:rPr>
              <a:t>τους</a:t>
            </a:r>
            <a:r>
              <a:rPr lang="en-US" sz="2000" dirty="0" smtClean="0">
                <a:effectLst/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effectLst/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effectLst/>
                <a:latin typeface="Calibri" pitchFamily="34" charset="0"/>
                <a:cs typeface="Calibri" pitchFamily="34" charset="0"/>
              </a:rPr>
              <a:t>Την </a:t>
            </a:r>
            <a:r>
              <a:rPr lang="el-GR" sz="2000" dirty="0" err="1">
                <a:effectLst/>
                <a:latin typeface="Calibri" pitchFamily="34" charset="0"/>
                <a:cs typeface="Calibri" pitchFamily="34" charset="0"/>
              </a:rPr>
              <a:t>αναγνωρισιμότητα</a:t>
            </a:r>
            <a:r>
              <a:rPr lang="el-GR" sz="2000" dirty="0">
                <a:effectLst/>
                <a:latin typeface="Calibri" pitchFamily="34" charset="0"/>
                <a:cs typeface="Calibri" pitchFamily="34" charset="0"/>
              </a:rPr>
              <a:t> των </a:t>
            </a:r>
            <a:r>
              <a:rPr lang="el-GR" sz="2000" dirty="0" smtClean="0">
                <a:effectLst/>
                <a:latin typeface="Calibri" pitchFamily="34" charset="0"/>
                <a:cs typeface="Calibri" pitchFamily="34" charset="0"/>
              </a:rPr>
              <a:t>διαφημίσεων</a:t>
            </a:r>
            <a:r>
              <a:rPr lang="en-US" sz="2000" dirty="0" smtClean="0">
                <a:effectLst/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effectLst/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effectLst/>
                <a:latin typeface="Calibri" pitchFamily="34" charset="0"/>
                <a:cs typeface="Calibri" pitchFamily="34" charset="0"/>
              </a:rPr>
              <a:t>Τον τρόπο αντίδρασης των πωλητών στην προώθηση των </a:t>
            </a:r>
            <a:r>
              <a:rPr lang="el-GR" sz="2000" dirty="0" smtClean="0">
                <a:effectLst/>
                <a:latin typeface="Calibri" pitchFamily="34" charset="0"/>
                <a:cs typeface="Calibri" pitchFamily="34" charset="0"/>
              </a:rPr>
              <a:t>πωλήσεων</a:t>
            </a:r>
            <a:r>
              <a:rPr lang="en-US" sz="2000" dirty="0" smtClean="0">
                <a:effectLst/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effectLst/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effectLst/>
                <a:latin typeface="Calibri" pitchFamily="34" charset="0"/>
                <a:cs typeface="Calibri" pitchFamily="34" charset="0"/>
              </a:rPr>
              <a:t>Την αποτελεσματικότητα των πωλήσεων κάθε προϊόντος σε κάθε περιοχή και τμήμα </a:t>
            </a:r>
            <a:r>
              <a:rPr lang="el-GR" sz="2000" dirty="0" smtClean="0">
                <a:effectLst/>
                <a:latin typeface="Calibri" pitchFamily="34" charset="0"/>
                <a:cs typeface="Calibri" pitchFamily="34" charset="0"/>
              </a:rPr>
              <a:t>αγοράς</a:t>
            </a:r>
            <a:r>
              <a:rPr lang="en-US" sz="2000" dirty="0" smtClean="0">
                <a:effectLst/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effectLst/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effectLst/>
                <a:latin typeface="Calibri" pitchFamily="34" charset="0"/>
                <a:cs typeface="Calibri" pitchFamily="34" charset="0"/>
              </a:rPr>
              <a:t>Τις διαφημιστικές ενέργειες του ανταγωνισμού, μερίδια διαφημιστικής φωνής κ.α</a:t>
            </a:r>
            <a:r>
              <a:rPr lang="el-GR" sz="2000" dirty="0" smtClean="0">
                <a:effectLst/>
                <a:latin typeface="Calibri" pitchFamily="34" charset="0"/>
                <a:cs typeface="Calibri" pitchFamily="34" charset="0"/>
              </a:rPr>
              <a:t>.</a:t>
            </a:r>
            <a:r>
              <a:rPr lang="en-US" sz="2000" dirty="0" smtClean="0">
                <a:effectLst/>
                <a:latin typeface="Calibri" pitchFamily="34" charset="0"/>
                <a:cs typeface="Calibri" pitchFamily="34" charset="0"/>
              </a:rPr>
              <a:t>.</a:t>
            </a:r>
            <a:r>
              <a:rPr lang="el-GR" sz="2000" dirty="0" smtClean="0">
                <a:effectLst/>
                <a:latin typeface="Calibri" pitchFamily="34" charset="0"/>
                <a:cs typeface="Calibri" pitchFamily="34" charset="0"/>
              </a:rPr>
              <a:t> </a:t>
            </a:r>
            <a:endParaRPr lang="el-GR" sz="2000" dirty="0">
              <a:effectLst/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effectLst/>
                <a:latin typeface="Calibri" pitchFamily="34" charset="0"/>
                <a:cs typeface="Calibri" pitchFamily="34" charset="0"/>
              </a:rPr>
              <a:t>Τις ενέργειες δημοσίων σχέσεων του </a:t>
            </a:r>
            <a:r>
              <a:rPr lang="el-GR" sz="2000" dirty="0" smtClean="0">
                <a:effectLst/>
                <a:latin typeface="Calibri" pitchFamily="34" charset="0"/>
                <a:cs typeface="Calibri" pitchFamily="34" charset="0"/>
              </a:rPr>
              <a:t>ανταγωνισμού</a:t>
            </a:r>
            <a:r>
              <a:rPr lang="en-US" sz="2000" dirty="0" smtClean="0">
                <a:effectLst/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effectLst/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solidFill>
                  <a:srgbClr val="FFFF00"/>
                </a:solidFill>
                <a:effectLst/>
                <a:latin typeface="Calibri" pitchFamily="34" charset="0"/>
                <a:cs typeface="Calibri" pitchFamily="34" charset="0"/>
              </a:rPr>
              <a:t>Για τον ανταγωνισμό οι αναγκαίες πληροφορίες είναι</a:t>
            </a:r>
          </a:p>
        </p:txBody>
      </p:sp>
      <p:sp>
        <p:nvSpPr>
          <p:cNvPr id="2150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ποιοι είναι οι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ανταγωνιστές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Ποια είναι τα μερίδια αγορά τους ανά Τραπεζική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Εργασία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Τι προσφέρει ο ανταγωνισμός και σε πιο επίπεδο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ποιότητας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Ποια είναι τα δυνατά και ποια τα αδύνατα σημεία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του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Ποια στρατηγική Μάρκετινγκ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ακολουθεί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el-GR" sz="3600" b="0" dirty="0">
                <a:solidFill>
                  <a:srgbClr val="FFFF00"/>
                </a:solidFill>
                <a:effectLst/>
                <a:latin typeface="Calibri" pitchFamily="34" charset="0"/>
                <a:cs typeface="Calibri" pitchFamily="34" charset="0"/>
              </a:rPr>
              <a:t>Για το προφίλ των πελατών αναγκαίες πληροφορίες είναι</a:t>
            </a:r>
          </a:p>
        </p:txBody>
      </p:sp>
      <p:sp>
        <p:nvSpPr>
          <p:cNvPr id="2253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Ποια είναι η σύνθεση του πελατολογίου (κατηγορίες πελατών ανά περιοχή, κύκλος εργασιών ανά υπηρεσία, χρονικά διαστήματα που ζητείται η υπηρεσία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)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pPr>
              <a:buFont typeface="Wingdings" pitchFamily="2" charset="2"/>
              <a:buNone/>
            </a:pPr>
            <a:endParaRPr lang="el-GR" sz="2000" dirty="0">
              <a:latin typeface="Calibri" pitchFamily="34" charset="0"/>
              <a:cs typeface="Calibri" pitchFamily="34" charset="0"/>
            </a:endParaRPr>
          </a:p>
          <a:p>
            <a:r>
              <a:rPr lang="el-GR" sz="2000" dirty="0">
                <a:latin typeface="Calibri" pitchFamily="34" charset="0"/>
                <a:cs typeface="Calibri" pitchFamily="34" charset="0"/>
              </a:rPr>
              <a:t>Ποιες είναι οι ανάγκες, ποια είναι τα κίνητρα, οι γνώμες, η στάση και η συμπεριφορά του πελάτη κάθε </a:t>
            </a:r>
            <a:r>
              <a:rPr lang="el-GR" sz="2000" dirty="0" smtClean="0">
                <a:latin typeface="Calibri" pitchFamily="34" charset="0"/>
                <a:cs typeface="Calibri" pitchFamily="34" charset="0"/>
              </a:rPr>
              <a:t>κατηγορίας</a:t>
            </a:r>
            <a:r>
              <a:rPr lang="en-US" sz="2000" dirty="0" smtClean="0">
                <a:latin typeface="Calibri" pitchFamily="34" charset="0"/>
                <a:cs typeface="Calibri" pitchFamily="34" charset="0"/>
              </a:rPr>
              <a:t>.</a:t>
            </a:r>
            <a:endParaRPr lang="el-GR" sz="2000" dirty="0">
              <a:latin typeface="Calibri" pitchFamily="34" charset="0"/>
              <a:cs typeface="Calibri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Αναλαμπή">
  <a:themeElements>
    <a:clrScheme name="Αναλαμπή 2">
      <a:dk1>
        <a:srgbClr val="000099"/>
      </a:dk1>
      <a:lt1>
        <a:srgbClr val="FFFFFF"/>
      </a:lt1>
      <a:dk2>
        <a:srgbClr val="000066"/>
      </a:dk2>
      <a:lt2>
        <a:srgbClr val="EAEAEA"/>
      </a:lt2>
      <a:accent1>
        <a:srgbClr val="66CCFF"/>
      </a:accent1>
      <a:accent2>
        <a:srgbClr val="0066FF"/>
      </a:accent2>
      <a:accent3>
        <a:srgbClr val="AAAAB8"/>
      </a:accent3>
      <a:accent4>
        <a:srgbClr val="DADADA"/>
      </a:accent4>
      <a:accent5>
        <a:srgbClr val="B8E2FF"/>
      </a:accent5>
      <a:accent6>
        <a:srgbClr val="005CE7"/>
      </a:accent6>
      <a:hlink>
        <a:srgbClr val="FFFFCC"/>
      </a:hlink>
      <a:folHlink>
        <a:srgbClr val="99CC00"/>
      </a:folHlink>
    </a:clrScheme>
    <a:fontScheme name="Αναλαμπή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Αναλαμπή 1">
        <a:dk1>
          <a:srgbClr val="BD3737"/>
        </a:dk1>
        <a:lt1>
          <a:srgbClr val="FFFFFF"/>
        </a:lt1>
        <a:dk2>
          <a:srgbClr val="721E1E"/>
        </a:dk2>
        <a:lt2>
          <a:srgbClr val="FFCC00"/>
        </a:lt2>
        <a:accent1>
          <a:srgbClr val="FF6600"/>
        </a:accent1>
        <a:accent2>
          <a:srgbClr val="CC3300"/>
        </a:accent2>
        <a:accent3>
          <a:srgbClr val="BCABAB"/>
        </a:accent3>
        <a:accent4>
          <a:srgbClr val="DADADA"/>
        </a:accent4>
        <a:accent5>
          <a:srgbClr val="FFB8AA"/>
        </a:accent5>
        <a:accent6>
          <a:srgbClr val="B92D00"/>
        </a:accent6>
        <a:hlink>
          <a:srgbClr val="F7CC2F"/>
        </a:hlink>
        <a:folHlink>
          <a:srgbClr val="C7C6B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Αναλαμπή 2">
        <a:dk1>
          <a:srgbClr val="000099"/>
        </a:dk1>
        <a:lt1>
          <a:srgbClr val="FFFFFF"/>
        </a:lt1>
        <a:dk2>
          <a:srgbClr val="000066"/>
        </a:dk2>
        <a:lt2>
          <a:srgbClr val="EAEAEA"/>
        </a:lt2>
        <a:accent1>
          <a:srgbClr val="66CCFF"/>
        </a:accent1>
        <a:accent2>
          <a:srgbClr val="0066FF"/>
        </a:accent2>
        <a:accent3>
          <a:srgbClr val="AAAAB8"/>
        </a:accent3>
        <a:accent4>
          <a:srgbClr val="DADADA"/>
        </a:accent4>
        <a:accent5>
          <a:srgbClr val="B8E2FF"/>
        </a:accent5>
        <a:accent6>
          <a:srgbClr val="005CE7"/>
        </a:accent6>
        <a:hlink>
          <a:srgbClr val="FFFFCC"/>
        </a:hlink>
        <a:folHlink>
          <a:srgbClr val="99CC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Αναλαμπή 3">
        <a:dk1>
          <a:srgbClr val="6600CC"/>
        </a:dk1>
        <a:lt1>
          <a:srgbClr val="FFFFFF"/>
        </a:lt1>
        <a:dk2>
          <a:srgbClr val="4B0096"/>
        </a:dk2>
        <a:lt2>
          <a:srgbClr val="CDD7DF"/>
        </a:lt2>
        <a:accent1>
          <a:srgbClr val="9999FF"/>
        </a:accent1>
        <a:accent2>
          <a:srgbClr val="7850BA"/>
        </a:accent2>
        <a:accent3>
          <a:srgbClr val="B1AAC9"/>
        </a:accent3>
        <a:accent4>
          <a:srgbClr val="DADADA"/>
        </a:accent4>
        <a:accent5>
          <a:srgbClr val="CACAFF"/>
        </a:accent5>
        <a:accent6>
          <a:srgbClr val="6C48A8"/>
        </a:accent6>
        <a:hlink>
          <a:srgbClr val="00CCFF"/>
        </a:hlink>
        <a:folHlink>
          <a:srgbClr val="0796B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Αναλαμπή 4">
        <a:dk1>
          <a:srgbClr val="55863C"/>
        </a:dk1>
        <a:lt1>
          <a:srgbClr val="FFFFFF"/>
        </a:lt1>
        <a:dk2>
          <a:srgbClr val="375F2F"/>
        </a:dk2>
        <a:lt2>
          <a:srgbClr val="D1EFB3"/>
        </a:lt2>
        <a:accent1>
          <a:srgbClr val="00CC66"/>
        </a:accent1>
        <a:accent2>
          <a:srgbClr val="8EAC66"/>
        </a:accent2>
        <a:accent3>
          <a:srgbClr val="AEB6AD"/>
        </a:accent3>
        <a:accent4>
          <a:srgbClr val="DADADA"/>
        </a:accent4>
        <a:accent5>
          <a:srgbClr val="AAE2B8"/>
        </a:accent5>
        <a:accent6>
          <a:srgbClr val="809B5C"/>
        </a:accent6>
        <a:hlink>
          <a:srgbClr val="B4EF7F"/>
        </a:hlink>
        <a:folHlink>
          <a:srgbClr val="F8F6AC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Αναλαμπή 5">
        <a:dk1>
          <a:srgbClr val="588073"/>
        </a:dk1>
        <a:lt1>
          <a:srgbClr val="FFFFFF"/>
        </a:lt1>
        <a:dk2>
          <a:srgbClr val="486768"/>
        </a:dk2>
        <a:lt2>
          <a:srgbClr val="DDDDDD"/>
        </a:lt2>
        <a:accent1>
          <a:srgbClr val="33CCCC"/>
        </a:accent1>
        <a:accent2>
          <a:srgbClr val="008871"/>
        </a:accent2>
        <a:accent3>
          <a:srgbClr val="B1B8B9"/>
        </a:accent3>
        <a:accent4>
          <a:srgbClr val="DADADA"/>
        </a:accent4>
        <a:accent5>
          <a:srgbClr val="ADE2E2"/>
        </a:accent5>
        <a:accent6>
          <a:srgbClr val="007B66"/>
        </a:accent6>
        <a:hlink>
          <a:srgbClr val="00CC99"/>
        </a:hlink>
        <a:folHlink>
          <a:srgbClr val="A8A8A8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Αναλαμπή 6">
        <a:dk1>
          <a:srgbClr val="6B6C75"/>
        </a:dk1>
        <a:lt1>
          <a:srgbClr val="FFFFFF"/>
        </a:lt1>
        <a:dk2>
          <a:srgbClr val="575863"/>
        </a:dk2>
        <a:lt2>
          <a:srgbClr val="FFFFCC"/>
        </a:lt2>
        <a:accent1>
          <a:srgbClr val="677481"/>
        </a:accent1>
        <a:accent2>
          <a:srgbClr val="697E5E"/>
        </a:accent2>
        <a:accent3>
          <a:srgbClr val="B4B4B7"/>
        </a:accent3>
        <a:accent4>
          <a:srgbClr val="DADADA"/>
        </a:accent4>
        <a:accent5>
          <a:srgbClr val="B8BCC1"/>
        </a:accent5>
        <a:accent6>
          <a:srgbClr val="5E7254"/>
        </a:accent6>
        <a:hlink>
          <a:srgbClr val="E9E77F"/>
        </a:hlink>
        <a:folHlink>
          <a:srgbClr val="D3A44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Αναλαμπή 7">
        <a:dk1>
          <a:srgbClr val="000000"/>
        </a:dk1>
        <a:lt1>
          <a:srgbClr val="C4D6BE"/>
        </a:lt1>
        <a:dk2>
          <a:srgbClr val="339966"/>
        </a:dk2>
        <a:lt2>
          <a:srgbClr val="EFFBF0"/>
        </a:lt2>
        <a:accent1>
          <a:srgbClr val="DDDDDD"/>
        </a:accent1>
        <a:accent2>
          <a:srgbClr val="CCFF99"/>
        </a:accent2>
        <a:accent3>
          <a:srgbClr val="DEE8DB"/>
        </a:accent3>
        <a:accent4>
          <a:srgbClr val="000000"/>
        </a:accent4>
        <a:accent5>
          <a:srgbClr val="EBEBEB"/>
        </a:accent5>
        <a:accent6>
          <a:srgbClr val="B9E78A"/>
        </a:accent6>
        <a:hlink>
          <a:srgbClr val="009900"/>
        </a:hlink>
        <a:folHlink>
          <a:srgbClr val="33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Αναλαμπή 8">
        <a:dk1>
          <a:srgbClr val="000000"/>
        </a:dk1>
        <a:lt1>
          <a:srgbClr val="D6DAE4"/>
        </a:lt1>
        <a:dk2>
          <a:srgbClr val="000099"/>
        </a:dk2>
        <a:lt2>
          <a:srgbClr val="FFFFFF"/>
        </a:lt2>
        <a:accent1>
          <a:srgbClr val="BFDEE3"/>
        </a:accent1>
        <a:accent2>
          <a:srgbClr val="C0C0C0"/>
        </a:accent2>
        <a:accent3>
          <a:srgbClr val="E8EAEF"/>
        </a:accent3>
        <a:accent4>
          <a:srgbClr val="000000"/>
        </a:accent4>
        <a:accent5>
          <a:srgbClr val="DCECEF"/>
        </a:accent5>
        <a:accent6>
          <a:srgbClr val="AEAEAE"/>
        </a:accent6>
        <a:hlink>
          <a:srgbClr val="3333CC"/>
        </a:hlink>
        <a:folHlink>
          <a:srgbClr val="5E93C9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Αναλαμπή 9">
        <a:dk1>
          <a:srgbClr val="4A2500"/>
        </a:dk1>
        <a:lt1>
          <a:srgbClr val="C2C0BA"/>
        </a:lt1>
        <a:dk2>
          <a:srgbClr val="788569"/>
        </a:dk2>
        <a:lt2>
          <a:srgbClr val="F4F4EC"/>
        </a:lt2>
        <a:accent1>
          <a:srgbClr val="E1DFC1"/>
        </a:accent1>
        <a:accent2>
          <a:srgbClr val="A5A7AF"/>
        </a:accent2>
        <a:accent3>
          <a:srgbClr val="DDDCD9"/>
        </a:accent3>
        <a:accent4>
          <a:srgbClr val="3E1E00"/>
        </a:accent4>
        <a:accent5>
          <a:srgbClr val="EEECDD"/>
        </a:accent5>
        <a:accent6>
          <a:srgbClr val="95979E"/>
        </a:accent6>
        <a:hlink>
          <a:srgbClr val="9C9800"/>
        </a:hlink>
        <a:folHlink>
          <a:srgbClr val="6666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Shimmer</Template>
  <TotalTime>184</TotalTime>
  <Words>1056</Words>
  <Application>Microsoft Office PowerPoint</Application>
  <PresentationFormat>Προβολή στην οθόνη (4:3)</PresentationFormat>
  <Paragraphs>136</Paragraphs>
  <Slides>22</Slides>
  <Notes>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22</vt:i4>
      </vt:variant>
    </vt:vector>
  </HeadingPairs>
  <TitlesOfParts>
    <vt:vector size="23" baseType="lpstr">
      <vt:lpstr>Αναλαμπή</vt:lpstr>
      <vt:lpstr>ΣΧΕΔΙΑΣΜΟΣ ΚΑΙ ΕΡΕΥΝΑ ΜΑΡΚΕΤΙΝΓΚ ΣΤΙΣ ΤΡΑΠΕΖΕΣ</vt:lpstr>
      <vt:lpstr>ΣΥΣΤΗΜΑ ΠΗΡΟΦΟΡΙΩΝ ΜΑΡΚΕΤΙΝΓΚ </vt:lpstr>
      <vt:lpstr>Βασικοί στόχοι του MIS</vt:lpstr>
      <vt:lpstr>Πληροφορίες για τη διαμόρφωση μίγματος προϊόντος</vt:lpstr>
      <vt:lpstr>Πληροφορίες για το δίκτυο διανομής</vt:lpstr>
      <vt:lpstr>Πληροφορίες για τη διαμόρφωση τιμολογιακής πολιτικής</vt:lpstr>
      <vt:lpstr>Πληροφορίες για το μίγμα προβολής και επικοινωνίας</vt:lpstr>
      <vt:lpstr>Για τον ανταγωνισμό οι αναγκαίες πληροφορίες είναι</vt:lpstr>
      <vt:lpstr>Για το προφίλ των πελατών αναγκαίες πληροφορίες είναι</vt:lpstr>
      <vt:lpstr>Πληροφορίες για το προφίλ των πελατών του ανταγωνισμού</vt:lpstr>
      <vt:lpstr>ΠΗΓΕΣ  ΔΕΔΟΜΕΝΩΝ</vt:lpstr>
      <vt:lpstr>Διαφάνεια 12</vt:lpstr>
      <vt:lpstr>Με την έρευνα αγοράς στις χρηματοπιστωτικές υπηρεσίες :</vt:lpstr>
      <vt:lpstr>7 βασικοί τομείς εφαρμογής έρευνας Μάρκετινγκ (Meidan, 1996) </vt:lpstr>
      <vt:lpstr>Στην ελληνική αγορά η έρευνα χρησιμοποιείται (1)</vt:lpstr>
      <vt:lpstr>Στην ελληνική αγορά η έρευνα χρησιμοποιείται (2)</vt:lpstr>
      <vt:lpstr>ΕΡΕΥΝΑ ΚΑΤΑΣΤΗΜΑΤΟΣ</vt:lpstr>
      <vt:lpstr>Έρευνα στοιχείων σε σχέση με την περιοχή και τη συμπεριφορά των κατοίκων</vt:lpstr>
      <vt:lpstr>Έρευνα ανταγωνιστών</vt:lpstr>
      <vt:lpstr>Τμηματοποίηση Πελατών - Customer Segmentation </vt:lpstr>
      <vt:lpstr>Διαφάνεια 21</vt:lpstr>
      <vt:lpstr>Βιβλιογραφία</vt:lpstr>
    </vt:vector>
  </TitlesOfParts>
  <Company>a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ΣΧΕΔΙΑΣΜΟΣ ΚΑΙ ΕΡΕΥΝΑ ΜΑΡΚΕΤΙΝΓΚ ΣΤΙΣ ΤΡΑΠΕΖΕΣ</dc:title>
  <dc:creator>NIKH</dc:creator>
  <cp:lastModifiedBy>USER</cp:lastModifiedBy>
  <cp:revision>11</cp:revision>
  <dcterms:created xsi:type="dcterms:W3CDTF">2008-10-19T18:51:48Z</dcterms:created>
  <dcterms:modified xsi:type="dcterms:W3CDTF">2016-02-26T06:59:27Z</dcterms:modified>
</cp:coreProperties>
</file>