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5"/>
  </p:notesMasterIdLst>
  <p:sldIdLst>
    <p:sldId id="256" r:id="rId2"/>
    <p:sldId id="257" r:id="rId3"/>
    <p:sldId id="268" r:id="rId4"/>
    <p:sldId id="258" r:id="rId5"/>
    <p:sldId id="259" r:id="rId6"/>
    <p:sldId id="260" r:id="rId7"/>
    <p:sldId id="267" r:id="rId8"/>
    <p:sldId id="261" r:id="rId9"/>
    <p:sldId id="262" r:id="rId10"/>
    <p:sldId id="263" r:id="rId11"/>
    <p:sldId id="264" r:id="rId12"/>
    <p:sldId id="265" r:id="rId13"/>
    <p:sldId id="266" r:id="rId14"/>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02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C1F997-0E41-4F05-91AA-EDE47C242F10}" type="datetimeFigureOut">
              <a:rPr lang="el-GR" smtClean="0"/>
              <a:pPr/>
              <a:t>23/3/2021</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5EA938-9609-4507-8933-32654C144424}"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78FAA770-1A26-4E27-8923-4EAD5385A601}"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ppt_x</p:attrName>
                                        </p:attrNameLst>
                                      </p:cBhvr>
                                      <p:tavLst>
                                        <p:tav tm="0">
                                          <p:val>
                                            <p:strVal val="#ppt_x-.2"/>
                                          </p:val>
                                        </p:tav>
                                        <p:tav tm="100000">
                                          <p:val>
                                            <p:strVal val="#ppt_x"/>
                                          </p:val>
                                        </p:tav>
                                      </p:tavLst>
                                    </p:anim>
                                    <p:anim calcmode="lin" valueType="num">
                                      <p:cBhvr>
                                        <p:cTn id="8"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fade">
                                      <p:cBhvr>
                                        <p:cTn id="14" dur="500"/>
                                        <p:tgtEl>
                                          <p:spTgt spid="9">
                                            <p:txEl>
                                              <p:pRg st="0" end="0"/>
                                            </p:txEl>
                                          </p:spTgt>
                                        </p:tgtEl>
                                      </p:cBhvr>
                                    </p:animEffect>
                                    <p:anim calcmode="lin" valueType="num">
                                      <p:cBhvr>
                                        <p:cTn id="1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9">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8"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4A2A39F-46F5-499D-B791-271CA018ABBB}" type="slidenum">
              <a:rPr lang="el-GR" smtClean="0"/>
              <a:pPr/>
              <a:t>‹#›</a:t>
            </a:fld>
            <a:endParaRPr lang="el-GR"/>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6139FFD-3F56-44C8-B16C-ED6023B80CA3}" type="slidenum">
              <a:rPr lang="el-GR" smtClean="0"/>
              <a:pPr/>
              <a:t>‹#›</a:t>
            </a:fld>
            <a:endParaRPr lang="el-G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7D22C5E1-05F9-458F-987B-744020424EBA}"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B3D11AF9-FADE-436D-9F8C-704A87624024}"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EE3ACC4-A00F-47A9-A19F-129DA3842955}"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6FAD425-D418-4F37-A593-E8862CF3AF3A}"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5FEA05D7-6A15-48D3-B8EB-C6427D0E9077}" type="slidenum">
              <a:rPr lang="el-GR" smtClean="0"/>
              <a:pPr/>
              <a:t>‹#›</a:t>
            </a:fld>
            <a:endParaRPr lang="el-G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F05777C1-9E7E-4ECA-A1F7-F589D6957AB5}" type="slidenum">
              <a:rPr lang="el-GR" smtClean="0"/>
              <a:pPr/>
              <a:t>‹#›</a:t>
            </a:fld>
            <a:endParaRPr lang="el-G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3AF25E0-7070-406B-9BC6-ABFD60915AB9}"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444EB465-7168-40EF-BA7E-A6037890C125}"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8C5F292-4111-4E52-8424-87348B016437}"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1000" fill="hold"/>
                                        <p:tgtEl>
                                          <p:spTgt spid="22"/>
                                        </p:tgtEl>
                                        <p:attrNameLst>
                                          <p:attrName>ppt_x</p:attrName>
                                        </p:attrNameLst>
                                      </p:cBhvr>
                                      <p:tavLst>
                                        <p:tav tm="0">
                                          <p:val>
                                            <p:strVal val="#ppt_x-.2"/>
                                          </p:val>
                                        </p:tav>
                                        <p:tav tm="100000">
                                          <p:val>
                                            <p:strVal val="#ppt_x"/>
                                          </p:val>
                                        </p:tav>
                                      </p:tavLst>
                                    </p:anim>
                                    <p:anim calcmode="lin" valueType="num">
                                      <p:cBhvr>
                                        <p:cTn id="8" dur="1000" fill="hold"/>
                                        <p:tgtEl>
                                          <p:spTgt spid="2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3">
                                            <p:txEl>
                                              <p:pRg st="0" end="0"/>
                                            </p:txEl>
                                          </p:spTgt>
                                        </p:tgtEl>
                                        <p:attrNameLst>
                                          <p:attrName>style.visibility</p:attrName>
                                        </p:attrNameLst>
                                      </p:cBhvr>
                                      <p:to>
                                        <p:strVal val="visible"/>
                                      </p:to>
                                    </p:set>
                                    <p:animEffect transition="in" filter="fade">
                                      <p:cBhvr>
                                        <p:cTn id="14" dur="500"/>
                                        <p:tgtEl>
                                          <p:spTgt spid="13">
                                            <p:txEl>
                                              <p:pRg st="0" end="0"/>
                                            </p:txEl>
                                          </p:spTgt>
                                        </p:tgtEl>
                                      </p:cBhvr>
                                    </p:animEffect>
                                    <p:anim calcmode="lin" valueType="num">
                                      <p:cBhvr>
                                        <p:cTn id="15"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3">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13">
                                            <p:txEl>
                                              <p:pRg st="1" end="1"/>
                                            </p:txEl>
                                          </p:spTgt>
                                        </p:tgtEl>
                                        <p:attrNameLst>
                                          <p:attrName>style.visibility</p:attrName>
                                        </p:attrNameLst>
                                      </p:cBhvr>
                                      <p:to>
                                        <p:strVal val="visible"/>
                                      </p:to>
                                    </p:set>
                                    <p:animEffect transition="in" filter="fade">
                                      <p:cBhvr>
                                        <p:cTn id="19" dur="500"/>
                                        <p:tgtEl>
                                          <p:spTgt spid="13">
                                            <p:txEl>
                                              <p:pRg st="1" end="1"/>
                                            </p:txEl>
                                          </p:spTgt>
                                        </p:tgtEl>
                                      </p:cBhvr>
                                    </p:animEffect>
                                    <p:anim calcmode="lin" valueType="num">
                                      <p:cBhvr>
                                        <p:cTn id="20"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13">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13">
                                            <p:txEl>
                                              <p:pRg st="2" end="2"/>
                                            </p:txEl>
                                          </p:spTgt>
                                        </p:tgtEl>
                                        <p:attrNameLst>
                                          <p:attrName>style.visibility</p:attrName>
                                        </p:attrNameLst>
                                      </p:cBhvr>
                                      <p:to>
                                        <p:strVal val="visible"/>
                                      </p:to>
                                    </p:set>
                                    <p:animEffect transition="in" filter="fade">
                                      <p:cBhvr>
                                        <p:cTn id="24" dur="500"/>
                                        <p:tgtEl>
                                          <p:spTgt spid="13">
                                            <p:txEl>
                                              <p:pRg st="2" end="2"/>
                                            </p:txEl>
                                          </p:spTgt>
                                        </p:tgtEl>
                                      </p:cBhvr>
                                    </p:animEffect>
                                    <p:anim calcmode="lin" valueType="num">
                                      <p:cBhvr>
                                        <p:cTn id="25"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13">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13">
                                            <p:txEl>
                                              <p:pRg st="3" end="3"/>
                                            </p:txEl>
                                          </p:spTgt>
                                        </p:tgtEl>
                                        <p:attrNameLst>
                                          <p:attrName>style.visibility</p:attrName>
                                        </p:attrNameLst>
                                      </p:cBhvr>
                                      <p:to>
                                        <p:strVal val="visible"/>
                                      </p:to>
                                    </p:set>
                                    <p:animEffect transition="in" filter="fade">
                                      <p:cBhvr>
                                        <p:cTn id="29" dur="500"/>
                                        <p:tgtEl>
                                          <p:spTgt spid="13">
                                            <p:txEl>
                                              <p:pRg st="3" end="3"/>
                                            </p:txEl>
                                          </p:spTgt>
                                        </p:tgtEl>
                                      </p:cBhvr>
                                    </p:animEffect>
                                    <p:anim calcmode="lin" valueType="num">
                                      <p:cBhvr>
                                        <p:cTn id="30" dur="500" fill="hold"/>
                                        <p:tgtEl>
                                          <p:spTgt spid="13">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13">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13">
                                            <p:txEl>
                                              <p:pRg st="4" end="4"/>
                                            </p:txEl>
                                          </p:spTgt>
                                        </p:tgtEl>
                                        <p:attrNameLst>
                                          <p:attrName>style.visibility</p:attrName>
                                        </p:attrNameLst>
                                      </p:cBhvr>
                                      <p:to>
                                        <p:strVal val="visible"/>
                                      </p:to>
                                    </p:set>
                                    <p:animEffect transition="in" filter="fade">
                                      <p:cBhvr>
                                        <p:cTn id="34" dur="500"/>
                                        <p:tgtEl>
                                          <p:spTgt spid="13">
                                            <p:txEl>
                                              <p:pRg st="4" end="4"/>
                                            </p:txEl>
                                          </p:spTgt>
                                        </p:tgtEl>
                                      </p:cBhvr>
                                    </p:animEffect>
                                    <p:anim calcmode="lin" valueType="num">
                                      <p:cBhvr>
                                        <p:cTn id="35"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13">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13" grpId="0" build="p"/>
    </p:bldLst>
  </p:timing>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p:txBody>
          <a:bodyPr/>
          <a:lstStyle/>
          <a:p>
            <a:endParaRPr lang="el-GR" dirty="0"/>
          </a:p>
        </p:txBody>
      </p:sp>
      <p:sp>
        <p:nvSpPr>
          <p:cNvPr id="2050" name="Rectangle 2"/>
          <p:cNvSpPr>
            <a:spLocks noGrp="1" noChangeArrowheads="1"/>
          </p:cNvSpPr>
          <p:nvPr>
            <p:ph type="ctrTitle"/>
          </p:nvPr>
        </p:nvSpPr>
        <p:spPr/>
        <p:txBody>
          <a:bodyPr/>
          <a:lstStyle/>
          <a:p>
            <a:r>
              <a:rPr lang="el-GR" sz="3600" b="1" i="1"/>
              <a:t>ΠΡΩΤΟΓΕΝΗΣ &amp; ΔΕΥΤΕΡΟΓΕΝΗΣ</a:t>
            </a:r>
            <a:br>
              <a:rPr lang="el-GR" sz="3600" b="1" i="1"/>
            </a:br>
            <a:r>
              <a:rPr lang="el-GR" sz="3600" b="1" i="1"/>
              <a:t>ΑΓΟΡΑ ΤΙΤΛΩΝ ΣΤΑΘΕΡΟΥ ΕΙΣΟΔΗΜΑΤΟΣ</a:t>
            </a:r>
          </a:p>
        </p:txBody>
      </p:sp>
      <p:sp>
        <p:nvSpPr>
          <p:cNvPr id="4" name="3 - Θέση αριθμού διαφάνειας"/>
          <p:cNvSpPr>
            <a:spLocks noGrp="1"/>
          </p:cNvSpPr>
          <p:nvPr>
            <p:ph type="sldNum" sz="quarter" idx="12"/>
          </p:nvPr>
        </p:nvSpPr>
        <p:spPr/>
        <p:txBody>
          <a:bodyPr/>
          <a:lstStyle/>
          <a:p>
            <a:fld id="{78FAA770-1A26-4E27-8923-4EAD5385A601}" type="slidenum">
              <a:rPr lang="el-GR" smtClean="0"/>
              <a:pPr/>
              <a:t>1</a:t>
            </a:fld>
            <a:endParaRPr lang="el-G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r>
              <a:rPr lang="el-GR" sz="2800" b="1"/>
              <a:t>Βασικοί Διαπραγματευτές (</a:t>
            </a:r>
            <a:r>
              <a:rPr lang="en-US" sz="2800" b="1"/>
              <a:t>Primary Dealers</a:t>
            </a:r>
            <a:r>
              <a:rPr lang="el-GR" sz="2800" b="1"/>
              <a:t>)</a:t>
            </a:r>
            <a:br>
              <a:rPr lang="el-GR" sz="2800" b="1"/>
            </a:br>
            <a:r>
              <a:rPr lang="el-GR" sz="2800" b="1"/>
              <a:t>κριτήρια επιλογής </a:t>
            </a:r>
            <a:br>
              <a:rPr lang="el-GR" sz="2800" b="1"/>
            </a:br>
            <a:endParaRPr lang="el-GR" sz="2800" b="1"/>
          </a:p>
        </p:txBody>
      </p:sp>
      <p:sp>
        <p:nvSpPr>
          <p:cNvPr id="12291" name="Rectangle 3"/>
          <p:cNvSpPr>
            <a:spLocks noGrp="1" noChangeArrowheads="1"/>
          </p:cNvSpPr>
          <p:nvPr>
            <p:ph sz="quarter" idx="1"/>
          </p:nvPr>
        </p:nvSpPr>
        <p:spPr/>
        <p:txBody>
          <a:bodyPr/>
          <a:lstStyle/>
          <a:p>
            <a:pPr>
              <a:lnSpc>
                <a:spcPct val="80000"/>
              </a:lnSpc>
            </a:pPr>
            <a:r>
              <a:rPr lang="el-GR" sz="2400"/>
              <a:t>Ως Βασικοί Διαπραγματευτές επιλέγονται χρηματοδοτικά και πιστωτικά ιδρύματα με κοινή απόφαση του Υπουργού Οικονομίας και Οικονομικών και του Διοικητή της Τράπεζας της Ελλάδος</a:t>
            </a:r>
            <a:r>
              <a:rPr lang="en-US" sz="2400"/>
              <a:t>. </a:t>
            </a:r>
            <a:r>
              <a:rPr lang="el-GR" sz="2400"/>
              <a:t> </a:t>
            </a:r>
          </a:p>
          <a:p>
            <a:pPr>
              <a:lnSpc>
                <a:spcPct val="80000"/>
              </a:lnSpc>
            </a:pPr>
            <a:r>
              <a:rPr lang="el-GR" sz="2400"/>
              <a:t>Οι Βασικοί Διαπραγματευτές επιλέγονται για ένα έτος (το οποίο μπορεί να ανανεωθεί) βάσει ορισμένων κριτηρίων όπως:</a:t>
            </a:r>
          </a:p>
          <a:p>
            <a:pPr>
              <a:lnSpc>
                <a:spcPct val="80000"/>
              </a:lnSpc>
            </a:pPr>
            <a:r>
              <a:rPr lang="el-GR" sz="2400"/>
              <a:t>Να έχουν ελάχιστα ίδια κεφάλαια ύψους €375.000.000.</a:t>
            </a:r>
          </a:p>
          <a:p>
            <a:pPr>
              <a:lnSpc>
                <a:spcPct val="80000"/>
              </a:lnSpc>
            </a:pPr>
            <a:r>
              <a:rPr lang="el-GR" sz="2400"/>
              <a:t>Να έχουν οργανωμένη υπηρεσιακή μονάδα (</a:t>
            </a:r>
            <a:r>
              <a:rPr lang="en-US" sz="2400"/>
              <a:t>Dealing Room</a:t>
            </a:r>
            <a:r>
              <a:rPr lang="el-GR" sz="2400"/>
              <a:t>) για τη διενέργεια πράξεων στην αγορά τίτλων.</a:t>
            </a:r>
          </a:p>
          <a:p>
            <a:pPr>
              <a:lnSpc>
                <a:spcPct val="80000"/>
              </a:lnSpc>
            </a:pPr>
            <a:r>
              <a:rPr lang="el-GR" sz="2400"/>
              <a:t>Να έχουν συνεχή παρουσία τόσο στην πρωτογενή όσο και στην δευτερογενή αγορά ομολόγων. </a:t>
            </a:r>
          </a:p>
        </p:txBody>
      </p:sp>
      <p:sp>
        <p:nvSpPr>
          <p:cNvPr id="4" name="3 - Θέση αριθμού διαφάνειας"/>
          <p:cNvSpPr>
            <a:spLocks noGrp="1"/>
          </p:cNvSpPr>
          <p:nvPr>
            <p:ph type="sldNum" sz="quarter" idx="12"/>
          </p:nvPr>
        </p:nvSpPr>
        <p:spPr/>
        <p:txBody>
          <a:bodyPr/>
          <a:lstStyle/>
          <a:p>
            <a:fld id="{7D22C5E1-05F9-458F-987B-744020424EBA}" type="slidenum">
              <a:rPr lang="el-GR" smtClean="0"/>
              <a:pPr/>
              <a:t>10</a:t>
            </a:fld>
            <a:endParaRPr lang="el-G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r>
              <a:rPr lang="el-GR" sz="3800" b="1"/>
              <a:t>Υποχρεώσεις</a:t>
            </a:r>
            <a:r>
              <a:rPr lang="el-GR" sz="3800"/>
              <a:t> </a:t>
            </a:r>
            <a:r>
              <a:rPr lang="el-GR" sz="3800" b="1"/>
              <a:t>των Βασικών Διαπραγματευτών</a:t>
            </a:r>
          </a:p>
        </p:txBody>
      </p:sp>
      <p:sp>
        <p:nvSpPr>
          <p:cNvPr id="13315" name="Rectangle 3"/>
          <p:cNvSpPr>
            <a:spLocks noGrp="1" noChangeArrowheads="1"/>
          </p:cNvSpPr>
          <p:nvPr>
            <p:ph sz="quarter" idx="1"/>
          </p:nvPr>
        </p:nvSpPr>
        <p:spPr/>
        <p:txBody>
          <a:bodyPr/>
          <a:lstStyle/>
          <a:p>
            <a:pPr>
              <a:lnSpc>
                <a:spcPct val="80000"/>
              </a:lnSpc>
            </a:pPr>
            <a:endParaRPr lang="el-GR" sz="2000"/>
          </a:p>
          <a:p>
            <a:pPr>
              <a:lnSpc>
                <a:spcPct val="80000"/>
              </a:lnSpc>
            </a:pPr>
            <a:r>
              <a:rPr lang="el-GR" sz="2000"/>
              <a:t>Να συμμετέχουν ενεργά στις δημοπρασίες.</a:t>
            </a:r>
          </a:p>
          <a:p>
            <a:pPr>
              <a:lnSpc>
                <a:spcPct val="80000"/>
              </a:lnSpc>
            </a:pPr>
            <a:r>
              <a:rPr lang="el-GR" sz="2000"/>
              <a:t>Να απορροφούν το μέρος της έκδοσης που μένει αδιάθετο όταν αυτό δεν υπερβαίνει το 35% του δημοπρατούμενου ποσού.</a:t>
            </a:r>
          </a:p>
          <a:p>
            <a:pPr>
              <a:lnSpc>
                <a:spcPct val="80000"/>
              </a:lnSpc>
            </a:pPr>
            <a:r>
              <a:rPr lang="el-GR" sz="2000"/>
              <a:t>Να αγοράζουν και να πωλούν τίτλους στη δευτερογενή αγορά (ΗΔΑΤ) προσφέροντας τιμές (</a:t>
            </a:r>
            <a:r>
              <a:rPr lang="en-US" sz="2000"/>
              <a:t>bid</a:t>
            </a:r>
            <a:r>
              <a:rPr lang="el-GR" sz="2000"/>
              <a:t> / </a:t>
            </a:r>
            <a:r>
              <a:rPr lang="en-US" sz="2000"/>
              <a:t>offers</a:t>
            </a:r>
            <a:r>
              <a:rPr lang="el-GR" sz="2000"/>
              <a:t>) για ομόλογα ύψους </a:t>
            </a:r>
            <a:r>
              <a:rPr lang="el-GR" sz="2000" b="1"/>
              <a:t>τουλάχιστον €5.000.000 ανά συναλλαγή. </a:t>
            </a:r>
          </a:p>
          <a:p>
            <a:pPr>
              <a:lnSpc>
                <a:spcPct val="80000"/>
              </a:lnSpc>
            </a:pPr>
            <a:r>
              <a:rPr lang="el-GR" sz="2000"/>
              <a:t>Η διαφορά τιμών μεταξύ αγοράς και πώλησης για την ποσότητα των €5.000.000 δεν μπορεί να υπερβαίνει επτά μονάδες βάσης (0,07%) για τίτλους σταθερού επιτοκίου με διάρκεια 5 έτη και ΕΓΔ.</a:t>
            </a:r>
          </a:p>
          <a:p>
            <a:pPr>
              <a:lnSpc>
                <a:spcPct val="80000"/>
              </a:lnSpc>
            </a:pPr>
            <a:r>
              <a:rPr lang="el-GR" sz="2000"/>
              <a:t>Να βοηθούν στην διανομή των ομολόγων του Δημοσίου στην εσωτερική και διεθνή αγορά. </a:t>
            </a:r>
          </a:p>
          <a:p>
            <a:pPr>
              <a:lnSpc>
                <a:spcPct val="80000"/>
              </a:lnSpc>
            </a:pPr>
            <a:r>
              <a:rPr lang="el-GR" sz="2000"/>
              <a:t>Να παρέχουν πληροφορίες στο Υπουργείο Οικονομικών, στην Τράπεζα της Ελλάδος και στο Οργανισμό Διαχείρισης του Χρέους όσον αφορά τις συνθήκες που επικρατούν στην αγορά.</a:t>
            </a:r>
          </a:p>
        </p:txBody>
      </p:sp>
      <p:sp>
        <p:nvSpPr>
          <p:cNvPr id="4" name="3 - Θέση αριθμού διαφάνειας"/>
          <p:cNvSpPr>
            <a:spLocks noGrp="1"/>
          </p:cNvSpPr>
          <p:nvPr>
            <p:ph type="sldNum" sz="quarter" idx="12"/>
          </p:nvPr>
        </p:nvSpPr>
        <p:spPr/>
        <p:txBody>
          <a:bodyPr/>
          <a:lstStyle/>
          <a:p>
            <a:fld id="{7D22C5E1-05F9-458F-987B-744020424EBA}" type="slidenum">
              <a:rPr lang="el-GR" smtClean="0"/>
              <a:pPr/>
              <a:t>11</a:t>
            </a:fld>
            <a:endParaRPr lang="el-G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r>
              <a:rPr lang="en-US" sz="3800" b="1"/>
              <a:t>Πλεονεκτήματα</a:t>
            </a:r>
            <a:r>
              <a:rPr lang="en-US" sz="3800"/>
              <a:t> </a:t>
            </a:r>
            <a:r>
              <a:rPr lang="en-US" sz="3800" b="1"/>
              <a:t>για τους </a:t>
            </a:r>
            <a:r>
              <a:rPr lang="el-GR" sz="3800" b="1"/>
              <a:t>Β</a:t>
            </a:r>
            <a:r>
              <a:rPr lang="en-US" sz="3800" b="1"/>
              <a:t>ασικούς </a:t>
            </a:r>
            <a:r>
              <a:rPr lang="el-GR" sz="3800" b="1"/>
              <a:t>Δ</a:t>
            </a:r>
            <a:r>
              <a:rPr lang="en-US" sz="3800" b="1"/>
              <a:t>ιαπραγματευτές</a:t>
            </a:r>
            <a:endParaRPr lang="el-GR" sz="3800" b="1"/>
          </a:p>
        </p:txBody>
      </p:sp>
      <p:sp>
        <p:nvSpPr>
          <p:cNvPr id="14339" name="Rectangle 3"/>
          <p:cNvSpPr>
            <a:spLocks noGrp="1" noChangeArrowheads="1"/>
          </p:cNvSpPr>
          <p:nvPr>
            <p:ph sz="quarter" idx="1"/>
          </p:nvPr>
        </p:nvSpPr>
        <p:spPr/>
        <p:txBody>
          <a:bodyPr/>
          <a:lstStyle/>
          <a:p>
            <a:pPr>
              <a:lnSpc>
                <a:spcPct val="80000"/>
              </a:lnSpc>
            </a:pPr>
            <a:endParaRPr lang="el-GR" sz="2400"/>
          </a:p>
          <a:p>
            <a:pPr>
              <a:lnSpc>
                <a:spcPct val="80000"/>
              </a:lnSpc>
            </a:pPr>
            <a:r>
              <a:rPr lang="el-GR" sz="2400"/>
              <a:t>Το αποκλειστικό δικαίωμα να υποβάλουν πριν από τη δημοπρασία μια μη ανταγωνιστική προσφορά.</a:t>
            </a:r>
          </a:p>
          <a:p>
            <a:pPr>
              <a:lnSpc>
                <a:spcPct val="80000"/>
              </a:lnSpc>
            </a:pPr>
            <a:r>
              <a:rPr lang="el-GR" sz="2400"/>
              <a:t>Το αποκλειστικό δικαίωμα να υποβάλουν μετά τη δημοπρασία μια μη ανταγωνιστική προσφορά.</a:t>
            </a:r>
          </a:p>
          <a:p>
            <a:pPr>
              <a:lnSpc>
                <a:spcPct val="80000"/>
              </a:lnSpc>
            </a:pPr>
            <a:r>
              <a:rPr lang="el-GR" sz="2400"/>
              <a:t>Το δικαίωμα να συμμετέχουν σε αρμόδια όργανα που ασχολούνται με την καλή λειτουργία των αγορών τίτλων και την αξιολόγησή τους.</a:t>
            </a:r>
          </a:p>
          <a:p>
            <a:pPr>
              <a:lnSpc>
                <a:spcPct val="80000"/>
              </a:lnSpc>
            </a:pPr>
            <a:r>
              <a:rPr lang="el-GR" sz="2400"/>
              <a:t>Να έχουν πρόσβαση σε πληροφόρηση σχετικά με τις δανειακές ανάγκες του Δημοσίου και του προγραμματισμού των εκδόσεων.</a:t>
            </a:r>
          </a:p>
          <a:p>
            <a:pPr>
              <a:lnSpc>
                <a:spcPct val="80000"/>
              </a:lnSpc>
            </a:pPr>
            <a:r>
              <a:rPr lang="el-GR" sz="2400"/>
              <a:t>Να πραγματοποιούν κέρδη από την πώληση και αγορά τίτλων.</a:t>
            </a:r>
          </a:p>
        </p:txBody>
      </p:sp>
      <p:sp>
        <p:nvSpPr>
          <p:cNvPr id="4" name="3 - Θέση αριθμού διαφάνειας"/>
          <p:cNvSpPr>
            <a:spLocks noGrp="1"/>
          </p:cNvSpPr>
          <p:nvPr>
            <p:ph type="sldNum" sz="quarter" idx="12"/>
          </p:nvPr>
        </p:nvSpPr>
        <p:spPr/>
        <p:txBody>
          <a:bodyPr/>
          <a:lstStyle/>
          <a:p>
            <a:fld id="{7D22C5E1-05F9-458F-987B-744020424EBA}" type="slidenum">
              <a:rPr lang="el-GR" smtClean="0"/>
              <a:pPr/>
              <a:t>12</a:t>
            </a:fld>
            <a:endParaRPr lang="el-G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l-GR" sz="3800" b="1"/>
              <a:t>Κίνδυνοι της Δευτερογενούς Αγοράς</a:t>
            </a:r>
          </a:p>
        </p:txBody>
      </p:sp>
      <p:sp>
        <p:nvSpPr>
          <p:cNvPr id="15363" name="Rectangle 3"/>
          <p:cNvSpPr>
            <a:spLocks noGrp="1" noChangeArrowheads="1"/>
          </p:cNvSpPr>
          <p:nvPr>
            <p:ph sz="quarter" idx="1"/>
          </p:nvPr>
        </p:nvSpPr>
        <p:spPr/>
        <p:txBody>
          <a:bodyPr/>
          <a:lstStyle/>
          <a:p>
            <a:pPr>
              <a:lnSpc>
                <a:spcPct val="90000"/>
              </a:lnSpc>
            </a:pPr>
            <a:r>
              <a:rPr lang="el-GR" b="1"/>
              <a:t>Ο κίνδυνος των διακυμάνσεων των επιτοκίων</a:t>
            </a:r>
            <a:r>
              <a:rPr lang="el-GR"/>
              <a:t>.  Αγοράζοντας σήμερα ένα πενταετές ομόλογο με ένα τοκομερίδιο 3,5%, ο επενδυτής διατρέχει τον κίνδυνο να απολέσει την δυνατότητα υψηλότερων αποδόσεων αργότερα αν τα επιτόκια στην αγορά αυξηθούν. </a:t>
            </a:r>
            <a:endParaRPr lang="en-US"/>
          </a:p>
          <a:p>
            <a:pPr>
              <a:lnSpc>
                <a:spcPct val="90000"/>
              </a:lnSpc>
            </a:pPr>
            <a:endParaRPr lang="en-US" b="1"/>
          </a:p>
          <a:p>
            <a:pPr>
              <a:lnSpc>
                <a:spcPct val="90000"/>
              </a:lnSpc>
            </a:pPr>
            <a:r>
              <a:rPr lang="el-GR" b="1"/>
              <a:t>Ο κίνδυνος της επανεπένδυσης</a:t>
            </a:r>
            <a:r>
              <a:rPr lang="el-GR"/>
              <a:t> που συνδέεται με τις πτωτικές τάσεις των επιτοκίων. </a:t>
            </a:r>
          </a:p>
        </p:txBody>
      </p:sp>
      <p:sp>
        <p:nvSpPr>
          <p:cNvPr id="4" name="3 - Θέση αριθμού διαφάνειας"/>
          <p:cNvSpPr>
            <a:spLocks noGrp="1"/>
          </p:cNvSpPr>
          <p:nvPr>
            <p:ph type="sldNum" sz="quarter" idx="12"/>
          </p:nvPr>
        </p:nvSpPr>
        <p:spPr/>
        <p:txBody>
          <a:bodyPr/>
          <a:lstStyle/>
          <a:p>
            <a:fld id="{7D22C5E1-05F9-458F-987B-744020424EBA}" type="slidenum">
              <a:rPr lang="el-GR" smtClean="0"/>
              <a:pPr/>
              <a:t>13</a:t>
            </a:fld>
            <a:endParaRPr lang="el-G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l-GR" b="1"/>
              <a:t>Έννοιες κλειδιά</a:t>
            </a:r>
          </a:p>
        </p:txBody>
      </p:sp>
      <p:sp>
        <p:nvSpPr>
          <p:cNvPr id="3075" name="Rectangle 3"/>
          <p:cNvSpPr>
            <a:spLocks noGrp="1" noChangeArrowheads="1"/>
          </p:cNvSpPr>
          <p:nvPr>
            <p:ph sz="quarter" idx="1"/>
          </p:nvPr>
        </p:nvSpPr>
        <p:spPr/>
        <p:txBody>
          <a:bodyPr>
            <a:normAutofit fontScale="92500" lnSpcReduction="10000"/>
          </a:bodyPr>
          <a:lstStyle/>
          <a:p>
            <a:r>
              <a:rPr lang="el-GR" dirty="0"/>
              <a:t>Πρωτογενής αγορά ομολόγων</a:t>
            </a:r>
          </a:p>
          <a:p>
            <a:endParaRPr lang="en-US" dirty="0" smtClean="0"/>
          </a:p>
          <a:p>
            <a:r>
              <a:rPr lang="el-GR" dirty="0" smtClean="0"/>
              <a:t>Δευτερογενής </a:t>
            </a:r>
            <a:r>
              <a:rPr lang="el-GR" dirty="0"/>
              <a:t>αγορά ομολόγων</a:t>
            </a:r>
          </a:p>
          <a:p>
            <a:endParaRPr lang="en-US" dirty="0" smtClean="0"/>
          </a:p>
          <a:p>
            <a:r>
              <a:rPr lang="el-GR" dirty="0" smtClean="0"/>
              <a:t>Ανταγωνιστικές </a:t>
            </a:r>
            <a:r>
              <a:rPr lang="el-GR" dirty="0"/>
              <a:t>προσφορές</a:t>
            </a:r>
          </a:p>
          <a:p>
            <a:endParaRPr lang="en-US" dirty="0" smtClean="0"/>
          </a:p>
          <a:p>
            <a:r>
              <a:rPr lang="el-GR" dirty="0" smtClean="0"/>
              <a:t>Μη </a:t>
            </a:r>
            <a:r>
              <a:rPr lang="el-GR" dirty="0"/>
              <a:t>ανταγωνιστικές προσφορές</a:t>
            </a:r>
            <a:endParaRPr lang="en-US" dirty="0"/>
          </a:p>
          <a:p>
            <a:endParaRPr lang="en-US" dirty="0" smtClean="0"/>
          </a:p>
          <a:p>
            <a:r>
              <a:rPr lang="el-GR" dirty="0" smtClean="0"/>
              <a:t>Κοινοπραξία</a:t>
            </a:r>
            <a:endParaRPr lang="el-GR" dirty="0"/>
          </a:p>
          <a:p>
            <a:endParaRPr lang="en-US" dirty="0" smtClean="0"/>
          </a:p>
          <a:p>
            <a:r>
              <a:rPr lang="el-GR" dirty="0" smtClean="0"/>
              <a:t>Βασικοί </a:t>
            </a:r>
            <a:r>
              <a:rPr lang="el-GR" dirty="0"/>
              <a:t>διαπραγματευτές</a:t>
            </a:r>
          </a:p>
        </p:txBody>
      </p:sp>
      <p:sp>
        <p:nvSpPr>
          <p:cNvPr id="4" name="3 - Θέση αριθμού διαφάνειας"/>
          <p:cNvSpPr>
            <a:spLocks noGrp="1"/>
          </p:cNvSpPr>
          <p:nvPr>
            <p:ph type="sldNum" sz="quarter" idx="12"/>
          </p:nvPr>
        </p:nvSpPr>
        <p:spPr/>
        <p:txBody>
          <a:bodyPr/>
          <a:lstStyle/>
          <a:p>
            <a:fld id="{7D22C5E1-05F9-458F-987B-744020424EBA}" type="slidenum">
              <a:rPr lang="el-GR" smtClean="0"/>
              <a:pPr/>
              <a:t>2</a:t>
            </a:fld>
            <a:endParaRPr lang="el-G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l-GR"/>
              <a:t>Τίτλοι του Ελληνικού Δημοσίου</a:t>
            </a:r>
          </a:p>
        </p:txBody>
      </p:sp>
      <p:sp>
        <p:nvSpPr>
          <p:cNvPr id="17411" name="Rectangle 3"/>
          <p:cNvSpPr>
            <a:spLocks noGrp="1" noChangeArrowheads="1"/>
          </p:cNvSpPr>
          <p:nvPr>
            <p:ph sz="quarter" idx="1"/>
          </p:nvPr>
        </p:nvSpPr>
        <p:spPr/>
        <p:txBody>
          <a:bodyPr/>
          <a:lstStyle/>
          <a:p>
            <a:pPr>
              <a:lnSpc>
                <a:spcPct val="90000"/>
              </a:lnSpc>
              <a:buFont typeface="Wingdings" pitchFamily="2" charset="2"/>
              <a:buNone/>
            </a:pPr>
            <a:r>
              <a:rPr lang="el-GR"/>
              <a:t>Εκδίδονται με μορφή:</a:t>
            </a:r>
          </a:p>
          <a:p>
            <a:pPr>
              <a:lnSpc>
                <a:spcPct val="90000"/>
              </a:lnSpc>
            </a:pPr>
            <a:r>
              <a:rPr lang="el-GR"/>
              <a:t>	Εντόκων Γραμματίων (3-6-12 μήνες)</a:t>
            </a:r>
          </a:p>
          <a:p>
            <a:pPr>
              <a:lnSpc>
                <a:spcPct val="90000"/>
              </a:lnSpc>
            </a:pPr>
            <a:r>
              <a:rPr lang="el-GR"/>
              <a:t>	Ομολόγων με διάρκεια δύο έτη και πάνω</a:t>
            </a:r>
          </a:p>
          <a:p>
            <a:pPr>
              <a:lnSpc>
                <a:spcPct val="90000"/>
              </a:lnSpc>
              <a:buFont typeface="Wingdings" pitchFamily="2" charset="2"/>
              <a:buNone/>
            </a:pPr>
            <a:endParaRPr lang="el-GR"/>
          </a:p>
          <a:p>
            <a:pPr>
              <a:lnSpc>
                <a:spcPct val="90000"/>
              </a:lnSpc>
              <a:buFont typeface="Wingdings" pitchFamily="2" charset="2"/>
              <a:buNone/>
            </a:pPr>
            <a:r>
              <a:rPr lang="el-GR"/>
              <a:t>Οι τίτλοι διατίθενται μέσω:</a:t>
            </a:r>
          </a:p>
          <a:p>
            <a:pPr>
              <a:lnSpc>
                <a:spcPct val="90000"/>
              </a:lnSpc>
            </a:pPr>
            <a:r>
              <a:rPr lang="el-GR"/>
              <a:t>	Μέσω Δημοπρασίας</a:t>
            </a:r>
          </a:p>
          <a:p>
            <a:pPr>
              <a:lnSpc>
                <a:spcPct val="90000"/>
              </a:lnSpc>
            </a:pPr>
            <a:r>
              <a:rPr lang="el-GR"/>
              <a:t>	Μέσω Κοινοπραξίας τραπεζών</a:t>
            </a:r>
          </a:p>
          <a:p>
            <a:pPr>
              <a:lnSpc>
                <a:spcPct val="90000"/>
              </a:lnSpc>
            </a:pPr>
            <a:r>
              <a:rPr lang="el-GR"/>
              <a:t>	Με δημόσια εγγραφή σε φυσικά πρόσωπα</a:t>
            </a:r>
          </a:p>
        </p:txBody>
      </p:sp>
      <p:sp>
        <p:nvSpPr>
          <p:cNvPr id="4" name="3 - Θέση αριθμού διαφάνειας"/>
          <p:cNvSpPr>
            <a:spLocks noGrp="1"/>
          </p:cNvSpPr>
          <p:nvPr>
            <p:ph type="sldNum" sz="quarter" idx="12"/>
          </p:nvPr>
        </p:nvSpPr>
        <p:spPr/>
        <p:txBody>
          <a:bodyPr/>
          <a:lstStyle/>
          <a:p>
            <a:fld id="{7D22C5E1-05F9-458F-987B-744020424EBA}" type="slidenum">
              <a:rPr lang="el-GR" smtClean="0"/>
              <a:pPr/>
              <a:t>3</a:t>
            </a:fld>
            <a:endParaRPr lang="el-G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r>
              <a:rPr lang="el-GR" sz="3800" b="1"/>
              <a:t>Πρωτογενής Αγορά Τίτλων του Ελληνικού Δημοσίου</a:t>
            </a:r>
          </a:p>
        </p:txBody>
      </p:sp>
      <p:sp>
        <p:nvSpPr>
          <p:cNvPr id="4099" name="Rectangle 3"/>
          <p:cNvSpPr>
            <a:spLocks noGrp="1" noChangeArrowheads="1"/>
          </p:cNvSpPr>
          <p:nvPr>
            <p:ph sz="quarter" idx="1"/>
          </p:nvPr>
        </p:nvSpPr>
        <p:spPr/>
        <p:txBody>
          <a:bodyPr/>
          <a:lstStyle/>
          <a:p>
            <a:endParaRPr lang="el-GR" b="1" dirty="0"/>
          </a:p>
          <a:p>
            <a:r>
              <a:rPr lang="en-US" b="1" dirty="0" err="1">
                <a:latin typeface="Cambria" pitchFamily="18" charset="0"/>
              </a:rPr>
              <a:t>Ανταγωνιστικές</a:t>
            </a:r>
            <a:r>
              <a:rPr lang="en-US" b="1" dirty="0">
                <a:latin typeface="Cambria" pitchFamily="18" charset="0"/>
              </a:rPr>
              <a:t> </a:t>
            </a:r>
            <a:r>
              <a:rPr lang="en-US" b="1" dirty="0" err="1">
                <a:latin typeface="Cambria" pitchFamily="18" charset="0"/>
              </a:rPr>
              <a:t>Προσφορές</a:t>
            </a:r>
            <a:endParaRPr lang="el-GR" dirty="0">
              <a:latin typeface="Cambria" pitchFamily="18" charset="0"/>
            </a:endParaRPr>
          </a:p>
          <a:p>
            <a:pPr>
              <a:buFont typeface="Wingdings" pitchFamily="2" charset="2"/>
              <a:buNone/>
            </a:pPr>
            <a:endParaRPr lang="el-GR" b="1" dirty="0"/>
          </a:p>
          <a:p>
            <a:r>
              <a:rPr lang="el-GR" b="1" dirty="0"/>
              <a:t>Μη Ανταγωνιστικές Προσφορές</a:t>
            </a:r>
          </a:p>
          <a:p>
            <a:endParaRPr lang="el-GR" b="1" dirty="0"/>
          </a:p>
          <a:p>
            <a:r>
              <a:rPr lang="el-GR" b="1" dirty="0"/>
              <a:t>Κοινοπραξία</a:t>
            </a:r>
          </a:p>
          <a:p>
            <a:endParaRPr lang="el-GR" dirty="0"/>
          </a:p>
        </p:txBody>
      </p:sp>
      <p:sp>
        <p:nvSpPr>
          <p:cNvPr id="4" name="3 - Θέση αριθμού διαφάνειας"/>
          <p:cNvSpPr>
            <a:spLocks noGrp="1"/>
          </p:cNvSpPr>
          <p:nvPr>
            <p:ph type="sldNum" sz="quarter" idx="12"/>
          </p:nvPr>
        </p:nvSpPr>
        <p:spPr/>
        <p:txBody>
          <a:bodyPr/>
          <a:lstStyle/>
          <a:p>
            <a:fld id="{7D22C5E1-05F9-458F-987B-744020424EBA}" type="slidenum">
              <a:rPr lang="el-GR" smtClean="0"/>
              <a:pPr/>
              <a:t>4</a:t>
            </a:fld>
            <a:endParaRPr lang="el-G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l-GR" b="1"/>
              <a:t>Δημοπρασίες</a:t>
            </a:r>
          </a:p>
        </p:txBody>
      </p:sp>
      <p:sp>
        <p:nvSpPr>
          <p:cNvPr id="5123" name="Rectangle 3"/>
          <p:cNvSpPr>
            <a:spLocks noGrp="1" noChangeArrowheads="1"/>
          </p:cNvSpPr>
          <p:nvPr>
            <p:ph sz="quarter" idx="1"/>
          </p:nvPr>
        </p:nvSpPr>
        <p:spPr/>
        <p:txBody>
          <a:bodyPr/>
          <a:lstStyle/>
          <a:p>
            <a:pPr>
              <a:lnSpc>
                <a:spcPct val="90000"/>
              </a:lnSpc>
            </a:pPr>
            <a:endParaRPr lang="el-GR" sz="2000" dirty="0"/>
          </a:p>
          <a:p>
            <a:pPr>
              <a:lnSpc>
                <a:spcPct val="90000"/>
              </a:lnSpc>
            </a:pPr>
            <a:r>
              <a:rPr lang="el-GR" sz="2000" dirty="0"/>
              <a:t>Η διάθεση των τίτλων του δημοσίου μέσω δημοπρασιών  διενεργούνται σε τακτά χρονικά διαστήματα. </a:t>
            </a:r>
          </a:p>
          <a:p>
            <a:pPr>
              <a:lnSpc>
                <a:spcPct val="90000"/>
              </a:lnSpc>
            </a:pPr>
            <a:r>
              <a:rPr lang="el-GR" sz="2000" dirty="0"/>
              <a:t>Στις δημοπρασίες υποβάλλονται ανταγωνιστικές και μη ανταγωνιστικές προσφορές οι οποίες περιλαμβάνουν τη συνολική ονομαστική αξία των τίτλων και την τιμή ανά τίτλο που είναι διατεθειμένοι να αγοράσουν οι Βασικοί Διαπραγματευτές. Οι προσφορές αυτές υποβάλλονται μέχρι το μεσημέρι (12:00) της ημέρας που διεξάγεται η δημοπρασία και τα αποτελέσματα πρέπει να ανακοινώνονται μέχρι τις 12:45 της ίδιας ημέρας.</a:t>
            </a:r>
          </a:p>
          <a:p>
            <a:pPr>
              <a:lnSpc>
                <a:spcPct val="90000"/>
              </a:lnSpc>
            </a:pPr>
            <a:r>
              <a:rPr lang="el-GR" sz="2000" dirty="0"/>
              <a:t>οι βασικοί διαπραγματευτές υποβάλλουν ανταγωνιστικές προσφορές οι οποίες μπορεί να είναι πέντε τον αριθμό για το ίδιο χαρτοφυλάκιο.  Το ελάχιστο ποσό της κάθε προσφοράς δεν μπορεί να είναι μικρότερο από </a:t>
            </a:r>
            <a:r>
              <a:rPr lang="el-GR" sz="2000" dirty="0" smtClean="0"/>
              <a:t>€</a:t>
            </a:r>
            <a:r>
              <a:rPr lang="en-US" sz="2000" dirty="0" smtClean="0">
                <a:latin typeface="Calibri" pitchFamily="34" charset="0"/>
                <a:cs typeface="Calibri" pitchFamily="34" charset="0"/>
              </a:rPr>
              <a:t>1</a:t>
            </a:r>
            <a:r>
              <a:rPr lang="el-GR" sz="2000" dirty="0" smtClean="0">
                <a:latin typeface="Calibri" pitchFamily="34" charset="0"/>
                <a:cs typeface="Calibri" pitchFamily="34" charset="0"/>
              </a:rPr>
              <a:t>.000.000</a:t>
            </a:r>
            <a:r>
              <a:rPr lang="el-GR" sz="2000" dirty="0"/>
              <a:t>.</a:t>
            </a:r>
            <a:endParaRPr lang="el-GR" sz="2000" b="1" dirty="0"/>
          </a:p>
          <a:p>
            <a:pPr>
              <a:lnSpc>
                <a:spcPct val="90000"/>
              </a:lnSpc>
            </a:pPr>
            <a:endParaRPr lang="el-GR" sz="2000" dirty="0"/>
          </a:p>
        </p:txBody>
      </p:sp>
      <p:sp>
        <p:nvSpPr>
          <p:cNvPr id="4" name="3 - Θέση αριθμού διαφάνειας"/>
          <p:cNvSpPr>
            <a:spLocks noGrp="1"/>
          </p:cNvSpPr>
          <p:nvPr>
            <p:ph type="sldNum" sz="quarter" idx="12"/>
          </p:nvPr>
        </p:nvSpPr>
        <p:spPr/>
        <p:txBody>
          <a:bodyPr/>
          <a:lstStyle/>
          <a:p>
            <a:fld id="{7D22C5E1-05F9-458F-987B-744020424EBA}" type="slidenum">
              <a:rPr lang="el-GR" smtClean="0"/>
              <a:pPr/>
              <a:t>5</a:t>
            </a:fld>
            <a:endParaRPr lang="el-G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l-GR" b="1"/>
              <a:t>Μη Ανταγωνιστικές Προσφορές</a:t>
            </a:r>
          </a:p>
        </p:txBody>
      </p:sp>
      <p:sp>
        <p:nvSpPr>
          <p:cNvPr id="9219" name="Rectangle 3"/>
          <p:cNvSpPr>
            <a:spLocks noGrp="1" noChangeArrowheads="1"/>
          </p:cNvSpPr>
          <p:nvPr>
            <p:ph sz="quarter" idx="1"/>
          </p:nvPr>
        </p:nvSpPr>
        <p:spPr/>
        <p:txBody>
          <a:bodyPr/>
          <a:lstStyle/>
          <a:p>
            <a:pPr>
              <a:lnSpc>
                <a:spcPct val="90000"/>
              </a:lnSpc>
            </a:pPr>
            <a:r>
              <a:rPr lang="el-GR" sz="2000"/>
              <a:t>Μη ανταγωνιστικές προσφορές μπορεί να υποβάλλονται μόνο από τους βασικούς διαπραγματευτές. Τα ποσά των μη ανταγωνιστικών προσφορών είναι περιορισμένα.  </a:t>
            </a:r>
            <a:endParaRPr lang="en-US" sz="2000"/>
          </a:p>
          <a:p>
            <a:pPr>
              <a:lnSpc>
                <a:spcPct val="90000"/>
              </a:lnSpc>
            </a:pPr>
            <a:endParaRPr lang="en-US" sz="2000"/>
          </a:p>
          <a:p>
            <a:pPr>
              <a:lnSpc>
                <a:spcPct val="90000"/>
              </a:lnSpc>
            </a:pPr>
            <a:r>
              <a:rPr lang="el-GR" sz="2000"/>
              <a:t>Η ποσότητα που διατίθενται με τη διαδικασία αυτή στους βασικούς διαπραγματευτές εκ μέρους του Ελληνικού Δημοσίου δεν μπορεί να είναι μεγαλύτερο από το 30% του συνολικού δημοπρατούμενου ποσού. Η κατανομή στους Β.Δ γίνεται ανάλογα με την συμμετοχή τους στις μη ανταγωνιστικές προσφορές.</a:t>
            </a:r>
            <a:endParaRPr lang="en-US" sz="2000"/>
          </a:p>
          <a:p>
            <a:pPr>
              <a:lnSpc>
                <a:spcPct val="90000"/>
              </a:lnSpc>
            </a:pPr>
            <a:endParaRPr lang="en-US" sz="2000"/>
          </a:p>
          <a:p>
            <a:pPr>
              <a:lnSpc>
                <a:spcPct val="90000"/>
              </a:lnSpc>
            </a:pPr>
            <a:r>
              <a:rPr lang="el-GR" sz="2000"/>
              <a:t>Οι μη ανταγωνιστικές προσφορές ικανοποιούνται στην τιμή της τελευταίας προσφοράς που γίνεται δεκτή στη δημοπρασία (</a:t>
            </a:r>
            <a:r>
              <a:rPr lang="en-US" sz="2000"/>
              <a:t>cut off price)</a:t>
            </a:r>
            <a:r>
              <a:rPr lang="el-GR" sz="2000"/>
              <a:t>.</a:t>
            </a:r>
          </a:p>
          <a:p>
            <a:pPr>
              <a:lnSpc>
                <a:spcPct val="90000"/>
              </a:lnSpc>
            </a:pPr>
            <a:endParaRPr lang="el-GR" sz="2000"/>
          </a:p>
        </p:txBody>
      </p:sp>
      <p:sp>
        <p:nvSpPr>
          <p:cNvPr id="4" name="3 - Θέση αριθμού διαφάνειας"/>
          <p:cNvSpPr>
            <a:spLocks noGrp="1"/>
          </p:cNvSpPr>
          <p:nvPr>
            <p:ph type="sldNum" sz="quarter" idx="12"/>
          </p:nvPr>
        </p:nvSpPr>
        <p:spPr/>
        <p:txBody>
          <a:bodyPr/>
          <a:lstStyle/>
          <a:p>
            <a:fld id="{7D22C5E1-05F9-458F-987B-744020424EBA}" type="slidenum">
              <a:rPr lang="el-GR" smtClean="0"/>
              <a:pPr/>
              <a:t>6</a:t>
            </a:fld>
            <a:endParaRPr lang="el-G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l-GR" sz="3800"/>
              <a:t>Μετά την λήξη της δημοπρασίας </a:t>
            </a:r>
            <a:r>
              <a:rPr lang="en-US" sz="3800"/>
              <a:t>…</a:t>
            </a:r>
            <a:endParaRPr lang="el-GR" sz="3800"/>
          </a:p>
        </p:txBody>
      </p:sp>
      <p:sp>
        <p:nvSpPr>
          <p:cNvPr id="16387" name="Rectangle 3"/>
          <p:cNvSpPr>
            <a:spLocks noGrp="1" noChangeArrowheads="1"/>
          </p:cNvSpPr>
          <p:nvPr>
            <p:ph sz="quarter" idx="1"/>
          </p:nvPr>
        </p:nvSpPr>
        <p:spPr/>
        <p:txBody>
          <a:bodyPr/>
          <a:lstStyle/>
          <a:p>
            <a:pPr>
              <a:lnSpc>
                <a:spcPct val="80000"/>
              </a:lnSpc>
            </a:pPr>
            <a:r>
              <a:rPr lang="el-GR" sz="2000"/>
              <a:t>και εντός δύο εργάσιμων ημερών για τα ΕΓΔ και τριών εργάσιμων ημερών για τα ομόλογα (και όχι αργότερα από τις 12 το μεσημέρι), οι Βασικοί Διαπραγματευτές μπορούν να υποβάλουν προσφορές για την απόκτηση τίτλων στην τιμή της τελευταίας προσφοράς που γίνεται δεκτή στη δημοπρασία. </a:t>
            </a:r>
            <a:endParaRPr lang="en-US" sz="2000"/>
          </a:p>
          <a:p>
            <a:pPr>
              <a:lnSpc>
                <a:spcPct val="80000"/>
              </a:lnSpc>
            </a:pPr>
            <a:endParaRPr lang="en-US" sz="2000"/>
          </a:p>
          <a:p>
            <a:pPr>
              <a:lnSpc>
                <a:spcPct val="80000"/>
              </a:lnSpc>
            </a:pPr>
            <a:r>
              <a:rPr lang="el-GR" sz="2000"/>
              <a:t>Το συνολικό ποσό αυτής της διαδικασίας δεν μπορεί να υπερβαίνει το 30% του δημοπρατούμενου ποσού. Εάν η συνολική αξία των επιπλέον προσφορών είναι μεγαλύτερη από αυτό το ποσοστό, τότε η κατανομή βασίζεται στο μέσο σταθμικό ποσοστό συμμετοχής τους στις αμέσως τρεις προηγούμενες δημοπρασίες ομολόγων. </a:t>
            </a:r>
            <a:endParaRPr lang="en-US" sz="2000"/>
          </a:p>
          <a:p>
            <a:pPr>
              <a:lnSpc>
                <a:spcPct val="80000"/>
              </a:lnSpc>
            </a:pPr>
            <a:endParaRPr lang="en-US" sz="2000"/>
          </a:p>
          <a:p>
            <a:pPr>
              <a:lnSpc>
                <a:spcPct val="80000"/>
              </a:lnSpc>
            </a:pPr>
            <a:r>
              <a:rPr lang="el-GR" sz="2000"/>
              <a:t>Σε περίπτωση που κάποιο ποσό παραμένει αδιάθετο μέσω αυτής της διαδικασίας κατανέμεται εξ ίσου στους ενδιαφερόμενους Βασικούς Διαπραγματευτές.</a:t>
            </a:r>
          </a:p>
        </p:txBody>
      </p:sp>
      <p:sp>
        <p:nvSpPr>
          <p:cNvPr id="4" name="3 - Θέση αριθμού διαφάνειας"/>
          <p:cNvSpPr>
            <a:spLocks noGrp="1"/>
          </p:cNvSpPr>
          <p:nvPr>
            <p:ph type="sldNum" sz="quarter" idx="12"/>
          </p:nvPr>
        </p:nvSpPr>
        <p:spPr/>
        <p:txBody>
          <a:bodyPr/>
          <a:lstStyle/>
          <a:p>
            <a:fld id="{7D22C5E1-05F9-458F-987B-744020424EBA}" type="slidenum">
              <a:rPr lang="el-GR" smtClean="0"/>
              <a:pPr/>
              <a:t>7</a:t>
            </a:fld>
            <a:endParaRPr lang="el-G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r>
              <a:rPr lang="el-GR" sz="3800" b="1"/>
              <a:t>Κάλυψη του δημοπρατούμενου ποσού</a:t>
            </a:r>
            <a:br>
              <a:rPr lang="el-GR" sz="3800" b="1"/>
            </a:br>
            <a:endParaRPr lang="el-GR" sz="3800" b="1"/>
          </a:p>
        </p:txBody>
      </p:sp>
      <p:sp>
        <p:nvSpPr>
          <p:cNvPr id="10243" name="Rectangle 3"/>
          <p:cNvSpPr>
            <a:spLocks noGrp="1" noChangeArrowheads="1"/>
          </p:cNvSpPr>
          <p:nvPr>
            <p:ph sz="quarter" idx="1"/>
          </p:nvPr>
        </p:nvSpPr>
        <p:spPr/>
        <p:txBody>
          <a:bodyPr/>
          <a:lstStyle/>
          <a:p>
            <a:pPr>
              <a:lnSpc>
                <a:spcPct val="90000"/>
              </a:lnSpc>
            </a:pPr>
            <a:r>
              <a:rPr lang="el-GR"/>
              <a:t>Όλες οι προσφορές ταξινομούνται σύμφωνα με την τιμή αρχίζοντας από την χαμηλότερη προς την ανώτερη και είτε γίνονται αποδεκτές μέχρι του δημοπρατούμενου ποσού ή ακυρώνονται. Ο εκδότης έχει το δικαίωμα να επαναλάβει την ακυρωθείσα δημοπρασία. </a:t>
            </a:r>
          </a:p>
          <a:p>
            <a:pPr>
              <a:lnSpc>
                <a:spcPct val="90000"/>
              </a:lnSpc>
            </a:pPr>
            <a:r>
              <a:rPr lang="el-GR"/>
              <a:t>Σε σπάνιες περιπτώσεις που οι τιμές του 80% του δημοπρατούμενου ποσού διαφέρουν σημαντικά από τις τιμές του υπόλοιπου 20%, ο εκδότης έχει το δικαίωμα να κάνει αποδεκτό μόνο το 80% του δημοπρατούμενου ποσού.</a:t>
            </a:r>
          </a:p>
        </p:txBody>
      </p:sp>
      <p:sp>
        <p:nvSpPr>
          <p:cNvPr id="4" name="3 - Θέση αριθμού διαφάνειας"/>
          <p:cNvSpPr>
            <a:spLocks noGrp="1"/>
          </p:cNvSpPr>
          <p:nvPr>
            <p:ph type="sldNum" sz="quarter" idx="12"/>
          </p:nvPr>
        </p:nvSpPr>
        <p:spPr/>
        <p:txBody>
          <a:bodyPr/>
          <a:lstStyle/>
          <a:p>
            <a:fld id="{7D22C5E1-05F9-458F-987B-744020424EBA}" type="slidenum">
              <a:rPr lang="el-GR" smtClean="0"/>
              <a:pPr/>
              <a:t>8</a:t>
            </a:fld>
            <a:endParaRPr lang="el-G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l-GR" b="1"/>
              <a:t>Διαδικασία Δημοπρασίας</a:t>
            </a:r>
          </a:p>
        </p:txBody>
      </p:sp>
      <p:sp>
        <p:nvSpPr>
          <p:cNvPr id="11267" name="Rectangle 3"/>
          <p:cNvSpPr>
            <a:spLocks noGrp="1" noChangeArrowheads="1"/>
          </p:cNvSpPr>
          <p:nvPr>
            <p:ph sz="quarter" idx="1"/>
          </p:nvPr>
        </p:nvSpPr>
        <p:spPr/>
        <p:txBody>
          <a:bodyPr/>
          <a:lstStyle/>
          <a:p>
            <a:endParaRPr lang="el-GR" sz="2400" b="1"/>
          </a:p>
          <a:p>
            <a:r>
              <a:rPr lang="el-GR" sz="2400"/>
              <a:t>Το δημόσιο ανακοινώνει το ποσό που πρόκειται να δημοπρατηθεί και την συγκεκριμένη ημέρα.</a:t>
            </a:r>
            <a:endParaRPr lang="en-US" sz="2400"/>
          </a:p>
          <a:p>
            <a:r>
              <a:rPr lang="el-GR" sz="2400"/>
              <a:t>Οι Β.Δ υποβάλλουν τις ανταγωνιστικές προσφορές τους</a:t>
            </a:r>
          </a:p>
          <a:p>
            <a:r>
              <a:rPr lang="el-GR" sz="2400"/>
              <a:t>Τα ποσά μετά διατίθενται ικανοποιώντας πρώτα αυτούς που έχουν προσφέρει την μεγαλύτερη τιμή (τη μικρότερη απόδοση στη λήξη). Η κατώτερη αποδεκτή τιμή καθορίζεται από το Δημόσιο μετά το «άνοιγμα» των προσφορών </a:t>
            </a:r>
          </a:p>
        </p:txBody>
      </p:sp>
      <p:sp>
        <p:nvSpPr>
          <p:cNvPr id="4" name="3 - Θέση αριθμού διαφάνειας"/>
          <p:cNvSpPr>
            <a:spLocks noGrp="1"/>
          </p:cNvSpPr>
          <p:nvPr>
            <p:ph type="sldNum" sz="quarter" idx="12"/>
          </p:nvPr>
        </p:nvSpPr>
        <p:spPr/>
        <p:txBody>
          <a:bodyPr/>
          <a:lstStyle/>
          <a:p>
            <a:fld id="{7D22C5E1-05F9-458F-987B-744020424EBA}" type="slidenum">
              <a:rPr lang="el-GR" smtClean="0"/>
              <a:pPr/>
              <a:t>9</a:t>
            </a:fld>
            <a:endParaRPr lang="el-GR"/>
          </a:p>
        </p:txBody>
      </p:sp>
    </p:spTree>
  </p:cSld>
  <p:clrMapOvr>
    <a:masterClrMapping/>
  </p:clrMapOvr>
  <p:transition>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211</TotalTime>
  <Words>865</Words>
  <Application>Microsoft Office PowerPoint</Application>
  <PresentationFormat>Προβολή στην οθόνη (4:3)</PresentationFormat>
  <Paragraphs>92</Paragraphs>
  <Slides>13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13</vt:i4>
      </vt:variant>
    </vt:vector>
  </HeadingPairs>
  <TitlesOfParts>
    <vt:vector size="14" baseType="lpstr">
      <vt:lpstr>Δικαιοσύνη</vt:lpstr>
      <vt:lpstr>ΠΡΩΤΟΓΕΝΗΣ &amp; ΔΕΥΤΕΡΟΓΕΝΗΣ ΑΓΟΡΑ ΤΙΤΛΩΝ ΣΤΑΘΕΡΟΥ ΕΙΣΟΔΗΜΑΤΟΣ</vt:lpstr>
      <vt:lpstr>Έννοιες κλειδιά</vt:lpstr>
      <vt:lpstr>Τίτλοι του Ελληνικού Δημοσίου</vt:lpstr>
      <vt:lpstr>Πρωτογενής Αγορά Τίτλων του Ελληνικού Δημοσίου</vt:lpstr>
      <vt:lpstr>Δημοπρασίες</vt:lpstr>
      <vt:lpstr>Μη Ανταγωνιστικές Προσφορές</vt:lpstr>
      <vt:lpstr>Μετά την λήξη της δημοπρασίας …</vt:lpstr>
      <vt:lpstr>Κάλυψη του δημοπρατούμενου ποσού </vt:lpstr>
      <vt:lpstr>Διαδικασία Δημοπρασίας</vt:lpstr>
      <vt:lpstr>Βασικοί Διαπραγματευτές (Primary Dealers) κριτήρια επιλογής  </vt:lpstr>
      <vt:lpstr>Υποχρεώσεις των Βασικών Διαπραγματευτών</vt:lpstr>
      <vt:lpstr>Πλεονεκτήματα για τους Βασικούς Διαπραγματευτές</vt:lpstr>
      <vt:lpstr>Κίνδυνοι της Δευτερογενούς Αγοράς</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ΠΡΩΤΟΓΕΝΗΣ &amp; ΔΕΥΤΕΡΟΓΕΝΗΣ ΑΓΟΡΑ ΤΙΤΛΩΝ ΣΤΑΘΕΡΟΥ ΕΙΣΟΔΗΜΑΤΟΣ</dc:title>
  <dc:creator>user</dc:creator>
  <cp:lastModifiedBy>Αργυρώ Δημητογλου</cp:lastModifiedBy>
  <cp:revision>10</cp:revision>
  <dcterms:created xsi:type="dcterms:W3CDTF">2007-03-05T19:11:20Z</dcterms:created>
  <dcterms:modified xsi:type="dcterms:W3CDTF">2021-03-23T10:30:40Z</dcterms:modified>
</cp:coreProperties>
</file>