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84"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D094B1-160B-4679-A69B-6C4A5ED9AC39}" type="datetimeFigureOut">
              <a:rPr lang="el-GR" smtClean="0"/>
              <a:t>15/3/2016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6AADB0-D6E3-4C6E-AFDD-8E54C99E3838}"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D094B1-160B-4679-A69B-6C4A5ED9AC39}" type="datetimeFigureOut">
              <a:rPr lang="el-GR" smtClean="0"/>
              <a:t>15/3/2016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AADB0-D6E3-4C6E-AFDD-8E54C99E3838}"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pPr lvl="1" algn="ctr"/>
            <a:r>
              <a:rPr lang="el-GR" sz="3200" b="1" dirty="0"/>
              <a:t>Έλεγχος υποθέσεων για τους μέσους παρατηρήσεων κατά ζεύγη</a:t>
            </a:r>
            <a:endParaRPr lang="el-GR" sz="3200" dirty="0"/>
          </a:p>
        </p:txBody>
      </p:sp>
      <p:sp>
        <p:nvSpPr>
          <p:cNvPr id="3" name="2 - Υπότιτλος"/>
          <p:cNvSpPr>
            <a:spLocks noGrp="1"/>
          </p:cNvSpPr>
          <p:nvPr>
            <p:ph type="subTitle" idx="1"/>
          </p:nvPr>
        </p:nvSpPr>
        <p:spPr/>
        <p:txBody>
          <a:bodyPr/>
          <a:lstStyle/>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286124"/>
          </a:xfrm>
        </p:spPr>
        <p:txBody>
          <a:bodyPr/>
          <a:lstStyle/>
          <a:p>
            <a:pPr algn="just"/>
            <a:r>
              <a:rPr lang="el-GR" dirty="0"/>
              <a:t>Στις περισσότερες περιπτώσεις οι έλεγχοι του τύπου αυτού γίνονται με τη χρήση της κατανομής </a:t>
            </a:r>
            <a:r>
              <a:rPr lang="en-US" dirty="0" smtClean="0"/>
              <a:t>t</a:t>
            </a:r>
            <a:r>
              <a:rPr lang="el-GR" dirty="0" smtClean="0"/>
              <a:t>, </a:t>
            </a:r>
            <a:r>
              <a:rPr lang="el-GR" dirty="0"/>
              <a:t>γιατί αφενός το δείγμα είναι μικρό και αφετέρου η τυπική απόκλιση στον πληθυσμό είναι άγνωστη. </a:t>
            </a:r>
            <a:endParaRPr lang="en-US" dirty="0" smtClean="0"/>
          </a:p>
          <a:p>
            <a:pPr algn="just"/>
            <a:r>
              <a:rPr lang="el-GR" dirty="0"/>
              <a:t>Θα υπολογίσουμε τη μέση διαφορά και την τυπική απόκλιση στο δείγμα:</a:t>
            </a:r>
          </a:p>
          <a:p>
            <a:pPr algn="just"/>
            <a:endParaRPr lang="en-US" dirty="0" smtClean="0"/>
          </a:p>
          <a:p>
            <a:pPr algn="just"/>
            <a:endParaRPr lang="el-GR" dirty="0"/>
          </a:p>
        </p:txBody>
      </p:sp>
      <p:pic>
        <p:nvPicPr>
          <p:cNvPr id="22530" name="Picture 2"/>
          <p:cNvPicPr>
            <a:picLocks noChangeAspect="1" noChangeArrowheads="1"/>
          </p:cNvPicPr>
          <p:nvPr/>
        </p:nvPicPr>
        <p:blipFill>
          <a:blip r:embed="rId2"/>
          <a:srcRect/>
          <a:stretch>
            <a:fillRect/>
          </a:stretch>
        </p:blipFill>
        <p:spPr bwMode="auto">
          <a:xfrm>
            <a:off x="-785850" y="2571744"/>
            <a:ext cx="11358642" cy="4572032"/>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Grp="1" noChangeAspect="1" noChangeArrowheads="1"/>
          </p:cNvPicPr>
          <p:nvPr>
            <p:ph idx="1"/>
          </p:nvPr>
        </p:nvPicPr>
        <p:blipFill>
          <a:blip r:embed="rId2"/>
          <a:srcRect/>
          <a:stretch>
            <a:fillRect/>
          </a:stretch>
        </p:blipFill>
        <p:spPr bwMode="auto">
          <a:xfrm>
            <a:off x="0" y="0"/>
            <a:ext cx="12072989" cy="700090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Grp="1" noChangeAspect="1" noChangeArrowheads="1"/>
          </p:cNvPicPr>
          <p:nvPr>
            <p:ph idx="1"/>
          </p:nvPr>
        </p:nvPicPr>
        <p:blipFill>
          <a:blip r:embed="rId2"/>
          <a:srcRect/>
          <a:stretch>
            <a:fillRect/>
          </a:stretch>
        </p:blipFill>
        <p:spPr bwMode="auto">
          <a:xfrm>
            <a:off x="0" y="0"/>
            <a:ext cx="11501486" cy="4987625"/>
          </a:xfrm>
          <a:prstGeom prst="rect">
            <a:avLst/>
          </a:prstGeom>
          <a:noFill/>
          <a:ln w="9525">
            <a:noFill/>
            <a:miter lim="800000"/>
            <a:headEnd/>
            <a:tailEnd/>
          </a:ln>
          <a:effectLst/>
        </p:spPr>
      </p:pic>
      <p:sp>
        <p:nvSpPr>
          <p:cNvPr id="7" name="6 - TextBox"/>
          <p:cNvSpPr txBox="1"/>
          <p:nvPr/>
        </p:nvSpPr>
        <p:spPr>
          <a:xfrm>
            <a:off x="0" y="4214818"/>
            <a:ext cx="9144000" cy="2677656"/>
          </a:xfrm>
          <a:prstGeom prst="rect">
            <a:avLst/>
          </a:prstGeom>
          <a:noFill/>
        </p:spPr>
        <p:txBody>
          <a:bodyPr wrap="square" rtlCol="0">
            <a:spAutoFit/>
          </a:bodyPr>
          <a:lstStyle/>
          <a:p>
            <a:r>
              <a:rPr lang="el-GR" sz="2800" dirty="0"/>
              <a:t>Συγκρίνοντας την τιμή της στατιστικής ελέγχου με την κριτική τιμή έχουμε </a:t>
            </a:r>
            <a:r>
              <a:rPr lang="el-GR" sz="2800" dirty="0" smtClean="0"/>
              <a:t> </a:t>
            </a:r>
            <a:endParaRPr lang="en-US" sz="2800" dirty="0" smtClean="0"/>
          </a:p>
          <a:p>
            <a:pPr algn="just"/>
            <a:endParaRPr lang="en-US" sz="2800" dirty="0" smtClean="0"/>
          </a:p>
          <a:p>
            <a:pPr algn="just"/>
            <a:r>
              <a:rPr lang="el-GR" sz="2800" dirty="0" smtClean="0"/>
              <a:t>Επομένως</a:t>
            </a:r>
            <a:r>
              <a:rPr lang="el-GR" sz="2800" dirty="0"/>
              <a:t>, απορρίπτουμε την  και συμπεραίνουμε ότι με βάση τα στοιχεία </a:t>
            </a:r>
            <a:r>
              <a:rPr lang="el-GR" sz="2800" dirty="0" smtClean="0"/>
              <a:t>του </a:t>
            </a:r>
            <a:r>
              <a:rPr lang="el-GR" sz="2800" dirty="0"/>
              <a:t>δείγματός μας το πρόγραμμα οδηγεί σε απώλεια βάρους μεγαλύτερη των 3 κιλών. </a:t>
            </a:r>
          </a:p>
        </p:txBody>
      </p:sp>
      <p:sp>
        <p:nvSpPr>
          <p:cNvPr id="2458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457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143108" y="4643446"/>
            <a:ext cx="2857520" cy="488987"/>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55000" lnSpcReduction="20000"/>
          </a:bodyPr>
          <a:lstStyle/>
          <a:p>
            <a:pPr algn="just"/>
            <a:r>
              <a:rPr lang="el-GR" sz="7200" dirty="0"/>
              <a:t>Όταν εξετάζουμε την επίδραση μιας παρέμβασης σε έναν πληθυσμό μπορεί να έχουμε ένα δείγμα ατόμων με τιμές για μια μεταβλητή </a:t>
            </a:r>
            <a:r>
              <a:rPr lang="el-GR" sz="7200" b="1" i="1" dirty="0"/>
              <a:t>πριν και μετά</a:t>
            </a:r>
            <a:r>
              <a:rPr lang="el-GR" sz="7200" dirty="0"/>
              <a:t> </a:t>
            </a:r>
            <a:r>
              <a:rPr lang="el-GR" sz="7200" b="1" i="1" dirty="0"/>
              <a:t>την</a:t>
            </a:r>
            <a:r>
              <a:rPr lang="el-GR" sz="7200" dirty="0"/>
              <a:t> </a:t>
            </a:r>
            <a:r>
              <a:rPr lang="el-GR" sz="7200" b="1" i="1" dirty="0"/>
              <a:t>παρέμβαση</a:t>
            </a:r>
            <a:r>
              <a:rPr lang="el-GR" sz="7200" dirty="0"/>
              <a:t>. </a:t>
            </a:r>
            <a:endParaRPr lang="en-US" sz="7200" dirty="0" smtClean="0"/>
          </a:p>
          <a:p>
            <a:pPr lvl="1" algn="just"/>
            <a:r>
              <a:rPr lang="el-GR" sz="6800" dirty="0" smtClean="0"/>
              <a:t>δεν </a:t>
            </a:r>
            <a:r>
              <a:rPr lang="el-GR" sz="6800" dirty="0"/>
              <a:t>έχουμε δύο δείγματα ανεξάρτητα μεταξύ τους </a:t>
            </a:r>
            <a:endParaRPr lang="en-US" sz="6800" dirty="0" smtClean="0"/>
          </a:p>
          <a:p>
            <a:pPr lvl="1" algn="just"/>
            <a:r>
              <a:rPr lang="el-GR" sz="6800" dirty="0" smtClean="0"/>
              <a:t>αλλά </a:t>
            </a:r>
            <a:r>
              <a:rPr lang="el-GR" sz="6800" dirty="0"/>
              <a:t>ένα δείγμα με τιμές για τα ίδια άτομα πριν και μετά </a:t>
            </a:r>
            <a:endParaRPr lang="en-US" sz="6800" dirty="0" smtClean="0"/>
          </a:p>
          <a:p>
            <a:pPr lvl="2" algn="just"/>
            <a:r>
              <a:rPr lang="el-GR" sz="6400" dirty="0" smtClean="0"/>
              <a:t>την </a:t>
            </a:r>
            <a:r>
              <a:rPr lang="el-GR" sz="6400" dirty="0"/>
              <a:t>παρακολούθηση ενός προγράμματος, </a:t>
            </a:r>
            <a:endParaRPr lang="en-US" sz="6400" dirty="0" smtClean="0"/>
          </a:p>
          <a:p>
            <a:pPr lvl="2" algn="just"/>
            <a:r>
              <a:rPr lang="el-GR" sz="6400" dirty="0" smtClean="0"/>
              <a:t>την </a:t>
            </a:r>
            <a:r>
              <a:rPr lang="el-GR" sz="6400" dirty="0"/>
              <a:t>εφαρμογή μιας τεχνικής ή </a:t>
            </a:r>
            <a:endParaRPr lang="en-US" sz="6400" dirty="0" smtClean="0"/>
          </a:p>
          <a:p>
            <a:pPr lvl="2" algn="just"/>
            <a:r>
              <a:rPr lang="el-GR" sz="6400" dirty="0" smtClean="0"/>
              <a:t>μιας </a:t>
            </a:r>
            <a:r>
              <a:rPr lang="el-GR" sz="6400" dirty="0"/>
              <a:t>θεραπείας, κλπ.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47500" lnSpcReduction="20000"/>
          </a:bodyPr>
          <a:lstStyle/>
          <a:p>
            <a:pPr algn="just"/>
            <a:r>
              <a:rPr lang="en-US" sz="7200" dirty="0" smtClean="0"/>
              <a:t>M</a:t>
            </a:r>
            <a:r>
              <a:rPr lang="el-GR" sz="7200" dirty="0" err="1" smtClean="0"/>
              <a:t>πορεί</a:t>
            </a:r>
            <a:r>
              <a:rPr lang="el-GR" sz="7200" dirty="0" smtClean="0"/>
              <a:t> </a:t>
            </a:r>
            <a:r>
              <a:rPr lang="el-GR" sz="7200" dirty="0"/>
              <a:t>να μην έχουμε τα ίδια άτομα πριν και μετά μια παρέμβαση </a:t>
            </a:r>
            <a:endParaRPr lang="en-US" sz="7200" dirty="0" smtClean="0"/>
          </a:p>
          <a:p>
            <a:pPr lvl="1" algn="just"/>
            <a:r>
              <a:rPr lang="el-GR" sz="6800" dirty="0" smtClean="0"/>
              <a:t>στη </a:t>
            </a:r>
            <a:r>
              <a:rPr lang="el-GR" sz="6800" dirty="0"/>
              <a:t>μία ομάδα (που λέγεται </a:t>
            </a:r>
            <a:r>
              <a:rPr lang="el-GR" sz="6800" b="1" i="1" dirty="0"/>
              <a:t>ομάδα συμμετοχής</a:t>
            </a:r>
            <a:r>
              <a:rPr lang="el-GR" sz="6800" dirty="0"/>
              <a:t>) εφαρμόζεται η παρέμβαση ή η θεραπεία και </a:t>
            </a:r>
            <a:endParaRPr lang="en-US" sz="6800" dirty="0" smtClean="0"/>
          </a:p>
          <a:p>
            <a:pPr lvl="1" algn="just"/>
            <a:r>
              <a:rPr lang="el-GR" sz="6800" dirty="0" smtClean="0"/>
              <a:t>στην </a:t>
            </a:r>
            <a:r>
              <a:rPr lang="el-GR" sz="6800" dirty="0"/>
              <a:t>άλλη ομάδα (που λέγεται </a:t>
            </a:r>
            <a:r>
              <a:rPr lang="el-GR" sz="6800" b="1" i="1" dirty="0"/>
              <a:t>ομάδα ελέγχου</a:t>
            </a:r>
            <a:r>
              <a:rPr lang="el-GR" sz="6800" dirty="0"/>
              <a:t>) δεν εφαρμόζεται η παρέμβαση ή η θεραπεία. </a:t>
            </a:r>
            <a:endParaRPr lang="en-US" sz="6800" dirty="0" smtClean="0"/>
          </a:p>
          <a:p>
            <a:pPr algn="just"/>
            <a:r>
              <a:rPr lang="el-GR" sz="7200" dirty="0" smtClean="0"/>
              <a:t>Μετά </a:t>
            </a:r>
            <a:r>
              <a:rPr lang="el-GR" sz="7200" dirty="0"/>
              <a:t>την εφαρμογή της παρέμβασης συγκρίνουμε τους μέσους όρους των δύο </a:t>
            </a:r>
            <a:r>
              <a:rPr lang="el-GR" sz="7200" dirty="0" smtClean="0"/>
              <a:t>ομάδων</a:t>
            </a:r>
            <a:endParaRPr lang="en-US" sz="7200" dirty="0" smtClean="0"/>
          </a:p>
          <a:p>
            <a:pPr lvl="1" algn="just"/>
            <a:r>
              <a:rPr lang="el-GR" sz="6800" dirty="0" smtClean="0"/>
              <a:t>κάτω </a:t>
            </a:r>
            <a:r>
              <a:rPr lang="el-GR" sz="6800" dirty="0"/>
              <a:t>από κάποιες συγκεκριμένες στατιστικές προϋποθέσεις η διαφορά ανάμεσά τους αποδίδεται στην επίδραση της </a:t>
            </a:r>
            <a:r>
              <a:rPr lang="el-GR" sz="6800" b="1" dirty="0"/>
              <a:t>παρέμβασης ή της θεραπείας. </a:t>
            </a:r>
            <a:endParaRPr lang="el-GR"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643710"/>
          </a:xfrm>
        </p:spPr>
        <p:txBody>
          <a:bodyPr>
            <a:normAutofit fontScale="55000" lnSpcReduction="20000"/>
          </a:bodyPr>
          <a:lstStyle/>
          <a:p>
            <a:pPr algn="just"/>
            <a:r>
              <a:rPr lang="el-GR" sz="7200" dirty="0" smtClean="0"/>
              <a:t>Θα </a:t>
            </a:r>
            <a:r>
              <a:rPr lang="el-GR" sz="7200" dirty="0"/>
              <a:t>πρέπει δηλαδή οι ομάδες συμμετοχής και ελέγχου να συγκροτούνται με τρόπο ώστε να μην υπάρχει μεροληπτική αντιμετώπιση ως προς κάποιο χαρακτηριστικό στη μία ή στην άλλη ομάδα. </a:t>
            </a:r>
          </a:p>
          <a:p>
            <a:pPr algn="just"/>
            <a:r>
              <a:rPr lang="en-US" sz="7200" dirty="0" smtClean="0"/>
              <a:t>O</a:t>
            </a:r>
            <a:r>
              <a:rPr lang="el-GR" sz="7200" dirty="0" smtClean="0"/>
              <a:t>ι </a:t>
            </a:r>
            <a:r>
              <a:rPr lang="el-GR" sz="7200" dirty="0"/>
              <a:t>παρατηρήσεις θεωρούνται </a:t>
            </a:r>
            <a:r>
              <a:rPr lang="el-GR" sz="7200" b="1" i="1" dirty="0"/>
              <a:t>ζευγαρωτές</a:t>
            </a:r>
            <a:r>
              <a:rPr lang="el-GR" sz="7200" dirty="0"/>
              <a:t> και ο έλεγχος για τη διαφορά στους μέσους όρους δεν γίνεται όπως ο αντίστοιχος σε ανεξάρτητα δείγματα, </a:t>
            </a:r>
            <a:endParaRPr lang="en-US" sz="7200" dirty="0" smtClean="0"/>
          </a:p>
          <a:p>
            <a:pPr lvl="1" algn="just"/>
            <a:r>
              <a:rPr lang="el-GR" sz="6800" b="1" dirty="0" smtClean="0">
                <a:solidFill>
                  <a:srgbClr val="FF0000"/>
                </a:solidFill>
              </a:rPr>
              <a:t>αλλά </a:t>
            </a:r>
            <a:r>
              <a:rPr lang="el-GR" sz="6800" b="1" dirty="0">
                <a:solidFill>
                  <a:srgbClr val="FF0000"/>
                </a:solidFill>
              </a:rPr>
              <a:t>ουσιαστικά γίνεται έλεγχος ως εάν να επρόκειτο για έναν πληθυσμό. </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126163"/>
          </a:xfrm>
        </p:spPr>
        <p:txBody>
          <a:bodyPr/>
          <a:lstStyle/>
          <a:p>
            <a:pPr algn="just"/>
            <a:r>
              <a:rPr lang="el-GR" b="1" dirty="0"/>
              <a:t>Παράδειγμα:</a:t>
            </a:r>
            <a:r>
              <a:rPr lang="el-GR" dirty="0"/>
              <a:t> Έστω ότι θέλουμε να διαπιστώσουμε την επίδραση ενός προγράμματος υγιεινής διατροφής στο βάρος ενός πληθυσμού. Σε δείγμα 10 ατόμων μετράμε το βάρος πριν την έναρξη του προγράμματος και μετά τη λήξη του προγράμματος και καταγράφουμε τις διαφορές </a:t>
            </a:r>
            <a:endParaRPr lang="en-US" dirty="0" smtClean="0"/>
          </a:p>
          <a:p>
            <a:pPr algn="just"/>
            <a:r>
              <a:rPr lang="el-GR" dirty="0"/>
              <a:t>Να ελεγχθεί σε επίπεδο σημαντικότητας 5% η υπόθεση ότι το πρόγραμμα οδηγεί σε απώλεια βάρους τουλάχιστον 3 κιλών. </a:t>
            </a:r>
          </a:p>
          <a:p>
            <a:pPr algn="just"/>
            <a:endParaRPr lang="el-GR" dirty="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0" y="3"/>
          <a:ext cx="9143999" cy="6857994"/>
        </p:xfrm>
        <a:graphic>
          <a:graphicData uri="http://schemas.openxmlformats.org/drawingml/2006/table">
            <a:tbl>
              <a:tblPr/>
              <a:tblGrid>
                <a:gridCol w="1706903"/>
                <a:gridCol w="2587659"/>
                <a:gridCol w="2645788"/>
                <a:gridCol w="2203649"/>
              </a:tblGrid>
              <a:tr h="623454">
                <a:tc>
                  <a:txBody>
                    <a:bodyPr/>
                    <a:lstStyle/>
                    <a:p>
                      <a:pPr algn="ctr">
                        <a:lnSpc>
                          <a:spcPct val="115000"/>
                        </a:lnSpc>
                        <a:spcBef>
                          <a:spcPts val="300"/>
                        </a:spcBef>
                        <a:spcAft>
                          <a:spcPts val="300"/>
                        </a:spcAft>
                      </a:pPr>
                      <a:r>
                        <a:rPr lang="el-GR" sz="2800" b="1" dirty="0">
                          <a:solidFill>
                            <a:srgbClr val="215868"/>
                          </a:solidFill>
                          <a:latin typeface="Calibri"/>
                          <a:ea typeface="Calibri"/>
                          <a:cs typeface="Calibri"/>
                        </a:rPr>
                        <a:t>Άτομο</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a:txBody>
                    <a:bodyPr/>
                    <a:lstStyle/>
                    <a:p>
                      <a:pPr algn="ctr">
                        <a:lnSpc>
                          <a:spcPct val="115000"/>
                        </a:lnSpc>
                        <a:spcBef>
                          <a:spcPts val="300"/>
                        </a:spcBef>
                        <a:spcAft>
                          <a:spcPts val="300"/>
                        </a:spcAft>
                      </a:pPr>
                      <a:r>
                        <a:rPr lang="el-GR" sz="2800" b="1">
                          <a:solidFill>
                            <a:srgbClr val="215868"/>
                          </a:solidFill>
                          <a:latin typeface="Calibri"/>
                          <a:ea typeface="Calibri"/>
                          <a:cs typeface="Calibri"/>
                        </a:rPr>
                        <a:t>Βάρος πριν</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a:txBody>
                    <a:bodyPr/>
                    <a:lstStyle/>
                    <a:p>
                      <a:pPr algn="ctr">
                        <a:lnSpc>
                          <a:spcPct val="115000"/>
                        </a:lnSpc>
                        <a:spcBef>
                          <a:spcPts val="300"/>
                        </a:spcBef>
                        <a:spcAft>
                          <a:spcPts val="300"/>
                        </a:spcAft>
                      </a:pPr>
                      <a:r>
                        <a:rPr lang="el-GR" sz="2800" b="1">
                          <a:solidFill>
                            <a:srgbClr val="215868"/>
                          </a:solidFill>
                          <a:latin typeface="Calibri"/>
                          <a:ea typeface="Calibri"/>
                          <a:cs typeface="Calibri"/>
                        </a:rPr>
                        <a:t>Βάρος μετά</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a:txBody>
                    <a:bodyPr/>
                    <a:lstStyle/>
                    <a:p>
                      <a:pPr algn="ctr">
                        <a:lnSpc>
                          <a:spcPct val="115000"/>
                        </a:lnSpc>
                        <a:spcBef>
                          <a:spcPts val="300"/>
                        </a:spcBef>
                        <a:spcAft>
                          <a:spcPts val="300"/>
                        </a:spcAft>
                      </a:pPr>
                      <a:r>
                        <a:rPr lang="en-US" sz="2800" b="1" dirty="0" smtClean="0">
                          <a:solidFill>
                            <a:srgbClr val="215868"/>
                          </a:solidFill>
                          <a:latin typeface="Calibri"/>
                          <a:ea typeface="Calibri"/>
                          <a:cs typeface="Calibri"/>
                        </a:rPr>
                        <a:t>    </a:t>
                      </a:r>
                      <a:r>
                        <a:rPr lang="el-GR" sz="2800" b="1" dirty="0" smtClean="0">
                          <a:solidFill>
                            <a:srgbClr val="215868"/>
                          </a:solidFill>
                          <a:latin typeface="Calibri"/>
                          <a:ea typeface="Calibri"/>
                          <a:cs typeface="Calibri"/>
                        </a:rPr>
                        <a:t>Διαφορά</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r>
              <a:tr h="623454">
                <a:tc>
                  <a:txBody>
                    <a:bodyPr/>
                    <a:lstStyle/>
                    <a:p>
                      <a:pPr algn="ctr">
                        <a:lnSpc>
                          <a:spcPct val="115000"/>
                        </a:lnSpc>
                        <a:spcBef>
                          <a:spcPts val="300"/>
                        </a:spcBef>
                        <a:spcAft>
                          <a:spcPts val="300"/>
                        </a:spcAft>
                      </a:pPr>
                      <a:r>
                        <a:rPr lang="el-GR" sz="2800" dirty="0">
                          <a:latin typeface="Cambria Math"/>
                          <a:ea typeface="Calibri"/>
                          <a:cs typeface="Calibri"/>
                        </a:rPr>
                        <a:t>1</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85</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80</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5</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2</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98</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92</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6</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3</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79</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a:latin typeface="Cambria Math"/>
                          <a:ea typeface="Calibri"/>
                          <a:cs typeface="Calibri"/>
                        </a:rPr>
                        <a:t>75</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4</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4</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83</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78</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5</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5</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92</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84</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8</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6</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88</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82</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6</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7</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80</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82</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-2</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8</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105</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a:latin typeface="Cambria Math"/>
                          <a:ea typeface="Calibri"/>
                          <a:cs typeface="Calibri"/>
                        </a:rPr>
                        <a:t>99</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6</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9</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93</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a:latin typeface="Cambria Math"/>
                          <a:ea typeface="Calibri"/>
                          <a:cs typeface="Calibri"/>
                        </a:rPr>
                        <a:t>86</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7</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10</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90</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a:latin typeface="Cambria Math"/>
                          <a:ea typeface="Calibri"/>
                          <a:cs typeface="Calibri"/>
                        </a:rPr>
                        <a:t>87</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3</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bl>
          </a:graphicData>
        </a:graphic>
      </p:graphicFrame>
      <p:pic>
        <p:nvPicPr>
          <p:cNvPr id="20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000892" y="0"/>
            <a:ext cx="351417" cy="48892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3857628"/>
          </a:xfrm>
        </p:spPr>
        <p:txBody>
          <a:bodyPr>
            <a:normAutofit/>
          </a:bodyPr>
          <a:lstStyle/>
          <a:p>
            <a:pPr algn="just"/>
            <a:r>
              <a:rPr lang="el-GR" dirty="0" smtClean="0"/>
              <a:t>Προσέξτε </a:t>
            </a:r>
            <a:r>
              <a:rPr lang="el-GR" dirty="0"/>
              <a:t>ότι έχουμε ένα ζεύγος παρατηρήσεων για κάθε άτομο και ουσιαστικά δεν μας ενδιαφέρουν οι τιμές καθαυτές αλλά η διαφορά τους. </a:t>
            </a:r>
            <a:endParaRPr lang="en-US" dirty="0" smtClean="0"/>
          </a:p>
          <a:p>
            <a:pPr lvl="1" algn="just"/>
            <a:r>
              <a:rPr lang="el-GR" dirty="0" smtClean="0"/>
              <a:t>Το </a:t>
            </a:r>
            <a:r>
              <a:rPr lang="el-GR" dirty="0"/>
              <a:t>δείγμα μας στην πραγματικότητα είναι η διαφορά ανάμεσα στο πριν και στο μετά και θέλουμε να δούμε εάν αυτή είναι στατιστικά σημαντική. </a:t>
            </a:r>
          </a:p>
          <a:p>
            <a:r>
              <a:rPr lang="el-GR" dirty="0"/>
              <a:t>Διατυπώνουμε τις υποθέσεις:</a:t>
            </a:r>
          </a:p>
          <a:p>
            <a:endParaRPr lang="el-GR" dirty="0"/>
          </a:p>
        </p:txBody>
      </p:sp>
      <p:pic>
        <p:nvPicPr>
          <p:cNvPr id="20484" name="Picture 4"/>
          <p:cNvPicPr>
            <a:picLocks noChangeAspect="1" noChangeArrowheads="1"/>
          </p:cNvPicPr>
          <p:nvPr/>
        </p:nvPicPr>
        <p:blipFill>
          <a:blip r:embed="rId2"/>
          <a:srcRect/>
          <a:stretch>
            <a:fillRect/>
          </a:stretch>
        </p:blipFill>
        <p:spPr bwMode="auto">
          <a:xfrm>
            <a:off x="-642974" y="3571876"/>
            <a:ext cx="11858676" cy="3286124"/>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lnSpcReduction="10000"/>
          </a:bodyPr>
          <a:lstStyle/>
          <a:p>
            <a:pPr algn="just"/>
            <a:r>
              <a:rPr lang="el-GR" dirty="0"/>
              <a:t>Οι υποθέσεις θα μπορούσαν να διατυπωθούν και ως εξής, θεωρώντας πληθυσμό 1 το βάρος πριν το πρόγραμμα και </a:t>
            </a:r>
            <a:r>
              <a:rPr lang="el-GR" dirty="0" smtClean="0"/>
              <a:t>πληθυσμό </a:t>
            </a:r>
            <a:r>
              <a:rPr lang="el-GR" dirty="0"/>
              <a:t>2 το βάρος μετά το πρόγραμμα</a:t>
            </a:r>
            <a:r>
              <a:rPr lang="el-GR" dirty="0" smtClean="0"/>
              <a:t>:</a:t>
            </a:r>
            <a:endParaRPr lang="en-US" dirty="0" smtClean="0"/>
          </a:p>
          <a:p>
            <a:pPr algn="just"/>
            <a:endParaRPr lang="en-US" dirty="0"/>
          </a:p>
          <a:p>
            <a:pPr algn="just"/>
            <a:endParaRPr lang="en-US" dirty="0" smtClean="0"/>
          </a:p>
          <a:p>
            <a:pPr algn="just"/>
            <a:endParaRPr lang="en-US" dirty="0"/>
          </a:p>
          <a:p>
            <a:pPr algn="just"/>
            <a:endParaRPr lang="en-US" dirty="0" smtClean="0"/>
          </a:p>
          <a:p>
            <a:pPr algn="just"/>
            <a:r>
              <a:rPr lang="el-GR" dirty="0"/>
              <a:t>Στη μηδενική υπόθεση έχουμε ότι το πρόγραμμα δεν είχε την επίδραση που θεωρούμε σημαντική (απώλεια βάρους τουλάχιστον 3 κιλών), ενώ στην εναλλακτική ότι το πρόγραμμα είχε πράγματι επίδραση. </a:t>
            </a:r>
          </a:p>
          <a:p>
            <a:pPr algn="just"/>
            <a:endParaRPr lang="el-GR" dirty="0"/>
          </a:p>
        </p:txBody>
      </p:sp>
      <p:pic>
        <p:nvPicPr>
          <p:cNvPr id="21506" name="Picture 2"/>
          <p:cNvPicPr>
            <a:picLocks noChangeAspect="1" noChangeArrowheads="1"/>
          </p:cNvPicPr>
          <p:nvPr/>
        </p:nvPicPr>
        <p:blipFill>
          <a:blip r:embed="rId2"/>
          <a:srcRect/>
          <a:stretch>
            <a:fillRect/>
          </a:stretch>
        </p:blipFill>
        <p:spPr bwMode="auto">
          <a:xfrm>
            <a:off x="-3000428" y="1571612"/>
            <a:ext cx="15216294" cy="2409838"/>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1354</TotalTime>
  <Words>505</Words>
  <Application>Microsoft Office PowerPoint</Application>
  <PresentationFormat>Προβολή στην οθόνη (4:3)</PresentationFormat>
  <Paragraphs>75</Paragraphs>
  <Slides>12</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12</vt:i4>
      </vt:variant>
    </vt:vector>
  </HeadingPairs>
  <TitlesOfParts>
    <vt:vector size="17" baseType="lpstr">
      <vt:lpstr>Arial</vt:lpstr>
      <vt:lpstr>Calibri</vt:lpstr>
      <vt:lpstr>Cambria Math</vt:lpstr>
      <vt:lpstr>Times New Roman</vt:lpstr>
      <vt:lpstr>Θέμα του Office</vt:lpstr>
      <vt:lpstr>Έλεγχος υποθέσεων για τους μέσους παρατηρήσεων κατά ζεύγη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Έλεγχος υποθέσεων για τους μέσους παρατηρήσεων κατά ζεύγη</dc:title>
  <dc:creator>ΝΙΚΟΣ 1</dc:creator>
  <cp:lastModifiedBy>Λογαριασμός Microsoft</cp:lastModifiedBy>
  <cp:revision>22</cp:revision>
  <dcterms:created xsi:type="dcterms:W3CDTF">2014-04-03T05:08:14Z</dcterms:created>
  <dcterms:modified xsi:type="dcterms:W3CDTF">2016-03-15T07:55:43Z</dcterms:modified>
</cp:coreProperties>
</file>