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92"/>
  </p:notesMasterIdLst>
  <p:sldIdLst>
    <p:sldId id="1099" r:id="rId2"/>
    <p:sldId id="1612" r:id="rId3"/>
    <p:sldId id="1613" r:id="rId4"/>
    <p:sldId id="1614" r:id="rId5"/>
    <p:sldId id="1615" r:id="rId6"/>
    <p:sldId id="1616" r:id="rId7"/>
    <p:sldId id="1618" r:id="rId8"/>
    <p:sldId id="1619" r:id="rId9"/>
    <p:sldId id="1620" r:id="rId10"/>
    <p:sldId id="1621" r:id="rId11"/>
    <p:sldId id="1622" r:id="rId12"/>
    <p:sldId id="1623" r:id="rId13"/>
    <p:sldId id="1642" r:id="rId14"/>
    <p:sldId id="1676" r:id="rId15"/>
    <p:sldId id="1103" r:id="rId16"/>
    <p:sldId id="1104" r:id="rId17"/>
    <p:sldId id="1778" r:id="rId18"/>
    <p:sldId id="1779" r:id="rId19"/>
    <p:sldId id="1780" r:id="rId20"/>
    <p:sldId id="1781" r:id="rId21"/>
    <p:sldId id="1782" r:id="rId22"/>
    <p:sldId id="1109" r:id="rId23"/>
    <p:sldId id="1785" r:id="rId24"/>
    <p:sldId id="1789" r:id="rId25"/>
    <p:sldId id="1682" r:id="rId26"/>
    <p:sldId id="1697" r:id="rId27"/>
    <p:sldId id="1698" r:id="rId28"/>
    <p:sldId id="1699" r:id="rId29"/>
    <p:sldId id="1700" r:id="rId30"/>
    <p:sldId id="1783" r:id="rId31"/>
    <p:sldId id="1683" r:id="rId32"/>
    <p:sldId id="1805" r:id="rId33"/>
    <p:sldId id="1806" r:id="rId34"/>
    <p:sldId id="1808" r:id="rId35"/>
    <p:sldId id="1803" r:id="rId36"/>
    <p:sldId id="1804" r:id="rId37"/>
    <p:sldId id="1810" r:id="rId38"/>
    <p:sldId id="1811" r:id="rId39"/>
    <p:sldId id="1786" r:id="rId40"/>
    <p:sldId id="1899" r:id="rId41"/>
    <p:sldId id="1900" r:id="rId42"/>
    <p:sldId id="1901" r:id="rId43"/>
    <p:sldId id="1737" r:id="rId44"/>
    <p:sldId id="1738" r:id="rId45"/>
    <p:sldId id="1739" r:id="rId46"/>
    <p:sldId id="1740" r:id="rId47"/>
    <p:sldId id="1902" r:id="rId48"/>
    <p:sldId id="1903" r:id="rId49"/>
    <p:sldId id="1904" r:id="rId50"/>
    <p:sldId id="1741" r:id="rId51"/>
    <p:sldId id="1742" r:id="rId52"/>
    <p:sldId id="1744" r:id="rId53"/>
    <p:sldId id="1746" r:id="rId54"/>
    <p:sldId id="1114" r:id="rId55"/>
    <p:sldId id="1841" r:id="rId56"/>
    <p:sldId id="1734" r:id="rId57"/>
    <p:sldId id="1788" r:id="rId58"/>
    <p:sldId id="1115" r:id="rId59"/>
    <p:sldId id="1736" r:id="rId60"/>
    <p:sldId id="1851" r:id="rId61"/>
    <p:sldId id="1853" r:id="rId62"/>
    <p:sldId id="1844" r:id="rId63"/>
    <p:sldId id="1842" r:id="rId64"/>
    <p:sldId id="1845" r:id="rId65"/>
    <p:sldId id="1846" r:id="rId66"/>
    <p:sldId id="1843" r:id="rId67"/>
    <p:sldId id="1639" r:id="rId68"/>
    <p:sldId id="1120" r:id="rId69"/>
    <p:sldId id="1121" r:id="rId70"/>
    <p:sldId id="1837" r:id="rId71"/>
    <p:sldId id="1649" r:id="rId72"/>
    <p:sldId id="1650" r:id="rId73"/>
    <p:sldId id="1651" r:id="rId74"/>
    <p:sldId id="1655" r:id="rId75"/>
    <p:sldId id="1656" r:id="rId76"/>
    <p:sldId id="1657" r:id="rId77"/>
    <p:sldId id="1677" r:id="rId78"/>
    <p:sldId id="1659" r:id="rId79"/>
    <p:sldId id="1660" r:id="rId80"/>
    <p:sldId id="1661" r:id="rId81"/>
    <p:sldId id="1662" r:id="rId82"/>
    <p:sldId id="1663" r:id="rId83"/>
    <p:sldId id="1664" r:id="rId84"/>
    <p:sldId id="1668" r:id="rId85"/>
    <p:sldId id="1678" r:id="rId86"/>
    <p:sldId id="1679" r:id="rId87"/>
    <p:sldId id="1680" r:id="rId88"/>
    <p:sldId id="1669" r:id="rId89"/>
    <p:sldId id="1670" r:id="rId90"/>
    <p:sldId id="1671" r:id="rId91"/>
    <p:sldId id="1672" r:id="rId92"/>
    <p:sldId id="1673" r:id="rId93"/>
    <p:sldId id="1674" r:id="rId94"/>
    <p:sldId id="1675" r:id="rId95"/>
    <p:sldId id="1658" r:id="rId96"/>
    <p:sldId id="1110" r:id="rId97"/>
    <p:sldId id="1653" r:id="rId98"/>
    <p:sldId id="1652" r:id="rId99"/>
    <p:sldId id="1654" r:id="rId100"/>
    <p:sldId id="1625" r:id="rId101"/>
    <p:sldId id="1628" r:id="rId102"/>
    <p:sldId id="1626" r:id="rId103"/>
    <p:sldId id="1627" r:id="rId104"/>
    <p:sldId id="1629" r:id="rId105"/>
    <p:sldId id="1630" r:id="rId106"/>
    <p:sldId id="1631" r:id="rId107"/>
    <p:sldId id="1632" r:id="rId108"/>
    <p:sldId id="1633" r:id="rId109"/>
    <p:sldId id="1634" r:id="rId110"/>
    <p:sldId id="1635" r:id="rId111"/>
    <p:sldId id="1644" r:id="rId112"/>
    <p:sldId id="1645" r:id="rId113"/>
    <p:sldId id="1792" r:id="rId114"/>
    <p:sldId id="1122" r:id="rId115"/>
    <p:sldId id="1123" r:id="rId116"/>
    <p:sldId id="1790" r:id="rId117"/>
    <p:sldId id="1791" r:id="rId118"/>
    <p:sldId id="1647" r:id="rId119"/>
    <p:sldId id="1648" r:id="rId120"/>
    <p:sldId id="1125" r:id="rId121"/>
    <p:sldId id="1646" r:id="rId122"/>
    <p:sldId id="1126" r:id="rId123"/>
    <p:sldId id="1127" r:id="rId124"/>
    <p:sldId id="1128" r:id="rId125"/>
    <p:sldId id="1129" r:id="rId126"/>
    <p:sldId id="1130" r:id="rId127"/>
    <p:sldId id="1131" r:id="rId128"/>
    <p:sldId id="1132" r:id="rId129"/>
    <p:sldId id="1133" r:id="rId130"/>
    <p:sldId id="1134" r:id="rId131"/>
    <p:sldId id="1135" r:id="rId132"/>
    <p:sldId id="1136" r:id="rId133"/>
    <p:sldId id="1137" r:id="rId134"/>
    <p:sldId id="1138" r:id="rId135"/>
    <p:sldId id="1139" r:id="rId136"/>
    <p:sldId id="1140" r:id="rId137"/>
    <p:sldId id="1839" r:id="rId138"/>
    <p:sldId id="1838" r:id="rId139"/>
    <p:sldId id="1840" r:id="rId140"/>
    <p:sldId id="1684" r:id="rId141"/>
    <p:sldId id="1847" r:id="rId142"/>
    <p:sldId id="1849" r:id="rId143"/>
    <p:sldId id="1848" r:id="rId144"/>
    <p:sldId id="1850" r:id="rId145"/>
    <p:sldId id="1854" r:id="rId146"/>
    <p:sldId id="1856" r:id="rId147"/>
    <p:sldId id="1855" r:id="rId148"/>
    <p:sldId id="1857" r:id="rId149"/>
    <p:sldId id="1858" r:id="rId150"/>
    <p:sldId id="1862" r:id="rId151"/>
    <p:sldId id="1863" r:id="rId152"/>
    <p:sldId id="1141" r:id="rId153"/>
    <p:sldId id="1142" r:id="rId154"/>
    <p:sldId id="1143" r:id="rId155"/>
    <p:sldId id="1144" r:id="rId156"/>
    <p:sldId id="1145" r:id="rId157"/>
    <p:sldId id="1146" r:id="rId158"/>
    <p:sldId id="1147" r:id="rId159"/>
    <p:sldId id="1148" r:id="rId160"/>
    <p:sldId id="1149" r:id="rId161"/>
    <p:sldId id="1150" r:id="rId162"/>
    <p:sldId id="1151" r:id="rId163"/>
    <p:sldId id="1152" r:id="rId164"/>
    <p:sldId id="1153" r:id="rId165"/>
    <p:sldId id="1688" r:id="rId166"/>
    <p:sldId id="1687" r:id="rId167"/>
    <p:sldId id="1624" r:id="rId168"/>
    <p:sldId id="1154" r:id="rId169"/>
    <p:sldId id="1155" r:id="rId170"/>
    <p:sldId id="1156" r:id="rId171"/>
    <p:sldId id="1157" r:id="rId172"/>
    <p:sldId id="1158" r:id="rId173"/>
    <p:sldId id="1159" r:id="rId174"/>
    <p:sldId id="1160" r:id="rId175"/>
    <p:sldId id="1161" r:id="rId176"/>
    <p:sldId id="1162" r:id="rId177"/>
    <p:sldId id="1163" r:id="rId178"/>
    <p:sldId id="1694" r:id="rId179"/>
    <p:sldId id="1695" r:id="rId180"/>
    <p:sldId id="1696" r:id="rId181"/>
    <p:sldId id="1822" r:id="rId182"/>
    <p:sldId id="1823" r:id="rId183"/>
    <p:sldId id="1827" r:id="rId184"/>
    <p:sldId id="1826" r:id="rId185"/>
    <p:sldId id="1824" r:id="rId186"/>
    <p:sldId id="1825" r:id="rId187"/>
    <p:sldId id="1828" r:id="rId188"/>
    <p:sldId id="1829" r:id="rId189"/>
    <p:sldId id="1859" r:id="rId190"/>
    <p:sldId id="1861" r:id="rId191"/>
    <p:sldId id="1860" r:id="rId192"/>
    <p:sldId id="1164" r:id="rId193"/>
    <p:sldId id="1165" r:id="rId194"/>
    <p:sldId id="1166" r:id="rId195"/>
    <p:sldId id="1167" r:id="rId196"/>
    <p:sldId id="1168" r:id="rId197"/>
    <p:sldId id="1169" r:id="rId198"/>
    <p:sldId id="1170" r:id="rId199"/>
    <p:sldId id="1171" r:id="rId200"/>
    <p:sldId id="1172" r:id="rId201"/>
    <p:sldId id="1173" r:id="rId202"/>
    <p:sldId id="1174" r:id="rId203"/>
    <p:sldId id="1175" r:id="rId204"/>
    <p:sldId id="1701" r:id="rId205"/>
    <p:sldId id="1751" r:id="rId206"/>
    <p:sldId id="1752" r:id="rId207"/>
    <p:sldId id="1753" r:id="rId208"/>
    <p:sldId id="1754" r:id="rId209"/>
    <p:sldId id="1755" r:id="rId210"/>
    <p:sldId id="1756" r:id="rId211"/>
    <p:sldId id="1757" r:id="rId212"/>
    <p:sldId id="1871" r:id="rId213"/>
    <p:sldId id="1872" r:id="rId214"/>
    <p:sldId id="1873" r:id="rId215"/>
    <p:sldId id="1874" r:id="rId216"/>
    <p:sldId id="1878" r:id="rId217"/>
    <p:sldId id="1881" r:id="rId218"/>
    <p:sldId id="1880" r:id="rId219"/>
    <p:sldId id="1879" r:id="rId220"/>
    <p:sldId id="1875" r:id="rId221"/>
    <p:sldId id="1877" r:id="rId222"/>
    <p:sldId id="1876" r:id="rId223"/>
    <p:sldId id="1918" r:id="rId224"/>
    <p:sldId id="1921" r:id="rId225"/>
    <p:sldId id="1919" r:id="rId226"/>
    <p:sldId id="1920" r:id="rId227"/>
    <p:sldId id="1923" r:id="rId228"/>
    <p:sldId id="1922" r:id="rId229"/>
    <p:sldId id="1925" r:id="rId230"/>
    <p:sldId id="1926" r:id="rId231"/>
    <p:sldId id="1927" r:id="rId232"/>
    <p:sldId id="1928" r:id="rId233"/>
    <p:sldId id="1936" r:id="rId234"/>
    <p:sldId id="1937" r:id="rId235"/>
    <p:sldId id="1938" r:id="rId236"/>
    <p:sldId id="1935" r:id="rId237"/>
    <p:sldId id="1934" r:id="rId238"/>
    <p:sldId id="1933" r:id="rId239"/>
    <p:sldId id="1939" r:id="rId240"/>
    <p:sldId id="1940" r:id="rId241"/>
    <p:sldId id="1941" r:id="rId242"/>
    <p:sldId id="1932" r:id="rId243"/>
    <p:sldId id="1931" r:id="rId244"/>
    <p:sldId id="1942" r:id="rId245"/>
    <p:sldId id="1930" r:id="rId246"/>
    <p:sldId id="1943" r:id="rId247"/>
    <p:sldId id="1944" r:id="rId248"/>
    <p:sldId id="1929" r:id="rId249"/>
    <p:sldId id="1946" r:id="rId250"/>
    <p:sldId id="1947" r:id="rId251"/>
    <p:sldId id="1948" r:id="rId252"/>
    <p:sldId id="1176" r:id="rId253"/>
    <p:sldId id="1177" r:id="rId254"/>
    <p:sldId id="1178" r:id="rId255"/>
    <p:sldId id="1179" r:id="rId256"/>
    <p:sldId id="1180" r:id="rId257"/>
    <p:sldId id="1181" r:id="rId258"/>
    <p:sldId id="1182" r:id="rId259"/>
    <p:sldId id="1793" r:id="rId260"/>
    <p:sldId id="1794" r:id="rId261"/>
    <p:sldId id="1702" r:id="rId262"/>
    <p:sldId id="1703" r:id="rId263"/>
    <p:sldId id="1704" r:id="rId264"/>
    <p:sldId id="1707" r:id="rId265"/>
    <p:sldId id="1708" r:id="rId266"/>
    <p:sldId id="1709" r:id="rId267"/>
    <p:sldId id="1710" r:id="rId268"/>
    <p:sldId id="1713" r:id="rId269"/>
    <p:sldId id="1711" r:id="rId270"/>
    <p:sldId id="1712" r:id="rId271"/>
    <p:sldId id="1705" r:id="rId272"/>
    <p:sldId id="1706" r:id="rId273"/>
    <p:sldId id="1185" r:id="rId274"/>
    <p:sldId id="1186" r:id="rId275"/>
    <p:sldId id="1187" r:id="rId276"/>
    <p:sldId id="1188" r:id="rId277"/>
    <p:sldId id="1189" r:id="rId278"/>
    <p:sldId id="1190" r:id="rId279"/>
    <p:sldId id="1191" r:id="rId280"/>
    <p:sldId id="1795" r:id="rId281"/>
    <p:sldId id="1796" r:id="rId282"/>
    <p:sldId id="1797" r:id="rId283"/>
    <p:sldId id="1798" r:id="rId284"/>
    <p:sldId id="1799" r:id="rId285"/>
    <p:sldId id="1886" r:id="rId286"/>
    <p:sldId id="1888" r:id="rId287"/>
    <p:sldId id="1889" r:id="rId288"/>
    <p:sldId id="1892" r:id="rId289"/>
    <p:sldId id="1192" r:id="rId290"/>
    <p:sldId id="1193" r:id="rId291"/>
    <p:sldId id="1884" r:id="rId292"/>
    <p:sldId id="1885" r:id="rId293"/>
    <p:sldId id="1882" r:id="rId294"/>
    <p:sldId id="1883" r:id="rId295"/>
    <p:sldId id="1890" r:id="rId296"/>
    <p:sldId id="1194" r:id="rId297"/>
    <p:sldId id="1195" r:id="rId298"/>
    <p:sldId id="1196" r:id="rId299"/>
    <p:sldId id="1830" r:id="rId300"/>
    <p:sldId id="1831" r:id="rId301"/>
    <p:sldId id="1832" r:id="rId302"/>
    <p:sldId id="1833" r:id="rId303"/>
    <p:sldId id="1834" r:id="rId304"/>
    <p:sldId id="1835" r:id="rId305"/>
    <p:sldId id="1836" r:id="rId306"/>
    <p:sldId id="1747" r:id="rId307"/>
    <p:sldId id="1748" r:id="rId308"/>
    <p:sldId id="1749" r:id="rId309"/>
    <p:sldId id="1895" r:id="rId310"/>
    <p:sldId id="1893" r:id="rId311"/>
    <p:sldId id="1894" r:id="rId312"/>
    <p:sldId id="1897" r:id="rId313"/>
    <p:sldId id="1896" r:id="rId314"/>
    <p:sldId id="1898" r:id="rId315"/>
    <p:sldId id="1905" r:id="rId316"/>
    <p:sldId id="1907" r:id="rId317"/>
    <p:sldId id="1912" r:id="rId318"/>
    <p:sldId id="1913" r:id="rId319"/>
    <p:sldId id="1911" r:id="rId320"/>
    <p:sldId id="1908" r:id="rId321"/>
    <p:sldId id="1910" r:id="rId322"/>
    <p:sldId id="1909" r:id="rId323"/>
    <p:sldId id="1917" r:id="rId324"/>
    <p:sldId id="1916" r:id="rId325"/>
    <p:sldId id="1915" r:id="rId326"/>
    <p:sldId id="1906" r:id="rId327"/>
    <p:sldId id="1197" r:id="rId328"/>
    <p:sldId id="1198" r:id="rId329"/>
    <p:sldId id="1199" r:id="rId330"/>
    <p:sldId id="1200" r:id="rId331"/>
    <p:sldId id="1201" r:id="rId332"/>
    <p:sldId id="1202" r:id="rId333"/>
    <p:sldId id="1203" r:id="rId334"/>
    <p:sldId id="1204" r:id="rId335"/>
    <p:sldId id="1205" r:id="rId336"/>
    <p:sldId id="1206" r:id="rId337"/>
    <p:sldId id="1207" r:id="rId338"/>
    <p:sldId id="1802" r:id="rId339"/>
    <p:sldId id="1714" r:id="rId340"/>
    <p:sldId id="1715" r:id="rId341"/>
    <p:sldId id="1716" r:id="rId342"/>
    <p:sldId id="1717" r:id="rId343"/>
    <p:sldId id="1718" r:id="rId344"/>
    <p:sldId id="1719" r:id="rId345"/>
    <p:sldId id="1720" r:id="rId346"/>
    <p:sldId id="1721" r:id="rId347"/>
    <p:sldId id="1722" r:id="rId348"/>
    <p:sldId id="1723" r:id="rId349"/>
    <p:sldId id="1209" r:id="rId350"/>
    <p:sldId id="1210" r:id="rId351"/>
    <p:sldId id="1211" r:id="rId352"/>
    <p:sldId id="1212" r:id="rId353"/>
    <p:sldId id="1213" r:id="rId354"/>
    <p:sldId id="1214" r:id="rId355"/>
    <p:sldId id="1215" r:id="rId356"/>
    <p:sldId id="1758" r:id="rId357"/>
    <p:sldId id="1759" r:id="rId358"/>
    <p:sldId id="1760" r:id="rId359"/>
    <p:sldId id="1761" r:id="rId360"/>
    <p:sldId id="1762" r:id="rId361"/>
    <p:sldId id="1763" r:id="rId362"/>
    <p:sldId id="1764" r:id="rId363"/>
    <p:sldId id="1765" r:id="rId364"/>
    <p:sldId id="1766" r:id="rId365"/>
    <p:sldId id="1951" r:id="rId366"/>
    <p:sldId id="1950" r:id="rId367"/>
    <p:sldId id="1949" r:id="rId368"/>
    <p:sldId id="1954" r:id="rId369"/>
    <p:sldId id="1953" r:id="rId370"/>
    <p:sldId id="1952" r:id="rId371"/>
    <p:sldId id="1955" r:id="rId372"/>
    <p:sldId id="1957" r:id="rId373"/>
    <p:sldId id="1216" r:id="rId374"/>
    <p:sldId id="1769" r:id="rId375"/>
    <p:sldId id="1767" r:id="rId376"/>
    <p:sldId id="1770" r:id="rId377"/>
    <p:sldId id="1768" r:id="rId378"/>
    <p:sldId id="1773" r:id="rId379"/>
    <p:sldId id="1771" r:id="rId380"/>
    <p:sldId id="1772" r:id="rId381"/>
    <p:sldId id="1776" r:id="rId382"/>
    <p:sldId id="1775" r:id="rId383"/>
    <p:sldId id="1665" r:id="rId384"/>
    <p:sldId id="1666" r:id="rId385"/>
    <p:sldId id="1667" r:id="rId386"/>
    <p:sldId id="1606" r:id="rId387"/>
    <p:sldId id="1607" r:id="rId388"/>
    <p:sldId id="1608" r:id="rId389"/>
    <p:sldId id="1609" r:id="rId390"/>
    <p:sldId id="1689" r:id="rId39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CC"/>
    <a:srgbClr val="0066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2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356" Type="http://schemas.openxmlformats.org/officeDocument/2006/relationships/slide" Target="slides/slide355.xml"/><Relationship Id="rId377" Type="http://schemas.openxmlformats.org/officeDocument/2006/relationships/slide" Target="slides/slide376.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367" Type="http://schemas.openxmlformats.org/officeDocument/2006/relationships/slide" Target="slides/slide366.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slide" Target="slides/slide356.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378" Type="http://schemas.openxmlformats.org/officeDocument/2006/relationships/slide" Target="slides/slide377.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368" Type="http://schemas.openxmlformats.org/officeDocument/2006/relationships/slide" Target="slides/slide367.xml"/><Relationship Id="rId389" Type="http://schemas.openxmlformats.org/officeDocument/2006/relationships/slide" Target="slides/slide388.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379" Type="http://schemas.openxmlformats.org/officeDocument/2006/relationships/slide" Target="slides/slide378.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390" Type="http://schemas.openxmlformats.org/officeDocument/2006/relationships/slide" Target="slides/slide389.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slide" Target="slides/slide368.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380" Type="http://schemas.openxmlformats.org/officeDocument/2006/relationships/slide" Target="slides/slide379.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391" Type="http://schemas.openxmlformats.org/officeDocument/2006/relationships/slide" Target="slides/slide390.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slide" Target="slides/slide380.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notesMaster" Target="notesMasters/notesMaster1.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presProps" Target="presProps.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viewProps" Target="viewProps.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theme" Target="theme/theme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tableStyles" Target="tableStyles.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5DEFA6-0124-4BEF-8370-1EF2F3CDD26D}"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l-GR"/>
        </a:p>
      </dgm:t>
    </dgm:pt>
    <dgm:pt modelId="{4DC49017-24A3-4686-B115-3BB4DC223C7E}">
      <dgm:prSet phldrT="[Κείμενο]" custT="1"/>
      <dgm:spPr/>
      <dgm:t>
        <a:bodyPr/>
        <a:lstStyle/>
        <a:p>
          <a:r>
            <a:rPr lang="el-GR" sz="2800" b="1" dirty="0" smtClean="0">
              <a:solidFill>
                <a:srgbClr val="C00000"/>
              </a:solidFill>
            </a:rPr>
            <a:t>ΜΗΤΡΙΚΗ</a:t>
          </a:r>
          <a:endParaRPr lang="el-GR" sz="2800" b="1" dirty="0">
            <a:solidFill>
              <a:srgbClr val="C00000"/>
            </a:solidFill>
          </a:endParaRPr>
        </a:p>
      </dgm:t>
    </dgm:pt>
    <dgm:pt modelId="{8223453E-10ED-47FE-96CD-A04EE48D6C0A}" type="parTrans" cxnId="{5F4BA96B-F918-4A23-892D-C3BA19E50B6F}">
      <dgm:prSet/>
      <dgm:spPr/>
      <dgm:t>
        <a:bodyPr/>
        <a:lstStyle/>
        <a:p>
          <a:endParaRPr lang="el-GR"/>
        </a:p>
      </dgm:t>
    </dgm:pt>
    <dgm:pt modelId="{CC75A4C9-965E-4FDC-B618-388F5574E75F}" type="sibTrans" cxnId="{5F4BA96B-F918-4A23-892D-C3BA19E50B6F}">
      <dgm:prSet/>
      <dgm:spPr/>
      <dgm:t>
        <a:bodyPr/>
        <a:lstStyle/>
        <a:p>
          <a:endParaRPr lang="el-GR"/>
        </a:p>
      </dgm:t>
    </dgm:pt>
    <dgm:pt modelId="{BBF34E55-1E67-4873-8CE4-3E4A2ED384D9}">
      <dgm:prSet phldrT="[Κείμενο]" custT="1"/>
      <dgm:spPr/>
      <dgm:t>
        <a:bodyPr/>
        <a:lstStyle/>
        <a:p>
          <a:r>
            <a:rPr lang="el-GR" sz="2200" b="1" dirty="0" smtClean="0"/>
            <a:t>ΕΛΕΓΧΟΣ ΚΑΤΑ </a:t>
          </a:r>
          <a:r>
            <a:rPr lang="el-GR" sz="2200" b="1" dirty="0" smtClean="0">
              <a:latin typeface="Calibri" pitchFamily="34" charset="0"/>
            </a:rPr>
            <a:t>80%</a:t>
          </a:r>
          <a:endParaRPr lang="el-GR" sz="2200" b="1" dirty="0">
            <a:latin typeface="Calibri" pitchFamily="34" charset="0"/>
          </a:endParaRPr>
        </a:p>
      </dgm:t>
    </dgm:pt>
    <dgm:pt modelId="{282B7012-CBD1-4956-81DB-B7C9CEC35CD1}" type="parTrans" cxnId="{6415FBAC-279A-4315-AAE3-42A919B49648}">
      <dgm:prSet/>
      <dgm:spPr/>
      <dgm:t>
        <a:bodyPr/>
        <a:lstStyle/>
        <a:p>
          <a:endParaRPr lang="el-GR"/>
        </a:p>
      </dgm:t>
    </dgm:pt>
    <dgm:pt modelId="{50AAA41F-2791-49A9-98F9-08E75FD78093}" type="sibTrans" cxnId="{6415FBAC-279A-4315-AAE3-42A919B49648}">
      <dgm:prSet/>
      <dgm:spPr/>
      <dgm:t>
        <a:bodyPr/>
        <a:lstStyle/>
        <a:p>
          <a:endParaRPr lang="el-GR"/>
        </a:p>
      </dgm:t>
    </dgm:pt>
    <dgm:pt modelId="{91E44180-DA8B-4247-BE23-AD01B438F4D7}">
      <dgm:prSet phldrT="[Κείμενο]" custT="1"/>
      <dgm:spPr/>
      <dgm:t>
        <a:bodyPr/>
        <a:lstStyle/>
        <a:p>
          <a:r>
            <a:rPr lang="el-GR" sz="2200" b="1" dirty="0" smtClean="0"/>
            <a:t>ΘΥΓΑΤΡΙΚΗΣ Β</a:t>
          </a:r>
          <a:endParaRPr lang="el-GR" sz="2200" b="1" dirty="0"/>
        </a:p>
      </dgm:t>
    </dgm:pt>
    <dgm:pt modelId="{ABD3F04E-91E5-4C4F-8522-F12088069915}" type="parTrans" cxnId="{CEB89D56-CB23-4649-BF01-26724382132F}">
      <dgm:prSet/>
      <dgm:spPr/>
      <dgm:t>
        <a:bodyPr/>
        <a:lstStyle/>
        <a:p>
          <a:endParaRPr lang="el-GR"/>
        </a:p>
      </dgm:t>
    </dgm:pt>
    <dgm:pt modelId="{FE4A9C03-A433-409A-BAC8-9CCD26633D21}" type="sibTrans" cxnId="{CEB89D56-CB23-4649-BF01-26724382132F}">
      <dgm:prSet/>
      <dgm:spPr/>
      <dgm:t>
        <a:bodyPr/>
        <a:lstStyle/>
        <a:p>
          <a:endParaRPr lang="el-GR"/>
        </a:p>
      </dgm:t>
    </dgm:pt>
    <dgm:pt modelId="{2884B474-09FD-4ECA-B89E-4620DA0A6CD3}">
      <dgm:prSet phldrT="[Κείμενο]" custT="1"/>
      <dgm:spPr/>
      <dgm:t>
        <a:bodyPr/>
        <a:lstStyle/>
        <a:p>
          <a:r>
            <a:rPr lang="el-GR" sz="2400" b="1" dirty="0" smtClean="0">
              <a:solidFill>
                <a:srgbClr val="0000CC"/>
              </a:solidFill>
            </a:rPr>
            <a:t>ΘΥΓΑΤΡΙΚΗ Β</a:t>
          </a:r>
          <a:endParaRPr lang="el-GR" sz="2400" b="1" dirty="0">
            <a:solidFill>
              <a:srgbClr val="0000CC"/>
            </a:solidFill>
          </a:endParaRPr>
        </a:p>
      </dgm:t>
    </dgm:pt>
    <dgm:pt modelId="{D641B3AF-C742-49BB-BB15-2B8181468F1E}" type="parTrans" cxnId="{2A75C806-E6E3-487A-AE97-6E3BE4E67771}">
      <dgm:prSet/>
      <dgm:spPr/>
      <dgm:t>
        <a:bodyPr/>
        <a:lstStyle/>
        <a:p>
          <a:endParaRPr lang="el-GR"/>
        </a:p>
      </dgm:t>
    </dgm:pt>
    <dgm:pt modelId="{C630BE1D-6D56-4CF2-B8CA-261BB849AB1D}" type="sibTrans" cxnId="{2A75C806-E6E3-487A-AE97-6E3BE4E67771}">
      <dgm:prSet/>
      <dgm:spPr/>
      <dgm:t>
        <a:bodyPr/>
        <a:lstStyle/>
        <a:p>
          <a:endParaRPr lang="el-GR"/>
        </a:p>
      </dgm:t>
    </dgm:pt>
    <dgm:pt modelId="{8D9A35B2-0AA5-4855-89C3-4351580FCD19}">
      <dgm:prSet phldrT="[Κείμενο]" custT="1"/>
      <dgm:spPr/>
      <dgm:t>
        <a:bodyPr/>
        <a:lstStyle/>
        <a:p>
          <a:r>
            <a:rPr lang="el-GR" sz="2200" b="1" dirty="0" smtClean="0"/>
            <a:t>ΕΛΕΓΧΟΣ ΚΑΤΑ </a:t>
          </a:r>
          <a:r>
            <a:rPr lang="el-GR" sz="2200" b="1" dirty="0" smtClean="0">
              <a:latin typeface="Calibri" pitchFamily="34" charset="0"/>
            </a:rPr>
            <a:t>70%</a:t>
          </a:r>
          <a:endParaRPr lang="el-GR" sz="2200" b="1" dirty="0">
            <a:latin typeface="Calibri" pitchFamily="34" charset="0"/>
          </a:endParaRPr>
        </a:p>
      </dgm:t>
    </dgm:pt>
    <dgm:pt modelId="{DFE2FBCB-261F-4323-82CD-45D5E2A84BFA}" type="parTrans" cxnId="{3E040364-0D0E-4137-B5DC-5182CDB4E131}">
      <dgm:prSet/>
      <dgm:spPr/>
      <dgm:t>
        <a:bodyPr/>
        <a:lstStyle/>
        <a:p>
          <a:endParaRPr lang="el-GR"/>
        </a:p>
      </dgm:t>
    </dgm:pt>
    <dgm:pt modelId="{9AACAD1A-DE1C-47C6-B232-2DADBFB6FCFA}" type="sibTrans" cxnId="{3E040364-0D0E-4137-B5DC-5182CDB4E131}">
      <dgm:prSet/>
      <dgm:spPr/>
      <dgm:t>
        <a:bodyPr/>
        <a:lstStyle/>
        <a:p>
          <a:endParaRPr lang="el-GR"/>
        </a:p>
      </dgm:t>
    </dgm:pt>
    <dgm:pt modelId="{66879EC9-015B-4005-A81E-18D84E4FC102}">
      <dgm:prSet phldrT="[Κείμενο]" custT="1"/>
      <dgm:spPr/>
      <dgm:t>
        <a:bodyPr/>
        <a:lstStyle/>
        <a:p>
          <a:r>
            <a:rPr lang="el-GR" sz="2200" b="1" dirty="0" smtClean="0"/>
            <a:t>ΘΥΓΑΤΡΙΚΗΣ Γ</a:t>
          </a:r>
          <a:endParaRPr lang="el-GR" sz="2200" b="1" dirty="0"/>
        </a:p>
      </dgm:t>
    </dgm:pt>
    <dgm:pt modelId="{22F52F2F-1120-4B2F-927D-F099490A9EDC}" type="parTrans" cxnId="{AC0FFD80-D815-4154-B88E-C64648F27DB8}">
      <dgm:prSet/>
      <dgm:spPr/>
      <dgm:t>
        <a:bodyPr/>
        <a:lstStyle/>
        <a:p>
          <a:endParaRPr lang="el-GR"/>
        </a:p>
      </dgm:t>
    </dgm:pt>
    <dgm:pt modelId="{7C1E7DBB-06BB-4790-9285-755649499393}" type="sibTrans" cxnId="{AC0FFD80-D815-4154-B88E-C64648F27DB8}">
      <dgm:prSet/>
      <dgm:spPr/>
      <dgm:t>
        <a:bodyPr/>
        <a:lstStyle/>
        <a:p>
          <a:endParaRPr lang="el-GR"/>
        </a:p>
      </dgm:t>
    </dgm:pt>
    <dgm:pt modelId="{BA183140-D503-4F4F-ABEB-9BB537538E6C}">
      <dgm:prSet phldrT="[Κείμενο]" custT="1"/>
      <dgm:spPr/>
      <dgm:t>
        <a:bodyPr/>
        <a:lstStyle/>
        <a:p>
          <a:r>
            <a:rPr lang="el-GR" sz="2400" b="1" dirty="0" smtClean="0">
              <a:solidFill>
                <a:schemeClr val="accent4">
                  <a:lumMod val="50000"/>
                </a:schemeClr>
              </a:solidFill>
            </a:rPr>
            <a:t>ΘΥΓΑΤΡΙΚΗ Γ</a:t>
          </a:r>
          <a:endParaRPr lang="el-GR" sz="2400" b="1" dirty="0">
            <a:solidFill>
              <a:schemeClr val="accent4">
                <a:lumMod val="50000"/>
              </a:schemeClr>
            </a:solidFill>
          </a:endParaRPr>
        </a:p>
      </dgm:t>
    </dgm:pt>
    <dgm:pt modelId="{9A92FCE7-731A-4163-9BFA-BD8905A1026F}" type="parTrans" cxnId="{01FD7F14-7DD7-42E1-8AEE-60C8DD510E08}">
      <dgm:prSet/>
      <dgm:spPr/>
      <dgm:t>
        <a:bodyPr/>
        <a:lstStyle/>
        <a:p>
          <a:endParaRPr lang="el-GR"/>
        </a:p>
      </dgm:t>
    </dgm:pt>
    <dgm:pt modelId="{DD623980-5FE7-4879-B5D2-82F67745CC36}" type="sibTrans" cxnId="{01FD7F14-7DD7-42E1-8AEE-60C8DD510E08}">
      <dgm:prSet/>
      <dgm:spPr/>
      <dgm:t>
        <a:bodyPr/>
        <a:lstStyle/>
        <a:p>
          <a:endParaRPr lang="el-GR"/>
        </a:p>
      </dgm:t>
    </dgm:pt>
    <dgm:pt modelId="{229A0F61-2A6E-4644-AE25-369583B08F27}">
      <dgm:prSet phldrT="[Κείμενο]" custT="1"/>
      <dgm:spPr/>
      <dgm:t>
        <a:bodyPr/>
        <a:lstStyle/>
        <a:p>
          <a:r>
            <a:rPr lang="el-GR" sz="2200" b="1" dirty="0" smtClean="0"/>
            <a:t>ΔΙΚΑΙΩΜΑΤΑ ΜΕΙΩΨΗΦΙΑΣ</a:t>
          </a:r>
          <a:endParaRPr lang="el-GR" sz="2200" b="1" dirty="0"/>
        </a:p>
      </dgm:t>
    </dgm:pt>
    <dgm:pt modelId="{AF1AC338-035E-47CC-80FC-AA7405EF65B4}" type="parTrans" cxnId="{DA347E07-49EA-419A-9F5C-FAACB1196A73}">
      <dgm:prSet/>
      <dgm:spPr/>
      <dgm:t>
        <a:bodyPr/>
        <a:lstStyle/>
        <a:p>
          <a:endParaRPr lang="el-GR"/>
        </a:p>
      </dgm:t>
    </dgm:pt>
    <dgm:pt modelId="{CEEBE81E-8DD1-4FFB-AF99-F59F70E03AA7}" type="sibTrans" cxnId="{DA347E07-49EA-419A-9F5C-FAACB1196A73}">
      <dgm:prSet/>
      <dgm:spPr/>
      <dgm:t>
        <a:bodyPr/>
        <a:lstStyle/>
        <a:p>
          <a:endParaRPr lang="el-GR"/>
        </a:p>
      </dgm:t>
    </dgm:pt>
    <dgm:pt modelId="{AF4D9CE5-D354-400F-AB49-576C3DF977C6}">
      <dgm:prSet phldrT="[Κείμενο]"/>
      <dgm:spPr/>
      <dgm:t>
        <a:bodyPr/>
        <a:lstStyle/>
        <a:p>
          <a:r>
            <a:rPr lang="el-GR" b="1" dirty="0" smtClean="0">
              <a:latin typeface="Calibri" pitchFamily="34" charset="0"/>
            </a:rPr>
            <a:t>30%</a:t>
          </a:r>
          <a:endParaRPr lang="el-GR" b="1" dirty="0">
            <a:latin typeface="Calibri" pitchFamily="34" charset="0"/>
          </a:endParaRPr>
        </a:p>
      </dgm:t>
    </dgm:pt>
    <dgm:pt modelId="{A6A031D8-7DE3-4140-824E-22288876729F}" type="parTrans" cxnId="{0270A352-B048-4556-A93A-AAE347569CFF}">
      <dgm:prSet/>
      <dgm:spPr/>
      <dgm:t>
        <a:bodyPr/>
        <a:lstStyle/>
        <a:p>
          <a:endParaRPr lang="el-GR"/>
        </a:p>
      </dgm:t>
    </dgm:pt>
    <dgm:pt modelId="{9CE5AC81-CB0E-4BFF-B213-6B3A15132F9A}" type="sibTrans" cxnId="{0270A352-B048-4556-A93A-AAE347569CFF}">
      <dgm:prSet/>
      <dgm:spPr/>
      <dgm:t>
        <a:bodyPr/>
        <a:lstStyle/>
        <a:p>
          <a:endParaRPr lang="el-GR"/>
        </a:p>
      </dgm:t>
    </dgm:pt>
    <dgm:pt modelId="{C73ACC31-D96C-4DDD-B02A-A08138100A94}" type="pres">
      <dgm:prSet presAssocID="{BC5DEFA6-0124-4BEF-8370-1EF2F3CDD26D}" presName="Name0" presStyleCnt="0">
        <dgm:presLayoutVars>
          <dgm:dir/>
          <dgm:animLvl val="lvl"/>
          <dgm:resizeHandles val="exact"/>
        </dgm:presLayoutVars>
      </dgm:prSet>
      <dgm:spPr/>
      <dgm:t>
        <a:bodyPr/>
        <a:lstStyle/>
        <a:p>
          <a:endParaRPr lang="el-GR"/>
        </a:p>
      </dgm:t>
    </dgm:pt>
    <dgm:pt modelId="{CABDA2A4-0F34-4C0B-89F5-39FC89EC2803}" type="pres">
      <dgm:prSet presAssocID="{BA183140-D503-4F4F-ABEB-9BB537538E6C}" presName="boxAndChildren" presStyleCnt="0"/>
      <dgm:spPr/>
    </dgm:pt>
    <dgm:pt modelId="{737633C2-AC91-42C4-BC27-8C7714BE5491}" type="pres">
      <dgm:prSet presAssocID="{BA183140-D503-4F4F-ABEB-9BB537538E6C}" presName="parentTextBox" presStyleLbl="node1" presStyleIdx="0" presStyleCnt="3"/>
      <dgm:spPr/>
      <dgm:t>
        <a:bodyPr/>
        <a:lstStyle/>
        <a:p>
          <a:endParaRPr lang="el-GR"/>
        </a:p>
      </dgm:t>
    </dgm:pt>
    <dgm:pt modelId="{70FF225B-3C18-4806-AC94-7FF6CCB3F212}" type="pres">
      <dgm:prSet presAssocID="{BA183140-D503-4F4F-ABEB-9BB537538E6C}" presName="entireBox" presStyleLbl="node1" presStyleIdx="0" presStyleCnt="3"/>
      <dgm:spPr/>
      <dgm:t>
        <a:bodyPr/>
        <a:lstStyle/>
        <a:p>
          <a:endParaRPr lang="el-GR"/>
        </a:p>
      </dgm:t>
    </dgm:pt>
    <dgm:pt modelId="{7795EE3C-8B89-40D4-BA31-AF011993EDDC}" type="pres">
      <dgm:prSet presAssocID="{BA183140-D503-4F4F-ABEB-9BB537538E6C}" presName="descendantBox" presStyleCnt="0"/>
      <dgm:spPr/>
    </dgm:pt>
    <dgm:pt modelId="{0894B660-A925-4E13-A14C-0DDB8079A1C8}" type="pres">
      <dgm:prSet presAssocID="{229A0F61-2A6E-4644-AE25-369583B08F27}" presName="childTextBox" presStyleLbl="fgAccFollowNode1" presStyleIdx="0" presStyleCnt="6" custScaleX="179304">
        <dgm:presLayoutVars>
          <dgm:bulletEnabled val="1"/>
        </dgm:presLayoutVars>
      </dgm:prSet>
      <dgm:spPr/>
      <dgm:t>
        <a:bodyPr/>
        <a:lstStyle/>
        <a:p>
          <a:endParaRPr lang="el-GR"/>
        </a:p>
      </dgm:t>
    </dgm:pt>
    <dgm:pt modelId="{B5FF1C46-A998-4103-A8CA-A8DE8BC3E2AF}" type="pres">
      <dgm:prSet presAssocID="{AF4D9CE5-D354-400F-AB49-576C3DF977C6}" presName="childTextBox" presStyleLbl="fgAccFollowNode1" presStyleIdx="1" presStyleCnt="6">
        <dgm:presLayoutVars>
          <dgm:bulletEnabled val="1"/>
        </dgm:presLayoutVars>
      </dgm:prSet>
      <dgm:spPr/>
      <dgm:t>
        <a:bodyPr/>
        <a:lstStyle/>
        <a:p>
          <a:endParaRPr lang="el-GR"/>
        </a:p>
      </dgm:t>
    </dgm:pt>
    <dgm:pt modelId="{CC6C4EB6-145A-4D4B-867A-F154A28AE8E0}" type="pres">
      <dgm:prSet presAssocID="{C630BE1D-6D56-4CF2-B8CA-261BB849AB1D}" presName="sp" presStyleCnt="0"/>
      <dgm:spPr/>
    </dgm:pt>
    <dgm:pt modelId="{E28E8FE2-BF9C-4530-AD14-2C8E817B082A}" type="pres">
      <dgm:prSet presAssocID="{2884B474-09FD-4ECA-B89E-4620DA0A6CD3}" presName="arrowAndChildren" presStyleCnt="0"/>
      <dgm:spPr/>
    </dgm:pt>
    <dgm:pt modelId="{75556425-E8F6-4B57-A484-0CED8F71A037}" type="pres">
      <dgm:prSet presAssocID="{2884B474-09FD-4ECA-B89E-4620DA0A6CD3}" presName="parentTextArrow" presStyleLbl="node1" presStyleIdx="0" presStyleCnt="3"/>
      <dgm:spPr/>
      <dgm:t>
        <a:bodyPr/>
        <a:lstStyle/>
        <a:p>
          <a:endParaRPr lang="el-GR"/>
        </a:p>
      </dgm:t>
    </dgm:pt>
    <dgm:pt modelId="{3B0D0F73-7162-4B2A-A93B-5EA4FCE81213}" type="pres">
      <dgm:prSet presAssocID="{2884B474-09FD-4ECA-B89E-4620DA0A6CD3}" presName="arrow" presStyleLbl="node1" presStyleIdx="1" presStyleCnt="3"/>
      <dgm:spPr/>
      <dgm:t>
        <a:bodyPr/>
        <a:lstStyle/>
        <a:p>
          <a:endParaRPr lang="el-GR"/>
        </a:p>
      </dgm:t>
    </dgm:pt>
    <dgm:pt modelId="{24E7DDAC-70FD-4292-833D-5482A0209FD1}" type="pres">
      <dgm:prSet presAssocID="{2884B474-09FD-4ECA-B89E-4620DA0A6CD3}" presName="descendantArrow" presStyleCnt="0"/>
      <dgm:spPr/>
    </dgm:pt>
    <dgm:pt modelId="{E3E14643-65E6-4DD9-84D9-466BCB5D8F31}" type="pres">
      <dgm:prSet presAssocID="{8D9A35B2-0AA5-4855-89C3-4351580FCD19}" presName="childTextArrow" presStyleLbl="fgAccFollowNode1" presStyleIdx="2" presStyleCnt="6">
        <dgm:presLayoutVars>
          <dgm:bulletEnabled val="1"/>
        </dgm:presLayoutVars>
      </dgm:prSet>
      <dgm:spPr/>
      <dgm:t>
        <a:bodyPr/>
        <a:lstStyle/>
        <a:p>
          <a:endParaRPr lang="el-GR"/>
        </a:p>
      </dgm:t>
    </dgm:pt>
    <dgm:pt modelId="{70C388B0-15DD-4F00-ACC0-267BAB3617E2}" type="pres">
      <dgm:prSet presAssocID="{66879EC9-015B-4005-A81E-18D84E4FC102}" presName="childTextArrow" presStyleLbl="fgAccFollowNode1" presStyleIdx="3" presStyleCnt="6">
        <dgm:presLayoutVars>
          <dgm:bulletEnabled val="1"/>
        </dgm:presLayoutVars>
      </dgm:prSet>
      <dgm:spPr/>
      <dgm:t>
        <a:bodyPr/>
        <a:lstStyle/>
        <a:p>
          <a:endParaRPr lang="el-GR"/>
        </a:p>
      </dgm:t>
    </dgm:pt>
    <dgm:pt modelId="{E466BBC4-1B89-4CA2-8EAD-F91880EACFE9}" type="pres">
      <dgm:prSet presAssocID="{CC75A4C9-965E-4FDC-B618-388F5574E75F}" presName="sp" presStyleCnt="0"/>
      <dgm:spPr/>
    </dgm:pt>
    <dgm:pt modelId="{E8731424-673D-4ECC-8B0A-39AF3789BA55}" type="pres">
      <dgm:prSet presAssocID="{4DC49017-24A3-4686-B115-3BB4DC223C7E}" presName="arrowAndChildren" presStyleCnt="0"/>
      <dgm:spPr/>
    </dgm:pt>
    <dgm:pt modelId="{2BB8442E-380D-4507-97A8-B6E4E066FA3E}" type="pres">
      <dgm:prSet presAssocID="{4DC49017-24A3-4686-B115-3BB4DC223C7E}" presName="parentTextArrow" presStyleLbl="node1" presStyleIdx="1" presStyleCnt="3"/>
      <dgm:spPr/>
      <dgm:t>
        <a:bodyPr/>
        <a:lstStyle/>
        <a:p>
          <a:endParaRPr lang="el-GR"/>
        </a:p>
      </dgm:t>
    </dgm:pt>
    <dgm:pt modelId="{67C3A743-7740-4F42-B807-27A5733FC67D}" type="pres">
      <dgm:prSet presAssocID="{4DC49017-24A3-4686-B115-3BB4DC223C7E}" presName="arrow" presStyleLbl="node1" presStyleIdx="2" presStyleCnt="3"/>
      <dgm:spPr/>
      <dgm:t>
        <a:bodyPr/>
        <a:lstStyle/>
        <a:p>
          <a:endParaRPr lang="el-GR"/>
        </a:p>
      </dgm:t>
    </dgm:pt>
    <dgm:pt modelId="{F8BF29CD-7A0F-440C-91BD-60DE69801F31}" type="pres">
      <dgm:prSet presAssocID="{4DC49017-24A3-4686-B115-3BB4DC223C7E}" presName="descendantArrow" presStyleCnt="0"/>
      <dgm:spPr/>
    </dgm:pt>
    <dgm:pt modelId="{1F407531-D55A-41FB-8202-57819C40A97F}" type="pres">
      <dgm:prSet presAssocID="{BBF34E55-1E67-4873-8CE4-3E4A2ED384D9}" presName="childTextArrow" presStyleLbl="fgAccFollowNode1" presStyleIdx="4" presStyleCnt="6">
        <dgm:presLayoutVars>
          <dgm:bulletEnabled val="1"/>
        </dgm:presLayoutVars>
      </dgm:prSet>
      <dgm:spPr/>
      <dgm:t>
        <a:bodyPr/>
        <a:lstStyle/>
        <a:p>
          <a:endParaRPr lang="el-GR"/>
        </a:p>
      </dgm:t>
    </dgm:pt>
    <dgm:pt modelId="{EC4621C2-CDA8-4498-9A54-B78D43EB073D}" type="pres">
      <dgm:prSet presAssocID="{91E44180-DA8B-4247-BE23-AD01B438F4D7}" presName="childTextArrow" presStyleLbl="fgAccFollowNode1" presStyleIdx="5" presStyleCnt="6">
        <dgm:presLayoutVars>
          <dgm:bulletEnabled val="1"/>
        </dgm:presLayoutVars>
      </dgm:prSet>
      <dgm:spPr/>
      <dgm:t>
        <a:bodyPr/>
        <a:lstStyle/>
        <a:p>
          <a:endParaRPr lang="el-GR"/>
        </a:p>
      </dgm:t>
    </dgm:pt>
  </dgm:ptLst>
  <dgm:cxnLst>
    <dgm:cxn modelId="{70BAED18-2844-4F27-8EE5-C5F3A58CE0B1}" type="presOf" srcId="{BBF34E55-1E67-4873-8CE4-3E4A2ED384D9}" destId="{1F407531-D55A-41FB-8202-57819C40A97F}" srcOrd="0" destOrd="0" presId="urn:microsoft.com/office/officeart/2005/8/layout/process4"/>
    <dgm:cxn modelId="{3E040364-0D0E-4137-B5DC-5182CDB4E131}" srcId="{2884B474-09FD-4ECA-B89E-4620DA0A6CD3}" destId="{8D9A35B2-0AA5-4855-89C3-4351580FCD19}" srcOrd="0" destOrd="0" parTransId="{DFE2FBCB-261F-4323-82CD-45D5E2A84BFA}" sibTransId="{9AACAD1A-DE1C-47C6-B232-2DADBFB6FCFA}"/>
    <dgm:cxn modelId="{7A2CC273-A771-4EA2-96D3-DF8D32C31AF6}" type="presOf" srcId="{91E44180-DA8B-4247-BE23-AD01B438F4D7}" destId="{EC4621C2-CDA8-4498-9A54-B78D43EB073D}" srcOrd="0" destOrd="0" presId="urn:microsoft.com/office/officeart/2005/8/layout/process4"/>
    <dgm:cxn modelId="{DC893C2D-C311-4D12-8191-9BA5141D421E}" type="presOf" srcId="{BA183140-D503-4F4F-ABEB-9BB537538E6C}" destId="{737633C2-AC91-42C4-BC27-8C7714BE5491}" srcOrd="0" destOrd="0" presId="urn:microsoft.com/office/officeart/2005/8/layout/process4"/>
    <dgm:cxn modelId="{C17552B5-21CA-4EC0-9836-C77BEEFFB856}" type="presOf" srcId="{66879EC9-015B-4005-A81E-18D84E4FC102}" destId="{70C388B0-15DD-4F00-ACC0-267BAB3617E2}" srcOrd="0" destOrd="0" presId="urn:microsoft.com/office/officeart/2005/8/layout/process4"/>
    <dgm:cxn modelId="{0270A352-B048-4556-A93A-AAE347569CFF}" srcId="{BA183140-D503-4F4F-ABEB-9BB537538E6C}" destId="{AF4D9CE5-D354-400F-AB49-576C3DF977C6}" srcOrd="1" destOrd="0" parTransId="{A6A031D8-7DE3-4140-824E-22288876729F}" sibTransId="{9CE5AC81-CB0E-4BFF-B213-6B3A15132F9A}"/>
    <dgm:cxn modelId="{1E931713-01A4-445E-B399-C4C6CAEC285E}" type="presOf" srcId="{8D9A35B2-0AA5-4855-89C3-4351580FCD19}" destId="{E3E14643-65E6-4DD9-84D9-466BCB5D8F31}" srcOrd="0" destOrd="0" presId="urn:microsoft.com/office/officeart/2005/8/layout/process4"/>
    <dgm:cxn modelId="{CEB89D56-CB23-4649-BF01-26724382132F}" srcId="{4DC49017-24A3-4686-B115-3BB4DC223C7E}" destId="{91E44180-DA8B-4247-BE23-AD01B438F4D7}" srcOrd="1" destOrd="0" parTransId="{ABD3F04E-91E5-4C4F-8522-F12088069915}" sibTransId="{FE4A9C03-A433-409A-BAC8-9CCD26633D21}"/>
    <dgm:cxn modelId="{4177C1C2-E820-400C-A38C-A53A84192DE3}" type="presOf" srcId="{2884B474-09FD-4ECA-B89E-4620DA0A6CD3}" destId="{3B0D0F73-7162-4B2A-A93B-5EA4FCE81213}" srcOrd="1" destOrd="0" presId="urn:microsoft.com/office/officeart/2005/8/layout/process4"/>
    <dgm:cxn modelId="{DA347E07-49EA-419A-9F5C-FAACB1196A73}" srcId="{BA183140-D503-4F4F-ABEB-9BB537538E6C}" destId="{229A0F61-2A6E-4644-AE25-369583B08F27}" srcOrd="0" destOrd="0" parTransId="{AF1AC338-035E-47CC-80FC-AA7405EF65B4}" sibTransId="{CEEBE81E-8DD1-4FFB-AF99-F59F70E03AA7}"/>
    <dgm:cxn modelId="{AC0FFD80-D815-4154-B88E-C64648F27DB8}" srcId="{2884B474-09FD-4ECA-B89E-4620DA0A6CD3}" destId="{66879EC9-015B-4005-A81E-18D84E4FC102}" srcOrd="1" destOrd="0" parTransId="{22F52F2F-1120-4B2F-927D-F099490A9EDC}" sibTransId="{7C1E7DBB-06BB-4790-9285-755649499393}"/>
    <dgm:cxn modelId="{01D70935-CF4B-4B79-9907-1666BAD8CE19}" type="presOf" srcId="{4DC49017-24A3-4686-B115-3BB4DC223C7E}" destId="{2BB8442E-380D-4507-97A8-B6E4E066FA3E}" srcOrd="0" destOrd="0" presId="urn:microsoft.com/office/officeart/2005/8/layout/process4"/>
    <dgm:cxn modelId="{6415FBAC-279A-4315-AAE3-42A919B49648}" srcId="{4DC49017-24A3-4686-B115-3BB4DC223C7E}" destId="{BBF34E55-1E67-4873-8CE4-3E4A2ED384D9}" srcOrd="0" destOrd="0" parTransId="{282B7012-CBD1-4956-81DB-B7C9CEC35CD1}" sibTransId="{50AAA41F-2791-49A9-98F9-08E75FD78093}"/>
    <dgm:cxn modelId="{A8198E61-38B5-4348-B47E-CD020D03571A}" type="presOf" srcId="{BA183140-D503-4F4F-ABEB-9BB537538E6C}" destId="{70FF225B-3C18-4806-AC94-7FF6CCB3F212}" srcOrd="1" destOrd="0" presId="urn:microsoft.com/office/officeart/2005/8/layout/process4"/>
    <dgm:cxn modelId="{F182EE19-2E62-41C2-B309-93FC2888B4D9}" type="presOf" srcId="{AF4D9CE5-D354-400F-AB49-576C3DF977C6}" destId="{B5FF1C46-A998-4103-A8CA-A8DE8BC3E2AF}" srcOrd="0" destOrd="0" presId="urn:microsoft.com/office/officeart/2005/8/layout/process4"/>
    <dgm:cxn modelId="{AC90AC13-2FCD-434F-B27F-DE15E9F67F67}" type="presOf" srcId="{229A0F61-2A6E-4644-AE25-369583B08F27}" destId="{0894B660-A925-4E13-A14C-0DDB8079A1C8}" srcOrd="0" destOrd="0" presId="urn:microsoft.com/office/officeart/2005/8/layout/process4"/>
    <dgm:cxn modelId="{8B551D08-9694-4E29-87BE-E17B3324563B}" type="presOf" srcId="{2884B474-09FD-4ECA-B89E-4620DA0A6CD3}" destId="{75556425-E8F6-4B57-A484-0CED8F71A037}" srcOrd="0" destOrd="0" presId="urn:microsoft.com/office/officeart/2005/8/layout/process4"/>
    <dgm:cxn modelId="{2A75C806-E6E3-487A-AE97-6E3BE4E67771}" srcId="{BC5DEFA6-0124-4BEF-8370-1EF2F3CDD26D}" destId="{2884B474-09FD-4ECA-B89E-4620DA0A6CD3}" srcOrd="1" destOrd="0" parTransId="{D641B3AF-C742-49BB-BB15-2B8181468F1E}" sibTransId="{C630BE1D-6D56-4CF2-B8CA-261BB849AB1D}"/>
    <dgm:cxn modelId="{01FD7F14-7DD7-42E1-8AEE-60C8DD510E08}" srcId="{BC5DEFA6-0124-4BEF-8370-1EF2F3CDD26D}" destId="{BA183140-D503-4F4F-ABEB-9BB537538E6C}" srcOrd="2" destOrd="0" parTransId="{9A92FCE7-731A-4163-9BFA-BD8905A1026F}" sibTransId="{DD623980-5FE7-4879-B5D2-82F67745CC36}"/>
    <dgm:cxn modelId="{75290DEB-2FD6-4CFD-868A-4B7A5F472881}" type="presOf" srcId="{4DC49017-24A3-4686-B115-3BB4DC223C7E}" destId="{67C3A743-7740-4F42-B807-27A5733FC67D}" srcOrd="1" destOrd="0" presId="urn:microsoft.com/office/officeart/2005/8/layout/process4"/>
    <dgm:cxn modelId="{5F4BA96B-F918-4A23-892D-C3BA19E50B6F}" srcId="{BC5DEFA6-0124-4BEF-8370-1EF2F3CDD26D}" destId="{4DC49017-24A3-4686-B115-3BB4DC223C7E}" srcOrd="0" destOrd="0" parTransId="{8223453E-10ED-47FE-96CD-A04EE48D6C0A}" sibTransId="{CC75A4C9-965E-4FDC-B618-388F5574E75F}"/>
    <dgm:cxn modelId="{4266BDEF-59B9-408A-868C-C9063ADC377E}" type="presOf" srcId="{BC5DEFA6-0124-4BEF-8370-1EF2F3CDD26D}" destId="{C73ACC31-D96C-4DDD-B02A-A08138100A94}" srcOrd="0" destOrd="0" presId="urn:microsoft.com/office/officeart/2005/8/layout/process4"/>
    <dgm:cxn modelId="{613781FA-ED4F-43FB-9B61-54E8EA97A42F}" type="presParOf" srcId="{C73ACC31-D96C-4DDD-B02A-A08138100A94}" destId="{CABDA2A4-0F34-4C0B-89F5-39FC89EC2803}" srcOrd="0" destOrd="0" presId="urn:microsoft.com/office/officeart/2005/8/layout/process4"/>
    <dgm:cxn modelId="{41BDB692-A11D-4F06-AD43-C917698A188C}" type="presParOf" srcId="{CABDA2A4-0F34-4C0B-89F5-39FC89EC2803}" destId="{737633C2-AC91-42C4-BC27-8C7714BE5491}" srcOrd="0" destOrd="0" presId="urn:microsoft.com/office/officeart/2005/8/layout/process4"/>
    <dgm:cxn modelId="{3BD37A7D-455A-46E2-88D7-1C303BA4EF45}" type="presParOf" srcId="{CABDA2A4-0F34-4C0B-89F5-39FC89EC2803}" destId="{70FF225B-3C18-4806-AC94-7FF6CCB3F212}" srcOrd="1" destOrd="0" presId="urn:microsoft.com/office/officeart/2005/8/layout/process4"/>
    <dgm:cxn modelId="{385F5306-5FB5-4672-B90E-8937E71ED5FE}" type="presParOf" srcId="{CABDA2A4-0F34-4C0B-89F5-39FC89EC2803}" destId="{7795EE3C-8B89-40D4-BA31-AF011993EDDC}" srcOrd="2" destOrd="0" presId="urn:microsoft.com/office/officeart/2005/8/layout/process4"/>
    <dgm:cxn modelId="{E49D49ED-F068-44F2-8028-BAEA22F496D1}" type="presParOf" srcId="{7795EE3C-8B89-40D4-BA31-AF011993EDDC}" destId="{0894B660-A925-4E13-A14C-0DDB8079A1C8}" srcOrd="0" destOrd="0" presId="urn:microsoft.com/office/officeart/2005/8/layout/process4"/>
    <dgm:cxn modelId="{FDBB8145-791E-4D03-8021-7E757E4AD073}" type="presParOf" srcId="{7795EE3C-8B89-40D4-BA31-AF011993EDDC}" destId="{B5FF1C46-A998-4103-A8CA-A8DE8BC3E2AF}" srcOrd="1" destOrd="0" presId="urn:microsoft.com/office/officeart/2005/8/layout/process4"/>
    <dgm:cxn modelId="{88CB411E-1A54-4941-BCE9-CF0FCD67F596}" type="presParOf" srcId="{C73ACC31-D96C-4DDD-B02A-A08138100A94}" destId="{CC6C4EB6-145A-4D4B-867A-F154A28AE8E0}" srcOrd="1" destOrd="0" presId="urn:microsoft.com/office/officeart/2005/8/layout/process4"/>
    <dgm:cxn modelId="{3F26DE0D-6298-4C96-BE27-923C2C6AC641}" type="presParOf" srcId="{C73ACC31-D96C-4DDD-B02A-A08138100A94}" destId="{E28E8FE2-BF9C-4530-AD14-2C8E817B082A}" srcOrd="2" destOrd="0" presId="urn:microsoft.com/office/officeart/2005/8/layout/process4"/>
    <dgm:cxn modelId="{9B2DD01F-994A-4878-872C-AE5C23106A4F}" type="presParOf" srcId="{E28E8FE2-BF9C-4530-AD14-2C8E817B082A}" destId="{75556425-E8F6-4B57-A484-0CED8F71A037}" srcOrd="0" destOrd="0" presId="urn:microsoft.com/office/officeart/2005/8/layout/process4"/>
    <dgm:cxn modelId="{AA3C2FF3-56A0-4457-9101-53DCE94816BB}" type="presParOf" srcId="{E28E8FE2-BF9C-4530-AD14-2C8E817B082A}" destId="{3B0D0F73-7162-4B2A-A93B-5EA4FCE81213}" srcOrd="1" destOrd="0" presId="urn:microsoft.com/office/officeart/2005/8/layout/process4"/>
    <dgm:cxn modelId="{87B3B91B-78C9-45CC-80A2-10D9AE959CCF}" type="presParOf" srcId="{E28E8FE2-BF9C-4530-AD14-2C8E817B082A}" destId="{24E7DDAC-70FD-4292-833D-5482A0209FD1}" srcOrd="2" destOrd="0" presId="urn:microsoft.com/office/officeart/2005/8/layout/process4"/>
    <dgm:cxn modelId="{D6F6B3BF-8CC9-47FB-8553-87C4950A4348}" type="presParOf" srcId="{24E7DDAC-70FD-4292-833D-5482A0209FD1}" destId="{E3E14643-65E6-4DD9-84D9-466BCB5D8F31}" srcOrd="0" destOrd="0" presId="urn:microsoft.com/office/officeart/2005/8/layout/process4"/>
    <dgm:cxn modelId="{4872D564-DD6E-4AAD-80F1-D9D87F58CADD}" type="presParOf" srcId="{24E7DDAC-70FD-4292-833D-5482A0209FD1}" destId="{70C388B0-15DD-4F00-ACC0-267BAB3617E2}" srcOrd="1" destOrd="0" presId="urn:microsoft.com/office/officeart/2005/8/layout/process4"/>
    <dgm:cxn modelId="{EAA0481B-1A23-4AFB-BE8A-5BD320649838}" type="presParOf" srcId="{C73ACC31-D96C-4DDD-B02A-A08138100A94}" destId="{E466BBC4-1B89-4CA2-8EAD-F91880EACFE9}" srcOrd="3" destOrd="0" presId="urn:microsoft.com/office/officeart/2005/8/layout/process4"/>
    <dgm:cxn modelId="{370771F4-6B01-42E8-9E5F-7990896E7B14}" type="presParOf" srcId="{C73ACC31-D96C-4DDD-B02A-A08138100A94}" destId="{E8731424-673D-4ECC-8B0A-39AF3789BA55}" srcOrd="4" destOrd="0" presId="urn:microsoft.com/office/officeart/2005/8/layout/process4"/>
    <dgm:cxn modelId="{4C86BDD9-9B69-42E4-97B8-7742AA3AA497}" type="presParOf" srcId="{E8731424-673D-4ECC-8B0A-39AF3789BA55}" destId="{2BB8442E-380D-4507-97A8-B6E4E066FA3E}" srcOrd="0" destOrd="0" presId="urn:microsoft.com/office/officeart/2005/8/layout/process4"/>
    <dgm:cxn modelId="{B3598C48-5F97-482A-BFD8-8D84FDB53716}" type="presParOf" srcId="{E8731424-673D-4ECC-8B0A-39AF3789BA55}" destId="{67C3A743-7740-4F42-B807-27A5733FC67D}" srcOrd="1" destOrd="0" presId="urn:microsoft.com/office/officeart/2005/8/layout/process4"/>
    <dgm:cxn modelId="{FD76A0B2-8803-4B4C-B8BC-7D90C08EE47C}" type="presParOf" srcId="{E8731424-673D-4ECC-8B0A-39AF3789BA55}" destId="{F8BF29CD-7A0F-440C-91BD-60DE69801F31}" srcOrd="2" destOrd="0" presId="urn:microsoft.com/office/officeart/2005/8/layout/process4"/>
    <dgm:cxn modelId="{605A1605-CE6F-4DE1-B121-193BD71D3EEE}" type="presParOf" srcId="{F8BF29CD-7A0F-440C-91BD-60DE69801F31}" destId="{1F407531-D55A-41FB-8202-57819C40A97F}" srcOrd="0" destOrd="0" presId="urn:microsoft.com/office/officeart/2005/8/layout/process4"/>
    <dgm:cxn modelId="{0BAD5888-98D6-4116-BB84-FE7CD381F913}" type="presParOf" srcId="{F8BF29CD-7A0F-440C-91BD-60DE69801F31}" destId="{EC4621C2-CDA8-4498-9A54-B78D43EB073D}"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FF225B-3C18-4806-AC94-7FF6CCB3F212}">
      <dsp:nvSpPr>
        <dsp:cNvPr id="0" name=""/>
        <dsp:cNvSpPr/>
      </dsp:nvSpPr>
      <dsp:spPr>
        <a:xfrm>
          <a:off x="0" y="2547598"/>
          <a:ext cx="7704856" cy="836178"/>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l-GR" sz="2400" b="1" kern="1200" dirty="0" smtClean="0">
              <a:solidFill>
                <a:schemeClr val="accent4">
                  <a:lumMod val="50000"/>
                </a:schemeClr>
              </a:solidFill>
            </a:rPr>
            <a:t>ΘΥΓΑΤΡΙΚΗ Γ</a:t>
          </a:r>
          <a:endParaRPr lang="el-GR" sz="2400" b="1" kern="1200" dirty="0">
            <a:solidFill>
              <a:schemeClr val="accent4">
                <a:lumMod val="50000"/>
              </a:schemeClr>
            </a:solidFill>
          </a:endParaRPr>
        </a:p>
      </dsp:txBody>
      <dsp:txXfrm>
        <a:off x="0" y="2547598"/>
        <a:ext cx="7704856" cy="451536"/>
      </dsp:txXfrm>
    </dsp:sp>
    <dsp:sp modelId="{0894B660-A925-4E13-A14C-0DDB8079A1C8}">
      <dsp:nvSpPr>
        <dsp:cNvPr id="0" name=""/>
        <dsp:cNvSpPr/>
      </dsp:nvSpPr>
      <dsp:spPr>
        <a:xfrm>
          <a:off x="1319" y="2982411"/>
          <a:ext cx="4944569" cy="384642"/>
        </a:xfrm>
        <a:prstGeom prst="rect">
          <a:avLst/>
        </a:prstGeom>
        <a:solidFill>
          <a:schemeClr val="accent1">
            <a:alpha val="90000"/>
            <a:tint val="40000"/>
            <a:hueOff val="0"/>
            <a:satOff val="0"/>
            <a:lumOff val="0"/>
            <a:alphaOff val="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lvl="0" algn="ctr" defTabSz="977900">
            <a:lnSpc>
              <a:spcPct val="90000"/>
            </a:lnSpc>
            <a:spcBef>
              <a:spcPct val="0"/>
            </a:spcBef>
            <a:spcAft>
              <a:spcPct val="35000"/>
            </a:spcAft>
          </a:pPr>
          <a:r>
            <a:rPr lang="el-GR" sz="2200" b="1" kern="1200" dirty="0" smtClean="0"/>
            <a:t>ΔΙΚΑΙΩΜΑΤΑ ΜΕΙΩΨΗΦΙΑΣ</a:t>
          </a:r>
          <a:endParaRPr lang="el-GR" sz="2200" b="1" kern="1200" dirty="0"/>
        </a:p>
      </dsp:txBody>
      <dsp:txXfrm>
        <a:off x="1319" y="2982411"/>
        <a:ext cx="4944569" cy="384642"/>
      </dsp:txXfrm>
    </dsp:sp>
    <dsp:sp modelId="{B5FF1C46-A998-4103-A8CA-A8DE8BC3E2AF}">
      <dsp:nvSpPr>
        <dsp:cNvPr id="0" name=""/>
        <dsp:cNvSpPr/>
      </dsp:nvSpPr>
      <dsp:spPr>
        <a:xfrm>
          <a:off x="4945889" y="2982411"/>
          <a:ext cx="2757646" cy="384642"/>
        </a:xfrm>
        <a:prstGeom prst="rect">
          <a:avLst/>
        </a:prstGeom>
        <a:solidFill>
          <a:schemeClr val="accent1">
            <a:alpha val="90000"/>
            <a:tint val="40000"/>
            <a:hueOff val="0"/>
            <a:satOff val="0"/>
            <a:lumOff val="0"/>
            <a:alphaOff val="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lvl="0" algn="ctr" defTabSz="1022350">
            <a:lnSpc>
              <a:spcPct val="90000"/>
            </a:lnSpc>
            <a:spcBef>
              <a:spcPct val="0"/>
            </a:spcBef>
            <a:spcAft>
              <a:spcPct val="35000"/>
            </a:spcAft>
          </a:pPr>
          <a:r>
            <a:rPr lang="el-GR" sz="2300" b="1" kern="1200" dirty="0" smtClean="0">
              <a:latin typeface="Calibri" pitchFamily="34" charset="0"/>
            </a:rPr>
            <a:t>30%</a:t>
          </a:r>
          <a:endParaRPr lang="el-GR" sz="2300" b="1" kern="1200" dirty="0">
            <a:latin typeface="Calibri" pitchFamily="34" charset="0"/>
          </a:endParaRPr>
        </a:p>
      </dsp:txBody>
      <dsp:txXfrm>
        <a:off x="4945889" y="2982411"/>
        <a:ext cx="2757646" cy="384642"/>
      </dsp:txXfrm>
    </dsp:sp>
    <dsp:sp modelId="{3B0D0F73-7162-4B2A-A93B-5EA4FCE81213}">
      <dsp:nvSpPr>
        <dsp:cNvPr id="0" name=""/>
        <dsp:cNvSpPr/>
      </dsp:nvSpPr>
      <dsp:spPr>
        <a:xfrm rot="10800000">
          <a:off x="0" y="1274098"/>
          <a:ext cx="7704856" cy="1286043"/>
        </a:xfrm>
        <a:prstGeom prst="upArrowCallou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l-GR" sz="2400" b="1" kern="1200" dirty="0" smtClean="0">
              <a:solidFill>
                <a:srgbClr val="0000CC"/>
              </a:solidFill>
            </a:rPr>
            <a:t>ΘΥΓΑΤΡΙΚΗ Β</a:t>
          </a:r>
          <a:endParaRPr lang="el-GR" sz="2400" b="1" kern="1200" dirty="0">
            <a:solidFill>
              <a:srgbClr val="0000CC"/>
            </a:solidFill>
          </a:endParaRPr>
        </a:p>
      </dsp:txBody>
      <dsp:txXfrm rot="-10800000">
        <a:off x="0" y="1274098"/>
        <a:ext cx="7704856" cy="451401"/>
      </dsp:txXfrm>
    </dsp:sp>
    <dsp:sp modelId="{E3E14643-65E6-4DD9-84D9-466BCB5D8F31}">
      <dsp:nvSpPr>
        <dsp:cNvPr id="0" name=""/>
        <dsp:cNvSpPr/>
      </dsp:nvSpPr>
      <dsp:spPr>
        <a:xfrm>
          <a:off x="0" y="1725499"/>
          <a:ext cx="3852427" cy="384526"/>
        </a:xfrm>
        <a:prstGeom prst="rect">
          <a:avLst/>
        </a:prstGeom>
        <a:solidFill>
          <a:schemeClr val="accent1">
            <a:alpha val="90000"/>
            <a:tint val="40000"/>
            <a:hueOff val="0"/>
            <a:satOff val="0"/>
            <a:lumOff val="0"/>
            <a:alphaOff val="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lvl="0" algn="ctr" defTabSz="977900">
            <a:lnSpc>
              <a:spcPct val="90000"/>
            </a:lnSpc>
            <a:spcBef>
              <a:spcPct val="0"/>
            </a:spcBef>
            <a:spcAft>
              <a:spcPct val="35000"/>
            </a:spcAft>
          </a:pPr>
          <a:r>
            <a:rPr lang="el-GR" sz="2200" b="1" kern="1200" dirty="0" smtClean="0"/>
            <a:t>ΕΛΕΓΧΟΣ ΚΑΤΑ </a:t>
          </a:r>
          <a:r>
            <a:rPr lang="el-GR" sz="2200" b="1" kern="1200" dirty="0" smtClean="0">
              <a:latin typeface="Calibri" pitchFamily="34" charset="0"/>
            </a:rPr>
            <a:t>70%</a:t>
          </a:r>
          <a:endParaRPr lang="el-GR" sz="2200" b="1" kern="1200" dirty="0">
            <a:latin typeface="Calibri" pitchFamily="34" charset="0"/>
          </a:endParaRPr>
        </a:p>
      </dsp:txBody>
      <dsp:txXfrm>
        <a:off x="0" y="1725499"/>
        <a:ext cx="3852427" cy="384526"/>
      </dsp:txXfrm>
    </dsp:sp>
    <dsp:sp modelId="{70C388B0-15DD-4F00-ACC0-267BAB3617E2}">
      <dsp:nvSpPr>
        <dsp:cNvPr id="0" name=""/>
        <dsp:cNvSpPr/>
      </dsp:nvSpPr>
      <dsp:spPr>
        <a:xfrm>
          <a:off x="3852428" y="1725499"/>
          <a:ext cx="3852427" cy="384526"/>
        </a:xfrm>
        <a:prstGeom prst="rect">
          <a:avLst/>
        </a:prstGeom>
        <a:solidFill>
          <a:schemeClr val="accent1">
            <a:alpha val="90000"/>
            <a:tint val="40000"/>
            <a:hueOff val="0"/>
            <a:satOff val="0"/>
            <a:lumOff val="0"/>
            <a:alphaOff val="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lvl="0" algn="ctr" defTabSz="977900">
            <a:lnSpc>
              <a:spcPct val="90000"/>
            </a:lnSpc>
            <a:spcBef>
              <a:spcPct val="0"/>
            </a:spcBef>
            <a:spcAft>
              <a:spcPct val="35000"/>
            </a:spcAft>
          </a:pPr>
          <a:r>
            <a:rPr lang="el-GR" sz="2200" b="1" kern="1200" dirty="0" smtClean="0"/>
            <a:t>ΘΥΓΑΤΡΙΚΗΣ Γ</a:t>
          </a:r>
          <a:endParaRPr lang="el-GR" sz="2200" b="1" kern="1200" dirty="0"/>
        </a:p>
      </dsp:txBody>
      <dsp:txXfrm>
        <a:off x="3852428" y="1725499"/>
        <a:ext cx="3852427" cy="384526"/>
      </dsp:txXfrm>
    </dsp:sp>
    <dsp:sp modelId="{67C3A743-7740-4F42-B807-27A5733FC67D}">
      <dsp:nvSpPr>
        <dsp:cNvPr id="0" name=""/>
        <dsp:cNvSpPr/>
      </dsp:nvSpPr>
      <dsp:spPr>
        <a:xfrm rot="10800000">
          <a:off x="0" y="598"/>
          <a:ext cx="7704856" cy="1286043"/>
        </a:xfrm>
        <a:prstGeom prst="upArrowCallou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l-GR" sz="2800" b="1" kern="1200" dirty="0" smtClean="0">
              <a:solidFill>
                <a:srgbClr val="C00000"/>
              </a:solidFill>
            </a:rPr>
            <a:t>ΜΗΤΡΙΚΗ</a:t>
          </a:r>
          <a:endParaRPr lang="el-GR" sz="2800" b="1" kern="1200" dirty="0">
            <a:solidFill>
              <a:srgbClr val="C00000"/>
            </a:solidFill>
          </a:endParaRPr>
        </a:p>
      </dsp:txBody>
      <dsp:txXfrm rot="-10800000">
        <a:off x="0" y="598"/>
        <a:ext cx="7704856" cy="451401"/>
      </dsp:txXfrm>
    </dsp:sp>
    <dsp:sp modelId="{1F407531-D55A-41FB-8202-57819C40A97F}">
      <dsp:nvSpPr>
        <dsp:cNvPr id="0" name=""/>
        <dsp:cNvSpPr/>
      </dsp:nvSpPr>
      <dsp:spPr>
        <a:xfrm>
          <a:off x="0" y="451999"/>
          <a:ext cx="3852427" cy="384526"/>
        </a:xfrm>
        <a:prstGeom prst="rect">
          <a:avLst/>
        </a:prstGeom>
        <a:solidFill>
          <a:schemeClr val="accent1">
            <a:alpha val="90000"/>
            <a:tint val="40000"/>
            <a:hueOff val="0"/>
            <a:satOff val="0"/>
            <a:lumOff val="0"/>
            <a:alphaOff val="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lvl="0" algn="ctr" defTabSz="977900">
            <a:lnSpc>
              <a:spcPct val="90000"/>
            </a:lnSpc>
            <a:spcBef>
              <a:spcPct val="0"/>
            </a:spcBef>
            <a:spcAft>
              <a:spcPct val="35000"/>
            </a:spcAft>
          </a:pPr>
          <a:r>
            <a:rPr lang="el-GR" sz="2200" b="1" kern="1200" dirty="0" smtClean="0"/>
            <a:t>ΕΛΕΓΧΟΣ ΚΑΤΑ </a:t>
          </a:r>
          <a:r>
            <a:rPr lang="el-GR" sz="2200" b="1" kern="1200" dirty="0" smtClean="0">
              <a:latin typeface="Calibri" pitchFamily="34" charset="0"/>
            </a:rPr>
            <a:t>80%</a:t>
          </a:r>
          <a:endParaRPr lang="el-GR" sz="2200" b="1" kern="1200" dirty="0">
            <a:latin typeface="Calibri" pitchFamily="34" charset="0"/>
          </a:endParaRPr>
        </a:p>
      </dsp:txBody>
      <dsp:txXfrm>
        <a:off x="0" y="451999"/>
        <a:ext cx="3852427" cy="384526"/>
      </dsp:txXfrm>
    </dsp:sp>
    <dsp:sp modelId="{EC4621C2-CDA8-4498-9A54-B78D43EB073D}">
      <dsp:nvSpPr>
        <dsp:cNvPr id="0" name=""/>
        <dsp:cNvSpPr/>
      </dsp:nvSpPr>
      <dsp:spPr>
        <a:xfrm>
          <a:off x="3852428" y="451999"/>
          <a:ext cx="3852427" cy="384526"/>
        </a:xfrm>
        <a:prstGeom prst="rect">
          <a:avLst/>
        </a:prstGeom>
        <a:solidFill>
          <a:schemeClr val="accent1">
            <a:alpha val="90000"/>
            <a:tint val="40000"/>
            <a:hueOff val="0"/>
            <a:satOff val="0"/>
            <a:lumOff val="0"/>
            <a:alphaOff val="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lvl="0" algn="ctr" defTabSz="977900">
            <a:lnSpc>
              <a:spcPct val="90000"/>
            </a:lnSpc>
            <a:spcBef>
              <a:spcPct val="0"/>
            </a:spcBef>
            <a:spcAft>
              <a:spcPct val="35000"/>
            </a:spcAft>
          </a:pPr>
          <a:r>
            <a:rPr lang="el-GR" sz="2200" b="1" kern="1200" dirty="0" smtClean="0"/>
            <a:t>ΘΥΓΑΤΡΙΚΗΣ Β</a:t>
          </a:r>
          <a:endParaRPr lang="el-GR" sz="2200" b="1" kern="1200" dirty="0"/>
        </a:p>
      </dsp:txBody>
      <dsp:txXfrm>
        <a:off x="3852428" y="451999"/>
        <a:ext cx="3852427" cy="38452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dirty="0"/>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E3628E-61EF-4E29-8704-C484AC00D73D}" type="datetimeFigureOut">
              <a:rPr lang="el-GR" smtClean="0"/>
              <a:pPr/>
              <a:t>24/1/20</a:t>
            </a:fld>
            <a:endParaRPr lang="el-GR" dirty="0"/>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dirty="0"/>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CE5D30-66D8-473D-A7C1-AE8082119665}" type="slidenum">
              <a:rPr lang="el-GR" smtClean="0"/>
              <a:pPr/>
              <a:t>‹#›</a:t>
            </a:fld>
            <a:endParaRPr lang="el-GR" dirty="0"/>
          </a:p>
        </p:txBody>
      </p:sp>
    </p:spTree>
    <p:extLst>
      <p:ext uri="{BB962C8B-B14F-4D97-AF65-F5344CB8AC3E}">
        <p14:creationId xmlns:p14="http://schemas.microsoft.com/office/powerpoint/2010/main" val="2836232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DDD597B5-9951-42ED-BD6B-4DB9CA8A2EAC}" type="slidenum">
              <a:rPr lang="en-US" smtClean="0"/>
              <a:pPr eaLnBrk="1" hangingPunct="1">
                <a:defRPr/>
              </a:pPr>
              <a:t>14</a:t>
            </a:fld>
            <a:endParaRPr lang="en-US" dirty="0"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el-GR" dirty="0"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hdr" sz="quarter"/>
          </p:nvPr>
        </p:nvSpPr>
        <p:spPr>
          <a:noFill/>
        </p:spPr>
        <p:txBody>
          <a:bodyPr/>
          <a:lstStyle/>
          <a:p>
            <a:r>
              <a:rPr lang="el-GR" dirty="0" smtClean="0"/>
              <a:t>ΠΑΝΕΠΙΣΤΗΜΙΟ ΠΕΛΟΠΟΝΝΗΣΟΥ</a:t>
            </a:r>
          </a:p>
        </p:txBody>
      </p:sp>
      <p:sp>
        <p:nvSpPr>
          <p:cNvPr id="226307" name="Rectangle 3"/>
          <p:cNvSpPr>
            <a:spLocks noGrp="1" noChangeArrowheads="1"/>
          </p:cNvSpPr>
          <p:nvPr>
            <p:ph type="dt" sz="quarter" idx="1"/>
          </p:nvPr>
        </p:nvSpPr>
        <p:spPr>
          <a:noFill/>
        </p:spPr>
        <p:txBody>
          <a:bodyPr/>
          <a:lstStyle/>
          <a:p>
            <a:r>
              <a:rPr lang="el-GR" dirty="0" smtClean="0"/>
              <a:t>25-2-2009</a:t>
            </a:r>
          </a:p>
        </p:txBody>
      </p:sp>
      <p:sp>
        <p:nvSpPr>
          <p:cNvPr id="226308" name="Rectangle 7"/>
          <p:cNvSpPr>
            <a:spLocks noGrp="1" noChangeArrowheads="1"/>
          </p:cNvSpPr>
          <p:nvPr>
            <p:ph type="sldNum" sz="quarter" idx="5"/>
          </p:nvPr>
        </p:nvSpPr>
        <p:spPr>
          <a:noFill/>
        </p:spPr>
        <p:txBody>
          <a:bodyPr/>
          <a:lstStyle/>
          <a:p>
            <a:fld id="{AF43D23A-AECB-400A-8920-E2FA5F59D9EE}" type="slidenum">
              <a:rPr lang="el-GR" smtClean="0"/>
              <a:pPr/>
              <a:t>35</a:t>
            </a:fld>
            <a:endParaRPr lang="el-GR" dirty="0" smtClean="0"/>
          </a:p>
        </p:txBody>
      </p:sp>
      <p:sp>
        <p:nvSpPr>
          <p:cNvPr id="226309" name="Rectangle 2"/>
          <p:cNvSpPr>
            <a:spLocks noGrp="1" noRot="1" noChangeAspect="1" noChangeArrowheads="1" noTextEdit="1"/>
          </p:cNvSpPr>
          <p:nvPr>
            <p:ph type="sldImg"/>
          </p:nvPr>
        </p:nvSpPr>
        <p:spPr>
          <a:ln/>
        </p:spPr>
      </p:sp>
      <p:sp>
        <p:nvSpPr>
          <p:cNvPr id="226310" name="Rectangle 3"/>
          <p:cNvSpPr>
            <a:spLocks noGrp="1" noChangeArrowheads="1"/>
          </p:cNvSpPr>
          <p:nvPr>
            <p:ph type="body" idx="1"/>
          </p:nvPr>
        </p:nvSpPr>
        <p:spPr>
          <a:noFill/>
          <a:ln/>
        </p:spPr>
        <p:txBody>
          <a:bodyPr/>
          <a:lstStyle/>
          <a:p>
            <a:pPr eaLnBrk="1" hangingPunct="1"/>
            <a:endParaRPr lang="el-GR"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hdr" sz="quarter"/>
          </p:nvPr>
        </p:nvSpPr>
        <p:spPr>
          <a:noFill/>
        </p:spPr>
        <p:txBody>
          <a:bodyPr/>
          <a:lstStyle/>
          <a:p>
            <a:r>
              <a:rPr lang="el-GR" dirty="0" smtClean="0"/>
              <a:t>ΠΑΝΕΠΙΣΤΗΜΙΟ ΠΕΛΟΠΟΝΝΗΣΟΥ</a:t>
            </a:r>
          </a:p>
        </p:txBody>
      </p:sp>
      <p:sp>
        <p:nvSpPr>
          <p:cNvPr id="227331" name="Rectangle 3"/>
          <p:cNvSpPr>
            <a:spLocks noGrp="1" noChangeArrowheads="1"/>
          </p:cNvSpPr>
          <p:nvPr>
            <p:ph type="dt" sz="quarter" idx="1"/>
          </p:nvPr>
        </p:nvSpPr>
        <p:spPr>
          <a:noFill/>
        </p:spPr>
        <p:txBody>
          <a:bodyPr/>
          <a:lstStyle/>
          <a:p>
            <a:r>
              <a:rPr lang="el-GR" dirty="0" smtClean="0"/>
              <a:t>25-2-2009</a:t>
            </a:r>
          </a:p>
        </p:txBody>
      </p:sp>
      <p:sp>
        <p:nvSpPr>
          <p:cNvPr id="227332" name="Rectangle 7"/>
          <p:cNvSpPr>
            <a:spLocks noGrp="1" noChangeArrowheads="1"/>
          </p:cNvSpPr>
          <p:nvPr>
            <p:ph type="sldNum" sz="quarter" idx="5"/>
          </p:nvPr>
        </p:nvSpPr>
        <p:spPr>
          <a:noFill/>
        </p:spPr>
        <p:txBody>
          <a:bodyPr/>
          <a:lstStyle/>
          <a:p>
            <a:fld id="{0400F222-98B2-4589-BFBF-A841D1796D18}" type="slidenum">
              <a:rPr lang="el-GR" smtClean="0"/>
              <a:pPr/>
              <a:t>36</a:t>
            </a:fld>
            <a:endParaRPr lang="el-GR" dirty="0" smtClean="0"/>
          </a:p>
        </p:txBody>
      </p:sp>
      <p:sp>
        <p:nvSpPr>
          <p:cNvPr id="227333" name="Rectangle 2"/>
          <p:cNvSpPr>
            <a:spLocks noGrp="1" noRot="1" noChangeAspect="1" noChangeArrowheads="1" noTextEdit="1"/>
          </p:cNvSpPr>
          <p:nvPr>
            <p:ph type="sldImg"/>
          </p:nvPr>
        </p:nvSpPr>
        <p:spPr>
          <a:ln/>
        </p:spPr>
      </p:sp>
      <p:sp>
        <p:nvSpPr>
          <p:cNvPr id="227334" name="Rectangle 3"/>
          <p:cNvSpPr>
            <a:spLocks noGrp="1" noChangeArrowheads="1"/>
          </p:cNvSpPr>
          <p:nvPr>
            <p:ph type="body" idx="1"/>
          </p:nvPr>
        </p:nvSpPr>
        <p:spPr>
          <a:noFill/>
          <a:ln/>
        </p:spPr>
        <p:txBody>
          <a:bodyPr/>
          <a:lstStyle/>
          <a:p>
            <a:pPr eaLnBrk="1" hangingPunct="1"/>
            <a:endParaRPr lang="el-GR"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a:noFill/>
        </p:spPr>
        <p:txBody>
          <a:bodyPr/>
          <a:lstStyle/>
          <a:p>
            <a:r>
              <a:rPr lang="el-GR" dirty="0" smtClean="0"/>
              <a:t>ΠΑΝΕΠΙΣΤΗΜΙΟ ΠΕΛΟΠΟΝΝΗΣΟΥ</a:t>
            </a:r>
          </a:p>
        </p:txBody>
      </p:sp>
      <p:sp>
        <p:nvSpPr>
          <p:cNvPr id="229379" name="Rectangle 3"/>
          <p:cNvSpPr>
            <a:spLocks noGrp="1" noChangeArrowheads="1"/>
          </p:cNvSpPr>
          <p:nvPr>
            <p:ph type="dt" sz="quarter" idx="1"/>
          </p:nvPr>
        </p:nvSpPr>
        <p:spPr>
          <a:noFill/>
        </p:spPr>
        <p:txBody>
          <a:bodyPr/>
          <a:lstStyle/>
          <a:p>
            <a:r>
              <a:rPr lang="el-GR" dirty="0" smtClean="0"/>
              <a:t>25-2-2009</a:t>
            </a:r>
          </a:p>
        </p:txBody>
      </p:sp>
      <p:sp>
        <p:nvSpPr>
          <p:cNvPr id="229380" name="Rectangle 7"/>
          <p:cNvSpPr>
            <a:spLocks noGrp="1" noChangeArrowheads="1"/>
          </p:cNvSpPr>
          <p:nvPr>
            <p:ph type="sldNum" sz="quarter" idx="5"/>
          </p:nvPr>
        </p:nvSpPr>
        <p:spPr>
          <a:noFill/>
        </p:spPr>
        <p:txBody>
          <a:bodyPr/>
          <a:lstStyle/>
          <a:p>
            <a:fld id="{F7F77F6C-BAA5-4498-B0FD-498AB7F62951}" type="slidenum">
              <a:rPr lang="el-GR" smtClean="0"/>
              <a:pPr/>
              <a:t>37</a:t>
            </a:fld>
            <a:endParaRPr lang="el-GR" dirty="0" smtClean="0"/>
          </a:p>
        </p:txBody>
      </p:sp>
      <p:sp>
        <p:nvSpPr>
          <p:cNvPr id="229381" name="Rectangle 2"/>
          <p:cNvSpPr>
            <a:spLocks noGrp="1" noRot="1" noChangeAspect="1" noChangeArrowheads="1" noTextEdit="1"/>
          </p:cNvSpPr>
          <p:nvPr>
            <p:ph type="sldImg"/>
          </p:nvPr>
        </p:nvSpPr>
        <p:spPr>
          <a:ln/>
        </p:spPr>
      </p:sp>
      <p:sp>
        <p:nvSpPr>
          <p:cNvPr id="229382" name="Rectangle 3"/>
          <p:cNvSpPr>
            <a:spLocks noGrp="1" noChangeArrowheads="1"/>
          </p:cNvSpPr>
          <p:nvPr>
            <p:ph type="body" idx="1"/>
          </p:nvPr>
        </p:nvSpPr>
        <p:spPr>
          <a:noFill/>
          <a:ln/>
        </p:spPr>
        <p:txBody>
          <a:bodyPr/>
          <a:lstStyle/>
          <a:p>
            <a:pPr eaLnBrk="1" hangingPunct="1"/>
            <a:endParaRPr lang="el-GR"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hdr" sz="quarter"/>
          </p:nvPr>
        </p:nvSpPr>
        <p:spPr>
          <a:noFill/>
        </p:spPr>
        <p:txBody>
          <a:bodyPr/>
          <a:lstStyle/>
          <a:p>
            <a:r>
              <a:rPr lang="el-GR" dirty="0" smtClean="0"/>
              <a:t>ΠΑΝΕΠΙΣΤΗΜΙΟ ΠΕΛΟΠΟΝΝΗΣΟΥ</a:t>
            </a:r>
          </a:p>
        </p:txBody>
      </p:sp>
      <p:sp>
        <p:nvSpPr>
          <p:cNvPr id="230403" name="Rectangle 3"/>
          <p:cNvSpPr>
            <a:spLocks noGrp="1" noChangeArrowheads="1"/>
          </p:cNvSpPr>
          <p:nvPr>
            <p:ph type="dt" sz="quarter" idx="1"/>
          </p:nvPr>
        </p:nvSpPr>
        <p:spPr>
          <a:noFill/>
        </p:spPr>
        <p:txBody>
          <a:bodyPr/>
          <a:lstStyle/>
          <a:p>
            <a:r>
              <a:rPr lang="el-GR" dirty="0" smtClean="0"/>
              <a:t>25-2-2009</a:t>
            </a:r>
          </a:p>
        </p:txBody>
      </p:sp>
      <p:sp>
        <p:nvSpPr>
          <p:cNvPr id="230404" name="Rectangle 7"/>
          <p:cNvSpPr>
            <a:spLocks noGrp="1" noChangeArrowheads="1"/>
          </p:cNvSpPr>
          <p:nvPr>
            <p:ph type="sldNum" sz="quarter" idx="5"/>
          </p:nvPr>
        </p:nvSpPr>
        <p:spPr>
          <a:noFill/>
        </p:spPr>
        <p:txBody>
          <a:bodyPr/>
          <a:lstStyle/>
          <a:p>
            <a:fld id="{FE0D2701-56CE-416E-8103-CF81EB343D14}" type="slidenum">
              <a:rPr lang="el-GR" smtClean="0"/>
              <a:pPr/>
              <a:t>38</a:t>
            </a:fld>
            <a:endParaRPr lang="el-GR" dirty="0" smtClean="0"/>
          </a:p>
        </p:txBody>
      </p:sp>
      <p:sp>
        <p:nvSpPr>
          <p:cNvPr id="230405" name="Rectangle 2"/>
          <p:cNvSpPr>
            <a:spLocks noGrp="1" noRot="1" noChangeAspect="1" noChangeArrowheads="1" noTextEdit="1"/>
          </p:cNvSpPr>
          <p:nvPr>
            <p:ph type="sldImg"/>
          </p:nvPr>
        </p:nvSpPr>
        <p:spPr>
          <a:ln/>
        </p:spPr>
      </p:sp>
      <p:sp>
        <p:nvSpPr>
          <p:cNvPr id="230406" name="Rectangle 3"/>
          <p:cNvSpPr>
            <a:spLocks noGrp="1" noChangeArrowheads="1"/>
          </p:cNvSpPr>
          <p:nvPr>
            <p:ph type="body" idx="1"/>
          </p:nvPr>
        </p:nvSpPr>
        <p:spPr>
          <a:noFill/>
          <a:ln/>
        </p:spPr>
        <p:txBody>
          <a:bodyPr/>
          <a:lstStyle/>
          <a:p>
            <a:pPr eaLnBrk="1" hangingPunct="1"/>
            <a:endParaRPr lang="el-GR"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8A7389-1FFF-4760-9069-B7D82AFDBF27}" type="slidenum">
              <a:rPr lang="el-GR"/>
              <a:pPr/>
              <a:t>54</a:t>
            </a:fld>
            <a:endParaRPr lang="el-GR" dirty="0"/>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xfrm>
            <a:off x="914400" y="4343400"/>
            <a:ext cx="5029200" cy="4114800"/>
          </a:xfrm>
        </p:spPr>
        <p:txBody>
          <a:bodyPr/>
          <a:lstStyle/>
          <a:p>
            <a:endParaRPr lang="el-G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8A7389-1FFF-4760-9069-B7D82AFDBF27}" type="slidenum">
              <a:rPr lang="el-GR"/>
              <a:pPr/>
              <a:t>55</a:t>
            </a:fld>
            <a:endParaRPr lang="el-GR" dirty="0"/>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xfrm>
            <a:off x="914400" y="4343400"/>
            <a:ext cx="5029200" cy="4114800"/>
          </a:xfrm>
        </p:spPr>
        <p:txBody>
          <a:bodyPr/>
          <a:lstStyle/>
          <a:p>
            <a:endParaRPr lang="el-G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8DB07D-6CC9-4726-9BC3-867F10F5A502}" type="slidenum">
              <a:rPr lang="el-GR"/>
              <a:pPr/>
              <a:t>58</a:t>
            </a:fld>
            <a:endParaRPr lang="el-GR" dirty="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xfrm>
            <a:off x="914400" y="4343400"/>
            <a:ext cx="5029200" cy="4114800"/>
          </a:xfrm>
        </p:spPr>
        <p:txBody>
          <a:bodyPr/>
          <a:lstStyle/>
          <a:p>
            <a:endParaRPr lang="el-G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44419" name="Rectangle 3"/>
          <p:cNvSpPr>
            <a:spLocks noGrp="1" noChangeArrowheads="1"/>
          </p:cNvSpPr>
          <p:nvPr>
            <p:ph type="body" idx="1"/>
          </p:nvPr>
        </p:nvSpPr>
        <p:spPr bwMode="auto">
          <a:xfrm>
            <a:off x="914508" y="4343144"/>
            <a:ext cx="5028986" cy="4115019"/>
          </a:xfrm>
          <a:prstGeom prst="rect">
            <a:avLst/>
          </a:prstGeom>
          <a:solidFill>
            <a:srgbClr val="FFFFFF"/>
          </a:solidFill>
          <a:ln>
            <a:solidFill>
              <a:srgbClr val="000000"/>
            </a:solidFill>
            <a:miter lim="800000"/>
            <a:headEnd/>
            <a:tailEnd/>
          </a:ln>
        </p:spPr>
        <p:txBody>
          <a:bodyPr/>
          <a:lstStyle/>
          <a:p>
            <a:pPr>
              <a:spcBef>
                <a:spcPct val="0"/>
              </a:spcBef>
            </a:pPr>
            <a:endParaRPr lang="en-GB" sz="24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7123"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B47C8518-F4C0-4D63-9A67-8DE79FE03B19}" type="slidenum">
              <a:rPr lang="el-GR" smtClean="0"/>
              <a:pPr/>
              <a:t>76</a:t>
            </a:fld>
            <a:endParaRPr lang="el-GR" dirty="0"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l-GR"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ftr" sz="quarter" idx="4"/>
          </p:nvPr>
        </p:nvSpPr>
        <p:spPr>
          <a:noFill/>
        </p:spPr>
        <p:txBody>
          <a:bodyPr/>
          <a:lstStyle/>
          <a:p>
            <a:r>
              <a:rPr lang="el-GR" dirty="0" smtClean="0"/>
              <a:t>ΑΡΧΕΣ ΧΡΗΜΑΤΟΟΙΚΟΝΟΜΙΚΗΣ ΛΟΓΙΣΤΙΚΗΣ</a:t>
            </a:r>
          </a:p>
        </p:txBody>
      </p:sp>
      <p:sp>
        <p:nvSpPr>
          <p:cNvPr id="17411" name="Rectangle 7"/>
          <p:cNvSpPr>
            <a:spLocks noGrp="1" noChangeArrowheads="1"/>
          </p:cNvSpPr>
          <p:nvPr>
            <p:ph type="sldNum" sz="quarter" idx="5"/>
          </p:nvPr>
        </p:nvSpPr>
        <p:spPr>
          <a:noFill/>
        </p:spPr>
        <p:txBody>
          <a:bodyPr/>
          <a:lstStyle/>
          <a:p>
            <a:fld id="{7BE3C9A0-7913-45FF-B597-2DBD28F2252A}" type="slidenum">
              <a:rPr lang="el-GR" smtClean="0"/>
              <a:pPr/>
              <a:t>17</a:t>
            </a:fld>
            <a:endParaRPr lang="el-GR" dirty="0" smtClean="0"/>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a:ln/>
        </p:spPr>
        <p:txBody>
          <a:bodyPr/>
          <a:lstStyle/>
          <a:p>
            <a:pPr eaLnBrk="1" hangingPunct="1"/>
            <a:r>
              <a:rPr lang="el-GR" dirty="0" smtClean="0"/>
              <a:t>Π.χ οικονομικών μονάδων =περίπτερο, ξενοδ.μονάδα, τράπεζα ,επιστημονικό ίδρυμα μελετών και ερευνών </a:t>
            </a:r>
          </a:p>
          <a:p>
            <a:pPr eaLnBrk="1" hangingPunct="1"/>
            <a:r>
              <a:rPr lang="el-GR" dirty="0" smtClean="0"/>
              <a:t>Ατομική = σ’ ένα φυσικό πρόσωπο, σκοποί ιδιοκτήτη= σκοποί επιχειρ., όχι ελάχιστο κεφαλαίου, συνολικός έλεγχος από ιδιοκτήτη, προσωπική κ απεριόριστη ευθύνη του, άμεσα συνδεδεμένη με αυτόν  </a:t>
            </a:r>
          </a:p>
          <a:p>
            <a:pPr eaLnBrk="1" hangingPunct="1"/>
            <a:r>
              <a:rPr lang="el-GR" dirty="0" smtClean="0"/>
              <a:t>Ο.Ε-Ε.Ε = προσωπικές εταιρείες        Ο.Ε = προσωπική, απεριόριστη και εις ολόκληρον ευθύνη με σύνολο περιουσίας, σχηματίζεται όταν επιδιώκεται κοινός συντονισμός        Ε.Ε = ένας τουλάχιστον ετερόρρυθμος εταίρος –ευθύνη μέχρι ποσό εισφοράς</a:t>
            </a:r>
          </a:p>
          <a:p>
            <a:pPr eaLnBrk="1" hangingPunct="1"/>
            <a:r>
              <a:rPr lang="el-GR" dirty="0" smtClean="0"/>
              <a:t>Ε.Π.Ε = εταιρικό κεφάλαιο σε μερίδια ,ευθύνη μέχρι ποσού μερίδος- ΕΝΔΙΑΜΕΣΟΣ ΤΥΠΟΣ</a:t>
            </a:r>
          </a:p>
          <a:p>
            <a:pPr eaLnBrk="1" hangingPunct="1"/>
            <a:r>
              <a:rPr lang="el-GR" dirty="0" smtClean="0"/>
              <a:t>Α.Ε = Κεφάλαιο διαιρεμένο σε μετοχές-χρεόγραφα</a:t>
            </a:r>
          </a:p>
          <a:p>
            <a:pPr eaLnBrk="1" hangingPunct="1"/>
            <a:r>
              <a:rPr lang="el-GR" dirty="0" smtClean="0"/>
              <a:t>Αφανής= ως προς τα έξω η εταιρεία δεν υπάρχει , υφίσταται μόνο ως προς τις μεταξύ των εταίρων εσωτερικές σχέσεις</a:t>
            </a:r>
          </a:p>
          <a:p>
            <a:pPr eaLnBrk="1" hangingPunct="1"/>
            <a:r>
              <a:rPr lang="el-GR" dirty="0" smtClean="0"/>
              <a:t>Μέγεθος = ΔΥΣΚΟΛΗ διάκριση ,κυρίως κύκλος εργασιών, κεφάλαιο, αριθμός εργαζομένων</a:t>
            </a:r>
          </a:p>
          <a:p>
            <a:pPr eaLnBrk="1" hangingPunct="1"/>
            <a:r>
              <a:rPr lang="el-GR" dirty="0" smtClean="0"/>
              <a:t>Εξισωτική =σχολείο, προσαυξητική = κρατικό δημοτικό θέατρο,  </a:t>
            </a:r>
          </a:p>
          <a:p>
            <a:pPr eaLnBrk="1" hangingPunct="1"/>
            <a:endParaRPr lang="el-GR"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E3628996-7BB4-4FE9-82A2-5A2C4C64B0FA}" type="slidenum">
              <a:rPr lang="en-US" smtClean="0"/>
              <a:pPr eaLnBrk="1" hangingPunct="1">
                <a:defRPr/>
              </a:pPr>
              <a:t>77</a:t>
            </a:fld>
            <a:endParaRPr lang="en-US" dirty="0"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endParaRPr lang="el-GR" dirty="0"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AE3ABAF2-3622-4DC2-8033-E6B206EAB2AC}" type="slidenum">
              <a:rPr lang="en-US" smtClean="0"/>
              <a:pPr eaLnBrk="1" hangingPunct="1">
                <a:defRPr/>
              </a:pPr>
              <a:t>85</a:t>
            </a:fld>
            <a:endParaRPr lang="en-US" dirty="0"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endParaRPr lang="el-GR" dirty="0"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23F4CB5-E2F1-4E5D-9752-513E29B9E6A7}" type="slidenum">
              <a:rPr lang="en-US" smtClean="0"/>
              <a:pPr eaLnBrk="1" hangingPunct="1">
                <a:defRPr/>
              </a:pPr>
              <a:t>86</a:t>
            </a:fld>
            <a:endParaRPr lang="en-US" dirty="0"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el-GR" dirty="0"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753400B8-E5DA-4200-BE16-956F1619D52F}" type="slidenum">
              <a:rPr lang="en-US" smtClean="0"/>
              <a:pPr eaLnBrk="1" hangingPunct="1">
                <a:defRPr/>
              </a:pPr>
              <a:t>87</a:t>
            </a:fld>
            <a:endParaRPr lang="en-US" dirty="0"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el-GR" dirty="0"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07907"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06883"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08931" name="Rectangle 3"/>
          <p:cNvSpPr>
            <a:spLocks noGrp="1" noChangeArrowheads="1"/>
          </p:cNvSpPr>
          <p:nvPr>
            <p:ph type="body" idx="1"/>
          </p:nvPr>
        </p:nvSpPr>
        <p:spPr bwMode="auto">
          <a:xfrm>
            <a:off x="685480" y="4343144"/>
            <a:ext cx="5487041" cy="411501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113</a:t>
            </a:fld>
            <a:endParaRPr lang="el-GR" dirty="0"/>
          </a:p>
        </p:txBody>
      </p:sp>
    </p:spTree>
    <p:extLst>
      <p:ext uri="{BB962C8B-B14F-4D97-AF65-F5344CB8AC3E}">
        <p14:creationId xmlns:p14="http://schemas.microsoft.com/office/powerpoint/2010/main" val="41568307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117</a:t>
            </a:fld>
            <a:endParaRPr lang="el-GR" dirty="0"/>
          </a:p>
        </p:txBody>
      </p:sp>
    </p:spTree>
    <p:extLst>
      <p:ext uri="{BB962C8B-B14F-4D97-AF65-F5344CB8AC3E}">
        <p14:creationId xmlns:p14="http://schemas.microsoft.com/office/powerpoint/2010/main" val="41568307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E37F5D-42CE-4C8E-B53C-24527E3D2478}" type="slidenum">
              <a:rPr lang="el-GR"/>
              <a:pPr/>
              <a:t>152</a:t>
            </a:fld>
            <a:endParaRPr lang="el-GR" dirty="0"/>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xfrm>
            <a:off x="914400" y="4343400"/>
            <a:ext cx="5029200" cy="4114800"/>
          </a:xfrm>
        </p:spPr>
        <p:txBody>
          <a:bodyPr/>
          <a:lstStyle/>
          <a:p>
            <a:endParaRPr lang="el-G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26</a:t>
            </a:fld>
            <a:endParaRPr lang="el-GR" dirty="0"/>
          </a:p>
        </p:txBody>
      </p:sp>
    </p:spTree>
    <p:extLst>
      <p:ext uri="{BB962C8B-B14F-4D97-AF65-F5344CB8AC3E}">
        <p14:creationId xmlns:p14="http://schemas.microsoft.com/office/powerpoint/2010/main" val="41568307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9E3EEC-3318-4EE5-AE5F-F1E2DAD0863F}" type="slidenum">
              <a:rPr lang="el-GR"/>
              <a:pPr/>
              <a:t>153</a:t>
            </a:fld>
            <a:endParaRPr lang="el-GR" dirty="0"/>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xfrm>
            <a:off x="914400" y="4343400"/>
            <a:ext cx="5029200" cy="4114800"/>
          </a:xfrm>
        </p:spPr>
        <p:txBody>
          <a:bodyPr/>
          <a:lstStyle/>
          <a:p>
            <a:endParaRPr lang="el-G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hdr" sz="quarter"/>
          </p:nvPr>
        </p:nvSpPr>
        <p:spPr>
          <a:noFill/>
        </p:spPr>
        <p:txBody>
          <a:bodyPr/>
          <a:lstStyle/>
          <a:p>
            <a:r>
              <a:rPr lang="el-GR" dirty="0" smtClean="0"/>
              <a:t>ΠΑΝΕΠΙΣΤΗΜΙΟ ΠΕΛΟΠΟΝΝΗΣΟΥ</a:t>
            </a:r>
          </a:p>
        </p:txBody>
      </p:sp>
      <p:sp>
        <p:nvSpPr>
          <p:cNvPr id="243715" name="Rectangle 3"/>
          <p:cNvSpPr>
            <a:spLocks noGrp="1" noChangeArrowheads="1"/>
          </p:cNvSpPr>
          <p:nvPr>
            <p:ph type="dt" sz="quarter" idx="1"/>
          </p:nvPr>
        </p:nvSpPr>
        <p:spPr>
          <a:noFill/>
        </p:spPr>
        <p:txBody>
          <a:bodyPr/>
          <a:lstStyle/>
          <a:p>
            <a:r>
              <a:rPr lang="el-GR" dirty="0" smtClean="0"/>
              <a:t>25-2-2009</a:t>
            </a:r>
          </a:p>
        </p:txBody>
      </p:sp>
      <p:sp>
        <p:nvSpPr>
          <p:cNvPr id="243716" name="Rectangle 7"/>
          <p:cNvSpPr>
            <a:spLocks noGrp="1" noChangeArrowheads="1"/>
          </p:cNvSpPr>
          <p:nvPr>
            <p:ph type="sldNum" sz="quarter" idx="5"/>
          </p:nvPr>
        </p:nvSpPr>
        <p:spPr>
          <a:noFill/>
        </p:spPr>
        <p:txBody>
          <a:bodyPr/>
          <a:lstStyle/>
          <a:p>
            <a:fld id="{899272BF-3B74-489B-B91F-B876019FF9B9}" type="slidenum">
              <a:rPr lang="el-GR" smtClean="0"/>
              <a:pPr/>
              <a:t>299</a:t>
            </a:fld>
            <a:endParaRPr lang="el-GR" dirty="0" smtClean="0"/>
          </a:p>
        </p:txBody>
      </p:sp>
      <p:sp>
        <p:nvSpPr>
          <p:cNvPr id="243717" name="Rectangle 2"/>
          <p:cNvSpPr>
            <a:spLocks noGrp="1" noRot="1" noChangeAspect="1" noChangeArrowheads="1" noTextEdit="1"/>
          </p:cNvSpPr>
          <p:nvPr>
            <p:ph type="sldImg"/>
          </p:nvPr>
        </p:nvSpPr>
        <p:spPr>
          <a:ln/>
        </p:spPr>
      </p:sp>
      <p:sp>
        <p:nvSpPr>
          <p:cNvPr id="243718" name="Rectangle 3"/>
          <p:cNvSpPr>
            <a:spLocks noGrp="1" noChangeArrowheads="1"/>
          </p:cNvSpPr>
          <p:nvPr>
            <p:ph type="body" idx="1"/>
          </p:nvPr>
        </p:nvSpPr>
        <p:spPr>
          <a:noFill/>
          <a:ln/>
        </p:spPr>
        <p:txBody>
          <a:bodyPr/>
          <a:lstStyle/>
          <a:p>
            <a:pPr eaLnBrk="1" hangingPunct="1"/>
            <a:endParaRPr lang="el-GR"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hdr" sz="quarter"/>
          </p:nvPr>
        </p:nvSpPr>
        <p:spPr>
          <a:noFill/>
        </p:spPr>
        <p:txBody>
          <a:bodyPr/>
          <a:lstStyle/>
          <a:p>
            <a:r>
              <a:rPr lang="el-GR" dirty="0" smtClean="0"/>
              <a:t>ΠΑΝΕΠΙΣΤΗΜΙΟ ΠΕΛΟΠΟΝΝΗΣΟΥ</a:t>
            </a:r>
          </a:p>
        </p:txBody>
      </p:sp>
      <p:sp>
        <p:nvSpPr>
          <p:cNvPr id="246787" name="Rectangle 3"/>
          <p:cNvSpPr>
            <a:spLocks noGrp="1" noChangeArrowheads="1"/>
          </p:cNvSpPr>
          <p:nvPr>
            <p:ph type="dt" sz="quarter" idx="1"/>
          </p:nvPr>
        </p:nvSpPr>
        <p:spPr>
          <a:noFill/>
        </p:spPr>
        <p:txBody>
          <a:bodyPr/>
          <a:lstStyle/>
          <a:p>
            <a:r>
              <a:rPr lang="el-GR" dirty="0" smtClean="0"/>
              <a:t>25-2-2009</a:t>
            </a:r>
          </a:p>
        </p:txBody>
      </p:sp>
      <p:sp>
        <p:nvSpPr>
          <p:cNvPr id="246788" name="Rectangle 7"/>
          <p:cNvSpPr>
            <a:spLocks noGrp="1" noChangeArrowheads="1"/>
          </p:cNvSpPr>
          <p:nvPr>
            <p:ph type="sldNum" sz="quarter" idx="5"/>
          </p:nvPr>
        </p:nvSpPr>
        <p:spPr>
          <a:noFill/>
        </p:spPr>
        <p:txBody>
          <a:bodyPr/>
          <a:lstStyle/>
          <a:p>
            <a:fld id="{23D40F6D-8007-4E02-B8FA-1AAB996949B7}" type="slidenum">
              <a:rPr lang="el-GR" smtClean="0"/>
              <a:pPr/>
              <a:t>300</a:t>
            </a:fld>
            <a:endParaRPr lang="el-GR" dirty="0" smtClean="0"/>
          </a:p>
        </p:txBody>
      </p:sp>
      <p:sp>
        <p:nvSpPr>
          <p:cNvPr id="246789" name="Rectangle 2"/>
          <p:cNvSpPr>
            <a:spLocks noGrp="1" noRot="1" noChangeAspect="1" noChangeArrowheads="1" noTextEdit="1"/>
          </p:cNvSpPr>
          <p:nvPr>
            <p:ph type="sldImg"/>
          </p:nvPr>
        </p:nvSpPr>
        <p:spPr>
          <a:ln/>
        </p:spPr>
      </p:sp>
      <p:sp>
        <p:nvSpPr>
          <p:cNvPr id="246790" name="Rectangle 3"/>
          <p:cNvSpPr>
            <a:spLocks noGrp="1" noChangeArrowheads="1"/>
          </p:cNvSpPr>
          <p:nvPr>
            <p:ph type="body" idx="1"/>
          </p:nvPr>
        </p:nvSpPr>
        <p:spPr>
          <a:noFill/>
          <a:ln/>
        </p:spPr>
        <p:txBody>
          <a:bodyPr/>
          <a:lstStyle/>
          <a:p>
            <a:pPr eaLnBrk="1" hangingPunct="1"/>
            <a:endParaRPr lang="el-GR"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hdr" sz="quarter"/>
          </p:nvPr>
        </p:nvSpPr>
        <p:spPr>
          <a:noFill/>
        </p:spPr>
        <p:txBody>
          <a:bodyPr/>
          <a:lstStyle/>
          <a:p>
            <a:r>
              <a:rPr lang="el-GR" dirty="0" smtClean="0"/>
              <a:t>ΠΑΝΕΠΙΣΤΗΜΙΟ ΠΕΛΟΠΟΝΝΗΣΟΥ</a:t>
            </a:r>
          </a:p>
        </p:txBody>
      </p:sp>
      <p:sp>
        <p:nvSpPr>
          <p:cNvPr id="248835" name="Rectangle 3"/>
          <p:cNvSpPr>
            <a:spLocks noGrp="1" noChangeArrowheads="1"/>
          </p:cNvSpPr>
          <p:nvPr>
            <p:ph type="dt" sz="quarter" idx="1"/>
          </p:nvPr>
        </p:nvSpPr>
        <p:spPr>
          <a:noFill/>
        </p:spPr>
        <p:txBody>
          <a:bodyPr/>
          <a:lstStyle/>
          <a:p>
            <a:r>
              <a:rPr lang="el-GR" dirty="0" smtClean="0"/>
              <a:t>25-2-2009</a:t>
            </a:r>
          </a:p>
        </p:txBody>
      </p:sp>
      <p:sp>
        <p:nvSpPr>
          <p:cNvPr id="248836" name="Rectangle 7"/>
          <p:cNvSpPr>
            <a:spLocks noGrp="1" noChangeArrowheads="1"/>
          </p:cNvSpPr>
          <p:nvPr>
            <p:ph type="sldNum" sz="quarter" idx="5"/>
          </p:nvPr>
        </p:nvSpPr>
        <p:spPr>
          <a:noFill/>
        </p:spPr>
        <p:txBody>
          <a:bodyPr/>
          <a:lstStyle/>
          <a:p>
            <a:fld id="{9570D7E5-9628-4D0E-B7B4-1BCB0B63E52C}" type="slidenum">
              <a:rPr lang="el-GR" smtClean="0"/>
              <a:pPr/>
              <a:t>301</a:t>
            </a:fld>
            <a:endParaRPr lang="el-GR" dirty="0" smtClean="0"/>
          </a:p>
        </p:txBody>
      </p:sp>
      <p:sp>
        <p:nvSpPr>
          <p:cNvPr id="248837" name="Rectangle 2"/>
          <p:cNvSpPr>
            <a:spLocks noGrp="1" noRot="1" noChangeAspect="1" noChangeArrowheads="1" noTextEdit="1"/>
          </p:cNvSpPr>
          <p:nvPr>
            <p:ph type="sldImg"/>
          </p:nvPr>
        </p:nvSpPr>
        <p:spPr>
          <a:ln/>
        </p:spPr>
      </p:sp>
      <p:sp>
        <p:nvSpPr>
          <p:cNvPr id="248838" name="Rectangle 3"/>
          <p:cNvSpPr>
            <a:spLocks noGrp="1" noChangeArrowheads="1"/>
          </p:cNvSpPr>
          <p:nvPr>
            <p:ph type="body" idx="1"/>
          </p:nvPr>
        </p:nvSpPr>
        <p:spPr>
          <a:noFill/>
          <a:ln/>
        </p:spPr>
        <p:txBody>
          <a:bodyPr/>
          <a:lstStyle/>
          <a:p>
            <a:pPr eaLnBrk="1" hangingPunct="1"/>
            <a:endParaRPr lang="el-GR"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hdr" sz="quarter"/>
          </p:nvPr>
        </p:nvSpPr>
        <p:spPr>
          <a:noFill/>
        </p:spPr>
        <p:txBody>
          <a:bodyPr/>
          <a:lstStyle/>
          <a:p>
            <a:r>
              <a:rPr lang="el-GR" dirty="0" smtClean="0"/>
              <a:t>ΠΑΝΕΠΙΣΤΗΜΙΟ ΠΕΛΟΠΟΝΝΗΣΟΥ</a:t>
            </a:r>
          </a:p>
        </p:txBody>
      </p:sp>
      <p:sp>
        <p:nvSpPr>
          <p:cNvPr id="249859" name="Rectangle 3"/>
          <p:cNvSpPr>
            <a:spLocks noGrp="1" noChangeArrowheads="1"/>
          </p:cNvSpPr>
          <p:nvPr>
            <p:ph type="dt" sz="quarter" idx="1"/>
          </p:nvPr>
        </p:nvSpPr>
        <p:spPr>
          <a:noFill/>
        </p:spPr>
        <p:txBody>
          <a:bodyPr/>
          <a:lstStyle/>
          <a:p>
            <a:r>
              <a:rPr lang="el-GR" dirty="0" smtClean="0"/>
              <a:t>25-2-2009</a:t>
            </a:r>
          </a:p>
        </p:txBody>
      </p:sp>
      <p:sp>
        <p:nvSpPr>
          <p:cNvPr id="249860" name="Rectangle 7"/>
          <p:cNvSpPr>
            <a:spLocks noGrp="1" noChangeArrowheads="1"/>
          </p:cNvSpPr>
          <p:nvPr>
            <p:ph type="sldNum" sz="quarter" idx="5"/>
          </p:nvPr>
        </p:nvSpPr>
        <p:spPr>
          <a:noFill/>
        </p:spPr>
        <p:txBody>
          <a:bodyPr/>
          <a:lstStyle/>
          <a:p>
            <a:fld id="{EECC4382-3866-4CA8-971A-FFB18B2C337D}" type="slidenum">
              <a:rPr lang="el-GR" smtClean="0"/>
              <a:pPr/>
              <a:t>302</a:t>
            </a:fld>
            <a:endParaRPr lang="el-GR" dirty="0" smtClean="0"/>
          </a:p>
        </p:txBody>
      </p:sp>
      <p:sp>
        <p:nvSpPr>
          <p:cNvPr id="249861" name="Rectangle 2"/>
          <p:cNvSpPr>
            <a:spLocks noGrp="1" noRot="1" noChangeAspect="1" noChangeArrowheads="1" noTextEdit="1"/>
          </p:cNvSpPr>
          <p:nvPr>
            <p:ph type="sldImg"/>
          </p:nvPr>
        </p:nvSpPr>
        <p:spPr>
          <a:ln/>
        </p:spPr>
      </p:sp>
      <p:sp>
        <p:nvSpPr>
          <p:cNvPr id="249862" name="Rectangle 3"/>
          <p:cNvSpPr>
            <a:spLocks noGrp="1" noChangeArrowheads="1"/>
          </p:cNvSpPr>
          <p:nvPr>
            <p:ph type="body" idx="1"/>
          </p:nvPr>
        </p:nvSpPr>
        <p:spPr>
          <a:noFill/>
          <a:ln/>
        </p:spPr>
        <p:txBody>
          <a:bodyPr/>
          <a:lstStyle/>
          <a:p>
            <a:pPr eaLnBrk="1" hangingPunct="1"/>
            <a:endParaRPr lang="el-GR"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hdr" sz="quarter"/>
          </p:nvPr>
        </p:nvSpPr>
        <p:spPr>
          <a:noFill/>
        </p:spPr>
        <p:txBody>
          <a:bodyPr/>
          <a:lstStyle/>
          <a:p>
            <a:r>
              <a:rPr lang="el-GR" dirty="0" smtClean="0"/>
              <a:t>ΠΑΝΕΠΙΣΤΗΜΙΟ ΠΕΛΟΠΟΝΝΗΣΟΥ</a:t>
            </a:r>
          </a:p>
        </p:txBody>
      </p:sp>
      <p:sp>
        <p:nvSpPr>
          <p:cNvPr id="251907" name="Rectangle 3"/>
          <p:cNvSpPr>
            <a:spLocks noGrp="1" noChangeArrowheads="1"/>
          </p:cNvSpPr>
          <p:nvPr>
            <p:ph type="dt" sz="quarter" idx="1"/>
          </p:nvPr>
        </p:nvSpPr>
        <p:spPr>
          <a:noFill/>
        </p:spPr>
        <p:txBody>
          <a:bodyPr/>
          <a:lstStyle/>
          <a:p>
            <a:r>
              <a:rPr lang="el-GR" dirty="0" smtClean="0"/>
              <a:t>25-2-2009</a:t>
            </a:r>
          </a:p>
        </p:txBody>
      </p:sp>
      <p:sp>
        <p:nvSpPr>
          <p:cNvPr id="251908" name="Rectangle 7"/>
          <p:cNvSpPr>
            <a:spLocks noGrp="1" noChangeArrowheads="1"/>
          </p:cNvSpPr>
          <p:nvPr>
            <p:ph type="sldNum" sz="quarter" idx="5"/>
          </p:nvPr>
        </p:nvSpPr>
        <p:spPr>
          <a:noFill/>
        </p:spPr>
        <p:txBody>
          <a:bodyPr/>
          <a:lstStyle/>
          <a:p>
            <a:fld id="{0AE8DF63-3646-4BB5-8697-4034DFCDC240}" type="slidenum">
              <a:rPr lang="el-GR" smtClean="0"/>
              <a:pPr/>
              <a:t>303</a:t>
            </a:fld>
            <a:endParaRPr lang="el-GR" dirty="0" smtClean="0"/>
          </a:p>
        </p:txBody>
      </p:sp>
      <p:sp>
        <p:nvSpPr>
          <p:cNvPr id="251909" name="Rectangle 2"/>
          <p:cNvSpPr>
            <a:spLocks noGrp="1" noRot="1" noChangeAspect="1" noChangeArrowheads="1" noTextEdit="1"/>
          </p:cNvSpPr>
          <p:nvPr>
            <p:ph type="sldImg"/>
          </p:nvPr>
        </p:nvSpPr>
        <p:spPr>
          <a:ln/>
        </p:spPr>
      </p:sp>
      <p:sp>
        <p:nvSpPr>
          <p:cNvPr id="251910" name="Rectangle 3"/>
          <p:cNvSpPr>
            <a:spLocks noGrp="1" noChangeArrowheads="1"/>
          </p:cNvSpPr>
          <p:nvPr>
            <p:ph type="body" idx="1"/>
          </p:nvPr>
        </p:nvSpPr>
        <p:spPr>
          <a:noFill/>
          <a:ln/>
        </p:spPr>
        <p:txBody>
          <a:bodyPr/>
          <a:lstStyle/>
          <a:p>
            <a:pPr eaLnBrk="1" hangingPunct="1"/>
            <a:endParaRPr lang="el-GR"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hdr" sz="quarter"/>
          </p:nvPr>
        </p:nvSpPr>
        <p:spPr>
          <a:noFill/>
        </p:spPr>
        <p:txBody>
          <a:bodyPr/>
          <a:lstStyle/>
          <a:p>
            <a:r>
              <a:rPr lang="el-GR" dirty="0" smtClean="0"/>
              <a:t>ΠΑΝΕΠΙΣΤΗΜΙΟ ΠΕΛΟΠΟΝΝΗΣΟΥ</a:t>
            </a:r>
          </a:p>
        </p:txBody>
      </p:sp>
      <p:sp>
        <p:nvSpPr>
          <p:cNvPr id="252931" name="Rectangle 3"/>
          <p:cNvSpPr>
            <a:spLocks noGrp="1" noChangeArrowheads="1"/>
          </p:cNvSpPr>
          <p:nvPr>
            <p:ph type="dt" sz="quarter" idx="1"/>
          </p:nvPr>
        </p:nvSpPr>
        <p:spPr>
          <a:noFill/>
        </p:spPr>
        <p:txBody>
          <a:bodyPr/>
          <a:lstStyle/>
          <a:p>
            <a:r>
              <a:rPr lang="el-GR" dirty="0" smtClean="0"/>
              <a:t>25-2-2009</a:t>
            </a:r>
          </a:p>
        </p:txBody>
      </p:sp>
      <p:sp>
        <p:nvSpPr>
          <p:cNvPr id="252932" name="Rectangle 7"/>
          <p:cNvSpPr>
            <a:spLocks noGrp="1" noChangeArrowheads="1"/>
          </p:cNvSpPr>
          <p:nvPr>
            <p:ph type="sldNum" sz="quarter" idx="5"/>
          </p:nvPr>
        </p:nvSpPr>
        <p:spPr>
          <a:noFill/>
        </p:spPr>
        <p:txBody>
          <a:bodyPr/>
          <a:lstStyle/>
          <a:p>
            <a:fld id="{125CDF04-DAAB-48E6-B204-CEC9E4B2090E}" type="slidenum">
              <a:rPr lang="el-GR" smtClean="0"/>
              <a:pPr/>
              <a:t>304</a:t>
            </a:fld>
            <a:endParaRPr lang="el-GR" dirty="0" smtClean="0"/>
          </a:p>
        </p:txBody>
      </p:sp>
      <p:sp>
        <p:nvSpPr>
          <p:cNvPr id="252933" name="Rectangle 2"/>
          <p:cNvSpPr>
            <a:spLocks noGrp="1" noRot="1" noChangeAspect="1" noChangeArrowheads="1" noTextEdit="1"/>
          </p:cNvSpPr>
          <p:nvPr>
            <p:ph type="sldImg"/>
          </p:nvPr>
        </p:nvSpPr>
        <p:spPr>
          <a:ln/>
        </p:spPr>
      </p:sp>
      <p:sp>
        <p:nvSpPr>
          <p:cNvPr id="252934" name="Rectangle 3"/>
          <p:cNvSpPr>
            <a:spLocks noGrp="1" noChangeArrowheads="1"/>
          </p:cNvSpPr>
          <p:nvPr>
            <p:ph type="body" idx="1"/>
          </p:nvPr>
        </p:nvSpPr>
        <p:spPr>
          <a:noFill/>
          <a:ln/>
        </p:spPr>
        <p:txBody>
          <a:bodyPr/>
          <a:lstStyle/>
          <a:p>
            <a:pPr eaLnBrk="1" hangingPunct="1"/>
            <a:endParaRPr lang="el-GR"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hdr" sz="quarter"/>
          </p:nvPr>
        </p:nvSpPr>
        <p:spPr>
          <a:noFill/>
        </p:spPr>
        <p:txBody>
          <a:bodyPr/>
          <a:lstStyle/>
          <a:p>
            <a:r>
              <a:rPr lang="el-GR" dirty="0" smtClean="0"/>
              <a:t>ΠΑΝΕΠΙΣΤΗΜΙΟ ΠΕΛΟΠΟΝΝΗΣΟΥ</a:t>
            </a:r>
          </a:p>
        </p:txBody>
      </p:sp>
      <p:sp>
        <p:nvSpPr>
          <p:cNvPr id="253955" name="Rectangle 3"/>
          <p:cNvSpPr>
            <a:spLocks noGrp="1" noChangeArrowheads="1"/>
          </p:cNvSpPr>
          <p:nvPr>
            <p:ph type="dt" sz="quarter" idx="1"/>
          </p:nvPr>
        </p:nvSpPr>
        <p:spPr>
          <a:noFill/>
        </p:spPr>
        <p:txBody>
          <a:bodyPr/>
          <a:lstStyle/>
          <a:p>
            <a:r>
              <a:rPr lang="el-GR" dirty="0" smtClean="0"/>
              <a:t>25-2-2009</a:t>
            </a:r>
          </a:p>
        </p:txBody>
      </p:sp>
      <p:sp>
        <p:nvSpPr>
          <p:cNvPr id="253956" name="Rectangle 7"/>
          <p:cNvSpPr>
            <a:spLocks noGrp="1" noChangeArrowheads="1"/>
          </p:cNvSpPr>
          <p:nvPr>
            <p:ph type="sldNum" sz="quarter" idx="5"/>
          </p:nvPr>
        </p:nvSpPr>
        <p:spPr>
          <a:noFill/>
        </p:spPr>
        <p:txBody>
          <a:bodyPr/>
          <a:lstStyle/>
          <a:p>
            <a:fld id="{38FC78FB-472C-4F8B-85BC-8578A08937D9}" type="slidenum">
              <a:rPr lang="el-GR" smtClean="0"/>
              <a:pPr/>
              <a:t>305</a:t>
            </a:fld>
            <a:endParaRPr lang="el-GR" dirty="0" smtClean="0"/>
          </a:p>
        </p:txBody>
      </p:sp>
      <p:sp>
        <p:nvSpPr>
          <p:cNvPr id="253957" name="Rectangle 2"/>
          <p:cNvSpPr>
            <a:spLocks noGrp="1" noRot="1" noChangeAspect="1" noChangeArrowheads="1" noTextEdit="1"/>
          </p:cNvSpPr>
          <p:nvPr>
            <p:ph type="sldImg"/>
          </p:nvPr>
        </p:nvSpPr>
        <p:spPr>
          <a:ln/>
        </p:spPr>
      </p:sp>
      <p:sp>
        <p:nvSpPr>
          <p:cNvPr id="253958" name="Rectangle 3"/>
          <p:cNvSpPr>
            <a:spLocks noGrp="1" noChangeArrowheads="1"/>
          </p:cNvSpPr>
          <p:nvPr>
            <p:ph type="body" idx="1"/>
          </p:nvPr>
        </p:nvSpPr>
        <p:spPr>
          <a:noFill/>
          <a:ln/>
        </p:spPr>
        <p:txBody>
          <a:bodyPr/>
          <a:lstStyle/>
          <a:p>
            <a:pPr eaLnBrk="1" hangingPunct="1"/>
            <a:endParaRPr lang="el-GR"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DF61EA0F-A667-4B49-8422-0062BC55E249}" type="slidenum">
              <a:rPr lang="el-GR" smtClean="0"/>
              <a:pPr/>
              <a:t>390</a:t>
            </a:fld>
            <a:endParaRPr lang="el-GR" dirty="0"/>
          </a:p>
        </p:txBody>
      </p:sp>
    </p:spTree>
    <p:extLst>
      <p:ext uri="{BB962C8B-B14F-4D97-AF65-F5344CB8AC3E}">
        <p14:creationId xmlns:p14="http://schemas.microsoft.com/office/powerpoint/2010/main" val="3649980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27</a:t>
            </a:fld>
            <a:endParaRPr lang="el-GR" dirty="0"/>
          </a:p>
        </p:txBody>
      </p:sp>
    </p:spTree>
    <p:extLst>
      <p:ext uri="{BB962C8B-B14F-4D97-AF65-F5344CB8AC3E}">
        <p14:creationId xmlns:p14="http://schemas.microsoft.com/office/powerpoint/2010/main" val="4156830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28</a:t>
            </a:fld>
            <a:endParaRPr lang="el-GR" dirty="0"/>
          </a:p>
        </p:txBody>
      </p:sp>
    </p:spTree>
    <p:extLst>
      <p:ext uri="{BB962C8B-B14F-4D97-AF65-F5344CB8AC3E}">
        <p14:creationId xmlns:p14="http://schemas.microsoft.com/office/powerpoint/2010/main" val="4156830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29</a:t>
            </a:fld>
            <a:endParaRPr lang="el-GR" dirty="0"/>
          </a:p>
        </p:txBody>
      </p:sp>
    </p:spTree>
    <p:extLst>
      <p:ext uri="{BB962C8B-B14F-4D97-AF65-F5344CB8AC3E}">
        <p14:creationId xmlns:p14="http://schemas.microsoft.com/office/powerpoint/2010/main" val="4156830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hdr" sz="quarter"/>
          </p:nvPr>
        </p:nvSpPr>
        <p:spPr>
          <a:noFill/>
        </p:spPr>
        <p:txBody>
          <a:bodyPr/>
          <a:lstStyle/>
          <a:p>
            <a:r>
              <a:rPr lang="el-GR" dirty="0" smtClean="0"/>
              <a:t>ΠΑΝΕΠΙΣΤΗΜΙΟ ΠΕΛΟΠΟΝΝΗΣΟΥ</a:t>
            </a:r>
          </a:p>
        </p:txBody>
      </p:sp>
      <p:sp>
        <p:nvSpPr>
          <p:cNvPr id="151555" name="Rectangle 3"/>
          <p:cNvSpPr>
            <a:spLocks noGrp="1" noChangeArrowheads="1"/>
          </p:cNvSpPr>
          <p:nvPr>
            <p:ph type="dt" sz="quarter" idx="1"/>
          </p:nvPr>
        </p:nvSpPr>
        <p:spPr>
          <a:noFill/>
        </p:spPr>
        <p:txBody>
          <a:bodyPr/>
          <a:lstStyle/>
          <a:p>
            <a:r>
              <a:rPr lang="el-GR" dirty="0" smtClean="0"/>
              <a:t>25-2-2009</a:t>
            </a:r>
          </a:p>
        </p:txBody>
      </p:sp>
      <p:sp>
        <p:nvSpPr>
          <p:cNvPr id="151556" name="Rectangle 7"/>
          <p:cNvSpPr>
            <a:spLocks noGrp="1" noChangeArrowheads="1"/>
          </p:cNvSpPr>
          <p:nvPr>
            <p:ph type="sldNum" sz="quarter" idx="5"/>
          </p:nvPr>
        </p:nvSpPr>
        <p:spPr>
          <a:noFill/>
        </p:spPr>
        <p:txBody>
          <a:bodyPr/>
          <a:lstStyle/>
          <a:p>
            <a:fld id="{009F2C31-0993-4AC3-8B50-8CA677F4B3C3}" type="slidenum">
              <a:rPr lang="el-GR" smtClean="0"/>
              <a:pPr/>
              <a:t>32</a:t>
            </a:fld>
            <a:endParaRPr lang="el-GR" dirty="0" smtClean="0"/>
          </a:p>
        </p:txBody>
      </p:sp>
      <p:sp>
        <p:nvSpPr>
          <p:cNvPr id="151557" name="Rectangle 2"/>
          <p:cNvSpPr>
            <a:spLocks noGrp="1" noRot="1" noChangeAspect="1" noChangeArrowheads="1" noTextEdit="1"/>
          </p:cNvSpPr>
          <p:nvPr>
            <p:ph type="sldImg"/>
          </p:nvPr>
        </p:nvSpPr>
        <p:spPr>
          <a:ln/>
        </p:spPr>
      </p:sp>
      <p:sp>
        <p:nvSpPr>
          <p:cNvPr id="151558" name="Rectangle 3"/>
          <p:cNvSpPr>
            <a:spLocks noGrp="1" noChangeArrowheads="1"/>
          </p:cNvSpPr>
          <p:nvPr>
            <p:ph type="body" idx="1"/>
          </p:nvPr>
        </p:nvSpPr>
        <p:spPr>
          <a:noFill/>
          <a:ln/>
        </p:spPr>
        <p:txBody>
          <a:bodyPr/>
          <a:lstStyle/>
          <a:p>
            <a:pPr eaLnBrk="1" hangingPunct="1"/>
            <a:endParaRPr lang="el-GR"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hdr" sz="quarter"/>
          </p:nvPr>
        </p:nvSpPr>
        <p:spPr>
          <a:noFill/>
        </p:spPr>
        <p:txBody>
          <a:bodyPr/>
          <a:lstStyle/>
          <a:p>
            <a:r>
              <a:rPr lang="el-GR" dirty="0" smtClean="0"/>
              <a:t>ΠΑΝΕΠΙΣΤΗΜΙΟ ΠΕΛΟΠΟΝΝΗΣΟΥ</a:t>
            </a:r>
          </a:p>
        </p:txBody>
      </p:sp>
      <p:sp>
        <p:nvSpPr>
          <p:cNvPr id="152579" name="Rectangle 3"/>
          <p:cNvSpPr>
            <a:spLocks noGrp="1" noChangeArrowheads="1"/>
          </p:cNvSpPr>
          <p:nvPr>
            <p:ph type="dt" sz="quarter" idx="1"/>
          </p:nvPr>
        </p:nvSpPr>
        <p:spPr>
          <a:noFill/>
        </p:spPr>
        <p:txBody>
          <a:bodyPr/>
          <a:lstStyle/>
          <a:p>
            <a:r>
              <a:rPr lang="el-GR" dirty="0" smtClean="0"/>
              <a:t>25-2-2009</a:t>
            </a:r>
          </a:p>
        </p:txBody>
      </p:sp>
      <p:sp>
        <p:nvSpPr>
          <p:cNvPr id="152580" name="Rectangle 7"/>
          <p:cNvSpPr>
            <a:spLocks noGrp="1" noChangeArrowheads="1"/>
          </p:cNvSpPr>
          <p:nvPr>
            <p:ph type="sldNum" sz="quarter" idx="5"/>
          </p:nvPr>
        </p:nvSpPr>
        <p:spPr>
          <a:noFill/>
        </p:spPr>
        <p:txBody>
          <a:bodyPr/>
          <a:lstStyle/>
          <a:p>
            <a:fld id="{C183F8CE-293E-4C03-8547-4121035F9512}" type="slidenum">
              <a:rPr lang="el-GR" smtClean="0"/>
              <a:pPr/>
              <a:t>33</a:t>
            </a:fld>
            <a:endParaRPr lang="el-GR" dirty="0" smtClean="0"/>
          </a:p>
        </p:txBody>
      </p:sp>
      <p:sp>
        <p:nvSpPr>
          <p:cNvPr id="152581" name="Rectangle 2"/>
          <p:cNvSpPr>
            <a:spLocks noGrp="1" noRot="1" noChangeAspect="1" noChangeArrowheads="1" noTextEdit="1"/>
          </p:cNvSpPr>
          <p:nvPr>
            <p:ph type="sldImg"/>
          </p:nvPr>
        </p:nvSpPr>
        <p:spPr>
          <a:ln/>
        </p:spPr>
      </p:sp>
      <p:sp>
        <p:nvSpPr>
          <p:cNvPr id="152582" name="Rectangle 3"/>
          <p:cNvSpPr>
            <a:spLocks noGrp="1" noChangeArrowheads="1"/>
          </p:cNvSpPr>
          <p:nvPr>
            <p:ph type="body" idx="1"/>
          </p:nvPr>
        </p:nvSpPr>
        <p:spPr>
          <a:noFill/>
          <a:ln/>
        </p:spPr>
        <p:txBody>
          <a:bodyPr/>
          <a:lstStyle/>
          <a:p>
            <a:pPr eaLnBrk="1" hangingPunct="1"/>
            <a:endParaRPr lang="el-GR"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hdr" sz="quarter"/>
          </p:nvPr>
        </p:nvSpPr>
        <p:spPr>
          <a:noFill/>
        </p:spPr>
        <p:txBody>
          <a:bodyPr/>
          <a:lstStyle/>
          <a:p>
            <a:r>
              <a:rPr lang="el-GR" dirty="0" smtClean="0"/>
              <a:t>ΠΑΝΕΠΙΣΤΗΜΙΟ ΠΕΛΟΠΟΝΝΗΣΟΥ</a:t>
            </a:r>
          </a:p>
        </p:txBody>
      </p:sp>
      <p:sp>
        <p:nvSpPr>
          <p:cNvPr id="154627" name="Rectangle 3"/>
          <p:cNvSpPr>
            <a:spLocks noGrp="1" noChangeArrowheads="1"/>
          </p:cNvSpPr>
          <p:nvPr>
            <p:ph type="dt" sz="quarter" idx="1"/>
          </p:nvPr>
        </p:nvSpPr>
        <p:spPr>
          <a:noFill/>
        </p:spPr>
        <p:txBody>
          <a:bodyPr/>
          <a:lstStyle/>
          <a:p>
            <a:r>
              <a:rPr lang="el-GR" dirty="0" smtClean="0"/>
              <a:t>25-2-2009</a:t>
            </a:r>
          </a:p>
        </p:txBody>
      </p:sp>
      <p:sp>
        <p:nvSpPr>
          <p:cNvPr id="154628" name="Rectangle 7"/>
          <p:cNvSpPr>
            <a:spLocks noGrp="1" noChangeArrowheads="1"/>
          </p:cNvSpPr>
          <p:nvPr>
            <p:ph type="sldNum" sz="quarter" idx="5"/>
          </p:nvPr>
        </p:nvSpPr>
        <p:spPr>
          <a:noFill/>
        </p:spPr>
        <p:txBody>
          <a:bodyPr/>
          <a:lstStyle/>
          <a:p>
            <a:fld id="{ED968200-F837-4BA0-82B3-A4C7387CEBAE}" type="slidenum">
              <a:rPr lang="el-GR" smtClean="0"/>
              <a:pPr/>
              <a:t>34</a:t>
            </a:fld>
            <a:endParaRPr lang="el-GR" dirty="0" smtClean="0"/>
          </a:p>
        </p:txBody>
      </p:sp>
      <p:sp>
        <p:nvSpPr>
          <p:cNvPr id="154629" name="Rectangle 2"/>
          <p:cNvSpPr>
            <a:spLocks noGrp="1" noRot="1" noChangeAspect="1" noChangeArrowheads="1" noTextEdit="1"/>
          </p:cNvSpPr>
          <p:nvPr>
            <p:ph type="sldImg"/>
          </p:nvPr>
        </p:nvSpPr>
        <p:spPr>
          <a:ln/>
        </p:spPr>
      </p:sp>
      <p:sp>
        <p:nvSpPr>
          <p:cNvPr id="154630" name="Rectangle 3"/>
          <p:cNvSpPr>
            <a:spLocks noGrp="1" noChangeArrowheads="1"/>
          </p:cNvSpPr>
          <p:nvPr>
            <p:ph type="body" idx="1"/>
          </p:nvPr>
        </p:nvSpPr>
        <p:spPr>
          <a:noFill/>
          <a:ln/>
        </p:spPr>
        <p:txBody>
          <a:bodyPr/>
          <a:lstStyle/>
          <a:p>
            <a:pPr eaLnBrk="1" hangingPunct="1"/>
            <a:endParaRPr lang="el-GR"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9" name="8 - Υπότιτλος"/>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28" name="27 - Τίτλος"/>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l-GR" smtClean="0"/>
              <a:t>Kλικ για επεξεργασία του τίτλου</a:t>
            </a:r>
            <a:endParaRPr kumimoji="0" lang="en-US"/>
          </a:p>
        </p:txBody>
      </p:sp>
      <p:cxnSp>
        <p:nvCxnSpPr>
          <p:cNvPr id="8" name="7 - Ευθεία γραμμή σύνδεσης"/>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12 - Ευθεία γραμμή σύνδεσης"/>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13 - Έλλειψη"/>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dirty="0"/>
          </a:p>
        </p:txBody>
      </p:sp>
      <p:sp>
        <p:nvSpPr>
          <p:cNvPr id="15" name="14 - Θέση ημερομηνίας"/>
          <p:cNvSpPr>
            <a:spLocks noGrp="1"/>
          </p:cNvSpPr>
          <p:nvPr>
            <p:ph type="dt" sz="half" idx="10"/>
          </p:nvPr>
        </p:nvSpPr>
        <p:spPr/>
        <p:txBody>
          <a:bodyPr/>
          <a:lstStyle/>
          <a:p>
            <a:fld id="{C09DA137-6386-404E-A3DA-D43B8CBE0BDE}" type="datetimeFigureOut">
              <a:rPr lang="el-GR" smtClean="0"/>
              <a:pPr/>
              <a:t>24/1/20</a:t>
            </a:fld>
            <a:endParaRPr lang="el-GR" dirty="0"/>
          </a:p>
        </p:txBody>
      </p:sp>
      <p:sp>
        <p:nvSpPr>
          <p:cNvPr id="16" name="15 - Θέση αριθμού διαφάνειας"/>
          <p:cNvSpPr>
            <a:spLocks noGrp="1"/>
          </p:cNvSpPr>
          <p:nvPr>
            <p:ph type="sldNum" sz="quarter" idx="11"/>
          </p:nvPr>
        </p:nvSpPr>
        <p:spPr/>
        <p:txBody>
          <a:bodyPr/>
          <a:lstStyle/>
          <a:p>
            <a:fld id="{8AA87D64-1017-42A6-88C8-4D80FB851A9A}" type="slidenum">
              <a:rPr lang="el-GR" smtClean="0"/>
              <a:pPr/>
              <a:t>‹#›</a:t>
            </a:fld>
            <a:endParaRPr lang="el-GR" dirty="0"/>
          </a:p>
        </p:txBody>
      </p:sp>
      <p:sp>
        <p:nvSpPr>
          <p:cNvPr id="17" name="16 - Θέση υποσέλιδου"/>
          <p:cNvSpPr>
            <a:spLocks noGrp="1"/>
          </p:cNvSpPr>
          <p:nvPr>
            <p:ph type="ftr" sz="quarter" idx="12"/>
          </p:nvPr>
        </p:nvSpPr>
        <p:spPr/>
        <p:txBody>
          <a:bodyPr/>
          <a:lstStyle/>
          <a:p>
            <a:endParaRPr lang="el-G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C09DA137-6386-404E-A3DA-D43B8CBE0BDE}" type="datetimeFigureOut">
              <a:rPr lang="el-GR" smtClean="0"/>
              <a:pPr/>
              <a:t>24/1/20</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8AA87D64-1017-42A6-88C8-4D80FB851A9A}" type="slidenum">
              <a:rPr lang="el-GR" smtClean="0"/>
              <a:pPr/>
              <a:t>‹#›</a:t>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C09DA137-6386-404E-A3DA-D43B8CBE0BDE}" type="datetimeFigureOut">
              <a:rPr lang="el-GR" smtClean="0"/>
              <a:pPr/>
              <a:t>24/1/20</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8AA87D64-1017-42A6-88C8-4D80FB851A9A}" type="slidenum">
              <a:rPr lang="el-GR" smtClean="0"/>
              <a:pPr/>
              <a:t>‹#›</a:t>
            </a:fld>
            <a:endParaRPr lang="el-G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κειμένου 2"/>
          <p:cNvSpPr>
            <a:spLocks noGrp="1"/>
          </p:cNvSpPr>
          <p:nvPr>
            <p:ph type="body" sz="half" idx="1"/>
          </p:nvPr>
        </p:nvSpPr>
        <p:spPr>
          <a:xfrm>
            <a:off x="468313" y="1628775"/>
            <a:ext cx="4038600" cy="45259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quarter" idx="2"/>
          </p:nvPr>
        </p:nvSpPr>
        <p:spPr>
          <a:xfrm>
            <a:off x="4659313" y="1628775"/>
            <a:ext cx="4038600" cy="21859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περιεχομένου 4"/>
          <p:cNvSpPr>
            <a:spLocks noGrp="1"/>
          </p:cNvSpPr>
          <p:nvPr>
            <p:ph sz="quarter" idx="3"/>
          </p:nvPr>
        </p:nvSpPr>
        <p:spPr>
          <a:xfrm>
            <a:off x="4659313" y="3967163"/>
            <a:ext cx="4038600" cy="21875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Rectangle 4"/>
          <p:cNvSpPr>
            <a:spLocks noGrp="1" noChangeArrowheads="1"/>
          </p:cNvSpPr>
          <p:nvPr>
            <p:ph type="dt" sz="half" idx="10"/>
          </p:nvPr>
        </p:nvSpPr>
        <p:spPr>
          <a:ln/>
        </p:spPr>
        <p:txBody>
          <a:bodyPr/>
          <a:lstStyle>
            <a:lvl1pPr>
              <a:defRPr/>
            </a:lvl1pPr>
          </a:lstStyle>
          <a:p>
            <a:pPr>
              <a:defRPr/>
            </a:pPr>
            <a:endParaRPr lang="en-NZ" dirty="0"/>
          </a:p>
        </p:txBody>
      </p:sp>
      <p:sp>
        <p:nvSpPr>
          <p:cNvPr id="7" name="Rectangle 6"/>
          <p:cNvSpPr>
            <a:spLocks noGrp="1" noChangeArrowheads="1"/>
          </p:cNvSpPr>
          <p:nvPr>
            <p:ph type="sldNum" sz="quarter" idx="11"/>
          </p:nvPr>
        </p:nvSpPr>
        <p:spPr>
          <a:ln/>
        </p:spPr>
        <p:txBody>
          <a:bodyPr/>
          <a:lstStyle>
            <a:lvl1pPr>
              <a:defRPr/>
            </a:lvl1pPr>
          </a:lstStyle>
          <a:p>
            <a:pPr>
              <a:defRPr/>
            </a:pPr>
            <a:fld id="{F731A60B-7700-4763-B03E-CE5E305CAAE2}" type="slidenum">
              <a:rPr lang="en-NZ"/>
              <a:pPr>
                <a:defRPr/>
              </a:pPr>
              <a:t>‹#›</a:t>
            </a:fld>
            <a:endParaRPr lang="en-NZ"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9" name="8 - Θέση περιεχομένου"/>
          <p:cNvSpPr>
            <a:spLocks noGrp="1"/>
          </p:cNvSpPr>
          <p:nvPr>
            <p:ph idx="1"/>
          </p:nvPr>
        </p:nvSpPr>
        <p:spPr>
          <a:xfrm>
            <a:off x="457200" y="1524000"/>
            <a:ext cx="8229600" cy="45720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4" name="13 - Θέση ημερομηνίας"/>
          <p:cNvSpPr>
            <a:spLocks noGrp="1"/>
          </p:cNvSpPr>
          <p:nvPr>
            <p:ph type="dt" sz="half" idx="14"/>
          </p:nvPr>
        </p:nvSpPr>
        <p:spPr/>
        <p:txBody>
          <a:bodyPr/>
          <a:lstStyle/>
          <a:p>
            <a:fld id="{C09DA137-6386-404E-A3DA-D43B8CBE0BDE}" type="datetimeFigureOut">
              <a:rPr lang="el-GR" smtClean="0"/>
              <a:pPr/>
              <a:t>24/1/20</a:t>
            </a:fld>
            <a:endParaRPr lang="el-GR" dirty="0"/>
          </a:p>
        </p:txBody>
      </p:sp>
      <p:sp>
        <p:nvSpPr>
          <p:cNvPr id="15" name="14 - Θέση αριθμού διαφάνειας"/>
          <p:cNvSpPr>
            <a:spLocks noGrp="1"/>
          </p:cNvSpPr>
          <p:nvPr>
            <p:ph type="sldNum" sz="quarter" idx="15"/>
          </p:nvPr>
        </p:nvSpPr>
        <p:spPr/>
        <p:txBody>
          <a:bodyPr/>
          <a:lstStyle>
            <a:lvl1pPr algn="ctr">
              <a:defRPr/>
            </a:lvl1pPr>
          </a:lstStyle>
          <a:p>
            <a:fld id="{8AA87D64-1017-42A6-88C8-4D80FB851A9A}" type="slidenum">
              <a:rPr lang="el-GR" smtClean="0"/>
              <a:pPr/>
              <a:t>‹#›</a:t>
            </a:fld>
            <a:endParaRPr lang="el-GR" dirty="0"/>
          </a:p>
        </p:txBody>
      </p:sp>
      <p:sp>
        <p:nvSpPr>
          <p:cNvPr id="16" name="15 - Θέση υποσέλιδου"/>
          <p:cNvSpPr>
            <a:spLocks noGrp="1"/>
          </p:cNvSpPr>
          <p:nvPr>
            <p:ph type="ftr" sz="quarter" idx="16"/>
          </p:nvPr>
        </p:nvSpPr>
        <p:spPr/>
        <p:txBody>
          <a:bodyPr/>
          <a:lstStyle/>
          <a:p>
            <a:endParaRPr lang="el-GR" dirty="0"/>
          </a:p>
        </p:txBody>
      </p:sp>
      <p:sp>
        <p:nvSpPr>
          <p:cNvPr id="17" name="16 - Τίτλος"/>
          <p:cNvSpPr>
            <a:spLocks noGrp="1"/>
          </p:cNvSpPr>
          <p:nvPr>
            <p:ph type="title"/>
          </p:nvPr>
        </p:nvSpPr>
        <p:spPr/>
        <p:txBody>
          <a:bodyPr rtlCol="0" anchor="b" anchorCtr="0"/>
          <a:lstStyle/>
          <a:p>
            <a:r>
              <a:rPr kumimoji="0" lang="el-GR" smtClean="0"/>
              <a:t>Kλικ για επεξεργασία του τίτλου</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4" name="3 - Θέση ημερομηνίας"/>
          <p:cNvSpPr>
            <a:spLocks noGrp="1"/>
          </p:cNvSpPr>
          <p:nvPr>
            <p:ph type="dt" sz="half" idx="10"/>
          </p:nvPr>
        </p:nvSpPr>
        <p:spPr/>
        <p:txBody>
          <a:bodyPr/>
          <a:lstStyle/>
          <a:p>
            <a:fld id="{C09DA137-6386-404E-A3DA-D43B8CBE0BDE}" type="datetimeFigureOut">
              <a:rPr lang="el-GR" smtClean="0"/>
              <a:pPr/>
              <a:t>24/1/20</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8AA87D64-1017-42A6-88C8-4D80FB851A9A}" type="slidenum">
              <a:rPr lang="el-GR" smtClean="0"/>
              <a:pPr/>
              <a:t>‹#›</a:t>
            </a:fld>
            <a:endParaRPr lang="el-GR" dirty="0"/>
          </a:p>
        </p:txBody>
      </p:sp>
      <p:sp>
        <p:nvSpPr>
          <p:cNvPr id="2" name="1 - Τίτλος"/>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cxnSp>
        <p:nvCxnSpPr>
          <p:cNvPr id="7" name="6 - Ευθεία γραμμή σύνδεσης"/>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4 - Θέση ημερομηνίας"/>
          <p:cNvSpPr>
            <a:spLocks noGrp="1"/>
          </p:cNvSpPr>
          <p:nvPr>
            <p:ph type="dt" sz="half" idx="10"/>
          </p:nvPr>
        </p:nvSpPr>
        <p:spPr/>
        <p:txBody>
          <a:bodyPr/>
          <a:lstStyle/>
          <a:p>
            <a:fld id="{C09DA137-6386-404E-A3DA-D43B8CBE0BDE}" type="datetimeFigureOut">
              <a:rPr lang="el-GR" smtClean="0"/>
              <a:pPr/>
              <a:t>24/1/20</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8AA87D64-1017-42A6-88C8-4D80FB851A9A}" type="slidenum">
              <a:rPr lang="el-GR" smtClean="0"/>
              <a:pPr/>
              <a:t>‹#›</a:t>
            </a:fld>
            <a:endParaRPr lang="el-GR" dirty="0"/>
          </a:p>
        </p:txBody>
      </p:sp>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11" name="10 - Θέση περιεχομένου"/>
          <p:cNvSpPr>
            <a:spLocks noGrp="1"/>
          </p:cNvSpPr>
          <p:nvPr>
            <p:ph sz="half" idx="1"/>
          </p:nvPr>
        </p:nvSpPr>
        <p:spPr>
          <a:xfrm>
            <a:off x="457200" y="1524000"/>
            <a:ext cx="4059936" cy="45720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3" name="12 - Θέση περιεχομένου"/>
          <p:cNvSpPr>
            <a:spLocks noGrp="1"/>
          </p:cNvSpPr>
          <p:nvPr>
            <p:ph sz="half" idx="2"/>
          </p:nvPr>
        </p:nvSpPr>
        <p:spPr>
          <a:xfrm>
            <a:off x="4648200" y="1524000"/>
            <a:ext cx="4059936" cy="45720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9" name="8 - Θέση αριθμού διαφάνειας"/>
          <p:cNvSpPr>
            <a:spLocks noGrp="1"/>
          </p:cNvSpPr>
          <p:nvPr>
            <p:ph type="sldNum" sz="quarter" idx="12"/>
          </p:nvPr>
        </p:nvSpPr>
        <p:spPr/>
        <p:txBody>
          <a:bodyPr/>
          <a:lstStyle/>
          <a:p>
            <a:fld id="{8AA87D64-1017-42A6-88C8-4D80FB851A9A}" type="slidenum">
              <a:rPr lang="el-GR" smtClean="0"/>
              <a:pPr/>
              <a:t>‹#›</a:t>
            </a:fld>
            <a:endParaRPr lang="el-GR" dirty="0"/>
          </a:p>
        </p:txBody>
      </p:sp>
      <p:sp>
        <p:nvSpPr>
          <p:cNvPr id="8" name="7 - Θέση υποσέλιδου"/>
          <p:cNvSpPr>
            <a:spLocks noGrp="1"/>
          </p:cNvSpPr>
          <p:nvPr>
            <p:ph type="ftr" sz="quarter" idx="11"/>
          </p:nvPr>
        </p:nvSpPr>
        <p:spPr/>
        <p:txBody>
          <a:bodyPr/>
          <a:lstStyle/>
          <a:p>
            <a:endParaRPr lang="el-GR" dirty="0"/>
          </a:p>
        </p:txBody>
      </p:sp>
      <p:sp>
        <p:nvSpPr>
          <p:cNvPr id="7" name="6 - Θέση ημερομηνίας"/>
          <p:cNvSpPr>
            <a:spLocks noGrp="1"/>
          </p:cNvSpPr>
          <p:nvPr>
            <p:ph type="dt" sz="half" idx="10"/>
          </p:nvPr>
        </p:nvSpPr>
        <p:spPr/>
        <p:txBody>
          <a:bodyPr/>
          <a:lstStyle/>
          <a:p>
            <a:fld id="{C09DA137-6386-404E-A3DA-D43B8CBE0BDE}" type="datetimeFigureOut">
              <a:rPr lang="el-GR" smtClean="0"/>
              <a:pPr/>
              <a:t>24/1/20</a:t>
            </a:fld>
            <a:endParaRPr lang="el-GR" dirty="0"/>
          </a:p>
        </p:txBody>
      </p:sp>
      <p:sp>
        <p:nvSpPr>
          <p:cNvPr id="3" name="2 - Θέση κειμένου"/>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32" name="31 - Θέση περιεχομένου"/>
          <p:cNvSpPr>
            <a:spLocks noGrp="1"/>
          </p:cNvSpPr>
          <p:nvPr>
            <p:ph sz="half" idx="2"/>
          </p:nvPr>
        </p:nvSpPr>
        <p:spPr>
          <a:xfrm>
            <a:off x="457200" y="2201896"/>
            <a:ext cx="4038600" cy="3913632"/>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34" name="33 - Θέση περιεχομένου"/>
          <p:cNvSpPr>
            <a:spLocks noGrp="1"/>
          </p:cNvSpPr>
          <p:nvPr>
            <p:ph sz="quarter" idx="4"/>
          </p:nvPr>
        </p:nvSpPr>
        <p:spPr>
          <a:xfrm>
            <a:off x="4649788" y="2201896"/>
            <a:ext cx="4038600" cy="3913632"/>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 name="1 - Τίτλος"/>
          <p:cNvSpPr>
            <a:spLocks noGrp="1"/>
          </p:cNvSpPr>
          <p:nvPr>
            <p:ph type="title"/>
          </p:nvPr>
        </p:nvSpPr>
        <p:spPr>
          <a:xfrm>
            <a:off x="457200" y="155448"/>
            <a:ext cx="8229600" cy="1143000"/>
          </a:xfrm>
        </p:spPr>
        <p:txBody>
          <a:bodyPr anchor="b" anchorCtr="0"/>
          <a:lstStyle>
            <a:lvl1pPr>
              <a:defRPr/>
            </a:lvl1pPr>
          </a:lstStyle>
          <a:p>
            <a:r>
              <a:rPr kumimoji="0" lang="el-GR" smtClean="0"/>
              <a:t>Kλικ για επεξεργασία του τίτλου</a:t>
            </a:r>
            <a:endParaRPr kumimoji="0" lang="en-US"/>
          </a:p>
        </p:txBody>
      </p:sp>
      <p:sp>
        <p:nvSpPr>
          <p:cNvPr id="12" name="11 - Θέση κειμένου"/>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cxnSp>
        <p:nvCxnSpPr>
          <p:cNvPr id="10" name="9 - Ευθεία γραμμή σύνδεσης"/>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16 - Ευθεία γραμμή σύνδεσης"/>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2 - Θέση ημερομηνίας"/>
          <p:cNvSpPr>
            <a:spLocks noGrp="1"/>
          </p:cNvSpPr>
          <p:nvPr>
            <p:ph type="dt" sz="half" idx="10"/>
          </p:nvPr>
        </p:nvSpPr>
        <p:spPr/>
        <p:txBody>
          <a:bodyPr/>
          <a:lstStyle/>
          <a:p>
            <a:fld id="{C09DA137-6386-404E-A3DA-D43B8CBE0BDE}" type="datetimeFigureOut">
              <a:rPr lang="el-GR" smtClean="0"/>
              <a:pPr/>
              <a:t>24/1/20</a:t>
            </a:fld>
            <a:endParaRPr lang="el-GR" dirty="0"/>
          </a:p>
        </p:txBody>
      </p:sp>
      <p:sp>
        <p:nvSpPr>
          <p:cNvPr id="4" name="3 - Θέση υποσέλιδου"/>
          <p:cNvSpPr>
            <a:spLocks noGrp="1"/>
          </p:cNvSpPr>
          <p:nvPr>
            <p:ph type="ftr" sz="quarter" idx="11"/>
          </p:nvPr>
        </p:nvSpPr>
        <p:spPr/>
        <p:txBody>
          <a:bodyPr/>
          <a:lstStyle/>
          <a:p>
            <a:endParaRPr lang="el-GR" dirty="0"/>
          </a:p>
        </p:txBody>
      </p:sp>
      <p:sp>
        <p:nvSpPr>
          <p:cNvPr id="5" name="4 - Θέση αριθμού διαφάνειας"/>
          <p:cNvSpPr>
            <a:spLocks noGrp="1"/>
          </p:cNvSpPr>
          <p:nvPr>
            <p:ph type="sldNum" sz="quarter" idx="12"/>
          </p:nvPr>
        </p:nvSpPr>
        <p:spPr/>
        <p:txBody>
          <a:bodyPr/>
          <a:lstStyle/>
          <a:p>
            <a:fld id="{8AA87D64-1017-42A6-88C8-4D80FB851A9A}" type="slidenum">
              <a:rPr lang="el-GR" smtClean="0"/>
              <a:pPr/>
              <a:t>‹#›</a:t>
            </a:fld>
            <a:endParaRPr lang="el-GR" dirty="0"/>
          </a:p>
        </p:txBody>
      </p:sp>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C09DA137-6386-404E-A3DA-D43B8CBE0BDE}" type="datetimeFigureOut">
              <a:rPr lang="el-GR" smtClean="0"/>
              <a:pPr/>
              <a:t>24/1/20</a:t>
            </a:fld>
            <a:endParaRPr lang="el-GR" dirty="0"/>
          </a:p>
        </p:txBody>
      </p:sp>
      <p:sp>
        <p:nvSpPr>
          <p:cNvPr id="3" name="2 - Θέση υποσέλιδου"/>
          <p:cNvSpPr>
            <a:spLocks noGrp="1"/>
          </p:cNvSpPr>
          <p:nvPr>
            <p:ph type="ftr" sz="quarter" idx="11"/>
          </p:nvPr>
        </p:nvSpPr>
        <p:spPr/>
        <p:txBody>
          <a:bodyPr/>
          <a:lstStyle/>
          <a:p>
            <a:endParaRPr lang="el-GR" dirty="0"/>
          </a:p>
        </p:txBody>
      </p:sp>
      <p:sp>
        <p:nvSpPr>
          <p:cNvPr id="4" name="3 - Θέση αριθμού διαφάνειας"/>
          <p:cNvSpPr>
            <a:spLocks noGrp="1"/>
          </p:cNvSpPr>
          <p:nvPr>
            <p:ph type="sldNum" sz="quarter" idx="12"/>
          </p:nvPr>
        </p:nvSpPr>
        <p:spPr/>
        <p:txBody>
          <a:bodyPr/>
          <a:lstStyle/>
          <a:p>
            <a:fld id="{8AA87D64-1017-42A6-88C8-4D80FB851A9A}" type="slidenum">
              <a:rPr lang="el-GR" smtClean="0"/>
              <a:pPr/>
              <a:t>‹#›</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29" name="28 - Θέση περιεχομένου"/>
          <p:cNvSpPr>
            <a:spLocks noGrp="1"/>
          </p:cNvSpPr>
          <p:nvPr>
            <p:ph sz="quarter" idx="1"/>
          </p:nvPr>
        </p:nvSpPr>
        <p:spPr>
          <a:xfrm>
            <a:off x="457200" y="457200"/>
            <a:ext cx="6248400" cy="57150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3" name="2 - Θέση κειμένου"/>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l-GR" smtClean="0"/>
              <a:t>Kλικ για επεξεργασία των στυλ του υποδείγματος</a:t>
            </a:r>
          </a:p>
        </p:txBody>
      </p:sp>
      <p:sp>
        <p:nvSpPr>
          <p:cNvPr id="31" name="30 - Τίτλος"/>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l-GR" smtClean="0"/>
              <a:t>Kλικ για επεξεργασία του τίτλου</a:t>
            </a:r>
            <a:endParaRPr kumimoji="0" lang="en-US"/>
          </a:p>
        </p:txBody>
      </p:sp>
      <p:sp>
        <p:nvSpPr>
          <p:cNvPr id="8" name="7 - Θέση ημερομηνίας"/>
          <p:cNvSpPr>
            <a:spLocks noGrp="1"/>
          </p:cNvSpPr>
          <p:nvPr>
            <p:ph type="dt" sz="half" idx="14"/>
          </p:nvPr>
        </p:nvSpPr>
        <p:spPr/>
        <p:txBody>
          <a:bodyPr/>
          <a:lstStyle/>
          <a:p>
            <a:fld id="{C09DA137-6386-404E-A3DA-D43B8CBE0BDE}" type="datetimeFigureOut">
              <a:rPr lang="el-GR" smtClean="0"/>
              <a:pPr/>
              <a:t>24/1/20</a:t>
            </a:fld>
            <a:endParaRPr lang="el-GR" dirty="0"/>
          </a:p>
        </p:txBody>
      </p:sp>
      <p:sp>
        <p:nvSpPr>
          <p:cNvPr id="9" name="8 - Θέση αριθμού διαφάνειας"/>
          <p:cNvSpPr>
            <a:spLocks noGrp="1"/>
          </p:cNvSpPr>
          <p:nvPr>
            <p:ph type="sldNum" sz="quarter" idx="15"/>
          </p:nvPr>
        </p:nvSpPr>
        <p:spPr/>
        <p:txBody>
          <a:bodyPr/>
          <a:lstStyle/>
          <a:p>
            <a:fld id="{8AA87D64-1017-42A6-88C8-4D80FB851A9A}" type="slidenum">
              <a:rPr lang="el-GR" smtClean="0"/>
              <a:pPr/>
              <a:t>‹#›</a:t>
            </a:fld>
            <a:endParaRPr lang="el-GR" dirty="0"/>
          </a:p>
        </p:txBody>
      </p:sp>
      <p:sp>
        <p:nvSpPr>
          <p:cNvPr id="10" name="9 - Θέση υποσέλιδου"/>
          <p:cNvSpPr>
            <a:spLocks noGrp="1"/>
          </p:cNvSpPr>
          <p:nvPr>
            <p:ph type="ftr" sz="quarter" idx="16"/>
          </p:nvPr>
        </p:nvSpPr>
        <p:spPr/>
        <p:txBody>
          <a:bodyPr/>
          <a:lstStyle/>
          <a:p>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l-GR" smtClean="0"/>
              <a:t>Kλικ για επεξεργασία του τίτλου</a:t>
            </a:r>
            <a:endParaRPr kumimoji="0" lang="en-US"/>
          </a:p>
        </p:txBody>
      </p:sp>
      <p:sp>
        <p:nvSpPr>
          <p:cNvPr id="3" name="2 - Θέση εικόνας"/>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l-GR" dirty="0" smtClean="0"/>
              <a:t>Κάντε κλικ στο εικονίδιο για να προσθέσετε μια εικόνα</a:t>
            </a:r>
            <a:endParaRPr kumimoji="0" lang="en-US" dirty="0"/>
          </a:p>
        </p:txBody>
      </p:sp>
      <p:sp>
        <p:nvSpPr>
          <p:cNvPr id="4" name="3 - Θέση κειμένου"/>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l-GR" smtClean="0"/>
              <a:t>Kλικ για επεξεργασία των στυλ του υποδείγματος</a:t>
            </a:r>
          </a:p>
        </p:txBody>
      </p:sp>
      <p:sp>
        <p:nvSpPr>
          <p:cNvPr id="8" name="7 - Θέση ημερομηνίας"/>
          <p:cNvSpPr>
            <a:spLocks noGrp="1"/>
          </p:cNvSpPr>
          <p:nvPr>
            <p:ph type="dt" sz="half" idx="10"/>
          </p:nvPr>
        </p:nvSpPr>
        <p:spPr/>
        <p:txBody>
          <a:bodyPr/>
          <a:lstStyle/>
          <a:p>
            <a:fld id="{C09DA137-6386-404E-A3DA-D43B8CBE0BDE}" type="datetimeFigureOut">
              <a:rPr lang="el-GR" smtClean="0"/>
              <a:pPr/>
              <a:t>24/1/20</a:t>
            </a:fld>
            <a:endParaRPr lang="el-GR" dirty="0"/>
          </a:p>
        </p:txBody>
      </p:sp>
      <p:sp>
        <p:nvSpPr>
          <p:cNvPr id="9" name="8 - Θέση αριθμού διαφάνειας"/>
          <p:cNvSpPr>
            <a:spLocks noGrp="1"/>
          </p:cNvSpPr>
          <p:nvPr>
            <p:ph type="sldNum" sz="quarter" idx="11"/>
          </p:nvPr>
        </p:nvSpPr>
        <p:spPr/>
        <p:txBody>
          <a:bodyPr/>
          <a:lstStyle/>
          <a:p>
            <a:fld id="{8AA87D64-1017-42A6-88C8-4D80FB851A9A}" type="slidenum">
              <a:rPr lang="el-GR" smtClean="0"/>
              <a:pPr/>
              <a:t>‹#›</a:t>
            </a:fld>
            <a:endParaRPr lang="el-GR" dirty="0"/>
          </a:p>
        </p:txBody>
      </p:sp>
      <p:sp>
        <p:nvSpPr>
          <p:cNvPr id="10" name="9 - Θέση υποσέλιδου"/>
          <p:cNvSpPr>
            <a:spLocks noGrp="1"/>
          </p:cNvSpPr>
          <p:nvPr>
            <p:ph type="ftr" sz="quarter" idx="12"/>
          </p:nvPr>
        </p:nvSpPr>
        <p:spPr/>
        <p:txBody>
          <a:bodyPr/>
          <a:lstStyle/>
          <a:p>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8 - Θέση κειμένου"/>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24" name="23 - Θέση ημερομηνίας"/>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C09DA137-6386-404E-A3DA-D43B8CBE0BDE}" type="datetimeFigureOut">
              <a:rPr lang="el-GR" smtClean="0"/>
              <a:pPr/>
              <a:t>24/1/20</a:t>
            </a:fld>
            <a:endParaRPr lang="el-GR" dirty="0"/>
          </a:p>
        </p:txBody>
      </p:sp>
      <p:sp>
        <p:nvSpPr>
          <p:cNvPr id="10" name="9 - Θέση υποσέλιδου"/>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l-GR" dirty="0"/>
          </a:p>
        </p:txBody>
      </p:sp>
      <p:sp>
        <p:nvSpPr>
          <p:cNvPr id="22" name="21 - Θέση αριθμού διαφάνειας"/>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8AA87D64-1017-42A6-88C8-4D80FB851A9A}" type="slidenum">
              <a:rPr lang="el-GR" smtClean="0"/>
              <a:pPr/>
              <a:t>‹#›</a:t>
            </a:fld>
            <a:endParaRPr lang="el-GR" dirty="0"/>
          </a:p>
        </p:txBody>
      </p:sp>
      <p:sp>
        <p:nvSpPr>
          <p:cNvPr id="5" name="4 - Θέση τίτλου"/>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l-GR" smtClean="0"/>
              <a:t>Kλικ για επεξεργασία του τίτλου</a:t>
            </a:r>
            <a:endParaRPr kumimoji="0"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el.wikipedia.org/w/index.php?title=%CE%95%CF%84%CE%B1%CE%B9%CF%81%CE%B9%CE%BA%CE%AE_%CE%B5%CF%80%CF%89%CE%BD%CF%85%CE%BC%CE%AF%CE%B1&amp;action=edit&amp;redlink=1" TargetMode="External"/><Relationship Id="rId2" Type="http://schemas.openxmlformats.org/officeDocument/2006/relationships/hyperlink" Target="https://el.wikipedia.org/wiki/%CE%9D%CE%BF%CE%BC%CE%B9%CE%BA%CF%8C_%CF%80%CF%81%CF%8C%CF%83%CF%89%CF%80%CE%BF" TargetMode="External"/><Relationship Id="rId1" Type="http://schemas.openxmlformats.org/officeDocument/2006/relationships/slideLayout" Target="../slideLayouts/slideLayout2.xml"/><Relationship Id="rId4" Type="http://schemas.openxmlformats.org/officeDocument/2006/relationships/hyperlink" Target="https://el.wikipedia.org/wiki/%CE%9F%CE%BC%CF%8C%CF%81%CF%81%CF%85%CE%B8%CE%BC%CE%B7_%CE%95%CF%84%CE%B1%CE%B9%CF%81%CE%B5%CE%AF%CE%B1" TargetMode="External"/></Relationships>
</file>

<file path=ppt/slides/_rels/slide20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el.wikipedia.org/w/index.php?title=%CE%9A%CE%BF%CE%B9%CE%BD%CF%89%CE%BD%CE%B9%CE%BA%CE%AE_%CE%A3%CF%85%CE%BD%CE%B5%CF%84%CE%B1%CE%B9%CF%81%CE%B9%CF%83%CF%84%CE%B9%CE%BA%CE%AE_%CE%95%CF%80%CE%B9%CF%87%CE%B5%CE%AF%CF%81%CE%B7%CF%83%CE%B7&amp;action=edit&amp;redlink=1" TargetMode="External"/><Relationship Id="rId2" Type="http://schemas.openxmlformats.org/officeDocument/2006/relationships/hyperlink" Target="https://el.wikipedia.org/wiki/%CE%99%CE%B4%CE%B9%CF%89%CF%84%CE%B9%CE%BA%CE%AE_%CE%9A%CE%B5%CF%86%CE%B1%CE%BB%CE%B1%CE%B9%CE%BF%CF%85%CF%87%CE%B9%CE%BA%CE%AE_%CE%95%CF%84%CE%B1%CE%B9%CF%81%CE%AF%CE%B1" TargetMode="Externa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2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3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5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7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8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3" Type="http://schemas.openxmlformats.org/officeDocument/2006/relationships/hyperlink" Target="http://www.wikipedia.org/" TargetMode="External"/><Relationship Id="rId2" Type="http://schemas.openxmlformats.org/officeDocument/2006/relationships/hyperlink" Target="http://www.bluewavemag.com/blueart227.htm" TargetMode="External"/><Relationship Id="rId1" Type="http://schemas.openxmlformats.org/officeDocument/2006/relationships/slideLayout" Target="../slideLayouts/slideLayout2.xml"/><Relationship Id="rId4" Type="http://schemas.openxmlformats.org/officeDocument/2006/relationships/hyperlink" Target="http://www.investopedia.com/" TargetMode="Externa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2" Type="http://schemas.openxmlformats.org/officeDocument/2006/relationships/hyperlink" Target="https://www.taxheaven.gr/laws/circular/view/id/20687"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6.w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467544" y="548680"/>
            <a:ext cx="8305800" cy="1981200"/>
          </a:xfrm>
        </p:spPr>
        <p:txBody>
          <a:bodyPr/>
          <a:lstStyle/>
          <a:p>
            <a:r>
              <a:rPr lang="el-GR" b="1" dirty="0" smtClean="0">
                <a:solidFill>
                  <a:srgbClr val="C00000"/>
                </a:solidFill>
              </a:rPr>
              <a:t>ΕΝΟΠΟΙΗΜΕΝΕΣ ΛΟΓΙΣΤΙΚΕΣ ΚΑΤΑΣΤΑΣΕΙΣ ΒΑΣΕΙ ΤΩΝ ΔΛΠ ΚΑΙ ΕΛΠ</a:t>
            </a:r>
            <a:endParaRPr lang="el-GR" b="1" dirty="0">
              <a:solidFill>
                <a:srgbClr val="C00000"/>
              </a:solidFill>
            </a:endParaRPr>
          </a:p>
        </p:txBody>
      </p:sp>
      <p:sp>
        <p:nvSpPr>
          <p:cNvPr id="3" name="2 - Υπότιτλος"/>
          <p:cNvSpPr>
            <a:spLocks noGrp="1"/>
          </p:cNvSpPr>
          <p:nvPr>
            <p:ph type="subTitle" idx="1"/>
          </p:nvPr>
        </p:nvSpPr>
        <p:spPr>
          <a:xfrm>
            <a:off x="251520" y="3717032"/>
            <a:ext cx="8712968" cy="2664296"/>
          </a:xfrm>
        </p:spPr>
        <p:txBody>
          <a:bodyPr>
            <a:normAutofit fontScale="92500" lnSpcReduction="10000"/>
          </a:bodyPr>
          <a:lstStyle/>
          <a:p>
            <a:r>
              <a:rPr lang="el-GR" sz="2800" b="1" dirty="0" smtClean="0">
                <a:solidFill>
                  <a:srgbClr val="0000FF"/>
                </a:solidFill>
                <a:latin typeface="Arial Black" pitchFamily="34" charset="0"/>
              </a:rPr>
              <a:t>ΜΕΤΑΠΤΥΧΙΑΚΟ ΠΡΟΓΡΑΜΜΑ ΛΟΓΙΣΤΙΚΗΣ &amp; ΕΛΕΓΚΤΙΚΗΣ </a:t>
            </a:r>
          </a:p>
          <a:p>
            <a:r>
              <a:rPr lang="el-GR" sz="2800" b="1" dirty="0" smtClean="0">
                <a:solidFill>
                  <a:srgbClr val="0000FF"/>
                </a:solidFill>
                <a:latin typeface="Arial Black" pitchFamily="34" charset="0"/>
              </a:rPr>
              <a:t> ΠΑΝΕΠΙΣΤΗΜΙΟΥ ΔΥΤΙΚΗΣ ΜΑΚΕΔΟΝΙΑΣ</a:t>
            </a:r>
          </a:p>
          <a:p>
            <a:r>
              <a:rPr lang="el-GR" b="1" dirty="0" smtClean="0">
                <a:solidFill>
                  <a:srgbClr val="0000FF"/>
                </a:solidFill>
                <a:latin typeface="Arial Black" pitchFamily="34" charset="0"/>
              </a:rPr>
              <a:t>Δρ. Κυριαζόπουλος Γεώργιος</a:t>
            </a:r>
            <a:endParaRPr lang="en-US" b="1" dirty="0" smtClean="0">
              <a:solidFill>
                <a:srgbClr val="0000FF"/>
              </a:solidFill>
              <a:latin typeface="Arial Black" pitchFamily="34" charset="0"/>
            </a:endParaRPr>
          </a:p>
          <a:p>
            <a:r>
              <a:rPr lang="el-GR" b="1" dirty="0" smtClean="0">
                <a:solidFill>
                  <a:srgbClr val="0000FF"/>
                </a:solidFill>
                <a:latin typeface="Arial Black" pitchFamily="34" charset="0"/>
              </a:rPr>
              <a:t>Επίκουρος Καθηγητής </a:t>
            </a:r>
          </a:p>
          <a:p>
            <a:r>
              <a:rPr lang="el-GR" b="1" dirty="0" smtClean="0">
                <a:solidFill>
                  <a:srgbClr val="0000FF"/>
                </a:solidFill>
                <a:latin typeface="Arial Black" pitchFamily="34" charset="0"/>
              </a:rPr>
              <a:t>Τμήμα Λογιστικής και Χρηματοοικονομικής </a:t>
            </a:r>
          </a:p>
          <a:p>
            <a:r>
              <a:rPr lang="el-GR" b="1" dirty="0" smtClean="0">
                <a:solidFill>
                  <a:srgbClr val="0000FF"/>
                </a:solidFill>
                <a:latin typeface="Arial Black" pitchFamily="34" charset="0"/>
              </a:rPr>
              <a:t>Πανεπιστήμιο Δυτικής Μακεδονίας</a:t>
            </a:r>
            <a:endParaRPr lang="el-GR" b="1" dirty="0">
              <a:solidFill>
                <a:srgbClr val="0000FF"/>
              </a:solidFill>
              <a:latin typeface="Arial Black"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D7972325-7041-4684-9E5D-33B8EF198C4C}" type="slidenum">
              <a:rPr lang="el-GR"/>
              <a:pPr/>
              <a:t>10</a:t>
            </a:fld>
            <a:endParaRPr lang="el-GR" dirty="0"/>
          </a:p>
        </p:txBody>
      </p:sp>
      <p:sp>
        <p:nvSpPr>
          <p:cNvPr id="73730" name="Rectangle 2"/>
          <p:cNvSpPr>
            <a:spLocks noGrp="1" noChangeArrowheads="1"/>
          </p:cNvSpPr>
          <p:nvPr>
            <p:ph type="title"/>
          </p:nvPr>
        </p:nvSpPr>
        <p:spPr/>
        <p:txBody>
          <a:bodyPr/>
          <a:lstStyle/>
          <a:p>
            <a:pPr algn="ctr"/>
            <a:r>
              <a:rPr lang="el-GR" sz="3200" b="1" dirty="0">
                <a:effectLst/>
              </a:rPr>
              <a:t>ΔΙΑΚΡΙΣΕΙΣ</a:t>
            </a:r>
            <a:r>
              <a:rPr lang="el-GR" sz="3200" dirty="0">
                <a:effectLst/>
              </a:rPr>
              <a:t> </a:t>
            </a:r>
            <a:r>
              <a:rPr lang="el-GR" sz="3200" b="1" dirty="0">
                <a:effectLst/>
              </a:rPr>
              <a:t>ΤΗΣ ΛΟΓΙΣΤΙΚΗΣ</a:t>
            </a:r>
          </a:p>
        </p:txBody>
      </p:sp>
      <p:sp>
        <p:nvSpPr>
          <p:cNvPr id="73731" name="Rectangle 3"/>
          <p:cNvSpPr>
            <a:spLocks noGrp="1" noChangeArrowheads="1"/>
          </p:cNvSpPr>
          <p:nvPr>
            <p:ph type="body" idx="1"/>
          </p:nvPr>
        </p:nvSpPr>
        <p:spPr/>
        <p:txBody>
          <a:bodyPr/>
          <a:lstStyle/>
          <a:p>
            <a:pPr marL="609600" indent="-609600">
              <a:buClr>
                <a:schemeClr val="folHlink"/>
              </a:buClr>
              <a:buNone/>
            </a:pPr>
            <a:r>
              <a:rPr lang="el-GR" sz="1800" dirty="0" smtClean="0">
                <a:latin typeface="Arial Black" pitchFamily="34" charset="0"/>
              </a:rPr>
              <a:t>			ΔΗΜΟΣΙΑ </a:t>
            </a:r>
            <a:r>
              <a:rPr lang="el-GR" sz="1800" dirty="0">
                <a:latin typeface="Arial Black" pitchFamily="34" charset="0"/>
              </a:rPr>
              <a:t>Η ΚΥΒΕΡΝΗΤΙΚΗ ΛΟΓΙΣΤΙΚΗ </a:t>
            </a:r>
            <a:endParaRPr lang="en-US" sz="1800" dirty="0">
              <a:latin typeface="Arial Black" pitchFamily="34" charset="0"/>
            </a:endParaRPr>
          </a:p>
          <a:p>
            <a:pPr marL="609600" indent="-609600">
              <a:buFont typeface="Wingdings" pitchFamily="2" charset="2"/>
              <a:buNone/>
            </a:pPr>
            <a:r>
              <a:rPr lang="en-US" sz="1800" dirty="0">
                <a:latin typeface="Arial Black" pitchFamily="34" charset="0"/>
              </a:rPr>
              <a:t>       </a:t>
            </a:r>
            <a:r>
              <a:rPr lang="el-GR" sz="1800" dirty="0" smtClean="0">
                <a:latin typeface="Arial Black" pitchFamily="34" charset="0"/>
              </a:rPr>
              <a:t>			    </a:t>
            </a:r>
            <a:r>
              <a:rPr lang="en-US" sz="1800" dirty="0" smtClean="0">
                <a:latin typeface="Arial Black" pitchFamily="34" charset="0"/>
              </a:rPr>
              <a:t> </a:t>
            </a:r>
            <a:r>
              <a:rPr lang="el-GR" sz="1800" dirty="0" smtClean="0">
                <a:latin typeface="Arial Black" pitchFamily="34" charset="0"/>
              </a:rPr>
              <a:t>(</a:t>
            </a:r>
            <a:r>
              <a:rPr lang="en-US" sz="1800" dirty="0" smtClean="0">
                <a:latin typeface="Arial Black" pitchFamily="34" charset="0"/>
              </a:rPr>
              <a:t>Governmental Accounting)</a:t>
            </a:r>
            <a:endParaRPr lang="el-GR" sz="1800" dirty="0">
              <a:latin typeface="Arial Black" pitchFamily="34" charset="0"/>
            </a:endParaRPr>
          </a:p>
        </p:txBody>
      </p:sp>
      <p:sp>
        <p:nvSpPr>
          <p:cNvPr id="73733" name="AutoShape 5"/>
          <p:cNvSpPr>
            <a:spLocks noChangeArrowheads="1"/>
          </p:cNvSpPr>
          <p:nvPr/>
        </p:nvSpPr>
        <p:spPr bwMode="auto">
          <a:xfrm>
            <a:off x="1835150" y="2852738"/>
            <a:ext cx="4681538" cy="2520950"/>
          </a:xfrm>
          <a:prstGeom prst="cloudCallout">
            <a:avLst>
              <a:gd name="adj1" fmla="val -42199"/>
              <a:gd name="adj2" fmla="val -46597"/>
            </a:avLst>
          </a:prstGeom>
          <a:solidFill>
            <a:schemeClr val="accent1"/>
          </a:solidFill>
          <a:ln w="9525">
            <a:solidFill>
              <a:schemeClr val="tx1"/>
            </a:solidFill>
            <a:round/>
            <a:headEnd/>
            <a:tailEnd/>
          </a:ln>
          <a:effectLst/>
        </p:spPr>
        <p:txBody>
          <a:bodyPr/>
          <a:lstStyle/>
          <a:p>
            <a:pPr eaLnBrk="1" hangingPunct="1"/>
            <a:r>
              <a:rPr lang="el-GR" sz="1600" b="1" i="1" dirty="0">
                <a:solidFill>
                  <a:schemeClr val="bg2"/>
                </a:solidFill>
                <a:latin typeface="Arial Narrow" pitchFamily="34" charset="0"/>
              </a:rPr>
              <a:t>Ασχολείται με </a:t>
            </a:r>
            <a:r>
              <a:rPr lang="en-US" sz="1600" b="1" i="1" dirty="0">
                <a:solidFill>
                  <a:schemeClr val="bg2"/>
                </a:solidFill>
                <a:latin typeface="Arial Narrow" pitchFamily="34" charset="0"/>
              </a:rPr>
              <a:t> </a:t>
            </a:r>
            <a:r>
              <a:rPr lang="el-GR" sz="1600" b="1" i="1" dirty="0">
                <a:solidFill>
                  <a:schemeClr val="bg2"/>
                </a:solidFill>
                <a:latin typeface="Arial Narrow" pitchFamily="34" charset="0"/>
              </a:rPr>
              <a:t>τη μελέτη των ειδικών λογιστικών θεμάτων του κράτους, των οργανισμών και των ΝΠΔΔ. Τέτοια θέματα είναι ο προϋπολογισμός , ο απολογισμός των εσόδων και των εξόδων</a:t>
            </a:r>
            <a:endParaRPr lang="el-GR" sz="1600" b="1" i="1" dirty="0">
              <a:latin typeface="Arial Narrow" pitchFamily="34" charset="0"/>
            </a:endParaRPr>
          </a:p>
          <a:p>
            <a:pPr eaLnBrk="1" hangingPunct="1"/>
            <a:endParaRPr lang="el-GR" sz="1600" dirty="0">
              <a:latin typeface="Arial Narrow" pitchFamily="34" charset="0"/>
            </a:endParaRP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01700" y="332657"/>
            <a:ext cx="7340600" cy="432048"/>
          </a:xfrm>
        </p:spPr>
        <p:txBody>
          <a:bodyPr>
            <a:normAutofit fontScale="90000"/>
          </a:bodyPr>
          <a:lstStyle/>
          <a:p>
            <a:r>
              <a:rPr lang="en-US" sz="3200" b="1" dirty="0">
                <a:cs typeface="Arial" charset="0"/>
              </a:rPr>
              <a:t/>
            </a:r>
            <a:br>
              <a:rPr lang="en-US" sz="3200" b="1" dirty="0">
                <a:cs typeface="Arial" charset="0"/>
              </a:rPr>
            </a:br>
            <a:r>
              <a:rPr lang="el-GR" sz="3200" b="1" dirty="0" smtClean="0">
                <a:cs typeface="Arial" charset="0"/>
              </a:rPr>
              <a:t/>
            </a:r>
            <a:br>
              <a:rPr lang="el-GR" sz="3200" b="1" dirty="0" smtClean="0">
                <a:cs typeface="Arial" charset="0"/>
              </a:rPr>
            </a:br>
            <a:r>
              <a:rPr lang="el-GR" sz="3200" b="1" dirty="0" smtClean="0">
                <a:cs typeface="Arial" charset="0"/>
              </a:rPr>
              <a:t/>
            </a:r>
            <a:br>
              <a:rPr lang="el-GR" sz="3200" b="1" dirty="0" smtClean="0">
                <a:cs typeface="Arial" charset="0"/>
              </a:rPr>
            </a:br>
            <a:r>
              <a:rPr lang="el-GR" sz="3200" b="1" dirty="0" smtClean="0">
                <a:cs typeface="Arial" charset="0"/>
              </a:rPr>
              <a:t/>
            </a:r>
            <a:br>
              <a:rPr lang="el-GR" sz="3200" b="1" dirty="0" smtClean="0">
                <a:cs typeface="Arial" charset="0"/>
              </a:rPr>
            </a:br>
            <a:r>
              <a:rPr lang="el-GR" sz="3200" b="1" dirty="0" smtClean="0">
                <a:cs typeface="Arial" charset="0"/>
              </a:rPr>
              <a:t/>
            </a:r>
            <a:br>
              <a:rPr lang="el-GR" sz="3200" b="1" dirty="0" smtClean="0">
                <a:cs typeface="Arial" charset="0"/>
              </a:rPr>
            </a:br>
            <a:r>
              <a:rPr lang="el-GR" sz="3200" b="1" dirty="0" smtClean="0">
                <a:cs typeface="Arial" charset="0"/>
              </a:rPr>
              <a:t/>
            </a:r>
            <a:br>
              <a:rPr lang="el-GR" sz="3200" b="1" dirty="0" smtClean="0">
                <a:cs typeface="Arial" charset="0"/>
              </a:rPr>
            </a:br>
            <a:r>
              <a:rPr lang="el-GR" sz="3200" b="1" dirty="0" smtClean="0">
                <a:cs typeface="Arial" charset="0"/>
              </a:rPr>
              <a:t/>
            </a:r>
            <a:br>
              <a:rPr lang="el-GR" sz="3200" b="1" dirty="0" smtClean="0">
                <a:cs typeface="Arial" charset="0"/>
              </a:rPr>
            </a:br>
            <a:r>
              <a:rPr lang="el-GR" sz="3200" b="1" dirty="0" smtClean="0">
                <a:cs typeface="Arial" charset="0"/>
              </a:rPr>
              <a:t/>
            </a:r>
            <a:br>
              <a:rPr lang="el-GR" sz="3200" b="1" dirty="0" smtClean="0">
                <a:cs typeface="Arial" charset="0"/>
              </a:rPr>
            </a:br>
            <a:r>
              <a:rPr lang="el-GR" sz="3200" b="1" dirty="0" smtClean="0">
                <a:cs typeface="Arial" charset="0"/>
              </a:rPr>
              <a:t>		   </a:t>
            </a:r>
            <a:r>
              <a:rPr lang="el-GR" sz="3200" b="1" dirty="0">
                <a:cs typeface="Arial" charset="0"/>
              </a:rPr>
              <a:t/>
            </a:r>
            <a:br>
              <a:rPr lang="el-GR" sz="3200" b="1" dirty="0">
                <a:cs typeface="Arial" charset="0"/>
              </a:rPr>
            </a:br>
            <a:endParaRPr lang="el-GR" sz="3200" b="1" dirty="0">
              <a:cs typeface="Arial" charset="0"/>
            </a:endParaRPr>
          </a:p>
        </p:txBody>
      </p:sp>
      <p:sp>
        <p:nvSpPr>
          <p:cNvPr id="14339" name="Rectangle 3"/>
          <p:cNvSpPr>
            <a:spLocks noGrp="1" noChangeArrowheads="1"/>
          </p:cNvSpPr>
          <p:nvPr>
            <p:ph type="body" idx="1"/>
          </p:nvPr>
        </p:nvSpPr>
        <p:spPr>
          <a:xfrm>
            <a:off x="250825" y="188640"/>
            <a:ext cx="8610600" cy="5976664"/>
          </a:xfrm>
        </p:spPr>
        <p:txBody>
          <a:bodyPr>
            <a:normAutofit lnSpcReduction="10000"/>
          </a:bodyPr>
          <a:lstStyle/>
          <a:p>
            <a:pPr algn="just">
              <a:lnSpc>
                <a:spcPct val="90000"/>
              </a:lnSpc>
            </a:pPr>
            <a:endParaRPr lang="el-GR" sz="1800" b="1" dirty="0" smtClean="0">
              <a:latin typeface="Arial" charset="0"/>
              <a:cs typeface="Arial" charset="0"/>
            </a:endParaRPr>
          </a:p>
          <a:p>
            <a:pPr algn="ctr">
              <a:lnSpc>
                <a:spcPct val="90000"/>
              </a:lnSpc>
              <a:buNone/>
            </a:pPr>
            <a:r>
              <a:rPr lang="el-GR" sz="2800" b="1" dirty="0" smtClean="0">
                <a:solidFill>
                  <a:srgbClr val="002060"/>
                </a:solidFill>
                <a:latin typeface="Arial" charset="0"/>
                <a:cs typeface="Arial" charset="0"/>
              </a:rPr>
              <a:t>ΕΝΝΟΙΟΛΟΓΙΚΟ ΠΛΑΙΣΙΟ ΛΟΓΑΡΙΑΣΜΩΝ</a:t>
            </a:r>
          </a:p>
          <a:p>
            <a:pPr algn="just">
              <a:lnSpc>
                <a:spcPct val="90000"/>
              </a:lnSpc>
              <a:buFont typeface="Wingdings" pitchFamily="2" charset="2"/>
              <a:buNone/>
            </a:pPr>
            <a:endParaRPr lang="el-GR" sz="1000" b="1" dirty="0">
              <a:latin typeface="Arial" charset="0"/>
              <a:cs typeface="Arial" charset="0"/>
            </a:endParaRPr>
          </a:p>
          <a:p>
            <a:pPr algn="just">
              <a:lnSpc>
                <a:spcPct val="90000"/>
              </a:lnSpc>
            </a:pPr>
            <a:r>
              <a:rPr lang="el-GR" sz="2000" b="1" dirty="0">
                <a:latin typeface="Arial" charset="0"/>
                <a:cs typeface="Arial" charset="0"/>
              </a:rPr>
              <a:t>Λογαριασμός λοιπόν είναι ο πίνακας παρακολούθησης των μεταβολών μι</a:t>
            </a:r>
            <a:r>
              <a:rPr lang="el-GR" sz="2000" b="1" dirty="0">
                <a:latin typeface="Arial" charset="0"/>
              </a:rPr>
              <a:t>α</a:t>
            </a:r>
            <a:r>
              <a:rPr lang="el-GR" sz="2000" b="1" dirty="0">
                <a:latin typeface="Arial" charset="0"/>
                <a:cs typeface="Arial" charset="0"/>
              </a:rPr>
              <a:t>ς κατηγορίας ομοειδών περιουσιακών στοιχείων.</a:t>
            </a:r>
            <a:endParaRPr lang="en-US" sz="2000" b="1" dirty="0">
              <a:latin typeface="Arial" charset="0"/>
              <a:cs typeface="Arial" charset="0"/>
            </a:endParaRPr>
          </a:p>
          <a:p>
            <a:pPr algn="just">
              <a:lnSpc>
                <a:spcPct val="90000"/>
              </a:lnSpc>
              <a:buFont typeface="Wingdings" pitchFamily="2" charset="2"/>
              <a:buNone/>
            </a:pPr>
            <a:endParaRPr lang="el-GR" sz="2000" b="1" dirty="0">
              <a:latin typeface="Arial" charset="0"/>
              <a:cs typeface="Arial" charset="0"/>
            </a:endParaRPr>
          </a:p>
          <a:p>
            <a:pPr algn="just">
              <a:lnSpc>
                <a:spcPct val="90000"/>
              </a:lnSpc>
            </a:pPr>
            <a:r>
              <a:rPr lang="el-GR" sz="2000" b="1" dirty="0">
                <a:latin typeface="Arial" charset="0"/>
                <a:cs typeface="Arial" charset="0"/>
              </a:rPr>
              <a:t>Όταν</a:t>
            </a:r>
            <a:r>
              <a:rPr lang="en-US" sz="2000" b="1" dirty="0">
                <a:latin typeface="Arial" charset="0"/>
                <a:cs typeface="Arial" charset="0"/>
              </a:rPr>
              <a:t> </a:t>
            </a:r>
            <a:r>
              <a:rPr lang="el-GR" sz="2000" b="1" dirty="0">
                <a:latin typeface="Arial" charset="0"/>
              </a:rPr>
              <a:t>π.χ.</a:t>
            </a:r>
            <a:r>
              <a:rPr lang="el-GR" sz="2000" b="1" dirty="0">
                <a:latin typeface="Arial" charset="0"/>
                <a:cs typeface="Arial" charset="0"/>
              </a:rPr>
              <a:t> αναφερόμαστε στο λογαριασμό «Εμπορεύματα</a:t>
            </a:r>
            <a:r>
              <a:rPr lang="el-GR" sz="2000" b="1" dirty="0" smtClean="0">
                <a:latin typeface="Arial" charset="0"/>
                <a:cs typeface="Arial" charset="0"/>
              </a:rPr>
              <a:t>», </a:t>
            </a:r>
            <a:r>
              <a:rPr lang="el-GR" sz="2000" b="1" dirty="0">
                <a:latin typeface="Arial" charset="0"/>
                <a:cs typeface="Arial" charset="0"/>
              </a:rPr>
              <a:t>εννοούμε τον πίνακα με τον οποίο παρακολουθούνται οι μεταβολές των περιουσιακών στοιχείων που έχουν αγορασθεί με σκοπό να μεταπωληθούν.</a:t>
            </a:r>
            <a:endParaRPr lang="en-US" sz="2000" b="1" dirty="0">
              <a:latin typeface="Arial" charset="0"/>
              <a:cs typeface="Arial" charset="0"/>
            </a:endParaRPr>
          </a:p>
          <a:p>
            <a:pPr algn="just">
              <a:lnSpc>
                <a:spcPct val="90000"/>
              </a:lnSpc>
            </a:pPr>
            <a:r>
              <a:rPr lang="el-GR" sz="2000" b="1" dirty="0" smtClean="0">
                <a:latin typeface="Arial" charset="0"/>
                <a:cs typeface="Arial" charset="0"/>
              </a:rPr>
              <a:t>Όταν αναφερόμαστε στο λογαριασμό «Έπιπλα και </a:t>
            </a:r>
            <a:r>
              <a:rPr lang="el-GR" sz="2000" b="1" dirty="0">
                <a:latin typeface="Arial" charset="0"/>
                <a:cs typeface="Arial" charset="0"/>
              </a:rPr>
              <a:t>Σκεύη</a:t>
            </a:r>
            <a:r>
              <a:rPr lang="el-GR" sz="2000" b="1" dirty="0" smtClean="0">
                <a:latin typeface="Arial" charset="0"/>
                <a:cs typeface="Arial" charset="0"/>
              </a:rPr>
              <a:t>», </a:t>
            </a:r>
            <a:r>
              <a:rPr lang="el-GR" sz="2000" b="1" dirty="0">
                <a:latin typeface="Arial" charset="0"/>
                <a:cs typeface="Arial" charset="0"/>
              </a:rPr>
              <a:t>εννοούμε τον πίνακα </a:t>
            </a:r>
            <a:r>
              <a:rPr lang="el-GR" sz="2000" b="1" dirty="0" smtClean="0">
                <a:latin typeface="Arial" charset="0"/>
                <a:cs typeface="Arial" charset="0"/>
              </a:rPr>
              <a:t>παρακολούθησης των </a:t>
            </a:r>
            <a:r>
              <a:rPr lang="el-GR" sz="2000" b="1" dirty="0">
                <a:latin typeface="Arial" charset="0"/>
                <a:cs typeface="Arial" charset="0"/>
              </a:rPr>
              <a:t>περιουσιακών στοιχείων που αγοράσθηκαν για την επίπλωση των γραφείων και των άλλων χώρων της επιχείρησης.</a:t>
            </a:r>
            <a:endParaRPr lang="el-GR" sz="2000" b="1" dirty="0">
              <a:latin typeface="Arial" charset="0"/>
            </a:endParaRPr>
          </a:p>
          <a:p>
            <a:pPr algn="just">
              <a:lnSpc>
                <a:spcPct val="90000"/>
              </a:lnSpc>
              <a:buFont typeface="Wingdings" pitchFamily="2" charset="2"/>
              <a:buNone/>
            </a:pPr>
            <a:endParaRPr lang="el-GR" sz="2000" b="1" dirty="0">
              <a:latin typeface="Arial" charset="0"/>
            </a:endParaRPr>
          </a:p>
          <a:p>
            <a:pPr algn="just">
              <a:lnSpc>
                <a:spcPct val="90000"/>
              </a:lnSpc>
            </a:pPr>
            <a:r>
              <a:rPr lang="el-GR" sz="2000" b="1" dirty="0">
                <a:latin typeface="Arial" charset="0"/>
                <a:cs typeface="Arial" charset="0"/>
              </a:rPr>
              <a:t>Κάθε λογαριασμός πρέπει να περιέχει τα εξής στοιχεία.</a:t>
            </a:r>
          </a:p>
          <a:p>
            <a:pPr algn="just">
              <a:lnSpc>
                <a:spcPct val="90000"/>
              </a:lnSpc>
              <a:buFont typeface="Wingdings" pitchFamily="2" charset="2"/>
              <a:buNone/>
            </a:pPr>
            <a:r>
              <a:rPr lang="el-GR" sz="2000" b="1" dirty="0">
                <a:latin typeface="Arial" charset="0"/>
              </a:rPr>
              <a:t>	</a:t>
            </a:r>
            <a:r>
              <a:rPr lang="el-GR" sz="2000" b="1" dirty="0">
                <a:latin typeface="Arial" charset="0"/>
                <a:cs typeface="Arial" charset="0"/>
              </a:rPr>
              <a:t>-Τον Τίτλο. Π.χ. ΓΗΠΕΔΑ , ΧΡΕΩΣΤΕΣ, ΤΑΜΕΙΟ.</a:t>
            </a:r>
          </a:p>
          <a:p>
            <a:pPr algn="just">
              <a:lnSpc>
                <a:spcPct val="90000"/>
              </a:lnSpc>
              <a:buFont typeface="Wingdings" pitchFamily="2" charset="2"/>
              <a:buNone/>
            </a:pPr>
            <a:r>
              <a:rPr lang="el-GR" sz="2000" b="1" dirty="0">
                <a:latin typeface="Arial" charset="0"/>
              </a:rPr>
              <a:t>	</a:t>
            </a:r>
            <a:r>
              <a:rPr lang="el-GR" sz="2000" b="1" dirty="0">
                <a:latin typeface="Arial" charset="0"/>
                <a:cs typeface="Arial" charset="0"/>
              </a:rPr>
              <a:t>-Την Ημερομηνία της μεταβολής.</a:t>
            </a:r>
          </a:p>
          <a:p>
            <a:pPr algn="just">
              <a:lnSpc>
                <a:spcPct val="90000"/>
              </a:lnSpc>
              <a:buFont typeface="Wingdings" pitchFamily="2" charset="2"/>
              <a:buNone/>
            </a:pPr>
            <a:r>
              <a:rPr lang="el-GR" sz="2000" b="1" dirty="0">
                <a:latin typeface="Arial" charset="0"/>
              </a:rPr>
              <a:t>	</a:t>
            </a:r>
            <a:r>
              <a:rPr lang="el-GR" sz="2000" b="1" dirty="0">
                <a:latin typeface="Arial" charset="0"/>
                <a:cs typeface="Arial" charset="0"/>
              </a:rPr>
              <a:t>-Το ποσό της μεταβολής</a:t>
            </a:r>
            <a:r>
              <a:rPr lang="el-GR" sz="2000" dirty="0">
                <a:latin typeface="Arial" charset="0"/>
                <a:cs typeface="Arial" charset="0"/>
              </a:rPr>
              <a:t>.</a:t>
            </a:r>
            <a:endParaRPr lang="el-GR" sz="2000" dirty="0"/>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901700" y="188641"/>
            <a:ext cx="7340600" cy="936104"/>
          </a:xfrm>
        </p:spPr>
        <p:txBody>
          <a:bodyPr>
            <a:normAutofit fontScale="90000"/>
          </a:bodyPr>
          <a:lstStyle/>
          <a:p>
            <a:pPr algn="ctr"/>
            <a:r>
              <a:rPr lang="el-GR" sz="2800" b="1" dirty="0" smtClean="0">
                <a:solidFill>
                  <a:srgbClr val="002060"/>
                </a:solidFill>
                <a:cs typeface="Arial" charset="0"/>
              </a:rPr>
              <a:t>ΒΑΣΙΚΕΣ </a:t>
            </a:r>
            <a:r>
              <a:rPr lang="el-GR" sz="2800" b="1" dirty="0">
                <a:solidFill>
                  <a:srgbClr val="002060"/>
                </a:solidFill>
                <a:cs typeface="Arial" charset="0"/>
              </a:rPr>
              <a:t>ΚΑΤΗΓΟΡΙΕΣ ΛΟΓΑΡΙΑΣΜΩΝ</a:t>
            </a:r>
            <a:r>
              <a:rPr lang="el-GR" sz="2800" dirty="0">
                <a:solidFill>
                  <a:srgbClr val="000000"/>
                </a:solidFill>
                <a:effectLst>
                  <a:outerShdw blurRad="38100" dist="38100" dir="2700000" algn="tl">
                    <a:srgbClr val="FFFFFF"/>
                  </a:outerShdw>
                </a:effectLst>
                <a:cs typeface="Arial" charset="0"/>
              </a:rPr>
              <a:t/>
            </a:r>
            <a:br>
              <a:rPr lang="el-GR" sz="2800" dirty="0">
                <a:solidFill>
                  <a:srgbClr val="000000"/>
                </a:solidFill>
                <a:effectLst>
                  <a:outerShdw blurRad="38100" dist="38100" dir="2700000" algn="tl">
                    <a:srgbClr val="FFFFFF"/>
                  </a:outerShdw>
                </a:effectLst>
                <a:cs typeface="Arial" charset="0"/>
              </a:rPr>
            </a:br>
            <a:endParaRPr lang="el-GR" sz="2800" dirty="0">
              <a:solidFill>
                <a:srgbClr val="000000"/>
              </a:solidFill>
              <a:effectLst>
                <a:outerShdw blurRad="38100" dist="38100" dir="2700000" algn="tl">
                  <a:srgbClr val="FFFFFF"/>
                </a:outerShdw>
              </a:effectLst>
              <a:cs typeface="Arial" charset="0"/>
            </a:endParaRPr>
          </a:p>
        </p:txBody>
      </p:sp>
      <p:sp>
        <p:nvSpPr>
          <p:cNvPr id="16387" name="Rectangle 3"/>
          <p:cNvSpPr>
            <a:spLocks noGrp="1" noChangeArrowheads="1"/>
          </p:cNvSpPr>
          <p:nvPr>
            <p:ph type="body" idx="1"/>
          </p:nvPr>
        </p:nvSpPr>
        <p:spPr>
          <a:xfrm>
            <a:off x="179512" y="836712"/>
            <a:ext cx="8784976" cy="5760640"/>
          </a:xfrm>
        </p:spPr>
        <p:txBody>
          <a:bodyPr>
            <a:normAutofit lnSpcReduction="10000"/>
          </a:bodyPr>
          <a:lstStyle/>
          <a:p>
            <a:pPr algn="just"/>
            <a:r>
              <a:rPr lang="el-GR" sz="2200" b="1" dirty="0">
                <a:solidFill>
                  <a:srgbClr val="C00000"/>
                </a:solidFill>
                <a:latin typeface="Arial" charset="0"/>
                <a:cs typeface="Arial" charset="0"/>
              </a:rPr>
              <a:t>Οι λογαριασμοί διακρίνονται σε </a:t>
            </a:r>
            <a:r>
              <a:rPr lang="el-GR" sz="2200" b="1" dirty="0" smtClean="0">
                <a:solidFill>
                  <a:srgbClr val="C00000"/>
                </a:solidFill>
                <a:latin typeface="Arial" charset="0"/>
                <a:cs typeface="Arial" charset="0"/>
              </a:rPr>
              <a:t>3 </a:t>
            </a:r>
            <a:r>
              <a:rPr lang="el-GR" sz="2200" b="1" dirty="0">
                <a:solidFill>
                  <a:srgbClr val="C00000"/>
                </a:solidFill>
                <a:latin typeface="Arial" charset="0"/>
                <a:cs typeface="Arial" charset="0"/>
              </a:rPr>
              <a:t>βασικές κατηγορίες. </a:t>
            </a:r>
            <a:endParaRPr lang="el-GR" sz="2200" b="1" dirty="0">
              <a:solidFill>
                <a:srgbClr val="C00000"/>
              </a:solidFill>
              <a:latin typeface="Arial" charset="0"/>
            </a:endParaRPr>
          </a:p>
          <a:p>
            <a:pPr algn="just">
              <a:buNone/>
            </a:pPr>
            <a:r>
              <a:rPr lang="el-GR" sz="2200" b="1" dirty="0" smtClean="0">
                <a:solidFill>
                  <a:srgbClr val="002060"/>
                </a:solidFill>
                <a:latin typeface="Arial" charset="0"/>
                <a:cs typeface="Arial" charset="0"/>
              </a:rPr>
              <a:t>1) Λογαριασμοί Ενεργητικού </a:t>
            </a:r>
            <a:r>
              <a:rPr lang="el-GR" sz="2200" dirty="0" smtClean="0">
                <a:latin typeface="Arial" charset="0"/>
                <a:cs typeface="Arial" charset="0"/>
              </a:rPr>
              <a:t>είναι </a:t>
            </a:r>
            <a:r>
              <a:rPr lang="el-GR" sz="2200" dirty="0">
                <a:latin typeface="Arial" charset="0"/>
                <a:cs typeface="Arial" charset="0"/>
              </a:rPr>
              <a:t>εκείνοι με τους οποίους παρακολουθούμε όλα τα στοιχεία του Ενεργητικού. Οι λογαριασμοί επομένως  Ταμείο, Εμπορεύματα, Κτίρια, Μεταφορικά μέσα, Έπιπλα, είναι λογαριασμοί Ενεργητικού γιατί τα στοιχεία που παρακολουθούν, Ταμείο, Εμπορεύματα, Κτίρια κ.λ.π.  είναι στοιχεία του ενεργητικού. </a:t>
            </a:r>
            <a:endParaRPr lang="el-GR" sz="2200" dirty="0">
              <a:latin typeface="Arial" charset="0"/>
            </a:endParaRPr>
          </a:p>
          <a:p>
            <a:pPr algn="just">
              <a:buNone/>
            </a:pPr>
            <a:r>
              <a:rPr lang="el-GR" sz="2200" b="1" dirty="0" smtClean="0">
                <a:solidFill>
                  <a:srgbClr val="002060"/>
                </a:solidFill>
                <a:latin typeface="Arial" charset="0"/>
                <a:cs typeface="Arial" charset="0"/>
              </a:rPr>
              <a:t>2) Λογαριασμοί  </a:t>
            </a:r>
            <a:r>
              <a:rPr lang="el-GR" sz="2200" b="1" dirty="0">
                <a:solidFill>
                  <a:srgbClr val="002060"/>
                </a:solidFill>
                <a:latin typeface="Arial" charset="0"/>
                <a:cs typeface="Arial" charset="0"/>
              </a:rPr>
              <a:t>Παθητικού</a:t>
            </a:r>
            <a:r>
              <a:rPr lang="el-GR" sz="2200" dirty="0">
                <a:solidFill>
                  <a:srgbClr val="002060"/>
                </a:solidFill>
                <a:latin typeface="Arial" charset="0"/>
                <a:cs typeface="Arial" charset="0"/>
              </a:rPr>
              <a:t> </a:t>
            </a:r>
            <a:r>
              <a:rPr lang="el-GR" sz="2200" dirty="0">
                <a:latin typeface="Arial" charset="0"/>
                <a:cs typeface="Arial" charset="0"/>
              </a:rPr>
              <a:t>είναι εκείνοι με τους οποίους παρακολουθούμε τις  υποχρεώσεις της επιχείρησης προς τρίτα πρόσωπα, όπως είναι οι λογαριασμοί Πιστωτές , Προμηθευτές, Ασφαλιστικοί Οργανισμοί, Γραμμάτια Πληρωτέα κλπ. </a:t>
            </a:r>
            <a:endParaRPr lang="el-GR" sz="2200" dirty="0">
              <a:latin typeface="Arial" charset="0"/>
            </a:endParaRPr>
          </a:p>
          <a:p>
            <a:pPr algn="just">
              <a:buNone/>
            </a:pPr>
            <a:r>
              <a:rPr lang="el-GR" sz="2200" b="1" dirty="0" smtClean="0">
                <a:solidFill>
                  <a:srgbClr val="002060"/>
                </a:solidFill>
                <a:latin typeface="Arial" charset="0"/>
                <a:cs typeface="Arial" charset="0"/>
              </a:rPr>
              <a:t>3) Λογαριασμοί </a:t>
            </a:r>
            <a:r>
              <a:rPr lang="el-GR" sz="2200" b="1" dirty="0">
                <a:solidFill>
                  <a:srgbClr val="002060"/>
                </a:solidFill>
                <a:latin typeface="Arial" charset="0"/>
                <a:cs typeface="Arial" charset="0"/>
              </a:rPr>
              <a:t>Καθαρής Περιουσίας</a:t>
            </a:r>
            <a:r>
              <a:rPr lang="el-GR" sz="2200" dirty="0">
                <a:latin typeface="Arial" charset="0"/>
                <a:cs typeface="Arial" charset="0"/>
              </a:rPr>
              <a:t> είναι εκείνοι με τους οποίους  παρακολουθούμε το ίδιο κεφάλαιο των επιχειρήσεων. Μπορούμε επίσης να θεωρήσουμε ότι οι λογαριασμοί αυτοί  παρακολουθούν τις υποχρεώσεις που </a:t>
            </a:r>
            <a:r>
              <a:rPr lang="el-GR" sz="2200" dirty="0">
                <a:latin typeface="Arial" charset="0"/>
              </a:rPr>
              <a:t>έ</a:t>
            </a:r>
            <a:r>
              <a:rPr lang="el-GR" sz="2200" dirty="0">
                <a:latin typeface="Arial" charset="0"/>
                <a:cs typeface="Arial" charset="0"/>
              </a:rPr>
              <a:t>χει η επιχείρηση προς τον επιχειρηματία. Λογαριασμοί καθαρής περιουσίας είναι το Κεφάλαιο, το Τακτικό αποθεματικό, το Ειδικό αποθεματικό, κ.ά.</a:t>
            </a:r>
          </a:p>
          <a:p>
            <a:endParaRPr lang="el-GR" sz="1800" dirty="0"/>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a:xfrm>
            <a:off x="684213" y="0"/>
            <a:ext cx="7772400" cy="836712"/>
          </a:xfrm>
        </p:spPr>
        <p:txBody>
          <a:bodyPr>
            <a:normAutofit/>
          </a:bodyPr>
          <a:lstStyle/>
          <a:p>
            <a:pPr algn="ctr"/>
            <a:r>
              <a:rPr lang="el-GR" sz="3200" b="1" dirty="0" smtClean="0">
                <a:solidFill>
                  <a:srgbClr val="002060"/>
                </a:solidFill>
              </a:rPr>
              <a:t>ΠΕΡΙΕΧΟΜΕΝΟ ΛΟΓΑΡΙΑΣΜΩΝ</a:t>
            </a:r>
            <a:endParaRPr lang="el-GR" sz="3200" b="1" dirty="0">
              <a:solidFill>
                <a:srgbClr val="002060"/>
              </a:solidFill>
            </a:endParaRPr>
          </a:p>
        </p:txBody>
      </p:sp>
      <p:sp>
        <p:nvSpPr>
          <p:cNvPr id="291843" name="Rectangle 3"/>
          <p:cNvSpPr>
            <a:spLocks noGrp="1" noChangeArrowheads="1"/>
          </p:cNvSpPr>
          <p:nvPr>
            <p:ph type="body" idx="1"/>
          </p:nvPr>
        </p:nvSpPr>
        <p:spPr>
          <a:xfrm>
            <a:off x="179512" y="908050"/>
            <a:ext cx="8784975" cy="5113238"/>
          </a:xfrm>
        </p:spPr>
        <p:txBody>
          <a:bodyPr/>
          <a:lstStyle/>
          <a:p>
            <a:pPr algn="ctr">
              <a:buFont typeface="Wingdings" pitchFamily="2" charset="2"/>
              <a:buNone/>
            </a:pPr>
            <a:r>
              <a:rPr lang="el-GR" dirty="0"/>
              <a:t>Το περιεχόμενο κάθε λογαριασμού πρέπει να περιλαμβάνει τουλάχιστον τα: </a:t>
            </a:r>
          </a:p>
          <a:p>
            <a:pPr algn="ctr">
              <a:buFont typeface="Wingdings" pitchFamily="2" charset="2"/>
              <a:buNone/>
            </a:pPr>
            <a:endParaRPr lang="el-GR" dirty="0"/>
          </a:p>
        </p:txBody>
      </p:sp>
      <p:sp>
        <p:nvSpPr>
          <p:cNvPr id="291844" name="Rectangle 4"/>
          <p:cNvSpPr>
            <a:spLocks noChangeArrowheads="1"/>
          </p:cNvSpPr>
          <p:nvPr/>
        </p:nvSpPr>
        <p:spPr bwMode="auto">
          <a:xfrm>
            <a:off x="2700338" y="1989138"/>
            <a:ext cx="3889375" cy="431800"/>
          </a:xfrm>
          <a:prstGeom prst="rect">
            <a:avLst/>
          </a:prstGeom>
          <a:solidFill>
            <a:schemeClr val="accent1"/>
          </a:solidFill>
          <a:ln w="9525" algn="ctr">
            <a:solidFill>
              <a:schemeClr val="tx1"/>
            </a:solidFill>
            <a:miter lim="800000"/>
            <a:headEnd/>
            <a:tailEnd/>
          </a:ln>
          <a:effectLst/>
        </p:spPr>
        <p:txBody>
          <a:bodyPr wrap="none" anchor="ctr"/>
          <a:lstStyle/>
          <a:p>
            <a:r>
              <a:rPr lang="el-GR" sz="1400" b="1" dirty="0">
                <a:solidFill>
                  <a:srgbClr val="000000"/>
                </a:solidFill>
              </a:rPr>
              <a:t>Την χρονολογία κίνησης του λογαριασμού</a:t>
            </a:r>
          </a:p>
        </p:txBody>
      </p:sp>
      <p:sp>
        <p:nvSpPr>
          <p:cNvPr id="291846" name="Rectangle 6"/>
          <p:cNvSpPr>
            <a:spLocks noChangeArrowheads="1"/>
          </p:cNvSpPr>
          <p:nvPr/>
        </p:nvSpPr>
        <p:spPr bwMode="auto">
          <a:xfrm>
            <a:off x="179388" y="2636838"/>
            <a:ext cx="2160587" cy="1081087"/>
          </a:xfrm>
          <a:prstGeom prst="rect">
            <a:avLst/>
          </a:prstGeom>
          <a:solidFill>
            <a:schemeClr val="accent1"/>
          </a:solidFill>
          <a:ln w="9525" algn="ctr">
            <a:solidFill>
              <a:schemeClr val="tx1"/>
            </a:solidFill>
            <a:miter lim="800000"/>
            <a:headEnd/>
            <a:tailEnd/>
          </a:ln>
          <a:effectLst/>
        </p:spPr>
        <p:txBody>
          <a:bodyPr wrap="none" anchor="ctr"/>
          <a:lstStyle/>
          <a:p>
            <a:r>
              <a:rPr lang="el-GR" sz="1400" b="1" dirty="0">
                <a:solidFill>
                  <a:srgbClr val="000000"/>
                </a:solidFill>
              </a:rPr>
              <a:t>Τον τίτλο του </a:t>
            </a:r>
          </a:p>
          <a:p>
            <a:r>
              <a:rPr lang="el-GR" sz="1400" b="1" dirty="0">
                <a:solidFill>
                  <a:srgbClr val="000000"/>
                </a:solidFill>
              </a:rPr>
              <a:t>λογαριασμού</a:t>
            </a:r>
          </a:p>
        </p:txBody>
      </p:sp>
      <p:sp>
        <p:nvSpPr>
          <p:cNvPr id="291847" name="Rectangle 7"/>
          <p:cNvSpPr>
            <a:spLocks noChangeArrowheads="1"/>
          </p:cNvSpPr>
          <p:nvPr/>
        </p:nvSpPr>
        <p:spPr bwMode="auto">
          <a:xfrm>
            <a:off x="6877050" y="2565400"/>
            <a:ext cx="1835150" cy="1511300"/>
          </a:xfrm>
          <a:prstGeom prst="rect">
            <a:avLst/>
          </a:prstGeom>
          <a:solidFill>
            <a:schemeClr val="accent1"/>
          </a:solidFill>
          <a:ln w="9525" algn="ctr">
            <a:solidFill>
              <a:schemeClr val="tx1"/>
            </a:solidFill>
            <a:miter lim="800000"/>
            <a:headEnd/>
            <a:tailEnd/>
          </a:ln>
          <a:effectLst/>
        </p:spPr>
        <p:txBody>
          <a:bodyPr wrap="none" anchor="ctr"/>
          <a:lstStyle/>
          <a:p>
            <a:r>
              <a:rPr lang="el-GR" sz="1400" b="1" dirty="0">
                <a:solidFill>
                  <a:srgbClr val="000000"/>
                </a:solidFill>
              </a:rPr>
              <a:t>Την αιτιολογία</a:t>
            </a:r>
          </a:p>
          <a:p>
            <a:r>
              <a:rPr lang="el-GR" sz="1400" b="1" dirty="0">
                <a:solidFill>
                  <a:srgbClr val="000000"/>
                </a:solidFill>
              </a:rPr>
              <a:t> και τον αριθμό του</a:t>
            </a:r>
          </a:p>
          <a:p>
            <a:r>
              <a:rPr lang="el-GR" sz="1400" b="1" dirty="0">
                <a:solidFill>
                  <a:srgbClr val="000000"/>
                </a:solidFill>
              </a:rPr>
              <a:t> δικαιολογητικού</a:t>
            </a:r>
          </a:p>
          <a:p>
            <a:r>
              <a:rPr lang="el-GR" sz="1400" b="1" dirty="0">
                <a:solidFill>
                  <a:srgbClr val="000000"/>
                </a:solidFill>
              </a:rPr>
              <a:t> του εγγράφου,</a:t>
            </a:r>
          </a:p>
          <a:p>
            <a:r>
              <a:rPr lang="el-GR" sz="1400" b="1" dirty="0">
                <a:solidFill>
                  <a:srgbClr val="000000"/>
                </a:solidFill>
              </a:rPr>
              <a:t> με βάση το οποίο</a:t>
            </a:r>
          </a:p>
          <a:p>
            <a:r>
              <a:rPr lang="el-GR" sz="1400" b="1" dirty="0">
                <a:solidFill>
                  <a:srgbClr val="000000"/>
                </a:solidFill>
              </a:rPr>
              <a:t> κινήθηκε</a:t>
            </a:r>
          </a:p>
          <a:p>
            <a:r>
              <a:rPr lang="el-GR" sz="1400" b="1" dirty="0">
                <a:solidFill>
                  <a:srgbClr val="000000"/>
                </a:solidFill>
              </a:rPr>
              <a:t> ο λογαριασμός. </a:t>
            </a:r>
          </a:p>
        </p:txBody>
      </p:sp>
      <p:sp>
        <p:nvSpPr>
          <p:cNvPr id="291848" name="Rectangle 8"/>
          <p:cNvSpPr>
            <a:spLocks noChangeArrowheads="1"/>
          </p:cNvSpPr>
          <p:nvPr/>
        </p:nvSpPr>
        <p:spPr bwMode="auto">
          <a:xfrm>
            <a:off x="179388" y="4221163"/>
            <a:ext cx="2160587" cy="1511300"/>
          </a:xfrm>
          <a:prstGeom prst="rect">
            <a:avLst/>
          </a:prstGeom>
          <a:solidFill>
            <a:schemeClr val="accent1"/>
          </a:solidFill>
          <a:ln w="9525" algn="ctr">
            <a:solidFill>
              <a:schemeClr val="tx1"/>
            </a:solidFill>
            <a:miter lim="800000"/>
            <a:headEnd/>
            <a:tailEnd/>
          </a:ln>
          <a:effectLst/>
        </p:spPr>
        <p:txBody>
          <a:bodyPr wrap="none" anchor="ctr"/>
          <a:lstStyle/>
          <a:p>
            <a:r>
              <a:rPr lang="el-GR" sz="1400" b="1" dirty="0">
                <a:solidFill>
                  <a:srgbClr val="000000"/>
                </a:solidFill>
              </a:rPr>
              <a:t>Τον κωδικό αριθμό του,</a:t>
            </a:r>
          </a:p>
          <a:p>
            <a:r>
              <a:rPr lang="el-GR" sz="1400" b="1" dirty="0">
                <a:solidFill>
                  <a:srgbClr val="000000"/>
                </a:solidFill>
              </a:rPr>
              <a:t> σύμφωνα με το</a:t>
            </a:r>
          </a:p>
          <a:p>
            <a:r>
              <a:rPr lang="el-GR" sz="1400" b="1" dirty="0">
                <a:solidFill>
                  <a:srgbClr val="000000"/>
                </a:solidFill>
              </a:rPr>
              <a:t> σχέδιο των</a:t>
            </a:r>
          </a:p>
          <a:p>
            <a:r>
              <a:rPr lang="el-GR" sz="1400" b="1" dirty="0">
                <a:solidFill>
                  <a:srgbClr val="000000"/>
                </a:solidFill>
              </a:rPr>
              <a:t> λογαριασμών και τη</a:t>
            </a:r>
          </a:p>
          <a:p>
            <a:r>
              <a:rPr lang="el-GR" sz="1400" b="1" dirty="0">
                <a:solidFill>
                  <a:srgbClr val="000000"/>
                </a:solidFill>
              </a:rPr>
              <a:t> σελίδα του </a:t>
            </a:r>
          </a:p>
          <a:p>
            <a:r>
              <a:rPr lang="el-GR" sz="1400" b="1" dirty="0">
                <a:solidFill>
                  <a:srgbClr val="000000"/>
                </a:solidFill>
              </a:rPr>
              <a:t>γενικού καθολικού.</a:t>
            </a:r>
          </a:p>
        </p:txBody>
      </p:sp>
      <p:sp>
        <p:nvSpPr>
          <p:cNvPr id="291849" name="Rectangle 9"/>
          <p:cNvSpPr>
            <a:spLocks noChangeArrowheads="1"/>
          </p:cNvSpPr>
          <p:nvPr/>
        </p:nvSpPr>
        <p:spPr bwMode="auto">
          <a:xfrm>
            <a:off x="6804025" y="4581525"/>
            <a:ext cx="2016125" cy="1150938"/>
          </a:xfrm>
          <a:prstGeom prst="rect">
            <a:avLst/>
          </a:prstGeom>
          <a:solidFill>
            <a:schemeClr val="accent1"/>
          </a:solidFill>
          <a:ln w="9525" algn="ctr">
            <a:solidFill>
              <a:schemeClr val="tx1"/>
            </a:solidFill>
            <a:miter lim="800000"/>
            <a:headEnd/>
            <a:tailEnd/>
          </a:ln>
          <a:effectLst/>
        </p:spPr>
        <p:txBody>
          <a:bodyPr wrap="none" anchor="ctr"/>
          <a:lstStyle/>
          <a:p>
            <a:r>
              <a:rPr lang="el-GR" sz="1400" b="1" dirty="0">
                <a:solidFill>
                  <a:srgbClr val="000000"/>
                </a:solidFill>
              </a:rPr>
              <a:t>Τα ποσά της αξίας των</a:t>
            </a:r>
          </a:p>
          <a:p>
            <a:r>
              <a:rPr lang="el-GR" sz="1400" b="1" dirty="0">
                <a:solidFill>
                  <a:srgbClr val="000000"/>
                </a:solidFill>
              </a:rPr>
              <a:t> χρεώσεων και των</a:t>
            </a:r>
          </a:p>
          <a:p>
            <a:r>
              <a:rPr lang="el-GR" sz="1400" b="1" dirty="0">
                <a:solidFill>
                  <a:srgbClr val="000000"/>
                </a:solidFill>
              </a:rPr>
              <a:t> πιστώσεων</a:t>
            </a:r>
          </a:p>
        </p:txBody>
      </p:sp>
      <p:sp>
        <p:nvSpPr>
          <p:cNvPr id="291850" name="Oval 10"/>
          <p:cNvSpPr>
            <a:spLocks noChangeArrowheads="1"/>
          </p:cNvSpPr>
          <p:nvPr/>
        </p:nvSpPr>
        <p:spPr bwMode="auto">
          <a:xfrm>
            <a:off x="3132138" y="3068638"/>
            <a:ext cx="2736850" cy="1152525"/>
          </a:xfrm>
          <a:prstGeom prst="ellipse">
            <a:avLst/>
          </a:prstGeom>
          <a:solidFill>
            <a:schemeClr val="accent1"/>
          </a:solidFill>
          <a:ln w="9525" algn="ctr">
            <a:solidFill>
              <a:schemeClr val="tx1"/>
            </a:solidFill>
            <a:round/>
            <a:headEnd/>
            <a:tailEnd/>
          </a:ln>
          <a:effectLst/>
        </p:spPr>
        <p:txBody>
          <a:bodyPr wrap="none" anchor="ctr"/>
          <a:lstStyle/>
          <a:p>
            <a:endParaRPr lang="el-GR" dirty="0"/>
          </a:p>
        </p:txBody>
      </p:sp>
      <p:sp>
        <p:nvSpPr>
          <p:cNvPr id="291851" name="Oval 11"/>
          <p:cNvSpPr>
            <a:spLocks noChangeArrowheads="1"/>
          </p:cNvSpPr>
          <p:nvPr/>
        </p:nvSpPr>
        <p:spPr bwMode="auto">
          <a:xfrm>
            <a:off x="2484438" y="3429000"/>
            <a:ext cx="2520950" cy="1081088"/>
          </a:xfrm>
          <a:prstGeom prst="ellipse">
            <a:avLst/>
          </a:prstGeom>
          <a:solidFill>
            <a:srgbClr val="FFFF99"/>
          </a:solidFill>
          <a:ln w="9525" algn="ctr">
            <a:solidFill>
              <a:schemeClr val="tx1"/>
            </a:solidFill>
            <a:round/>
            <a:headEnd/>
            <a:tailEnd/>
          </a:ln>
          <a:effectLst/>
        </p:spPr>
        <p:txBody>
          <a:bodyPr wrap="none" anchor="ctr"/>
          <a:lstStyle/>
          <a:p>
            <a:endParaRPr lang="el-GR" dirty="0"/>
          </a:p>
        </p:txBody>
      </p:sp>
      <p:sp>
        <p:nvSpPr>
          <p:cNvPr id="291852" name="Oval 12"/>
          <p:cNvSpPr>
            <a:spLocks noChangeArrowheads="1"/>
          </p:cNvSpPr>
          <p:nvPr/>
        </p:nvSpPr>
        <p:spPr bwMode="auto">
          <a:xfrm>
            <a:off x="2555875" y="4005263"/>
            <a:ext cx="2808288" cy="1008062"/>
          </a:xfrm>
          <a:prstGeom prst="ellipse">
            <a:avLst/>
          </a:prstGeom>
          <a:solidFill>
            <a:srgbClr val="FFCC99"/>
          </a:solidFill>
          <a:ln w="9525" algn="ctr">
            <a:solidFill>
              <a:schemeClr val="tx1"/>
            </a:solidFill>
            <a:round/>
            <a:headEnd/>
            <a:tailEnd/>
          </a:ln>
          <a:effectLst/>
        </p:spPr>
        <p:txBody>
          <a:bodyPr wrap="none" anchor="ctr"/>
          <a:lstStyle/>
          <a:p>
            <a:endParaRPr lang="el-GR" dirty="0"/>
          </a:p>
        </p:txBody>
      </p:sp>
      <p:sp>
        <p:nvSpPr>
          <p:cNvPr id="291853" name="Oval 13"/>
          <p:cNvSpPr>
            <a:spLocks noChangeArrowheads="1"/>
          </p:cNvSpPr>
          <p:nvPr/>
        </p:nvSpPr>
        <p:spPr bwMode="auto">
          <a:xfrm>
            <a:off x="3995738" y="3573463"/>
            <a:ext cx="2447925" cy="1079500"/>
          </a:xfrm>
          <a:prstGeom prst="ellipse">
            <a:avLst/>
          </a:prstGeom>
          <a:solidFill>
            <a:srgbClr val="CCFFCC"/>
          </a:solidFill>
          <a:ln w="9525" algn="ctr">
            <a:solidFill>
              <a:schemeClr val="tx1"/>
            </a:solidFill>
            <a:round/>
            <a:headEnd/>
            <a:tailEnd/>
          </a:ln>
          <a:effectLst/>
        </p:spPr>
        <p:txBody>
          <a:bodyPr wrap="none" anchor="ctr"/>
          <a:lstStyle/>
          <a:p>
            <a:endParaRPr lang="el-GR" dirty="0"/>
          </a:p>
        </p:txBody>
      </p:sp>
      <p:sp>
        <p:nvSpPr>
          <p:cNvPr id="291854" name="Oval 14"/>
          <p:cNvSpPr>
            <a:spLocks noChangeArrowheads="1"/>
          </p:cNvSpPr>
          <p:nvPr/>
        </p:nvSpPr>
        <p:spPr bwMode="auto">
          <a:xfrm>
            <a:off x="3708400" y="4076700"/>
            <a:ext cx="2663825" cy="1006475"/>
          </a:xfrm>
          <a:prstGeom prst="ellipse">
            <a:avLst/>
          </a:prstGeom>
          <a:solidFill>
            <a:srgbClr val="C0C0C0"/>
          </a:solidFill>
          <a:ln w="9525" algn="ctr">
            <a:solidFill>
              <a:schemeClr val="tx1"/>
            </a:solidFill>
            <a:round/>
            <a:headEnd/>
            <a:tailEnd/>
          </a:ln>
          <a:effectLst/>
        </p:spPr>
        <p:txBody>
          <a:bodyPr wrap="none" anchor="ctr"/>
          <a:lstStyle/>
          <a:p>
            <a:endParaRPr lang="el-GR" dirty="0"/>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251520" y="152400"/>
            <a:ext cx="8712968" cy="972344"/>
          </a:xfrm>
        </p:spPr>
        <p:txBody>
          <a:bodyPr>
            <a:normAutofit fontScale="90000"/>
          </a:bodyPr>
          <a:lstStyle/>
          <a:p>
            <a:pPr algn="ctr"/>
            <a:r>
              <a:rPr lang="el-GR" sz="4000" b="1" dirty="0">
                <a:solidFill>
                  <a:srgbClr val="002060"/>
                </a:solidFill>
              </a:rPr>
              <a:t>ΛΕΙΤΟΥΡΓΙΑ – ΤΗΡΗΣΗ ΛΟΓΑΡΙΑΣΜΩΝ</a:t>
            </a:r>
          </a:p>
        </p:txBody>
      </p:sp>
      <p:sp>
        <p:nvSpPr>
          <p:cNvPr id="292867" name="Rectangle 3"/>
          <p:cNvSpPr>
            <a:spLocks noGrp="1" noChangeArrowheads="1"/>
          </p:cNvSpPr>
          <p:nvPr>
            <p:ph type="body" idx="1"/>
          </p:nvPr>
        </p:nvSpPr>
        <p:spPr>
          <a:xfrm>
            <a:off x="251520" y="1196752"/>
            <a:ext cx="8640960" cy="5184576"/>
          </a:xfrm>
        </p:spPr>
        <p:txBody>
          <a:bodyPr>
            <a:normAutofit/>
          </a:bodyPr>
          <a:lstStyle/>
          <a:p>
            <a:r>
              <a:rPr lang="el-GR" sz="2800" dirty="0"/>
              <a:t>Η λειτουργία των λογαριασμών περιλαμβάνει:</a:t>
            </a:r>
          </a:p>
        </p:txBody>
      </p:sp>
      <p:sp>
        <p:nvSpPr>
          <p:cNvPr id="292868" name="Oval 4"/>
          <p:cNvSpPr>
            <a:spLocks noChangeArrowheads="1"/>
          </p:cNvSpPr>
          <p:nvPr/>
        </p:nvSpPr>
        <p:spPr bwMode="auto">
          <a:xfrm>
            <a:off x="323850" y="2781300"/>
            <a:ext cx="5688013" cy="3311525"/>
          </a:xfrm>
          <a:prstGeom prst="ellipse">
            <a:avLst/>
          </a:prstGeom>
          <a:gradFill rotWithShape="1">
            <a:gsLst>
              <a:gs pos="0">
                <a:schemeClr val="accent1">
                  <a:gamma/>
                  <a:shade val="46275"/>
                  <a:invGamma/>
                </a:schemeClr>
              </a:gs>
              <a:gs pos="100000">
                <a:schemeClr val="accent1"/>
              </a:gs>
            </a:gsLst>
            <a:lin ang="18900000" scaled="1"/>
          </a:gradFill>
          <a:ln w="9525" algn="ctr">
            <a:solidFill>
              <a:schemeClr val="tx1"/>
            </a:solidFill>
            <a:round/>
            <a:headEnd/>
            <a:tailEnd/>
          </a:ln>
          <a:effectLst/>
        </p:spPr>
        <p:txBody>
          <a:bodyPr wrap="none" anchor="ctr"/>
          <a:lstStyle/>
          <a:p>
            <a:endParaRPr lang="el-GR" dirty="0"/>
          </a:p>
        </p:txBody>
      </p:sp>
      <p:sp>
        <p:nvSpPr>
          <p:cNvPr id="292869" name="Oval 5"/>
          <p:cNvSpPr>
            <a:spLocks noChangeArrowheads="1"/>
          </p:cNvSpPr>
          <p:nvPr/>
        </p:nvSpPr>
        <p:spPr bwMode="auto">
          <a:xfrm>
            <a:off x="900113" y="3357563"/>
            <a:ext cx="4464050" cy="2160587"/>
          </a:xfrm>
          <a:prstGeom prst="ellipse">
            <a:avLst/>
          </a:prstGeom>
          <a:gradFill rotWithShape="1">
            <a:gsLst>
              <a:gs pos="0">
                <a:schemeClr val="accent1"/>
              </a:gs>
              <a:gs pos="100000">
                <a:schemeClr val="accent1">
                  <a:gamma/>
                  <a:shade val="46275"/>
                  <a:invGamma/>
                </a:schemeClr>
              </a:gs>
            </a:gsLst>
            <a:lin ang="18900000" scaled="1"/>
          </a:gradFill>
          <a:ln w="9525" algn="ctr">
            <a:solidFill>
              <a:schemeClr val="tx1"/>
            </a:solidFill>
            <a:round/>
            <a:headEnd/>
            <a:tailEnd/>
          </a:ln>
          <a:effectLst/>
        </p:spPr>
        <p:txBody>
          <a:bodyPr wrap="none" anchor="ctr"/>
          <a:lstStyle/>
          <a:p>
            <a:endParaRPr lang="el-GR" dirty="0"/>
          </a:p>
        </p:txBody>
      </p:sp>
      <p:sp>
        <p:nvSpPr>
          <p:cNvPr id="292870" name="Oval 6"/>
          <p:cNvSpPr>
            <a:spLocks noChangeArrowheads="1"/>
          </p:cNvSpPr>
          <p:nvPr/>
        </p:nvSpPr>
        <p:spPr bwMode="auto">
          <a:xfrm>
            <a:off x="1476375" y="3789363"/>
            <a:ext cx="3311525" cy="1223962"/>
          </a:xfrm>
          <a:prstGeom prst="ellipse">
            <a:avLst/>
          </a:prstGeom>
          <a:gradFill rotWithShape="1">
            <a:gsLst>
              <a:gs pos="0">
                <a:schemeClr val="accent1">
                  <a:gamma/>
                  <a:shade val="46275"/>
                  <a:invGamma/>
                </a:schemeClr>
              </a:gs>
              <a:gs pos="100000">
                <a:schemeClr val="accent1"/>
              </a:gs>
            </a:gsLst>
            <a:lin ang="18900000" scaled="1"/>
          </a:gradFill>
          <a:ln w="9525" algn="ctr">
            <a:solidFill>
              <a:schemeClr val="tx1"/>
            </a:solidFill>
            <a:round/>
            <a:headEnd/>
            <a:tailEnd/>
          </a:ln>
          <a:effectLst/>
        </p:spPr>
        <p:txBody>
          <a:bodyPr wrap="none" anchor="ctr"/>
          <a:lstStyle/>
          <a:p>
            <a:endParaRPr lang="el-GR" dirty="0"/>
          </a:p>
        </p:txBody>
      </p:sp>
      <p:sp>
        <p:nvSpPr>
          <p:cNvPr id="292871" name="Oval 7"/>
          <p:cNvSpPr>
            <a:spLocks noChangeArrowheads="1"/>
          </p:cNvSpPr>
          <p:nvPr/>
        </p:nvSpPr>
        <p:spPr bwMode="auto">
          <a:xfrm>
            <a:off x="2051050" y="4076700"/>
            <a:ext cx="2016125" cy="647700"/>
          </a:xfrm>
          <a:prstGeom prst="ellipse">
            <a:avLst/>
          </a:prstGeom>
          <a:gradFill rotWithShape="1">
            <a:gsLst>
              <a:gs pos="0">
                <a:schemeClr val="accent1"/>
              </a:gs>
              <a:gs pos="100000">
                <a:schemeClr val="accent1">
                  <a:gamma/>
                  <a:shade val="46275"/>
                  <a:invGamma/>
                </a:schemeClr>
              </a:gs>
            </a:gsLst>
            <a:lin ang="18900000" scaled="1"/>
          </a:gradFill>
          <a:ln w="9525" algn="ctr">
            <a:solidFill>
              <a:schemeClr val="tx1"/>
            </a:solidFill>
            <a:round/>
            <a:headEnd/>
            <a:tailEnd/>
          </a:ln>
          <a:effectLst/>
        </p:spPr>
        <p:txBody>
          <a:bodyPr wrap="none" anchor="ctr"/>
          <a:lstStyle/>
          <a:p>
            <a:endParaRPr lang="el-GR" dirty="0"/>
          </a:p>
        </p:txBody>
      </p:sp>
      <p:sp>
        <p:nvSpPr>
          <p:cNvPr id="292872" name="Oval 8"/>
          <p:cNvSpPr>
            <a:spLocks noChangeArrowheads="1"/>
          </p:cNvSpPr>
          <p:nvPr/>
        </p:nvSpPr>
        <p:spPr bwMode="auto">
          <a:xfrm>
            <a:off x="2627313" y="4292600"/>
            <a:ext cx="1008062" cy="215900"/>
          </a:xfrm>
          <a:prstGeom prst="ellipse">
            <a:avLst/>
          </a:prstGeom>
          <a:solidFill>
            <a:schemeClr val="accent1"/>
          </a:solidFill>
          <a:ln w="9525" algn="ctr">
            <a:solidFill>
              <a:schemeClr val="tx1"/>
            </a:solidFill>
            <a:round/>
            <a:headEnd/>
            <a:tailEnd/>
          </a:ln>
          <a:effectLst/>
        </p:spPr>
        <p:txBody>
          <a:bodyPr wrap="none" anchor="ctr"/>
          <a:lstStyle/>
          <a:p>
            <a:endParaRPr lang="el-GR" dirty="0"/>
          </a:p>
        </p:txBody>
      </p:sp>
      <p:sp>
        <p:nvSpPr>
          <p:cNvPr id="292873" name="Rectangle 9"/>
          <p:cNvSpPr>
            <a:spLocks noChangeArrowheads="1"/>
          </p:cNvSpPr>
          <p:nvPr/>
        </p:nvSpPr>
        <p:spPr bwMode="auto">
          <a:xfrm>
            <a:off x="6372225" y="2636838"/>
            <a:ext cx="2087563" cy="503237"/>
          </a:xfrm>
          <a:prstGeom prst="rect">
            <a:avLst/>
          </a:prstGeom>
          <a:solidFill>
            <a:srgbClr val="FFFF99"/>
          </a:solidFill>
          <a:ln w="9525" algn="ctr">
            <a:solidFill>
              <a:schemeClr val="tx1"/>
            </a:solidFill>
            <a:miter lim="800000"/>
            <a:headEnd/>
            <a:tailEnd/>
          </a:ln>
          <a:effectLst/>
        </p:spPr>
        <p:txBody>
          <a:bodyPr wrap="none" anchor="ctr"/>
          <a:lstStyle/>
          <a:p>
            <a:r>
              <a:rPr lang="el-GR" sz="1400" b="1" dirty="0">
                <a:solidFill>
                  <a:srgbClr val="0000CC"/>
                </a:solidFill>
              </a:rPr>
              <a:t>Κλείσιμο Λογαριασμού</a:t>
            </a:r>
          </a:p>
        </p:txBody>
      </p:sp>
      <p:sp>
        <p:nvSpPr>
          <p:cNvPr id="292875" name="Rectangle 11"/>
          <p:cNvSpPr>
            <a:spLocks noChangeArrowheads="1"/>
          </p:cNvSpPr>
          <p:nvPr/>
        </p:nvSpPr>
        <p:spPr bwMode="auto">
          <a:xfrm>
            <a:off x="6372225" y="3357563"/>
            <a:ext cx="2087563" cy="503237"/>
          </a:xfrm>
          <a:prstGeom prst="rect">
            <a:avLst/>
          </a:prstGeom>
          <a:solidFill>
            <a:srgbClr val="FFFF99"/>
          </a:solidFill>
          <a:ln w="9525" algn="ctr">
            <a:solidFill>
              <a:schemeClr val="tx1"/>
            </a:solidFill>
            <a:miter lim="800000"/>
            <a:headEnd/>
            <a:tailEnd/>
          </a:ln>
          <a:effectLst/>
        </p:spPr>
        <p:txBody>
          <a:bodyPr wrap="none" anchor="ctr"/>
          <a:lstStyle/>
          <a:p>
            <a:r>
              <a:rPr lang="el-GR" sz="1400" b="1" dirty="0">
                <a:solidFill>
                  <a:srgbClr val="0000CC"/>
                </a:solidFill>
              </a:rPr>
              <a:t>Εξίσωση Λογαριασμού</a:t>
            </a:r>
          </a:p>
        </p:txBody>
      </p:sp>
      <p:sp>
        <p:nvSpPr>
          <p:cNvPr id="292877" name="Rectangle 13"/>
          <p:cNvSpPr>
            <a:spLocks noChangeArrowheads="1"/>
          </p:cNvSpPr>
          <p:nvPr/>
        </p:nvSpPr>
        <p:spPr bwMode="auto">
          <a:xfrm>
            <a:off x="6372225" y="4076700"/>
            <a:ext cx="2087563" cy="503238"/>
          </a:xfrm>
          <a:prstGeom prst="rect">
            <a:avLst/>
          </a:prstGeom>
          <a:solidFill>
            <a:srgbClr val="FFFF99"/>
          </a:solidFill>
          <a:ln w="9525" algn="ctr">
            <a:solidFill>
              <a:schemeClr val="tx1"/>
            </a:solidFill>
            <a:miter lim="800000"/>
            <a:headEnd/>
            <a:tailEnd/>
          </a:ln>
          <a:effectLst/>
        </p:spPr>
        <p:txBody>
          <a:bodyPr wrap="none" anchor="ctr"/>
          <a:lstStyle/>
          <a:p>
            <a:r>
              <a:rPr lang="el-GR" sz="1400" b="1" dirty="0">
                <a:solidFill>
                  <a:srgbClr val="0000CC"/>
                </a:solidFill>
              </a:rPr>
              <a:t>Μεταφορά Ποσών</a:t>
            </a:r>
          </a:p>
        </p:txBody>
      </p:sp>
      <p:sp>
        <p:nvSpPr>
          <p:cNvPr id="292878" name="Rectangle 14"/>
          <p:cNvSpPr>
            <a:spLocks noChangeArrowheads="1"/>
          </p:cNvSpPr>
          <p:nvPr/>
        </p:nvSpPr>
        <p:spPr bwMode="auto">
          <a:xfrm>
            <a:off x="6372225" y="4868863"/>
            <a:ext cx="2087563" cy="503237"/>
          </a:xfrm>
          <a:prstGeom prst="rect">
            <a:avLst/>
          </a:prstGeom>
          <a:solidFill>
            <a:srgbClr val="FFFF99"/>
          </a:solidFill>
          <a:ln w="9525" algn="ctr">
            <a:solidFill>
              <a:schemeClr val="tx1"/>
            </a:solidFill>
            <a:miter lim="800000"/>
            <a:headEnd/>
            <a:tailEnd/>
          </a:ln>
          <a:effectLst/>
        </p:spPr>
        <p:txBody>
          <a:bodyPr wrap="none" anchor="ctr"/>
          <a:lstStyle/>
          <a:p>
            <a:r>
              <a:rPr lang="el-GR" sz="1400" b="1" dirty="0">
                <a:solidFill>
                  <a:srgbClr val="0000CC"/>
                </a:solidFill>
              </a:rPr>
              <a:t>Καταχώρηση </a:t>
            </a:r>
          </a:p>
          <a:p>
            <a:r>
              <a:rPr lang="el-GR" sz="1400" b="1" dirty="0">
                <a:solidFill>
                  <a:srgbClr val="0000CC"/>
                </a:solidFill>
              </a:rPr>
              <a:t>Λογιστικών Γεγονότων</a:t>
            </a:r>
          </a:p>
        </p:txBody>
      </p:sp>
      <p:sp>
        <p:nvSpPr>
          <p:cNvPr id="292879" name="Rectangle 15"/>
          <p:cNvSpPr>
            <a:spLocks noChangeArrowheads="1"/>
          </p:cNvSpPr>
          <p:nvPr/>
        </p:nvSpPr>
        <p:spPr bwMode="auto">
          <a:xfrm>
            <a:off x="6372225" y="5661025"/>
            <a:ext cx="2087563" cy="503238"/>
          </a:xfrm>
          <a:prstGeom prst="rect">
            <a:avLst/>
          </a:prstGeom>
          <a:solidFill>
            <a:srgbClr val="FFFF99"/>
          </a:solidFill>
          <a:ln w="9525" algn="ctr">
            <a:solidFill>
              <a:schemeClr val="tx1"/>
            </a:solidFill>
            <a:miter lim="800000"/>
            <a:headEnd/>
            <a:tailEnd/>
          </a:ln>
          <a:effectLst/>
        </p:spPr>
        <p:txBody>
          <a:bodyPr wrap="none" anchor="ctr"/>
          <a:lstStyle/>
          <a:p>
            <a:r>
              <a:rPr lang="el-GR" sz="1400" b="1" dirty="0">
                <a:solidFill>
                  <a:srgbClr val="0000CC"/>
                </a:solidFill>
              </a:rPr>
              <a:t>Άνοιγμα Λογαριασμού</a:t>
            </a:r>
          </a:p>
        </p:txBody>
      </p:sp>
      <p:sp>
        <p:nvSpPr>
          <p:cNvPr id="292880" name="Line 16"/>
          <p:cNvSpPr>
            <a:spLocks noChangeShapeType="1"/>
          </p:cNvSpPr>
          <p:nvPr/>
        </p:nvSpPr>
        <p:spPr bwMode="auto">
          <a:xfrm flipH="1">
            <a:off x="3132138" y="2852738"/>
            <a:ext cx="3311525" cy="1512887"/>
          </a:xfrm>
          <a:prstGeom prst="line">
            <a:avLst/>
          </a:prstGeom>
          <a:noFill/>
          <a:ln w="9525">
            <a:solidFill>
              <a:schemeClr val="tx1"/>
            </a:solidFill>
            <a:round/>
            <a:headEnd/>
            <a:tailEnd type="triangle" w="med" len="med"/>
          </a:ln>
          <a:effectLst/>
        </p:spPr>
        <p:txBody>
          <a:bodyPr/>
          <a:lstStyle/>
          <a:p>
            <a:endParaRPr lang="el-GR" dirty="0"/>
          </a:p>
        </p:txBody>
      </p:sp>
      <p:sp>
        <p:nvSpPr>
          <p:cNvPr id="292881" name="Line 17"/>
          <p:cNvSpPr>
            <a:spLocks noChangeShapeType="1"/>
          </p:cNvSpPr>
          <p:nvPr/>
        </p:nvSpPr>
        <p:spPr bwMode="auto">
          <a:xfrm flipH="1">
            <a:off x="3851275" y="3573463"/>
            <a:ext cx="2592388" cy="792162"/>
          </a:xfrm>
          <a:prstGeom prst="line">
            <a:avLst/>
          </a:prstGeom>
          <a:noFill/>
          <a:ln w="9525">
            <a:solidFill>
              <a:schemeClr val="tx1"/>
            </a:solidFill>
            <a:round/>
            <a:headEnd/>
            <a:tailEnd type="triangle" w="med" len="med"/>
          </a:ln>
          <a:effectLst/>
        </p:spPr>
        <p:txBody>
          <a:bodyPr/>
          <a:lstStyle/>
          <a:p>
            <a:endParaRPr lang="el-GR" dirty="0"/>
          </a:p>
        </p:txBody>
      </p:sp>
      <p:sp>
        <p:nvSpPr>
          <p:cNvPr id="292882" name="Line 18"/>
          <p:cNvSpPr>
            <a:spLocks noChangeShapeType="1"/>
          </p:cNvSpPr>
          <p:nvPr/>
        </p:nvSpPr>
        <p:spPr bwMode="auto">
          <a:xfrm flipH="1">
            <a:off x="4500563" y="4365625"/>
            <a:ext cx="1943100" cy="142875"/>
          </a:xfrm>
          <a:prstGeom prst="line">
            <a:avLst/>
          </a:prstGeom>
          <a:noFill/>
          <a:ln w="9525">
            <a:solidFill>
              <a:schemeClr val="tx1"/>
            </a:solidFill>
            <a:round/>
            <a:headEnd/>
            <a:tailEnd type="triangle" w="med" len="med"/>
          </a:ln>
          <a:effectLst/>
        </p:spPr>
        <p:txBody>
          <a:bodyPr/>
          <a:lstStyle/>
          <a:p>
            <a:endParaRPr lang="el-GR" dirty="0"/>
          </a:p>
        </p:txBody>
      </p:sp>
      <p:sp>
        <p:nvSpPr>
          <p:cNvPr id="292883" name="Line 19"/>
          <p:cNvSpPr>
            <a:spLocks noChangeShapeType="1"/>
          </p:cNvSpPr>
          <p:nvPr/>
        </p:nvSpPr>
        <p:spPr bwMode="auto">
          <a:xfrm flipH="1" flipV="1">
            <a:off x="4787900" y="4797425"/>
            <a:ext cx="1728788" cy="360363"/>
          </a:xfrm>
          <a:prstGeom prst="line">
            <a:avLst/>
          </a:prstGeom>
          <a:noFill/>
          <a:ln w="9525">
            <a:solidFill>
              <a:schemeClr val="tx1"/>
            </a:solidFill>
            <a:round/>
            <a:headEnd/>
            <a:tailEnd type="triangle" w="med" len="med"/>
          </a:ln>
          <a:effectLst/>
        </p:spPr>
        <p:txBody>
          <a:bodyPr/>
          <a:lstStyle/>
          <a:p>
            <a:endParaRPr lang="el-GR" dirty="0"/>
          </a:p>
        </p:txBody>
      </p:sp>
      <p:sp>
        <p:nvSpPr>
          <p:cNvPr id="292884" name="Line 20"/>
          <p:cNvSpPr>
            <a:spLocks noChangeShapeType="1"/>
          </p:cNvSpPr>
          <p:nvPr/>
        </p:nvSpPr>
        <p:spPr bwMode="auto">
          <a:xfrm flipH="1" flipV="1">
            <a:off x="5148263" y="5157788"/>
            <a:ext cx="1368425" cy="792162"/>
          </a:xfrm>
          <a:prstGeom prst="line">
            <a:avLst/>
          </a:prstGeom>
          <a:noFill/>
          <a:ln w="9525">
            <a:solidFill>
              <a:schemeClr val="tx1"/>
            </a:solidFill>
            <a:round/>
            <a:headEnd/>
            <a:tailEnd type="triangle" w="med" len="med"/>
          </a:ln>
          <a:effectLst/>
        </p:spPr>
        <p:txBody>
          <a:bodyPr/>
          <a:lstStyle/>
          <a:p>
            <a:endParaRPr lang="el-GR" dirty="0"/>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323528" y="152400"/>
            <a:ext cx="8496944" cy="1219200"/>
          </a:xfrm>
        </p:spPr>
        <p:txBody>
          <a:bodyPr>
            <a:normAutofit fontScale="90000"/>
          </a:bodyPr>
          <a:lstStyle/>
          <a:p>
            <a:pPr algn="ctr"/>
            <a:r>
              <a:rPr lang="el-GR" sz="4000" b="1" dirty="0">
                <a:solidFill>
                  <a:srgbClr val="002060"/>
                </a:solidFill>
              </a:rPr>
              <a:t>ΛΕΙΤΟΥΡΓΙΑ ΛΟΓΑΡΙΑΣΜΩΝ </a:t>
            </a:r>
            <a:br>
              <a:rPr lang="el-GR" sz="4000" b="1" dirty="0">
                <a:solidFill>
                  <a:srgbClr val="002060"/>
                </a:solidFill>
              </a:rPr>
            </a:br>
            <a:r>
              <a:rPr lang="el-GR" sz="4000" b="1" dirty="0">
                <a:solidFill>
                  <a:srgbClr val="002060"/>
                </a:solidFill>
              </a:rPr>
              <a:t>ΚΑΤΑΧΩΡΗΣΗ</a:t>
            </a:r>
          </a:p>
        </p:txBody>
      </p:sp>
      <p:sp>
        <p:nvSpPr>
          <p:cNvPr id="293891" name="Rectangle 3"/>
          <p:cNvSpPr>
            <a:spLocks noGrp="1" noChangeArrowheads="1"/>
          </p:cNvSpPr>
          <p:nvPr>
            <p:ph type="body" idx="1"/>
          </p:nvPr>
        </p:nvSpPr>
        <p:spPr>
          <a:xfrm>
            <a:off x="179512" y="1524000"/>
            <a:ext cx="8712968" cy="4572000"/>
          </a:xfrm>
        </p:spPr>
        <p:txBody>
          <a:bodyPr/>
          <a:lstStyle/>
          <a:p>
            <a:r>
              <a:rPr lang="el-GR" sz="2800" dirty="0"/>
              <a:t>Κάθε μεταβολή που επέρχεται σε ένα λογαριασμό καταχωρείται είτε στην πλευρά της χρέωσης είτε στην πλευρά της πίστωσης.</a:t>
            </a:r>
          </a:p>
          <a:p>
            <a:r>
              <a:rPr lang="el-GR" sz="2800" dirty="0"/>
              <a:t>Απλοποιημένη μορφή λογαριασμού αποτελεί η παρακάτω:</a:t>
            </a:r>
          </a:p>
          <a:p>
            <a:pPr>
              <a:buFont typeface="Wingdings" pitchFamily="2" charset="2"/>
              <a:buNone/>
            </a:pPr>
            <a:r>
              <a:rPr lang="el-GR" sz="2000" dirty="0"/>
              <a:t>		</a:t>
            </a:r>
            <a:r>
              <a:rPr lang="el-GR" sz="2000" b="1" dirty="0">
                <a:solidFill>
                  <a:srgbClr val="0000CC"/>
                </a:solidFill>
              </a:rPr>
              <a:t>      </a:t>
            </a:r>
            <a:r>
              <a:rPr lang="el-GR" sz="2000" b="1" dirty="0" smtClean="0">
                <a:solidFill>
                  <a:srgbClr val="0000CC"/>
                </a:solidFill>
              </a:rPr>
              <a:t>    </a:t>
            </a:r>
            <a:r>
              <a:rPr lang="el-GR" sz="2000" b="1" dirty="0" smtClean="0">
                <a:solidFill>
                  <a:srgbClr val="C00000"/>
                </a:solidFill>
              </a:rPr>
              <a:t>Χρέωση</a:t>
            </a:r>
            <a:r>
              <a:rPr lang="el-GR" sz="2000" b="1" dirty="0" smtClean="0">
                <a:solidFill>
                  <a:srgbClr val="0000CC"/>
                </a:solidFill>
              </a:rPr>
              <a:t>         </a:t>
            </a:r>
            <a:r>
              <a:rPr lang="el-GR" sz="2000" b="1" dirty="0">
                <a:solidFill>
                  <a:srgbClr val="002060"/>
                </a:solidFill>
              </a:rPr>
              <a:t>Τίτλος Λογαριασμού</a:t>
            </a:r>
            <a:r>
              <a:rPr lang="el-GR" sz="2000" dirty="0"/>
              <a:t>        </a:t>
            </a:r>
            <a:r>
              <a:rPr lang="el-GR" sz="2000" b="1" dirty="0">
                <a:solidFill>
                  <a:srgbClr val="006600"/>
                </a:solidFill>
              </a:rPr>
              <a:t>Πίστωση</a:t>
            </a:r>
          </a:p>
        </p:txBody>
      </p:sp>
      <p:sp>
        <p:nvSpPr>
          <p:cNvPr id="293892" name="Line 4"/>
          <p:cNvSpPr>
            <a:spLocks noChangeShapeType="1"/>
          </p:cNvSpPr>
          <p:nvPr/>
        </p:nvSpPr>
        <p:spPr bwMode="auto">
          <a:xfrm>
            <a:off x="1908175" y="4652963"/>
            <a:ext cx="5400675" cy="0"/>
          </a:xfrm>
          <a:prstGeom prst="line">
            <a:avLst/>
          </a:prstGeom>
          <a:noFill/>
          <a:ln w="9525">
            <a:solidFill>
              <a:schemeClr val="tx1"/>
            </a:solidFill>
            <a:round/>
            <a:headEnd/>
            <a:tailEnd/>
          </a:ln>
          <a:effectLst/>
        </p:spPr>
        <p:txBody>
          <a:bodyPr/>
          <a:lstStyle/>
          <a:p>
            <a:endParaRPr lang="el-GR" dirty="0"/>
          </a:p>
        </p:txBody>
      </p:sp>
      <p:sp>
        <p:nvSpPr>
          <p:cNvPr id="293893" name="Line 5"/>
          <p:cNvSpPr>
            <a:spLocks noChangeShapeType="1"/>
          </p:cNvSpPr>
          <p:nvPr/>
        </p:nvSpPr>
        <p:spPr bwMode="auto">
          <a:xfrm>
            <a:off x="4427538" y="4652963"/>
            <a:ext cx="0" cy="1296987"/>
          </a:xfrm>
          <a:prstGeom prst="line">
            <a:avLst/>
          </a:prstGeom>
          <a:noFill/>
          <a:ln w="9525">
            <a:solidFill>
              <a:schemeClr val="tx1"/>
            </a:solidFill>
            <a:round/>
            <a:headEnd/>
            <a:tailEnd/>
          </a:ln>
          <a:effectLst/>
        </p:spPr>
        <p:txBody>
          <a:bodyPr/>
          <a:lstStyle/>
          <a:p>
            <a:endParaRPr lang="el-GR" dirty="0"/>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xfrm>
            <a:off x="457200" y="152400"/>
            <a:ext cx="8229600" cy="612304"/>
          </a:xfrm>
        </p:spPr>
        <p:txBody>
          <a:bodyPr>
            <a:normAutofit fontScale="90000"/>
          </a:bodyPr>
          <a:lstStyle/>
          <a:p>
            <a:pPr algn="ctr"/>
            <a:r>
              <a:rPr lang="el-GR" b="1" dirty="0">
                <a:solidFill>
                  <a:srgbClr val="002060"/>
                </a:solidFill>
              </a:rPr>
              <a:t>Διάκριση των </a:t>
            </a:r>
            <a:r>
              <a:rPr lang="el-GR" b="1" dirty="0" smtClean="0">
                <a:solidFill>
                  <a:srgbClr val="002060"/>
                </a:solidFill>
              </a:rPr>
              <a:t>Λογαριασμών</a:t>
            </a:r>
            <a:endParaRPr lang="el-GR" b="1" dirty="0">
              <a:solidFill>
                <a:srgbClr val="002060"/>
              </a:solidFill>
            </a:endParaRPr>
          </a:p>
        </p:txBody>
      </p:sp>
      <p:sp>
        <p:nvSpPr>
          <p:cNvPr id="294915" name="Rectangle 3"/>
          <p:cNvSpPr>
            <a:spLocks noGrp="1" noChangeArrowheads="1"/>
          </p:cNvSpPr>
          <p:nvPr>
            <p:ph type="body" idx="1"/>
          </p:nvPr>
        </p:nvSpPr>
        <p:spPr>
          <a:xfrm>
            <a:off x="457200" y="908720"/>
            <a:ext cx="8229600" cy="5472608"/>
          </a:xfrm>
        </p:spPr>
        <p:txBody>
          <a:bodyPr/>
          <a:lstStyle/>
          <a:p>
            <a:pPr algn="ctr">
              <a:buFont typeface="Wingdings" pitchFamily="2" charset="2"/>
              <a:buNone/>
            </a:pPr>
            <a:r>
              <a:rPr lang="el-GR" dirty="0"/>
              <a:t>Με βάση τη λογιστική ισότητα: Ε=Π+ΚΘ, οι λογαριασμοί διακρίνονται σε:</a:t>
            </a:r>
          </a:p>
        </p:txBody>
      </p:sp>
      <p:sp>
        <p:nvSpPr>
          <p:cNvPr id="294916" name="Oval 4"/>
          <p:cNvSpPr>
            <a:spLocks noChangeArrowheads="1"/>
          </p:cNvSpPr>
          <p:nvPr/>
        </p:nvSpPr>
        <p:spPr bwMode="auto">
          <a:xfrm>
            <a:off x="2987675" y="3141663"/>
            <a:ext cx="3600450" cy="935037"/>
          </a:xfrm>
          <a:prstGeom prst="ellipse">
            <a:avLst/>
          </a:prstGeom>
          <a:solidFill>
            <a:schemeClr val="accent1"/>
          </a:solidFill>
          <a:ln w="9525" algn="ctr">
            <a:solidFill>
              <a:schemeClr val="tx1"/>
            </a:solidFill>
            <a:round/>
            <a:headEnd/>
            <a:tailEnd/>
          </a:ln>
          <a:effectLst/>
        </p:spPr>
        <p:txBody>
          <a:bodyPr wrap="none" anchor="ctr"/>
          <a:lstStyle/>
          <a:p>
            <a:r>
              <a:rPr lang="el-GR" sz="1200" b="1" dirty="0">
                <a:solidFill>
                  <a:srgbClr val="002060"/>
                </a:solidFill>
              </a:rPr>
              <a:t>Λογαριασμοί </a:t>
            </a:r>
          </a:p>
          <a:p>
            <a:r>
              <a:rPr lang="el-GR" sz="1200" b="1" dirty="0">
                <a:solidFill>
                  <a:srgbClr val="002060"/>
                </a:solidFill>
              </a:rPr>
              <a:t>Ενεργητικού, οι οποίοι παρακολουθούν όλα</a:t>
            </a:r>
          </a:p>
          <a:p>
            <a:r>
              <a:rPr lang="el-GR" sz="1200" b="1" dirty="0">
                <a:solidFill>
                  <a:srgbClr val="002060"/>
                </a:solidFill>
              </a:rPr>
              <a:t> τα περιουσιακά στοιχεία της </a:t>
            </a:r>
          </a:p>
          <a:p>
            <a:r>
              <a:rPr lang="el-GR" sz="1200" b="1" dirty="0">
                <a:solidFill>
                  <a:srgbClr val="002060"/>
                </a:solidFill>
              </a:rPr>
              <a:t>οικονομικής μονάδας</a:t>
            </a:r>
          </a:p>
        </p:txBody>
      </p:sp>
      <p:sp>
        <p:nvSpPr>
          <p:cNvPr id="294917" name="Oval 5"/>
          <p:cNvSpPr>
            <a:spLocks noChangeArrowheads="1"/>
          </p:cNvSpPr>
          <p:nvPr/>
        </p:nvSpPr>
        <p:spPr bwMode="auto">
          <a:xfrm>
            <a:off x="250825" y="5229225"/>
            <a:ext cx="3635375" cy="1008063"/>
          </a:xfrm>
          <a:prstGeom prst="ellipse">
            <a:avLst/>
          </a:prstGeom>
          <a:solidFill>
            <a:schemeClr val="accent1"/>
          </a:solidFill>
          <a:ln w="9525" algn="ctr">
            <a:solidFill>
              <a:schemeClr val="tx1"/>
            </a:solidFill>
            <a:round/>
            <a:headEnd/>
            <a:tailEnd/>
          </a:ln>
          <a:effectLst/>
        </p:spPr>
        <p:txBody>
          <a:bodyPr wrap="none" anchor="ctr"/>
          <a:lstStyle/>
          <a:p>
            <a:endParaRPr lang="el-GR" dirty="0"/>
          </a:p>
        </p:txBody>
      </p:sp>
      <p:sp>
        <p:nvSpPr>
          <p:cNvPr id="294918" name="Oval 6"/>
          <p:cNvSpPr>
            <a:spLocks noChangeArrowheads="1"/>
          </p:cNvSpPr>
          <p:nvPr/>
        </p:nvSpPr>
        <p:spPr bwMode="auto">
          <a:xfrm>
            <a:off x="3492500" y="4437063"/>
            <a:ext cx="2592388" cy="792162"/>
          </a:xfrm>
          <a:prstGeom prst="ellipse">
            <a:avLst/>
          </a:prstGeom>
          <a:solidFill>
            <a:schemeClr val="accent1"/>
          </a:solidFill>
          <a:ln w="9525" algn="ctr">
            <a:solidFill>
              <a:schemeClr val="tx1"/>
            </a:solidFill>
            <a:round/>
            <a:headEnd/>
            <a:tailEnd/>
          </a:ln>
          <a:effectLst/>
        </p:spPr>
        <p:txBody>
          <a:bodyPr wrap="none" anchor="ctr"/>
          <a:lstStyle/>
          <a:p>
            <a:r>
              <a:rPr lang="el-GR" b="1" dirty="0">
                <a:solidFill>
                  <a:srgbClr val="C00000"/>
                </a:solidFill>
              </a:rPr>
              <a:t>Ε = Π + Κ.Θ.</a:t>
            </a:r>
          </a:p>
        </p:txBody>
      </p:sp>
      <p:sp>
        <p:nvSpPr>
          <p:cNvPr id="294920" name="Line 8"/>
          <p:cNvSpPr>
            <a:spLocks noChangeShapeType="1"/>
          </p:cNvSpPr>
          <p:nvPr/>
        </p:nvSpPr>
        <p:spPr bwMode="auto">
          <a:xfrm flipV="1">
            <a:off x="3203575" y="4868863"/>
            <a:ext cx="287338" cy="504825"/>
          </a:xfrm>
          <a:prstGeom prst="line">
            <a:avLst/>
          </a:prstGeom>
          <a:noFill/>
          <a:ln w="9525">
            <a:solidFill>
              <a:schemeClr val="tx1"/>
            </a:solidFill>
            <a:round/>
            <a:headEnd/>
            <a:tailEnd/>
          </a:ln>
          <a:effectLst/>
        </p:spPr>
        <p:txBody>
          <a:bodyPr/>
          <a:lstStyle/>
          <a:p>
            <a:endParaRPr lang="el-GR" dirty="0"/>
          </a:p>
        </p:txBody>
      </p:sp>
      <p:sp>
        <p:nvSpPr>
          <p:cNvPr id="294921" name="Line 9"/>
          <p:cNvSpPr>
            <a:spLocks noChangeShapeType="1"/>
          </p:cNvSpPr>
          <p:nvPr/>
        </p:nvSpPr>
        <p:spPr bwMode="auto">
          <a:xfrm>
            <a:off x="4787900" y="4076700"/>
            <a:ext cx="0" cy="360363"/>
          </a:xfrm>
          <a:prstGeom prst="line">
            <a:avLst/>
          </a:prstGeom>
          <a:noFill/>
          <a:ln w="9525">
            <a:solidFill>
              <a:schemeClr val="tx1"/>
            </a:solidFill>
            <a:round/>
            <a:headEnd/>
            <a:tailEnd/>
          </a:ln>
          <a:effectLst/>
        </p:spPr>
        <p:txBody>
          <a:bodyPr/>
          <a:lstStyle/>
          <a:p>
            <a:endParaRPr lang="el-GR" dirty="0"/>
          </a:p>
        </p:txBody>
      </p:sp>
      <p:sp>
        <p:nvSpPr>
          <p:cNvPr id="294928" name="Text Box 16"/>
          <p:cNvSpPr txBox="1">
            <a:spLocks noChangeArrowheads="1"/>
          </p:cNvSpPr>
          <p:nvPr/>
        </p:nvSpPr>
        <p:spPr bwMode="auto">
          <a:xfrm>
            <a:off x="611188" y="5373688"/>
            <a:ext cx="2536272" cy="600164"/>
          </a:xfrm>
          <a:prstGeom prst="rect">
            <a:avLst/>
          </a:prstGeom>
          <a:noFill/>
          <a:ln w="9525" algn="ctr">
            <a:noFill/>
            <a:miter lim="800000"/>
            <a:headEnd/>
            <a:tailEnd/>
          </a:ln>
          <a:effectLst/>
        </p:spPr>
        <p:txBody>
          <a:bodyPr wrap="none">
            <a:spAutoFit/>
          </a:bodyPr>
          <a:lstStyle/>
          <a:p>
            <a:r>
              <a:rPr lang="el-GR" sz="1100" b="1" dirty="0">
                <a:solidFill>
                  <a:schemeClr val="bg1"/>
                </a:solidFill>
              </a:rPr>
              <a:t>Λογαριασμοί Παθητικού, </a:t>
            </a:r>
          </a:p>
          <a:p>
            <a:r>
              <a:rPr lang="el-GR" sz="1100" b="1" dirty="0">
                <a:solidFill>
                  <a:schemeClr val="bg1"/>
                </a:solidFill>
              </a:rPr>
              <a:t>οι οποίοι παρακολουθούν</a:t>
            </a:r>
          </a:p>
          <a:p>
            <a:r>
              <a:rPr lang="el-GR" sz="1100" b="1" dirty="0">
                <a:solidFill>
                  <a:schemeClr val="bg1"/>
                </a:solidFill>
              </a:rPr>
              <a:t> όλες τις υποχρεώσεις προς τρίτους</a:t>
            </a:r>
            <a:r>
              <a:rPr lang="el-GR" sz="1100" dirty="0">
                <a:solidFill>
                  <a:schemeClr val="bg1"/>
                </a:solidFill>
              </a:rPr>
              <a:t> </a:t>
            </a:r>
          </a:p>
        </p:txBody>
      </p:sp>
      <p:sp>
        <p:nvSpPr>
          <p:cNvPr id="294929" name="Oval 17"/>
          <p:cNvSpPr>
            <a:spLocks noChangeArrowheads="1"/>
          </p:cNvSpPr>
          <p:nvPr/>
        </p:nvSpPr>
        <p:spPr bwMode="auto">
          <a:xfrm>
            <a:off x="5292725" y="5300663"/>
            <a:ext cx="3635375" cy="1008062"/>
          </a:xfrm>
          <a:prstGeom prst="ellipse">
            <a:avLst/>
          </a:prstGeom>
          <a:solidFill>
            <a:schemeClr val="accent1"/>
          </a:solidFill>
          <a:ln w="9525" algn="ctr">
            <a:solidFill>
              <a:schemeClr val="tx1"/>
            </a:solidFill>
            <a:round/>
            <a:headEnd/>
            <a:tailEnd/>
          </a:ln>
          <a:effectLst/>
        </p:spPr>
        <p:txBody>
          <a:bodyPr wrap="none" anchor="ctr"/>
          <a:lstStyle/>
          <a:p>
            <a:endParaRPr lang="el-GR" dirty="0"/>
          </a:p>
        </p:txBody>
      </p:sp>
      <p:sp>
        <p:nvSpPr>
          <p:cNvPr id="294930" name="Line 18"/>
          <p:cNvSpPr>
            <a:spLocks noChangeShapeType="1"/>
          </p:cNvSpPr>
          <p:nvPr/>
        </p:nvSpPr>
        <p:spPr bwMode="auto">
          <a:xfrm flipH="1" flipV="1">
            <a:off x="6084888" y="4797425"/>
            <a:ext cx="215900" cy="576263"/>
          </a:xfrm>
          <a:prstGeom prst="line">
            <a:avLst/>
          </a:prstGeom>
          <a:noFill/>
          <a:ln w="9525">
            <a:solidFill>
              <a:schemeClr val="tx1"/>
            </a:solidFill>
            <a:round/>
            <a:headEnd/>
            <a:tailEnd/>
          </a:ln>
          <a:effectLst/>
        </p:spPr>
        <p:txBody>
          <a:bodyPr/>
          <a:lstStyle/>
          <a:p>
            <a:endParaRPr lang="el-GR" dirty="0"/>
          </a:p>
        </p:txBody>
      </p:sp>
      <p:sp>
        <p:nvSpPr>
          <p:cNvPr id="294931" name="Text Box 19"/>
          <p:cNvSpPr txBox="1">
            <a:spLocks noChangeArrowheads="1"/>
          </p:cNvSpPr>
          <p:nvPr/>
        </p:nvSpPr>
        <p:spPr bwMode="auto">
          <a:xfrm>
            <a:off x="5549900" y="5445125"/>
            <a:ext cx="3054041" cy="769441"/>
          </a:xfrm>
          <a:prstGeom prst="rect">
            <a:avLst/>
          </a:prstGeom>
          <a:noFill/>
          <a:ln w="9525" algn="ctr">
            <a:noFill/>
            <a:miter lim="800000"/>
            <a:headEnd/>
            <a:tailEnd/>
          </a:ln>
          <a:effectLst/>
        </p:spPr>
        <p:txBody>
          <a:bodyPr wrap="none">
            <a:spAutoFit/>
          </a:bodyPr>
          <a:lstStyle/>
          <a:p>
            <a:r>
              <a:rPr lang="el-GR" sz="1100" b="1" dirty="0">
                <a:solidFill>
                  <a:srgbClr val="0000CC"/>
                </a:solidFill>
              </a:rPr>
              <a:t>Λογαριασμοί Καθαρής Θέσης, </a:t>
            </a:r>
          </a:p>
          <a:p>
            <a:r>
              <a:rPr lang="el-GR" sz="1100" b="1" dirty="0">
                <a:solidFill>
                  <a:srgbClr val="0000CC"/>
                </a:solidFill>
              </a:rPr>
              <a:t>οι οποίοι παρακολουθούν</a:t>
            </a:r>
          </a:p>
          <a:p>
            <a:r>
              <a:rPr lang="el-GR" sz="1100" b="1" dirty="0">
                <a:solidFill>
                  <a:srgbClr val="0000CC"/>
                </a:solidFill>
              </a:rPr>
              <a:t> τις υποχρεώσεις  της οικονομικής μονάδας </a:t>
            </a:r>
          </a:p>
          <a:p>
            <a:r>
              <a:rPr lang="el-GR" sz="1100" b="1" dirty="0">
                <a:solidFill>
                  <a:srgbClr val="0000CC"/>
                </a:solidFill>
              </a:rPr>
              <a:t>προς τον επιχειρηματία  </a:t>
            </a: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228600" y="188640"/>
            <a:ext cx="8610600" cy="6480720"/>
          </a:xfrm>
        </p:spPr>
        <p:txBody>
          <a:bodyPr>
            <a:normAutofit fontScale="92500" lnSpcReduction="10000"/>
          </a:bodyPr>
          <a:lstStyle/>
          <a:p>
            <a:pPr marL="665163" algn="just">
              <a:lnSpc>
                <a:spcPct val="90000"/>
              </a:lnSpc>
              <a:buFont typeface="Wingdings" pitchFamily="2" charset="2"/>
              <a:buNone/>
            </a:pPr>
            <a:r>
              <a:rPr lang="el-GR" sz="1400" b="1" dirty="0">
                <a:solidFill>
                  <a:srgbClr val="002060"/>
                </a:solidFill>
                <a:latin typeface="Arial" charset="0"/>
              </a:rPr>
              <a:t>                                       </a:t>
            </a:r>
            <a:r>
              <a:rPr lang="el-GR" sz="2200" b="1" u="sng" dirty="0">
                <a:solidFill>
                  <a:srgbClr val="002060"/>
                </a:solidFill>
                <a:latin typeface="Arial" charset="0"/>
                <a:cs typeface="Arial" charset="0"/>
              </a:rPr>
              <a:t>α) Λογαριασμοί </a:t>
            </a:r>
            <a:r>
              <a:rPr lang="el-GR" sz="2200" b="1" u="sng" dirty="0" smtClean="0">
                <a:solidFill>
                  <a:srgbClr val="002060"/>
                </a:solidFill>
                <a:latin typeface="Arial" charset="0"/>
                <a:cs typeface="Arial" charset="0"/>
              </a:rPr>
              <a:t>Ενεργητικού</a:t>
            </a:r>
          </a:p>
          <a:p>
            <a:pPr marL="665163">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Ανοίγουν με χρέωση</a:t>
            </a:r>
            <a:endParaRPr lang="el-GR" sz="1800" dirty="0">
              <a:solidFill>
                <a:schemeClr val="tx2"/>
              </a:solidFill>
              <a:latin typeface="Arial" charset="0"/>
            </a:endParaRP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Αυξάνουν με </a:t>
            </a:r>
            <a:r>
              <a:rPr lang="el-GR" sz="1800" dirty="0" smtClean="0">
                <a:solidFill>
                  <a:schemeClr val="tx2"/>
                </a:solidFill>
                <a:latin typeface="Arial" charset="0"/>
                <a:cs typeface="Arial" charset="0"/>
              </a:rPr>
              <a:t>χρέωση</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Μειώνονται με πίστωση</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Είναι λογαριασμοί χρεωστικοί</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Μπορούν να εμφανιστούν με χρεωστικό υπόλοιπο ή εξισωμένοι</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Δεν παρουσιάζονται με πιστωτικό υπόλοιπο.</a:t>
            </a:r>
          </a:p>
          <a:p>
            <a:pPr marL="665163" algn="just">
              <a:lnSpc>
                <a:spcPct val="90000"/>
              </a:lnSpc>
              <a:buFont typeface="Wingdings" pitchFamily="2" charset="2"/>
              <a:buNone/>
            </a:pPr>
            <a:r>
              <a:rPr lang="el-GR" sz="1800" b="1" dirty="0">
                <a:solidFill>
                  <a:schemeClr val="tx2"/>
                </a:solidFill>
                <a:latin typeface="Arial" charset="0"/>
                <a:cs typeface="Arial" charset="0"/>
              </a:rPr>
              <a:t> </a:t>
            </a:r>
            <a:endParaRPr lang="el-GR" sz="1800" dirty="0">
              <a:solidFill>
                <a:schemeClr val="tx2"/>
              </a:solidFill>
              <a:latin typeface="Arial" charset="0"/>
              <a:cs typeface="Arial" charset="0"/>
            </a:endParaRPr>
          </a:p>
          <a:p>
            <a:pPr marL="665163" algn="just">
              <a:lnSpc>
                <a:spcPct val="90000"/>
              </a:lnSpc>
              <a:buFont typeface="Wingdings" pitchFamily="2" charset="2"/>
              <a:buNone/>
            </a:pPr>
            <a:r>
              <a:rPr lang="el-GR" sz="1800" dirty="0">
                <a:solidFill>
                  <a:srgbClr val="C00000"/>
                </a:solidFill>
                <a:latin typeface="Arial" charset="0"/>
                <a:cs typeface="Arial" charset="0"/>
              </a:rPr>
              <a:t>                                    </a:t>
            </a:r>
            <a:r>
              <a:rPr lang="el-GR" sz="2200" b="1" u="sng" dirty="0">
                <a:solidFill>
                  <a:srgbClr val="C00000"/>
                </a:solidFill>
                <a:latin typeface="Arial" charset="0"/>
                <a:cs typeface="Arial" charset="0"/>
              </a:rPr>
              <a:t>β) Λογαριασμοί  Παθητικού   </a:t>
            </a:r>
            <a:endParaRPr lang="el-GR" sz="2200" u="sng" dirty="0">
              <a:solidFill>
                <a:srgbClr val="C00000"/>
              </a:solidFill>
              <a:latin typeface="Arial" charset="0"/>
              <a:cs typeface="Arial" charset="0"/>
            </a:endParaRP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Ανοίγουν με πίστωση           </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Αυξάνουν με πίστωση</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Μειώνονται με χρέωση  </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Είναι λογαριασμοί πιστωτικοί</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Μπορούν να εμφανιστούν με πιστωτικό υπόλοιπο ή εξισωμένοι</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Δεν παρουσιάζουν χρεωστικό υπόλοιπο</a:t>
            </a:r>
          </a:p>
          <a:p>
            <a:pPr marL="665163" algn="just">
              <a:lnSpc>
                <a:spcPct val="90000"/>
              </a:lnSpc>
              <a:buFont typeface="Wingdings" pitchFamily="2" charset="2"/>
              <a:buNone/>
            </a:pPr>
            <a:r>
              <a:rPr lang="el-GR" sz="1800" dirty="0">
                <a:solidFill>
                  <a:schemeClr val="tx2"/>
                </a:solidFill>
                <a:latin typeface="Arial" charset="0"/>
                <a:cs typeface="Arial" charset="0"/>
              </a:rPr>
              <a:t>  </a:t>
            </a:r>
          </a:p>
          <a:p>
            <a:pPr marL="665163" algn="just">
              <a:lnSpc>
                <a:spcPct val="90000"/>
              </a:lnSpc>
              <a:buFont typeface="Wingdings" pitchFamily="2" charset="2"/>
              <a:buNone/>
            </a:pPr>
            <a:r>
              <a:rPr lang="el-GR" sz="1800" b="1" dirty="0">
                <a:solidFill>
                  <a:srgbClr val="006600"/>
                </a:solidFill>
                <a:latin typeface="Arial" charset="0"/>
                <a:cs typeface="Arial" charset="0"/>
              </a:rPr>
              <a:t>           </a:t>
            </a:r>
            <a:r>
              <a:rPr lang="el-GR" sz="1800" b="1" dirty="0">
                <a:solidFill>
                  <a:srgbClr val="006600"/>
                </a:solidFill>
                <a:latin typeface="Arial" charset="0"/>
              </a:rPr>
              <a:t>                          </a:t>
            </a:r>
            <a:r>
              <a:rPr lang="el-GR" sz="2200" b="1" u="sng" dirty="0">
                <a:solidFill>
                  <a:srgbClr val="006600"/>
                </a:solidFill>
                <a:latin typeface="Arial" charset="0"/>
                <a:cs typeface="Arial" charset="0"/>
              </a:rPr>
              <a:t>γ) Λογαριασμοί Καθαρής Περιουσίας  </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Ανοίγουν με πίστωση ή χρέωση</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Αυξάνουν με πίστωση</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Μειώνονται με χρέωση</a:t>
            </a:r>
          </a:p>
          <a:p>
            <a:pPr marL="665163" algn="just">
              <a:lnSpc>
                <a:spcPct val="90000"/>
              </a:lnSpc>
              <a:buFont typeface="Wingdings" pitchFamily="2" charset="2"/>
              <a:buNone/>
            </a:pPr>
            <a:r>
              <a:rPr lang="el-GR" sz="1800" dirty="0" smtClean="0">
                <a:solidFill>
                  <a:schemeClr val="tx2"/>
                </a:solidFill>
                <a:latin typeface="Wingdings" pitchFamily="2" charset="2"/>
                <a:cs typeface="Arial" charset="0"/>
              </a:rPr>
              <a:t>n</a:t>
            </a:r>
            <a:r>
              <a:rPr lang="el-GR" sz="1800" dirty="0">
                <a:solidFill>
                  <a:schemeClr val="tx2"/>
                </a:solidFill>
                <a:cs typeface="Times New Roman" pitchFamily="18" charset="0"/>
              </a:rPr>
              <a:t>   </a:t>
            </a:r>
            <a:r>
              <a:rPr lang="el-GR" sz="1800" dirty="0">
                <a:solidFill>
                  <a:schemeClr val="tx2"/>
                </a:solidFill>
                <a:latin typeface="Arial" charset="0"/>
                <a:cs typeface="Arial" charset="0"/>
              </a:rPr>
              <a:t>Μπορούν να εμφανιστούν με πιστωτικό ή χρεωστικό υπόλοιπο ή εξισωμένοι</a:t>
            </a:r>
            <a:r>
              <a:rPr lang="el-GR" sz="1800" dirty="0">
                <a:solidFill>
                  <a:srgbClr val="000000"/>
                </a:solidFill>
                <a:latin typeface="Arial" charset="0"/>
                <a:cs typeface="Arial" charset="0"/>
              </a:rPr>
              <a:t>. </a:t>
            </a:r>
          </a:p>
          <a:p>
            <a:pPr marL="665163" algn="just">
              <a:lnSpc>
                <a:spcPct val="90000"/>
              </a:lnSpc>
              <a:buFont typeface="Wingdings" pitchFamily="2" charset="2"/>
              <a:buNone/>
            </a:pPr>
            <a:r>
              <a:rPr lang="el-GR" sz="1600" dirty="0">
                <a:solidFill>
                  <a:srgbClr val="000000"/>
                </a:solidFill>
                <a:latin typeface="Arial" charset="0"/>
                <a:cs typeface="Arial" charset="0"/>
              </a:rPr>
              <a:t> </a:t>
            </a:r>
          </a:p>
          <a:p>
            <a:pPr marL="665163">
              <a:lnSpc>
                <a:spcPct val="90000"/>
              </a:lnSpc>
            </a:pPr>
            <a:endParaRPr lang="el-GR" sz="1600" dirty="0"/>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70EA94B1-2B40-406E-865F-AE62336523BE}" type="slidenum">
              <a:rPr lang="el-GR"/>
              <a:pPr/>
              <a:t>107</a:t>
            </a:fld>
            <a:endParaRPr lang="el-GR" dirty="0"/>
          </a:p>
        </p:txBody>
      </p:sp>
      <p:sp>
        <p:nvSpPr>
          <p:cNvPr id="296962" name="Rectangle 2"/>
          <p:cNvSpPr>
            <a:spLocks noGrp="1" noChangeArrowheads="1"/>
          </p:cNvSpPr>
          <p:nvPr>
            <p:ph type="title"/>
          </p:nvPr>
        </p:nvSpPr>
        <p:spPr>
          <a:xfrm>
            <a:off x="457200" y="152400"/>
            <a:ext cx="8229600" cy="756320"/>
          </a:xfrm>
        </p:spPr>
        <p:txBody>
          <a:bodyPr>
            <a:normAutofit/>
          </a:bodyPr>
          <a:lstStyle/>
          <a:p>
            <a:pPr algn="ctr"/>
            <a:r>
              <a:rPr lang="el-GR" sz="3200" b="1" dirty="0">
                <a:solidFill>
                  <a:srgbClr val="002060"/>
                </a:solidFill>
              </a:rPr>
              <a:t>ΚΑΝΟΝΕΣ </a:t>
            </a:r>
            <a:r>
              <a:rPr lang="el-GR" sz="3200" b="1" dirty="0" smtClean="0">
                <a:solidFill>
                  <a:srgbClr val="002060"/>
                </a:solidFill>
              </a:rPr>
              <a:t> ΛΕΙΤΟΥΡΓΙΑΣ  ΛΟΓΑΡΙΑΣΜΩΝ</a:t>
            </a:r>
            <a:endParaRPr lang="el-GR" sz="3200" b="1" dirty="0">
              <a:solidFill>
                <a:srgbClr val="002060"/>
              </a:solidFill>
            </a:endParaRPr>
          </a:p>
        </p:txBody>
      </p:sp>
      <p:sp>
        <p:nvSpPr>
          <p:cNvPr id="296963" name="Rectangle 3"/>
          <p:cNvSpPr>
            <a:spLocks noGrp="1" noChangeArrowheads="1"/>
          </p:cNvSpPr>
          <p:nvPr>
            <p:ph type="body" idx="1"/>
          </p:nvPr>
        </p:nvSpPr>
        <p:spPr>
          <a:xfrm>
            <a:off x="251520" y="1524000"/>
            <a:ext cx="8640960" cy="4572000"/>
          </a:xfrm>
        </p:spPr>
        <p:txBody>
          <a:bodyPr/>
          <a:lstStyle/>
          <a:p>
            <a:pPr algn="ctr">
              <a:buFont typeface="Wingdings" pitchFamily="2" charset="2"/>
              <a:buNone/>
            </a:pPr>
            <a:r>
              <a:rPr lang="el-GR" sz="3200" b="1" dirty="0">
                <a:solidFill>
                  <a:srgbClr val="C00000"/>
                </a:solidFill>
              </a:rPr>
              <a:t>Λογιστική ισότητα: Ε = Π + Κ.Θ.</a:t>
            </a:r>
          </a:p>
          <a:p>
            <a:pPr algn="ctr">
              <a:buFont typeface="Wingdings" pitchFamily="2" charset="2"/>
              <a:buNone/>
            </a:pPr>
            <a:endParaRPr lang="el-GR" dirty="0"/>
          </a:p>
          <a:p>
            <a:pPr algn="ctr">
              <a:buFont typeface="Wingdings" pitchFamily="2" charset="2"/>
              <a:buNone/>
            </a:pPr>
            <a:endParaRPr lang="el-GR" dirty="0"/>
          </a:p>
        </p:txBody>
      </p:sp>
      <p:grpSp>
        <p:nvGrpSpPr>
          <p:cNvPr id="2" name="Group 15"/>
          <p:cNvGrpSpPr>
            <a:grpSpLocks/>
          </p:cNvGrpSpPr>
          <p:nvPr/>
        </p:nvGrpSpPr>
        <p:grpSpPr bwMode="auto">
          <a:xfrm>
            <a:off x="179388" y="2852738"/>
            <a:ext cx="8785225" cy="3313112"/>
            <a:chOff x="113" y="1570"/>
            <a:chExt cx="5534" cy="2087"/>
          </a:xfrm>
        </p:grpSpPr>
        <p:sp>
          <p:nvSpPr>
            <p:cNvPr id="296964" name="Rectangle 4"/>
            <p:cNvSpPr>
              <a:spLocks noChangeArrowheads="1"/>
            </p:cNvSpPr>
            <p:nvPr/>
          </p:nvSpPr>
          <p:spPr bwMode="auto">
            <a:xfrm>
              <a:off x="113" y="1570"/>
              <a:ext cx="5534" cy="2087"/>
            </a:xfrm>
            <a:prstGeom prst="rect">
              <a:avLst/>
            </a:prstGeom>
            <a:solidFill>
              <a:srgbClr val="FFFF99"/>
            </a:solidFill>
            <a:ln w="9525" algn="ctr">
              <a:solidFill>
                <a:schemeClr val="tx1"/>
              </a:solidFill>
              <a:miter lim="800000"/>
              <a:headEnd/>
              <a:tailEnd/>
            </a:ln>
            <a:effectLst/>
          </p:spPr>
          <p:txBody>
            <a:bodyPr wrap="none" anchor="ctr"/>
            <a:lstStyle/>
            <a:p>
              <a:endParaRPr lang="el-GR" dirty="0"/>
            </a:p>
          </p:txBody>
        </p:sp>
        <p:sp>
          <p:nvSpPr>
            <p:cNvPr id="296965" name="Line 5"/>
            <p:cNvSpPr>
              <a:spLocks noChangeShapeType="1"/>
            </p:cNvSpPr>
            <p:nvPr/>
          </p:nvSpPr>
          <p:spPr bwMode="auto">
            <a:xfrm>
              <a:off x="113" y="1842"/>
              <a:ext cx="5489" cy="0"/>
            </a:xfrm>
            <a:prstGeom prst="line">
              <a:avLst/>
            </a:prstGeom>
            <a:noFill/>
            <a:ln w="9525">
              <a:solidFill>
                <a:schemeClr val="bg2"/>
              </a:solidFill>
              <a:round/>
              <a:headEnd/>
              <a:tailEnd/>
            </a:ln>
            <a:effectLst/>
          </p:spPr>
          <p:txBody>
            <a:bodyPr/>
            <a:lstStyle/>
            <a:p>
              <a:endParaRPr lang="el-GR" dirty="0"/>
            </a:p>
          </p:txBody>
        </p:sp>
        <p:sp>
          <p:nvSpPr>
            <p:cNvPr id="296966" name="Line 6"/>
            <p:cNvSpPr>
              <a:spLocks noChangeShapeType="1"/>
            </p:cNvSpPr>
            <p:nvPr/>
          </p:nvSpPr>
          <p:spPr bwMode="auto">
            <a:xfrm>
              <a:off x="113" y="2069"/>
              <a:ext cx="5489" cy="0"/>
            </a:xfrm>
            <a:prstGeom prst="line">
              <a:avLst/>
            </a:prstGeom>
            <a:noFill/>
            <a:ln w="9525">
              <a:solidFill>
                <a:schemeClr val="bg2"/>
              </a:solidFill>
              <a:round/>
              <a:headEnd/>
              <a:tailEnd/>
            </a:ln>
            <a:effectLst/>
          </p:spPr>
          <p:txBody>
            <a:bodyPr/>
            <a:lstStyle/>
            <a:p>
              <a:endParaRPr lang="el-GR" dirty="0"/>
            </a:p>
          </p:txBody>
        </p:sp>
        <p:sp>
          <p:nvSpPr>
            <p:cNvPr id="296967" name="Line 7"/>
            <p:cNvSpPr>
              <a:spLocks noChangeShapeType="1"/>
            </p:cNvSpPr>
            <p:nvPr/>
          </p:nvSpPr>
          <p:spPr bwMode="auto">
            <a:xfrm>
              <a:off x="113" y="2296"/>
              <a:ext cx="5489" cy="0"/>
            </a:xfrm>
            <a:prstGeom prst="line">
              <a:avLst/>
            </a:prstGeom>
            <a:noFill/>
            <a:ln w="9525">
              <a:solidFill>
                <a:schemeClr val="bg2"/>
              </a:solidFill>
              <a:round/>
              <a:headEnd/>
              <a:tailEnd/>
            </a:ln>
            <a:effectLst/>
          </p:spPr>
          <p:txBody>
            <a:bodyPr/>
            <a:lstStyle/>
            <a:p>
              <a:endParaRPr lang="el-GR" dirty="0"/>
            </a:p>
          </p:txBody>
        </p:sp>
        <p:sp>
          <p:nvSpPr>
            <p:cNvPr id="296968" name="Line 8"/>
            <p:cNvSpPr>
              <a:spLocks noChangeShapeType="1"/>
            </p:cNvSpPr>
            <p:nvPr/>
          </p:nvSpPr>
          <p:spPr bwMode="auto">
            <a:xfrm>
              <a:off x="113" y="2568"/>
              <a:ext cx="5489" cy="0"/>
            </a:xfrm>
            <a:prstGeom prst="line">
              <a:avLst/>
            </a:prstGeom>
            <a:noFill/>
            <a:ln w="9525">
              <a:solidFill>
                <a:schemeClr val="bg2"/>
              </a:solidFill>
              <a:round/>
              <a:headEnd/>
              <a:tailEnd/>
            </a:ln>
            <a:effectLst/>
          </p:spPr>
          <p:txBody>
            <a:bodyPr/>
            <a:lstStyle/>
            <a:p>
              <a:endParaRPr lang="el-GR" dirty="0"/>
            </a:p>
          </p:txBody>
        </p:sp>
        <p:sp>
          <p:nvSpPr>
            <p:cNvPr id="296969" name="Line 9"/>
            <p:cNvSpPr>
              <a:spLocks noChangeShapeType="1"/>
            </p:cNvSpPr>
            <p:nvPr/>
          </p:nvSpPr>
          <p:spPr bwMode="auto">
            <a:xfrm>
              <a:off x="113" y="2840"/>
              <a:ext cx="5489" cy="0"/>
            </a:xfrm>
            <a:prstGeom prst="line">
              <a:avLst/>
            </a:prstGeom>
            <a:noFill/>
            <a:ln w="9525">
              <a:solidFill>
                <a:schemeClr val="bg2"/>
              </a:solidFill>
              <a:round/>
              <a:headEnd/>
              <a:tailEnd/>
            </a:ln>
            <a:effectLst/>
          </p:spPr>
          <p:txBody>
            <a:bodyPr/>
            <a:lstStyle/>
            <a:p>
              <a:endParaRPr lang="el-GR" dirty="0"/>
            </a:p>
          </p:txBody>
        </p:sp>
        <p:sp>
          <p:nvSpPr>
            <p:cNvPr id="296970" name="Line 10"/>
            <p:cNvSpPr>
              <a:spLocks noChangeShapeType="1"/>
            </p:cNvSpPr>
            <p:nvPr/>
          </p:nvSpPr>
          <p:spPr bwMode="auto">
            <a:xfrm>
              <a:off x="113" y="3113"/>
              <a:ext cx="5489" cy="0"/>
            </a:xfrm>
            <a:prstGeom prst="line">
              <a:avLst/>
            </a:prstGeom>
            <a:noFill/>
            <a:ln w="9525">
              <a:solidFill>
                <a:schemeClr val="bg2"/>
              </a:solidFill>
              <a:round/>
              <a:headEnd/>
              <a:tailEnd/>
            </a:ln>
            <a:effectLst/>
          </p:spPr>
          <p:txBody>
            <a:bodyPr/>
            <a:lstStyle/>
            <a:p>
              <a:endParaRPr lang="el-GR" dirty="0"/>
            </a:p>
          </p:txBody>
        </p:sp>
        <p:sp>
          <p:nvSpPr>
            <p:cNvPr id="296971" name="Line 11"/>
            <p:cNvSpPr>
              <a:spLocks noChangeShapeType="1"/>
            </p:cNvSpPr>
            <p:nvPr/>
          </p:nvSpPr>
          <p:spPr bwMode="auto">
            <a:xfrm>
              <a:off x="113" y="3385"/>
              <a:ext cx="5489" cy="0"/>
            </a:xfrm>
            <a:prstGeom prst="line">
              <a:avLst/>
            </a:prstGeom>
            <a:noFill/>
            <a:ln w="9525">
              <a:solidFill>
                <a:schemeClr val="bg2"/>
              </a:solidFill>
              <a:round/>
              <a:headEnd/>
              <a:tailEnd/>
            </a:ln>
            <a:effectLst/>
          </p:spPr>
          <p:txBody>
            <a:bodyPr/>
            <a:lstStyle/>
            <a:p>
              <a:endParaRPr lang="el-GR" dirty="0"/>
            </a:p>
          </p:txBody>
        </p:sp>
        <p:sp>
          <p:nvSpPr>
            <p:cNvPr id="296973" name="Line 13"/>
            <p:cNvSpPr>
              <a:spLocks noChangeShapeType="1"/>
            </p:cNvSpPr>
            <p:nvPr/>
          </p:nvSpPr>
          <p:spPr bwMode="auto">
            <a:xfrm>
              <a:off x="1610" y="1570"/>
              <a:ext cx="0" cy="2087"/>
            </a:xfrm>
            <a:prstGeom prst="line">
              <a:avLst/>
            </a:prstGeom>
            <a:noFill/>
            <a:ln w="9525">
              <a:solidFill>
                <a:schemeClr val="bg2"/>
              </a:solidFill>
              <a:round/>
              <a:headEnd/>
              <a:tailEnd/>
            </a:ln>
            <a:effectLst/>
          </p:spPr>
          <p:txBody>
            <a:bodyPr/>
            <a:lstStyle/>
            <a:p>
              <a:endParaRPr lang="el-GR" dirty="0"/>
            </a:p>
          </p:txBody>
        </p:sp>
        <p:sp>
          <p:nvSpPr>
            <p:cNvPr id="296974" name="Line 14"/>
            <p:cNvSpPr>
              <a:spLocks noChangeShapeType="1"/>
            </p:cNvSpPr>
            <p:nvPr/>
          </p:nvSpPr>
          <p:spPr bwMode="auto">
            <a:xfrm>
              <a:off x="3696" y="1570"/>
              <a:ext cx="46" cy="2042"/>
            </a:xfrm>
            <a:prstGeom prst="line">
              <a:avLst/>
            </a:prstGeom>
            <a:noFill/>
            <a:ln w="9525">
              <a:solidFill>
                <a:schemeClr val="bg2"/>
              </a:solidFill>
              <a:round/>
              <a:headEnd/>
              <a:tailEnd/>
            </a:ln>
            <a:effectLst/>
          </p:spPr>
          <p:txBody>
            <a:bodyPr/>
            <a:lstStyle/>
            <a:p>
              <a:endParaRPr lang="el-GR" dirty="0"/>
            </a:p>
          </p:txBody>
        </p:sp>
      </p:grpSp>
      <p:sp>
        <p:nvSpPr>
          <p:cNvPr id="296977" name="Text Box 17"/>
          <p:cNvSpPr txBox="1">
            <a:spLocks noChangeArrowheads="1"/>
          </p:cNvSpPr>
          <p:nvPr/>
        </p:nvSpPr>
        <p:spPr bwMode="auto">
          <a:xfrm>
            <a:off x="679450" y="2944813"/>
            <a:ext cx="1398653" cy="369332"/>
          </a:xfrm>
          <a:prstGeom prst="rect">
            <a:avLst/>
          </a:prstGeom>
          <a:noFill/>
          <a:ln w="9525" algn="ctr">
            <a:noFill/>
            <a:miter lim="800000"/>
            <a:headEnd/>
            <a:tailEnd/>
          </a:ln>
          <a:effectLst/>
        </p:spPr>
        <p:txBody>
          <a:bodyPr wrap="none">
            <a:spAutoFit/>
          </a:bodyPr>
          <a:lstStyle/>
          <a:p>
            <a:r>
              <a:rPr lang="el-GR" b="1" dirty="0">
                <a:solidFill>
                  <a:srgbClr val="0000CC"/>
                </a:solidFill>
              </a:rPr>
              <a:t>Ενεργητικό</a:t>
            </a:r>
          </a:p>
        </p:txBody>
      </p:sp>
      <p:sp>
        <p:nvSpPr>
          <p:cNvPr id="296978" name="Text Box 18"/>
          <p:cNvSpPr txBox="1">
            <a:spLocks noChangeArrowheads="1"/>
          </p:cNvSpPr>
          <p:nvPr/>
        </p:nvSpPr>
        <p:spPr bwMode="auto">
          <a:xfrm>
            <a:off x="395537" y="3644900"/>
            <a:ext cx="2115524" cy="369332"/>
          </a:xfrm>
          <a:prstGeom prst="rect">
            <a:avLst/>
          </a:prstGeom>
          <a:noFill/>
          <a:ln w="9525" algn="ctr">
            <a:noFill/>
            <a:miter lim="800000"/>
            <a:headEnd/>
            <a:tailEnd/>
          </a:ln>
          <a:effectLst/>
        </p:spPr>
        <p:txBody>
          <a:bodyPr wrap="square">
            <a:spAutoFit/>
          </a:bodyPr>
          <a:lstStyle/>
          <a:p>
            <a:r>
              <a:rPr lang="el-GR" b="1" dirty="0">
                <a:solidFill>
                  <a:srgbClr val="C00000"/>
                </a:solidFill>
              </a:rPr>
              <a:t>Παθητικό, Κ.Θ.</a:t>
            </a:r>
          </a:p>
        </p:txBody>
      </p:sp>
      <p:sp>
        <p:nvSpPr>
          <p:cNvPr id="296979" name="Text Box 19"/>
          <p:cNvSpPr txBox="1">
            <a:spLocks noChangeArrowheads="1"/>
          </p:cNvSpPr>
          <p:nvPr/>
        </p:nvSpPr>
        <p:spPr bwMode="auto">
          <a:xfrm>
            <a:off x="755650" y="4508500"/>
            <a:ext cx="853311" cy="369332"/>
          </a:xfrm>
          <a:prstGeom prst="rect">
            <a:avLst/>
          </a:prstGeom>
          <a:noFill/>
          <a:ln w="9525" algn="ctr">
            <a:noFill/>
            <a:miter lim="800000"/>
            <a:headEnd/>
            <a:tailEnd/>
          </a:ln>
          <a:effectLst/>
        </p:spPr>
        <p:txBody>
          <a:bodyPr wrap="none">
            <a:spAutoFit/>
          </a:bodyPr>
          <a:lstStyle/>
          <a:p>
            <a:r>
              <a:rPr lang="el-GR" b="1" dirty="0">
                <a:solidFill>
                  <a:srgbClr val="FF0000"/>
                </a:solidFill>
              </a:rPr>
              <a:t>Έξοδο</a:t>
            </a:r>
          </a:p>
        </p:txBody>
      </p:sp>
      <p:sp>
        <p:nvSpPr>
          <p:cNvPr id="296980" name="Text Box 20"/>
          <p:cNvSpPr txBox="1">
            <a:spLocks noChangeArrowheads="1"/>
          </p:cNvSpPr>
          <p:nvPr/>
        </p:nvSpPr>
        <p:spPr bwMode="auto">
          <a:xfrm>
            <a:off x="755650" y="5373688"/>
            <a:ext cx="888385" cy="369332"/>
          </a:xfrm>
          <a:prstGeom prst="rect">
            <a:avLst/>
          </a:prstGeom>
          <a:noFill/>
          <a:ln w="9525" algn="ctr">
            <a:noFill/>
            <a:miter lim="800000"/>
            <a:headEnd/>
            <a:tailEnd/>
          </a:ln>
          <a:effectLst/>
        </p:spPr>
        <p:txBody>
          <a:bodyPr wrap="none">
            <a:spAutoFit/>
          </a:bodyPr>
          <a:lstStyle/>
          <a:p>
            <a:r>
              <a:rPr lang="el-GR" b="1" dirty="0">
                <a:solidFill>
                  <a:srgbClr val="7030A0"/>
                </a:solidFill>
              </a:rPr>
              <a:t>Έσοδο</a:t>
            </a:r>
          </a:p>
        </p:txBody>
      </p:sp>
      <p:sp>
        <p:nvSpPr>
          <p:cNvPr id="296981" name="Text Box 21"/>
          <p:cNvSpPr txBox="1">
            <a:spLocks noChangeArrowheads="1"/>
          </p:cNvSpPr>
          <p:nvPr/>
        </p:nvSpPr>
        <p:spPr bwMode="auto">
          <a:xfrm>
            <a:off x="3203575" y="2852738"/>
            <a:ext cx="1685911" cy="369332"/>
          </a:xfrm>
          <a:prstGeom prst="rect">
            <a:avLst/>
          </a:prstGeom>
          <a:noFill/>
          <a:ln w="9525" algn="ctr">
            <a:noFill/>
            <a:miter lim="800000"/>
            <a:headEnd/>
            <a:tailEnd/>
          </a:ln>
          <a:effectLst/>
        </p:spPr>
        <p:txBody>
          <a:bodyPr wrap="none">
            <a:spAutoFit/>
          </a:bodyPr>
          <a:lstStyle/>
          <a:p>
            <a:r>
              <a:rPr lang="el-GR" b="1" dirty="0">
                <a:solidFill>
                  <a:srgbClr val="0000FF"/>
                </a:solidFill>
              </a:rPr>
              <a:t>Για να αυξηθεί</a:t>
            </a:r>
          </a:p>
        </p:txBody>
      </p:sp>
      <p:sp>
        <p:nvSpPr>
          <p:cNvPr id="296982" name="Text Box 22"/>
          <p:cNvSpPr txBox="1">
            <a:spLocks noChangeArrowheads="1"/>
          </p:cNvSpPr>
          <p:nvPr/>
        </p:nvSpPr>
        <p:spPr bwMode="auto">
          <a:xfrm>
            <a:off x="3203575" y="3284538"/>
            <a:ext cx="1677382" cy="369332"/>
          </a:xfrm>
          <a:prstGeom prst="rect">
            <a:avLst/>
          </a:prstGeom>
          <a:noFill/>
          <a:ln w="9525" algn="ctr">
            <a:noFill/>
            <a:miter lim="800000"/>
            <a:headEnd/>
            <a:tailEnd/>
          </a:ln>
          <a:effectLst/>
        </p:spPr>
        <p:txBody>
          <a:bodyPr wrap="none">
            <a:spAutoFit/>
          </a:bodyPr>
          <a:lstStyle/>
          <a:p>
            <a:r>
              <a:rPr lang="el-GR" b="1" dirty="0">
                <a:solidFill>
                  <a:srgbClr val="C00000"/>
                </a:solidFill>
              </a:rPr>
              <a:t>Για να μειωθεί</a:t>
            </a:r>
          </a:p>
        </p:txBody>
      </p:sp>
      <p:sp>
        <p:nvSpPr>
          <p:cNvPr id="296983" name="Text Box 23"/>
          <p:cNvSpPr txBox="1">
            <a:spLocks noChangeArrowheads="1"/>
          </p:cNvSpPr>
          <p:nvPr/>
        </p:nvSpPr>
        <p:spPr bwMode="auto">
          <a:xfrm>
            <a:off x="3203575" y="3573463"/>
            <a:ext cx="1685911" cy="369332"/>
          </a:xfrm>
          <a:prstGeom prst="rect">
            <a:avLst/>
          </a:prstGeom>
          <a:noFill/>
          <a:ln w="9525" algn="ctr">
            <a:noFill/>
            <a:miter lim="800000"/>
            <a:headEnd/>
            <a:tailEnd/>
          </a:ln>
          <a:effectLst/>
        </p:spPr>
        <p:txBody>
          <a:bodyPr wrap="none">
            <a:spAutoFit/>
          </a:bodyPr>
          <a:lstStyle/>
          <a:p>
            <a:r>
              <a:rPr lang="el-GR" b="1" dirty="0">
                <a:solidFill>
                  <a:srgbClr val="0000FF"/>
                </a:solidFill>
              </a:rPr>
              <a:t>Για να αυξηθεί</a:t>
            </a:r>
          </a:p>
        </p:txBody>
      </p:sp>
      <p:sp>
        <p:nvSpPr>
          <p:cNvPr id="296984" name="Text Box 24"/>
          <p:cNvSpPr txBox="1">
            <a:spLocks noChangeArrowheads="1"/>
          </p:cNvSpPr>
          <p:nvPr/>
        </p:nvSpPr>
        <p:spPr bwMode="auto">
          <a:xfrm>
            <a:off x="3203575" y="4005263"/>
            <a:ext cx="1677382" cy="369332"/>
          </a:xfrm>
          <a:prstGeom prst="rect">
            <a:avLst/>
          </a:prstGeom>
          <a:noFill/>
          <a:ln w="9525" algn="ctr">
            <a:noFill/>
            <a:miter lim="800000"/>
            <a:headEnd/>
            <a:tailEnd/>
          </a:ln>
          <a:effectLst/>
        </p:spPr>
        <p:txBody>
          <a:bodyPr wrap="none">
            <a:spAutoFit/>
          </a:bodyPr>
          <a:lstStyle/>
          <a:p>
            <a:r>
              <a:rPr lang="el-GR" b="1" dirty="0">
                <a:solidFill>
                  <a:srgbClr val="C00000"/>
                </a:solidFill>
              </a:rPr>
              <a:t>Για να μειωθεί</a:t>
            </a:r>
          </a:p>
        </p:txBody>
      </p:sp>
      <p:sp>
        <p:nvSpPr>
          <p:cNvPr id="296985" name="Text Box 25"/>
          <p:cNvSpPr txBox="1">
            <a:spLocks noChangeArrowheads="1"/>
          </p:cNvSpPr>
          <p:nvPr/>
        </p:nvSpPr>
        <p:spPr bwMode="auto">
          <a:xfrm>
            <a:off x="3203575" y="4437063"/>
            <a:ext cx="1685911" cy="369332"/>
          </a:xfrm>
          <a:prstGeom prst="rect">
            <a:avLst/>
          </a:prstGeom>
          <a:noFill/>
          <a:ln w="9525" algn="ctr">
            <a:noFill/>
            <a:miter lim="800000"/>
            <a:headEnd/>
            <a:tailEnd/>
          </a:ln>
          <a:effectLst/>
        </p:spPr>
        <p:txBody>
          <a:bodyPr wrap="none">
            <a:spAutoFit/>
          </a:bodyPr>
          <a:lstStyle/>
          <a:p>
            <a:r>
              <a:rPr lang="el-GR" b="1" dirty="0">
                <a:solidFill>
                  <a:srgbClr val="0000FF"/>
                </a:solidFill>
              </a:rPr>
              <a:t>Για να αυξηθεί</a:t>
            </a:r>
          </a:p>
        </p:txBody>
      </p:sp>
      <p:sp>
        <p:nvSpPr>
          <p:cNvPr id="296986" name="Text Box 26"/>
          <p:cNvSpPr txBox="1">
            <a:spLocks noChangeArrowheads="1"/>
          </p:cNvSpPr>
          <p:nvPr/>
        </p:nvSpPr>
        <p:spPr bwMode="auto">
          <a:xfrm>
            <a:off x="3203575" y="4868863"/>
            <a:ext cx="1677382" cy="369332"/>
          </a:xfrm>
          <a:prstGeom prst="rect">
            <a:avLst/>
          </a:prstGeom>
          <a:noFill/>
          <a:ln w="9525" algn="ctr">
            <a:noFill/>
            <a:miter lim="800000"/>
            <a:headEnd/>
            <a:tailEnd/>
          </a:ln>
          <a:effectLst/>
        </p:spPr>
        <p:txBody>
          <a:bodyPr wrap="none">
            <a:spAutoFit/>
          </a:bodyPr>
          <a:lstStyle/>
          <a:p>
            <a:r>
              <a:rPr lang="el-GR" b="1" dirty="0">
                <a:solidFill>
                  <a:srgbClr val="C00000"/>
                </a:solidFill>
              </a:rPr>
              <a:t>Για να μειωθεί</a:t>
            </a:r>
          </a:p>
        </p:txBody>
      </p:sp>
      <p:sp>
        <p:nvSpPr>
          <p:cNvPr id="296987" name="Text Box 27"/>
          <p:cNvSpPr txBox="1">
            <a:spLocks noChangeArrowheads="1"/>
          </p:cNvSpPr>
          <p:nvPr/>
        </p:nvSpPr>
        <p:spPr bwMode="auto">
          <a:xfrm>
            <a:off x="3203575" y="5300663"/>
            <a:ext cx="1685911" cy="369332"/>
          </a:xfrm>
          <a:prstGeom prst="rect">
            <a:avLst/>
          </a:prstGeom>
          <a:noFill/>
          <a:ln w="9525" algn="ctr">
            <a:noFill/>
            <a:miter lim="800000"/>
            <a:headEnd/>
            <a:tailEnd/>
          </a:ln>
          <a:effectLst/>
        </p:spPr>
        <p:txBody>
          <a:bodyPr wrap="none">
            <a:spAutoFit/>
          </a:bodyPr>
          <a:lstStyle/>
          <a:p>
            <a:r>
              <a:rPr lang="el-GR" b="1" dirty="0">
                <a:solidFill>
                  <a:srgbClr val="0000FF"/>
                </a:solidFill>
              </a:rPr>
              <a:t>Για να αυξηθεί</a:t>
            </a:r>
          </a:p>
        </p:txBody>
      </p:sp>
      <p:sp>
        <p:nvSpPr>
          <p:cNvPr id="296988" name="Text Box 28"/>
          <p:cNvSpPr txBox="1">
            <a:spLocks noChangeArrowheads="1"/>
          </p:cNvSpPr>
          <p:nvPr/>
        </p:nvSpPr>
        <p:spPr bwMode="auto">
          <a:xfrm>
            <a:off x="3203575" y="5732463"/>
            <a:ext cx="1677382" cy="369332"/>
          </a:xfrm>
          <a:prstGeom prst="rect">
            <a:avLst/>
          </a:prstGeom>
          <a:noFill/>
          <a:ln w="9525" algn="ctr">
            <a:noFill/>
            <a:miter lim="800000"/>
            <a:headEnd/>
            <a:tailEnd/>
          </a:ln>
          <a:effectLst/>
        </p:spPr>
        <p:txBody>
          <a:bodyPr wrap="none">
            <a:spAutoFit/>
          </a:bodyPr>
          <a:lstStyle/>
          <a:p>
            <a:r>
              <a:rPr lang="el-GR" b="1" dirty="0">
                <a:solidFill>
                  <a:srgbClr val="C00000"/>
                </a:solidFill>
              </a:rPr>
              <a:t>Για να μειωθεί</a:t>
            </a:r>
          </a:p>
        </p:txBody>
      </p:sp>
      <p:sp>
        <p:nvSpPr>
          <p:cNvPr id="296989" name="Rectangle 29"/>
          <p:cNvSpPr>
            <a:spLocks noChangeArrowheads="1"/>
          </p:cNvSpPr>
          <p:nvPr/>
        </p:nvSpPr>
        <p:spPr bwMode="auto">
          <a:xfrm>
            <a:off x="6369050" y="2924175"/>
            <a:ext cx="2155975" cy="369332"/>
          </a:xfrm>
          <a:prstGeom prst="rect">
            <a:avLst/>
          </a:prstGeom>
          <a:noFill/>
          <a:ln w="9525" algn="ctr">
            <a:noFill/>
            <a:miter lim="800000"/>
            <a:headEnd/>
            <a:tailEnd/>
          </a:ln>
          <a:effectLst/>
        </p:spPr>
        <p:txBody>
          <a:bodyPr wrap="none">
            <a:spAutoFit/>
          </a:bodyPr>
          <a:lstStyle/>
          <a:p>
            <a:r>
              <a:rPr lang="el-GR" b="1" dirty="0">
                <a:solidFill>
                  <a:srgbClr val="006600"/>
                </a:solidFill>
              </a:rPr>
              <a:t>Πρέπει να χρεωθεί</a:t>
            </a:r>
          </a:p>
        </p:txBody>
      </p:sp>
      <p:sp>
        <p:nvSpPr>
          <p:cNvPr id="296990" name="Rectangle 30"/>
          <p:cNvSpPr>
            <a:spLocks noChangeArrowheads="1"/>
          </p:cNvSpPr>
          <p:nvPr/>
        </p:nvSpPr>
        <p:spPr bwMode="auto">
          <a:xfrm>
            <a:off x="6296025" y="3284538"/>
            <a:ext cx="2252220" cy="369332"/>
          </a:xfrm>
          <a:prstGeom prst="rect">
            <a:avLst/>
          </a:prstGeom>
          <a:noFill/>
          <a:ln w="9525" algn="ctr">
            <a:noFill/>
            <a:miter lim="800000"/>
            <a:headEnd/>
            <a:tailEnd/>
          </a:ln>
          <a:effectLst/>
        </p:spPr>
        <p:txBody>
          <a:bodyPr wrap="none">
            <a:spAutoFit/>
          </a:bodyPr>
          <a:lstStyle/>
          <a:p>
            <a:r>
              <a:rPr lang="el-GR" b="1" dirty="0">
                <a:solidFill>
                  <a:srgbClr val="7030A0"/>
                </a:solidFill>
              </a:rPr>
              <a:t>Πρέπει να πιστωθεί</a:t>
            </a:r>
          </a:p>
        </p:txBody>
      </p:sp>
      <p:sp>
        <p:nvSpPr>
          <p:cNvPr id="296993" name="Rectangle 33"/>
          <p:cNvSpPr>
            <a:spLocks noChangeArrowheads="1"/>
          </p:cNvSpPr>
          <p:nvPr/>
        </p:nvSpPr>
        <p:spPr bwMode="auto">
          <a:xfrm>
            <a:off x="6330950" y="3716338"/>
            <a:ext cx="2252220" cy="369332"/>
          </a:xfrm>
          <a:prstGeom prst="rect">
            <a:avLst/>
          </a:prstGeom>
          <a:noFill/>
          <a:ln w="9525" algn="ctr">
            <a:noFill/>
            <a:miter lim="800000"/>
            <a:headEnd/>
            <a:tailEnd/>
          </a:ln>
          <a:effectLst/>
        </p:spPr>
        <p:txBody>
          <a:bodyPr wrap="none">
            <a:spAutoFit/>
          </a:bodyPr>
          <a:lstStyle/>
          <a:p>
            <a:r>
              <a:rPr lang="el-GR" b="1" dirty="0">
                <a:solidFill>
                  <a:srgbClr val="7030A0"/>
                </a:solidFill>
              </a:rPr>
              <a:t>Πρέπει να πιστωθεί</a:t>
            </a:r>
          </a:p>
        </p:txBody>
      </p:sp>
      <p:sp>
        <p:nvSpPr>
          <p:cNvPr id="296994" name="Rectangle 34"/>
          <p:cNvSpPr>
            <a:spLocks noChangeArrowheads="1"/>
          </p:cNvSpPr>
          <p:nvPr/>
        </p:nvSpPr>
        <p:spPr bwMode="auto">
          <a:xfrm>
            <a:off x="6410325" y="4076700"/>
            <a:ext cx="2155975" cy="369332"/>
          </a:xfrm>
          <a:prstGeom prst="rect">
            <a:avLst/>
          </a:prstGeom>
          <a:noFill/>
          <a:ln w="9525" algn="ctr">
            <a:noFill/>
            <a:miter lim="800000"/>
            <a:headEnd/>
            <a:tailEnd/>
          </a:ln>
          <a:effectLst/>
        </p:spPr>
        <p:txBody>
          <a:bodyPr wrap="none">
            <a:spAutoFit/>
          </a:bodyPr>
          <a:lstStyle/>
          <a:p>
            <a:r>
              <a:rPr lang="el-GR" b="1" dirty="0">
                <a:solidFill>
                  <a:srgbClr val="006600"/>
                </a:solidFill>
              </a:rPr>
              <a:t>Πρέπει να χρεωθεί</a:t>
            </a:r>
          </a:p>
        </p:txBody>
      </p:sp>
      <p:sp>
        <p:nvSpPr>
          <p:cNvPr id="296995" name="Rectangle 35"/>
          <p:cNvSpPr>
            <a:spLocks noChangeArrowheads="1"/>
          </p:cNvSpPr>
          <p:nvPr/>
        </p:nvSpPr>
        <p:spPr bwMode="auto">
          <a:xfrm>
            <a:off x="6372225" y="4508500"/>
            <a:ext cx="2155975" cy="369332"/>
          </a:xfrm>
          <a:prstGeom prst="rect">
            <a:avLst/>
          </a:prstGeom>
          <a:noFill/>
          <a:ln w="9525" algn="ctr">
            <a:noFill/>
            <a:miter lim="800000"/>
            <a:headEnd/>
            <a:tailEnd/>
          </a:ln>
          <a:effectLst/>
        </p:spPr>
        <p:txBody>
          <a:bodyPr wrap="none">
            <a:spAutoFit/>
          </a:bodyPr>
          <a:lstStyle/>
          <a:p>
            <a:r>
              <a:rPr lang="el-GR" b="1" dirty="0">
                <a:solidFill>
                  <a:srgbClr val="006600"/>
                </a:solidFill>
              </a:rPr>
              <a:t>Πρέπει να χρεωθεί</a:t>
            </a:r>
          </a:p>
        </p:txBody>
      </p:sp>
      <p:sp>
        <p:nvSpPr>
          <p:cNvPr id="296996" name="Rectangle 36"/>
          <p:cNvSpPr>
            <a:spLocks noChangeArrowheads="1"/>
          </p:cNvSpPr>
          <p:nvPr/>
        </p:nvSpPr>
        <p:spPr bwMode="auto">
          <a:xfrm>
            <a:off x="6367463" y="4868863"/>
            <a:ext cx="2252220" cy="369332"/>
          </a:xfrm>
          <a:prstGeom prst="rect">
            <a:avLst/>
          </a:prstGeom>
          <a:noFill/>
          <a:ln w="9525" algn="ctr">
            <a:noFill/>
            <a:miter lim="800000"/>
            <a:headEnd/>
            <a:tailEnd/>
          </a:ln>
          <a:effectLst/>
        </p:spPr>
        <p:txBody>
          <a:bodyPr wrap="none">
            <a:spAutoFit/>
          </a:bodyPr>
          <a:lstStyle/>
          <a:p>
            <a:r>
              <a:rPr lang="el-GR" b="1" dirty="0">
                <a:solidFill>
                  <a:srgbClr val="7030A0"/>
                </a:solidFill>
              </a:rPr>
              <a:t>Πρέπει να πιστωθεί</a:t>
            </a:r>
          </a:p>
        </p:txBody>
      </p:sp>
      <p:sp>
        <p:nvSpPr>
          <p:cNvPr id="296997" name="Rectangle 37"/>
          <p:cNvSpPr>
            <a:spLocks noChangeArrowheads="1"/>
          </p:cNvSpPr>
          <p:nvPr/>
        </p:nvSpPr>
        <p:spPr bwMode="auto">
          <a:xfrm>
            <a:off x="6364288" y="5373688"/>
            <a:ext cx="2252220" cy="369332"/>
          </a:xfrm>
          <a:prstGeom prst="rect">
            <a:avLst/>
          </a:prstGeom>
          <a:noFill/>
          <a:ln w="9525" algn="ctr">
            <a:noFill/>
            <a:miter lim="800000"/>
            <a:headEnd/>
            <a:tailEnd/>
          </a:ln>
          <a:effectLst/>
        </p:spPr>
        <p:txBody>
          <a:bodyPr wrap="none">
            <a:spAutoFit/>
          </a:bodyPr>
          <a:lstStyle/>
          <a:p>
            <a:r>
              <a:rPr lang="el-GR" b="1" dirty="0">
                <a:solidFill>
                  <a:srgbClr val="7030A0"/>
                </a:solidFill>
              </a:rPr>
              <a:t>Πρέπει να πιστωθεί</a:t>
            </a:r>
          </a:p>
        </p:txBody>
      </p:sp>
      <p:sp>
        <p:nvSpPr>
          <p:cNvPr id="296998" name="Rectangle 38"/>
          <p:cNvSpPr>
            <a:spLocks noChangeArrowheads="1"/>
          </p:cNvSpPr>
          <p:nvPr/>
        </p:nvSpPr>
        <p:spPr bwMode="auto">
          <a:xfrm>
            <a:off x="6410325" y="5734050"/>
            <a:ext cx="2155975" cy="369332"/>
          </a:xfrm>
          <a:prstGeom prst="rect">
            <a:avLst/>
          </a:prstGeom>
          <a:noFill/>
          <a:ln w="9525" algn="ctr">
            <a:noFill/>
            <a:miter lim="800000"/>
            <a:headEnd/>
            <a:tailEnd/>
          </a:ln>
          <a:effectLst/>
        </p:spPr>
        <p:txBody>
          <a:bodyPr wrap="none">
            <a:spAutoFit/>
          </a:bodyPr>
          <a:lstStyle/>
          <a:p>
            <a:r>
              <a:rPr lang="el-GR" b="1" dirty="0">
                <a:solidFill>
                  <a:srgbClr val="006600"/>
                </a:solidFill>
              </a:rPr>
              <a:t>Πρέπει να χρεωθεί</a:t>
            </a: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C144BC01-F706-4C5B-A18E-047C49264EF3}" type="slidenum">
              <a:rPr lang="el-GR"/>
              <a:pPr/>
              <a:t>108</a:t>
            </a:fld>
            <a:endParaRPr lang="el-GR" dirty="0"/>
          </a:p>
        </p:txBody>
      </p:sp>
      <p:sp>
        <p:nvSpPr>
          <p:cNvPr id="297986" name="Rectangle 2"/>
          <p:cNvSpPr>
            <a:spLocks noGrp="1" noChangeArrowheads="1"/>
          </p:cNvSpPr>
          <p:nvPr>
            <p:ph type="title"/>
          </p:nvPr>
        </p:nvSpPr>
        <p:spPr/>
        <p:txBody>
          <a:bodyPr/>
          <a:lstStyle/>
          <a:p>
            <a:r>
              <a:rPr lang="el-GR" u="sng" dirty="0" smtClean="0">
                <a:solidFill>
                  <a:srgbClr val="002060"/>
                </a:solidFill>
              </a:rPr>
              <a:t>Χρέωση</a:t>
            </a:r>
            <a:r>
              <a:rPr lang="el-GR" dirty="0" smtClean="0">
                <a:solidFill>
                  <a:srgbClr val="002060"/>
                </a:solidFill>
              </a:rPr>
              <a:t>	</a:t>
            </a:r>
            <a:r>
              <a:rPr lang="el-GR" dirty="0" smtClean="0"/>
              <a:t>				</a:t>
            </a:r>
            <a:r>
              <a:rPr lang="el-GR" u="sng" dirty="0" smtClean="0">
                <a:solidFill>
                  <a:srgbClr val="C00000"/>
                </a:solidFill>
              </a:rPr>
              <a:t>Πίστωση</a:t>
            </a:r>
            <a:endParaRPr lang="el-GR" u="sng" dirty="0">
              <a:solidFill>
                <a:srgbClr val="C00000"/>
              </a:solidFill>
            </a:endParaRPr>
          </a:p>
        </p:txBody>
      </p:sp>
      <p:sp>
        <p:nvSpPr>
          <p:cNvPr id="297988" name="Rectangle 4"/>
          <p:cNvSpPr>
            <a:spLocks noChangeArrowheads="1"/>
          </p:cNvSpPr>
          <p:nvPr/>
        </p:nvSpPr>
        <p:spPr bwMode="auto">
          <a:xfrm>
            <a:off x="323528" y="1556792"/>
            <a:ext cx="4176464" cy="4464495"/>
          </a:xfrm>
          <a:prstGeom prst="rect">
            <a:avLst/>
          </a:prstGeom>
          <a:solidFill>
            <a:schemeClr val="accent1"/>
          </a:solidFill>
          <a:ln w="9525" algn="ctr">
            <a:solidFill>
              <a:schemeClr val="tx1"/>
            </a:solidFill>
            <a:miter lim="800000"/>
            <a:headEnd/>
            <a:tailEnd/>
          </a:ln>
          <a:effectLst/>
        </p:spPr>
        <p:txBody>
          <a:bodyPr wrap="none" anchor="ctr"/>
          <a:lstStyle/>
          <a:p>
            <a:pPr marL="457200" indent="-457200" algn="l"/>
            <a:endParaRPr lang="el-GR" dirty="0">
              <a:solidFill>
                <a:schemeClr val="bg2"/>
              </a:solidFill>
            </a:endParaRPr>
          </a:p>
          <a:p>
            <a:pPr marL="457200" indent="-457200" algn="l">
              <a:buFontTx/>
              <a:buAutoNum type="arabicPeriod"/>
            </a:pPr>
            <a:r>
              <a:rPr lang="el-GR" sz="1900" b="1" dirty="0">
                <a:solidFill>
                  <a:srgbClr val="0000FF"/>
                </a:solidFill>
              </a:rPr>
              <a:t>Αυξάνει τους λογαριασμούς του </a:t>
            </a:r>
          </a:p>
          <a:p>
            <a:pPr marL="457200" indent="-457200" algn="l"/>
            <a:r>
              <a:rPr lang="el-GR" sz="1900" b="1" dirty="0">
                <a:solidFill>
                  <a:srgbClr val="0000FF"/>
                </a:solidFill>
              </a:rPr>
              <a:t>	Ενεργητικού</a:t>
            </a:r>
          </a:p>
          <a:p>
            <a:pPr marL="457200" indent="-457200" algn="l">
              <a:buFontTx/>
              <a:buAutoNum type="arabicPeriod" startAt="2"/>
            </a:pPr>
            <a:r>
              <a:rPr lang="el-GR" sz="1900" b="1" dirty="0">
                <a:solidFill>
                  <a:srgbClr val="0000FF"/>
                </a:solidFill>
              </a:rPr>
              <a:t>Αυξάνει τους λογαριασμούς των </a:t>
            </a:r>
          </a:p>
          <a:p>
            <a:pPr marL="457200" indent="-457200" algn="l"/>
            <a:r>
              <a:rPr lang="el-GR" sz="1900" b="1" dirty="0">
                <a:solidFill>
                  <a:srgbClr val="0000FF"/>
                </a:solidFill>
              </a:rPr>
              <a:t>	Εξόδων</a:t>
            </a:r>
          </a:p>
          <a:p>
            <a:pPr marL="457200" indent="-457200" algn="l">
              <a:buFontTx/>
              <a:buAutoNum type="arabicPeriod" startAt="3"/>
            </a:pPr>
            <a:r>
              <a:rPr lang="el-GR" sz="1900" b="1" dirty="0">
                <a:solidFill>
                  <a:srgbClr val="0000FF"/>
                </a:solidFill>
              </a:rPr>
              <a:t>Μειώνει τους λογαριασμούς του</a:t>
            </a:r>
          </a:p>
          <a:p>
            <a:pPr marL="457200" indent="-457200" algn="l"/>
            <a:r>
              <a:rPr lang="el-GR" sz="1900" b="1" dirty="0">
                <a:solidFill>
                  <a:srgbClr val="0000FF"/>
                </a:solidFill>
              </a:rPr>
              <a:t>	Παθητικού</a:t>
            </a:r>
          </a:p>
          <a:p>
            <a:pPr marL="457200" indent="-457200" algn="l">
              <a:buFontTx/>
              <a:buAutoNum type="arabicPeriod" startAt="4"/>
            </a:pPr>
            <a:r>
              <a:rPr lang="el-GR" sz="1900" b="1" dirty="0">
                <a:solidFill>
                  <a:srgbClr val="0000FF"/>
                </a:solidFill>
              </a:rPr>
              <a:t>Μειώνει τους λογαριασμούς της </a:t>
            </a:r>
          </a:p>
          <a:p>
            <a:pPr marL="457200" indent="-457200" algn="l"/>
            <a:r>
              <a:rPr lang="el-GR" sz="1900" b="1" dirty="0">
                <a:solidFill>
                  <a:srgbClr val="0000FF"/>
                </a:solidFill>
              </a:rPr>
              <a:t>	Καθαρής Θέσης</a:t>
            </a:r>
          </a:p>
          <a:p>
            <a:pPr marL="457200" indent="-457200" algn="l">
              <a:buFontTx/>
              <a:buAutoNum type="arabicPeriod" startAt="5"/>
            </a:pPr>
            <a:r>
              <a:rPr lang="el-GR" sz="1900" b="1" dirty="0">
                <a:solidFill>
                  <a:srgbClr val="0000FF"/>
                </a:solidFill>
              </a:rPr>
              <a:t>Μειώνει τους λογαριασμούς των</a:t>
            </a:r>
          </a:p>
          <a:p>
            <a:pPr marL="457200" indent="-457200" algn="l"/>
            <a:r>
              <a:rPr lang="el-GR" sz="1900" b="1" dirty="0">
                <a:solidFill>
                  <a:srgbClr val="0000FF"/>
                </a:solidFill>
              </a:rPr>
              <a:t>	Εξόδων</a:t>
            </a:r>
          </a:p>
          <a:p>
            <a:pPr marL="457200" indent="-457200" algn="l">
              <a:buFontTx/>
              <a:buAutoNum type="arabicPeriod"/>
            </a:pPr>
            <a:endParaRPr lang="el-GR" sz="1500" dirty="0">
              <a:solidFill>
                <a:schemeClr val="bg2"/>
              </a:solidFill>
            </a:endParaRPr>
          </a:p>
        </p:txBody>
      </p:sp>
      <p:sp>
        <p:nvSpPr>
          <p:cNvPr id="297990" name="Rectangle 6"/>
          <p:cNvSpPr>
            <a:spLocks noChangeArrowheads="1"/>
          </p:cNvSpPr>
          <p:nvPr/>
        </p:nvSpPr>
        <p:spPr bwMode="auto">
          <a:xfrm>
            <a:off x="4788024" y="1556792"/>
            <a:ext cx="4176464" cy="4464496"/>
          </a:xfrm>
          <a:prstGeom prst="rect">
            <a:avLst/>
          </a:prstGeom>
          <a:solidFill>
            <a:schemeClr val="accent1"/>
          </a:solidFill>
          <a:ln w="9525" algn="ctr">
            <a:solidFill>
              <a:schemeClr val="tx1"/>
            </a:solidFill>
            <a:miter lim="800000"/>
            <a:headEnd/>
            <a:tailEnd/>
          </a:ln>
          <a:effectLst/>
        </p:spPr>
        <p:txBody>
          <a:bodyPr wrap="none" anchor="ctr"/>
          <a:lstStyle/>
          <a:p>
            <a:pPr marL="457200" indent="-457200" algn="l"/>
            <a:endParaRPr lang="el-GR" dirty="0">
              <a:solidFill>
                <a:schemeClr val="bg2"/>
              </a:solidFill>
            </a:endParaRPr>
          </a:p>
          <a:p>
            <a:pPr marL="457200" indent="-457200" algn="l">
              <a:buFontTx/>
              <a:buAutoNum type="arabicPeriod"/>
            </a:pPr>
            <a:r>
              <a:rPr lang="el-GR" sz="1900" b="1" dirty="0">
                <a:solidFill>
                  <a:srgbClr val="FF0000"/>
                </a:solidFill>
              </a:rPr>
              <a:t>Αυξάνει τους λογαριασμούς του </a:t>
            </a:r>
          </a:p>
          <a:p>
            <a:pPr marL="457200" indent="-457200" algn="l"/>
            <a:r>
              <a:rPr lang="el-GR" sz="1900" b="1" dirty="0">
                <a:solidFill>
                  <a:srgbClr val="FF0000"/>
                </a:solidFill>
              </a:rPr>
              <a:t>	Παθητικού</a:t>
            </a:r>
          </a:p>
          <a:p>
            <a:pPr marL="457200" indent="-457200" algn="l">
              <a:buFontTx/>
              <a:buAutoNum type="arabicPeriod" startAt="2"/>
            </a:pPr>
            <a:r>
              <a:rPr lang="el-GR" sz="1900" b="1" dirty="0">
                <a:solidFill>
                  <a:srgbClr val="FF0000"/>
                </a:solidFill>
              </a:rPr>
              <a:t>Αυξάνει τους λογαριασμούς των </a:t>
            </a:r>
          </a:p>
          <a:p>
            <a:pPr marL="457200" indent="-457200" algn="l"/>
            <a:r>
              <a:rPr lang="el-GR" sz="1900" b="1" dirty="0">
                <a:solidFill>
                  <a:srgbClr val="FF0000"/>
                </a:solidFill>
              </a:rPr>
              <a:t>	Καθαρής Θέσης</a:t>
            </a:r>
          </a:p>
          <a:p>
            <a:pPr marL="457200" indent="-457200" algn="l">
              <a:buFontTx/>
              <a:buAutoNum type="arabicPeriod" startAt="3"/>
            </a:pPr>
            <a:r>
              <a:rPr lang="el-GR" sz="1900" b="1" dirty="0">
                <a:solidFill>
                  <a:srgbClr val="FF0000"/>
                </a:solidFill>
              </a:rPr>
              <a:t>Αυξάνει τους λογαριασμούς του</a:t>
            </a:r>
          </a:p>
          <a:p>
            <a:pPr marL="457200" indent="-457200" algn="l"/>
            <a:r>
              <a:rPr lang="el-GR" sz="1900" b="1" dirty="0">
                <a:solidFill>
                  <a:srgbClr val="FF0000"/>
                </a:solidFill>
              </a:rPr>
              <a:t>	Εσόδων</a:t>
            </a:r>
          </a:p>
          <a:p>
            <a:pPr marL="457200" indent="-457200" algn="l">
              <a:buFontTx/>
              <a:buAutoNum type="arabicPeriod" startAt="4"/>
            </a:pPr>
            <a:r>
              <a:rPr lang="el-GR" sz="1900" b="1" dirty="0">
                <a:solidFill>
                  <a:srgbClr val="FF0000"/>
                </a:solidFill>
              </a:rPr>
              <a:t>Μειώνει τους λογαριασμούς του </a:t>
            </a:r>
          </a:p>
          <a:p>
            <a:pPr marL="457200" indent="-457200" algn="l"/>
            <a:r>
              <a:rPr lang="el-GR" sz="1900" b="1" dirty="0">
                <a:solidFill>
                  <a:srgbClr val="FF0000"/>
                </a:solidFill>
              </a:rPr>
              <a:t>	Ενεργητικού</a:t>
            </a:r>
          </a:p>
          <a:p>
            <a:pPr marL="457200" indent="-457200" algn="l">
              <a:buFontTx/>
              <a:buAutoNum type="arabicPeriod" startAt="5"/>
            </a:pPr>
            <a:r>
              <a:rPr lang="el-GR" sz="1900" b="1" dirty="0">
                <a:solidFill>
                  <a:srgbClr val="FF0000"/>
                </a:solidFill>
              </a:rPr>
              <a:t>Μειώνει τους λογαριασμούς των</a:t>
            </a:r>
          </a:p>
          <a:p>
            <a:pPr marL="457200" indent="-457200" algn="l"/>
            <a:r>
              <a:rPr lang="el-GR" sz="1900" b="1" dirty="0">
                <a:solidFill>
                  <a:srgbClr val="FF0000"/>
                </a:solidFill>
              </a:rPr>
              <a:t>	Εξόδων</a:t>
            </a:r>
          </a:p>
          <a:p>
            <a:pPr marL="457200" indent="-457200" algn="l">
              <a:buFontTx/>
              <a:buAutoNum type="arabicPeriod"/>
            </a:pPr>
            <a:endParaRPr lang="el-GR" sz="1500" dirty="0">
              <a:solidFill>
                <a:schemeClr val="bg2"/>
              </a:solidFill>
            </a:endParaRP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457200" y="152400"/>
            <a:ext cx="8507288" cy="1219200"/>
          </a:xfrm>
        </p:spPr>
        <p:txBody>
          <a:bodyPr>
            <a:normAutofit fontScale="90000"/>
          </a:bodyPr>
          <a:lstStyle/>
          <a:p>
            <a:r>
              <a:rPr lang="el-GR" sz="4000" b="1" dirty="0" smtClean="0">
                <a:solidFill>
                  <a:srgbClr val="002060"/>
                </a:solidFill>
              </a:rPr>
              <a:t>Διαγραμματική Απεικόνιση Λογαριασμών</a:t>
            </a:r>
            <a:endParaRPr lang="el-GR" sz="4000" b="1" dirty="0">
              <a:solidFill>
                <a:srgbClr val="002060"/>
              </a:solidFill>
            </a:endParaRPr>
          </a:p>
        </p:txBody>
      </p:sp>
      <p:sp>
        <p:nvSpPr>
          <p:cNvPr id="299012" name="Line 4"/>
          <p:cNvSpPr>
            <a:spLocks noChangeShapeType="1"/>
          </p:cNvSpPr>
          <p:nvPr/>
        </p:nvSpPr>
        <p:spPr bwMode="auto">
          <a:xfrm>
            <a:off x="1331913" y="6092825"/>
            <a:ext cx="6119812" cy="0"/>
          </a:xfrm>
          <a:prstGeom prst="line">
            <a:avLst/>
          </a:prstGeom>
          <a:noFill/>
          <a:ln w="9525">
            <a:solidFill>
              <a:schemeClr val="tx1"/>
            </a:solidFill>
            <a:round/>
            <a:headEnd/>
            <a:tailEnd/>
          </a:ln>
          <a:effectLst/>
        </p:spPr>
        <p:txBody>
          <a:bodyPr/>
          <a:lstStyle/>
          <a:p>
            <a:endParaRPr lang="el-GR" dirty="0"/>
          </a:p>
        </p:txBody>
      </p:sp>
      <p:sp>
        <p:nvSpPr>
          <p:cNvPr id="299013" name="Line 5"/>
          <p:cNvSpPr>
            <a:spLocks noChangeShapeType="1"/>
          </p:cNvSpPr>
          <p:nvPr/>
        </p:nvSpPr>
        <p:spPr bwMode="auto">
          <a:xfrm>
            <a:off x="1835150" y="5445125"/>
            <a:ext cx="5040313" cy="0"/>
          </a:xfrm>
          <a:prstGeom prst="line">
            <a:avLst/>
          </a:prstGeom>
          <a:noFill/>
          <a:ln w="9525">
            <a:solidFill>
              <a:schemeClr val="tx1"/>
            </a:solidFill>
            <a:round/>
            <a:headEnd/>
            <a:tailEnd/>
          </a:ln>
          <a:effectLst/>
        </p:spPr>
        <p:txBody>
          <a:bodyPr/>
          <a:lstStyle/>
          <a:p>
            <a:endParaRPr lang="el-GR" dirty="0"/>
          </a:p>
        </p:txBody>
      </p:sp>
      <p:sp>
        <p:nvSpPr>
          <p:cNvPr id="299014" name="Line 6"/>
          <p:cNvSpPr>
            <a:spLocks noChangeShapeType="1"/>
          </p:cNvSpPr>
          <p:nvPr/>
        </p:nvSpPr>
        <p:spPr bwMode="auto">
          <a:xfrm flipV="1">
            <a:off x="1331640" y="2420888"/>
            <a:ext cx="3024187" cy="3671887"/>
          </a:xfrm>
          <a:prstGeom prst="line">
            <a:avLst/>
          </a:prstGeom>
          <a:noFill/>
          <a:ln w="9525">
            <a:solidFill>
              <a:schemeClr val="tx1"/>
            </a:solidFill>
            <a:round/>
            <a:headEnd/>
            <a:tailEnd/>
          </a:ln>
          <a:effectLst/>
        </p:spPr>
        <p:txBody>
          <a:bodyPr/>
          <a:lstStyle/>
          <a:p>
            <a:endParaRPr lang="el-GR" dirty="0"/>
          </a:p>
        </p:txBody>
      </p:sp>
      <p:sp>
        <p:nvSpPr>
          <p:cNvPr id="299015" name="Line 7"/>
          <p:cNvSpPr>
            <a:spLocks noChangeShapeType="1"/>
          </p:cNvSpPr>
          <p:nvPr/>
        </p:nvSpPr>
        <p:spPr bwMode="auto">
          <a:xfrm>
            <a:off x="4356100" y="2420938"/>
            <a:ext cx="3095625" cy="3671887"/>
          </a:xfrm>
          <a:prstGeom prst="line">
            <a:avLst/>
          </a:prstGeom>
          <a:noFill/>
          <a:ln w="9525">
            <a:solidFill>
              <a:schemeClr val="tx1"/>
            </a:solidFill>
            <a:round/>
            <a:headEnd/>
            <a:tailEnd/>
          </a:ln>
          <a:effectLst/>
        </p:spPr>
        <p:txBody>
          <a:bodyPr/>
          <a:lstStyle/>
          <a:p>
            <a:endParaRPr lang="el-GR" dirty="0"/>
          </a:p>
        </p:txBody>
      </p:sp>
      <p:sp>
        <p:nvSpPr>
          <p:cNvPr id="299016" name="Line 8"/>
          <p:cNvSpPr>
            <a:spLocks noChangeShapeType="1"/>
          </p:cNvSpPr>
          <p:nvPr/>
        </p:nvSpPr>
        <p:spPr bwMode="auto">
          <a:xfrm>
            <a:off x="2482850" y="4725988"/>
            <a:ext cx="3816350" cy="0"/>
          </a:xfrm>
          <a:prstGeom prst="line">
            <a:avLst/>
          </a:prstGeom>
          <a:noFill/>
          <a:ln w="9525">
            <a:solidFill>
              <a:schemeClr val="tx1"/>
            </a:solidFill>
            <a:round/>
            <a:headEnd/>
            <a:tailEnd/>
          </a:ln>
          <a:effectLst/>
        </p:spPr>
        <p:txBody>
          <a:bodyPr/>
          <a:lstStyle/>
          <a:p>
            <a:endParaRPr lang="el-GR" dirty="0"/>
          </a:p>
        </p:txBody>
      </p:sp>
      <p:sp>
        <p:nvSpPr>
          <p:cNvPr id="299017" name="Line 9"/>
          <p:cNvSpPr>
            <a:spLocks noChangeShapeType="1"/>
          </p:cNvSpPr>
          <p:nvPr/>
        </p:nvSpPr>
        <p:spPr bwMode="auto">
          <a:xfrm>
            <a:off x="2987675" y="4076700"/>
            <a:ext cx="2736850" cy="0"/>
          </a:xfrm>
          <a:prstGeom prst="line">
            <a:avLst/>
          </a:prstGeom>
          <a:noFill/>
          <a:ln w="9525">
            <a:solidFill>
              <a:schemeClr val="tx1"/>
            </a:solidFill>
            <a:round/>
            <a:headEnd/>
            <a:tailEnd/>
          </a:ln>
          <a:effectLst/>
        </p:spPr>
        <p:txBody>
          <a:bodyPr/>
          <a:lstStyle/>
          <a:p>
            <a:endParaRPr lang="el-GR" dirty="0"/>
          </a:p>
        </p:txBody>
      </p:sp>
      <p:sp>
        <p:nvSpPr>
          <p:cNvPr id="299018" name="Text Box 10"/>
          <p:cNvSpPr txBox="1">
            <a:spLocks noChangeArrowheads="1"/>
          </p:cNvSpPr>
          <p:nvPr/>
        </p:nvSpPr>
        <p:spPr bwMode="auto">
          <a:xfrm>
            <a:off x="3707904" y="2996952"/>
            <a:ext cx="1536700" cy="915988"/>
          </a:xfrm>
          <a:prstGeom prst="rect">
            <a:avLst/>
          </a:prstGeom>
          <a:noFill/>
          <a:ln w="9525" algn="ctr">
            <a:noFill/>
            <a:miter lim="800000"/>
            <a:headEnd/>
            <a:tailEnd/>
          </a:ln>
          <a:effectLst/>
        </p:spPr>
        <p:txBody>
          <a:bodyPr wrap="none">
            <a:spAutoFit/>
          </a:bodyPr>
          <a:lstStyle/>
          <a:p>
            <a:r>
              <a:rPr lang="el-GR" dirty="0" smtClean="0">
                <a:solidFill>
                  <a:schemeClr val="bg1"/>
                </a:solidFill>
              </a:rPr>
              <a:t>Τεταρτο-</a:t>
            </a:r>
            <a:endParaRPr lang="el-GR" dirty="0">
              <a:solidFill>
                <a:schemeClr val="bg1"/>
              </a:solidFill>
            </a:endParaRPr>
          </a:p>
          <a:p>
            <a:r>
              <a:rPr lang="el-GR" dirty="0" smtClean="0">
                <a:solidFill>
                  <a:schemeClr val="bg1"/>
                </a:solidFill>
              </a:rPr>
              <a:t>βάθμιοι</a:t>
            </a:r>
            <a:endParaRPr lang="el-GR" dirty="0">
              <a:solidFill>
                <a:schemeClr val="bg1"/>
              </a:solidFill>
            </a:endParaRPr>
          </a:p>
          <a:p>
            <a:r>
              <a:rPr lang="el-GR" dirty="0">
                <a:solidFill>
                  <a:schemeClr val="bg1"/>
                </a:solidFill>
              </a:rPr>
              <a:t> Λογαριασμοί</a:t>
            </a:r>
          </a:p>
        </p:txBody>
      </p:sp>
      <p:sp>
        <p:nvSpPr>
          <p:cNvPr id="299019" name="Text Box 11"/>
          <p:cNvSpPr txBox="1">
            <a:spLocks noChangeArrowheads="1"/>
          </p:cNvSpPr>
          <p:nvPr/>
        </p:nvSpPr>
        <p:spPr bwMode="auto">
          <a:xfrm>
            <a:off x="2987675" y="4221163"/>
            <a:ext cx="2825750" cy="366712"/>
          </a:xfrm>
          <a:prstGeom prst="rect">
            <a:avLst/>
          </a:prstGeom>
          <a:noFill/>
          <a:ln w="9525" algn="ctr">
            <a:noFill/>
            <a:miter lim="800000"/>
            <a:headEnd/>
            <a:tailEnd/>
          </a:ln>
          <a:effectLst/>
        </p:spPr>
        <p:txBody>
          <a:bodyPr wrap="none">
            <a:spAutoFit/>
          </a:bodyPr>
          <a:lstStyle/>
          <a:p>
            <a:r>
              <a:rPr lang="el-GR" dirty="0" smtClean="0">
                <a:solidFill>
                  <a:srgbClr val="006600"/>
                </a:solidFill>
              </a:rPr>
              <a:t>Τριτοβάθμιοι </a:t>
            </a:r>
            <a:r>
              <a:rPr lang="el-GR" dirty="0">
                <a:solidFill>
                  <a:srgbClr val="006600"/>
                </a:solidFill>
              </a:rPr>
              <a:t>Λογαριασμοί</a:t>
            </a:r>
          </a:p>
        </p:txBody>
      </p:sp>
      <p:sp>
        <p:nvSpPr>
          <p:cNvPr id="299020" name="Text Box 12"/>
          <p:cNvSpPr txBox="1">
            <a:spLocks noChangeArrowheads="1"/>
          </p:cNvSpPr>
          <p:nvPr/>
        </p:nvSpPr>
        <p:spPr bwMode="auto">
          <a:xfrm>
            <a:off x="2771775" y="4868863"/>
            <a:ext cx="3116263" cy="366712"/>
          </a:xfrm>
          <a:prstGeom prst="rect">
            <a:avLst/>
          </a:prstGeom>
          <a:noFill/>
          <a:ln w="9525" algn="ctr">
            <a:noFill/>
            <a:miter lim="800000"/>
            <a:headEnd/>
            <a:tailEnd/>
          </a:ln>
          <a:effectLst/>
        </p:spPr>
        <p:txBody>
          <a:bodyPr wrap="none">
            <a:spAutoFit/>
          </a:bodyPr>
          <a:lstStyle/>
          <a:p>
            <a:r>
              <a:rPr lang="el-GR" dirty="0">
                <a:solidFill>
                  <a:srgbClr val="FFFF00"/>
                </a:solidFill>
              </a:rPr>
              <a:t>Δευτεροβάθμιοι Λογαριασμοί</a:t>
            </a:r>
          </a:p>
        </p:txBody>
      </p:sp>
      <p:sp>
        <p:nvSpPr>
          <p:cNvPr id="299021" name="Text Box 13"/>
          <p:cNvSpPr txBox="1">
            <a:spLocks noChangeArrowheads="1"/>
          </p:cNvSpPr>
          <p:nvPr/>
        </p:nvSpPr>
        <p:spPr bwMode="auto">
          <a:xfrm>
            <a:off x="2843213" y="5516563"/>
            <a:ext cx="2978150" cy="366712"/>
          </a:xfrm>
          <a:prstGeom prst="rect">
            <a:avLst/>
          </a:prstGeom>
          <a:noFill/>
          <a:ln w="9525" algn="ctr">
            <a:noFill/>
            <a:miter lim="800000"/>
            <a:headEnd/>
            <a:tailEnd/>
          </a:ln>
          <a:effectLst/>
        </p:spPr>
        <p:txBody>
          <a:bodyPr wrap="none">
            <a:spAutoFit/>
          </a:bodyPr>
          <a:lstStyle/>
          <a:p>
            <a:r>
              <a:rPr lang="el-GR" dirty="0">
                <a:solidFill>
                  <a:srgbClr val="C00000"/>
                </a:solidFill>
              </a:rPr>
              <a:t>Πρωτοβάθμιοι Λογαριασμοί</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251520" y="188640"/>
            <a:ext cx="8712968" cy="64807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685800" y="260648"/>
            <a:ext cx="7772400" cy="1007765"/>
          </a:xfrm>
        </p:spPr>
        <p:txBody>
          <a:bodyPr>
            <a:normAutofit fontScale="90000"/>
          </a:bodyPr>
          <a:lstStyle/>
          <a:p>
            <a:pPr algn="ctr"/>
            <a:r>
              <a:rPr lang="el-GR" sz="3600" i="1" dirty="0">
                <a:solidFill>
                  <a:srgbClr val="C00000"/>
                </a:solidFill>
              </a:rPr>
              <a:t>Κατηγορίες </a:t>
            </a:r>
            <a:r>
              <a:rPr lang="el-GR" sz="3600" i="1" dirty="0" smtClean="0">
                <a:solidFill>
                  <a:srgbClr val="C00000"/>
                </a:solidFill>
              </a:rPr>
              <a:t>Λογιστικών Γεγονότων Που Περιγράφουν οι Λογαριασμοί</a:t>
            </a:r>
            <a:endParaRPr lang="en-US" sz="3600" i="1" dirty="0">
              <a:solidFill>
                <a:srgbClr val="C00000"/>
              </a:solidFill>
            </a:endParaRPr>
          </a:p>
        </p:txBody>
      </p:sp>
      <p:sp>
        <p:nvSpPr>
          <p:cNvPr id="134147" name="Rectangle 3"/>
          <p:cNvSpPr>
            <a:spLocks noGrp="1" noChangeArrowheads="1"/>
          </p:cNvSpPr>
          <p:nvPr>
            <p:ph type="body" idx="1"/>
          </p:nvPr>
        </p:nvSpPr>
        <p:spPr>
          <a:xfrm>
            <a:off x="611188" y="1484313"/>
            <a:ext cx="7772400" cy="4546600"/>
          </a:xfrm>
        </p:spPr>
        <p:txBody>
          <a:bodyPr/>
          <a:lstStyle/>
          <a:p>
            <a:pPr>
              <a:buFont typeface="Wingdings" pitchFamily="2" charset="2"/>
              <a:buNone/>
            </a:pPr>
            <a:r>
              <a:rPr lang="el-GR" b="1" i="1" dirty="0">
                <a:solidFill>
                  <a:srgbClr val="0000FF"/>
                </a:solidFill>
              </a:rPr>
              <a:t>1</a:t>
            </a:r>
            <a:r>
              <a:rPr lang="el-GR" b="1" i="1" baseline="30000" dirty="0">
                <a:solidFill>
                  <a:srgbClr val="0000FF"/>
                </a:solidFill>
              </a:rPr>
              <a:t>η</a:t>
            </a:r>
            <a:r>
              <a:rPr lang="el-GR" b="1" i="1" dirty="0">
                <a:solidFill>
                  <a:srgbClr val="0000FF"/>
                </a:solidFill>
              </a:rPr>
              <a:t> κατηγορία</a:t>
            </a:r>
            <a:r>
              <a:rPr lang="el-GR" dirty="0">
                <a:solidFill>
                  <a:srgbClr val="0000FF"/>
                </a:solidFill>
              </a:rPr>
              <a:t> </a:t>
            </a:r>
          </a:p>
          <a:p>
            <a:pPr>
              <a:buFont typeface="Wingdings" pitchFamily="2" charset="2"/>
              <a:buNone/>
            </a:pPr>
            <a:endParaRPr lang="el-GR" dirty="0"/>
          </a:p>
          <a:p>
            <a:pPr>
              <a:buFont typeface="Wingdings" pitchFamily="2" charset="2"/>
              <a:buNone/>
            </a:pPr>
            <a:endParaRPr lang="el-GR" dirty="0"/>
          </a:p>
          <a:p>
            <a:pPr>
              <a:buFont typeface="Wingdings" pitchFamily="2" charset="2"/>
              <a:buNone/>
            </a:pPr>
            <a:r>
              <a:rPr lang="el-GR" dirty="0"/>
              <a:t>			</a:t>
            </a:r>
            <a:r>
              <a:rPr lang="el-GR" b="1" i="1" u="sng" dirty="0" smtClean="0">
                <a:solidFill>
                  <a:srgbClr val="006600"/>
                </a:solidFill>
                <a:effectLst>
                  <a:outerShdw blurRad="38100" dist="38100" dir="2700000" algn="tl">
                    <a:srgbClr val="000000"/>
                  </a:outerShdw>
                </a:effectLst>
              </a:rPr>
              <a:t>ΕΞΩΤΕΡΙΚΑ</a:t>
            </a:r>
            <a:endParaRPr lang="el-GR" b="1" i="1" u="sng" dirty="0">
              <a:solidFill>
                <a:srgbClr val="006600"/>
              </a:solidFill>
              <a:effectLst>
                <a:outerShdw blurRad="38100" dist="38100" dir="2700000" algn="tl">
                  <a:srgbClr val="000000"/>
                </a:outerShdw>
              </a:effectLst>
            </a:endParaRPr>
          </a:p>
          <a:p>
            <a:pPr>
              <a:buFont typeface="Wingdings" pitchFamily="2" charset="2"/>
              <a:buNone/>
            </a:pPr>
            <a:endParaRPr lang="el-GR" b="1" i="1" u="sng" dirty="0">
              <a:effectLst>
                <a:outerShdw blurRad="38100" dist="38100" dir="2700000" algn="tl">
                  <a:srgbClr val="000000"/>
                </a:outerShdw>
              </a:effectLst>
            </a:endParaRPr>
          </a:p>
          <a:p>
            <a:pPr>
              <a:buFont typeface="Wingdings" pitchFamily="2" charset="2"/>
              <a:buNone/>
            </a:pPr>
            <a:r>
              <a:rPr lang="el-GR" dirty="0"/>
              <a:t>					</a:t>
            </a:r>
            <a:r>
              <a:rPr lang="el-GR" dirty="0" smtClean="0"/>
              <a:t>	</a:t>
            </a:r>
            <a:r>
              <a:rPr lang="el-GR" b="1" i="1" dirty="0" smtClean="0">
                <a:solidFill>
                  <a:srgbClr val="7030A0"/>
                </a:solidFill>
              </a:rPr>
              <a:t>2</a:t>
            </a:r>
            <a:r>
              <a:rPr lang="el-GR" b="1" i="1" baseline="30000" dirty="0" smtClean="0">
                <a:solidFill>
                  <a:srgbClr val="7030A0"/>
                </a:solidFill>
              </a:rPr>
              <a:t>η</a:t>
            </a:r>
            <a:r>
              <a:rPr lang="el-GR" b="1" i="1" dirty="0" smtClean="0">
                <a:solidFill>
                  <a:srgbClr val="7030A0"/>
                </a:solidFill>
              </a:rPr>
              <a:t> </a:t>
            </a:r>
            <a:r>
              <a:rPr lang="el-GR" b="1" i="1" dirty="0">
                <a:solidFill>
                  <a:srgbClr val="7030A0"/>
                </a:solidFill>
              </a:rPr>
              <a:t>κατηγορία</a:t>
            </a:r>
          </a:p>
          <a:p>
            <a:pPr>
              <a:buFont typeface="Wingdings" pitchFamily="2" charset="2"/>
              <a:buNone/>
            </a:pPr>
            <a:endParaRPr lang="el-GR" b="1" i="1" u="sng" dirty="0" smtClean="0">
              <a:effectLst>
                <a:outerShdw blurRad="38100" dist="38100" dir="2700000" algn="tl">
                  <a:srgbClr val="000000"/>
                </a:outerShdw>
              </a:effectLst>
            </a:endParaRPr>
          </a:p>
          <a:p>
            <a:pPr>
              <a:buFont typeface="Wingdings" pitchFamily="2" charset="2"/>
              <a:buNone/>
            </a:pPr>
            <a:endParaRPr lang="el-GR" b="1" i="1" u="sng" dirty="0" smtClean="0">
              <a:solidFill>
                <a:srgbClr val="FFFF00"/>
              </a:solidFill>
              <a:effectLst>
                <a:outerShdw blurRad="38100" dist="38100" dir="2700000" algn="tl">
                  <a:srgbClr val="000000"/>
                </a:outerShdw>
              </a:effectLst>
            </a:endParaRPr>
          </a:p>
          <a:p>
            <a:pPr lvl="3">
              <a:buFont typeface="Wingdings" pitchFamily="2" charset="2"/>
              <a:buNone/>
            </a:pPr>
            <a:r>
              <a:rPr lang="el-GR" b="1" i="1" dirty="0" smtClean="0">
                <a:solidFill>
                  <a:srgbClr val="FFFF00"/>
                </a:solidFill>
                <a:effectLst>
                  <a:outerShdw blurRad="38100" dist="38100" dir="2700000" algn="tl">
                    <a:srgbClr val="000000"/>
                  </a:outerShdw>
                </a:effectLst>
              </a:rPr>
              <a:t>			</a:t>
            </a:r>
            <a:r>
              <a:rPr lang="el-GR" sz="2400" b="1" i="1" u="sng" dirty="0" smtClean="0">
                <a:solidFill>
                  <a:srgbClr val="FFFF00"/>
                </a:solidFill>
                <a:effectLst>
                  <a:outerShdw blurRad="38100" dist="38100" dir="2700000" algn="tl">
                    <a:srgbClr val="000000"/>
                  </a:outerShdw>
                </a:effectLst>
              </a:rPr>
              <a:t>ΕΣΩΤΕΡΙΚΑ</a:t>
            </a:r>
            <a:endParaRPr lang="el-GR" sz="2400" b="1" i="1" u="sng" dirty="0">
              <a:solidFill>
                <a:srgbClr val="FFFF00"/>
              </a:solidFill>
              <a:effectLst>
                <a:outerShdw blurRad="38100" dist="38100" dir="2700000" algn="tl">
                  <a:srgbClr val="000000"/>
                </a:outerShdw>
              </a:effectLst>
            </a:endParaRPr>
          </a:p>
        </p:txBody>
      </p:sp>
      <p:sp>
        <p:nvSpPr>
          <p:cNvPr id="134150" name="AutoShape 6"/>
          <p:cNvSpPr>
            <a:spLocks noChangeArrowheads="1"/>
          </p:cNvSpPr>
          <p:nvPr/>
        </p:nvSpPr>
        <p:spPr bwMode="auto">
          <a:xfrm>
            <a:off x="1042988" y="2133600"/>
            <a:ext cx="1368425" cy="1655763"/>
          </a:xfrm>
          <a:prstGeom prst="curvedRightArrow">
            <a:avLst>
              <a:gd name="adj1" fmla="val 24200"/>
              <a:gd name="adj2" fmla="val 48399"/>
              <a:gd name="adj3" fmla="val 33333"/>
            </a:avLst>
          </a:prstGeom>
          <a:solidFill>
            <a:schemeClr val="accent1"/>
          </a:solidFill>
          <a:ln w="9525">
            <a:solidFill>
              <a:schemeClr val="tx1"/>
            </a:solidFill>
            <a:miter lim="800000"/>
            <a:headEnd/>
            <a:tailEnd/>
          </a:ln>
          <a:effectLst/>
        </p:spPr>
        <p:txBody>
          <a:bodyPr wrap="none" anchor="ctr"/>
          <a:lstStyle/>
          <a:p>
            <a:endParaRPr lang="el-GR" dirty="0"/>
          </a:p>
        </p:txBody>
      </p:sp>
      <p:sp>
        <p:nvSpPr>
          <p:cNvPr id="134151" name="AutoShape 7"/>
          <p:cNvSpPr>
            <a:spLocks noChangeArrowheads="1"/>
          </p:cNvSpPr>
          <p:nvPr/>
        </p:nvSpPr>
        <p:spPr bwMode="auto">
          <a:xfrm flipH="1">
            <a:off x="3707904" y="4365104"/>
            <a:ext cx="1873250" cy="936625"/>
          </a:xfrm>
          <a:prstGeom prst="curvedDownArrow">
            <a:avLst>
              <a:gd name="adj1" fmla="val 40000"/>
              <a:gd name="adj2" fmla="val 80000"/>
              <a:gd name="adj3" fmla="val 33333"/>
            </a:avLst>
          </a:prstGeom>
          <a:solidFill>
            <a:schemeClr val="accent1"/>
          </a:solidFill>
          <a:ln w="9525">
            <a:solidFill>
              <a:schemeClr val="tx1"/>
            </a:solidFill>
            <a:miter lim="800000"/>
            <a:headEnd/>
            <a:tailEnd/>
          </a:ln>
          <a:effectLst/>
        </p:spPr>
        <p:txBody>
          <a:bodyPr wrap="none" anchor="ctr"/>
          <a:lstStyle/>
          <a:p>
            <a:endParaRPr lang="el-GR" dirty="0"/>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3" name="Text Box 135"/>
          <p:cNvSpPr txBox="1">
            <a:spLocks noChangeArrowheads="1"/>
          </p:cNvSpPr>
          <p:nvPr/>
        </p:nvSpPr>
        <p:spPr bwMode="auto">
          <a:xfrm>
            <a:off x="0" y="0"/>
            <a:ext cx="91440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l-GR" altLang="el-GR" sz="2800" b="1" dirty="0">
                <a:solidFill>
                  <a:srgbClr val="002060"/>
                </a:solidFill>
              </a:rPr>
              <a:t>ΔΙΠΛΟΓΡΑΦΙΚΗ ΜΕΘΟΔΟΣ (ΧΡΕΩΣΗ-ΠΙΣΤΩΣΗ)</a:t>
            </a:r>
          </a:p>
          <a:p>
            <a:pPr algn="ctr">
              <a:spcBef>
                <a:spcPct val="50000"/>
              </a:spcBef>
            </a:pPr>
            <a:r>
              <a:rPr lang="el-GR" altLang="el-GR" sz="2800" b="1" dirty="0" smtClean="0">
                <a:solidFill>
                  <a:srgbClr val="002060"/>
                </a:solidFill>
              </a:rPr>
              <a:t>Η ΑΡΧΗ ΤΩΝ ΔΕΔΟΥΛΕΥΜΕΝΩΝ</a:t>
            </a:r>
            <a:endParaRPr lang="el-GR" altLang="el-GR" sz="2800" b="1" dirty="0">
              <a:solidFill>
                <a:srgbClr val="002060"/>
              </a:solidFill>
            </a:endParaRPr>
          </a:p>
        </p:txBody>
      </p:sp>
      <p:sp>
        <p:nvSpPr>
          <p:cNvPr id="2184" name="Line 136"/>
          <p:cNvSpPr>
            <a:spLocks noChangeShapeType="1"/>
          </p:cNvSpPr>
          <p:nvPr/>
        </p:nvSpPr>
        <p:spPr bwMode="auto">
          <a:xfrm>
            <a:off x="2667000" y="1752600"/>
            <a:ext cx="3733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85" name="Rectangle 137"/>
          <p:cNvSpPr>
            <a:spLocks noChangeArrowheads="1"/>
          </p:cNvSpPr>
          <p:nvPr/>
        </p:nvSpPr>
        <p:spPr bwMode="auto">
          <a:xfrm>
            <a:off x="6400800" y="1524000"/>
            <a:ext cx="25146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1800" b="1" dirty="0">
                <a:solidFill>
                  <a:schemeClr val="bg1"/>
                </a:solidFill>
              </a:rPr>
              <a:t>ΤΕΛΟΣ ΠΕΡΙΟΔΟΥ</a:t>
            </a:r>
          </a:p>
        </p:txBody>
      </p:sp>
      <p:sp>
        <p:nvSpPr>
          <p:cNvPr id="2186" name="Rectangle 138"/>
          <p:cNvSpPr>
            <a:spLocks noChangeArrowheads="1"/>
          </p:cNvSpPr>
          <p:nvPr/>
        </p:nvSpPr>
        <p:spPr bwMode="auto">
          <a:xfrm>
            <a:off x="304800" y="1524000"/>
            <a:ext cx="24384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1800" b="1" dirty="0">
                <a:solidFill>
                  <a:schemeClr val="bg1"/>
                </a:solidFill>
              </a:rPr>
              <a:t>ΑΡΧΗ ΠΕΡΙΟΔΟΥ</a:t>
            </a:r>
          </a:p>
        </p:txBody>
      </p:sp>
      <p:sp>
        <p:nvSpPr>
          <p:cNvPr id="2187" name="Rectangle 139"/>
          <p:cNvSpPr>
            <a:spLocks noChangeArrowheads="1"/>
          </p:cNvSpPr>
          <p:nvPr/>
        </p:nvSpPr>
        <p:spPr bwMode="auto">
          <a:xfrm>
            <a:off x="3352800" y="1371600"/>
            <a:ext cx="2895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1800" b="1" dirty="0">
                <a:solidFill>
                  <a:schemeClr val="bg1"/>
                </a:solidFill>
              </a:rPr>
              <a:t>ΔΙΑΡΚΕΙΑ ΠΕΡΙΟΔΟΥ</a:t>
            </a:r>
          </a:p>
        </p:txBody>
      </p:sp>
      <p:sp>
        <p:nvSpPr>
          <p:cNvPr id="2188" name="Text Box 140"/>
          <p:cNvSpPr txBox="1">
            <a:spLocks noChangeArrowheads="1"/>
          </p:cNvSpPr>
          <p:nvPr/>
        </p:nvSpPr>
        <p:spPr bwMode="auto">
          <a:xfrm>
            <a:off x="76200" y="2338039"/>
            <a:ext cx="8915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altLang="el-GR" sz="1600" b="1" dirty="0">
                <a:solidFill>
                  <a:srgbClr val="0000FF"/>
                </a:solidFill>
              </a:rPr>
              <a:t>ΣΥΝΟΛΟ </a:t>
            </a:r>
            <a:r>
              <a:rPr lang="el-GR" altLang="el-GR" sz="1600" b="1" dirty="0" smtClean="0">
                <a:solidFill>
                  <a:srgbClr val="0000FF"/>
                </a:solidFill>
              </a:rPr>
              <a:t>ΕΝΕΡΓΗΤΙΚΟΥ </a:t>
            </a:r>
            <a:r>
              <a:rPr lang="el-GR" altLang="el-GR" sz="2000" b="1" dirty="0" smtClean="0">
                <a:solidFill>
                  <a:srgbClr val="0000FF"/>
                </a:solidFill>
              </a:rPr>
              <a:t>+</a:t>
            </a:r>
            <a:r>
              <a:rPr lang="el-GR" altLang="el-GR" sz="1600" b="1" dirty="0" smtClean="0">
                <a:solidFill>
                  <a:srgbClr val="0000FF"/>
                </a:solidFill>
              </a:rPr>
              <a:t>  ΕΝΕΡΓΗΤΙΚΟΥ </a:t>
            </a:r>
            <a:r>
              <a:rPr lang="el-GR" altLang="el-GR" sz="2000" b="1" dirty="0" smtClean="0">
                <a:solidFill>
                  <a:srgbClr val="0000FF"/>
                </a:solidFill>
              </a:rPr>
              <a:t>-</a:t>
            </a:r>
            <a:r>
              <a:rPr lang="el-GR" altLang="el-GR" sz="1600" b="1" dirty="0" smtClean="0">
                <a:solidFill>
                  <a:srgbClr val="0000FF"/>
                </a:solidFill>
              </a:rPr>
              <a:t> ΕΝΕΡΓΗΤΙΚΟΥ </a:t>
            </a:r>
            <a:r>
              <a:rPr lang="el-GR" altLang="el-GR" sz="1600" b="1" dirty="0">
                <a:solidFill>
                  <a:srgbClr val="0000FF"/>
                </a:solidFill>
              </a:rPr>
              <a:t>= </a:t>
            </a:r>
            <a:r>
              <a:rPr lang="el-GR" altLang="el-GR" sz="1600" b="1" dirty="0" smtClean="0">
                <a:solidFill>
                  <a:srgbClr val="0000FF"/>
                </a:solidFill>
              </a:rPr>
              <a:t>ΝΕΟ ΣΥΝΟΛΟ ΕΝΕΡΓΗΤΙΚΟΥ</a:t>
            </a:r>
            <a:endParaRPr lang="el-GR" altLang="el-GR" sz="1800" b="1" dirty="0">
              <a:solidFill>
                <a:srgbClr val="0000FF"/>
              </a:solidFill>
            </a:endParaRPr>
          </a:p>
        </p:txBody>
      </p:sp>
      <p:sp>
        <p:nvSpPr>
          <p:cNvPr id="2189" name="Rectangle 141"/>
          <p:cNvSpPr>
            <a:spLocks noChangeArrowheads="1"/>
          </p:cNvSpPr>
          <p:nvPr/>
        </p:nvSpPr>
        <p:spPr bwMode="auto">
          <a:xfrm>
            <a:off x="0" y="4768850"/>
            <a:ext cx="910429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l-GR" altLang="el-GR" sz="1600" b="1" dirty="0">
                <a:solidFill>
                  <a:srgbClr val="C00000"/>
                </a:solidFill>
              </a:rPr>
              <a:t>ΣΥΝΟΛΟ ΠΑΘΗΤΙΚΟΥ </a:t>
            </a:r>
            <a:r>
              <a:rPr lang="en-US" altLang="el-GR" sz="2000" b="1" dirty="0" smtClean="0">
                <a:solidFill>
                  <a:srgbClr val="C00000"/>
                </a:solidFill>
              </a:rPr>
              <a:t>+</a:t>
            </a:r>
            <a:r>
              <a:rPr lang="el-GR" altLang="el-GR" sz="1600" b="1" dirty="0" smtClean="0">
                <a:solidFill>
                  <a:srgbClr val="C00000"/>
                </a:solidFill>
              </a:rPr>
              <a:t>      </a:t>
            </a:r>
            <a:r>
              <a:rPr lang="en-US" altLang="el-GR" sz="1600" b="1" dirty="0" smtClean="0">
                <a:solidFill>
                  <a:srgbClr val="C00000"/>
                </a:solidFill>
              </a:rPr>
              <a:t> </a:t>
            </a:r>
            <a:r>
              <a:rPr lang="el-GR" altLang="el-GR" sz="1600" b="1" dirty="0" smtClean="0">
                <a:solidFill>
                  <a:srgbClr val="C00000"/>
                </a:solidFill>
              </a:rPr>
              <a:t>    ΠΑΘΗΤΙΚΟΥ    </a:t>
            </a:r>
            <a:r>
              <a:rPr lang="el-GR" altLang="el-GR" sz="2000" b="1" dirty="0" smtClean="0">
                <a:solidFill>
                  <a:srgbClr val="C00000"/>
                </a:solidFill>
              </a:rPr>
              <a:t>-</a:t>
            </a:r>
            <a:r>
              <a:rPr lang="el-GR" altLang="el-GR" sz="1600" b="1" dirty="0" smtClean="0">
                <a:solidFill>
                  <a:srgbClr val="C00000"/>
                </a:solidFill>
              </a:rPr>
              <a:t>          ΠΑΘΗΤΙΚΟΥ    =   ΣΥΝΟΛΟ </a:t>
            </a:r>
            <a:r>
              <a:rPr lang="el-GR" altLang="el-GR" sz="1600" b="1" dirty="0">
                <a:solidFill>
                  <a:srgbClr val="C00000"/>
                </a:solidFill>
              </a:rPr>
              <a:t>ΠΑΘΗΤΙΚΟΥ</a:t>
            </a:r>
          </a:p>
        </p:txBody>
      </p:sp>
      <p:sp>
        <p:nvSpPr>
          <p:cNvPr id="2190" name="Rectangle 142"/>
          <p:cNvSpPr>
            <a:spLocks noChangeArrowheads="1"/>
          </p:cNvSpPr>
          <p:nvPr/>
        </p:nvSpPr>
        <p:spPr bwMode="auto">
          <a:xfrm>
            <a:off x="304800" y="3352800"/>
            <a:ext cx="25146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1800" b="1" dirty="0">
                <a:solidFill>
                  <a:schemeClr val="bg1"/>
                </a:solidFill>
              </a:rPr>
              <a:t>ΙΣΟΥΤΑΙ</a:t>
            </a:r>
          </a:p>
        </p:txBody>
      </p:sp>
      <p:sp>
        <p:nvSpPr>
          <p:cNvPr id="2191" name="Rectangle 143"/>
          <p:cNvSpPr>
            <a:spLocks noChangeArrowheads="1"/>
          </p:cNvSpPr>
          <p:nvPr/>
        </p:nvSpPr>
        <p:spPr bwMode="auto">
          <a:xfrm>
            <a:off x="6324600" y="3352800"/>
            <a:ext cx="25908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1800" b="1" dirty="0">
                <a:solidFill>
                  <a:schemeClr val="bg1"/>
                </a:solidFill>
              </a:rPr>
              <a:t>ΙΣΟΥΤΑΙ</a:t>
            </a:r>
          </a:p>
        </p:txBody>
      </p:sp>
      <p:sp>
        <p:nvSpPr>
          <p:cNvPr id="2192" name="Line 144"/>
          <p:cNvSpPr>
            <a:spLocks noChangeShapeType="1"/>
          </p:cNvSpPr>
          <p:nvPr/>
        </p:nvSpPr>
        <p:spPr bwMode="auto">
          <a:xfrm>
            <a:off x="1447800" y="19812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93" name="Line 145"/>
          <p:cNvSpPr>
            <a:spLocks noChangeShapeType="1"/>
          </p:cNvSpPr>
          <p:nvPr/>
        </p:nvSpPr>
        <p:spPr bwMode="auto">
          <a:xfrm>
            <a:off x="1447800" y="26670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94" name="Line 146"/>
          <p:cNvSpPr>
            <a:spLocks noChangeShapeType="1"/>
          </p:cNvSpPr>
          <p:nvPr/>
        </p:nvSpPr>
        <p:spPr bwMode="auto">
          <a:xfrm flipV="1">
            <a:off x="1447800" y="3962400"/>
            <a:ext cx="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95" name="Line 147"/>
          <p:cNvSpPr>
            <a:spLocks noChangeShapeType="1"/>
          </p:cNvSpPr>
          <p:nvPr/>
        </p:nvSpPr>
        <p:spPr bwMode="auto">
          <a:xfrm flipV="1">
            <a:off x="1447800" y="51054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96" name="Line 148"/>
          <p:cNvSpPr>
            <a:spLocks noChangeShapeType="1"/>
          </p:cNvSpPr>
          <p:nvPr/>
        </p:nvSpPr>
        <p:spPr bwMode="auto">
          <a:xfrm>
            <a:off x="2590800" y="5867400"/>
            <a:ext cx="3733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97" name="Rectangle 149"/>
          <p:cNvSpPr>
            <a:spLocks noChangeArrowheads="1"/>
          </p:cNvSpPr>
          <p:nvPr/>
        </p:nvSpPr>
        <p:spPr bwMode="auto">
          <a:xfrm>
            <a:off x="6324600" y="5638800"/>
            <a:ext cx="25146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1800" b="1" dirty="0">
                <a:solidFill>
                  <a:schemeClr val="bg1"/>
                </a:solidFill>
              </a:rPr>
              <a:t>ΤΕΛΟΣ ΠΕΡΙΟΔΟΥ</a:t>
            </a:r>
          </a:p>
        </p:txBody>
      </p:sp>
      <p:sp>
        <p:nvSpPr>
          <p:cNvPr id="2198" name="Rectangle 150"/>
          <p:cNvSpPr>
            <a:spLocks noChangeArrowheads="1"/>
          </p:cNvSpPr>
          <p:nvPr/>
        </p:nvSpPr>
        <p:spPr bwMode="auto">
          <a:xfrm>
            <a:off x="228600" y="5638800"/>
            <a:ext cx="24384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1800" b="1" dirty="0">
                <a:solidFill>
                  <a:schemeClr val="bg1"/>
                </a:solidFill>
              </a:rPr>
              <a:t>ΑΡΧΗ ΠΕΡΙΟΔΟΥ</a:t>
            </a:r>
          </a:p>
        </p:txBody>
      </p:sp>
      <p:sp>
        <p:nvSpPr>
          <p:cNvPr id="2200" name="Line 152"/>
          <p:cNvSpPr>
            <a:spLocks noChangeShapeType="1"/>
          </p:cNvSpPr>
          <p:nvPr/>
        </p:nvSpPr>
        <p:spPr bwMode="auto">
          <a:xfrm>
            <a:off x="7543800" y="20574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201" name="Line 153"/>
          <p:cNvSpPr>
            <a:spLocks noChangeShapeType="1"/>
          </p:cNvSpPr>
          <p:nvPr/>
        </p:nvSpPr>
        <p:spPr bwMode="auto">
          <a:xfrm>
            <a:off x="7543800" y="27432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202" name="Line 154"/>
          <p:cNvSpPr>
            <a:spLocks noChangeShapeType="1"/>
          </p:cNvSpPr>
          <p:nvPr/>
        </p:nvSpPr>
        <p:spPr bwMode="auto">
          <a:xfrm flipV="1">
            <a:off x="7543800" y="4038600"/>
            <a:ext cx="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203" name="Line 155"/>
          <p:cNvSpPr>
            <a:spLocks noChangeShapeType="1"/>
          </p:cNvSpPr>
          <p:nvPr/>
        </p:nvSpPr>
        <p:spPr bwMode="auto">
          <a:xfrm flipV="1">
            <a:off x="7543800" y="51816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3" name="22 - Βέλος προς τα επάνω"/>
          <p:cNvSpPr/>
          <p:nvPr/>
        </p:nvSpPr>
        <p:spPr>
          <a:xfrm>
            <a:off x="3419872" y="342900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4" name="23 - Βέλος προς τα κάτω"/>
          <p:cNvSpPr/>
          <p:nvPr/>
        </p:nvSpPr>
        <p:spPr>
          <a:xfrm>
            <a:off x="5364088" y="3573016"/>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7" name="Rectangle 151"/>
          <p:cNvSpPr>
            <a:spLocks noChangeArrowheads="1"/>
          </p:cNvSpPr>
          <p:nvPr/>
        </p:nvSpPr>
        <p:spPr bwMode="auto">
          <a:xfrm>
            <a:off x="3131840" y="6021288"/>
            <a:ext cx="2895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1800" b="1" dirty="0">
                <a:solidFill>
                  <a:schemeClr val="bg1"/>
                </a:solidFill>
              </a:rPr>
              <a:t>ΔΙΑΡΚΕΙΑ ΠΕΡΙΟΔΟΥ</a:t>
            </a:r>
          </a:p>
        </p:txBody>
      </p:sp>
    </p:spTree>
    <p:extLst>
      <p:ext uri="{BB962C8B-B14F-4D97-AF65-F5344CB8AC3E}">
        <p14:creationId xmlns:p14="http://schemas.microsoft.com/office/powerpoint/2010/main" val="18038927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chor="ctr"/>
          <a:lstStyle/>
          <a:p>
            <a:pPr algn="ctr"/>
            <a:r>
              <a:rPr lang="el-GR" sz="3600" b="1" dirty="0" smtClean="0">
                <a:solidFill>
                  <a:srgbClr val="0000FF"/>
                </a:solidFill>
              </a:rPr>
              <a:t>ΛΟΓΙΣΤΙΚΗ ΙΣΟΤΗΤΑ ΕΓΓΡΑΦΩΝ</a:t>
            </a:r>
            <a:endParaRPr lang="el-GR" sz="3600" b="1" dirty="0">
              <a:solidFill>
                <a:srgbClr val="0000FF"/>
              </a:solidFill>
            </a:endParaRPr>
          </a:p>
        </p:txBody>
      </p:sp>
      <p:sp>
        <p:nvSpPr>
          <p:cNvPr id="3" name="2 - Θέση περιεχομένου"/>
          <p:cNvSpPr>
            <a:spLocks noGrp="1"/>
          </p:cNvSpPr>
          <p:nvPr>
            <p:ph idx="1"/>
          </p:nvPr>
        </p:nvSpPr>
        <p:spPr>
          <a:xfrm>
            <a:off x="457200" y="1124744"/>
            <a:ext cx="8229600" cy="5472608"/>
          </a:xfrm>
        </p:spPr>
        <p:txBody>
          <a:bodyPr>
            <a:noAutofit/>
          </a:bodyPr>
          <a:lstStyle/>
          <a:p>
            <a:pPr algn="ctr">
              <a:buNone/>
            </a:pPr>
            <a:r>
              <a:rPr lang="el-GR" sz="4400" b="1" dirty="0" smtClean="0">
                <a:solidFill>
                  <a:srgbClr val="FFFF00"/>
                </a:solidFill>
              </a:rPr>
              <a:t>+ Ε - Ε</a:t>
            </a:r>
          </a:p>
          <a:p>
            <a:pPr algn="ctr">
              <a:buNone/>
            </a:pPr>
            <a:endParaRPr lang="el-GR" sz="4400" b="1" dirty="0" smtClean="0"/>
          </a:p>
          <a:p>
            <a:pPr algn="ctr">
              <a:buNone/>
            </a:pPr>
            <a:r>
              <a:rPr lang="el-GR" sz="4400" b="1" dirty="0" smtClean="0"/>
              <a:t>+ Π - Π</a:t>
            </a:r>
          </a:p>
          <a:p>
            <a:pPr algn="ctr">
              <a:buFontTx/>
              <a:buChar char="-"/>
            </a:pPr>
            <a:endParaRPr lang="el-GR" sz="4400" b="1" dirty="0" smtClean="0"/>
          </a:p>
          <a:p>
            <a:pPr algn="ctr">
              <a:buNone/>
            </a:pPr>
            <a:r>
              <a:rPr lang="el-GR" sz="4400" b="1" dirty="0" smtClean="0">
                <a:solidFill>
                  <a:srgbClr val="C00000"/>
                </a:solidFill>
              </a:rPr>
              <a:t>- Ε – Π</a:t>
            </a:r>
          </a:p>
          <a:p>
            <a:pPr algn="ctr">
              <a:buFontTx/>
              <a:buChar char="-"/>
            </a:pPr>
            <a:endParaRPr lang="el-GR" sz="4400" b="1" dirty="0" smtClean="0"/>
          </a:p>
          <a:p>
            <a:pPr algn="ctr">
              <a:buNone/>
            </a:pPr>
            <a:r>
              <a:rPr lang="el-GR" sz="4400" b="1" dirty="0" smtClean="0">
                <a:solidFill>
                  <a:srgbClr val="92D050"/>
                </a:solidFill>
              </a:rPr>
              <a:t>+</a:t>
            </a:r>
            <a:r>
              <a:rPr lang="el-GR" sz="4400" b="1" dirty="0" smtClean="0"/>
              <a:t> </a:t>
            </a:r>
            <a:r>
              <a:rPr lang="el-GR" sz="4400" b="1" dirty="0" smtClean="0">
                <a:solidFill>
                  <a:srgbClr val="92D050"/>
                </a:solidFill>
              </a:rPr>
              <a:t>Ε + Π</a:t>
            </a:r>
            <a:endParaRPr lang="el-GR" sz="4400" b="1" dirty="0">
              <a:solidFill>
                <a:srgbClr val="92D050"/>
              </a:solidFill>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p:spPr>
        <p:txBody>
          <a:bodyPr>
            <a:noAutofit/>
          </a:bodyPr>
          <a:lstStyle/>
          <a:p>
            <a:pPr algn="ctr"/>
            <a:r>
              <a:rPr lang="el-GR" sz="3200" b="1" dirty="0" smtClean="0">
                <a:solidFill>
                  <a:srgbClr val="006600"/>
                </a:solidFill>
              </a:rPr>
              <a:t/>
            </a:r>
            <a:br>
              <a:rPr lang="el-GR" sz="3200" b="1" dirty="0" smtClean="0">
                <a:solidFill>
                  <a:srgbClr val="006600"/>
                </a:solidFill>
              </a:rPr>
            </a:br>
            <a:r>
              <a:rPr lang="el-GR" sz="3200" b="1" dirty="0" smtClean="0">
                <a:solidFill>
                  <a:srgbClr val="006600"/>
                </a:solidFill>
              </a:rPr>
              <a:t/>
            </a:r>
            <a:br>
              <a:rPr lang="el-GR" sz="3200" b="1" dirty="0" smtClean="0">
                <a:solidFill>
                  <a:srgbClr val="006600"/>
                </a:solidFill>
              </a:rPr>
            </a:br>
            <a:r>
              <a:rPr lang="el-GR" sz="3200" b="1" dirty="0" smtClean="0">
                <a:solidFill>
                  <a:srgbClr val="006600"/>
                </a:solidFill>
              </a:rPr>
              <a:t/>
            </a:r>
            <a:br>
              <a:rPr lang="el-GR" sz="3200" b="1" dirty="0" smtClean="0">
                <a:solidFill>
                  <a:srgbClr val="006600"/>
                </a:solidFill>
              </a:rPr>
            </a:br>
            <a:r>
              <a:rPr lang="el-GR" sz="3200" b="1" dirty="0" smtClean="0">
                <a:solidFill>
                  <a:srgbClr val="006600"/>
                </a:solidFill>
              </a:rPr>
              <a:t/>
            </a:r>
            <a:br>
              <a:rPr lang="el-GR" sz="3200" b="1" dirty="0" smtClean="0">
                <a:solidFill>
                  <a:srgbClr val="006600"/>
                </a:solidFill>
              </a:rPr>
            </a:br>
            <a:r>
              <a:rPr lang="el-GR" sz="3200" b="1" dirty="0" smtClean="0">
                <a:solidFill>
                  <a:srgbClr val="006600"/>
                </a:solidFill>
              </a:rPr>
              <a:t/>
            </a:r>
            <a:br>
              <a:rPr lang="el-GR" sz="3200" b="1" dirty="0" smtClean="0">
                <a:solidFill>
                  <a:srgbClr val="006600"/>
                </a:solidFill>
              </a:rPr>
            </a:br>
            <a:r>
              <a:rPr lang="el-GR" sz="3200" b="1" dirty="0" smtClean="0">
                <a:solidFill>
                  <a:srgbClr val="006600"/>
                </a:solidFill>
              </a:rPr>
              <a:t/>
            </a:r>
            <a:br>
              <a:rPr lang="el-GR" sz="3200" b="1" dirty="0" smtClean="0">
                <a:solidFill>
                  <a:srgbClr val="006600"/>
                </a:solidFill>
              </a:rPr>
            </a:br>
            <a:r>
              <a:rPr lang="el-GR" sz="3200" b="1" dirty="0" smtClean="0">
                <a:solidFill>
                  <a:srgbClr val="006600"/>
                </a:solidFill>
              </a:rPr>
              <a:t/>
            </a:r>
            <a:br>
              <a:rPr lang="el-GR" sz="3200" b="1" dirty="0" smtClean="0">
                <a:solidFill>
                  <a:srgbClr val="006600"/>
                </a:solidFill>
              </a:rPr>
            </a:br>
            <a:r>
              <a:rPr lang="el-GR" sz="3200" b="1" dirty="0" smtClean="0">
                <a:solidFill>
                  <a:srgbClr val="006600"/>
                </a:solidFill>
              </a:rPr>
              <a:t/>
            </a:r>
            <a:br>
              <a:rPr lang="el-GR" sz="3200" b="1" dirty="0" smtClean="0">
                <a:solidFill>
                  <a:srgbClr val="006600"/>
                </a:solidFill>
              </a:rPr>
            </a:br>
            <a:r>
              <a:rPr lang="el-GR" sz="3200" b="1" dirty="0" smtClean="0">
                <a:solidFill>
                  <a:srgbClr val="006600"/>
                </a:solidFill>
              </a:rPr>
              <a:t/>
            </a:r>
            <a:br>
              <a:rPr lang="el-GR" sz="3200" b="1" dirty="0" smtClean="0">
                <a:solidFill>
                  <a:srgbClr val="006600"/>
                </a:solidFill>
              </a:rPr>
            </a:br>
            <a:r>
              <a:rPr lang="el-GR" sz="3200" b="1" dirty="0" smtClean="0">
                <a:solidFill>
                  <a:srgbClr val="006600"/>
                </a:solidFill>
              </a:rPr>
              <a:t/>
            </a:r>
            <a:br>
              <a:rPr lang="el-GR" sz="3200" b="1" dirty="0" smtClean="0">
                <a:solidFill>
                  <a:srgbClr val="006600"/>
                </a:solidFill>
              </a:rPr>
            </a:br>
            <a:r>
              <a:rPr lang="el-GR" sz="3200" b="1" dirty="0" smtClean="0">
                <a:solidFill>
                  <a:srgbClr val="006600"/>
                </a:solidFill>
              </a:rPr>
              <a:t/>
            </a:r>
            <a:br>
              <a:rPr lang="el-GR" sz="3200" b="1" dirty="0" smtClean="0">
                <a:solidFill>
                  <a:srgbClr val="006600"/>
                </a:solidFill>
              </a:rPr>
            </a:br>
            <a:r>
              <a:rPr lang="el-GR" sz="3200" b="1" dirty="0" smtClean="0">
                <a:solidFill>
                  <a:srgbClr val="006600"/>
                </a:solidFill>
              </a:rPr>
              <a:t/>
            </a:r>
            <a:br>
              <a:rPr lang="el-GR" sz="3200" b="1" dirty="0" smtClean="0">
                <a:solidFill>
                  <a:srgbClr val="006600"/>
                </a:solidFill>
              </a:rPr>
            </a:br>
            <a:r>
              <a:rPr lang="el-GR" sz="3200" b="1" dirty="0" smtClean="0">
                <a:solidFill>
                  <a:srgbClr val="006600"/>
                </a:solidFill>
              </a:rPr>
              <a:t/>
            </a:r>
            <a:br>
              <a:rPr lang="el-GR" sz="3200" b="1" dirty="0" smtClean="0">
                <a:solidFill>
                  <a:srgbClr val="006600"/>
                </a:solidFill>
              </a:rPr>
            </a:br>
            <a:r>
              <a:rPr lang="el-GR" sz="3200" b="1" dirty="0" smtClean="0">
                <a:solidFill>
                  <a:srgbClr val="FF0000"/>
                </a:solidFill>
              </a:rPr>
              <a:t>Σκοπός των Ενοποιημένων Οικονομικών Καταστάσεων</a:t>
            </a:r>
            <a:endParaRPr lang="el-GR" sz="3200" b="1" dirty="0">
              <a:solidFill>
                <a:srgbClr val="FF0000"/>
              </a:solidFill>
            </a:endParaRPr>
          </a:p>
        </p:txBody>
      </p:sp>
      <p:sp>
        <p:nvSpPr>
          <p:cNvPr id="3" name="Content Placeholder 2"/>
          <p:cNvSpPr>
            <a:spLocks noGrp="1"/>
          </p:cNvSpPr>
          <p:nvPr>
            <p:ph idx="1"/>
          </p:nvPr>
        </p:nvSpPr>
        <p:spPr>
          <a:xfrm>
            <a:off x="0" y="980728"/>
            <a:ext cx="9036496" cy="5688631"/>
          </a:xfrm>
        </p:spPr>
        <p:txBody>
          <a:bodyPr>
            <a:normAutofit/>
          </a:bodyPr>
          <a:lstStyle/>
          <a:p>
            <a:pPr algn="just">
              <a:lnSpc>
                <a:spcPct val="80000"/>
              </a:lnSpc>
            </a:pPr>
            <a:r>
              <a:rPr lang="el-GR" sz="2600" b="1" dirty="0" smtClean="0"/>
              <a:t>Η παροχή της απαιτούμενης πληροφόρησης στους χρήστες όσον αφορά την πραγματική χρηματοοικονομική κατάσταση και τα αποτελέσματα του Ομίλου επιχειρήσεων, όπως αυτά διαμορφώνονται μετά την επίδραση όλων των συμμετοχικών δεσμών και σχέσεων. </a:t>
            </a:r>
          </a:p>
          <a:p>
            <a:pPr algn="just">
              <a:lnSpc>
                <a:spcPct val="80000"/>
              </a:lnSpc>
            </a:pPr>
            <a:r>
              <a:rPr lang="el-GR" sz="2600" b="1" dirty="0" smtClean="0"/>
              <a:t>Οι ενοποιημένες οικονομικές καταστάσεις ικανοποιούν τις ανάγκες πληροφόρησης των χρηστών (μετοχών, πιστωτών κλπ)  ικανοποιούνται καθότι απεικονίζουν τον Όμιλο επιχειρήσεων σαν μια ενιαία οικονομική μονάδα. </a:t>
            </a:r>
          </a:p>
          <a:p>
            <a:pPr algn="just">
              <a:lnSpc>
                <a:spcPct val="80000"/>
              </a:lnSpc>
            </a:pPr>
            <a:r>
              <a:rPr lang="el-GR" sz="2600" b="1" dirty="0" smtClean="0"/>
              <a:t>Χαρακτηριστικό είναι το γεγονός  ότι σύμφωνα με τα ΔΠΧΠ πρωτεύων στοιχείο πληροφόρησης αποτελούν τα στοιχεία του Ομίλου και μόνον όπου απαιτείται για ειδικούς σκοπούς (πχ. διατάξεις τοπικής νομοθεσίας) υπάρχει η υποχρέωση για σύνταξη οικονομικών καταστάσεων σε επίπεδο μητρικής εταιρίας. </a:t>
            </a:r>
          </a:p>
          <a:p>
            <a:pPr marL="0">
              <a:buNone/>
            </a:pPr>
            <a:endParaRPr lang="el-GR" sz="2000" dirty="0"/>
          </a:p>
        </p:txBody>
      </p:sp>
    </p:spTree>
    <p:extLst>
      <p:ext uri="{BB962C8B-B14F-4D97-AF65-F5344CB8AC3E}">
        <p14:creationId xmlns:p14="http://schemas.microsoft.com/office/powerpoint/2010/main" val="206149746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179512" y="188640"/>
            <a:ext cx="8784976" cy="936104"/>
          </a:xfrm>
        </p:spPr>
        <p:txBody>
          <a:bodyPr>
            <a:noAutofit/>
          </a:bodyPr>
          <a:lstStyle/>
          <a:p>
            <a:pPr algn="ctr"/>
            <a:r>
              <a:rPr lang="el-GR" sz="3200" b="1" dirty="0" smtClean="0">
                <a:solidFill>
                  <a:srgbClr val="FFFF00"/>
                </a:solidFill>
                <a:latin typeface="Calibri" pitchFamily="34" charset="0"/>
              </a:rPr>
              <a:t>ΒΑΣΙΚΟΙ ΛΟΓΟΙ ΣΥΝΤΑΞΗΣ ΟΙΚΟΝΟΜΙΚΩΝ ΚΑΤΑΣΤΑΣΕΩΝ </a:t>
            </a:r>
            <a:r>
              <a:rPr lang="el-GR" sz="3200" b="1" dirty="0">
                <a:solidFill>
                  <a:srgbClr val="FFFF00"/>
                </a:solidFill>
                <a:latin typeface="Calibri" pitchFamily="34" charset="0"/>
              </a:rPr>
              <a:t>ΤΩΝ </a:t>
            </a:r>
            <a:r>
              <a:rPr lang="el-GR" sz="3200" b="1" dirty="0" smtClean="0">
                <a:solidFill>
                  <a:srgbClr val="FFFF00"/>
                </a:solidFill>
                <a:latin typeface="Calibri" pitchFamily="34" charset="0"/>
              </a:rPr>
              <a:t>ΕΠΙΧΕΙΡΗΣΕΩΝ (1)</a:t>
            </a:r>
            <a:endParaRPr lang="el-GR" sz="3200" b="1" dirty="0">
              <a:solidFill>
                <a:srgbClr val="FFFF00"/>
              </a:solidFill>
              <a:latin typeface="Calibri" pitchFamily="34" charset="0"/>
            </a:endParaRPr>
          </a:p>
        </p:txBody>
      </p:sp>
      <p:sp>
        <p:nvSpPr>
          <p:cNvPr id="302083" name="Rectangle 3"/>
          <p:cNvSpPr>
            <a:spLocks noGrp="1" noChangeArrowheads="1"/>
          </p:cNvSpPr>
          <p:nvPr>
            <p:ph type="body" idx="1"/>
          </p:nvPr>
        </p:nvSpPr>
        <p:spPr>
          <a:xfrm>
            <a:off x="395536" y="1340768"/>
            <a:ext cx="8352928" cy="5328592"/>
          </a:xfrm>
        </p:spPr>
        <p:txBody>
          <a:bodyPr>
            <a:normAutofit/>
          </a:bodyPr>
          <a:lstStyle/>
          <a:p>
            <a:pPr marL="0" indent="0" algn="just">
              <a:buNone/>
            </a:pPr>
            <a:r>
              <a:rPr lang="el-GR" dirty="0" smtClean="0">
                <a:solidFill>
                  <a:srgbClr val="002060"/>
                </a:solidFill>
              </a:rPr>
              <a:t>1.</a:t>
            </a:r>
            <a:r>
              <a:rPr lang="el-GR" dirty="0" smtClean="0"/>
              <a:t> Οι </a:t>
            </a:r>
            <a:r>
              <a:rPr lang="el-GR" dirty="0"/>
              <a:t>επιχειρήσεις πρέπει να γνωστοποιούν στο περιβάλλον τους ορισμένες πληροφορίες που είναι αναγκαίες για τη διενέργεια εκτιμήσεων και τη λήψη οικονομικών από φάσεων.</a:t>
            </a:r>
          </a:p>
          <a:p>
            <a:pPr marL="0" indent="0" algn="just">
              <a:buNone/>
            </a:pPr>
            <a:r>
              <a:rPr lang="el-GR" dirty="0" smtClean="0">
                <a:solidFill>
                  <a:srgbClr val="002060"/>
                </a:solidFill>
              </a:rPr>
              <a:t>2.</a:t>
            </a:r>
            <a:r>
              <a:rPr lang="el-GR" dirty="0" smtClean="0"/>
              <a:t> Η </a:t>
            </a:r>
            <a:r>
              <a:rPr lang="el-GR" dirty="0"/>
              <a:t>διοίκηση της επιχειρήσεως και οι τρίτοι ενδιαφέρονται να γνωρίζουν την πορεία της επιχειρήσεως και τη θέση της μέσα στον κοινωνικοοικονομικό χώρο. Η παροχή αυτών των πληροφοριών αυτών γίνεται με τις οικονομικές καταστάσεις. </a:t>
            </a:r>
          </a:p>
          <a:p>
            <a:pPr marL="0" indent="0" algn="just">
              <a:buFontTx/>
              <a:buNone/>
            </a:pPr>
            <a:endParaRPr lang="el-GR" sz="1800" dirty="0">
              <a:latin typeface="Times New Roman" pitchFamily="18" charset="0"/>
            </a:endParaRPr>
          </a:p>
          <a:p>
            <a:pPr marL="0" indent="0">
              <a:buFontTx/>
              <a:buNone/>
            </a:pPr>
            <a:endParaRPr lang="el-GR" sz="1800" dirty="0"/>
          </a:p>
          <a:p>
            <a:pPr marL="0" indent="0">
              <a:buFontTx/>
              <a:buNone/>
            </a:pPr>
            <a:endParaRPr lang="el-GR" sz="1600" dirty="0"/>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994122"/>
          </a:xfrm>
        </p:spPr>
        <p:txBody>
          <a:bodyPr>
            <a:noAutofit/>
          </a:bodyPr>
          <a:lstStyle/>
          <a:p>
            <a:pPr algn="ctr"/>
            <a:r>
              <a:rPr lang="el-GR" sz="3200" b="1" dirty="0" smtClean="0">
                <a:solidFill>
                  <a:srgbClr val="FFFF00"/>
                </a:solidFill>
                <a:latin typeface="Calibri" pitchFamily="34" charset="0"/>
              </a:rPr>
              <a:t>ΒΑΣΙΚΟΙ ΛΟΓΟΙ ΣΥΝΤΑΞΗΣ ΟΙΚΟΝΟΜΙΚΩΝ </a:t>
            </a:r>
            <a:br>
              <a:rPr lang="el-GR" sz="3200" b="1" dirty="0" smtClean="0">
                <a:solidFill>
                  <a:srgbClr val="FFFF00"/>
                </a:solidFill>
                <a:latin typeface="Calibri" pitchFamily="34" charset="0"/>
              </a:rPr>
            </a:br>
            <a:r>
              <a:rPr lang="el-GR" sz="3200" b="1" dirty="0" smtClean="0">
                <a:solidFill>
                  <a:srgbClr val="FFFF00"/>
                </a:solidFill>
                <a:latin typeface="Calibri" pitchFamily="34" charset="0"/>
              </a:rPr>
              <a:t>ΚΑΤΑΣΤΑΣΕΩΝ ΤΩΝ ΕΠΙΧΕΙΡΗΣΕΩΝ (2)</a:t>
            </a:r>
            <a:endParaRPr lang="el-GR" sz="3200" dirty="0">
              <a:solidFill>
                <a:srgbClr val="FFFF00"/>
              </a:solidFill>
              <a:latin typeface="Calibri" pitchFamily="34" charset="0"/>
            </a:endParaRPr>
          </a:p>
        </p:txBody>
      </p:sp>
      <p:sp>
        <p:nvSpPr>
          <p:cNvPr id="3" name="2 - Θέση περιεχομένου"/>
          <p:cNvSpPr>
            <a:spLocks noGrp="1"/>
          </p:cNvSpPr>
          <p:nvPr>
            <p:ph idx="1"/>
          </p:nvPr>
        </p:nvSpPr>
        <p:spPr>
          <a:xfrm>
            <a:off x="323528" y="1600200"/>
            <a:ext cx="8568952" cy="4525963"/>
          </a:xfrm>
        </p:spPr>
        <p:txBody>
          <a:bodyPr>
            <a:normAutofit/>
          </a:bodyPr>
          <a:lstStyle/>
          <a:p>
            <a:pPr marL="0" indent="0" algn="just">
              <a:buNone/>
            </a:pPr>
            <a:r>
              <a:rPr lang="el-GR" dirty="0" smtClean="0">
                <a:solidFill>
                  <a:srgbClr val="002060"/>
                </a:solidFill>
              </a:rPr>
              <a:t>3.</a:t>
            </a:r>
            <a:r>
              <a:rPr lang="el-GR" dirty="0" smtClean="0"/>
              <a:t> Οι οικονομικές καταστάσεις είναι πίνακες μιας δεδομένης χρονικής στιγμής στους οποίους εμφανίζονται πληροφορίες χρησιμοποιούμενες από ποικιλία προσώπων τις οποίες χρειάζονται για να προβούν σε εκτιμήσεις και λήψεις οικονομικών αποφάσεων. </a:t>
            </a:r>
          </a:p>
          <a:p>
            <a:pPr marL="0" indent="0" algn="just">
              <a:buNone/>
            </a:pPr>
            <a:r>
              <a:rPr lang="el-GR" dirty="0" smtClean="0">
                <a:solidFill>
                  <a:srgbClr val="002060"/>
                </a:solidFill>
              </a:rPr>
              <a:t>4.</a:t>
            </a:r>
            <a:r>
              <a:rPr lang="el-GR" dirty="0" smtClean="0"/>
              <a:t> Οι τρίτοι της επιχείρησης είναι οι μέτοχοι, οι πιστωτές, οι εργαζόμενοι στην επιχείρηση, οι προμηθευτές, οι πελάτες, τα εργατικά σωματεία, οι οικονομολόγοι, οι στατιστικολόγοι, οι οικονομικοί αναλυτές, οι φορολογικές και ασφαλιστικές αρχές. </a:t>
            </a:r>
          </a:p>
          <a:p>
            <a:endParaRPr lang="el-GR"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778098"/>
          </a:xfrm>
        </p:spPr>
        <p:txBody>
          <a:bodyPr>
            <a:noAutofit/>
          </a:bodyPr>
          <a:lstStyle/>
          <a:p>
            <a:pPr algn="ctr"/>
            <a:r>
              <a:rPr lang="el-GR" sz="3200" b="1" dirty="0" smtClean="0">
                <a:solidFill>
                  <a:srgbClr val="FF0000"/>
                </a:solidFill>
              </a:rPr>
              <a:t>Αδυναμίες Παροχής Επαρκούς Πληροφόρησης των Εταιρικών Οικονομικών Καταστάσεων</a:t>
            </a:r>
            <a:endParaRPr lang="en-US" sz="3200" b="1" dirty="0">
              <a:solidFill>
                <a:srgbClr val="FF0000"/>
              </a:solidFill>
            </a:endParaRPr>
          </a:p>
        </p:txBody>
      </p:sp>
      <p:sp>
        <p:nvSpPr>
          <p:cNvPr id="3" name="2 - Θέση περιεχομένου"/>
          <p:cNvSpPr>
            <a:spLocks noGrp="1"/>
          </p:cNvSpPr>
          <p:nvPr>
            <p:ph idx="1"/>
          </p:nvPr>
        </p:nvSpPr>
        <p:spPr>
          <a:xfrm>
            <a:off x="457200" y="1268760"/>
            <a:ext cx="8229600" cy="5112568"/>
          </a:xfrm>
        </p:spPr>
        <p:txBody>
          <a:bodyPr>
            <a:normAutofit/>
          </a:bodyPr>
          <a:lstStyle/>
          <a:p>
            <a:pPr algn="just">
              <a:lnSpc>
                <a:spcPct val="80000"/>
              </a:lnSpc>
            </a:pPr>
            <a:r>
              <a:rPr lang="el-GR" sz="2800" dirty="0" smtClean="0"/>
              <a:t>Ο λογαριασμός </a:t>
            </a:r>
            <a:r>
              <a:rPr lang="el-GR" sz="2800" b="1" dirty="0" smtClean="0"/>
              <a:t>«Συμμετοχές σε συνδεδεμένες επιχειρήσεις»</a:t>
            </a:r>
            <a:r>
              <a:rPr lang="el-GR" sz="2800" dirty="0" smtClean="0"/>
              <a:t> </a:t>
            </a:r>
            <a:r>
              <a:rPr lang="el-GR" sz="2800" b="1" dirty="0" smtClean="0"/>
              <a:t>εμφανίζεται ως επένδυση</a:t>
            </a:r>
            <a:r>
              <a:rPr lang="el-GR" sz="2800" dirty="0" smtClean="0"/>
              <a:t>, ενώ στην πραγματικότητα αντιστοιχεί σε συγκεκριμένα περιουσιακά στοιχεία.</a:t>
            </a:r>
          </a:p>
          <a:p>
            <a:pPr algn="just">
              <a:lnSpc>
                <a:spcPct val="80000"/>
              </a:lnSpc>
            </a:pPr>
            <a:r>
              <a:rPr lang="el-GR" sz="2800" dirty="0" smtClean="0"/>
              <a:t>Η επένδυση εμφανίζεται στην </a:t>
            </a:r>
            <a:r>
              <a:rPr lang="el-GR" sz="2800" b="1" dirty="0" smtClean="0"/>
              <a:t>αξία κτήσης</a:t>
            </a:r>
            <a:r>
              <a:rPr lang="el-GR" sz="2800" dirty="0" smtClean="0"/>
              <a:t>, η οποία σπάνια συμπίπτει με την αντίστοιχη </a:t>
            </a:r>
            <a:r>
              <a:rPr lang="el-GR" sz="2800" b="1" dirty="0" smtClean="0"/>
              <a:t>λογιστική της αξία</a:t>
            </a:r>
            <a:r>
              <a:rPr lang="el-GR" sz="2800" dirty="0" smtClean="0"/>
              <a:t>. Η θετική διαφορά λέγεται </a:t>
            </a:r>
            <a:r>
              <a:rPr lang="en-US" sz="2800" b="1" dirty="0" smtClean="0">
                <a:solidFill>
                  <a:srgbClr val="006600"/>
                </a:solidFill>
              </a:rPr>
              <a:t>premium</a:t>
            </a:r>
            <a:r>
              <a:rPr lang="en-US" sz="2800" b="1" dirty="0" smtClean="0"/>
              <a:t> </a:t>
            </a:r>
            <a:r>
              <a:rPr lang="el-GR" sz="2800" b="1" dirty="0" smtClean="0">
                <a:solidFill>
                  <a:srgbClr val="006600"/>
                </a:solidFill>
              </a:rPr>
              <a:t>ή υπεραξία </a:t>
            </a:r>
            <a:r>
              <a:rPr lang="el-GR" sz="2800" dirty="0" smtClean="0"/>
              <a:t>εξαγοράς και η αρνητική διαφορά λέγεται </a:t>
            </a:r>
            <a:r>
              <a:rPr lang="en-US" sz="2800" b="1" dirty="0" smtClean="0">
                <a:solidFill>
                  <a:srgbClr val="0000CC"/>
                </a:solidFill>
              </a:rPr>
              <a:t>discount</a:t>
            </a:r>
            <a:r>
              <a:rPr lang="el-GR" sz="2800" b="1" dirty="0" smtClean="0">
                <a:solidFill>
                  <a:srgbClr val="0000CC"/>
                </a:solidFill>
              </a:rPr>
              <a:t> ή κέρδος εξαγοράς</a:t>
            </a:r>
            <a:r>
              <a:rPr lang="el-GR" sz="2800" dirty="0" smtClean="0"/>
              <a:t>.</a:t>
            </a:r>
            <a:r>
              <a:rPr lang="en-US" sz="2800" dirty="0" smtClean="0"/>
              <a:t> </a:t>
            </a:r>
            <a:endParaRPr lang="el-GR" sz="2800" dirty="0" smtClean="0"/>
          </a:p>
          <a:p>
            <a:pPr algn="just">
              <a:lnSpc>
                <a:spcPct val="80000"/>
              </a:lnSpc>
            </a:pPr>
            <a:r>
              <a:rPr lang="el-GR" sz="2800" dirty="0" smtClean="0"/>
              <a:t>Υπάρχουν </a:t>
            </a:r>
            <a:r>
              <a:rPr lang="el-GR" sz="2800" b="1" dirty="0" smtClean="0"/>
              <a:t>διεταιρικές απαιτήσεις και υποχρεώσεις</a:t>
            </a:r>
            <a:r>
              <a:rPr lang="el-GR" sz="2800" dirty="0" smtClean="0"/>
              <a:t> καθώς και διεταιρικά έσοδα και έξοδα.</a:t>
            </a:r>
          </a:p>
          <a:p>
            <a:pPr algn="just">
              <a:lnSpc>
                <a:spcPct val="80000"/>
              </a:lnSpc>
            </a:pPr>
            <a:r>
              <a:rPr lang="el-GR" sz="2800" dirty="0" smtClean="0"/>
              <a:t>Γίνονται μερικές φορές </a:t>
            </a:r>
            <a:r>
              <a:rPr lang="el-GR" sz="2800" b="1" dirty="0" smtClean="0"/>
              <a:t>μετατοπίσεις αποτελεσμάτων</a:t>
            </a:r>
            <a:r>
              <a:rPr lang="el-GR" sz="2800" dirty="0" smtClean="0"/>
              <a:t> από εταιρία σε εταιρία. </a:t>
            </a:r>
          </a:p>
          <a:p>
            <a:endParaRPr 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8058"/>
          </a:xfrm>
        </p:spPr>
        <p:txBody>
          <a:bodyPr>
            <a:noAutofit/>
          </a:bodyPr>
          <a:lstStyle/>
          <a:p>
            <a:r>
              <a:rPr lang="el-GR" sz="3200" b="1" dirty="0" smtClean="0">
                <a:solidFill>
                  <a:srgbClr val="C00000"/>
                </a:solidFill>
              </a:rPr>
              <a:t>ΠΑΡΑΔΕΙΓΜΑ</a:t>
            </a:r>
            <a:endParaRPr lang="el-GR" sz="3200" b="1" dirty="0">
              <a:solidFill>
                <a:srgbClr val="C00000"/>
              </a:solidFill>
            </a:endParaRPr>
          </a:p>
        </p:txBody>
      </p:sp>
      <p:sp>
        <p:nvSpPr>
          <p:cNvPr id="3" name="Content Placeholder 2"/>
          <p:cNvSpPr>
            <a:spLocks noGrp="1"/>
          </p:cNvSpPr>
          <p:nvPr>
            <p:ph idx="1"/>
          </p:nvPr>
        </p:nvSpPr>
        <p:spPr>
          <a:xfrm>
            <a:off x="0" y="908720"/>
            <a:ext cx="9036496" cy="5803845"/>
          </a:xfrm>
        </p:spPr>
        <p:txBody>
          <a:bodyPr>
            <a:normAutofit lnSpcReduction="10000"/>
          </a:bodyPr>
          <a:lstStyle/>
          <a:p>
            <a:pPr algn="just">
              <a:lnSpc>
                <a:spcPct val="90000"/>
              </a:lnSpc>
            </a:pPr>
            <a:r>
              <a:rPr lang="el-GR" sz="2400" dirty="0" smtClean="0">
                <a:solidFill>
                  <a:srgbClr val="0000FF"/>
                </a:solidFill>
              </a:rPr>
              <a:t>α) Η εταιρία </a:t>
            </a:r>
            <a:r>
              <a:rPr lang="el-GR" sz="2400" b="1" dirty="0" smtClean="0">
                <a:solidFill>
                  <a:srgbClr val="0000FF"/>
                </a:solidFill>
              </a:rPr>
              <a:t>ΒΗΤΑ Α.Ε.</a:t>
            </a:r>
            <a:r>
              <a:rPr lang="el-GR" sz="2400" dirty="0" smtClean="0">
                <a:solidFill>
                  <a:srgbClr val="0000FF"/>
                </a:solidFill>
              </a:rPr>
              <a:t> έχει κάνει πωλήσεις εμπορευμάτων ύψους </a:t>
            </a:r>
            <a:r>
              <a:rPr lang="el-GR" sz="2400" b="1" dirty="0" smtClean="0">
                <a:solidFill>
                  <a:srgbClr val="0000FF"/>
                </a:solidFill>
              </a:rPr>
              <a:t>€ 600.000</a:t>
            </a:r>
            <a:r>
              <a:rPr lang="el-GR" sz="2400" dirty="0" smtClean="0">
                <a:solidFill>
                  <a:srgbClr val="0000FF"/>
                </a:solidFill>
              </a:rPr>
              <a:t> με πίστωση προς την κατά </a:t>
            </a:r>
            <a:r>
              <a:rPr lang="el-GR" sz="2400" b="1" dirty="0" smtClean="0">
                <a:solidFill>
                  <a:srgbClr val="0000FF"/>
                </a:solidFill>
              </a:rPr>
              <a:t>100%</a:t>
            </a:r>
            <a:r>
              <a:rPr lang="el-GR" sz="2400" dirty="0" smtClean="0">
                <a:solidFill>
                  <a:srgbClr val="0000FF"/>
                </a:solidFill>
              </a:rPr>
              <a:t> ελεγχόμενη της εταιρία </a:t>
            </a:r>
            <a:r>
              <a:rPr lang="el-GR" sz="2400" b="1" dirty="0" smtClean="0">
                <a:solidFill>
                  <a:srgbClr val="0000FF"/>
                </a:solidFill>
              </a:rPr>
              <a:t>ΘΗΤΑ Α.Ε. </a:t>
            </a:r>
            <a:r>
              <a:rPr lang="el-GR" sz="2400" dirty="0" smtClean="0">
                <a:solidFill>
                  <a:srgbClr val="0000FF"/>
                </a:solidFill>
              </a:rPr>
              <a:t>Τα εμπορεύματα  αυτά είχαν</a:t>
            </a:r>
            <a:r>
              <a:rPr lang="el-GR" sz="2400" b="1" dirty="0" smtClean="0">
                <a:solidFill>
                  <a:srgbClr val="0000FF"/>
                </a:solidFill>
              </a:rPr>
              <a:t> </a:t>
            </a:r>
            <a:r>
              <a:rPr lang="el-GR" sz="2400" dirty="0" smtClean="0">
                <a:solidFill>
                  <a:srgbClr val="0000FF"/>
                </a:solidFill>
              </a:rPr>
              <a:t> </a:t>
            </a:r>
            <a:r>
              <a:rPr lang="el-GR" sz="2400" b="1" dirty="0" smtClean="0">
                <a:solidFill>
                  <a:srgbClr val="0000FF"/>
                </a:solidFill>
              </a:rPr>
              <a:t>κόστος αγοράς € 500.000 </a:t>
            </a:r>
            <a:r>
              <a:rPr lang="el-GR" sz="2400" dirty="0" smtClean="0">
                <a:solidFill>
                  <a:srgbClr val="0000FF"/>
                </a:solidFill>
              </a:rPr>
              <a:t>για την εταιρεία </a:t>
            </a:r>
            <a:r>
              <a:rPr lang="el-GR" sz="2400" b="1" dirty="0" smtClean="0">
                <a:solidFill>
                  <a:srgbClr val="0000FF"/>
                </a:solidFill>
              </a:rPr>
              <a:t>ΒΗΤΑ Α.Ε. </a:t>
            </a:r>
            <a:r>
              <a:rPr lang="el-GR" sz="2400" dirty="0" smtClean="0">
                <a:solidFill>
                  <a:srgbClr val="0000FF"/>
                </a:solidFill>
              </a:rPr>
              <a:t> Η εταιρεία </a:t>
            </a:r>
            <a:r>
              <a:rPr lang="el-GR" sz="2400" b="1" dirty="0" smtClean="0">
                <a:solidFill>
                  <a:srgbClr val="0000FF"/>
                </a:solidFill>
              </a:rPr>
              <a:t>ΘΗΤΑ Α.Ε.</a:t>
            </a:r>
            <a:r>
              <a:rPr lang="el-GR" sz="2400" dirty="0" smtClean="0">
                <a:solidFill>
                  <a:srgbClr val="0000FF"/>
                </a:solidFill>
              </a:rPr>
              <a:t> στο τέλος της χρήσης διατηρεί τα εν λόγω εμπορεύματα ως αποθέματα. </a:t>
            </a:r>
          </a:p>
          <a:p>
            <a:pPr algn="just">
              <a:lnSpc>
                <a:spcPct val="90000"/>
              </a:lnSpc>
            </a:pPr>
            <a:r>
              <a:rPr lang="el-GR" sz="2400" dirty="0" smtClean="0">
                <a:solidFill>
                  <a:srgbClr val="FFFF00"/>
                </a:solidFill>
              </a:rPr>
              <a:t>Στις </a:t>
            </a:r>
            <a:r>
              <a:rPr lang="el-GR" sz="2400" b="1" dirty="0" smtClean="0">
                <a:solidFill>
                  <a:srgbClr val="FFFF00"/>
                </a:solidFill>
              </a:rPr>
              <a:t>ατομικές</a:t>
            </a:r>
            <a:r>
              <a:rPr lang="el-GR" sz="2400" dirty="0" smtClean="0">
                <a:solidFill>
                  <a:srgbClr val="FFFF00"/>
                </a:solidFill>
              </a:rPr>
              <a:t> οικονομικές καταστάσεις η εταιρία </a:t>
            </a:r>
            <a:r>
              <a:rPr lang="el-GR" sz="2400" b="1" dirty="0" smtClean="0">
                <a:solidFill>
                  <a:srgbClr val="FFFF00"/>
                </a:solidFill>
              </a:rPr>
              <a:t>ΒΗΤΑ Α.Ε. </a:t>
            </a:r>
            <a:r>
              <a:rPr lang="el-GR" sz="2400" dirty="0" smtClean="0">
                <a:solidFill>
                  <a:srgbClr val="FFFF00"/>
                </a:solidFill>
              </a:rPr>
              <a:t>έχει απεικονίσει </a:t>
            </a:r>
            <a:r>
              <a:rPr lang="el-GR" sz="2400" b="1" dirty="0" smtClean="0">
                <a:solidFill>
                  <a:srgbClr val="FFFF00"/>
                </a:solidFill>
              </a:rPr>
              <a:t>κέρδη </a:t>
            </a:r>
            <a:r>
              <a:rPr lang="el-GR" sz="2400" dirty="0" smtClean="0">
                <a:solidFill>
                  <a:srgbClr val="FFFF00"/>
                </a:solidFill>
              </a:rPr>
              <a:t>από την ανωτέρω συναλλαγή ύψους </a:t>
            </a:r>
            <a:r>
              <a:rPr lang="el-GR" sz="2400" b="1" dirty="0" smtClean="0">
                <a:solidFill>
                  <a:srgbClr val="FFFF00"/>
                </a:solidFill>
              </a:rPr>
              <a:t>€ 100.000</a:t>
            </a:r>
            <a:r>
              <a:rPr lang="el-GR" sz="2400" dirty="0" smtClean="0">
                <a:solidFill>
                  <a:srgbClr val="FFFF00"/>
                </a:solidFill>
              </a:rPr>
              <a:t>  ήτοι: Πωλήσεις € 600.000 </a:t>
            </a:r>
            <a:r>
              <a:rPr lang="en-US" sz="2400" dirty="0" smtClean="0">
                <a:solidFill>
                  <a:srgbClr val="FFFF00"/>
                </a:solidFill>
              </a:rPr>
              <a:t>-</a:t>
            </a:r>
            <a:r>
              <a:rPr lang="el-GR" sz="2400" dirty="0" smtClean="0">
                <a:solidFill>
                  <a:srgbClr val="FFFF00"/>
                </a:solidFill>
              </a:rPr>
              <a:t> € 500.000 κόστος πωλήσεων, ενώ η εταιρία </a:t>
            </a:r>
            <a:r>
              <a:rPr lang="el-GR" sz="2400" b="1" dirty="0" smtClean="0">
                <a:solidFill>
                  <a:srgbClr val="FFFF00"/>
                </a:solidFill>
              </a:rPr>
              <a:t>ΘΗΤΑ Α.Ε.</a:t>
            </a:r>
            <a:r>
              <a:rPr lang="el-GR" sz="2400" dirty="0" smtClean="0">
                <a:solidFill>
                  <a:srgbClr val="FFFF00"/>
                </a:solidFill>
              </a:rPr>
              <a:t> έχει απεικονίσει </a:t>
            </a:r>
            <a:r>
              <a:rPr lang="el-GR" sz="2400" b="1" dirty="0" smtClean="0">
                <a:solidFill>
                  <a:srgbClr val="FFFF00"/>
                </a:solidFill>
              </a:rPr>
              <a:t>αποθέματα 600.000</a:t>
            </a:r>
            <a:r>
              <a:rPr lang="el-GR" sz="2400" dirty="0" smtClean="0">
                <a:solidFill>
                  <a:srgbClr val="FFFF00"/>
                </a:solidFill>
              </a:rPr>
              <a:t> και αντίστοιχου ύψους </a:t>
            </a:r>
            <a:r>
              <a:rPr lang="el-GR" sz="2400" b="1" dirty="0" smtClean="0">
                <a:solidFill>
                  <a:srgbClr val="FFFF00"/>
                </a:solidFill>
              </a:rPr>
              <a:t>υποχρεώσεις</a:t>
            </a:r>
            <a:r>
              <a:rPr lang="el-GR" sz="2400" dirty="0" smtClean="0">
                <a:solidFill>
                  <a:srgbClr val="FFFF00"/>
                </a:solidFill>
              </a:rPr>
              <a:t>. </a:t>
            </a:r>
          </a:p>
          <a:p>
            <a:pPr algn="just">
              <a:lnSpc>
                <a:spcPct val="90000"/>
              </a:lnSpc>
            </a:pPr>
            <a:r>
              <a:rPr lang="el-GR" sz="2400" dirty="0" smtClean="0">
                <a:solidFill>
                  <a:srgbClr val="002060"/>
                </a:solidFill>
              </a:rPr>
              <a:t>Αν οι ανωτέρω δύο εταιρίες θεωρηθούν </a:t>
            </a:r>
            <a:r>
              <a:rPr lang="el-GR" sz="2400" b="1" dirty="0" smtClean="0">
                <a:solidFill>
                  <a:srgbClr val="002060"/>
                </a:solidFill>
              </a:rPr>
              <a:t>ως ενιαίο σύνολο</a:t>
            </a:r>
            <a:r>
              <a:rPr lang="el-GR" sz="2400" dirty="0" smtClean="0">
                <a:solidFill>
                  <a:srgbClr val="002060"/>
                </a:solidFill>
              </a:rPr>
              <a:t> συμφερόντων γίνεται αντιληπτό, ότι ο </a:t>
            </a:r>
            <a:r>
              <a:rPr lang="el-GR" sz="2400" b="1" dirty="0" smtClean="0">
                <a:solidFill>
                  <a:srgbClr val="002060"/>
                </a:solidFill>
              </a:rPr>
              <a:t>κύκλος εργασιών</a:t>
            </a:r>
            <a:r>
              <a:rPr lang="el-GR" sz="2400" dirty="0" smtClean="0">
                <a:solidFill>
                  <a:srgbClr val="002060"/>
                </a:solidFill>
              </a:rPr>
              <a:t> των δύο εταιριών θα </a:t>
            </a:r>
            <a:r>
              <a:rPr lang="el-GR" sz="2400" b="1" dirty="0" smtClean="0">
                <a:solidFill>
                  <a:srgbClr val="002060"/>
                </a:solidFill>
              </a:rPr>
              <a:t>πρέπει να μειωθεί κατά  € 600.000</a:t>
            </a:r>
            <a:r>
              <a:rPr lang="el-GR" sz="2400" dirty="0" smtClean="0">
                <a:solidFill>
                  <a:srgbClr val="002060"/>
                </a:solidFill>
              </a:rPr>
              <a:t> και τα </a:t>
            </a:r>
            <a:r>
              <a:rPr lang="el-GR" sz="2400" b="1" dirty="0" smtClean="0">
                <a:solidFill>
                  <a:srgbClr val="002060"/>
                </a:solidFill>
              </a:rPr>
              <a:t>κέρδη</a:t>
            </a:r>
            <a:r>
              <a:rPr lang="el-GR" sz="2400" dirty="0" smtClean="0">
                <a:solidFill>
                  <a:srgbClr val="002060"/>
                </a:solidFill>
              </a:rPr>
              <a:t> τους κατά ποσό ύψους € 100.000 διότι οι πωλήσεις και τα κέρδη που έχει καταγράψει  η </a:t>
            </a:r>
            <a:r>
              <a:rPr lang="el-GR" sz="2400" b="1" dirty="0" smtClean="0">
                <a:solidFill>
                  <a:srgbClr val="002060"/>
                </a:solidFill>
              </a:rPr>
              <a:t>ΒΗΤΑ Α.Ε.</a:t>
            </a:r>
            <a:r>
              <a:rPr lang="el-GR" sz="2400" dirty="0" smtClean="0">
                <a:solidFill>
                  <a:srgbClr val="002060"/>
                </a:solidFill>
              </a:rPr>
              <a:t> από τις συναλλαγές της με την  </a:t>
            </a:r>
            <a:r>
              <a:rPr lang="el-GR" sz="2400" b="1" dirty="0" smtClean="0">
                <a:solidFill>
                  <a:srgbClr val="002060"/>
                </a:solidFill>
              </a:rPr>
              <a:t>ΘΗΤΑ Α.Ε. </a:t>
            </a:r>
            <a:r>
              <a:rPr lang="el-GR" sz="2400" dirty="0" smtClean="0">
                <a:solidFill>
                  <a:srgbClr val="002060"/>
                </a:solidFill>
              </a:rPr>
              <a:t>δεν μπορούν να θεωρήσουν ως πραγματοποιηθέντα μέχρι την πώληση των εμπορευμάτων από την </a:t>
            </a:r>
            <a:r>
              <a:rPr lang="el-GR" sz="2400" b="1" dirty="0" smtClean="0">
                <a:solidFill>
                  <a:srgbClr val="002060"/>
                </a:solidFill>
              </a:rPr>
              <a:t>ΘΗΤΑ Α.Ε.</a:t>
            </a:r>
            <a:r>
              <a:rPr lang="el-GR" sz="2400" dirty="0" smtClean="0">
                <a:solidFill>
                  <a:srgbClr val="002060"/>
                </a:solidFill>
              </a:rPr>
              <a:t> σε τρίτους.</a:t>
            </a:r>
          </a:p>
          <a:p>
            <a:pPr marL="0">
              <a:buNone/>
            </a:pPr>
            <a:endParaRPr lang="el-GR" sz="2000" dirty="0"/>
          </a:p>
        </p:txBody>
      </p:sp>
    </p:spTree>
    <p:extLst>
      <p:ext uri="{BB962C8B-B14F-4D97-AF65-F5344CB8AC3E}">
        <p14:creationId xmlns:p14="http://schemas.microsoft.com/office/powerpoint/2010/main" val="206149746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ChangeArrowheads="1"/>
          </p:cNvSpPr>
          <p:nvPr/>
        </p:nvSpPr>
        <p:spPr bwMode="auto">
          <a:xfrm>
            <a:off x="251520" y="260648"/>
            <a:ext cx="8498780" cy="720080"/>
          </a:xfrm>
          <a:prstGeom prst="rect">
            <a:avLst/>
          </a:prstGeom>
          <a:noFill/>
          <a:ln w="9525">
            <a:noFill/>
            <a:miter lim="800000"/>
            <a:headEnd/>
            <a:tailEnd/>
          </a:ln>
          <a:effectLst/>
        </p:spPr>
        <p:txBody>
          <a:bodyPr anchor="ctr"/>
          <a:lstStyle/>
          <a:p>
            <a:pPr algn="ctr"/>
            <a:r>
              <a:rPr lang="el-GR" sz="2800" b="1" dirty="0">
                <a:solidFill>
                  <a:srgbClr val="7030A0"/>
                </a:solidFill>
                <a:latin typeface="Calibri" pitchFamily="34" charset="0"/>
              </a:rPr>
              <a:t>ΟΙ ΣΤΟΧΟΙ ΤΩΝ ΛΟΓΙΣΤΙΚΩΝ </a:t>
            </a:r>
            <a:r>
              <a:rPr lang="el-GR" sz="2800" b="1" dirty="0" smtClean="0">
                <a:solidFill>
                  <a:srgbClr val="7030A0"/>
                </a:solidFill>
                <a:latin typeface="Calibri" pitchFamily="34" charset="0"/>
              </a:rPr>
              <a:t>ΚΑΤΑΣΤΑΣΕΩΝ (1)</a:t>
            </a:r>
            <a:endParaRPr lang="el-GR" sz="2800" b="1" dirty="0">
              <a:solidFill>
                <a:srgbClr val="7030A0"/>
              </a:solidFill>
              <a:latin typeface="Calibri" pitchFamily="34" charset="0"/>
            </a:endParaRPr>
          </a:p>
        </p:txBody>
      </p:sp>
      <p:sp>
        <p:nvSpPr>
          <p:cNvPr id="401411" name="Text Box 3"/>
          <p:cNvSpPr txBox="1">
            <a:spLocks noChangeArrowheads="1"/>
          </p:cNvSpPr>
          <p:nvPr/>
        </p:nvSpPr>
        <p:spPr bwMode="auto">
          <a:xfrm>
            <a:off x="611188" y="1268760"/>
            <a:ext cx="8137525" cy="923330"/>
          </a:xfrm>
          <a:prstGeom prst="rect">
            <a:avLst/>
          </a:prstGeom>
          <a:noFill/>
          <a:ln w="31750">
            <a:solidFill>
              <a:schemeClr val="accent1"/>
            </a:solidFill>
            <a:miter lim="800000"/>
            <a:headEnd/>
            <a:tailEnd/>
          </a:ln>
          <a:effectLst/>
        </p:spPr>
        <p:txBody>
          <a:bodyPr wrap="square">
            <a:spAutoFit/>
          </a:bodyPr>
          <a:lstStyle/>
          <a:p>
            <a:pPr algn="just"/>
            <a:r>
              <a:rPr lang="el-GR" b="1" dirty="0">
                <a:solidFill>
                  <a:schemeClr val="bg1"/>
                </a:solidFill>
              </a:rPr>
              <a:t>Κατανοησιμότητα </a:t>
            </a:r>
            <a:r>
              <a:rPr lang="el-GR" dirty="0">
                <a:solidFill>
                  <a:schemeClr val="bg1"/>
                </a:solidFill>
              </a:rPr>
              <a:t>δηλ. οι λογιστικές πληροφορίες θα πρέπει να είναι εύκολα κατανοήσιμες από τον χρήστη που έχει μια εύλογη γνώση λογιστικής, του οικονομικού περιβάλλοντος και επιθυμεί να μελετήσει τις </a:t>
            </a:r>
            <a:r>
              <a:rPr lang="el-GR" dirty="0" smtClean="0">
                <a:solidFill>
                  <a:schemeClr val="bg1"/>
                </a:solidFill>
              </a:rPr>
              <a:t>πληροφορίες.</a:t>
            </a:r>
            <a:endParaRPr lang="el-GR" b="1" dirty="0">
              <a:solidFill>
                <a:schemeClr val="bg1"/>
              </a:solidFill>
            </a:endParaRPr>
          </a:p>
        </p:txBody>
      </p:sp>
      <p:sp>
        <p:nvSpPr>
          <p:cNvPr id="401412" name="Text Box 4"/>
          <p:cNvSpPr txBox="1">
            <a:spLocks noChangeArrowheads="1"/>
          </p:cNvSpPr>
          <p:nvPr/>
        </p:nvSpPr>
        <p:spPr bwMode="auto">
          <a:xfrm>
            <a:off x="611188" y="2348880"/>
            <a:ext cx="8137525" cy="646331"/>
          </a:xfrm>
          <a:prstGeom prst="rect">
            <a:avLst/>
          </a:prstGeom>
          <a:noFill/>
          <a:ln w="31750">
            <a:solidFill>
              <a:schemeClr val="accent1"/>
            </a:solidFill>
            <a:miter lim="800000"/>
            <a:headEnd/>
            <a:tailEnd/>
          </a:ln>
          <a:effectLst/>
        </p:spPr>
        <p:txBody>
          <a:bodyPr wrap="square">
            <a:spAutoFit/>
          </a:bodyPr>
          <a:lstStyle/>
          <a:p>
            <a:pPr algn="just"/>
            <a:r>
              <a:rPr lang="el-GR" b="1" dirty="0">
                <a:solidFill>
                  <a:schemeClr val="bg1"/>
                </a:solidFill>
              </a:rPr>
              <a:t>Σχετικότητα</a:t>
            </a:r>
            <a:r>
              <a:rPr lang="el-GR" dirty="0">
                <a:solidFill>
                  <a:schemeClr val="bg1"/>
                </a:solidFill>
              </a:rPr>
              <a:t> στο βαθμό που η γνωστοποίηση της βοηθάει στη λήψη οικονομικών αποφάσεων από τους χρήστες των χρηματοοικονομικών </a:t>
            </a:r>
            <a:r>
              <a:rPr lang="el-GR" dirty="0" smtClean="0">
                <a:solidFill>
                  <a:schemeClr val="bg1"/>
                </a:solidFill>
              </a:rPr>
              <a:t>πληροφοριών.</a:t>
            </a:r>
            <a:endParaRPr lang="el-GR" b="1" dirty="0">
              <a:solidFill>
                <a:schemeClr val="bg1"/>
              </a:solidFill>
            </a:endParaRPr>
          </a:p>
        </p:txBody>
      </p:sp>
      <p:sp>
        <p:nvSpPr>
          <p:cNvPr id="401413" name="Text Box 5"/>
          <p:cNvSpPr txBox="1">
            <a:spLocks noChangeArrowheads="1"/>
          </p:cNvSpPr>
          <p:nvPr/>
        </p:nvSpPr>
        <p:spPr bwMode="auto">
          <a:xfrm>
            <a:off x="611188" y="3068960"/>
            <a:ext cx="8137525" cy="646331"/>
          </a:xfrm>
          <a:prstGeom prst="rect">
            <a:avLst/>
          </a:prstGeom>
          <a:noFill/>
          <a:ln w="31750">
            <a:solidFill>
              <a:schemeClr val="accent1"/>
            </a:solidFill>
            <a:miter lim="800000"/>
            <a:headEnd/>
            <a:tailEnd/>
          </a:ln>
          <a:effectLst/>
        </p:spPr>
        <p:txBody>
          <a:bodyPr wrap="square">
            <a:spAutoFit/>
          </a:bodyPr>
          <a:lstStyle/>
          <a:p>
            <a:pPr algn="just"/>
            <a:r>
              <a:rPr lang="el-GR" b="1" dirty="0">
                <a:solidFill>
                  <a:schemeClr val="bg1"/>
                </a:solidFill>
              </a:rPr>
              <a:t>Ουσιαστικότητα </a:t>
            </a:r>
            <a:r>
              <a:rPr lang="el-GR" dirty="0">
                <a:solidFill>
                  <a:schemeClr val="bg1"/>
                </a:solidFill>
              </a:rPr>
              <a:t>με την έννοια ότι παράλειψη ή αλλοίωση των πληροφοριών μπορεί να επηρεάσει τις αποφάσεις των </a:t>
            </a:r>
            <a:r>
              <a:rPr lang="el-GR" dirty="0" smtClean="0">
                <a:solidFill>
                  <a:schemeClr val="bg1"/>
                </a:solidFill>
              </a:rPr>
              <a:t>χρηστών.</a:t>
            </a:r>
            <a:endParaRPr lang="el-GR" b="1" dirty="0">
              <a:solidFill>
                <a:schemeClr val="bg1"/>
              </a:solidFill>
            </a:endParaRPr>
          </a:p>
        </p:txBody>
      </p:sp>
      <p:sp>
        <p:nvSpPr>
          <p:cNvPr id="401414" name="Text Box 6"/>
          <p:cNvSpPr txBox="1">
            <a:spLocks noChangeArrowheads="1"/>
          </p:cNvSpPr>
          <p:nvPr/>
        </p:nvSpPr>
        <p:spPr bwMode="auto">
          <a:xfrm>
            <a:off x="611188" y="3789041"/>
            <a:ext cx="8137525" cy="369332"/>
          </a:xfrm>
          <a:prstGeom prst="rect">
            <a:avLst/>
          </a:prstGeom>
          <a:noFill/>
          <a:ln w="31750">
            <a:solidFill>
              <a:schemeClr val="accent1"/>
            </a:solidFill>
            <a:miter lim="800000"/>
            <a:headEnd/>
            <a:tailEnd/>
          </a:ln>
          <a:effectLst/>
        </p:spPr>
        <p:txBody>
          <a:bodyPr wrap="square">
            <a:spAutoFit/>
          </a:bodyPr>
          <a:lstStyle/>
          <a:p>
            <a:pPr algn="just"/>
            <a:r>
              <a:rPr lang="el-GR" b="1" dirty="0">
                <a:solidFill>
                  <a:schemeClr val="bg1"/>
                </a:solidFill>
              </a:rPr>
              <a:t>Αξιοπιστία</a:t>
            </a:r>
            <a:r>
              <a:rPr lang="el-GR" dirty="0">
                <a:solidFill>
                  <a:schemeClr val="bg1"/>
                </a:solidFill>
              </a:rPr>
              <a:t> δηλαδή να μην υποφέρουν από ουσιώδες λάθος ή </a:t>
            </a:r>
            <a:r>
              <a:rPr lang="el-GR" dirty="0" smtClean="0">
                <a:solidFill>
                  <a:schemeClr val="bg1"/>
                </a:solidFill>
              </a:rPr>
              <a:t>μεροληψία.</a:t>
            </a:r>
            <a:endParaRPr lang="el-GR" b="1" dirty="0">
              <a:solidFill>
                <a:schemeClr val="bg1"/>
              </a:solidFill>
            </a:endParaRPr>
          </a:p>
        </p:txBody>
      </p:sp>
      <p:sp>
        <p:nvSpPr>
          <p:cNvPr id="401415" name="Text Box 7"/>
          <p:cNvSpPr txBox="1">
            <a:spLocks noChangeArrowheads="1"/>
          </p:cNvSpPr>
          <p:nvPr/>
        </p:nvSpPr>
        <p:spPr bwMode="auto">
          <a:xfrm>
            <a:off x="611188" y="4221089"/>
            <a:ext cx="8137525" cy="923330"/>
          </a:xfrm>
          <a:prstGeom prst="rect">
            <a:avLst/>
          </a:prstGeom>
          <a:noFill/>
          <a:ln w="31750">
            <a:solidFill>
              <a:schemeClr val="accent1"/>
            </a:solidFill>
            <a:miter lim="800000"/>
            <a:headEnd/>
            <a:tailEnd/>
          </a:ln>
          <a:effectLst/>
        </p:spPr>
        <p:txBody>
          <a:bodyPr wrap="square">
            <a:spAutoFit/>
          </a:bodyPr>
          <a:lstStyle/>
          <a:p>
            <a:pPr algn="just"/>
            <a:r>
              <a:rPr lang="el-GR" b="1" dirty="0">
                <a:solidFill>
                  <a:schemeClr val="bg1"/>
                </a:solidFill>
              </a:rPr>
              <a:t>Πιστότητα στην Παρουσίαση των Γεγονότων</a:t>
            </a:r>
            <a:r>
              <a:rPr lang="el-GR" dirty="0">
                <a:solidFill>
                  <a:schemeClr val="bg1"/>
                </a:solidFill>
              </a:rPr>
              <a:t> δηλαδή να πρέπει να αντιπροσωπεύουν πιστά τις συναλλαγές ή άλλα γεγονότα που προσπαθούν να </a:t>
            </a:r>
            <a:r>
              <a:rPr lang="el-GR" dirty="0" smtClean="0">
                <a:solidFill>
                  <a:schemeClr val="bg1"/>
                </a:solidFill>
              </a:rPr>
              <a:t>απεικονίσουν.</a:t>
            </a:r>
            <a:endParaRPr lang="el-GR" b="1" dirty="0">
              <a:solidFill>
                <a:schemeClr val="bg1"/>
              </a:solidFill>
            </a:endParaRPr>
          </a:p>
        </p:txBody>
      </p:sp>
      <p:sp>
        <p:nvSpPr>
          <p:cNvPr id="401416" name="Text Box 8"/>
          <p:cNvSpPr txBox="1">
            <a:spLocks noChangeArrowheads="1"/>
          </p:cNvSpPr>
          <p:nvPr/>
        </p:nvSpPr>
        <p:spPr bwMode="auto">
          <a:xfrm>
            <a:off x="611560" y="5373216"/>
            <a:ext cx="8137525" cy="923330"/>
          </a:xfrm>
          <a:prstGeom prst="rect">
            <a:avLst/>
          </a:prstGeom>
          <a:noFill/>
          <a:ln w="31750">
            <a:solidFill>
              <a:schemeClr val="accent1"/>
            </a:solidFill>
            <a:miter lim="800000"/>
            <a:headEnd/>
            <a:tailEnd/>
          </a:ln>
          <a:effectLst/>
        </p:spPr>
        <p:txBody>
          <a:bodyPr wrap="square">
            <a:spAutoFit/>
          </a:bodyPr>
          <a:lstStyle/>
          <a:p>
            <a:pPr algn="just"/>
            <a:r>
              <a:rPr lang="el-GR" b="1" dirty="0">
                <a:solidFill>
                  <a:schemeClr val="bg1"/>
                </a:solidFill>
              </a:rPr>
              <a:t>Επικράτηση της Ουσίας των Συναλλαγών πάνω στον Νομικό Τύπο </a:t>
            </a:r>
            <a:r>
              <a:rPr lang="el-GR" dirty="0">
                <a:solidFill>
                  <a:schemeClr val="bg1"/>
                </a:solidFill>
              </a:rPr>
              <a:t>δηλαδή οι λογιστικές πληροφορίες θα πρέπει να παρουσιάζονται σύμφωνα με την ουσία των γεγονότων και να μην περιορίζονται από τον νομικό τους </a:t>
            </a:r>
            <a:r>
              <a:rPr lang="el-GR" dirty="0" smtClean="0">
                <a:solidFill>
                  <a:schemeClr val="bg1"/>
                </a:solidFill>
              </a:rPr>
              <a:t>τύπο.</a:t>
            </a:r>
            <a:endParaRPr lang="el-GR"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01410"/>
                                        </p:tgtEl>
                                        <p:attrNameLst>
                                          <p:attrName>style.visibility</p:attrName>
                                        </p:attrNameLst>
                                      </p:cBhvr>
                                      <p:to>
                                        <p:strVal val="visible"/>
                                      </p:to>
                                    </p:set>
                                    <p:animEffect transition="in" filter="diamond(in)">
                                      <p:cBhvr>
                                        <p:cTn id="7" dur="2000"/>
                                        <p:tgtEl>
                                          <p:spTgt spid="4014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01411"/>
                                        </p:tgtEl>
                                        <p:attrNameLst>
                                          <p:attrName>style.visibility</p:attrName>
                                        </p:attrNameLst>
                                      </p:cBhvr>
                                      <p:to>
                                        <p:strVal val="visible"/>
                                      </p:to>
                                    </p:set>
                                    <p:anim calcmode="lin" valueType="num">
                                      <p:cBhvr additive="base">
                                        <p:cTn id="12" dur="500" fill="hold"/>
                                        <p:tgtEl>
                                          <p:spTgt spid="401411"/>
                                        </p:tgtEl>
                                        <p:attrNameLst>
                                          <p:attrName>ppt_x</p:attrName>
                                        </p:attrNameLst>
                                      </p:cBhvr>
                                      <p:tavLst>
                                        <p:tav tm="0">
                                          <p:val>
                                            <p:strVal val="0-#ppt_w/2"/>
                                          </p:val>
                                        </p:tav>
                                        <p:tav tm="100000">
                                          <p:val>
                                            <p:strVal val="#ppt_x"/>
                                          </p:val>
                                        </p:tav>
                                      </p:tavLst>
                                    </p:anim>
                                    <p:anim calcmode="lin" valueType="num">
                                      <p:cBhvr additive="base">
                                        <p:cTn id="13" dur="500" fill="hold"/>
                                        <p:tgtEl>
                                          <p:spTgt spid="40141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01412"/>
                                        </p:tgtEl>
                                        <p:attrNameLst>
                                          <p:attrName>style.visibility</p:attrName>
                                        </p:attrNameLst>
                                      </p:cBhvr>
                                      <p:to>
                                        <p:strVal val="visible"/>
                                      </p:to>
                                    </p:set>
                                    <p:anim calcmode="lin" valueType="num">
                                      <p:cBhvr additive="base">
                                        <p:cTn id="18" dur="500" fill="hold"/>
                                        <p:tgtEl>
                                          <p:spTgt spid="401412"/>
                                        </p:tgtEl>
                                        <p:attrNameLst>
                                          <p:attrName>ppt_x</p:attrName>
                                        </p:attrNameLst>
                                      </p:cBhvr>
                                      <p:tavLst>
                                        <p:tav tm="0">
                                          <p:val>
                                            <p:strVal val="0-#ppt_w/2"/>
                                          </p:val>
                                        </p:tav>
                                        <p:tav tm="100000">
                                          <p:val>
                                            <p:strVal val="#ppt_x"/>
                                          </p:val>
                                        </p:tav>
                                      </p:tavLst>
                                    </p:anim>
                                    <p:anim calcmode="lin" valueType="num">
                                      <p:cBhvr additive="base">
                                        <p:cTn id="19" dur="500" fill="hold"/>
                                        <p:tgtEl>
                                          <p:spTgt spid="40141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01413"/>
                                        </p:tgtEl>
                                        <p:attrNameLst>
                                          <p:attrName>style.visibility</p:attrName>
                                        </p:attrNameLst>
                                      </p:cBhvr>
                                      <p:to>
                                        <p:strVal val="visible"/>
                                      </p:to>
                                    </p:set>
                                    <p:anim calcmode="lin" valueType="num">
                                      <p:cBhvr additive="base">
                                        <p:cTn id="24" dur="500" fill="hold"/>
                                        <p:tgtEl>
                                          <p:spTgt spid="401413"/>
                                        </p:tgtEl>
                                        <p:attrNameLst>
                                          <p:attrName>ppt_x</p:attrName>
                                        </p:attrNameLst>
                                      </p:cBhvr>
                                      <p:tavLst>
                                        <p:tav tm="0">
                                          <p:val>
                                            <p:strVal val="0-#ppt_w/2"/>
                                          </p:val>
                                        </p:tav>
                                        <p:tav tm="100000">
                                          <p:val>
                                            <p:strVal val="#ppt_x"/>
                                          </p:val>
                                        </p:tav>
                                      </p:tavLst>
                                    </p:anim>
                                    <p:anim calcmode="lin" valueType="num">
                                      <p:cBhvr additive="base">
                                        <p:cTn id="25" dur="500" fill="hold"/>
                                        <p:tgtEl>
                                          <p:spTgt spid="40141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401414"/>
                                        </p:tgtEl>
                                        <p:attrNameLst>
                                          <p:attrName>style.visibility</p:attrName>
                                        </p:attrNameLst>
                                      </p:cBhvr>
                                      <p:to>
                                        <p:strVal val="visible"/>
                                      </p:to>
                                    </p:set>
                                    <p:anim calcmode="lin" valueType="num">
                                      <p:cBhvr additive="base">
                                        <p:cTn id="30" dur="500" fill="hold"/>
                                        <p:tgtEl>
                                          <p:spTgt spid="401414"/>
                                        </p:tgtEl>
                                        <p:attrNameLst>
                                          <p:attrName>ppt_x</p:attrName>
                                        </p:attrNameLst>
                                      </p:cBhvr>
                                      <p:tavLst>
                                        <p:tav tm="0">
                                          <p:val>
                                            <p:strVal val="0-#ppt_w/2"/>
                                          </p:val>
                                        </p:tav>
                                        <p:tav tm="100000">
                                          <p:val>
                                            <p:strVal val="#ppt_x"/>
                                          </p:val>
                                        </p:tav>
                                      </p:tavLst>
                                    </p:anim>
                                    <p:anim calcmode="lin" valueType="num">
                                      <p:cBhvr additive="base">
                                        <p:cTn id="31" dur="500" fill="hold"/>
                                        <p:tgtEl>
                                          <p:spTgt spid="401414"/>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401415"/>
                                        </p:tgtEl>
                                        <p:attrNameLst>
                                          <p:attrName>style.visibility</p:attrName>
                                        </p:attrNameLst>
                                      </p:cBhvr>
                                      <p:to>
                                        <p:strVal val="visible"/>
                                      </p:to>
                                    </p:set>
                                    <p:anim calcmode="lin" valueType="num">
                                      <p:cBhvr additive="base">
                                        <p:cTn id="36" dur="500" fill="hold"/>
                                        <p:tgtEl>
                                          <p:spTgt spid="401415"/>
                                        </p:tgtEl>
                                        <p:attrNameLst>
                                          <p:attrName>ppt_x</p:attrName>
                                        </p:attrNameLst>
                                      </p:cBhvr>
                                      <p:tavLst>
                                        <p:tav tm="0">
                                          <p:val>
                                            <p:strVal val="0-#ppt_w/2"/>
                                          </p:val>
                                        </p:tav>
                                        <p:tav tm="100000">
                                          <p:val>
                                            <p:strVal val="#ppt_x"/>
                                          </p:val>
                                        </p:tav>
                                      </p:tavLst>
                                    </p:anim>
                                    <p:anim calcmode="lin" valueType="num">
                                      <p:cBhvr additive="base">
                                        <p:cTn id="37" dur="500" fill="hold"/>
                                        <p:tgtEl>
                                          <p:spTgt spid="401415"/>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401416"/>
                                        </p:tgtEl>
                                        <p:attrNameLst>
                                          <p:attrName>style.visibility</p:attrName>
                                        </p:attrNameLst>
                                      </p:cBhvr>
                                      <p:to>
                                        <p:strVal val="visible"/>
                                      </p:to>
                                    </p:set>
                                    <p:anim calcmode="lin" valueType="num">
                                      <p:cBhvr additive="base">
                                        <p:cTn id="42" dur="500" fill="hold"/>
                                        <p:tgtEl>
                                          <p:spTgt spid="401416"/>
                                        </p:tgtEl>
                                        <p:attrNameLst>
                                          <p:attrName>ppt_x</p:attrName>
                                        </p:attrNameLst>
                                      </p:cBhvr>
                                      <p:tavLst>
                                        <p:tav tm="0">
                                          <p:val>
                                            <p:strVal val="0-#ppt_w/2"/>
                                          </p:val>
                                        </p:tav>
                                        <p:tav tm="100000">
                                          <p:val>
                                            <p:strVal val="#ppt_x"/>
                                          </p:val>
                                        </p:tav>
                                      </p:tavLst>
                                    </p:anim>
                                    <p:anim calcmode="lin" valueType="num">
                                      <p:cBhvr additive="base">
                                        <p:cTn id="43" dur="500" fill="hold"/>
                                        <p:tgtEl>
                                          <p:spTgt spid="4014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0" grpId="0"/>
      <p:bldP spid="401411" grpId="0" animBg="1"/>
      <p:bldP spid="401412" grpId="0" animBg="1"/>
      <p:bldP spid="401413" grpId="0" animBg="1"/>
      <p:bldP spid="401414" grpId="0" animBg="1"/>
      <p:bldP spid="401415" grpId="0" animBg="1"/>
      <p:bldP spid="401416"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ChangeArrowheads="1"/>
          </p:cNvSpPr>
          <p:nvPr/>
        </p:nvSpPr>
        <p:spPr bwMode="auto">
          <a:xfrm>
            <a:off x="0" y="260648"/>
            <a:ext cx="9144000" cy="576064"/>
          </a:xfrm>
          <a:prstGeom prst="rect">
            <a:avLst/>
          </a:prstGeom>
          <a:noFill/>
          <a:ln w="9525">
            <a:noFill/>
            <a:miter lim="800000"/>
            <a:headEnd/>
            <a:tailEnd/>
          </a:ln>
          <a:effectLst/>
        </p:spPr>
        <p:txBody>
          <a:bodyPr anchor="ctr"/>
          <a:lstStyle/>
          <a:p>
            <a:pPr algn="ctr"/>
            <a:r>
              <a:rPr lang="el-GR" sz="2800" b="1" dirty="0">
                <a:solidFill>
                  <a:srgbClr val="7030A0"/>
                </a:solidFill>
                <a:latin typeface="Calibri" pitchFamily="34" charset="0"/>
              </a:rPr>
              <a:t>ΟΙ ΣΤΟΧΟΙ ΤΩΝ ΛΟΓΙΣΤΙΚΩΝ </a:t>
            </a:r>
            <a:r>
              <a:rPr lang="el-GR" sz="2800" b="1" dirty="0" smtClean="0">
                <a:solidFill>
                  <a:srgbClr val="7030A0"/>
                </a:solidFill>
                <a:latin typeface="Calibri" pitchFamily="34" charset="0"/>
              </a:rPr>
              <a:t>ΚΑΤΑΣΤΑΣΕΩΝ (2)</a:t>
            </a:r>
            <a:endParaRPr lang="el-GR" sz="2800" b="1" dirty="0">
              <a:solidFill>
                <a:srgbClr val="7030A0"/>
              </a:solidFill>
              <a:latin typeface="Calibri" pitchFamily="34" charset="0"/>
            </a:endParaRPr>
          </a:p>
        </p:txBody>
      </p:sp>
      <p:sp>
        <p:nvSpPr>
          <p:cNvPr id="402435" name="Text Box 3"/>
          <p:cNvSpPr txBox="1">
            <a:spLocks noChangeArrowheads="1"/>
          </p:cNvSpPr>
          <p:nvPr/>
        </p:nvSpPr>
        <p:spPr bwMode="auto">
          <a:xfrm>
            <a:off x="323529" y="1052736"/>
            <a:ext cx="8424936" cy="400110"/>
          </a:xfrm>
          <a:prstGeom prst="rect">
            <a:avLst/>
          </a:prstGeom>
          <a:noFill/>
          <a:ln w="31750">
            <a:solidFill>
              <a:schemeClr val="accent1"/>
            </a:solidFill>
            <a:miter lim="800000"/>
            <a:headEnd/>
            <a:tailEnd/>
          </a:ln>
          <a:effectLst/>
        </p:spPr>
        <p:txBody>
          <a:bodyPr wrap="square">
            <a:spAutoFit/>
          </a:bodyPr>
          <a:lstStyle/>
          <a:p>
            <a:pPr algn="just"/>
            <a:r>
              <a:rPr lang="el-GR" sz="2000" b="1" dirty="0">
                <a:solidFill>
                  <a:schemeClr val="bg1"/>
                </a:solidFill>
              </a:rPr>
              <a:t>Ουδετερότητα </a:t>
            </a:r>
            <a:r>
              <a:rPr lang="el-GR" sz="2000" dirty="0">
                <a:solidFill>
                  <a:schemeClr val="bg1"/>
                </a:solidFill>
              </a:rPr>
              <a:t>δηλαδή θα πρέπει να είναι αμερόληπτες</a:t>
            </a:r>
            <a:endParaRPr lang="el-GR" sz="2000" b="1" dirty="0">
              <a:solidFill>
                <a:schemeClr val="bg1"/>
              </a:solidFill>
            </a:endParaRPr>
          </a:p>
        </p:txBody>
      </p:sp>
      <p:sp>
        <p:nvSpPr>
          <p:cNvPr id="402436" name="Text Box 4"/>
          <p:cNvSpPr txBox="1">
            <a:spLocks noChangeArrowheads="1"/>
          </p:cNvSpPr>
          <p:nvPr/>
        </p:nvSpPr>
        <p:spPr bwMode="auto">
          <a:xfrm>
            <a:off x="323529" y="1556792"/>
            <a:ext cx="8424936" cy="1015663"/>
          </a:xfrm>
          <a:prstGeom prst="rect">
            <a:avLst/>
          </a:prstGeom>
          <a:noFill/>
          <a:ln w="31750">
            <a:solidFill>
              <a:schemeClr val="accent1"/>
            </a:solidFill>
            <a:miter lim="800000"/>
            <a:headEnd/>
            <a:tailEnd/>
          </a:ln>
          <a:effectLst/>
        </p:spPr>
        <p:txBody>
          <a:bodyPr wrap="square">
            <a:spAutoFit/>
          </a:bodyPr>
          <a:lstStyle/>
          <a:p>
            <a:pPr algn="just"/>
            <a:r>
              <a:rPr lang="el-GR" sz="2000" b="1" dirty="0" smtClean="0">
                <a:solidFill>
                  <a:schemeClr val="bg1"/>
                </a:solidFill>
              </a:rPr>
              <a:t>Σύνεση </a:t>
            </a:r>
            <a:r>
              <a:rPr lang="el-GR" sz="2000" dirty="0" smtClean="0">
                <a:solidFill>
                  <a:schemeClr val="bg1"/>
                </a:solidFill>
              </a:rPr>
              <a:t>η οποία θα πρέπει να ασκείται κατά την γνωστοποίηση και παρουσίαση των συναλλαγών που χαρακτηρίζονται από αβεβαιότητα (όσων αφορά το τελικό τους αποτέλεσμα) στις λογιστικές καταστάσεις</a:t>
            </a:r>
            <a:endParaRPr lang="el-GR" sz="2000" b="1" dirty="0">
              <a:solidFill>
                <a:schemeClr val="bg1"/>
              </a:solidFill>
            </a:endParaRPr>
          </a:p>
        </p:txBody>
      </p:sp>
      <p:sp>
        <p:nvSpPr>
          <p:cNvPr id="402437" name="Text Box 5"/>
          <p:cNvSpPr txBox="1">
            <a:spLocks noChangeArrowheads="1"/>
          </p:cNvSpPr>
          <p:nvPr/>
        </p:nvSpPr>
        <p:spPr bwMode="auto">
          <a:xfrm>
            <a:off x="323528" y="2636912"/>
            <a:ext cx="8425557" cy="707886"/>
          </a:xfrm>
          <a:prstGeom prst="rect">
            <a:avLst/>
          </a:prstGeom>
          <a:noFill/>
          <a:ln w="31750">
            <a:solidFill>
              <a:schemeClr val="accent1"/>
            </a:solidFill>
            <a:miter lim="800000"/>
            <a:headEnd/>
            <a:tailEnd/>
          </a:ln>
          <a:effectLst/>
        </p:spPr>
        <p:txBody>
          <a:bodyPr wrap="square">
            <a:spAutoFit/>
          </a:bodyPr>
          <a:lstStyle/>
          <a:p>
            <a:pPr algn="just"/>
            <a:r>
              <a:rPr lang="el-GR" sz="2000" b="1" dirty="0">
                <a:solidFill>
                  <a:schemeClr val="bg1"/>
                </a:solidFill>
              </a:rPr>
              <a:t>Πληρότητα </a:t>
            </a:r>
            <a:r>
              <a:rPr lang="el-GR" sz="2000" dirty="0">
                <a:solidFill>
                  <a:schemeClr val="bg1"/>
                </a:solidFill>
              </a:rPr>
              <a:t>στα πλαίσια φυσικά της ουσιαστικότητας και τους κόστους απόκτησης των πληροφοριών</a:t>
            </a:r>
            <a:endParaRPr lang="el-GR" sz="2000" b="1" dirty="0">
              <a:solidFill>
                <a:schemeClr val="bg1"/>
              </a:solidFill>
            </a:endParaRPr>
          </a:p>
        </p:txBody>
      </p:sp>
      <p:sp>
        <p:nvSpPr>
          <p:cNvPr id="402438" name="Text Box 6"/>
          <p:cNvSpPr txBox="1">
            <a:spLocks noChangeArrowheads="1"/>
          </p:cNvSpPr>
          <p:nvPr/>
        </p:nvSpPr>
        <p:spPr bwMode="auto">
          <a:xfrm>
            <a:off x="323528" y="3429000"/>
            <a:ext cx="8425557" cy="707886"/>
          </a:xfrm>
          <a:prstGeom prst="rect">
            <a:avLst/>
          </a:prstGeom>
          <a:noFill/>
          <a:ln w="31750">
            <a:solidFill>
              <a:schemeClr val="accent1"/>
            </a:solidFill>
            <a:miter lim="800000"/>
            <a:headEnd/>
            <a:tailEnd/>
          </a:ln>
          <a:effectLst/>
        </p:spPr>
        <p:txBody>
          <a:bodyPr wrap="square">
            <a:spAutoFit/>
          </a:bodyPr>
          <a:lstStyle/>
          <a:p>
            <a:pPr algn="just"/>
            <a:r>
              <a:rPr lang="el-GR" sz="2000" b="1" dirty="0">
                <a:solidFill>
                  <a:schemeClr val="bg1"/>
                </a:solidFill>
              </a:rPr>
              <a:t>Συγκρισιμότητα </a:t>
            </a:r>
            <a:r>
              <a:rPr lang="el-GR" sz="2000" dirty="0">
                <a:solidFill>
                  <a:schemeClr val="bg1"/>
                </a:solidFill>
              </a:rPr>
              <a:t>ώστε να είναι δυνατή η διαχρονική αλλά και η διαστρωματική σύγκριση των επιδόσεων των διοικήσεων των Νοσοκομείων</a:t>
            </a:r>
            <a:endParaRPr lang="el-GR" sz="2000" b="1" dirty="0">
              <a:solidFill>
                <a:schemeClr val="bg1"/>
              </a:solidFill>
            </a:endParaRPr>
          </a:p>
        </p:txBody>
      </p:sp>
      <p:sp>
        <p:nvSpPr>
          <p:cNvPr id="402439" name="Text Box 7"/>
          <p:cNvSpPr txBox="1">
            <a:spLocks noChangeArrowheads="1"/>
          </p:cNvSpPr>
          <p:nvPr/>
        </p:nvSpPr>
        <p:spPr bwMode="auto">
          <a:xfrm>
            <a:off x="323528" y="4221088"/>
            <a:ext cx="8424936" cy="707886"/>
          </a:xfrm>
          <a:prstGeom prst="rect">
            <a:avLst/>
          </a:prstGeom>
          <a:noFill/>
          <a:ln w="31750">
            <a:solidFill>
              <a:schemeClr val="accent1"/>
            </a:solidFill>
            <a:miter lim="800000"/>
            <a:headEnd/>
            <a:tailEnd/>
          </a:ln>
          <a:effectLst/>
        </p:spPr>
        <p:txBody>
          <a:bodyPr wrap="square">
            <a:spAutoFit/>
          </a:bodyPr>
          <a:lstStyle/>
          <a:p>
            <a:pPr algn="just"/>
            <a:r>
              <a:rPr lang="el-GR" sz="2000" b="1" dirty="0">
                <a:solidFill>
                  <a:schemeClr val="bg1"/>
                </a:solidFill>
              </a:rPr>
              <a:t>Συνέπεια </a:t>
            </a:r>
            <a:r>
              <a:rPr lang="el-GR" sz="2000" dirty="0">
                <a:solidFill>
                  <a:schemeClr val="bg1"/>
                </a:solidFill>
              </a:rPr>
              <a:t>διαχρονικά στις εφαρμοζόμενες λογιστικές μεθόδους ώστε αυτές να είναι συγκρίσιμες</a:t>
            </a:r>
            <a:endParaRPr lang="el-GR" sz="2000" b="1" dirty="0">
              <a:solidFill>
                <a:schemeClr val="bg1"/>
              </a:solidFill>
            </a:endParaRPr>
          </a:p>
        </p:txBody>
      </p:sp>
      <p:sp>
        <p:nvSpPr>
          <p:cNvPr id="402440" name="Text Box 8"/>
          <p:cNvSpPr txBox="1">
            <a:spLocks noChangeArrowheads="1"/>
          </p:cNvSpPr>
          <p:nvPr/>
        </p:nvSpPr>
        <p:spPr bwMode="auto">
          <a:xfrm>
            <a:off x="323528" y="5085184"/>
            <a:ext cx="8424936" cy="1015663"/>
          </a:xfrm>
          <a:prstGeom prst="rect">
            <a:avLst/>
          </a:prstGeom>
          <a:noFill/>
          <a:ln w="31750">
            <a:solidFill>
              <a:schemeClr val="accent1"/>
            </a:solidFill>
            <a:miter lim="800000"/>
            <a:headEnd/>
            <a:tailEnd/>
          </a:ln>
          <a:effectLst/>
        </p:spPr>
        <p:txBody>
          <a:bodyPr wrap="square">
            <a:spAutoFit/>
          </a:bodyPr>
          <a:lstStyle/>
          <a:p>
            <a:pPr algn="just"/>
            <a:r>
              <a:rPr lang="el-GR" sz="2000" b="1" dirty="0">
                <a:solidFill>
                  <a:schemeClr val="bg1"/>
                </a:solidFill>
              </a:rPr>
              <a:t>Πλήρη Γνωστοποίηση</a:t>
            </a:r>
            <a:r>
              <a:rPr lang="el-GR" sz="2000" dirty="0">
                <a:solidFill>
                  <a:schemeClr val="bg1"/>
                </a:solidFill>
              </a:rPr>
              <a:t> των λογιστικών πολιτικών που υιοθετήθηκαν για την κατάρτιση των λογιστικών καταστάσεων καθώς και οι επιπτώσεις από τυχόν μεταβολή αυτών των πολιτικών</a:t>
            </a:r>
            <a:endParaRPr lang="el-GR" sz="20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02434"/>
                                        </p:tgtEl>
                                        <p:attrNameLst>
                                          <p:attrName>style.visibility</p:attrName>
                                        </p:attrNameLst>
                                      </p:cBhvr>
                                      <p:to>
                                        <p:strVal val="visible"/>
                                      </p:to>
                                    </p:set>
                                    <p:animEffect transition="in" filter="diamond(in)">
                                      <p:cBhvr>
                                        <p:cTn id="7" dur="2000"/>
                                        <p:tgtEl>
                                          <p:spTgt spid="4024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02435"/>
                                        </p:tgtEl>
                                        <p:attrNameLst>
                                          <p:attrName>style.visibility</p:attrName>
                                        </p:attrNameLst>
                                      </p:cBhvr>
                                      <p:to>
                                        <p:strVal val="visible"/>
                                      </p:to>
                                    </p:set>
                                    <p:anim calcmode="lin" valueType="num">
                                      <p:cBhvr additive="base">
                                        <p:cTn id="12" dur="500" fill="hold"/>
                                        <p:tgtEl>
                                          <p:spTgt spid="402435"/>
                                        </p:tgtEl>
                                        <p:attrNameLst>
                                          <p:attrName>ppt_x</p:attrName>
                                        </p:attrNameLst>
                                      </p:cBhvr>
                                      <p:tavLst>
                                        <p:tav tm="0">
                                          <p:val>
                                            <p:strVal val="0-#ppt_w/2"/>
                                          </p:val>
                                        </p:tav>
                                        <p:tav tm="100000">
                                          <p:val>
                                            <p:strVal val="#ppt_x"/>
                                          </p:val>
                                        </p:tav>
                                      </p:tavLst>
                                    </p:anim>
                                    <p:anim calcmode="lin" valueType="num">
                                      <p:cBhvr additive="base">
                                        <p:cTn id="13" dur="500" fill="hold"/>
                                        <p:tgtEl>
                                          <p:spTgt spid="40243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02436"/>
                                        </p:tgtEl>
                                        <p:attrNameLst>
                                          <p:attrName>style.visibility</p:attrName>
                                        </p:attrNameLst>
                                      </p:cBhvr>
                                      <p:to>
                                        <p:strVal val="visible"/>
                                      </p:to>
                                    </p:set>
                                    <p:anim calcmode="lin" valueType="num">
                                      <p:cBhvr additive="base">
                                        <p:cTn id="18" dur="500" fill="hold"/>
                                        <p:tgtEl>
                                          <p:spTgt spid="402436"/>
                                        </p:tgtEl>
                                        <p:attrNameLst>
                                          <p:attrName>ppt_x</p:attrName>
                                        </p:attrNameLst>
                                      </p:cBhvr>
                                      <p:tavLst>
                                        <p:tav tm="0">
                                          <p:val>
                                            <p:strVal val="0-#ppt_w/2"/>
                                          </p:val>
                                        </p:tav>
                                        <p:tav tm="100000">
                                          <p:val>
                                            <p:strVal val="#ppt_x"/>
                                          </p:val>
                                        </p:tav>
                                      </p:tavLst>
                                    </p:anim>
                                    <p:anim calcmode="lin" valueType="num">
                                      <p:cBhvr additive="base">
                                        <p:cTn id="19" dur="500" fill="hold"/>
                                        <p:tgtEl>
                                          <p:spTgt spid="40243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02437"/>
                                        </p:tgtEl>
                                        <p:attrNameLst>
                                          <p:attrName>style.visibility</p:attrName>
                                        </p:attrNameLst>
                                      </p:cBhvr>
                                      <p:to>
                                        <p:strVal val="visible"/>
                                      </p:to>
                                    </p:set>
                                    <p:anim calcmode="lin" valueType="num">
                                      <p:cBhvr additive="base">
                                        <p:cTn id="24" dur="500" fill="hold"/>
                                        <p:tgtEl>
                                          <p:spTgt spid="402437"/>
                                        </p:tgtEl>
                                        <p:attrNameLst>
                                          <p:attrName>ppt_x</p:attrName>
                                        </p:attrNameLst>
                                      </p:cBhvr>
                                      <p:tavLst>
                                        <p:tav tm="0">
                                          <p:val>
                                            <p:strVal val="0-#ppt_w/2"/>
                                          </p:val>
                                        </p:tav>
                                        <p:tav tm="100000">
                                          <p:val>
                                            <p:strVal val="#ppt_x"/>
                                          </p:val>
                                        </p:tav>
                                      </p:tavLst>
                                    </p:anim>
                                    <p:anim calcmode="lin" valueType="num">
                                      <p:cBhvr additive="base">
                                        <p:cTn id="25" dur="500" fill="hold"/>
                                        <p:tgtEl>
                                          <p:spTgt spid="40243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402438"/>
                                        </p:tgtEl>
                                        <p:attrNameLst>
                                          <p:attrName>style.visibility</p:attrName>
                                        </p:attrNameLst>
                                      </p:cBhvr>
                                      <p:to>
                                        <p:strVal val="visible"/>
                                      </p:to>
                                    </p:set>
                                    <p:anim calcmode="lin" valueType="num">
                                      <p:cBhvr additive="base">
                                        <p:cTn id="30" dur="500" fill="hold"/>
                                        <p:tgtEl>
                                          <p:spTgt spid="402438"/>
                                        </p:tgtEl>
                                        <p:attrNameLst>
                                          <p:attrName>ppt_x</p:attrName>
                                        </p:attrNameLst>
                                      </p:cBhvr>
                                      <p:tavLst>
                                        <p:tav tm="0">
                                          <p:val>
                                            <p:strVal val="0-#ppt_w/2"/>
                                          </p:val>
                                        </p:tav>
                                        <p:tav tm="100000">
                                          <p:val>
                                            <p:strVal val="#ppt_x"/>
                                          </p:val>
                                        </p:tav>
                                      </p:tavLst>
                                    </p:anim>
                                    <p:anim calcmode="lin" valueType="num">
                                      <p:cBhvr additive="base">
                                        <p:cTn id="31" dur="500" fill="hold"/>
                                        <p:tgtEl>
                                          <p:spTgt spid="402438"/>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402439"/>
                                        </p:tgtEl>
                                        <p:attrNameLst>
                                          <p:attrName>style.visibility</p:attrName>
                                        </p:attrNameLst>
                                      </p:cBhvr>
                                      <p:to>
                                        <p:strVal val="visible"/>
                                      </p:to>
                                    </p:set>
                                    <p:anim calcmode="lin" valueType="num">
                                      <p:cBhvr additive="base">
                                        <p:cTn id="36" dur="500" fill="hold"/>
                                        <p:tgtEl>
                                          <p:spTgt spid="402439"/>
                                        </p:tgtEl>
                                        <p:attrNameLst>
                                          <p:attrName>ppt_x</p:attrName>
                                        </p:attrNameLst>
                                      </p:cBhvr>
                                      <p:tavLst>
                                        <p:tav tm="0">
                                          <p:val>
                                            <p:strVal val="0-#ppt_w/2"/>
                                          </p:val>
                                        </p:tav>
                                        <p:tav tm="100000">
                                          <p:val>
                                            <p:strVal val="#ppt_x"/>
                                          </p:val>
                                        </p:tav>
                                      </p:tavLst>
                                    </p:anim>
                                    <p:anim calcmode="lin" valueType="num">
                                      <p:cBhvr additive="base">
                                        <p:cTn id="37" dur="500" fill="hold"/>
                                        <p:tgtEl>
                                          <p:spTgt spid="40243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402440"/>
                                        </p:tgtEl>
                                        <p:attrNameLst>
                                          <p:attrName>style.visibility</p:attrName>
                                        </p:attrNameLst>
                                      </p:cBhvr>
                                      <p:to>
                                        <p:strVal val="visible"/>
                                      </p:to>
                                    </p:set>
                                    <p:anim calcmode="lin" valueType="num">
                                      <p:cBhvr additive="base">
                                        <p:cTn id="42" dur="500" fill="hold"/>
                                        <p:tgtEl>
                                          <p:spTgt spid="402440"/>
                                        </p:tgtEl>
                                        <p:attrNameLst>
                                          <p:attrName>ppt_x</p:attrName>
                                        </p:attrNameLst>
                                      </p:cBhvr>
                                      <p:tavLst>
                                        <p:tav tm="0">
                                          <p:val>
                                            <p:strVal val="0-#ppt_w/2"/>
                                          </p:val>
                                        </p:tav>
                                        <p:tav tm="100000">
                                          <p:val>
                                            <p:strVal val="#ppt_x"/>
                                          </p:val>
                                        </p:tav>
                                      </p:tavLst>
                                    </p:anim>
                                    <p:anim calcmode="lin" valueType="num">
                                      <p:cBhvr additive="base">
                                        <p:cTn id="43" dur="500" fill="hold"/>
                                        <p:tgtEl>
                                          <p:spTgt spid="4024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4" grpId="0"/>
      <p:bldP spid="402435" grpId="0" animBg="1"/>
      <p:bldP spid="402436" grpId="0" animBg="1"/>
      <p:bldP spid="402437" grpId="0" animBg="1"/>
      <p:bldP spid="402438" grpId="0" animBg="1"/>
      <p:bldP spid="402439" grpId="0" animBg="1"/>
      <p:bldP spid="4024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179512" y="188640"/>
            <a:ext cx="8784976" cy="64807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pPr algn="ctr"/>
            <a:r>
              <a:rPr lang="el-GR" sz="3200" b="1" dirty="0" smtClean="0">
                <a:solidFill>
                  <a:srgbClr val="C00000"/>
                </a:solidFill>
              </a:rPr>
              <a:t>ΠΛΗΡΟΦΟΡΙΕΣ ΧΡΗΜΑΤΟΟΙΚΟΝΟΜΙΚΩΝ ΚΑΤΑΣΤΑΣΕΩΝ</a:t>
            </a:r>
            <a:endParaRPr lang="el-GR" sz="3200" b="1" dirty="0">
              <a:solidFill>
                <a:srgbClr val="C00000"/>
              </a:solidFill>
            </a:endParaRPr>
          </a:p>
        </p:txBody>
      </p:sp>
      <p:sp>
        <p:nvSpPr>
          <p:cNvPr id="3" name="2 - Θέση περιεχομένου"/>
          <p:cNvSpPr>
            <a:spLocks noGrp="1"/>
          </p:cNvSpPr>
          <p:nvPr>
            <p:ph idx="1"/>
          </p:nvPr>
        </p:nvSpPr>
        <p:spPr>
          <a:xfrm>
            <a:off x="179512" y="1600200"/>
            <a:ext cx="8712968" cy="4997152"/>
          </a:xfrm>
        </p:spPr>
        <p:txBody>
          <a:bodyPr>
            <a:normAutofit/>
          </a:bodyPr>
          <a:lstStyle/>
          <a:p>
            <a:pPr algn="just">
              <a:buNone/>
            </a:pPr>
            <a:r>
              <a:rPr lang="el-GR" u="sng" dirty="0" smtClean="0"/>
              <a:t>Σχετικά με:</a:t>
            </a:r>
          </a:p>
          <a:p>
            <a:r>
              <a:rPr lang="el-GR" dirty="0" smtClean="0"/>
              <a:t>τα περιουσιακά στοιχεία, </a:t>
            </a:r>
          </a:p>
          <a:p>
            <a:r>
              <a:rPr lang="el-GR" dirty="0" smtClean="0"/>
              <a:t>τις υποχρεώσεις, </a:t>
            </a:r>
          </a:p>
          <a:p>
            <a:r>
              <a:rPr lang="el-GR" dirty="0" smtClean="0"/>
              <a:t>τα ίδια κεφάλαια, </a:t>
            </a:r>
          </a:p>
          <a:p>
            <a:r>
              <a:rPr lang="el-GR" dirty="0" smtClean="0"/>
              <a:t>τα έσοδα και τις δαπάνες, τα κέρδη και τις ζημίες, </a:t>
            </a:r>
          </a:p>
          <a:p>
            <a:r>
              <a:rPr lang="el-GR" dirty="0" smtClean="0"/>
              <a:t>άλλες μεταβολές των ιδίων κεφαλαίων, </a:t>
            </a:r>
          </a:p>
          <a:p>
            <a:r>
              <a:rPr lang="el-GR" dirty="0" smtClean="0"/>
              <a:t>τις ταμειακές ροές</a:t>
            </a:r>
            <a:endParaRPr lang="el-GR"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9" name="Text Box 91"/>
          <p:cNvSpPr txBox="1">
            <a:spLocks noChangeArrowheads="1"/>
          </p:cNvSpPr>
          <p:nvPr/>
        </p:nvSpPr>
        <p:spPr bwMode="auto">
          <a:xfrm>
            <a:off x="179512" y="2178051"/>
            <a:ext cx="4032448"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l-GR" altLang="el-GR" sz="1600" b="1" dirty="0">
                <a:solidFill>
                  <a:srgbClr val="002060"/>
                </a:solidFill>
              </a:rPr>
              <a:t>- </a:t>
            </a:r>
            <a:r>
              <a:rPr lang="el-GR" altLang="el-GR" sz="1600" b="1" dirty="0" smtClean="0">
                <a:solidFill>
                  <a:srgbClr val="002060"/>
                </a:solidFill>
              </a:rPr>
              <a:t>ΔΙΟΙΚΗΣΗ ΚΑΙ ΜΕΤΟΧΟΙ</a:t>
            </a:r>
            <a:endParaRPr lang="el-GR" altLang="el-GR" sz="1600" b="1" dirty="0">
              <a:solidFill>
                <a:srgbClr val="002060"/>
              </a:solidFill>
            </a:endParaRPr>
          </a:p>
          <a:p>
            <a:pPr algn="ctr">
              <a:spcBef>
                <a:spcPct val="50000"/>
              </a:spcBef>
            </a:pPr>
            <a:r>
              <a:rPr lang="el-GR" altLang="el-GR" sz="1600" b="1" dirty="0">
                <a:solidFill>
                  <a:srgbClr val="002060"/>
                </a:solidFill>
              </a:rPr>
              <a:t>- ΕΠΕΝΔΥΤΕΣ</a:t>
            </a:r>
          </a:p>
          <a:p>
            <a:pPr algn="ctr">
              <a:spcBef>
                <a:spcPct val="50000"/>
              </a:spcBef>
            </a:pPr>
            <a:r>
              <a:rPr lang="el-GR" altLang="el-GR" sz="1600" b="1" dirty="0" smtClean="0">
                <a:solidFill>
                  <a:srgbClr val="002060"/>
                </a:solidFill>
              </a:rPr>
              <a:t>- ΠΕΛΑΤΕΣ</a:t>
            </a:r>
            <a:endParaRPr lang="el-GR" altLang="el-GR" sz="1600" b="1" dirty="0">
              <a:solidFill>
                <a:srgbClr val="002060"/>
              </a:solidFill>
            </a:endParaRPr>
          </a:p>
          <a:p>
            <a:pPr algn="ctr">
              <a:spcBef>
                <a:spcPct val="50000"/>
              </a:spcBef>
            </a:pPr>
            <a:r>
              <a:rPr lang="el-GR" altLang="el-GR" sz="1600" b="1" dirty="0">
                <a:solidFill>
                  <a:srgbClr val="002060"/>
                </a:solidFill>
              </a:rPr>
              <a:t>- ΕΡΓΑΖΟΜΕΝΟΙ</a:t>
            </a:r>
          </a:p>
          <a:p>
            <a:pPr algn="ctr">
              <a:spcBef>
                <a:spcPct val="50000"/>
              </a:spcBef>
            </a:pPr>
            <a:r>
              <a:rPr lang="el-GR" altLang="el-GR" sz="1600" b="1" dirty="0" smtClean="0">
                <a:solidFill>
                  <a:srgbClr val="002060"/>
                </a:solidFill>
              </a:rPr>
              <a:t>- ΚΥΒΕΡΝΗΣΗ</a:t>
            </a:r>
          </a:p>
          <a:p>
            <a:pPr algn="ctr">
              <a:spcBef>
                <a:spcPct val="50000"/>
              </a:spcBef>
            </a:pPr>
            <a:r>
              <a:rPr lang="el-GR" altLang="el-GR" sz="1600" b="1" dirty="0" smtClean="0">
                <a:solidFill>
                  <a:srgbClr val="002060"/>
                </a:solidFill>
              </a:rPr>
              <a:t>- ΡΥΘΜΙΣΤΙΚΟΙ </a:t>
            </a:r>
            <a:r>
              <a:rPr lang="el-GR" altLang="el-GR" sz="1600" b="1" dirty="0">
                <a:solidFill>
                  <a:srgbClr val="002060"/>
                </a:solidFill>
              </a:rPr>
              <a:t>ΦΟΡΕΙΣ</a:t>
            </a:r>
          </a:p>
          <a:p>
            <a:pPr>
              <a:spcBef>
                <a:spcPct val="50000"/>
              </a:spcBef>
            </a:pPr>
            <a:endParaRPr lang="el-GR" altLang="el-GR" sz="1600" dirty="0"/>
          </a:p>
        </p:txBody>
      </p:sp>
      <p:sp>
        <p:nvSpPr>
          <p:cNvPr id="2140" name="Text Box 92"/>
          <p:cNvSpPr txBox="1">
            <a:spLocks noChangeArrowheads="1"/>
          </p:cNvSpPr>
          <p:nvPr/>
        </p:nvSpPr>
        <p:spPr bwMode="auto">
          <a:xfrm>
            <a:off x="5004048" y="2330450"/>
            <a:ext cx="3174806"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l-GR" altLang="el-GR" sz="2000" b="1" dirty="0">
                <a:solidFill>
                  <a:srgbClr val="FF0000"/>
                </a:solidFill>
              </a:rPr>
              <a:t>-</a:t>
            </a:r>
            <a:r>
              <a:rPr lang="el-GR" altLang="el-GR" sz="2000" dirty="0"/>
              <a:t> </a:t>
            </a:r>
            <a:r>
              <a:rPr lang="el-GR" altLang="el-GR" sz="2000" b="1" dirty="0">
                <a:solidFill>
                  <a:srgbClr val="C00000"/>
                </a:solidFill>
              </a:rPr>
              <a:t>ΦΟΡΟΛΟΓΙΚΕΣ ΑΡΧΕΣ</a:t>
            </a:r>
          </a:p>
          <a:p>
            <a:endParaRPr lang="el-GR" altLang="el-GR" sz="1800" dirty="0"/>
          </a:p>
        </p:txBody>
      </p:sp>
      <p:sp>
        <p:nvSpPr>
          <p:cNvPr id="2141" name="Text Box 93"/>
          <p:cNvSpPr txBox="1">
            <a:spLocks noChangeArrowheads="1"/>
          </p:cNvSpPr>
          <p:nvPr/>
        </p:nvSpPr>
        <p:spPr bwMode="auto">
          <a:xfrm>
            <a:off x="5004048" y="5454650"/>
            <a:ext cx="354622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l-GR" altLang="el-GR" sz="1800" b="1" dirty="0" smtClean="0">
                <a:solidFill>
                  <a:srgbClr val="003300"/>
                </a:solidFill>
              </a:rPr>
              <a:t>- ΚΥΒΕΡΝΗΣΗ</a:t>
            </a:r>
            <a:endParaRPr lang="el-GR" altLang="el-GR" sz="1800" b="1" dirty="0">
              <a:solidFill>
                <a:srgbClr val="003300"/>
              </a:solidFill>
            </a:endParaRPr>
          </a:p>
          <a:p>
            <a:pPr algn="ctr"/>
            <a:r>
              <a:rPr lang="el-GR" altLang="el-GR" sz="1800" b="1" dirty="0" smtClean="0">
                <a:solidFill>
                  <a:srgbClr val="003300"/>
                </a:solidFill>
              </a:rPr>
              <a:t>- ΡΥΘΜΙΣΤΙΚΟΙ  </a:t>
            </a:r>
            <a:r>
              <a:rPr lang="el-GR" altLang="el-GR" sz="1800" b="1" dirty="0">
                <a:solidFill>
                  <a:srgbClr val="003300"/>
                </a:solidFill>
              </a:rPr>
              <a:t>ΦΟΡΕΙΣ</a:t>
            </a:r>
          </a:p>
        </p:txBody>
      </p:sp>
      <p:sp>
        <p:nvSpPr>
          <p:cNvPr id="2142" name="Text Box 94"/>
          <p:cNvSpPr txBox="1">
            <a:spLocks noChangeArrowheads="1"/>
          </p:cNvSpPr>
          <p:nvPr/>
        </p:nvSpPr>
        <p:spPr bwMode="auto">
          <a:xfrm>
            <a:off x="467544" y="5454650"/>
            <a:ext cx="3600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l-GR" altLang="el-GR" sz="1800" b="1" dirty="0" smtClean="0">
                <a:solidFill>
                  <a:srgbClr val="663300"/>
                </a:solidFill>
              </a:rPr>
              <a:t>- ΔΙΟΙΚΗΣΗ ΚΑΙ ΜΕΤΟΧΟΙ</a:t>
            </a:r>
          </a:p>
          <a:p>
            <a:pPr algn="ctr"/>
            <a:r>
              <a:rPr lang="el-GR" altLang="el-GR" b="1" dirty="0" smtClean="0">
                <a:solidFill>
                  <a:srgbClr val="663300"/>
                </a:solidFill>
              </a:rPr>
              <a:t>- ΕΠΕΝΔΥΤΕΣ</a:t>
            </a:r>
            <a:endParaRPr lang="el-GR" altLang="el-GR" sz="1800" b="1" dirty="0">
              <a:solidFill>
                <a:srgbClr val="663300"/>
              </a:solidFill>
            </a:endParaRPr>
          </a:p>
        </p:txBody>
      </p:sp>
      <p:sp>
        <p:nvSpPr>
          <p:cNvPr id="2143" name="Rectangle 95"/>
          <p:cNvSpPr>
            <a:spLocks noChangeArrowheads="1"/>
          </p:cNvSpPr>
          <p:nvPr/>
        </p:nvSpPr>
        <p:spPr bwMode="auto">
          <a:xfrm>
            <a:off x="304800" y="1416050"/>
            <a:ext cx="38862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2400" b="1" dirty="0" smtClean="0">
                <a:solidFill>
                  <a:srgbClr val="0000CC"/>
                </a:solidFill>
              </a:rPr>
              <a:t>Χ/Ο </a:t>
            </a:r>
            <a:r>
              <a:rPr lang="el-GR" altLang="el-GR" sz="2400" b="1" dirty="0">
                <a:solidFill>
                  <a:srgbClr val="0000CC"/>
                </a:solidFill>
              </a:rPr>
              <a:t>ΚΑΤΑΣΤΑΣΕΙΣ</a:t>
            </a:r>
          </a:p>
        </p:txBody>
      </p:sp>
      <p:sp>
        <p:nvSpPr>
          <p:cNvPr id="2144" name="Rectangle 96"/>
          <p:cNvSpPr>
            <a:spLocks noChangeArrowheads="1"/>
          </p:cNvSpPr>
          <p:nvPr/>
        </p:nvSpPr>
        <p:spPr bwMode="auto">
          <a:xfrm>
            <a:off x="4644008" y="1416050"/>
            <a:ext cx="4042792"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2400" b="1" dirty="0">
                <a:solidFill>
                  <a:srgbClr val="7030A0"/>
                </a:solidFill>
              </a:rPr>
              <a:t>ΦΟΡΟΛΟΓΙΚΕΣ ΔΗΛΩΣΕΙΣ</a:t>
            </a:r>
          </a:p>
        </p:txBody>
      </p:sp>
      <p:sp>
        <p:nvSpPr>
          <p:cNvPr id="2145" name="Rectangle 97"/>
          <p:cNvSpPr>
            <a:spLocks noChangeArrowheads="1"/>
          </p:cNvSpPr>
          <p:nvPr/>
        </p:nvSpPr>
        <p:spPr bwMode="auto">
          <a:xfrm>
            <a:off x="381000" y="4387850"/>
            <a:ext cx="38100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2400" b="1" dirty="0">
                <a:solidFill>
                  <a:srgbClr val="FFFF00"/>
                </a:solidFill>
              </a:rPr>
              <a:t>ΣΤΟΙΧΕΙΑ ΚΑΙ ΕΚΘΕΣΕΙΣ</a:t>
            </a:r>
          </a:p>
        </p:txBody>
      </p:sp>
      <p:sp>
        <p:nvSpPr>
          <p:cNvPr id="2146" name="Rectangle 98"/>
          <p:cNvSpPr>
            <a:spLocks noChangeArrowheads="1"/>
          </p:cNvSpPr>
          <p:nvPr/>
        </p:nvSpPr>
        <p:spPr bwMode="auto">
          <a:xfrm>
            <a:off x="5410200" y="4311650"/>
            <a:ext cx="3429000" cy="838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l-GR" altLang="el-GR" sz="1800" dirty="0"/>
          </a:p>
          <a:p>
            <a:pPr algn="ctr"/>
            <a:r>
              <a:rPr lang="el-GR" altLang="el-GR" sz="2400" b="1" dirty="0">
                <a:solidFill>
                  <a:schemeClr val="accent2">
                    <a:lumMod val="50000"/>
                  </a:schemeClr>
                </a:solidFill>
              </a:rPr>
              <a:t>ΕΙΔΙΚΕΣ ΕΚΘΕΣΕΙΣ</a:t>
            </a:r>
          </a:p>
          <a:p>
            <a:pPr algn="ctr"/>
            <a:endParaRPr lang="el-GR" altLang="el-GR" sz="1800" dirty="0"/>
          </a:p>
        </p:txBody>
      </p:sp>
      <p:sp>
        <p:nvSpPr>
          <p:cNvPr id="2147" name="Rectangle 99"/>
          <p:cNvSpPr>
            <a:spLocks noChangeArrowheads="1"/>
          </p:cNvSpPr>
          <p:nvPr/>
        </p:nvSpPr>
        <p:spPr bwMode="auto">
          <a:xfrm>
            <a:off x="179512" y="304799"/>
            <a:ext cx="901945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l-GR" sz="3200" b="1" dirty="0" smtClean="0">
                <a:solidFill>
                  <a:schemeClr val="bg1">
                    <a:lumMod val="95000"/>
                    <a:lumOff val="5000"/>
                  </a:schemeClr>
                </a:solidFill>
              </a:rPr>
              <a:t>ΠΑΡΟΥΣΙΑΣΗ </a:t>
            </a:r>
            <a:r>
              <a:rPr lang="el-GR" altLang="el-GR" sz="3200" b="1" dirty="0">
                <a:solidFill>
                  <a:schemeClr val="bg1">
                    <a:lumMod val="95000"/>
                    <a:lumOff val="5000"/>
                  </a:schemeClr>
                </a:solidFill>
              </a:rPr>
              <a:t>ΛΟΓΙΣΤΙΚΩΝ ΠΛΗΡΟΦΟΡΙΩΝ</a:t>
            </a:r>
          </a:p>
        </p:txBody>
      </p:sp>
    </p:spTree>
    <p:extLst>
      <p:ext uri="{BB962C8B-B14F-4D97-AF65-F5344CB8AC3E}">
        <p14:creationId xmlns:p14="http://schemas.microsoft.com/office/powerpoint/2010/main" val="299566317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706090"/>
          </a:xfrm>
        </p:spPr>
        <p:txBody>
          <a:bodyPr>
            <a:normAutofit fontScale="90000"/>
          </a:bodyPr>
          <a:lstStyle/>
          <a:p>
            <a:pPr algn="ctr"/>
            <a:r>
              <a:rPr lang="el-GR" sz="3200" b="1" dirty="0" smtClean="0">
                <a:solidFill>
                  <a:srgbClr val="7030A0"/>
                </a:solidFill>
                <a:latin typeface="Calibri" pitchFamily="34" charset="0"/>
              </a:rPr>
              <a:t>ΠΛΗΡΟΦΟΡΙΕΣ ΕΝΟΠΟΙΗΜΕΝΩΝ ΧΡΗΜΑΤΟΟΙΚΟΝΟΜΙΚΩΝ ΚΑΤΑΣΤΑΣΕΩΝ (1)</a:t>
            </a:r>
            <a:endParaRPr lang="el-GR" sz="3200" dirty="0">
              <a:solidFill>
                <a:srgbClr val="7030A0"/>
              </a:solidFill>
              <a:latin typeface="Calibri" pitchFamily="34" charset="0"/>
            </a:endParaRPr>
          </a:p>
        </p:txBody>
      </p:sp>
      <p:pic>
        <p:nvPicPr>
          <p:cNvPr id="510978" name="Picture 2"/>
          <p:cNvPicPr>
            <a:picLocks noGrp="1" noChangeAspect="1" noChangeArrowheads="1"/>
          </p:cNvPicPr>
          <p:nvPr>
            <p:ph idx="1"/>
          </p:nvPr>
        </p:nvPicPr>
        <p:blipFill>
          <a:blip r:embed="rId2" cstate="print"/>
          <a:srcRect/>
          <a:stretch>
            <a:fillRect/>
          </a:stretch>
        </p:blipFill>
        <p:spPr bwMode="auto">
          <a:xfrm>
            <a:off x="179512" y="980728"/>
            <a:ext cx="8712968" cy="56166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634082"/>
          </a:xfrm>
        </p:spPr>
        <p:txBody>
          <a:bodyPr>
            <a:normAutofit fontScale="90000"/>
          </a:bodyPr>
          <a:lstStyle/>
          <a:p>
            <a:pPr algn="ctr"/>
            <a:r>
              <a:rPr lang="el-GR" sz="3200" b="1" dirty="0" smtClean="0">
                <a:solidFill>
                  <a:srgbClr val="7030A0"/>
                </a:solidFill>
                <a:latin typeface="Calibri" pitchFamily="34" charset="0"/>
              </a:rPr>
              <a:t>ΠΛΗΡΟΦΟΡΙΕΣ ΕΝΟΠΟΙΗΜΕΝΩΝ ΧΡΗΜΑΤΟΟΙΚΟΝΟΜΙΚΩΝ ΚΑΤΑΣΤΑΣΕΩΝ (2)</a:t>
            </a:r>
            <a:endParaRPr lang="el-GR" sz="3200" dirty="0">
              <a:latin typeface="Calibri" pitchFamily="34" charset="0"/>
            </a:endParaRPr>
          </a:p>
        </p:txBody>
      </p:sp>
      <p:pic>
        <p:nvPicPr>
          <p:cNvPr id="512002" name="Picture 2"/>
          <p:cNvPicPr>
            <a:picLocks noGrp="1" noChangeAspect="1" noChangeArrowheads="1"/>
          </p:cNvPicPr>
          <p:nvPr>
            <p:ph idx="1"/>
          </p:nvPr>
        </p:nvPicPr>
        <p:blipFill>
          <a:blip r:embed="rId2" cstate="print"/>
          <a:srcRect/>
          <a:stretch>
            <a:fillRect/>
          </a:stretch>
        </p:blipFill>
        <p:spPr bwMode="auto">
          <a:xfrm>
            <a:off x="179512" y="908720"/>
            <a:ext cx="8712968" cy="57606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778098"/>
          </a:xfrm>
        </p:spPr>
        <p:txBody>
          <a:bodyPr>
            <a:normAutofit fontScale="90000"/>
          </a:bodyPr>
          <a:lstStyle/>
          <a:p>
            <a:pPr algn="ctr"/>
            <a:r>
              <a:rPr lang="el-GR" sz="3200" b="1" dirty="0" smtClean="0">
                <a:solidFill>
                  <a:srgbClr val="7030A0"/>
                </a:solidFill>
                <a:latin typeface="Calibri" pitchFamily="34" charset="0"/>
              </a:rPr>
              <a:t>ΠΛΗΡΟΦΟΡΙΕΣ ΕΝΟΠΟΙΗΜΕΝΩΝ ΧΡΗΜΑΤΟΟΙΚΟΝΟΜΙΚΩΝ ΚΑΤΑΣΤΑΣΕΩΝ (3)</a:t>
            </a:r>
            <a:endParaRPr lang="el-GR" sz="3200" dirty="0">
              <a:latin typeface="Calibri" pitchFamily="34" charset="0"/>
            </a:endParaRPr>
          </a:p>
        </p:txBody>
      </p:sp>
      <p:pic>
        <p:nvPicPr>
          <p:cNvPr id="513026" name="Picture 2"/>
          <p:cNvPicPr>
            <a:picLocks noGrp="1" noChangeAspect="1" noChangeArrowheads="1"/>
          </p:cNvPicPr>
          <p:nvPr>
            <p:ph idx="1"/>
          </p:nvPr>
        </p:nvPicPr>
        <p:blipFill>
          <a:blip r:embed="rId2" cstate="print"/>
          <a:srcRect/>
          <a:stretch>
            <a:fillRect/>
          </a:stretch>
        </p:blipFill>
        <p:spPr bwMode="auto">
          <a:xfrm>
            <a:off x="251520" y="980728"/>
            <a:ext cx="8568952" cy="56166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706090"/>
          </a:xfrm>
        </p:spPr>
        <p:txBody>
          <a:bodyPr>
            <a:normAutofit fontScale="90000"/>
          </a:bodyPr>
          <a:lstStyle/>
          <a:p>
            <a:pPr algn="ctr"/>
            <a:r>
              <a:rPr lang="el-GR" sz="3200" b="1" dirty="0" smtClean="0">
                <a:solidFill>
                  <a:srgbClr val="7030A0"/>
                </a:solidFill>
                <a:latin typeface="Calibri" pitchFamily="34" charset="0"/>
              </a:rPr>
              <a:t>ΠΛΗΡΟΦΟΡΙΕΣ ΕΝΟΠΟΙΗΜΕΝΩΝ ΧΡΗΜΑΤΟΟΙΚΟΝΟΜΙΚΩΝ ΚΑΤΑΣΤΑΣΕΩΝ (4)</a:t>
            </a:r>
            <a:endParaRPr lang="el-GR" sz="3200" dirty="0">
              <a:latin typeface="Calibri" pitchFamily="34" charset="0"/>
            </a:endParaRPr>
          </a:p>
        </p:txBody>
      </p:sp>
      <p:pic>
        <p:nvPicPr>
          <p:cNvPr id="514050" name="Picture 2"/>
          <p:cNvPicPr>
            <a:picLocks noGrp="1" noChangeAspect="1" noChangeArrowheads="1"/>
          </p:cNvPicPr>
          <p:nvPr>
            <p:ph idx="1"/>
          </p:nvPr>
        </p:nvPicPr>
        <p:blipFill>
          <a:blip r:embed="rId2" cstate="print"/>
          <a:srcRect/>
          <a:stretch>
            <a:fillRect/>
          </a:stretch>
        </p:blipFill>
        <p:spPr bwMode="auto">
          <a:xfrm>
            <a:off x="179512" y="980728"/>
            <a:ext cx="8784976" cy="56886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706090"/>
          </a:xfrm>
        </p:spPr>
        <p:txBody>
          <a:bodyPr>
            <a:normAutofit fontScale="90000"/>
          </a:bodyPr>
          <a:lstStyle/>
          <a:p>
            <a:pPr algn="ctr"/>
            <a:r>
              <a:rPr lang="el-GR" sz="3200" b="1" dirty="0" smtClean="0">
                <a:solidFill>
                  <a:srgbClr val="7030A0"/>
                </a:solidFill>
                <a:latin typeface="Calibri" pitchFamily="34" charset="0"/>
              </a:rPr>
              <a:t>ΠΛΗΡΟΦΟΡΙΕΣ ΕΝΟΠΟΙΗΜΕΝΩΝ ΧΡΗΜΑΤΟΟΙΚΟΝΟΜΙΚΩΝ ΚΑΤΑΣΤΑΣΕΩΝ (5)</a:t>
            </a:r>
            <a:endParaRPr lang="el-GR" sz="3200" dirty="0">
              <a:latin typeface="Calibri" pitchFamily="34" charset="0"/>
            </a:endParaRPr>
          </a:p>
        </p:txBody>
      </p:sp>
      <p:pic>
        <p:nvPicPr>
          <p:cNvPr id="515074" name="Picture 2"/>
          <p:cNvPicPr>
            <a:picLocks noGrp="1" noChangeAspect="1" noChangeArrowheads="1"/>
          </p:cNvPicPr>
          <p:nvPr>
            <p:ph idx="1"/>
          </p:nvPr>
        </p:nvPicPr>
        <p:blipFill>
          <a:blip r:embed="rId2" cstate="print"/>
          <a:srcRect/>
          <a:stretch>
            <a:fillRect/>
          </a:stretch>
        </p:blipFill>
        <p:spPr bwMode="auto">
          <a:xfrm>
            <a:off x="179512" y="980728"/>
            <a:ext cx="8640960" cy="56166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38138"/>
          </a:xfrm>
        </p:spPr>
        <p:txBody>
          <a:bodyPr>
            <a:noAutofit/>
          </a:bodyPr>
          <a:lstStyle/>
          <a:p>
            <a:pPr algn="ctr"/>
            <a:r>
              <a:rPr lang="el-GR" sz="3600" b="1" dirty="0" smtClean="0">
                <a:solidFill>
                  <a:srgbClr val="00B0F0"/>
                </a:solidFill>
              </a:rPr>
              <a:t>Βασικές Αρχές Ενοποιημένων Χρηματοοικονομικών Καταστάσεων</a:t>
            </a:r>
            <a:endParaRPr lang="el-GR" sz="3600" b="1" dirty="0">
              <a:solidFill>
                <a:srgbClr val="00B0F0"/>
              </a:solidFill>
            </a:endParaRPr>
          </a:p>
        </p:txBody>
      </p:sp>
      <p:sp>
        <p:nvSpPr>
          <p:cNvPr id="3" name="2 - Θέση περιεχομένου"/>
          <p:cNvSpPr>
            <a:spLocks noGrp="1"/>
          </p:cNvSpPr>
          <p:nvPr>
            <p:ph idx="1"/>
          </p:nvPr>
        </p:nvSpPr>
        <p:spPr/>
        <p:txBody>
          <a:bodyPr>
            <a:normAutofit/>
          </a:bodyPr>
          <a:lstStyle/>
          <a:p>
            <a:pPr marL="571500" indent="-571500" algn="just">
              <a:buFont typeface="+mj-lt"/>
              <a:buAutoNum type="arabicPeriod"/>
            </a:pPr>
            <a:r>
              <a:rPr lang="el-GR" dirty="0" smtClean="0"/>
              <a:t>Η αρχή της πραγματικής εικόνας.</a:t>
            </a:r>
          </a:p>
          <a:p>
            <a:pPr marL="571500" indent="-571500" algn="just">
              <a:buFont typeface="+mj-lt"/>
              <a:buAutoNum type="arabicPeriod"/>
            </a:pPr>
            <a:r>
              <a:rPr lang="el-GR" dirty="0" smtClean="0"/>
              <a:t>Η αρχή της σαφήνειας.</a:t>
            </a:r>
          </a:p>
          <a:p>
            <a:pPr marL="571500" indent="-571500" algn="just">
              <a:buFont typeface="+mj-lt"/>
              <a:buAutoNum type="arabicPeriod"/>
            </a:pPr>
            <a:r>
              <a:rPr lang="el-GR" dirty="0" smtClean="0"/>
              <a:t>Η αρχή της κατάρτισης των ενοποιημένων οικονομικών καταστάσεων σύμφωνα με τις διατάξεις του νόμου.</a:t>
            </a:r>
          </a:p>
          <a:p>
            <a:pPr marL="571500" indent="-571500" algn="just">
              <a:buFont typeface="+mj-lt"/>
              <a:buAutoNum type="arabicPeriod"/>
            </a:pPr>
            <a:r>
              <a:rPr lang="el-GR" dirty="0" smtClean="0"/>
              <a:t>Η αρχή της διαρθρώσεως των ενοποιημένων οικονομικών καταστάσεων κατά τρόπο παρόμοιο με αυτό των ατομικών οικονομικών καταστάσεων.</a:t>
            </a:r>
            <a:endParaRPr lang="el-GR"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normAutofit fontScale="90000"/>
          </a:bodyPr>
          <a:lstStyle/>
          <a:p>
            <a:pPr algn="ctr"/>
            <a:r>
              <a:rPr lang="el-GR" b="1" dirty="0" smtClean="0"/>
              <a:t/>
            </a:r>
            <a:br>
              <a:rPr lang="el-GR" b="1" dirty="0" smtClean="0"/>
            </a:br>
            <a:r>
              <a:rPr lang="el-GR" b="1" dirty="0" smtClean="0"/>
              <a:t/>
            </a:r>
            <a:br>
              <a:rPr lang="el-GR" b="1" dirty="0" smtClean="0"/>
            </a:br>
            <a:r>
              <a:rPr lang="el-GR" b="1" dirty="0" smtClean="0">
                <a:solidFill>
                  <a:srgbClr val="00B050"/>
                </a:solidFill>
              </a:rPr>
              <a:t>Η Αρχή της Πραγματικής Εικόνας</a:t>
            </a:r>
            <a:endParaRPr lang="el-GR" b="1" dirty="0">
              <a:solidFill>
                <a:srgbClr val="00B050"/>
              </a:solidFill>
            </a:endParaRPr>
          </a:p>
        </p:txBody>
      </p:sp>
      <p:sp>
        <p:nvSpPr>
          <p:cNvPr id="3" name="2 - Θέση περιεχομένου"/>
          <p:cNvSpPr>
            <a:spLocks noGrp="1"/>
          </p:cNvSpPr>
          <p:nvPr>
            <p:ph idx="1"/>
          </p:nvPr>
        </p:nvSpPr>
        <p:spPr>
          <a:xfrm>
            <a:off x="0" y="980728"/>
            <a:ext cx="8964488" cy="5877272"/>
          </a:xfrm>
        </p:spPr>
        <p:txBody>
          <a:bodyPr>
            <a:normAutofit fontScale="92500" lnSpcReduction="20000"/>
          </a:bodyPr>
          <a:lstStyle/>
          <a:p>
            <a:pPr algn="just"/>
            <a:r>
              <a:rPr lang="el-GR" dirty="0" smtClean="0"/>
              <a:t>Οι ενοποιημένες οικονομικές καταστάσεις πρέπει να εμφανίζουν την πραγματική εικόνα της περιουσιακής διαρθρώσεως, της χρηματοοικονομικής θέσης, καθώς και των αποτελεσμάτων χρήσης του συνόλου των επιχειρήσεων που περιλαμβάνονται στην ενοποίηση, δηλαδή: </a:t>
            </a:r>
          </a:p>
          <a:p>
            <a:pPr marL="571500" indent="-571500" algn="just">
              <a:buFont typeface="+mj-lt"/>
              <a:buAutoNum type="romanLcPeriod"/>
            </a:pPr>
            <a:r>
              <a:rPr lang="el-GR" dirty="0" smtClean="0"/>
              <a:t>Να περιλαμβάνονται στον Ισολογισμό όλα τα προβλεπόμενα στοιχεία (Ενεργητικού &amp; Παθητικού). </a:t>
            </a:r>
          </a:p>
          <a:p>
            <a:pPr marL="571500" indent="-571500" algn="just">
              <a:buFont typeface="+mj-lt"/>
              <a:buAutoNum type="romanLcPeriod"/>
            </a:pPr>
            <a:r>
              <a:rPr lang="el-GR" dirty="0" smtClean="0"/>
              <a:t>Τα στοιχεία να έχουν προκύψει από τις πραγματικές ποσότητες με βάση τις παραδεγμένες αρχές αποτίμησης. </a:t>
            </a:r>
          </a:p>
          <a:p>
            <a:pPr marL="571500" indent="-571500" algn="just">
              <a:buFont typeface="+mj-lt"/>
              <a:buAutoNum type="romanLcPeriod"/>
            </a:pPr>
            <a:r>
              <a:rPr lang="el-GR" dirty="0" smtClean="0"/>
              <a:t>Τα συγκεντρωτικά κονδύλια να περιλαμβάνουν ομοιογενή στοιχεία. </a:t>
            </a:r>
          </a:p>
          <a:p>
            <a:pPr marL="571500" indent="-571500" algn="just">
              <a:buFont typeface="+mj-lt"/>
              <a:buAutoNum type="romanLcPeriod"/>
            </a:pPr>
            <a:r>
              <a:rPr lang="el-GR" dirty="0" smtClean="0"/>
              <a:t>Οι ονομασίες των κονδυλίων να είναι κατάλληλες. </a:t>
            </a:r>
          </a:p>
          <a:p>
            <a:pPr marL="571500" indent="-571500" algn="just">
              <a:buFont typeface="+mj-lt"/>
              <a:buAutoNum type="romanLcPeriod"/>
            </a:pPr>
            <a:r>
              <a:rPr lang="el-GR" dirty="0" smtClean="0"/>
              <a:t>Να παρουσιάζονται στον Ισολογισμό τα μεν ενεργητικά στοιχεία με βάση το βαθμό ρευστοποίησης των (Πάγια, Κυκλοφορούντα), τα δε παθητικά στοιχεία με βάση τον βαθμό λήξεως των (Μακρ/σμες Υποχρεώσεις, Βραχ/σμες Υποχρεώσεις).</a:t>
            </a:r>
            <a:endParaRPr lang="el-GR"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b="1" dirty="0" smtClean="0">
                <a:solidFill>
                  <a:srgbClr val="92D050"/>
                </a:solidFill>
              </a:rPr>
              <a:t>Η Αρχή της Σαφήνειας</a:t>
            </a:r>
            <a:r>
              <a:rPr lang="el-GR" dirty="0" smtClean="0">
                <a:solidFill>
                  <a:srgbClr val="92D050"/>
                </a:solidFill>
              </a:rPr>
              <a:t/>
            </a:r>
            <a:br>
              <a:rPr lang="el-GR" dirty="0" smtClean="0">
                <a:solidFill>
                  <a:srgbClr val="92D050"/>
                </a:solidFill>
              </a:rPr>
            </a:br>
            <a:endParaRPr lang="el-GR" dirty="0">
              <a:solidFill>
                <a:srgbClr val="92D050"/>
              </a:solidFill>
            </a:endParaRPr>
          </a:p>
        </p:txBody>
      </p:sp>
      <p:sp>
        <p:nvSpPr>
          <p:cNvPr id="3" name="2 - Θέση περιεχομένου"/>
          <p:cNvSpPr>
            <a:spLocks noGrp="1"/>
          </p:cNvSpPr>
          <p:nvPr>
            <p:ph idx="1"/>
          </p:nvPr>
        </p:nvSpPr>
        <p:spPr>
          <a:xfrm>
            <a:off x="179512" y="1052736"/>
            <a:ext cx="8507288" cy="5544616"/>
          </a:xfrm>
        </p:spPr>
        <p:txBody>
          <a:bodyPr>
            <a:normAutofit/>
          </a:bodyPr>
          <a:lstStyle/>
          <a:p>
            <a:pPr algn="just"/>
            <a:r>
              <a:rPr lang="el-GR" dirty="0" smtClean="0"/>
              <a:t>Οι ενοποιημένες οικονομικές καταστάσεις πρέπει να καταρτίζονται με σαφήνεια, δηλαδή:</a:t>
            </a:r>
          </a:p>
          <a:p>
            <a:pPr marL="571500" indent="-571500" algn="just">
              <a:buFont typeface="+mj-lt"/>
              <a:buAutoNum type="romanLcPeriod"/>
            </a:pPr>
            <a:r>
              <a:rPr lang="el-GR" dirty="0" smtClean="0"/>
              <a:t>Οι τίτλοι των λoγαριασμών να αποδίδουν με σαφήνεια το είδος και την κατάσταση των περιουσιακών στοιχείων &amp; υποχρεώσεων (Νομική &amp; Οικονομική). </a:t>
            </a:r>
          </a:p>
          <a:p>
            <a:pPr marL="571500" indent="-571500" algn="just">
              <a:buFont typeface="+mj-lt"/>
              <a:buAutoNum type="romanLcPeriod"/>
            </a:pPr>
            <a:r>
              <a:rPr lang="el-GR" dirty="0" smtClean="0"/>
              <a:t>Οι λογαριασμοί να κατατάσσονται σε ομοειδείς κατηγορίες. </a:t>
            </a:r>
          </a:p>
          <a:p>
            <a:pPr marL="571500" indent="-571500" algn="just">
              <a:buFont typeface="+mj-lt"/>
              <a:buAutoNum type="romanLcPeriod"/>
            </a:pPr>
            <a:r>
              <a:rPr lang="el-GR" dirty="0" smtClean="0"/>
              <a:t>Να μη γίνονται συμψηφισμοί των στοιχείων ενεργητικού &amp; παθητικού. </a:t>
            </a:r>
            <a:endParaRPr lang="el-G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 name="Rectangle 103"/>
          <p:cNvSpPr>
            <a:spLocks noChangeArrowheads="1"/>
          </p:cNvSpPr>
          <p:nvPr/>
        </p:nvSpPr>
        <p:spPr bwMode="auto">
          <a:xfrm>
            <a:off x="609600" y="1524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itchFamily="18" charset="0"/>
              </a:defRPr>
            </a:lvl1pPr>
            <a:lvl2pPr algn="ctr">
              <a:defRPr sz="4400">
                <a:solidFill>
                  <a:schemeClr val="tx2"/>
                </a:solidFill>
                <a:latin typeface="Times New Roman" pitchFamily="18" charset="0"/>
              </a:defRPr>
            </a:lvl2pPr>
            <a:lvl3pPr algn="ctr">
              <a:defRPr sz="4400">
                <a:solidFill>
                  <a:schemeClr val="tx2"/>
                </a:solidFill>
                <a:latin typeface="Times New Roman" pitchFamily="18" charset="0"/>
              </a:defRPr>
            </a:lvl3pPr>
            <a:lvl4pPr algn="ctr">
              <a:defRPr sz="4400">
                <a:solidFill>
                  <a:schemeClr val="tx2"/>
                </a:solidFill>
                <a:latin typeface="Times New Roman" pitchFamily="18" charset="0"/>
              </a:defRPr>
            </a:lvl4pPr>
            <a:lvl5pPr algn="ctr">
              <a:defRPr sz="4400">
                <a:solidFill>
                  <a:schemeClr val="tx2"/>
                </a:solidFill>
                <a:latin typeface="Times New Roman" pitchFamily="18" charset="0"/>
              </a:defRPr>
            </a:lvl5pPr>
            <a:lvl6pPr marL="457200" algn="ctr" eaLnBrk="0" fontAlgn="base" hangingPunct="0">
              <a:spcBef>
                <a:spcPct val="0"/>
              </a:spcBef>
              <a:spcAft>
                <a:spcPct val="0"/>
              </a:spcAft>
              <a:defRPr sz="4400">
                <a:solidFill>
                  <a:schemeClr val="tx2"/>
                </a:solidFill>
                <a:latin typeface="Times New Roman" pitchFamily="18" charset="0"/>
              </a:defRPr>
            </a:lvl6pPr>
            <a:lvl7pPr marL="914400" algn="ctr" eaLnBrk="0" fontAlgn="base" hangingPunct="0">
              <a:spcBef>
                <a:spcPct val="0"/>
              </a:spcBef>
              <a:spcAft>
                <a:spcPct val="0"/>
              </a:spcAft>
              <a:defRPr sz="4400">
                <a:solidFill>
                  <a:schemeClr val="tx2"/>
                </a:solidFill>
                <a:latin typeface="Times New Roman" pitchFamily="18" charset="0"/>
              </a:defRPr>
            </a:lvl7pPr>
            <a:lvl8pPr marL="1371600" algn="ctr" eaLnBrk="0" fontAlgn="base" hangingPunct="0">
              <a:spcBef>
                <a:spcPct val="0"/>
              </a:spcBef>
              <a:spcAft>
                <a:spcPct val="0"/>
              </a:spcAft>
              <a:defRPr sz="4400">
                <a:solidFill>
                  <a:schemeClr val="tx2"/>
                </a:solidFill>
                <a:latin typeface="Times New Roman" pitchFamily="18" charset="0"/>
              </a:defRPr>
            </a:lvl8pPr>
            <a:lvl9pPr marL="1828800" algn="ctr" eaLnBrk="0" fontAlgn="base" hangingPunct="0">
              <a:spcBef>
                <a:spcPct val="0"/>
              </a:spcBef>
              <a:spcAft>
                <a:spcPct val="0"/>
              </a:spcAft>
              <a:defRPr sz="4400">
                <a:solidFill>
                  <a:schemeClr val="tx2"/>
                </a:solidFill>
                <a:latin typeface="Times New Roman" pitchFamily="18" charset="0"/>
              </a:defRPr>
            </a:lvl9pPr>
          </a:lstStyle>
          <a:p>
            <a:r>
              <a:rPr lang="el-GR" altLang="el-GR" sz="3600" b="1" dirty="0">
                <a:latin typeface="+mn-lt"/>
              </a:rPr>
              <a:t>ΒΑΣΙΚΕΣ ΛΟΓΙΣΤΙΚΕΣ ΕΝΝΟΙΕΣ</a:t>
            </a:r>
            <a:br>
              <a:rPr lang="el-GR" altLang="el-GR" sz="3600" b="1" dirty="0">
                <a:latin typeface="+mn-lt"/>
              </a:rPr>
            </a:br>
            <a:r>
              <a:rPr lang="el-GR" altLang="el-GR" sz="3600" b="1" dirty="0">
                <a:latin typeface="+mn-lt"/>
              </a:rPr>
              <a:t>(ΠΑΡΑΔΟΧΕΣ ή ΥΠΟΘΕΣΕΙΣ)</a:t>
            </a:r>
            <a:endParaRPr lang="el-GR" altLang="el-GR" sz="3600" dirty="0">
              <a:latin typeface="+mn-lt"/>
            </a:endParaRPr>
          </a:p>
        </p:txBody>
      </p:sp>
      <p:sp>
        <p:nvSpPr>
          <p:cNvPr id="2152" name="Text Box 104"/>
          <p:cNvSpPr txBox="1">
            <a:spLocks noChangeArrowheads="1"/>
          </p:cNvSpPr>
          <p:nvPr/>
        </p:nvSpPr>
        <p:spPr bwMode="auto">
          <a:xfrm>
            <a:off x="723900" y="1219199"/>
            <a:ext cx="7315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l-GR" altLang="el-GR" sz="2000" b="1" dirty="0"/>
              <a:t>Ι. ΒΑΣΙΚΗ ΛΟΓΙΣΤΙΚΗ </a:t>
            </a:r>
            <a:r>
              <a:rPr lang="el-GR" altLang="el-GR" sz="2000" b="1" dirty="0" smtClean="0"/>
              <a:t>ΙΣΟΤΗΤΑ Ε = Π</a:t>
            </a:r>
            <a:endParaRPr lang="el-GR" altLang="el-GR" sz="1800" b="1" dirty="0"/>
          </a:p>
        </p:txBody>
      </p:sp>
      <p:sp>
        <p:nvSpPr>
          <p:cNvPr id="2153" name="Rectangle 105"/>
          <p:cNvSpPr>
            <a:spLocks noChangeArrowheads="1"/>
          </p:cNvSpPr>
          <p:nvPr/>
        </p:nvSpPr>
        <p:spPr bwMode="auto">
          <a:xfrm>
            <a:off x="228600" y="1828800"/>
            <a:ext cx="8686800" cy="1456184"/>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54" name="Text Box 106"/>
          <p:cNvSpPr txBox="1">
            <a:spLocks noChangeArrowheads="1"/>
          </p:cNvSpPr>
          <p:nvPr/>
        </p:nvSpPr>
        <p:spPr bwMode="auto">
          <a:xfrm>
            <a:off x="304800" y="2286000"/>
            <a:ext cx="297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600" b="1" dirty="0">
                <a:solidFill>
                  <a:srgbClr val="7030A0"/>
                </a:solidFill>
              </a:rPr>
              <a:t>1. ΝΟΜΙΚΗ ΔΙΑΤΥΠΩΣΗ</a:t>
            </a:r>
          </a:p>
        </p:txBody>
      </p:sp>
      <p:sp>
        <p:nvSpPr>
          <p:cNvPr id="2155" name="Rectangle 107"/>
          <p:cNvSpPr>
            <a:spLocks noChangeArrowheads="1"/>
          </p:cNvSpPr>
          <p:nvPr/>
        </p:nvSpPr>
        <p:spPr bwMode="auto">
          <a:xfrm>
            <a:off x="228600" y="3429000"/>
            <a:ext cx="8686800" cy="914400"/>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56" name="Rectangle 108"/>
          <p:cNvSpPr>
            <a:spLocks noChangeArrowheads="1"/>
          </p:cNvSpPr>
          <p:nvPr/>
        </p:nvSpPr>
        <p:spPr bwMode="auto">
          <a:xfrm>
            <a:off x="251520" y="4797152"/>
            <a:ext cx="8610600" cy="1295400"/>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57" name="Text Box 109"/>
          <p:cNvSpPr txBox="1">
            <a:spLocks noChangeArrowheads="1"/>
          </p:cNvSpPr>
          <p:nvPr/>
        </p:nvSpPr>
        <p:spPr bwMode="auto">
          <a:xfrm>
            <a:off x="304800" y="3733800"/>
            <a:ext cx="3048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600" b="1" dirty="0">
                <a:solidFill>
                  <a:srgbClr val="003300"/>
                </a:solidFill>
              </a:rPr>
              <a:t>2. ΟΙΚΟΝΟΜΙΚΗ ΔΙΑΤΥΠΩΣΗ</a:t>
            </a:r>
            <a:endParaRPr lang="el-GR" altLang="el-GR" sz="1800" b="1" dirty="0">
              <a:solidFill>
                <a:srgbClr val="003300"/>
              </a:solidFill>
            </a:endParaRPr>
          </a:p>
        </p:txBody>
      </p:sp>
      <p:sp>
        <p:nvSpPr>
          <p:cNvPr id="2158" name="Text Box 110"/>
          <p:cNvSpPr txBox="1">
            <a:spLocks noChangeArrowheads="1"/>
          </p:cNvSpPr>
          <p:nvPr/>
        </p:nvSpPr>
        <p:spPr bwMode="auto">
          <a:xfrm>
            <a:off x="304800" y="5105400"/>
            <a:ext cx="2895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600" b="1" dirty="0">
                <a:solidFill>
                  <a:srgbClr val="C00000"/>
                </a:solidFill>
              </a:rPr>
              <a:t>3. ΛΟΓΙΣΤΙΚΗ ΔΙΑΤΥΠΩΣΗ</a:t>
            </a:r>
            <a:endParaRPr lang="el-GR" altLang="el-GR" sz="1800" b="1" dirty="0">
              <a:solidFill>
                <a:srgbClr val="C00000"/>
              </a:solidFill>
            </a:endParaRPr>
          </a:p>
        </p:txBody>
      </p:sp>
      <p:sp>
        <p:nvSpPr>
          <p:cNvPr id="2159" name="Text Box 111"/>
          <p:cNvSpPr txBox="1">
            <a:spLocks noChangeArrowheads="1"/>
          </p:cNvSpPr>
          <p:nvPr/>
        </p:nvSpPr>
        <p:spPr bwMode="auto">
          <a:xfrm>
            <a:off x="2987824" y="2133600"/>
            <a:ext cx="188897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l-GR" altLang="el-GR" sz="1600" b="1" dirty="0">
                <a:solidFill>
                  <a:srgbClr val="FF0000"/>
                </a:solidFill>
              </a:rPr>
              <a:t>ΠΕΡΙΟΥΣΙΑΚΑ</a:t>
            </a:r>
            <a:br>
              <a:rPr lang="el-GR" altLang="el-GR" sz="1600" b="1" dirty="0">
                <a:solidFill>
                  <a:srgbClr val="FF0000"/>
                </a:solidFill>
              </a:rPr>
            </a:br>
            <a:r>
              <a:rPr lang="el-GR" altLang="el-GR" sz="1600" b="1" dirty="0">
                <a:solidFill>
                  <a:srgbClr val="FF0000"/>
                </a:solidFill>
              </a:rPr>
              <a:t>     ΣΤΟΙΧΕΙΑ</a:t>
            </a:r>
          </a:p>
        </p:txBody>
      </p:sp>
      <p:sp>
        <p:nvSpPr>
          <p:cNvPr id="2160" name="Text Box 112"/>
          <p:cNvSpPr txBox="1">
            <a:spLocks noChangeArrowheads="1"/>
          </p:cNvSpPr>
          <p:nvPr/>
        </p:nvSpPr>
        <p:spPr bwMode="auto">
          <a:xfrm>
            <a:off x="4876800" y="2286000"/>
            <a:ext cx="304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2400" b="1" dirty="0">
                <a:solidFill>
                  <a:schemeClr val="bg1"/>
                </a:solidFill>
              </a:rPr>
              <a:t>=</a:t>
            </a:r>
          </a:p>
        </p:txBody>
      </p:sp>
      <p:sp>
        <p:nvSpPr>
          <p:cNvPr id="2161" name="Text Box 113"/>
          <p:cNvSpPr txBox="1">
            <a:spLocks noChangeArrowheads="1"/>
          </p:cNvSpPr>
          <p:nvPr/>
        </p:nvSpPr>
        <p:spPr bwMode="auto">
          <a:xfrm>
            <a:off x="5181600" y="1828800"/>
            <a:ext cx="20574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altLang="el-GR" sz="1600" b="1" dirty="0">
                <a:solidFill>
                  <a:srgbClr val="7030A0"/>
                </a:solidFill>
              </a:rPr>
              <a:t>ΥΠΟΧΡΕΩΣΕΙΣ</a:t>
            </a:r>
            <a:br>
              <a:rPr lang="el-GR" altLang="el-GR" sz="1600" b="1" dirty="0">
                <a:solidFill>
                  <a:srgbClr val="7030A0"/>
                </a:solidFill>
              </a:rPr>
            </a:br>
            <a:r>
              <a:rPr lang="el-GR" altLang="el-GR" sz="1600" b="1" dirty="0">
                <a:solidFill>
                  <a:srgbClr val="7030A0"/>
                </a:solidFill>
              </a:rPr>
              <a:t>ΠΡΟΣ ΙΔΙΟΚΤΗΤΕΣ</a:t>
            </a:r>
          </a:p>
          <a:p>
            <a:pPr algn="ctr">
              <a:spcBef>
                <a:spcPct val="50000"/>
              </a:spcBef>
            </a:pPr>
            <a:r>
              <a:rPr lang="el-GR" altLang="el-GR" sz="1600" b="1" dirty="0">
                <a:solidFill>
                  <a:srgbClr val="7030A0"/>
                </a:solidFill>
              </a:rPr>
              <a:t>(ΑΞΙΩΣΕΙΣ ΙΔΙΟΚΤΗΤΩΝ)</a:t>
            </a:r>
          </a:p>
        </p:txBody>
      </p:sp>
      <p:sp>
        <p:nvSpPr>
          <p:cNvPr id="2162" name="Text Box 114"/>
          <p:cNvSpPr txBox="1">
            <a:spLocks noChangeArrowheads="1"/>
          </p:cNvSpPr>
          <p:nvPr/>
        </p:nvSpPr>
        <p:spPr bwMode="auto">
          <a:xfrm>
            <a:off x="7164288" y="2420888"/>
            <a:ext cx="228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2400" b="1" dirty="0">
                <a:solidFill>
                  <a:schemeClr val="bg2">
                    <a:lumMod val="50000"/>
                  </a:schemeClr>
                </a:solidFill>
              </a:rPr>
              <a:t>+</a:t>
            </a:r>
          </a:p>
        </p:txBody>
      </p:sp>
      <p:sp>
        <p:nvSpPr>
          <p:cNvPr id="2163" name="Text Box 115"/>
          <p:cNvSpPr txBox="1">
            <a:spLocks noChangeArrowheads="1"/>
          </p:cNvSpPr>
          <p:nvPr/>
        </p:nvSpPr>
        <p:spPr bwMode="auto">
          <a:xfrm>
            <a:off x="7315200" y="1828800"/>
            <a:ext cx="16764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altLang="el-GR" sz="1600" b="1" dirty="0">
                <a:solidFill>
                  <a:schemeClr val="bg2">
                    <a:lumMod val="50000"/>
                  </a:schemeClr>
                </a:solidFill>
              </a:rPr>
              <a:t>ΥΠΟΧΡΕΩΣΕΙΣ</a:t>
            </a:r>
            <a:br>
              <a:rPr lang="el-GR" altLang="el-GR" sz="1600" b="1" dirty="0">
                <a:solidFill>
                  <a:schemeClr val="bg2">
                    <a:lumMod val="50000"/>
                  </a:schemeClr>
                </a:solidFill>
              </a:rPr>
            </a:br>
            <a:r>
              <a:rPr lang="el-GR" altLang="el-GR" sz="1600" b="1" dirty="0">
                <a:solidFill>
                  <a:schemeClr val="bg2">
                    <a:lumMod val="50000"/>
                  </a:schemeClr>
                </a:solidFill>
              </a:rPr>
              <a:t>ΠΡΟΣ ΤΡΙΤΟΥΣ</a:t>
            </a:r>
          </a:p>
          <a:p>
            <a:pPr algn="ctr">
              <a:spcBef>
                <a:spcPct val="50000"/>
              </a:spcBef>
            </a:pPr>
            <a:r>
              <a:rPr lang="el-GR" altLang="el-GR" sz="1600" b="1" dirty="0">
                <a:solidFill>
                  <a:schemeClr val="bg2">
                    <a:lumMod val="50000"/>
                  </a:schemeClr>
                </a:solidFill>
              </a:rPr>
              <a:t>(ΑΞΙΩΣΕΙΣ</a:t>
            </a:r>
            <a:br>
              <a:rPr lang="el-GR" altLang="el-GR" sz="1600" b="1" dirty="0">
                <a:solidFill>
                  <a:schemeClr val="bg2">
                    <a:lumMod val="50000"/>
                  </a:schemeClr>
                </a:solidFill>
              </a:rPr>
            </a:br>
            <a:r>
              <a:rPr lang="el-GR" altLang="el-GR" sz="1600" b="1" dirty="0">
                <a:solidFill>
                  <a:schemeClr val="bg2">
                    <a:lumMod val="50000"/>
                  </a:schemeClr>
                </a:solidFill>
              </a:rPr>
              <a:t>ΤΡΙΤΩΝ)</a:t>
            </a:r>
          </a:p>
        </p:txBody>
      </p:sp>
      <p:sp>
        <p:nvSpPr>
          <p:cNvPr id="2164" name="Text Box 116"/>
          <p:cNvSpPr txBox="1">
            <a:spLocks noChangeArrowheads="1"/>
          </p:cNvSpPr>
          <p:nvPr/>
        </p:nvSpPr>
        <p:spPr bwMode="auto">
          <a:xfrm>
            <a:off x="3276600" y="3686175"/>
            <a:ext cx="2286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600" b="1" dirty="0">
                <a:solidFill>
                  <a:schemeClr val="bg1"/>
                </a:solidFill>
              </a:rPr>
              <a:t>ΟΙΚΟΝΟΜΙΚΟΙ</a:t>
            </a:r>
            <a:br>
              <a:rPr lang="el-GR" altLang="el-GR" sz="1600" b="1" dirty="0">
                <a:solidFill>
                  <a:schemeClr val="bg1"/>
                </a:solidFill>
              </a:rPr>
            </a:br>
            <a:r>
              <a:rPr lang="el-GR" altLang="el-GR" sz="1600" b="1" dirty="0">
                <a:solidFill>
                  <a:schemeClr val="bg1"/>
                </a:solidFill>
              </a:rPr>
              <a:t>          ΠΟΡΟΙ</a:t>
            </a:r>
            <a:endParaRPr lang="el-GR" altLang="el-GR" sz="1800" b="1" dirty="0">
              <a:solidFill>
                <a:schemeClr val="bg1"/>
              </a:solidFill>
            </a:endParaRPr>
          </a:p>
        </p:txBody>
      </p:sp>
      <p:sp>
        <p:nvSpPr>
          <p:cNvPr id="2165" name="Text Box 117"/>
          <p:cNvSpPr txBox="1">
            <a:spLocks noChangeArrowheads="1"/>
          </p:cNvSpPr>
          <p:nvPr/>
        </p:nvSpPr>
        <p:spPr bwMode="auto">
          <a:xfrm>
            <a:off x="4953000" y="3810000"/>
            <a:ext cx="381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2400" b="1" dirty="0">
                <a:solidFill>
                  <a:srgbClr val="C00000"/>
                </a:solidFill>
              </a:rPr>
              <a:t>=</a:t>
            </a:r>
          </a:p>
        </p:txBody>
      </p:sp>
      <p:sp>
        <p:nvSpPr>
          <p:cNvPr id="2166" name="Text Box 118"/>
          <p:cNvSpPr txBox="1">
            <a:spLocks noChangeArrowheads="1"/>
          </p:cNvSpPr>
          <p:nvPr/>
        </p:nvSpPr>
        <p:spPr bwMode="auto">
          <a:xfrm>
            <a:off x="5257800" y="3657600"/>
            <a:ext cx="2438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600" b="1" dirty="0">
                <a:solidFill>
                  <a:srgbClr val="002060"/>
                </a:solidFill>
              </a:rPr>
              <a:t>        ΙΔΙΑ</a:t>
            </a:r>
            <a:br>
              <a:rPr lang="el-GR" altLang="el-GR" sz="1600" b="1" dirty="0">
                <a:solidFill>
                  <a:srgbClr val="002060"/>
                </a:solidFill>
              </a:rPr>
            </a:br>
            <a:r>
              <a:rPr lang="el-GR" altLang="el-GR" sz="1600" b="1" dirty="0">
                <a:solidFill>
                  <a:srgbClr val="002060"/>
                </a:solidFill>
              </a:rPr>
              <a:t> ΚΕΦΑΛΑΙΑ</a:t>
            </a:r>
            <a:endParaRPr lang="el-GR" altLang="el-GR" sz="1800" b="1" dirty="0">
              <a:solidFill>
                <a:srgbClr val="002060"/>
              </a:solidFill>
            </a:endParaRPr>
          </a:p>
        </p:txBody>
      </p:sp>
      <p:sp>
        <p:nvSpPr>
          <p:cNvPr id="2167" name="Text Box 119"/>
          <p:cNvSpPr txBox="1">
            <a:spLocks noChangeArrowheads="1"/>
          </p:cNvSpPr>
          <p:nvPr/>
        </p:nvSpPr>
        <p:spPr bwMode="auto">
          <a:xfrm>
            <a:off x="6804248" y="3717032"/>
            <a:ext cx="304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2400" b="1" dirty="0">
                <a:solidFill>
                  <a:srgbClr val="C00000"/>
                </a:solidFill>
              </a:rPr>
              <a:t>+</a:t>
            </a:r>
          </a:p>
        </p:txBody>
      </p:sp>
      <p:sp>
        <p:nvSpPr>
          <p:cNvPr id="2168" name="Text Box 120"/>
          <p:cNvSpPr txBox="1">
            <a:spLocks noChangeArrowheads="1"/>
          </p:cNvSpPr>
          <p:nvPr/>
        </p:nvSpPr>
        <p:spPr bwMode="auto">
          <a:xfrm>
            <a:off x="7467600" y="3581400"/>
            <a:ext cx="1676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600" b="1" dirty="0">
                <a:solidFill>
                  <a:srgbClr val="C00000"/>
                </a:solidFill>
              </a:rPr>
              <a:t>    ΞΕΝΑ</a:t>
            </a:r>
            <a:br>
              <a:rPr lang="el-GR" altLang="el-GR" sz="1600" b="1" dirty="0">
                <a:solidFill>
                  <a:srgbClr val="C00000"/>
                </a:solidFill>
              </a:rPr>
            </a:br>
            <a:r>
              <a:rPr lang="el-GR" altLang="el-GR" sz="1600" b="1" dirty="0">
                <a:solidFill>
                  <a:srgbClr val="C00000"/>
                </a:solidFill>
              </a:rPr>
              <a:t>ΚΕΦΑΛΑΙΑ</a:t>
            </a:r>
          </a:p>
        </p:txBody>
      </p:sp>
      <p:sp>
        <p:nvSpPr>
          <p:cNvPr id="2169" name="Text Box 121"/>
          <p:cNvSpPr txBox="1">
            <a:spLocks noChangeArrowheads="1"/>
          </p:cNvSpPr>
          <p:nvPr/>
        </p:nvSpPr>
        <p:spPr bwMode="auto">
          <a:xfrm>
            <a:off x="3352800" y="49530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800" b="1" dirty="0">
                <a:solidFill>
                  <a:srgbClr val="0000FF"/>
                </a:solidFill>
              </a:rPr>
              <a:t>ΕΝΕΡΓΗΤΙΚΟ</a:t>
            </a:r>
          </a:p>
        </p:txBody>
      </p:sp>
      <p:sp>
        <p:nvSpPr>
          <p:cNvPr id="2170" name="Text Box 122"/>
          <p:cNvSpPr txBox="1">
            <a:spLocks noChangeArrowheads="1"/>
          </p:cNvSpPr>
          <p:nvPr/>
        </p:nvSpPr>
        <p:spPr bwMode="auto">
          <a:xfrm>
            <a:off x="4953000" y="4953000"/>
            <a:ext cx="457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2400" b="1" dirty="0">
                <a:solidFill>
                  <a:srgbClr val="7030A0"/>
                </a:solidFill>
              </a:rPr>
              <a:t>=</a:t>
            </a:r>
          </a:p>
        </p:txBody>
      </p:sp>
      <p:sp>
        <p:nvSpPr>
          <p:cNvPr id="2171" name="Text Box 123"/>
          <p:cNvSpPr txBox="1">
            <a:spLocks noChangeArrowheads="1"/>
          </p:cNvSpPr>
          <p:nvPr/>
        </p:nvSpPr>
        <p:spPr bwMode="auto">
          <a:xfrm>
            <a:off x="6477000" y="4953000"/>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800" b="1" dirty="0">
                <a:solidFill>
                  <a:srgbClr val="FF0000"/>
                </a:solidFill>
              </a:rPr>
              <a:t>ΠΑΘΗΤΙΚΟ</a:t>
            </a:r>
          </a:p>
        </p:txBody>
      </p:sp>
      <p:sp>
        <p:nvSpPr>
          <p:cNvPr id="2172" name="Text Box 124"/>
          <p:cNvSpPr txBox="1">
            <a:spLocks noChangeArrowheads="1"/>
          </p:cNvSpPr>
          <p:nvPr/>
        </p:nvSpPr>
        <p:spPr bwMode="auto">
          <a:xfrm>
            <a:off x="3352800" y="5576888"/>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800" b="1" dirty="0">
                <a:solidFill>
                  <a:srgbClr val="0000FF"/>
                </a:solidFill>
              </a:rPr>
              <a:t>ΕΝΕΡΓΗΤΙΚΟ</a:t>
            </a:r>
          </a:p>
        </p:txBody>
      </p:sp>
      <p:sp>
        <p:nvSpPr>
          <p:cNvPr id="2173" name="Text Box 125"/>
          <p:cNvSpPr txBox="1">
            <a:spLocks noChangeArrowheads="1"/>
          </p:cNvSpPr>
          <p:nvPr/>
        </p:nvSpPr>
        <p:spPr bwMode="auto">
          <a:xfrm>
            <a:off x="4953000" y="5576888"/>
            <a:ext cx="228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2400" b="1" dirty="0">
                <a:solidFill>
                  <a:srgbClr val="7030A0"/>
                </a:solidFill>
              </a:rPr>
              <a:t>=</a:t>
            </a:r>
          </a:p>
        </p:txBody>
      </p:sp>
      <p:sp>
        <p:nvSpPr>
          <p:cNvPr id="2174" name="Text Box 126"/>
          <p:cNvSpPr txBox="1">
            <a:spLocks noChangeArrowheads="1"/>
          </p:cNvSpPr>
          <p:nvPr/>
        </p:nvSpPr>
        <p:spPr bwMode="auto">
          <a:xfrm>
            <a:off x="5410200" y="5410200"/>
            <a:ext cx="1447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600" b="1" dirty="0">
                <a:solidFill>
                  <a:srgbClr val="FF0000"/>
                </a:solidFill>
              </a:rPr>
              <a:t>ΛΟΓΙΣΤΙΚΟ</a:t>
            </a:r>
            <a:br>
              <a:rPr lang="el-GR" altLang="el-GR" sz="1600" b="1" dirty="0">
                <a:solidFill>
                  <a:srgbClr val="FF0000"/>
                </a:solidFill>
              </a:rPr>
            </a:br>
            <a:r>
              <a:rPr lang="el-GR" altLang="el-GR" sz="1600" b="1" dirty="0">
                <a:solidFill>
                  <a:srgbClr val="FF0000"/>
                </a:solidFill>
              </a:rPr>
              <a:t>ΠΑΘΗΤΙΚΟ</a:t>
            </a:r>
          </a:p>
        </p:txBody>
      </p:sp>
      <p:sp>
        <p:nvSpPr>
          <p:cNvPr id="2175" name="Text Box 127"/>
          <p:cNvSpPr txBox="1">
            <a:spLocks noChangeArrowheads="1"/>
          </p:cNvSpPr>
          <p:nvPr/>
        </p:nvSpPr>
        <p:spPr bwMode="auto">
          <a:xfrm>
            <a:off x="7010400" y="5486400"/>
            <a:ext cx="533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2400" b="1" dirty="0">
                <a:solidFill>
                  <a:srgbClr val="7030A0"/>
                </a:solidFill>
              </a:rPr>
              <a:t>+</a:t>
            </a:r>
          </a:p>
        </p:txBody>
      </p:sp>
      <p:sp>
        <p:nvSpPr>
          <p:cNvPr id="2176" name="Text Box 128"/>
          <p:cNvSpPr txBox="1">
            <a:spLocks noChangeArrowheads="1"/>
          </p:cNvSpPr>
          <p:nvPr/>
        </p:nvSpPr>
        <p:spPr bwMode="auto">
          <a:xfrm>
            <a:off x="7391400" y="5438775"/>
            <a:ext cx="16002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1600" b="1" dirty="0">
                <a:solidFill>
                  <a:srgbClr val="FF0000"/>
                </a:solidFill>
              </a:rPr>
              <a:t>ΠΡΑΓΜΑΤΙΚΟ</a:t>
            </a:r>
            <a:br>
              <a:rPr lang="el-GR" altLang="el-GR" sz="1600" b="1" dirty="0">
                <a:solidFill>
                  <a:srgbClr val="FF0000"/>
                </a:solidFill>
              </a:rPr>
            </a:br>
            <a:r>
              <a:rPr lang="el-GR" altLang="el-GR" sz="1600" b="1" dirty="0">
                <a:solidFill>
                  <a:srgbClr val="FF0000"/>
                </a:solidFill>
              </a:rPr>
              <a:t>ΠΑΘΗΤΙΚΟ</a:t>
            </a:r>
            <a:endParaRPr lang="el-GR" altLang="el-GR" sz="1800" b="1" dirty="0">
              <a:solidFill>
                <a:srgbClr val="FF0000"/>
              </a:solidFill>
            </a:endParaRPr>
          </a:p>
        </p:txBody>
      </p:sp>
    </p:spTree>
    <p:extLst>
      <p:ext uri="{BB962C8B-B14F-4D97-AF65-F5344CB8AC3E}">
        <p14:creationId xmlns:p14="http://schemas.microsoft.com/office/powerpoint/2010/main" val="142007024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772816"/>
          </a:xfrm>
        </p:spPr>
        <p:txBody>
          <a:bodyPr>
            <a:normAutofit fontScale="90000"/>
          </a:bodyPr>
          <a:lstStyle/>
          <a:p>
            <a:pPr algn="ctr"/>
            <a:r>
              <a:rPr lang="el-GR" sz="3600" b="1" dirty="0" smtClean="0"/>
              <a:t/>
            </a:r>
            <a:br>
              <a:rPr lang="el-GR" sz="3600" b="1" dirty="0" smtClean="0"/>
            </a:br>
            <a:r>
              <a:rPr lang="el-GR" sz="3600" b="1" dirty="0" smtClean="0">
                <a:solidFill>
                  <a:schemeClr val="accent2">
                    <a:lumMod val="75000"/>
                  </a:schemeClr>
                </a:solidFill>
              </a:rPr>
              <a:t>Η Αρχή της Κατάρτισης των Ενοποιημένων Οικονομικών Καταστάσεων Σύμφωνα με τις Διατάξεις των Νόμων</a:t>
            </a:r>
            <a:endParaRPr lang="el-GR" dirty="0">
              <a:solidFill>
                <a:schemeClr val="accent2">
                  <a:lumMod val="75000"/>
                </a:schemeClr>
              </a:solidFill>
            </a:endParaRPr>
          </a:p>
        </p:txBody>
      </p:sp>
      <p:sp>
        <p:nvSpPr>
          <p:cNvPr id="3" name="2 - Θέση περιεχομένου"/>
          <p:cNvSpPr>
            <a:spLocks noGrp="1"/>
          </p:cNvSpPr>
          <p:nvPr>
            <p:ph idx="1"/>
          </p:nvPr>
        </p:nvSpPr>
        <p:spPr>
          <a:xfrm>
            <a:off x="251520" y="2276872"/>
            <a:ext cx="8435280" cy="3849291"/>
          </a:xfrm>
        </p:spPr>
        <p:txBody>
          <a:bodyPr/>
          <a:lstStyle/>
          <a:p>
            <a:pPr algn="just"/>
            <a:r>
              <a:rPr lang="el-GR" dirty="0" smtClean="0"/>
              <a:t>Οι ενοποιημένες οικονομικές καταστάσεις πρέπει να καταρτίζονται και να ανταποκρίνονται στις σχετικές διατάξεις του νόμου 2190/1920 των προβλεπόμενων ΔΠΧΠΑ και ΕΛΠ </a:t>
            </a:r>
            <a:endParaRPr lang="el-GR"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9144000" cy="2362274"/>
          </a:xfrm>
        </p:spPr>
        <p:txBody>
          <a:bodyPr>
            <a:normAutofit fontScale="90000"/>
          </a:bodyPr>
          <a:lstStyle/>
          <a:p>
            <a:pPr algn="ctr"/>
            <a:r>
              <a:rPr lang="el-GR" sz="3100" dirty="0" smtClean="0"/>
              <a:t/>
            </a:r>
            <a:br>
              <a:rPr lang="el-GR" sz="3100" dirty="0" smtClean="0"/>
            </a:br>
            <a:r>
              <a:rPr lang="el-GR" sz="3100" dirty="0" smtClean="0"/>
              <a:t/>
            </a:r>
            <a:br>
              <a:rPr lang="el-GR" sz="3100" dirty="0" smtClean="0"/>
            </a:br>
            <a:r>
              <a:rPr lang="el-GR" sz="3600" b="1" dirty="0" smtClean="0">
                <a:solidFill>
                  <a:schemeClr val="accent4">
                    <a:lumMod val="50000"/>
                  </a:schemeClr>
                </a:solidFill>
              </a:rPr>
              <a:t>Η Αρχή της Διαρθρώσεως των Ενοποιημένων Οικονομικών Καταστάσεων κατά τρόπο παρόμοιο με αυτό των Ατομικών Οικονομικών Καταστάσεων.</a:t>
            </a:r>
            <a:br>
              <a:rPr lang="el-GR" sz="3600" b="1" dirty="0" smtClean="0">
                <a:solidFill>
                  <a:schemeClr val="accent4">
                    <a:lumMod val="50000"/>
                  </a:schemeClr>
                </a:solidFill>
              </a:rPr>
            </a:br>
            <a:endParaRPr lang="el-GR" sz="3600" b="1" dirty="0">
              <a:solidFill>
                <a:schemeClr val="accent4">
                  <a:lumMod val="50000"/>
                </a:schemeClr>
              </a:solidFill>
            </a:endParaRPr>
          </a:p>
        </p:txBody>
      </p:sp>
      <p:sp>
        <p:nvSpPr>
          <p:cNvPr id="3" name="2 - Θέση περιεχομένου"/>
          <p:cNvSpPr>
            <a:spLocks noGrp="1"/>
          </p:cNvSpPr>
          <p:nvPr>
            <p:ph idx="1"/>
          </p:nvPr>
        </p:nvSpPr>
        <p:spPr>
          <a:xfrm>
            <a:off x="0" y="2348880"/>
            <a:ext cx="8964488" cy="4176464"/>
          </a:xfrm>
        </p:spPr>
        <p:txBody>
          <a:bodyPr>
            <a:normAutofit/>
          </a:bodyPr>
          <a:lstStyle/>
          <a:p>
            <a:pPr algn="just"/>
            <a:r>
              <a:rPr lang="el-GR" dirty="0" smtClean="0"/>
              <a:t>Με την επιφύλαξη εφαρμογής των διατάξεων του παρόντος νόμου, που αναφέρονται στις ενοποιημένες οικονομικές καταστάσεις, για τη διάρθρωση αυτών των καταστάσεων εφαρμόζονται αναλόγως οι διατάξεις των άρθρων 42β, 42γ, 42δ και 42ε. </a:t>
            </a:r>
          </a:p>
          <a:p>
            <a:pPr algn="just"/>
            <a:r>
              <a:rPr lang="el-GR" dirty="0" smtClean="0"/>
              <a:t>Κατά την εφαρμογή αυτή λαμβάνονται υπόψη οι αναγκαίες προσαρμογές που επιβάλλονται από τις ιδιομορφίες των ενοποιημένων οικονομικών καταστάσεων σε σχέση με τις ετήσιες οικονομικές καταστάσεις.</a:t>
            </a:r>
            <a:endParaRPr lang="el-GR"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36712"/>
          </a:xfrm>
        </p:spPr>
        <p:txBody>
          <a:bodyPr>
            <a:normAutofit fontScale="90000"/>
          </a:bodyPr>
          <a:lstStyle/>
          <a:p>
            <a:pPr algn="ctr"/>
            <a:r>
              <a:rPr lang="el-GR" sz="3000" b="1" dirty="0" smtClean="0">
                <a:solidFill>
                  <a:schemeClr val="accent3">
                    <a:lumMod val="75000"/>
                  </a:schemeClr>
                </a:solidFill>
              </a:rPr>
              <a:t/>
            </a:r>
            <a:br>
              <a:rPr lang="el-GR" sz="3000" b="1" dirty="0" smtClean="0">
                <a:solidFill>
                  <a:schemeClr val="accent3">
                    <a:lumMod val="75000"/>
                  </a:schemeClr>
                </a:solidFill>
              </a:rPr>
            </a:br>
            <a:r>
              <a:rPr lang="el-GR" sz="3000" b="1" dirty="0" smtClean="0">
                <a:solidFill>
                  <a:schemeClr val="tx2">
                    <a:lumMod val="50000"/>
                  </a:schemeClr>
                </a:solidFill>
              </a:rPr>
              <a:t>ΠΕΡΙΓΡΑΦΗ ΕΝΟΠΟΙΗΜΕΝΩΝ ΛΟΓΙΣΤΙΚΩΝ ΚΑΤΑΣΤΑΣΕΩΝ </a:t>
            </a:r>
            <a:endParaRPr lang="el-GR" sz="3000" dirty="0">
              <a:solidFill>
                <a:schemeClr val="tx2">
                  <a:lumMod val="50000"/>
                </a:schemeClr>
              </a:solidFill>
            </a:endParaRPr>
          </a:p>
        </p:txBody>
      </p:sp>
      <p:pic>
        <p:nvPicPr>
          <p:cNvPr id="502786" name="Picture 2"/>
          <p:cNvPicPr>
            <a:picLocks noGrp="1" noChangeAspect="1" noChangeArrowheads="1"/>
          </p:cNvPicPr>
          <p:nvPr>
            <p:ph idx="1"/>
          </p:nvPr>
        </p:nvPicPr>
        <p:blipFill>
          <a:blip r:embed="rId2" cstate="print"/>
          <a:srcRect/>
          <a:stretch>
            <a:fillRect/>
          </a:stretch>
        </p:blipFill>
        <p:spPr bwMode="auto">
          <a:xfrm>
            <a:off x="251520" y="836712"/>
            <a:ext cx="8640960" cy="58326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474" name="Picture 2"/>
          <p:cNvPicPr>
            <a:picLocks noGrp="1" noChangeAspect="1" noChangeArrowheads="1"/>
          </p:cNvPicPr>
          <p:nvPr>
            <p:ph idx="1"/>
          </p:nvPr>
        </p:nvPicPr>
        <p:blipFill>
          <a:blip r:embed="rId2" cstate="print"/>
          <a:srcRect/>
          <a:stretch>
            <a:fillRect/>
          </a:stretch>
        </p:blipFill>
        <p:spPr bwMode="auto">
          <a:xfrm>
            <a:off x="179512" y="260649"/>
            <a:ext cx="8712968" cy="6408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9144000" cy="936104"/>
          </a:xfrm>
        </p:spPr>
        <p:txBody>
          <a:bodyPr>
            <a:noAutofit/>
          </a:bodyPr>
          <a:lstStyle/>
          <a:p>
            <a:pPr algn="ctr"/>
            <a:r>
              <a:rPr lang="el-GR" sz="3200" b="1" dirty="0" smtClean="0">
                <a:solidFill>
                  <a:srgbClr val="0070C0"/>
                </a:solidFill>
                <a:latin typeface="Calibri" pitchFamily="34" charset="0"/>
              </a:rPr>
              <a:t>ΠΟΤΕ ΣΥΝΤΑΣΣΟΝΤΑΙ ΟΙ ΕΝΟΠΟΙΗΜΕΝΕΣ ΧΡΗΜΑΤΟΟΙΚΟΝΟΜΙΚΕΣ ΚΑΤΑΣΤΑΣΕΙΣ (1)</a:t>
            </a:r>
            <a:endParaRPr lang="el-GR" sz="3200" dirty="0">
              <a:solidFill>
                <a:srgbClr val="0070C0"/>
              </a:solidFill>
              <a:latin typeface="Calibri" pitchFamily="34" charset="0"/>
            </a:endParaRPr>
          </a:p>
        </p:txBody>
      </p:sp>
      <p:pic>
        <p:nvPicPr>
          <p:cNvPr id="503810" name="Picture 2"/>
          <p:cNvPicPr>
            <a:picLocks noGrp="1" noChangeAspect="1" noChangeArrowheads="1"/>
          </p:cNvPicPr>
          <p:nvPr>
            <p:ph idx="1"/>
          </p:nvPr>
        </p:nvPicPr>
        <p:blipFill>
          <a:blip r:embed="rId2" cstate="print"/>
          <a:srcRect/>
          <a:stretch>
            <a:fillRect/>
          </a:stretch>
        </p:blipFill>
        <p:spPr bwMode="auto">
          <a:xfrm>
            <a:off x="179512" y="1124744"/>
            <a:ext cx="8712968" cy="55446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p:spPr>
        <p:txBody>
          <a:bodyPr>
            <a:noAutofit/>
          </a:bodyPr>
          <a:lstStyle/>
          <a:p>
            <a:pPr algn="ctr"/>
            <a:r>
              <a:rPr lang="el-GR" sz="3200" b="1" dirty="0" smtClean="0">
                <a:solidFill>
                  <a:srgbClr val="0070C0"/>
                </a:solidFill>
                <a:latin typeface="Calibri" pitchFamily="34" charset="0"/>
              </a:rPr>
              <a:t>ΠΟΤΕ ΣΥΝΤΑΣΣΟΝΤΑΙ ΟΙ ΕΝΟΠΟΙΗΜΕΝΕΣ ΧΡΗΜΑΤΟΟΙΚΟΝΟΜΙΚΕΣ ΚΑΤΑΣΤΑΣΕΙΣ (2)</a:t>
            </a:r>
            <a:endParaRPr lang="el-GR" sz="3200" b="1" dirty="0">
              <a:solidFill>
                <a:srgbClr val="0070C0"/>
              </a:solidFill>
              <a:latin typeface="Calibri" pitchFamily="34" charset="0"/>
            </a:endParaRPr>
          </a:p>
        </p:txBody>
      </p:sp>
      <p:pic>
        <p:nvPicPr>
          <p:cNvPr id="490498" name="Picture 2"/>
          <p:cNvPicPr>
            <a:picLocks noGrp="1" noChangeAspect="1" noChangeArrowheads="1"/>
          </p:cNvPicPr>
          <p:nvPr>
            <p:ph idx="1"/>
          </p:nvPr>
        </p:nvPicPr>
        <p:blipFill>
          <a:blip r:embed="rId2" cstate="print"/>
          <a:srcRect/>
          <a:stretch>
            <a:fillRect/>
          </a:stretch>
        </p:blipFill>
        <p:spPr bwMode="auto">
          <a:xfrm>
            <a:off x="251520" y="1196752"/>
            <a:ext cx="8712968" cy="54726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p:spPr>
        <p:txBody>
          <a:bodyPr>
            <a:noAutofit/>
          </a:bodyPr>
          <a:lstStyle/>
          <a:p>
            <a:pPr algn="ctr"/>
            <a:r>
              <a:rPr lang="el-GR" sz="3200" b="1" dirty="0" smtClean="0">
                <a:solidFill>
                  <a:srgbClr val="0070C0"/>
                </a:solidFill>
                <a:latin typeface="Calibri" pitchFamily="34" charset="0"/>
              </a:rPr>
              <a:t>ΠΟΤΕ ΣΥΝΤΑΣΣΟΝΤΑΙ ΟΙ ΕΝΟΠΟΙΗΜΕΝΕΣ ΧΡΗΜΑΤΟΟΙΚΟΝΟΜΙΚΕΣ ΚΑΤΑΣΤΑΣΕΙΣ (3)</a:t>
            </a:r>
            <a:endParaRPr lang="el-GR" sz="3200" dirty="0">
              <a:solidFill>
                <a:srgbClr val="0070C0"/>
              </a:solidFill>
              <a:latin typeface="Calibri" pitchFamily="34" charset="0"/>
            </a:endParaRPr>
          </a:p>
        </p:txBody>
      </p:sp>
      <p:pic>
        <p:nvPicPr>
          <p:cNvPr id="491522" name="Picture 2"/>
          <p:cNvPicPr>
            <a:picLocks noGrp="1" noChangeAspect="1" noChangeArrowheads="1"/>
          </p:cNvPicPr>
          <p:nvPr>
            <p:ph idx="1"/>
          </p:nvPr>
        </p:nvPicPr>
        <p:blipFill>
          <a:blip r:embed="rId2" cstate="print"/>
          <a:srcRect/>
          <a:stretch>
            <a:fillRect/>
          </a:stretch>
        </p:blipFill>
        <p:spPr bwMode="auto">
          <a:xfrm>
            <a:off x="179512" y="1196752"/>
            <a:ext cx="8712968" cy="54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1052736"/>
            <a:ext cx="8640960" cy="5400600"/>
          </a:xfrm>
        </p:spPr>
        <p:txBody>
          <a:bodyPr/>
          <a:lstStyle/>
          <a:p>
            <a:pPr algn="just"/>
            <a:r>
              <a:rPr lang="el-GR" sz="2800" dirty="0" smtClean="0">
                <a:latin typeface="Calibri" pitchFamily="34" charset="0"/>
              </a:rPr>
              <a:t>Οι </a:t>
            </a:r>
            <a:r>
              <a:rPr lang="el-GR" sz="2800" b="1" dirty="0" smtClean="0">
                <a:latin typeface="Calibri" pitchFamily="34" charset="0"/>
              </a:rPr>
              <a:t>λογιστικές ανακολουθίες-αλληλοαναιρέσεις που δημιουργούνται αν δεν καταρτιστούν ενοποιημένες λογιστικές καταστάσεις, αν δηλαδή αρκεστούμε στην κατάρτιση των (ξεχωριστών) ετήσιων οικονομικών καταστάσεων των επιμέρους εταιριών του ομίλου, είναι οι εξής:</a:t>
            </a:r>
          </a:p>
          <a:p>
            <a:pPr algn="just"/>
            <a:r>
              <a:rPr lang="el-GR" sz="2800" b="1" dirty="0" smtClean="0">
                <a:solidFill>
                  <a:srgbClr val="0000CC"/>
                </a:solidFill>
                <a:latin typeface="Calibri" pitchFamily="34" charset="0"/>
              </a:rPr>
              <a:t>Στους ισολογισμούς των επιμέρους εταιριών: </a:t>
            </a:r>
          </a:p>
          <a:p>
            <a:pPr algn="just"/>
            <a:endParaRPr lang="el-GR" sz="2800" dirty="0" smtClean="0">
              <a:latin typeface="Calibri" pitchFamily="34" charset="0"/>
            </a:endParaRPr>
          </a:p>
          <a:p>
            <a:pPr algn="just"/>
            <a:r>
              <a:rPr lang="el-GR" sz="2800" b="1" dirty="0" smtClean="0">
                <a:solidFill>
                  <a:srgbClr val="006600"/>
                </a:solidFill>
                <a:latin typeface="Calibri" pitchFamily="34" charset="0"/>
              </a:rPr>
              <a:t>Στα αποτελέσματα των επιμέρους εταιριών: </a:t>
            </a:r>
          </a:p>
          <a:p>
            <a:pPr algn="just"/>
            <a:endParaRPr lang="el-GR" dirty="0" smtClean="0">
              <a:solidFill>
                <a:srgbClr val="006600"/>
              </a:solidFill>
              <a:latin typeface="Calibri" pitchFamily="34" charset="0"/>
            </a:endParaRPr>
          </a:p>
          <a:p>
            <a:pPr algn="just"/>
            <a:endParaRPr lang="el-GR" dirty="0">
              <a:latin typeface="Calibri" pitchFamily="34" charset="0"/>
            </a:endParaRPr>
          </a:p>
        </p:txBody>
      </p:sp>
      <p:sp>
        <p:nvSpPr>
          <p:cNvPr id="3" name="2 - Τίτλος"/>
          <p:cNvSpPr>
            <a:spLocks noGrp="1"/>
          </p:cNvSpPr>
          <p:nvPr>
            <p:ph type="title"/>
          </p:nvPr>
        </p:nvSpPr>
        <p:spPr>
          <a:xfrm>
            <a:off x="0" y="152400"/>
            <a:ext cx="8964488" cy="756320"/>
          </a:xfrm>
        </p:spPr>
        <p:txBody>
          <a:bodyPr>
            <a:normAutofit/>
          </a:bodyPr>
          <a:lstStyle/>
          <a:p>
            <a:pPr algn="ctr"/>
            <a:r>
              <a:rPr lang="el-GR" sz="3600" b="1" dirty="0" smtClean="0">
                <a:solidFill>
                  <a:srgbClr val="C00000"/>
                </a:solidFill>
                <a:latin typeface="Calibri" pitchFamily="34" charset="0"/>
              </a:rPr>
              <a:t>Λογιστικές Ανακολουθίες-Αλληλοαναιρέσεις</a:t>
            </a:r>
            <a:endParaRPr lang="el-GR" sz="3600" dirty="0">
              <a:solidFill>
                <a:srgbClr val="C00000"/>
              </a:solidFill>
              <a:latin typeface="Calibri" pitchFamily="34" charset="0"/>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764704"/>
            <a:ext cx="8784976" cy="5832648"/>
          </a:xfrm>
        </p:spPr>
        <p:txBody>
          <a:bodyPr>
            <a:normAutofit fontScale="92500" lnSpcReduction="10000"/>
          </a:bodyPr>
          <a:lstStyle/>
          <a:p>
            <a:endParaRPr lang="el-GR" dirty="0" smtClean="0"/>
          </a:p>
          <a:p>
            <a:pPr algn="just">
              <a:buNone/>
            </a:pPr>
            <a:r>
              <a:rPr lang="el-GR" dirty="0" smtClean="0">
                <a:solidFill>
                  <a:srgbClr val="FFFF00"/>
                </a:solidFill>
                <a:latin typeface="Calibri" pitchFamily="34" charset="0"/>
              </a:rPr>
              <a:t>1. Ένα τμήμα του συνολικού κεφαλαίου των εταιριών δεν ανταποκρίνεται στην  θεώρηση των μονάδων του ομίλου ως ενιαίας επιχείρησης. </a:t>
            </a:r>
          </a:p>
          <a:p>
            <a:pPr algn="just">
              <a:buNone/>
            </a:pPr>
            <a:r>
              <a:rPr lang="el-GR" dirty="0" smtClean="0">
                <a:solidFill>
                  <a:srgbClr val="0000CC"/>
                </a:solidFill>
                <a:latin typeface="Calibri" pitchFamily="34" charset="0"/>
              </a:rPr>
              <a:t>2. Αγορά περιουσιακών στοιχείων (εμπορεύσιμων ή παγίων) που μια εταιρία του ομίλου πραγματοποιεί από άλλη εταιρία του ομίλου θεωρείται ότι από νομική άποψη αποτελεί τέλεια αγορά (και αντίστοιχα πώληση για την άλλη εταιρία). </a:t>
            </a:r>
          </a:p>
          <a:p>
            <a:pPr algn="just">
              <a:buNone/>
            </a:pPr>
            <a:r>
              <a:rPr lang="el-GR" dirty="0" smtClean="0">
                <a:solidFill>
                  <a:srgbClr val="C00000"/>
                </a:solidFill>
                <a:latin typeface="Calibri" pitchFamily="34" charset="0"/>
              </a:rPr>
              <a:t>3. Αν η μια εταιρία του ομίλου έχει </a:t>
            </a:r>
            <a:r>
              <a:rPr lang="el-GR" b="1" dirty="0" smtClean="0">
                <a:solidFill>
                  <a:srgbClr val="C00000"/>
                </a:solidFill>
                <a:latin typeface="Calibri" pitchFamily="34" charset="0"/>
              </a:rPr>
              <a:t>απαίτηση 1.000€ κατά άλλης εταιρίας του ομίλου και  </a:t>
            </a:r>
            <a:r>
              <a:rPr lang="el-GR" dirty="0" smtClean="0">
                <a:solidFill>
                  <a:srgbClr val="C00000"/>
                </a:solidFill>
                <a:latin typeface="Calibri" pitchFamily="34" charset="0"/>
              </a:rPr>
              <a:t>καταρτισθούν ξεχωριστοί ισολογισμοί για καθεμιά εταιρία, στον ισολογισμό της πρώτης το σχετικό ποσό θα εμφανισθεί στο ενεργητικό, ενώ στον ισολογισμό της δεύτερης το ίδιο ποσό θα εμφανισθεί στο παθητικό. Αντίθετα, αν καταρτισθεί ενοποιημένος ισολογισμός δεν θα εμφανιστεί ούτε απαίτηση, ούτε υποχρέωση, αφού απαίτηση ή υποχρέωση έναντι της ίδιας της οικονομικής μονάδας δεν νοείται. </a:t>
            </a:r>
            <a:endParaRPr lang="el-GR" dirty="0">
              <a:solidFill>
                <a:srgbClr val="C00000"/>
              </a:solidFill>
              <a:latin typeface="Calibri" pitchFamily="34" charset="0"/>
            </a:endParaRPr>
          </a:p>
        </p:txBody>
      </p:sp>
      <p:sp>
        <p:nvSpPr>
          <p:cNvPr id="3" name="2 - Τίτλος"/>
          <p:cNvSpPr>
            <a:spLocks noGrp="1"/>
          </p:cNvSpPr>
          <p:nvPr>
            <p:ph type="title"/>
          </p:nvPr>
        </p:nvSpPr>
        <p:spPr>
          <a:xfrm>
            <a:off x="0" y="152400"/>
            <a:ext cx="9144000" cy="612304"/>
          </a:xfrm>
        </p:spPr>
        <p:txBody>
          <a:bodyPr>
            <a:normAutofit fontScale="90000"/>
          </a:bodyPr>
          <a:lstStyle/>
          <a:p>
            <a:pPr algn="ctr"/>
            <a:r>
              <a:rPr lang="el-GR" sz="3800" b="1" dirty="0" smtClean="0">
                <a:solidFill>
                  <a:srgbClr val="0000CC"/>
                </a:solidFill>
                <a:latin typeface="Calibri" pitchFamily="34" charset="0"/>
              </a:rPr>
              <a:t>Στους Ισολογισμούς των Επιμέρους Εταιριών: </a:t>
            </a:r>
            <a:endParaRPr lang="el-GR" sz="3800"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764704"/>
            <a:ext cx="8712968" cy="5760640"/>
          </a:xfrm>
        </p:spPr>
        <p:txBody>
          <a:bodyPr>
            <a:normAutofit fontScale="92500" lnSpcReduction="20000"/>
          </a:bodyPr>
          <a:lstStyle/>
          <a:p>
            <a:pPr marL="457200" indent="-457200" algn="just">
              <a:buNone/>
            </a:pPr>
            <a:r>
              <a:rPr lang="el-GR" sz="2400" b="1" dirty="0" smtClean="0">
                <a:solidFill>
                  <a:srgbClr val="0000CC"/>
                </a:solidFill>
                <a:latin typeface="Calibri" pitchFamily="34" charset="0"/>
              </a:rPr>
              <a:t>1) </a:t>
            </a:r>
            <a:r>
              <a:rPr lang="el-GR" b="1" dirty="0" smtClean="0">
                <a:solidFill>
                  <a:srgbClr val="0000CC"/>
                </a:solidFill>
                <a:latin typeface="Calibri" pitchFamily="34" charset="0"/>
              </a:rPr>
              <a:t>Αγοραπωλησίες μεταξύ των εταιριών του ομίλου θεωρούνται από νομική άποψη  </a:t>
            </a:r>
            <a:r>
              <a:rPr lang="el-GR" dirty="0" smtClean="0">
                <a:solidFill>
                  <a:srgbClr val="0000CC"/>
                </a:solidFill>
                <a:latin typeface="Calibri" pitchFamily="34" charset="0"/>
              </a:rPr>
              <a:t>τέλειες και επιφέρουν τα αποτελέσματα που επιφέρει η αντίστοιχη πράξη με οποιονδήποτε τρίτο έξω από τον όμιλο, δηλαδή (για την πωλούσα εταιρία) κέρδος αν η τιμή πωλήσεως είναι μεγαλύτερη από το κόστος, ή ζημία αν αυτή είναι μικρότερη από το τελευταίο. Από την άποψη όμως του ομίλου, αν δηλαδή οι συναλλασσόμενες μεταξύ τους εταιρίες του ομίλου θεωρηθούν ως μια οντότητα (μονάδα), αποτέλεσμα (κέρδος ή ζημία) δεν προκύπτει παρά μόνο από συναλλαγές με τρίτους έξω από τον όμιλο. </a:t>
            </a:r>
          </a:p>
          <a:p>
            <a:pPr algn="just"/>
            <a:endParaRPr lang="el-GR" sz="2400" dirty="0" smtClean="0"/>
          </a:p>
          <a:p>
            <a:pPr algn="just">
              <a:buNone/>
            </a:pPr>
            <a:r>
              <a:rPr lang="el-GR" dirty="0" smtClean="0">
                <a:solidFill>
                  <a:srgbClr val="FFFF00"/>
                </a:solidFill>
                <a:latin typeface="Calibri" pitchFamily="34" charset="0"/>
              </a:rPr>
              <a:t>2)  </a:t>
            </a:r>
            <a:r>
              <a:rPr lang="el-GR" b="1" dirty="0" smtClean="0">
                <a:solidFill>
                  <a:srgbClr val="FFFF00"/>
                </a:solidFill>
                <a:latin typeface="Calibri" pitchFamily="34" charset="0"/>
              </a:rPr>
              <a:t>Γενικότερα τα έσοδα μιας εταιρίας του ομίλου από συναλλαγές με άλλη εταιρία </a:t>
            </a:r>
            <a:r>
              <a:rPr lang="el-GR" dirty="0" smtClean="0">
                <a:solidFill>
                  <a:srgbClr val="FFFF00"/>
                </a:solidFill>
                <a:latin typeface="Calibri" pitchFamily="34" charset="0"/>
              </a:rPr>
              <a:t>του ίδιου ομίλου, από νομική άποψη έχουν την ίδια μεταχείριση που έχουν τα έσοδα από συναλλαγές με οποιανδήποτε τρίτο, ενώ αν πρόκειται να καταρτισθούν ενοποιημένες οικονομικές καταστάσεις χρειάζονται αναμόρφωση. Το ίδιο υπό αντίστροφη έννοια ισχύει και για τα έξοδα από πράξεις μεταξύ των εταιριών του ομίλου. </a:t>
            </a:r>
            <a:endParaRPr lang="el-GR" dirty="0">
              <a:solidFill>
                <a:srgbClr val="FFFF00"/>
              </a:solidFill>
              <a:latin typeface="Calibri" pitchFamily="34" charset="0"/>
            </a:endParaRPr>
          </a:p>
        </p:txBody>
      </p:sp>
      <p:sp>
        <p:nvSpPr>
          <p:cNvPr id="3" name="2 - Τίτλος"/>
          <p:cNvSpPr>
            <a:spLocks noGrp="1"/>
          </p:cNvSpPr>
          <p:nvPr>
            <p:ph type="title"/>
          </p:nvPr>
        </p:nvSpPr>
        <p:spPr>
          <a:xfrm>
            <a:off x="251520" y="152400"/>
            <a:ext cx="8712968" cy="684312"/>
          </a:xfrm>
        </p:spPr>
        <p:txBody>
          <a:bodyPr>
            <a:normAutofit fontScale="90000"/>
          </a:bodyPr>
          <a:lstStyle/>
          <a:p>
            <a:pPr algn="ctr"/>
            <a:r>
              <a:rPr lang="el-GR" dirty="0" smtClean="0"/>
              <a:t/>
            </a:r>
            <a:br>
              <a:rPr lang="el-GR" dirty="0" smtClean="0"/>
            </a:br>
            <a:r>
              <a:rPr lang="el-GR" b="1" dirty="0" smtClean="0">
                <a:solidFill>
                  <a:srgbClr val="C00000"/>
                </a:solidFill>
                <a:latin typeface="Calibri" pitchFamily="34" charset="0"/>
              </a:rPr>
              <a:t>Στα αποτελέσματα των επιμέρους εταιριών: </a:t>
            </a:r>
            <a:endParaRPr lang="el-GR" dirty="0">
              <a:solidFill>
                <a:srgbClr val="C00000"/>
              </a:solidFill>
              <a:latin typeface="Calibri"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53975"/>
            <a:ext cx="8229600" cy="1143000"/>
          </a:xfrm>
        </p:spPr>
        <p:txBody>
          <a:bodyPr/>
          <a:lstStyle/>
          <a:p>
            <a:pPr algn="ctr" eaLnBrk="1" hangingPunct="1"/>
            <a:r>
              <a:rPr lang="el-GR" dirty="0" smtClean="0">
                <a:solidFill>
                  <a:schemeClr val="bg1"/>
                </a:solidFill>
              </a:rPr>
              <a:t>Η ΛΟΓΙΣΤΙΚΗ ΙΣΟΤΗΤΑ</a:t>
            </a:r>
            <a:endParaRPr lang="en-NZ" dirty="0" smtClean="0">
              <a:solidFill>
                <a:schemeClr val="bg1"/>
              </a:solidFill>
            </a:endParaRPr>
          </a:p>
        </p:txBody>
      </p:sp>
      <p:sp>
        <p:nvSpPr>
          <p:cNvPr id="3075" name="Rectangle 3"/>
          <p:cNvSpPr>
            <a:spLocks noGrp="1" noChangeArrowheads="1"/>
          </p:cNvSpPr>
          <p:nvPr>
            <p:ph type="body" idx="1"/>
          </p:nvPr>
        </p:nvSpPr>
        <p:spPr>
          <a:xfrm>
            <a:off x="395288" y="1341438"/>
            <a:ext cx="8291512" cy="719137"/>
          </a:xfrm>
          <a:solidFill>
            <a:srgbClr val="F5FA2E"/>
          </a:solidFill>
        </p:spPr>
        <p:txBody>
          <a:bodyPr/>
          <a:lstStyle/>
          <a:p>
            <a:pPr algn="ctr" eaLnBrk="1" hangingPunct="1">
              <a:buFontTx/>
              <a:buNone/>
            </a:pPr>
            <a:r>
              <a:rPr lang="el-GR" b="1" dirty="0" smtClean="0">
                <a:solidFill>
                  <a:srgbClr val="C00000"/>
                </a:solidFill>
              </a:rPr>
              <a:t>ΤΙ ΚΑΤΕΧΩ</a:t>
            </a:r>
            <a:r>
              <a:rPr lang="en-GB" b="1" dirty="0" smtClean="0">
                <a:solidFill>
                  <a:srgbClr val="C00000"/>
                </a:solidFill>
              </a:rPr>
              <a:t> = </a:t>
            </a:r>
            <a:r>
              <a:rPr lang="el-GR" b="1" dirty="0" smtClean="0">
                <a:solidFill>
                  <a:srgbClr val="C00000"/>
                </a:solidFill>
              </a:rPr>
              <a:t>ΤΙ ΟΦΕΙΛΩ</a:t>
            </a:r>
            <a:endParaRPr lang="en-NZ" b="1" dirty="0" smtClean="0">
              <a:solidFill>
                <a:srgbClr val="C00000"/>
              </a:solidFill>
            </a:endParaRPr>
          </a:p>
        </p:txBody>
      </p:sp>
      <p:sp>
        <p:nvSpPr>
          <p:cNvPr id="3076" name="Text Box 4"/>
          <p:cNvSpPr txBox="1">
            <a:spLocks noChangeArrowheads="1"/>
          </p:cNvSpPr>
          <p:nvPr/>
        </p:nvSpPr>
        <p:spPr bwMode="auto">
          <a:xfrm>
            <a:off x="395536" y="2492375"/>
            <a:ext cx="8281739" cy="461665"/>
          </a:xfrm>
          <a:prstGeom prst="rect">
            <a:avLst/>
          </a:prstGeom>
          <a:solidFill>
            <a:srgbClr val="F6FAA4"/>
          </a:solidFill>
          <a:ln w="9525">
            <a:noFill/>
            <a:miter lim="800000"/>
            <a:headEnd/>
            <a:tailEnd/>
          </a:ln>
          <a:effectLst/>
        </p:spPr>
        <p:txBody>
          <a:bodyPr wrap="square">
            <a:spAutoFit/>
          </a:bodyPr>
          <a:lstStyle/>
          <a:p>
            <a:pPr algn="r">
              <a:spcBef>
                <a:spcPct val="50000"/>
              </a:spcBef>
            </a:pPr>
            <a:r>
              <a:rPr lang="el-GR" sz="2400" b="1" dirty="0">
                <a:solidFill>
                  <a:srgbClr val="006600"/>
                </a:solidFill>
              </a:rPr>
              <a:t>ΕΝΕΡΓΗΤΙΚΟ</a:t>
            </a:r>
            <a:r>
              <a:rPr lang="en-US" sz="2400" b="1" dirty="0">
                <a:solidFill>
                  <a:srgbClr val="006600"/>
                </a:solidFill>
              </a:rPr>
              <a:t>    </a:t>
            </a:r>
            <a:r>
              <a:rPr lang="en-GB" sz="2400" b="1" dirty="0">
                <a:solidFill>
                  <a:srgbClr val="006600"/>
                </a:solidFill>
              </a:rPr>
              <a:t> = </a:t>
            </a:r>
            <a:r>
              <a:rPr lang="en-GB" sz="2400" b="1" dirty="0" smtClean="0">
                <a:solidFill>
                  <a:srgbClr val="006600"/>
                </a:solidFill>
              </a:rPr>
              <a:t> </a:t>
            </a:r>
            <a:r>
              <a:rPr lang="el-GR" sz="2400" b="1" dirty="0" smtClean="0">
                <a:solidFill>
                  <a:srgbClr val="006600"/>
                </a:solidFill>
              </a:rPr>
              <a:t>ΚΑΘΑΡΗ ΘΕΣΗ </a:t>
            </a:r>
            <a:r>
              <a:rPr lang="en-US" sz="2400" b="1" dirty="0" smtClean="0">
                <a:solidFill>
                  <a:srgbClr val="006600"/>
                </a:solidFill>
              </a:rPr>
              <a:t> + </a:t>
            </a:r>
            <a:r>
              <a:rPr lang="el-GR" sz="2400" b="1" dirty="0" smtClean="0">
                <a:solidFill>
                  <a:srgbClr val="006600"/>
                </a:solidFill>
              </a:rPr>
              <a:t>ΠΑΘΗΤΙΚΟ</a:t>
            </a:r>
            <a:r>
              <a:rPr lang="en-GB" sz="2400" b="1" dirty="0" smtClean="0">
                <a:solidFill>
                  <a:srgbClr val="006600"/>
                </a:solidFill>
              </a:rPr>
              <a:t> </a:t>
            </a:r>
            <a:endParaRPr lang="en-NZ" sz="2400" b="1" dirty="0">
              <a:solidFill>
                <a:srgbClr val="006600"/>
              </a:solidFill>
            </a:endParaRPr>
          </a:p>
        </p:txBody>
      </p:sp>
      <p:sp>
        <p:nvSpPr>
          <p:cNvPr id="3077" name="Text Box 5"/>
          <p:cNvSpPr txBox="1">
            <a:spLocks noChangeArrowheads="1"/>
          </p:cNvSpPr>
          <p:nvPr/>
        </p:nvSpPr>
        <p:spPr bwMode="auto">
          <a:xfrm>
            <a:off x="2124075" y="3500438"/>
            <a:ext cx="6624638" cy="2014537"/>
          </a:xfrm>
          <a:prstGeom prst="rect">
            <a:avLst/>
          </a:prstGeom>
          <a:solidFill>
            <a:srgbClr val="E0B0BB"/>
          </a:solidFill>
          <a:ln w="9525">
            <a:noFill/>
            <a:miter lim="800000"/>
            <a:headEnd/>
            <a:tailEnd/>
          </a:ln>
          <a:effectLst/>
        </p:spPr>
        <p:txBody>
          <a:bodyPr>
            <a:spAutoFit/>
          </a:bodyPr>
          <a:lstStyle/>
          <a:p>
            <a:pPr algn="ctr">
              <a:spcBef>
                <a:spcPct val="50000"/>
              </a:spcBef>
            </a:pPr>
            <a:endParaRPr lang="el-GR" dirty="0"/>
          </a:p>
          <a:p>
            <a:pPr algn="ctr">
              <a:spcBef>
                <a:spcPct val="50000"/>
              </a:spcBef>
            </a:pPr>
            <a:r>
              <a:rPr lang="el-GR" sz="3600" b="1" u="sng" dirty="0">
                <a:solidFill>
                  <a:srgbClr val="0000CC"/>
                </a:solidFill>
              </a:rPr>
              <a:t>ΙΣΟΛΟΓΙΣΜΟΣ</a:t>
            </a:r>
          </a:p>
          <a:p>
            <a:pPr algn="just">
              <a:spcBef>
                <a:spcPct val="50000"/>
              </a:spcBef>
            </a:pPr>
            <a:endParaRPr lang="en-NZ" sz="3600" b="1" u="sng" dirty="0">
              <a:solidFill>
                <a:srgbClr val="9966FF"/>
              </a:solidFill>
            </a:endParaRPr>
          </a:p>
        </p:txBody>
      </p:sp>
      <p:pic>
        <p:nvPicPr>
          <p:cNvPr id="3078" name="Picture 14" descr="MCj01978240000[1]"/>
          <p:cNvPicPr>
            <a:picLocks noChangeAspect="1" noChangeArrowheads="1"/>
          </p:cNvPicPr>
          <p:nvPr/>
        </p:nvPicPr>
        <p:blipFill>
          <a:blip r:embed="rId3" cstate="print"/>
          <a:srcRect/>
          <a:stretch>
            <a:fillRect/>
          </a:stretch>
        </p:blipFill>
        <p:spPr bwMode="auto">
          <a:xfrm>
            <a:off x="251520" y="3284984"/>
            <a:ext cx="1800225" cy="2952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23528" y="1124744"/>
            <a:ext cx="8363272" cy="5400600"/>
          </a:xfrm>
        </p:spPr>
        <p:txBody>
          <a:bodyPr/>
          <a:lstStyle/>
          <a:p>
            <a:pPr algn="just">
              <a:lnSpc>
                <a:spcPct val="80000"/>
              </a:lnSpc>
            </a:pPr>
            <a:r>
              <a:rPr lang="el-GR" sz="2800" dirty="0" smtClean="0">
                <a:solidFill>
                  <a:srgbClr val="C00000"/>
                </a:solidFill>
              </a:rPr>
              <a:t>Ο λογαριασμός </a:t>
            </a:r>
            <a:r>
              <a:rPr lang="el-GR" sz="2800" b="1" dirty="0" smtClean="0">
                <a:solidFill>
                  <a:srgbClr val="C00000"/>
                </a:solidFill>
              </a:rPr>
              <a:t>«Συμμετοχές σε συνδεδεμένες επιχειρήσεις»</a:t>
            </a:r>
            <a:r>
              <a:rPr lang="el-GR" sz="2800" dirty="0" smtClean="0">
                <a:solidFill>
                  <a:srgbClr val="C00000"/>
                </a:solidFill>
              </a:rPr>
              <a:t> </a:t>
            </a:r>
            <a:r>
              <a:rPr lang="el-GR" sz="2800" b="1" dirty="0" smtClean="0">
                <a:solidFill>
                  <a:srgbClr val="C00000"/>
                </a:solidFill>
              </a:rPr>
              <a:t>εμφανίζεται στην λογιστική ως επένδυση</a:t>
            </a:r>
            <a:r>
              <a:rPr lang="el-GR" sz="2800" dirty="0" smtClean="0">
                <a:solidFill>
                  <a:srgbClr val="C00000"/>
                </a:solidFill>
              </a:rPr>
              <a:t>, ενώ στην πραγματικότητα αντιστοιχεί σε συγκεκριμένα περιουσιακά στοιχεία.</a:t>
            </a:r>
          </a:p>
          <a:p>
            <a:pPr algn="just">
              <a:lnSpc>
                <a:spcPct val="80000"/>
              </a:lnSpc>
            </a:pPr>
            <a:r>
              <a:rPr lang="el-GR" sz="2800" dirty="0" smtClean="0">
                <a:solidFill>
                  <a:srgbClr val="0000FF"/>
                </a:solidFill>
              </a:rPr>
              <a:t>Η επένδυση εμφανίζεται στην </a:t>
            </a:r>
            <a:r>
              <a:rPr lang="el-GR" sz="2800" b="1" dirty="0" smtClean="0">
                <a:solidFill>
                  <a:srgbClr val="0000FF"/>
                </a:solidFill>
              </a:rPr>
              <a:t>αξία κτήσης</a:t>
            </a:r>
            <a:r>
              <a:rPr lang="el-GR" sz="2800" dirty="0" smtClean="0">
                <a:solidFill>
                  <a:srgbClr val="0000FF"/>
                </a:solidFill>
              </a:rPr>
              <a:t>, η οποία σπάνια συμπίπτει με την αντίστοιχη </a:t>
            </a:r>
            <a:r>
              <a:rPr lang="el-GR" sz="2800" b="1" dirty="0" smtClean="0">
                <a:solidFill>
                  <a:srgbClr val="0000FF"/>
                </a:solidFill>
              </a:rPr>
              <a:t>λογιστική της αξία</a:t>
            </a:r>
            <a:r>
              <a:rPr lang="el-GR" sz="2800" dirty="0" smtClean="0">
                <a:solidFill>
                  <a:srgbClr val="0000FF"/>
                </a:solidFill>
              </a:rPr>
              <a:t>.</a:t>
            </a:r>
          </a:p>
          <a:p>
            <a:pPr algn="just">
              <a:lnSpc>
                <a:spcPct val="80000"/>
              </a:lnSpc>
            </a:pPr>
            <a:r>
              <a:rPr lang="el-GR" sz="2800" dirty="0" smtClean="0">
                <a:solidFill>
                  <a:srgbClr val="FFFF00"/>
                </a:solidFill>
              </a:rPr>
              <a:t>Υπάρχουν </a:t>
            </a:r>
            <a:r>
              <a:rPr lang="el-GR" sz="2800" b="1" dirty="0" smtClean="0">
                <a:solidFill>
                  <a:srgbClr val="FFFF00"/>
                </a:solidFill>
              </a:rPr>
              <a:t>διεταιρικές απαιτήσεις και υποχρεώσεις</a:t>
            </a:r>
            <a:r>
              <a:rPr lang="el-GR" sz="2800" dirty="0" smtClean="0">
                <a:solidFill>
                  <a:srgbClr val="FFFF00"/>
                </a:solidFill>
              </a:rPr>
              <a:t> καθώς και διεταιρικά έσοδα και έξοδα.</a:t>
            </a:r>
          </a:p>
          <a:p>
            <a:pPr algn="just">
              <a:lnSpc>
                <a:spcPct val="80000"/>
              </a:lnSpc>
            </a:pPr>
            <a:r>
              <a:rPr lang="el-GR" sz="2800" dirty="0" smtClean="0">
                <a:solidFill>
                  <a:srgbClr val="7030A0"/>
                </a:solidFill>
              </a:rPr>
              <a:t>Γίνονται μερικές φορές </a:t>
            </a:r>
            <a:r>
              <a:rPr lang="el-GR" sz="2800" b="1" dirty="0" smtClean="0">
                <a:solidFill>
                  <a:srgbClr val="7030A0"/>
                </a:solidFill>
              </a:rPr>
              <a:t>μετατοπίσεις αποτελεσμάτων</a:t>
            </a:r>
            <a:r>
              <a:rPr lang="el-GR" sz="2800" dirty="0" smtClean="0">
                <a:solidFill>
                  <a:srgbClr val="7030A0"/>
                </a:solidFill>
              </a:rPr>
              <a:t> από εταιρία σε εταιρία. </a:t>
            </a:r>
          </a:p>
          <a:p>
            <a:endParaRPr lang="el-GR" dirty="0"/>
          </a:p>
        </p:txBody>
      </p:sp>
      <p:sp>
        <p:nvSpPr>
          <p:cNvPr id="3" name="2 - Τίτλος"/>
          <p:cNvSpPr>
            <a:spLocks noGrp="1"/>
          </p:cNvSpPr>
          <p:nvPr>
            <p:ph type="title"/>
          </p:nvPr>
        </p:nvSpPr>
        <p:spPr>
          <a:xfrm>
            <a:off x="457200" y="152400"/>
            <a:ext cx="8229600" cy="828328"/>
          </a:xfrm>
        </p:spPr>
        <p:txBody>
          <a:bodyPr/>
          <a:lstStyle/>
          <a:p>
            <a:pPr algn="ctr"/>
            <a:r>
              <a:rPr lang="el-GR" b="1" dirty="0" smtClean="0">
                <a:solidFill>
                  <a:schemeClr val="bg1"/>
                </a:solidFill>
                <a:latin typeface="Calibri" pitchFamily="34" charset="0"/>
              </a:rPr>
              <a:t>ΛΟΓΑΡΙΑΣΜΟΣ ΣΥΜΜΕΤΟΧΕΣ (1)</a:t>
            </a:r>
            <a:endParaRPr lang="el-GR" b="1" dirty="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23528" y="1524000"/>
            <a:ext cx="8363272" cy="4572000"/>
          </a:xfrm>
        </p:spPr>
        <p:txBody>
          <a:bodyPr>
            <a:normAutofit/>
          </a:bodyPr>
          <a:lstStyle/>
          <a:p>
            <a:pPr algn="just"/>
            <a:r>
              <a:rPr lang="el-GR" sz="3000" dirty="0" smtClean="0">
                <a:solidFill>
                  <a:srgbClr val="7030A0"/>
                </a:solidFill>
              </a:rPr>
              <a:t>Σύμφωνα με τα Ε. Λ. Π. ( Ν. 4308/2014) τα </a:t>
            </a:r>
            <a:r>
              <a:rPr lang="el-GR" sz="3000" b="1" dirty="0" smtClean="0">
                <a:solidFill>
                  <a:srgbClr val="7030A0"/>
                </a:solidFill>
              </a:rPr>
              <a:t>χρηματοοικονομικά περιουσιακά στοιχεία παρουσιάζονται στον ισολογισμό ως μη κυκλοφορούντα ή ως κυκλοφορούντα, </a:t>
            </a:r>
            <a:r>
              <a:rPr lang="el-GR" sz="3000" dirty="0" smtClean="0">
                <a:solidFill>
                  <a:srgbClr val="7030A0"/>
                </a:solidFill>
              </a:rPr>
              <a:t>ανάλογα με τις προθέσεις της διοίκησης της οντότητας και το συμβατικό ή εκτιμώμενο χρόνο διακανονισμού τους, </a:t>
            </a:r>
            <a:r>
              <a:rPr lang="el-GR" sz="3200" dirty="0" smtClean="0">
                <a:solidFill>
                  <a:srgbClr val="7030A0"/>
                </a:solidFill>
              </a:rPr>
              <a:t>εφόσον η κατοχή τμήματος κεφαλαίου άλλης επιχείρησης θεωρείται «</a:t>
            </a:r>
            <a:r>
              <a:rPr lang="el-GR" sz="3200" b="1" dirty="0" smtClean="0">
                <a:solidFill>
                  <a:srgbClr val="7030A0"/>
                </a:solidFill>
              </a:rPr>
              <a:t>συμμετοχικό δικαίωμα» </a:t>
            </a:r>
            <a:r>
              <a:rPr lang="el-GR" sz="3000" dirty="0" smtClean="0">
                <a:solidFill>
                  <a:srgbClr val="7030A0"/>
                </a:solidFill>
              </a:rPr>
              <a:t> </a:t>
            </a:r>
            <a:endParaRPr lang="el-GR" sz="3000" dirty="0">
              <a:solidFill>
                <a:srgbClr val="7030A0"/>
              </a:solidFill>
            </a:endParaRPr>
          </a:p>
        </p:txBody>
      </p:sp>
      <p:sp>
        <p:nvSpPr>
          <p:cNvPr id="3" name="2 - Τίτλος"/>
          <p:cNvSpPr>
            <a:spLocks noGrp="1"/>
          </p:cNvSpPr>
          <p:nvPr>
            <p:ph type="title"/>
          </p:nvPr>
        </p:nvSpPr>
        <p:spPr/>
        <p:txBody>
          <a:bodyPr/>
          <a:lstStyle/>
          <a:p>
            <a:pPr algn="ctr"/>
            <a:r>
              <a:rPr lang="el-GR" b="1" dirty="0" smtClean="0">
                <a:solidFill>
                  <a:schemeClr val="bg1"/>
                </a:solidFill>
                <a:latin typeface="Calibri" pitchFamily="34" charset="0"/>
              </a:rPr>
              <a:t>ΛΟΓΑΡΙΑΣΜΟΣ ΣΥΜΜΕΤΟΧΕΣ (2)</a:t>
            </a:r>
            <a:endParaRPr lang="el-GR" dirty="0">
              <a:latin typeface="Calibri" pitchFamily="34" charset="0"/>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1124744"/>
            <a:ext cx="8640960" cy="5400600"/>
          </a:xfrm>
        </p:spPr>
        <p:txBody>
          <a:bodyPr>
            <a:normAutofit lnSpcReduction="10000"/>
          </a:bodyPr>
          <a:lstStyle/>
          <a:p>
            <a:pPr algn="just"/>
            <a:r>
              <a:rPr lang="el-GR" b="1" dirty="0" smtClean="0">
                <a:solidFill>
                  <a:srgbClr val="0000FF"/>
                </a:solidFill>
              </a:rPr>
              <a:t>Συμμετοχικά δικαιώματα (Participating interests): Δικαιώματα επί του κεφαλαίου άλλων οντοτήτων, ενσωματωμένα ή όχι σε τίτλους, τα οποία δημιουργούν ένα σταθερό σύνδεσμο με αυτές τις οντότητες και προορίζονται να συμβάλλουν στη δραστηριότητα της οντότητας που είναι κάτοχος των δικαιωμάτων αυτών. Η κατοχή τμήματος του κεφαλαίου μιας άλλης οντότητας θεωρείται ότι αποτελεί «συμμετοχικό δικαίωμα» όταν αντιπροσωπεύει δικαιώματα </a:t>
            </a:r>
            <a:r>
              <a:rPr lang="el-GR" b="1" dirty="0" smtClean="0">
                <a:solidFill>
                  <a:srgbClr val="C00000"/>
                </a:solidFill>
              </a:rPr>
              <a:t>μικρότερα</a:t>
            </a:r>
            <a:r>
              <a:rPr lang="el-GR" b="1" dirty="0" smtClean="0">
                <a:solidFill>
                  <a:srgbClr val="0000FF"/>
                </a:solidFill>
              </a:rPr>
              <a:t> του </a:t>
            </a:r>
            <a:r>
              <a:rPr lang="el-GR" b="1" dirty="0" smtClean="0">
                <a:solidFill>
                  <a:srgbClr val="0000FF"/>
                </a:solidFill>
                <a:latin typeface="Calibri" pitchFamily="34" charset="0"/>
              </a:rPr>
              <a:t>20%</a:t>
            </a:r>
            <a:r>
              <a:rPr lang="el-GR" b="1" dirty="0" smtClean="0">
                <a:solidFill>
                  <a:srgbClr val="0000FF"/>
                </a:solidFill>
              </a:rPr>
              <a:t> και </a:t>
            </a:r>
            <a:r>
              <a:rPr lang="el-GR" b="1" dirty="0" smtClean="0">
                <a:solidFill>
                  <a:srgbClr val="002060"/>
                </a:solidFill>
              </a:rPr>
              <a:t>μεγαλύτερα ή ίσα </a:t>
            </a:r>
            <a:r>
              <a:rPr lang="el-GR" b="1" dirty="0" smtClean="0">
                <a:solidFill>
                  <a:srgbClr val="0000FF"/>
                </a:solidFill>
              </a:rPr>
              <a:t>του </a:t>
            </a:r>
            <a:r>
              <a:rPr lang="el-GR" b="1" dirty="0" smtClean="0">
                <a:solidFill>
                  <a:srgbClr val="0000FF"/>
                </a:solidFill>
                <a:latin typeface="Calibri" pitchFamily="34" charset="0"/>
              </a:rPr>
              <a:t>10%. </a:t>
            </a:r>
            <a:r>
              <a:rPr lang="el-GR" dirty="0" smtClean="0">
                <a:solidFill>
                  <a:srgbClr val="FFFF00"/>
                </a:solidFill>
              </a:rPr>
              <a:t>Εάν δεν συντρέχουν τα αναφερόμενα στην προηγούμενη παράγραφο, τότε </a:t>
            </a:r>
            <a:r>
              <a:rPr lang="el-GR" b="1" dirty="0" smtClean="0">
                <a:solidFill>
                  <a:srgbClr val="FFFF00"/>
                </a:solidFill>
              </a:rPr>
              <a:t>χαρακτηρίζονται ως επενδύσεις ή χρεόγραφα και παρακολουθούνται στο κυκλοφορούν ενεργητικό . </a:t>
            </a:r>
            <a:endParaRPr lang="el-GR" dirty="0">
              <a:solidFill>
                <a:srgbClr val="FFFF00"/>
              </a:solidFill>
              <a:latin typeface="Calibri" pitchFamily="34" charset="0"/>
            </a:endParaRPr>
          </a:p>
        </p:txBody>
      </p:sp>
      <p:sp>
        <p:nvSpPr>
          <p:cNvPr id="3" name="2 - Τίτλος"/>
          <p:cNvSpPr>
            <a:spLocks noGrp="1"/>
          </p:cNvSpPr>
          <p:nvPr>
            <p:ph type="title"/>
          </p:nvPr>
        </p:nvSpPr>
        <p:spPr>
          <a:xfrm>
            <a:off x="0" y="152400"/>
            <a:ext cx="9144000" cy="900336"/>
          </a:xfrm>
        </p:spPr>
        <p:txBody>
          <a:bodyPr>
            <a:normAutofit/>
          </a:bodyPr>
          <a:lstStyle/>
          <a:p>
            <a:pPr algn="ctr"/>
            <a:r>
              <a:rPr lang="el-GR" b="1" dirty="0" smtClean="0">
                <a:solidFill>
                  <a:srgbClr val="7030A0"/>
                </a:solidFill>
                <a:latin typeface="Calibri" pitchFamily="34" charset="0"/>
              </a:rPr>
              <a:t>ΣΥΜΜΕΤΟΧΙΚΑ ΔΙΚΑΙΩΜΑΤΑ ΚΑΤΑ ΕΛΠ (1)</a:t>
            </a:r>
            <a:endParaRPr lang="el-GR" b="1" dirty="0">
              <a:solidFill>
                <a:srgbClr val="7030A0"/>
              </a:solidFill>
              <a:latin typeface="Calibri" pitchFamily="34" charset="0"/>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908720"/>
            <a:ext cx="8784976" cy="5544616"/>
          </a:xfrm>
        </p:spPr>
        <p:txBody>
          <a:bodyPr>
            <a:normAutofit lnSpcReduction="10000"/>
          </a:bodyPr>
          <a:lstStyle/>
          <a:p>
            <a:pPr algn="just"/>
            <a:r>
              <a:rPr lang="el-GR" dirty="0" smtClean="0">
                <a:solidFill>
                  <a:srgbClr val="FFC000"/>
                </a:solidFill>
                <a:latin typeface="Calibri" pitchFamily="34" charset="0"/>
              </a:rPr>
              <a:t>Από 1-1-2015 οι συμμετοχές σε κοινοπραξίες παρακολουθούνται βάσει των Ε. Λ. Π. στο λογαριασμό  «Συμμετοχές σε κοινοπραξίες». </a:t>
            </a:r>
          </a:p>
          <a:p>
            <a:pPr algn="just"/>
            <a:r>
              <a:rPr lang="el-GR" b="1" u="sng" dirty="0" smtClean="0">
                <a:solidFill>
                  <a:srgbClr val="7030A0"/>
                </a:solidFill>
                <a:latin typeface="Calibri" pitchFamily="34" charset="0"/>
              </a:rPr>
              <a:t>Κοινοπραξία (joint venture): </a:t>
            </a:r>
            <a:r>
              <a:rPr lang="el-GR" b="1" dirty="0" smtClean="0">
                <a:solidFill>
                  <a:srgbClr val="0000FF"/>
                </a:solidFill>
                <a:latin typeface="Calibri" pitchFamily="34" charset="0"/>
              </a:rPr>
              <a:t>είναι μια οντότητα επί της οποίας δύο ή περισσότερα μέρη ασκούν κοινό έλεγχο και έχουν δικαιώματα στα καθαρά περιουσιακά της στοιχεία της οντότητας στην οποία συμμετέχουν</a:t>
            </a:r>
            <a:r>
              <a:rPr lang="en-US" b="1" dirty="0" smtClean="0">
                <a:solidFill>
                  <a:srgbClr val="0000FF"/>
                </a:solidFill>
                <a:latin typeface="Calibri" pitchFamily="34" charset="0"/>
              </a:rPr>
              <a:t>.</a:t>
            </a:r>
            <a:r>
              <a:rPr lang="el-GR" b="1" dirty="0" smtClean="0">
                <a:solidFill>
                  <a:srgbClr val="0000FF"/>
                </a:solidFill>
                <a:latin typeface="Calibri" pitchFamily="34" charset="0"/>
              </a:rPr>
              <a:t> Εντούτοις επειδή </a:t>
            </a:r>
            <a:r>
              <a:rPr lang="el-GR" dirty="0" smtClean="0">
                <a:solidFill>
                  <a:srgbClr val="0000FF"/>
                </a:solidFill>
                <a:latin typeface="Calibri" pitchFamily="34" charset="0"/>
              </a:rPr>
              <a:t>υπάρχουν όμως περιπτώσεις, όπου αν και οι κατεχόμενες από την επενδύουσα οντότητα μετοχές ή εταιρικά μερίδια αντιπροσωπεύουν ποσοστό</a:t>
            </a:r>
            <a:r>
              <a:rPr lang="el-GR" dirty="0" smtClean="0">
                <a:latin typeface="Calibri" pitchFamily="34" charset="0"/>
              </a:rPr>
              <a:t> </a:t>
            </a:r>
            <a:r>
              <a:rPr lang="el-GR" b="1" dirty="0" smtClean="0">
                <a:solidFill>
                  <a:srgbClr val="C00000"/>
                </a:solidFill>
                <a:latin typeface="Calibri" pitchFamily="34" charset="0"/>
              </a:rPr>
              <a:t>μικρότερο του 10% του κεφαλαίου </a:t>
            </a:r>
            <a:r>
              <a:rPr lang="el-GR" b="1" dirty="0" smtClean="0">
                <a:solidFill>
                  <a:srgbClr val="006600"/>
                </a:solidFill>
                <a:latin typeface="Calibri" pitchFamily="34" charset="0"/>
              </a:rPr>
              <a:t>οι επιχειρήσεις είναι συνδεμένες σύμφωνα με τα Ε.Λ.Π., η αξία αυτών θα πρέπει να καταχωρηθεί στο λογαριασμό «Συμμετοχές σε συνδεμένες επιχειρήσεις».  </a:t>
            </a:r>
            <a:r>
              <a:rPr lang="el-GR" dirty="0" smtClean="0">
                <a:solidFill>
                  <a:srgbClr val="006600"/>
                </a:solidFill>
                <a:latin typeface="Calibri" pitchFamily="34" charset="0"/>
              </a:rPr>
              <a:t>Και σε αυτή την περίπτωση απαραίτητη προϋπόθεση είναι οι συμμετοχές να αποκτούνται </a:t>
            </a:r>
            <a:r>
              <a:rPr lang="el-GR" b="1" dirty="0" smtClean="0">
                <a:solidFill>
                  <a:srgbClr val="006600"/>
                </a:solidFill>
                <a:latin typeface="Calibri" pitchFamily="34" charset="0"/>
              </a:rPr>
              <a:t>με σκοπό διαρκούς κατοχής . </a:t>
            </a:r>
            <a:endParaRPr lang="el-GR" dirty="0">
              <a:solidFill>
                <a:srgbClr val="006600"/>
              </a:solidFill>
              <a:latin typeface="Calibri" pitchFamily="34" charset="0"/>
            </a:endParaRPr>
          </a:p>
        </p:txBody>
      </p:sp>
      <p:sp>
        <p:nvSpPr>
          <p:cNvPr id="3" name="2 - Τίτλος"/>
          <p:cNvSpPr>
            <a:spLocks noGrp="1"/>
          </p:cNvSpPr>
          <p:nvPr>
            <p:ph type="title"/>
          </p:nvPr>
        </p:nvSpPr>
        <p:spPr>
          <a:xfrm>
            <a:off x="457200" y="152400"/>
            <a:ext cx="8229600" cy="540296"/>
          </a:xfrm>
        </p:spPr>
        <p:txBody>
          <a:bodyPr>
            <a:noAutofit/>
          </a:bodyPr>
          <a:lstStyle/>
          <a:p>
            <a:pPr algn="ctr"/>
            <a:r>
              <a:rPr lang="el-GR" sz="3200" b="1" dirty="0" smtClean="0">
                <a:solidFill>
                  <a:srgbClr val="FFFF00"/>
                </a:solidFill>
              </a:rPr>
              <a:t>ΚΟΙΝΟΠΡΑΞΙΑ ΒΑΣΕΙ ΕΛΠ</a:t>
            </a:r>
            <a:endParaRPr lang="el-GR" sz="3200" b="1" dirty="0">
              <a:solidFill>
                <a:srgbClr val="FFFF00"/>
              </a:solidFill>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1524000"/>
            <a:ext cx="8712968" cy="4572000"/>
          </a:xfrm>
        </p:spPr>
        <p:txBody>
          <a:bodyPr/>
          <a:lstStyle/>
          <a:p>
            <a:endParaRPr lang="el-GR" dirty="0" smtClean="0"/>
          </a:p>
          <a:p>
            <a:r>
              <a:rPr lang="el-GR" sz="3200" b="1" dirty="0" smtClean="0">
                <a:solidFill>
                  <a:srgbClr val="7030A0"/>
                </a:solidFill>
              </a:rPr>
              <a:t>Συμμετοχές σε συνδεμένες επιχειρήσεις </a:t>
            </a:r>
            <a:r>
              <a:rPr lang="el-GR" sz="3200" b="1" dirty="0" smtClean="0"/>
              <a:t>, </a:t>
            </a:r>
          </a:p>
          <a:p>
            <a:r>
              <a:rPr lang="el-GR" sz="3200" b="1" dirty="0" smtClean="0">
                <a:solidFill>
                  <a:srgbClr val="0000FF"/>
                </a:solidFill>
              </a:rPr>
              <a:t>Συμμετοχές σε μη συνδεμένες – συγγενείς οντότητες , </a:t>
            </a:r>
          </a:p>
          <a:p>
            <a:r>
              <a:rPr lang="el-GR" sz="3200" b="1" dirty="0" smtClean="0">
                <a:solidFill>
                  <a:srgbClr val="C00000"/>
                </a:solidFill>
              </a:rPr>
              <a:t>Συμμετοχές σε κοινοπραξίες </a:t>
            </a:r>
          </a:p>
          <a:p>
            <a:endParaRPr lang="el-GR" dirty="0"/>
          </a:p>
        </p:txBody>
      </p:sp>
      <p:sp>
        <p:nvSpPr>
          <p:cNvPr id="3" name="2 - Τίτλος"/>
          <p:cNvSpPr>
            <a:spLocks noGrp="1"/>
          </p:cNvSpPr>
          <p:nvPr>
            <p:ph type="title"/>
          </p:nvPr>
        </p:nvSpPr>
        <p:spPr/>
        <p:txBody>
          <a:bodyPr>
            <a:normAutofit fontScale="90000"/>
          </a:bodyPr>
          <a:lstStyle/>
          <a:p>
            <a:pPr algn="ctr"/>
            <a:r>
              <a:rPr lang="el-GR" dirty="0" smtClean="0">
                <a:solidFill>
                  <a:srgbClr val="006600"/>
                </a:solidFill>
                <a:latin typeface="Calibri" pitchFamily="34" charset="0"/>
              </a:rPr>
              <a:t>Διακρίσεις συμμετοχών </a:t>
            </a:r>
            <a:br>
              <a:rPr lang="el-GR" dirty="0" smtClean="0">
                <a:solidFill>
                  <a:srgbClr val="006600"/>
                </a:solidFill>
                <a:latin typeface="Calibri" pitchFamily="34" charset="0"/>
              </a:rPr>
            </a:br>
            <a:r>
              <a:rPr lang="el-GR" dirty="0" smtClean="0">
                <a:solidFill>
                  <a:srgbClr val="006600"/>
                </a:solidFill>
                <a:latin typeface="Calibri" pitchFamily="34" charset="0"/>
              </a:rPr>
              <a:t>Σύμφωνα με τα Ε. Λ. Π. ( Ν. 4308/2014) </a:t>
            </a:r>
            <a:endParaRPr lang="el-GR" dirty="0">
              <a:solidFill>
                <a:srgbClr val="006600"/>
              </a:solidFill>
              <a:latin typeface="Calibri" pitchFamily="34" charset="0"/>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692696"/>
            <a:ext cx="8712968" cy="5904656"/>
          </a:xfrm>
        </p:spPr>
        <p:txBody>
          <a:bodyPr>
            <a:normAutofit fontScale="92500"/>
          </a:bodyPr>
          <a:lstStyle/>
          <a:p>
            <a:pPr algn="just"/>
            <a:r>
              <a:rPr lang="el-GR" dirty="0" smtClean="0"/>
              <a:t>Σύμφωνα με τα ΕΛΠ, για να προσδιορίσουμε τα ποσοστά συμμετοχής της μητρικής στη θυγατρική θα πρέπει από τις μετοχές ή τα μερίδια της θυγατρικής που κατέχει η μητρική να αφαιρέσουμε τα δικαιώματα τα οποία: </a:t>
            </a:r>
          </a:p>
          <a:p>
            <a:pPr algn="just"/>
            <a:r>
              <a:rPr lang="el-GR" b="1" dirty="0" smtClean="0">
                <a:solidFill>
                  <a:srgbClr val="FFC000"/>
                </a:solidFill>
              </a:rPr>
              <a:t>α) ενσωματώνονται σε μετοχές που κατέχονται για λογαριασμό ενός προσώπου που δεν είναι ούτε η μητρική οντότητα ούτε μια θυγατρική οντότητα αυτής της μητρικής, ή </a:t>
            </a:r>
          </a:p>
          <a:p>
            <a:pPr algn="just"/>
            <a:r>
              <a:rPr lang="el-GR" b="1" dirty="0" smtClean="0">
                <a:solidFill>
                  <a:srgbClr val="006600"/>
                </a:solidFill>
              </a:rPr>
              <a:t>β) ενσωματώνονται σε μετοχές οι οποίες: </a:t>
            </a:r>
          </a:p>
          <a:p>
            <a:pPr algn="just">
              <a:buNone/>
            </a:pPr>
            <a:r>
              <a:rPr lang="el-GR" dirty="0" smtClean="0">
                <a:solidFill>
                  <a:srgbClr val="002060"/>
                </a:solidFill>
              </a:rPr>
              <a:t>		β1) κατέχονται για εγγύηση, εφόσον τα δικαιώματα αυτά ασκούνται, σύμφωνα με τις οδηγίες που έχουν ληφθεί, ή </a:t>
            </a:r>
          </a:p>
          <a:p>
            <a:pPr algn="just">
              <a:buNone/>
            </a:pPr>
            <a:r>
              <a:rPr lang="el-GR" dirty="0" smtClean="0">
                <a:solidFill>
                  <a:srgbClr val="0000FF"/>
                </a:solidFill>
              </a:rPr>
              <a:t>		β2) κατέχονται σε σχέση με δάνεια που χορηγήθηκαν στα πλαίσια της συνήθους επιχειρηματικής δραστηριότητας, εφόσον τα δικαιώματα ψήφου ασκούνται προς όφελος του προσώπου που παρέχει την εγγύηση. </a:t>
            </a:r>
            <a:endParaRPr lang="el-GR" dirty="0">
              <a:solidFill>
                <a:srgbClr val="0000FF"/>
              </a:solidFill>
            </a:endParaRPr>
          </a:p>
        </p:txBody>
      </p:sp>
      <p:sp>
        <p:nvSpPr>
          <p:cNvPr id="3" name="2 - Τίτλος"/>
          <p:cNvSpPr>
            <a:spLocks noGrp="1"/>
          </p:cNvSpPr>
          <p:nvPr>
            <p:ph type="title"/>
          </p:nvPr>
        </p:nvSpPr>
        <p:spPr>
          <a:xfrm>
            <a:off x="457200" y="152400"/>
            <a:ext cx="8229600" cy="540296"/>
          </a:xfrm>
        </p:spPr>
        <p:txBody>
          <a:bodyPr>
            <a:noAutofit/>
          </a:bodyPr>
          <a:lstStyle/>
          <a:p>
            <a:pPr algn="ctr"/>
            <a:r>
              <a:rPr lang="el-GR" sz="3200" b="1" dirty="0" smtClean="0">
                <a:solidFill>
                  <a:srgbClr val="7030A0"/>
                </a:solidFill>
                <a:latin typeface="Calibri" pitchFamily="34" charset="0"/>
              </a:rPr>
              <a:t>ΕΛΠ - Συμμετοχές σε Συνδεμένες Επιχειρήσεις  (1)</a:t>
            </a:r>
            <a:endParaRPr lang="el-GR" sz="3200" dirty="0">
              <a:solidFill>
                <a:srgbClr val="7030A0"/>
              </a:solidFill>
              <a:latin typeface="Calibri" pitchFamily="34" charset="0"/>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908720"/>
            <a:ext cx="8712968" cy="5688632"/>
          </a:xfrm>
        </p:spPr>
        <p:txBody>
          <a:bodyPr>
            <a:normAutofit fontScale="92500" lnSpcReduction="10000"/>
          </a:bodyPr>
          <a:lstStyle/>
          <a:p>
            <a:pPr algn="just"/>
            <a:r>
              <a:rPr lang="el-GR" dirty="0" smtClean="0">
                <a:solidFill>
                  <a:srgbClr val="FFFF00"/>
                </a:solidFill>
              </a:rPr>
              <a:t>Επίσης, για να προσδιορίσουμε το σύνολο των δικαιωμάτων ψήφων των μετόχων, εταίρων ή μελών της θυγατρικής οντότητας πρέπει να μειώσουμε, τα δικαιώματα ψήφου που ενσωματώνονται στις μετοχές, που κατέχονται από αυτή την ίδια την οντότητα, από μια θυγατρική αυτής της οντότητας, ή από ένα πρόσωπο που ενεργεί στο όνομά του, αλλά για λογαριασμό αυτών των οντοτήτων. </a:t>
            </a:r>
          </a:p>
          <a:p>
            <a:pPr algn="just"/>
            <a:r>
              <a:rPr lang="el-GR" dirty="0" smtClean="0">
                <a:solidFill>
                  <a:srgbClr val="0000FF"/>
                </a:solidFill>
              </a:rPr>
              <a:t>Προκύπτει λοιπόν ότι, για να προσδιορίσουμε τα παραπάνω ποσοστά πρέπει από τις μετοχές ή τα μερίδια της θυγατρικής, που κατέχει η μητρική, να αφαιρέσουμε εκείνα που απορρέουν : </a:t>
            </a:r>
          </a:p>
          <a:p>
            <a:pPr algn="just">
              <a:buNone/>
            </a:pPr>
            <a:r>
              <a:rPr lang="el-GR" dirty="0" smtClean="0">
                <a:solidFill>
                  <a:srgbClr val="002060"/>
                </a:solidFill>
              </a:rPr>
              <a:t>1) Από τις μετοχές ή τα μερίδια που κατέχονται για λογαριασμό άλλου προσώπου, εκτός της μητρικής ή θυγατρικής επιχειρήσεως.</a:t>
            </a:r>
          </a:p>
          <a:p>
            <a:pPr algn="just">
              <a:buNone/>
            </a:pPr>
            <a:r>
              <a:rPr lang="el-GR" dirty="0" smtClean="0">
                <a:solidFill>
                  <a:srgbClr val="FFC000"/>
                </a:solidFill>
              </a:rPr>
              <a:t>2) Τις μετοχές ή τα μερίδια που κατέχει η μητρική για </a:t>
            </a:r>
            <a:r>
              <a:rPr lang="el-GR" b="1" dirty="0" smtClean="0">
                <a:solidFill>
                  <a:srgbClr val="FFC000"/>
                </a:solidFill>
              </a:rPr>
              <a:t>εγγύηση ή για ασφάλεια δανείων. </a:t>
            </a:r>
          </a:p>
          <a:p>
            <a:endParaRPr lang="el-GR" dirty="0"/>
          </a:p>
        </p:txBody>
      </p:sp>
      <p:sp>
        <p:nvSpPr>
          <p:cNvPr id="3" name="2 - Τίτλος"/>
          <p:cNvSpPr>
            <a:spLocks noGrp="1"/>
          </p:cNvSpPr>
          <p:nvPr>
            <p:ph type="title"/>
          </p:nvPr>
        </p:nvSpPr>
        <p:spPr>
          <a:xfrm>
            <a:off x="179512" y="152400"/>
            <a:ext cx="8784976" cy="684312"/>
          </a:xfrm>
        </p:spPr>
        <p:txBody>
          <a:bodyPr>
            <a:normAutofit/>
          </a:bodyPr>
          <a:lstStyle/>
          <a:p>
            <a:pPr algn="ctr"/>
            <a:r>
              <a:rPr lang="el-GR" sz="3200" b="1" dirty="0" smtClean="0">
                <a:solidFill>
                  <a:srgbClr val="7030A0"/>
                </a:solidFill>
                <a:latin typeface="Calibri" pitchFamily="34" charset="0"/>
              </a:rPr>
              <a:t>ΕΛΠ -Συμμετοχές σε Συνδεμένες Επιχειρήσεις  (2)</a:t>
            </a:r>
            <a:endParaRPr lang="el-GR" sz="3200" dirty="0">
              <a:latin typeface="Calibri" pitchFamily="34" charset="0"/>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1052736"/>
            <a:ext cx="8712968" cy="5472608"/>
          </a:xfrm>
        </p:spPr>
        <p:txBody>
          <a:bodyPr>
            <a:normAutofit fontScale="25000" lnSpcReduction="20000"/>
          </a:bodyPr>
          <a:lstStyle/>
          <a:p>
            <a:pPr algn="just"/>
            <a:r>
              <a:rPr lang="el-GR" sz="11200" dirty="0" smtClean="0">
                <a:solidFill>
                  <a:srgbClr val="FFC000"/>
                </a:solidFill>
              </a:rPr>
              <a:t>Τέλος ορίζεται ότι για να προσδιορίσουμε το σύνολο του κεφαλαίου ή των δικαιωμάτων ψήφου των μετόχων ή εταίρων της θυγατρικής , πρέπει να αφαιρέσουμε τις </a:t>
            </a:r>
            <a:r>
              <a:rPr lang="el-GR" sz="11200" b="1" dirty="0" smtClean="0">
                <a:solidFill>
                  <a:srgbClr val="FFC000"/>
                </a:solidFill>
              </a:rPr>
              <a:t>μετοχές ή τα μερίδια που κατέχονται: </a:t>
            </a:r>
          </a:p>
          <a:p>
            <a:pPr marL="514350" indent="-514350" algn="just">
              <a:buFont typeface="+mj-lt"/>
              <a:buAutoNum type="alphaLcPeriod"/>
            </a:pPr>
            <a:r>
              <a:rPr lang="el-GR" sz="11200" dirty="0" smtClean="0">
                <a:solidFill>
                  <a:srgbClr val="0000FF"/>
                </a:solidFill>
              </a:rPr>
              <a:t>Είτε από την ίδια την θυγατρική επιχείρηση </a:t>
            </a:r>
          </a:p>
          <a:p>
            <a:pPr marL="514350" indent="-514350" algn="just">
              <a:buFont typeface="+mj-lt"/>
              <a:buAutoNum type="alphaLcPeriod"/>
            </a:pPr>
            <a:r>
              <a:rPr lang="el-GR" sz="11200" dirty="0" smtClean="0">
                <a:solidFill>
                  <a:srgbClr val="006600"/>
                </a:solidFill>
              </a:rPr>
              <a:t>Είτε από τις θυγατρικές της επιχειρήσεις </a:t>
            </a:r>
          </a:p>
          <a:p>
            <a:pPr marL="514350" indent="-514350" algn="just">
              <a:buFont typeface="+mj-lt"/>
              <a:buAutoNum type="alphaLcPeriod"/>
            </a:pPr>
            <a:r>
              <a:rPr lang="el-GR" sz="11200" dirty="0" smtClean="0">
                <a:solidFill>
                  <a:srgbClr val="C00000"/>
                </a:solidFill>
              </a:rPr>
              <a:t>Είτε από πρόσωπο που ενεργεί στο όνομά του, αλλά για λογαριασμό των παραπάνω επιχειρήσεων (θυγατρικής και των θυγατρικών της). </a:t>
            </a:r>
          </a:p>
          <a:p>
            <a:endParaRPr lang="el-GR" dirty="0"/>
          </a:p>
        </p:txBody>
      </p:sp>
      <p:sp>
        <p:nvSpPr>
          <p:cNvPr id="3" name="2 - Τίτλος"/>
          <p:cNvSpPr>
            <a:spLocks noGrp="1"/>
          </p:cNvSpPr>
          <p:nvPr>
            <p:ph type="title"/>
          </p:nvPr>
        </p:nvSpPr>
        <p:spPr>
          <a:xfrm>
            <a:off x="0" y="152400"/>
            <a:ext cx="9144000" cy="684312"/>
          </a:xfrm>
        </p:spPr>
        <p:txBody>
          <a:bodyPr>
            <a:normAutofit/>
          </a:bodyPr>
          <a:lstStyle/>
          <a:p>
            <a:pPr algn="ctr"/>
            <a:r>
              <a:rPr lang="el-GR" sz="3200" b="1" dirty="0" smtClean="0">
                <a:solidFill>
                  <a:srgbClr val="7030A0"/>
                </a:solidFill>
                <a:latin typeface="Calibri" pitchFamily="34" charset="0"/>
              </a:rPr>
              <a:t>ΕΛΠ - Συμμετοχές σε Συνδεμένες Επιχειρήσεις  (3)</a:t>
            </a:r>
            <a:endParaRPr lang="el-GR" sz="3200" dirty="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908720"/>
            <a:ext cx="8712968" cy="5616624"/>
          </a:xfrm>
        </p:spPr>
        <p:txBody>
          <a:bodyPr>
            <a:normAutofit/>
          </a:bodyPr>
          <a:lstStyle/>
          <a:p>
            <a:pPr algn="just"/>
            <a:r>
              <a:rPr lang="el-GR" sz="3200" dirty="0" smtClean="0">
                <a:solidFill>
                  <a:srgbClr val="0000FF"/>
                </a:solidFill>
                <a:latin typeface="Calibri" pitchFamily="34" charset="0"/>
              </a:rPr>
              <a:t>Η επιχείρηση Α, την χρήση 1.1.- 31.12.2017, αγόρασε το 55% των μετοχών της επιχείρησης Β, που ανέρχονταν σε 100.000 τεμάχια. Την χρήση 1.1.- 31.12.2018 ο όμιλος επιχειρήσεων Α και Β κατάρτισε τον πρώτο ενοποιημένο ισολογισμό. Στις 31-12-2017 η Β κατείχε 8.400 ίδιες μετοχές. </a:t>
            </a:r>
          </a:p>
          <a:p>
            <a:pPr algn="just"/>
            <a:endParaRPr lang="el-GR" sz="3200" dirty="0" smtClean="0">
              <a:solidFill>
                <a:srgbClr val="0000FF"/>
              </a:solidFill>
              <a:latin typeface="Calibri" pitchFamily="34" charset="0"/>
            </a:endParaRPr>
          </a:p>
          <a:p>
            <a:pPr algn="just"/>
            <a:r>
              <a:rPr lang="el-GR" sz="3200" b="1" dirty="0" smtClean="0">
                <a:solidFill>
                  <a:srgbClr val="FFFF00"/>
                </a:solidFill>
                <a:latin typeface="Calibri" pitchFamily="34" charset="0"/>
              </a:rPr>
              <a:t>Να βρεθεί το ποσοστό συμμετοχής της Α στην Β</a:t>
            </a:r>
            <a:endParaRPr lang="el-GR" sz="3200" dirty="0" smtClean="0">
              <a:solidFill>
                <a:srgbClr val="0000FF"/>
              </a:solidFill>
              <a:latin typeface="Calibri" pitchFamily="34" charset="0"/>
            </a:endParaRPr>
          </a:p>
        </p:txBody>
      </p:sp>
      <p:sp>
        <p:nvSpPr>
          <p:cNvPr id="3" name="2 - Τίτλος"/>
          <p:cNvSpPr>
            <a:spLocks noGrp="1"/>
          </p:cNvSpPr>
          <p:nvPr>
            <p:ph type="title"/>
          </p:nvPr>
        </p:nvSpPr>
        <p:spPr>
          <a:xfrm>
            <a:off x="457200" y="152400"/>
            <a:ext cx="8229600" cy="756320"/>
          </a:xfrm>
        </p:spPr>
        <p:txBody>
          <a:bodyPr/>
          <a:lstStyle/>
          <a:p>
            <a:r>
              <a:rPr lang="el-GR" b="1" dirty="0" smtClean="0">
                <a:solidFill>
                  <a:srgbClr val="C00000"/>
                </a:solidFill>
              </a:rPr>
              <a:t>Παράδειγμα </a:t>
            </a:r>
            <a:endParaRPr lang="el-GR" dirty="0">
              <a:solidFill>
                <a:srgbClr val="C00000"/>
              </a:solidFill>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1196752"/>
            <a:ext cx="8784976" cy="5328592"/>
          </a:xfrm>
        </p:spPr>
        <p:txBody>
          <a:bodyPr>
            <a:normAutofit lnSpcReduction="10000"/>
          </a:bodyPr>
          <a:lstStyle/>
          <a:p>
            <a:pPr algn="just"/>
            <a:r>
              <a:rPr lang="el-GR" sz="3200" b="1" dirty="0" smtClean="0">
                <a:solidFill>
                  <a:srgbClr val="FFFF00"/>
                </a:solidFill>
                <a:latin typeface="Calibri" pitchFamily="34" charset="0"/>
              </a:rPr>
              <a:t>Το ποσοστό συμμετοχής της Α στην Β προσδιορίσθηκε ως εξής: </a:t>
            </a:r>
          </a:p>
          <a:p>
            <a:pPr algn="just"/>
            <a:r>
              <a:rPr lang="el-GR" sz="3200" b="1" dirty="0" smtClean="0">
                <a:solidFill>
                  <a:srgbClr val="7030A0"/>
                </a:solidFill>
                <a:latin typeface="Calibri" pitchFamily="34" charset="0"/>
              </a:rPr>
              <a:t>Ο αριθμός μετοχών της θυγατρικής Β που κατέχει η Α είναι 55.000μ </a:t>
            </a:r>
          </a:p>
          <a:p>
            <a:pPr algn="just"/>
            <a:r>
              <a:rPr lang="el-GR" sz="3200" b="1" dirty="0" smtClean="0">
                <a:solidFill>
                  <a:srgbClr val="006600"/>
                </a:solidFill>
                <a:latin typeface="Calibri" pitchFamily="34" charset="0"/>
              </a:rPr>
              <a:t>Ο αριθμός μετοχών που διαιρείται το κεφάλαιο της Β είναι 100.000μ </a:t>
            </a:r>
          </a:p>
          <a:p>
            <a:pPr algn="just"/>
            <a:r>
              <a:rPr lang="el-GR" sz="3200" b="1" dirty="0" smtClean="0">
                <a:solidFill>
                  <a:srgbClr val="FFC000"/>
                </a:solidFill>
                <a:latin typeface="Calibri" pitchFamily="34" charset="0"/>
              </a:rPr>
              <a:t>Μείον: Αριθμός μετοχών της Β που κατέχει η ίδια 8.400 </a:t>
            </a:r>
          </a:p>
          <a:p>
            <a:pPr algn="just"/>
            <a:r>
              <a:rPr lang="el-GR" sz="3200" b="1" dirty="0" smtClean="0">
                <a:solidFill>
                  <a:srgbClr val="C00000"/>
                </a:solidFill>
                <a:latin typeface="Calibri" pitchFamily="34" charset="0"/>
              </a:rPr>
              <a:t>Υπόλοιπο 91.600 </a:t>
            </a:r>
          </a:p>
          <a:p>
            <a:pPr algn="just"/>
            <a:r>
              <a:rPr lang="el-GR" sz="3200" b="1" dirty="0" smtClean="0">
                <a:solidFill>
                  <a:schemeClr val="bg1"/>
                </a:solidFill>
                <a:latin typeface="Calibri" pitchFamily="34" charset="0"/>
              </a:rPr>
              <a:t>Ποσοστό συμμετοχής της Α στην Β </a:t>
            </a:r>
            <a:r>
              <a:rPr lang="en-US" sz="3200" b="1" dirty="0" smtClean="0">
                <a:solidFill>
                  <a:schemeClr val="bg1"/>
                </a:solidFill>
                <a:latin typeface="Calibri" pitchFamily="34" charset="0"/>
              </a:rPr>
              <a:t>(</a:t>
            </a:r>
            <a:r>
              <a:rPr lang="el-GR" sz="3200" b="1" dirty="0" smtClean="0">
                <a:solidFill>
                  <a:schemeClr val="bg1"/>
                </a:solidFill>
                <a:latin typeface="Calibri" pitchFamily="34" charset="0"/>
              </a:rPr>
              <a:t>55.000/91.600</a:t>
            </a:r>
            <a:r>
              <a:rPr lang="en-US" sz="3200" b="1" dirty="0" smtClean="0">
                <a:solidFill>
                  <a:schemeClr val="bg1"/>
                </a:solidFill>
                <a:latin typeface="Calibri" pitchFamily="34" charset="0"/>
              </a:rPr>
              <a:t>)*100 </a:t>
            </a:r>
            <a:r>
              <a:rPr lang="el-GR" sz="3200" b="1" dirty="0" smtClean="0">
                <a:solidFill>
                  <a:schemeClr val="bg1"/>
                </a:solidFill>
                <a:latin typeface="Calibri" pitchFamily="34" charset="0"/>
              </a:rPr>
              <a:t>= 60% . </a:t>
            </a:r>
          </a:p>
          <a:p>
            <a:endParaRPr lang="el-GR" dirty="0"/>
          </a:p>
        </p:txBody>
      </p:sp>
      <p:sp>
        <p:nvSpPr>
          <p:cNvPr id="3" name="2 - Τίτλος"/>
          <p:cNvSpPr>
            <a:spLocks noGrp="1"/>
          </p:cNvSpPr>
          <p:nvPr>
            <p:ph type="title"/>
          </p:nvPr>
        </p:nvSpPr>
        <p:spPr>
          <a:xfrm>
            <a:off x="457200" y="152400"/>
            <a:ext cx="8229600" cy="900336"/>
          </a:xfrm>
        </p:spPr>
        <p:txBody>
          <a:bodyPr/>
          <a:lstStyle/>
          <a:p>
            <a:r>
              <a:rPr lang="el-GR" b="1" dirty="0" smtClean="0">
                <a:solidFill>
                  <a:schemeClr val="bg1"/>
                </a:solidFill>
              </a:rPr>
              <a:t>ΛΥΣΗ</a:t>
            </a:r>
            <a:endParaRPr lang="el-GR" b="1"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normAutofit fontScale="90000"/>
          </a:bodyPr>
          <a:lstStyle/>
          <a:p>
            <a:pPr algn="ctr"/>
            <a:r>
              <a:rPr lang="el-GR" sz="4000" b="1" dirty="0">
                <a:solidFill>
                  <a:srgbClr val="FFFF00"/>
                </a:solidFill>
              </a:rPr>
              <a:t>ΔΙΕΘΝΗ ΛΟΓΙΣΤΙΚΑ </a:t>
            </a:r>
            <a:r>
              <a:rPr lang="el-GR" sz="4000" b="1" dirty="0" smtClean="0">
                <a:solidFill>
                  <a:srgbClr val="FFFF00"/>
                </a:solidFill>
              </a:rPr>
              <a:t>ΠΡΟΤΥΠΑ</a:t>
            </a:r>
            <a:r>
              <a:rPr lang="en-US" sz="4000" b="1" dirty="0" smtClean="0">
                <a:solidFill>
                  <a:srgbClr val="FFFF00"/>
                </a:solidFill>
              </a:rPr>
              <a:t> </a:t>
            </a:r>
            <a:r>
              <a:rPr lang="el-GR" sz="4000" b="1" dirty="0" smtClean="0">
                <a:solidFill>
                  <a:srgbClr val="FFFF00"/>
                </a:solidFill>
              </a:rPr>
              <a:t/>
            </a:r>
            <a:br>
              <a:rPr lang="el-GR" sz="4000" b="1" dirty="0" smtClean="0">
                <a:solidFill>
                  <a:srgbClr val="FFFF00"/>
                </a:solidFill>
              </a:rPr>
            </a:br>
            <a:r>
              <a:rPr lang="en-US" sz="4000" b="1" dirty="0" smtClean="0">
                <a:solidFill>
                  <a:srgbClr val="FFFF00"/>
                </a:solidFill>
              </a:rPr>
              <a:t>(</a:t>
            </a:r>
            <a:r>
              <a:rPr lang="el-GR" sz="4000" b="1" dirty="0" smtClean="0">
                <a:solidFill>
                  <a:srgbClr val="FFFF00"/>
                </a:solidFill>
              </a:rPr>
              <a:t>ΔΛΠ, ΔΠΧΠ, ΔΠΧΑ).</a:t>
            </a:r>
            <a:endParaRPr lang="el-GR" sz="4000" b="1" dirty="0">
              <a:solidFill>
                <a:srgbClr val="FFFF00"/>
              </a:solidFill>
            </a:endParaRPr>
          </a:p>
        </p:txBody>
      </p:sp>
      <p:sp>
        <p:nvSpPr>
          <p:cNvPr id="3075" name="Rectangle 3"/>
          <p:cNvSpPr>
            <a:spLocks noGrp="1" noChangeArrowheads="1"/>
          </p:cNvSpPr>
          <p:nvPr>
            <p:ph type="body" idx="1"/>
          </p:nvPr>
        </p:nvSpPr>
        <p:spPr>
          <a:xfrm>
            <a:off x="323528" y="1600200"/>
            <a:ext cx="8496944" cy="4525963"/>
          </a:xfrm>
        </p:spPr>
        <p:txBody>
          <a:bodyPr>
            <a:normAutofit/>
          </a:bodyPr>
          <a:lstStyle/>
          <a:p>
            <a:pPr algn="just"/>
            <a:r>
              <a:rPr lang="el-GR" sz="2800" dirty="0">
                <a:latin typeface="Arial" pitchFamily="34" charset="0"/>
                <a:cs typeface="Arial" pitchFamily="34" charset="0"/>
              </a:rPr>
              <a:t>Ως Διεθνή Λογιστικά Πρότυπα ορίζονται, οι εγκεκριμένες εκθέσεις που εμφανίζουν τον τρόπο παρουσίασης των συναλλαγών μέσω οικονομικών καταστάσεων. </a:t>
            </a:r>
          </a:p>
          <a:p>
            <a:pPr algn="just"/>
            <a:r>
              <a:rPr lang="el-GR" sz="2800" dirty="0">
                <a:latin typeface="Arial" pitchFamily="34" charset="0"/>
                <a:cs typeface="Arial" pitchFamily="34" charset="0"/>
              </a:rPr>
              <a:t>Τα </a:t>
            </a:r>
            <a:r>
              <a:rPr lang="el-GR" sz="2800" dirty="0" smtClean="0">
                <a:latin typeface="Arial" pitchFamily="34" charset="0"/>
                <a:cs typeface="Arial" pitchFamily="34" charset="0"/>
              </a:rPr>
              <a:t>ΔΛΠ αποτελούν </a:t>
            </a:r>
            <a:r>
              <a:rPr lang="el-GR" sz="2800" dirty="0">
                <a:latin typeface="Arial" pitchFamily="34" charset="0"/>
                <a:cs typeface="Arial" pitchFamily="34" charset="0"/>
              </a:rPr>
              <a:t>το μέλλον και συνάμα την παρακαταθήκη όσον αφορά την εξέλιξη της λογιστικής τυποποίησης ολόκληρης της εργασίας και της οργάνωσης ενός </a:t>
            </a:r>
            <a:r>
              <a:rPr lang="el-GR" sz="2800" dirty="0" smtClean="0">
                <a:latin typeface="Arial" pitchFamily="34" charset="0"/>
                <a:cs typeface="Arial" pitchFamily="34" charset="0"/>
              </a:rPr>
              <a:t>λογιστηρίου. </a:t>
            </a:r>
            <a:r>
              <a:rPr lang="el-GR" sz="2800" dirty="0">
                <a:latin typeface="Arial" pitchFamily="34" charset="0"/>
                <a:cs typeface="Arial" pitchFamily="34" charset="0"/>
              </a:rPr>
              <a:t/>
            </a:r>
            <a:br>
              <a:rPr lang="el-GR" sz="2800" dirty="0">
                <a:latin typeface="Arial" pitchFamily="34" charset="0"/>
                <a:cs typeface="Arial" pitchFamily="34" charset="0"/>
              </a:rPr>
            </a:br>
            <a:endParaRPr lang="el-GR" sz="2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692696"/>
            <a:ext cx="8712968" cy="5832648"/>
          </a:xfrm>
        </p:spPr>
        <p:txBody>
          <a:bodyPr/>
          <a:lstStyle/>
          <a:p>
            <a:pPr algn="just"/>
            <a:r>
              <a:rPr lang="el-GR" dirty="0" smtClean="0">
                <a:solidFill>
                  <a:schemeClr val="bg1"/>
                </a:solidFill>
                <a:latin typeface="Calibri" pitchFamily="34" charset="0"/>
              </a:rPr>
              <a:t>Με βάση τις διατάξεις των Ε.Λ.Π. τα δικαιώματα συμμετοχής επί του κεφαλαίου άλλων οντοτήτων, οποιασδήποτε νομικής μορφής καταχωρούνται στους υπολογαριασμούς του πρωτοβάθμιου λογαριασμού 36  «Συμμετοχές», οι οποίοι εμφανίζονται στα μη κυκλοφορούντα περιουσιακά στοιχεία του Ισολογισμού, όπως παρακάτω:</a:t>
            </a:r>
          </a:p>
          <a:p>
            <a:pPr algn="just"/>
            <a:endParaRPr lang="el-GR" dirty="0">
              <a:solidFill>
                <a:schemeClr val="bg1"/>
              </a:solidFill>
              <a:latin typeface="Calibri" pitchFamily="34" charset="0"/>
            </a:endParaRPr>
          </a:p>
        </p:txBody>
      </p:sp>
      <p:sp>
        <p:nvSpPr>
          <p:cNvPr id="3" name="2 - Τίτλος"/>
          <p:cNvSpPr>
            <a:spLocks noGrp="1"/>
          </p:cNvSpPr>
          <p:nvPr>
            <p:ph type="title"/>
          </p:nvPr>
        </p:nvSpPr>
        <p:spPr>
          <a:xfrm>
            <a:off x="457200" y="152400"/>
            <a:ext cx="8229600" cy="540296"/>
          </a:xfrm>
        </p:spPr>
        <p:txBody>
          <a:bodyPr>
            <a:normAutofit fontScale="90000"/>
          </a:bodyPr>
          <a:lstStyle/>
          <a:p>
            <a:pPr algn="ctr"/>
            <a:r>
              <a:rPr lang="el-GR" b="1" dirty="0" smtClean="0">
                <a:solidFill>
                  <a:srgbClr val="FFC000"/>
                </a:solidFill>
              </a:rPr>
              <a:t>ΛΟΓΑΡΙΑΣΜΟΣ 36 «ΣΥΜΜΕΤΟΧΕΣ»</a:t>
            </a:r>
            <a:endParaRPr lang="el-GR" b="1" dirty="0">
              <a:solidFill>
                <a:srgbClr val="FFC000"/>
              </a:solidFill>
            </a:endParaRPr>
          </a:p>
        </p:txBody>
      </p:sp>
      <p:pic>
        <p:nvPicPr>
          <p:cNvPr id="4099" name="Picture 3"/>
          <p:cNvPicPr>
            <a:picLocks noChangeAspect="1" noChangeArrowheads="1"/>
          </p:cNvPicPr>
          <p:nvPr/>
        </p:nvPicPr>
        <p:blipFill>
          <a:blip r:embed="rId2" cstate="print"/>
          <a:srcRect/>
          <a:stretch>
            <a:fillRect/>
          </a:stretch>
        </p:blipFill>
        <p:spPr bwMode="auto">
          <a:xfrm>
            <a:off x="395536" y="3140968"/>
            <a:ext cx="8424936" cy="33843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908720"/>
            <a:ext cx="8712968" cy="5616624"/>
          </a:xfrm>
        </p:spPr>
        <p:txBody>
          <a:bodyPr/>
          <a:lstStyle/>
          <a:p>
            <a:pPr algn="just"/>
            <a:r>
              <a:rPr lang="el-GR" b="1" dirty="0" smtClean="0">
                <a:latin typeface="Calibri" pitchFamily="34" charset="0"/>
              </a:rPr>
              <a:t>Με βάση τις διατάξεις των Ε.Λ.Π. όταν τα χρηματοοικονομικά περιουσιακά στοιχεία παρακολουθούνται στο κόστος κτήσης ο λογαριασμός 34  «Επενδύσεις» αναλύεται στους υπολογαριασμούς:</a:t>
            </a:r>
          </a:p>
          <a:p>
            <a:pPr algn="just"/>
            <a:endParaRPr lang="el-GR" b="1" dirty="0">
              <a:latin typeface="Calibri" pitchFamily="34" charset="0"/>
            </a:endParaRPr>
          </a:p>
        </p:txBody>
      </p:sp>
      <p:sp>
        <p:nvSpPr>
          <p:cNvPr id="3" name="2 - Τίτλος"/>
          <p:cNvSpPr>
            <a:spLocks noGrp="1"/>
          </p:cNvSpPr>
          <p:nvPr>
            <p:ph type="title"/>
          </p:nvPr>
        </p:nvSpPr>
        <p:spPr>
          <a:xfrm>
            <a:off x="457200" y="152400"/>
            <a:ext cx="8229600" cy="684312"/>
          </a:xfrm>
        </p:spPr>
        <p:txBody>
          <a:bodyPr>
            <a:normAutofit fontScale="90000"/>
          </a:bodyPr>
          <a:lstStyle/>
          <a:p>
            <a:pPr algn="ctr"/>
            <a:r>
              <a:rPr lang="el-GR" b="1" dirty="0" smtClean="0">
                <a:solidFill>
                  <a:srgbClr val="7030A0"/>
                </a:solidFill>
                <a:latin typeface="Calibri" pitchFamily="34" charset="0"/>
              </a:rPr>
              <a:t>Λογαριασμός 34 «Επενδύσεις»</a:t>
            </a:r>
            <a:endParaRPr lang="el-GR" b="1" dirty="0">
              <a:solidFill>
                <a:srgbClr val="7030A0"/>
              </a:solidFill>
              <a:latin typeface="Calibri" pitchFamily="34" charset="0"/>
            </a:endParaRPr>
          </a:p>
        </p:txBody>
      </p:sp>
      <p:pic>
        <p:nvPicPr>
          <p:cNvPr id="5122" name="Picture 2"/>
          <p:cNvPicPr>
            <a:picLocks noChangeAspect="1" noChangeArrowheads="1"/>
          </p:cNvPicPr>
          <p:nvPr/>
        </p:nvPicPr>
        <p:blipFill>
          <a:blip r:embed="rId2" cstate="print"/>
          <a:srcRect/>
          <a:stretch>
            <a:fillRect/>
          </a:stretch>
        </p:blipFill>
        <p:spPr bwMode="auto">
          <a:xfrm>
            <a:off x="395536" y="2636912"/>
            <a:ext cx="8424936" cy="37444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0" y="152400"/>
            <a:ext cx="9144000" cy="828328"/>
          </a:xfrm>
        </p:spPr>
        <p:txBody>
          <a:bodyPr/>
          <a:lstStyle/>
          <a:p>
            <a:pPr algn="ctr"/>
            <a:r>
              <a:rPr lang="el-GR" sz="3200" b="1" dirty="0">
                <a:solidFill>
                  <a:srgbClr val="FFC000"/>
                </a:solidFill>
              </a:rPr>
              <a:t>ΜΕΤΑΒΟΛΕΣ ΣΥΜΜΕΤΟΧΩΝ ΚΑΙ ΧΡΕΟΓΡΑΦΩΝ</a:t>
            </a:r>
          </a:p>
        </p:txBody>
      </p:sp>
      <p:sp>
        <p:nvSpPr>
          <p:cNvPr id="138243" name="Rectangle 3"/>
          <p:cNvSpPr>
            <a:spLocks noGrp="1" noChangeArrowheads="1"/>
          </p:cNvSpPr>
          <p:nvPr>
            <p:ph type="body" idx="1"/>
          </p:nvPr>
        </p:nvSpPr>
        <p:spPr>
          <a:xfrm>
            <a:off x="457200" y="1196752"/>
            <a:ext cx="8229600" cy="4929411"/>
          </a:xfrm>
        </p:spPr>
        <p:txBody>
          <a:bodyPr/>
          <a:lstStyle/>
          <a:p>
            <a:pPr>
              <a:lnSpc>
                <a:spcPct val="90000"/>
              </a:lnSpc>
              <a:buFontTx/>
              <a:buNone/>
            </a:pPr>
            <a:r>
              <a:rPr lang="el-GR" sz="1800" b="1" u="sng" dirty="0"/>
              <a:t>ΑΥΞΗΣΕΙΣ ΟΡΙΣΤΙΚΕΣ</a:t>
            </a:r>
            <a:r>
              <a:rPr lang="el-GR" sz="1800" b="1" dirty="0"/>
              <a:t>                                </a:t>
            </a:r>
            <a:r>
              <a:rPr lang="el-GR" sz="1800" b="1" dirty="0" smtClean="0"/>
              <a:t>		</a:t>
            </a:r>
            <a:r>
              <a:rPr lang="el-GR" sz="1800" b="1" u="sng" dirty="0" smtClean="0"/>
              <a:t>ΜΕΙΩΣΕΙΣ </a:t>
            </a:r>
            <a:r>
              <a:rPr lang="el-GR" sz="1800" b="1" u="sng" dirty="0"/>
              <a:t>ΟΡΙΣΤΙΚΕΣ</a:t>
            </a:r>
            <a:r>
              <a:rPr lang="el-GR" sz="1800" b="1" dirty="0"/>
              <a:t>    </a:t>
            </a:r>
            <a:endParaRPr lang="el-GR" sz="1800" b="1" i="1" dirty="0">
              <a:latin typeface="Times New Roman" pitchFamily="18" charset="0"/>
            </a:endParaRPr>
          </a:p>
          <a:p>
            <a:pPr>
              <a:lnSpc>
                <a:spcPct val="90000"/>
              </a:lnSpc>
              <a:buFontTx/>
              <a:buNone/>
            </a:pPr>
            <a:r>
              <a:rPr lang="el-GR" sz="1800" i="1" dirty="0">
                <a:latin typeface="Times New Roman" pitchFamily="18" charset="0"/>
              </a:rPr>
              <a:t>               </a:t>
            </a:r>
          </a:p>
          <a:p>
            <a:pPr>
              <a:lnSpc>
                <a:spcPct val="90000"/>
              </a:lnSpc>
              <a:buFontTx/>
              <a:buNone/>
            </a:pPr>
            <a:r>
              <a:rPr lang="el-GR" sz="1800" i="1" dirty="0">
                <a:latin typeface="Times New Roman" pitchFamily="18" charset="0"/>
              </a:rPr>
              <a:t> </a:t>
            </a:r>
            <a:r>
              <a:rPr lang="el-GR" sz="1800" b="1" i="1" dirty="0">
                <a:latin typeface="Times New Roman" pitchFamily="18" charset="0"/>
              </a:rPr>
              <a:t>Αγορά  </a:t>
            </a:r>
            <a:r>
              <a:rPr lang="el-GR" sz="1800" i="1" dirty="0">
                <a:latin typeface="Times New Roman" pitchFamily="18" charset="0"/>
              </a:rPr>
              <a:t>                                                                         </a:t>
            </a:r>
            <a:r>
              <a:rPr lang="el-GR" sz="1800" b="1" i="1" dirty="0">
                <a:latin typeface="Times New Roman" pitchFamily="18" charset="0"/>
              </a:rPr>
              <a:t>Πώληση</a:t>
            </a:r>
          </a:p>
          <a:p>
            <a:pPr>
              <a:lnSpc>
                <a:spcPct val="90000"/>
              </a:lnSpc>
              <a:buFontTx/>
              <a:buNone/>
            </a:pPr>
            <a:r>
              <a:rPr lang="el-GR" sz="1800" i="1" dirty="0">
                <a:latin typeface="Times New Roman" pitchFamily="18" charset="0"/>
              </a:rPr>
              <a:t>Δωρεά από τρίτο </a:t>
            </a:r>
            <a:r>
              <a:rPr lang="el-GR" sz="1800" dirty="0">
                <a:latin typeface="Times New Roman" pitchFamily="18" charset="0"/>
              </a:rPr>
              <a:t>(λόγω                                                </a:t>
            </a:r>
            <a:r>
              <a:rPr lang="el-GR" sz="1800" i="1" dirty="0">
                <a:latin typeface="Times New Roman" pitchFamily="18" charset="0"/>
              </a:rPr>
              <a:t>Δωρεά σε τρίτο</a:t>
            </a:r>
            <a:endParaRPr lang="el-GR" sz="1800" dirty="0">
              <a:latin typeface="Times New Roman" pitchFamily="18" charset="0"/>
            </a:endParaRPr>
          </a:p>
          <a:p>
            <a:pPr>
              <a:lnSpc>
                <a:spcPct val="90000"/>
              </a:lnSpc>
              <a:buFontTx/>
              <a:buNone/>
            </a:pPr>
            <a:r>
              <a:rPr lang="el-GR" sz="1800" dirty="0">
                <a:latin typeface="Times New Roman" pitchFamily="18" charset="0"/>
              </a:rPr>
              <a:t>κεφαλοποιήσεως αποθεματικών,                         </a:t>
            </a:r>
          </a:p>
          <a:p>
            <a:pPr>
              <a:lnSpc>
                <a:spcPct val="90000"/>
              </a:lnSpc>
              <a:buFontTx/>
              <a:buNone/>
            </a:pPr>
            <a:r>
              <a:rPr lang="el-GR" sz="1800" dirty="0">
                <a:latin typeface="Times New Roman" pitchFamily="18" charset="0"/>
              </a:rPr>
              <a:t>Αναπροσαρμογής αξίας ακινήτων κ.λ.π.)</a:t>
            </a:r>
            <a:r>
              <a:rPr lang="el-GR" sz="1800" i="1" u="sng" dirty="0">
                <a:latin typeface="Times New Roman" pitchFamily="18" charset="0"/>
              </a:rPr>
              <a:t> </a:t>
            </a:r>
          </a:p>
          <a:p>
            <a:pPr>
              <a:lnSpc>
                <a:spcPct val="90000"/>
              </a:lnSpc>
              <a:buFontTx/>
              <a:buNone/>
            </a:pPr>
            <a:r>
              <a:rPr lang="el-GR" sz="1800" i="1" dirty="0">
                <a:latin typeface="Times New Roman" pitchFamily="18" charset="0"/>
              </a:rPr>
              <a:t>Εισφορά από τρίτο                                                       Εισφορά σε τρίτο</a:t>
            </a:r>
          </a:p>
          <a:p>
            <a:pPr>
              <a:lnSpc>
                <a:spcPct val="90000"/>
              </a:lnSpc>
              <a:buFontTx/>
              <a:buNone/>
            </a:pPr>
            <a:endParaRPr lang="el-GR" sz="1800" i="1" dirty="0">
              <a:latin typeface="Times New Roman" pitchFamily="18" charset="0"/>
            </a:endParaRPr>
          </a:p>
          <a:p>
            <a:pPr algn="ctr">
              <a:lnSpc>
                <a:spcPct val="90000"/>
              </a:lnSpc>
              <a:buFontTx/>
              <a:buNone/>
            </a:pPr>
            <a:r>
              <a:rPr lang="el-GR" sz="1800" b="1" i="1" u="sng" dirty="0"/>
              <a:t>ΜΕΙΩΣΕΙΣ </a:t>
            </a:r>
            <a:r>
              <a:rPr lang="el-GR" sz="1800" b="1" i="1" u="sng" dirty="0" smtClean="0"/>
              <a:t>ΚΑΤΑ </a:t>
            </a:r>
            <a:r>
              <a:rPr lang="el-GR" sz="1800" b="1" i="1" u="sng" dirty="0"/>
              <a:t>ΠΡΟΒΛΕΨΗ</a:t>
            </a:r>
            <a:endParaRPr lang="el-GR" sz="1800" b="1" i="1" dirty="0"/>
          </a:p>
          <a:p>
            <a:pPr algn="ctr">
              <a:lnSpc>
                <a:spcPct val="90000"/>
              </a:lnSpc>
              <a:buFontTx/>
              <a:buNone/>
            </a:pPr>
            <a:endParaRPr lang="el-GR" sz="1800" i="1" dirty="0"/>
          </a:p>
          <a:p>
            <a:pPr>
              <a:lnSpc>
                <a:spcPct val="90000"/>
              </a:lnSpc>
              <a:buFontTx/>
              <a:buNone/>
            </a:pPr>
            <a:r>
              <a:rPr lang="el-GR" sz="1800" i="1" dirty="0">
                <a:latin typeface="Times New Roman" pitchFamily="18" charset="0"/>
              </a:rPr>
              <a:t>Πρόβλεψη υποτίμηση συμμετοχών και χρεογράφων </a:t>
            </a:r>
            <a:r>
              <a:rPr lang="el-GR" sz="1800" dirty="0">
                <a:latin typeface="Times New Roman" pitchFamily="18" charset="0"/>
              </a:rPr>
              <a:t>(Σημειώνεται ότι η πρόβλεψη </a:t>
            </a:r>
          </a:p>
          <a:p>
            <a:pPr>
              <a:lnSpc>
                <a:spcPct val="90000"/>
              </a:lnSpc>
              <a:buFontTx/>
              <a:buNone/>
            </a:pPr>
            <a:r>
              <a:rPr lang="el-GR" sz="1800" dirty="0">
                <a:latin typeface="Times New Roman" pitchFamily="18" charset="0"/>
              </a:rPr>
              <a:t>υποτίμησης συμμετοχών και χρεογράφων, εμφανίζεται στο ενεργητικό του </a:t>
            </a:r>
          </a:p>
          <a:p>
            <a:pPr>
              <a:lnSpc>
                <a:spcPct val="90000"/>
              </a:lnSpc>
              <a:buFontTx/>
              <a:buNone/>
            </a:pPr>
            <a:r>
              <a:rPr lang="el-GR" sz="1800" dirty="0">
                <a:latin typeface="Times New Roman" pitchFamily="18" charset="0"/>
              </a:rPr>
              <a:t>ισολογισμού αφαιρετικά από το ποσό του τέλους χρήσεως των συμμετοχών και </a:t>
            </a:r>
          </a:p>
          <a:p>
            <a:pPr>
              <a:lnSpc>
                <a:spcPct val="90000"/>
              </a:lnSpc>
              <a:buFontTx/>
              <a:buNone/>
            </a:pPr>
            <a:r>
              <a:rPr lang="el-GR" sz="1800" dirty="0">
                <a:latin typeface="Times New Roman" pitchFamily="18" charset="0"/>
              </a:rPr>
              <a:t>χρεογράφων)</a:t>
            </a:r>
            <a:endParaRPr lang="el-GR" sz="1800" i="1" dirty="0">
              <a:latin typeface="Times New Roman" pitchFamily="18" charset="0"/>
            </a:endParaRPr>
          </a:p>
        </p:txBody>
      </p:sp>
      <p:sp>
        <p:nvSpPr>
          <p:cNvPr id="138244" name="AutoShape 4"/>
          <p:cNvSpPr>
            <a:spLocks/>
          </p:cNvSpPr>
          <p:nvPr/>
        </p:nvSpPr>
        <p:spPr bwMode="auto">
          <a:xfrm rot="5400000">
            <a:off x="1727201" y="584200"/>
            <a:ext cx="360362" cy="3024187"/>
          </a:xfrm>
          <a:prstGeom prst="leftBrace">
            <a:avLst>
              <a:gd name="adj1" fmla="val 69934"/>
              <a:gd name="adj2" fmla="val 50000"/>
            </a:avLst>
          </a:prstGeom>
          <a:noFill/>
          <a:ln w="22225">
            <a:solidFill>
              <a:srgbClr val="FF0000"/>
            </a:solidFill>
            <a:round/>
            <a:headEnd/>
            <a:tailEnd/>
          </a:ln>
          <a:effectLst/>
        </p:spPr>
        <p:txBody>
          <a:bodyPr wrap="none" anchor="ctr"/>
          <a:lstStyle/>
          <a:p>
            <a:endParaRPr lang="el-GR" dirty="0"/>
          </a:p>
        </p:txBody>
      </p:sp>
      <p:sp>
        <p:nvSpPr>
          <p:cNvPr id="138245" name="AutoShape 5"/>
          <p:cNvSpPr>
            <a:spLocks/>
          </p:cNvSpPr>
          <p:nvPr/>
        </p:nvSpPr>
        <p:spPr bwMode="auto">
          <a:xfrm rot="5400000">
            <a:off x="6731795" y="548481"/>
            <a:ext cx="360362" cy="3095625"/>
          </a:xfrm>
          <a:prstGeom prst="leftBrace">
            <a:avLst>
              <a:gd name="adj1" fmla="val 71586"/>
              <a:gd name="adj2" fmla="val 50000"/>
            </a:avLst>
          </a:prstGeom>
          <a:noFill/>
          <a:ln w="22225">
            <a:solidFill>
              <a:srgbClr val="FF0000"/>
            </a:solidFill>
            <a:round/>
            <a:headEnd/>
            <a:tailEnd/>
          </a:ln>
          <a:effectLst/>
        </p:spPr>
        <p:txBody>
          <a:bodyPr wrap="none" anchor="ctr"/>
          <a:lstStyle/>
          <a:p>
            <a:endParaRPr lang="el-GR" dirty="0"/>
          </a:p>
        </p:txBody>
      </p:sp>
      <p:sp>
        <p:nvSpPr>
          <p:cNvPr id="138246" name="AutoShape 6"/>
          <p:cNvSpPr>
            <a:spLocks/>
          </p:cNvSpPr>
          <p:nvPr/>
        </p:nvSpPr>
        <p:spPr bwMode="auto">
          <a:xfrm rot="5400000">
            <a:off x="4139431" y="333177"/>
            <a:ext cx="360363" cy="7704137"/>
          </a:xfrm>
          <a:prstGeom prst="leftBrace">
            <a:avLst>
              <a:gd name="adj1" fmla="val 178157"/>
              <a:gd name="adj2" fmla="val 50000"/>
            </a:avLst>
          </a:prstGeom>
          <a:noFill/>
          <a:ln w="22225">
            <a:solidFill>
              <a:srgbClr val="FF0000"/>
            </a:solidFill>
            <a:round/>
            <a:headEnd/>
            <a:tailEnd/>
          </a:ln>
          <a:effectLst/>
        </p:spPr>
        <p:txBody>
          <a:bodyPr wrap="none" anchor="ctr"/>
          <a:lstStyle/>
          <a:p>
            <a:endParaRPr lang="el-GR" dirty="0"/>
          </a:p>
        </p:txBody>
      </p:sp>
    </p:spTree>
  </p:cSld>
  <p:clrMapOvr>
    <a:masterClrMapping/>
  </p:clrMapOvr>
  <p:transition spd="med"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138242"/>
                                        </p:tgtEl>
                                        <p:attrNameLst>
                                          <p:attrName>style.visibility</p:attrName>
                                        </p:attrNameLst>
                                      </p:cBhvr>
                                      <p:to>
                                        <p:strVal val="visible"/>
                                      </p:to>
                                    </p:set>
                                    <p:anim to="" calcmode="lin" valueType="num">
                                      <p:cBhvr>
                                        <p:cTn id="7" dur="1" fill="hold"/>
                                        <p:tgtEl>
                                          <p:spTgt spid="138242"/>
                                        </p:tgtEl>
                                        <p:attrNameLst>
                                          <p:attrName/>
                                        </p:attrNameLst>
                                      </p:cBhvr>
                                    </p:anim>
                                  </p:childTnLst>
                                </p:cTn>
                              </p:par>
                            </p:childTnLst>
                          </p:cTn>
                        </p:par>
                        <p:par>
                          <p:cTn id="8" fill="hold">
                            <p:stCondLst>
                              <p:cond delay="0"/>
                            </p:stCondLst>
                            <p:childTnLst>
                              <p:par>
                                <p:cTn id="9" presetID="10" presetClass="entr" presetSubtype="0" fill="hold" nodeType="afterEffect">
                                  <p:stCondLst>
                                    <p:cond delay="1500"/>
                                  </p:stCondLst>
                                  <p:childTnLst>
                                    <p:set>
                                      <p:cBhvr>
                                        <p:cTn id="10" dur="1" fill="hold">
                                          <p:stCondLst>
                                            <p:cond delay="0"/>
                                          </p:stCondLst>
                                        </p:cTn>
                                        <p:tgtEl>
                                          <p:spTgt spid="138243">
                                            <p:txEl>
                                              <p:pRg st="0" end="0"/>
                                            </p:txEl>
                                          </p:spTgt>
                                        </p:tgtEl>
                                        <p:attrNameLst>
                                          <p:attrName>style.visibility</p:attrName>
                                        </p:attrNameLst>
                                      </p:cBhvr>
                                      <p:to>
                                        <p:strVal val="visible"/>
                                      </p:to>
                                    </p:set>
                                    <p:animEffect transition="in" filter="fade">
                                      <p:cBhvr>
                                        <p:cTn id="11" dur="2000"/>
                                        <p:tgtEl>
                                          <p:spTgt spid="138243">
                                            <p:txEl>
                                              <p:pRg st="0" end="0"/>
                                            </p:txEl>
                                          </p:spTgt>
                                        </p:tgtEl>
                                      </p:cBhvr>
                                    </p:animEffect>
                                  </p:childTnLst>
                                </p:cTn>
                              </p:par>
                              <p:par>
                                <p:cTn id="12" presetID="10" presetClass="entr" presetSubtype="0" fill="hold" nodeType="withEffect">
                                  <p:stCondLst>
                                    <p:cond delay="1500"/>
                                  </p:stCondLst>
                                  <p:childTnLst>
                                    <p:set>
                                      <p:cBhvr>
                                        <p:cTn id="13" dur="1" fill="hold">
                                          <p:stCondLst>
                                            <p:cond delay="0"/>
                                          </p:stCondLst>
                                        </p:cTn>
                                        <p:tgtEl>
                                          <p:spTgt spid="138243">
                                            <p:txEl>
                                              <p:pRg st="8" end="8"/>
                                            </p:txEl>
                                          </p:spTgt>
                                        </p:tgtEl>
                                        <p:attrNameLst>
                                          <p:attrName>style.visibility</p:attrName>
                                        </p:attrNameLst>
                                      </p:cBhvr>
                                      <p:to>
                                        <p:strVal val="visible"/>
                                      </p:to>
                                    </p:set>
                                    <p:animEffect transition="in" filter="fade">
                                      <p:cBhvr>
                                        <p:cTn id="14" dur="2000"/>
                                        <p:tgtEl>
                                          <p:spTgt spid="138243">
                                            <p:txEl>
                                              <p:pRg st="8" end="8"/>
                                            </p:txEl>
                                          </p:spTgt>
                                        </p:tgtEl>
                                      </p:cBhvr>
                                    </p:animEffect>
                                  </p:childTnLst>
                                </p:cTn>
                              </p:par>
                            </p:childTnLst>
                          </p:cTn>
                        </p:par>
                        <p:par>
                          <p:cTn id="15" fill="hold">
                            <p:stCondLst>
                              <p:cond delay="3500"/>
                            </p:stCondLst>
                            <p:childTnLst>
                              <p:par>
                                <p:cTn id="16" presetID="18" presetClass="entr" presetSubtype="12" fill="hold" grpId="0" nodeType="afterEffect">
                                  <p:stCondLst>
                                    <p:cond delay="0"/>
                                  </p:stCondLst>
                                  <p:childTnLst>
                                    <p:set>
                                      <p:cBhvr>
                                        <p:cTn id="17" dur="1" fill="hold">
                                          <p:stCondLst>
                                            <p:cond delay="0"/>
                                          </p:stCondLst>
                                        </p:cTn>
                                        <p:tgtEl>
                                          <p:spTgt spid="138244"/>
                                        </p:tgtEl>
                                        <p:attrNameLst>
                                          <p:attrName>style.visibility</p:attrName>
                                        </p:attrNameLst>
                                      </p:cBhvr>
                                      <p:to>
                                        <p:strVal val="visible"/>
                                      </p:to>
                                    </p:set>
                                    <p:animEffect transition="in" filter="strips(downLeft)">
                                      <p:cBhvr>
                                        <p:cTn id="18" dur="2000"/>
                                        <p:tgtEl>
                                          <p:spTgt spid="138244"/>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38245"/>
                                        </p:tgtEl>
                                        <p:attrNameLst>
                                          <p:attrName>style.visibility</p:attrName>
                                        </p:attrNameLst>
                                      </p:cBhvr>
                                      <p:to>
                                        <p:strVal val="visible"/>
                                      </p:to>
                                    </p:set>
                                    <p:animEffect transition="in" filter="strips(downLeft)">
                                      <p:cBhvr>
                                        <p:cTn id="21" dur="500"/>
                                        <p:tgtEl>
                                          <p:spTgt spid="138245"/>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138246"/>
                                        </p:tgtEl>
                                        <p:attrNameLst>
                                          <p:attrName>style.visibility</p:attrName>
                                        </p:attrNameLst>
                                      </p:cBhvr>
                                      <p:to>
                                        <p:strVal val="visible"/>
                                      </p:to>
                                    </p:set>
                                    <p:animEffect transition="in" filter="strips(downLeft)">
                                      <p:cBhvr>
                                        <p:cTn id="24" dur="2000"/>
                                        <p:tgtEl>
                                          <p:spTgt spid="138246"/>
                                        </p:tgtEl>
                                      </p:cBhvr>
                                    </p:animEffect>
                                  </p:childTnLst>
                                </p:cTn>
                              </p:par>
                            </p:childTnLst>
                          </p:cTn>
                        </p:par>
                        <p:par>
                          <p:cTn id="25" fill="hold">
                            <p:stCondLst>
                              <p:cond delay="5500"/>
                            </p:stCondLst>
                            <p:childTnLst>
                              <p:par>
                                <p:cTn id="26" presetID="10" presetClass="entr" presetSubtype="0" fill="hold" nodeType="afterEffect">
                                  <p:stCondLst>
                                    <p:cond delay="0"/>
                                  </p:stCondLst>
                                  <p:childTnLst>
                                    <p:set>
                                      <p:cBhvr>
                                        <p:cTn id="27" dur="1" fill="hold">
                                          <p:stCondLst>
                                            <p:cond delay="0"/>
                                          </p:stCondLst>
                                        </p:cTn>
                                        <p:tgtEl>
                                          <p:spTgt spid="138243">
                                            <p:txEl>
                                              <p:pRg st="2" end="2"/>
                                            </p:txEl>
                                          </p:spTgt>
                                        </p:tgtEl>
                                        <p:attrNameLst>
                                          <p:attrName>style.visibility</p:attrName>
                                        </p:attrNameLst>
                                      </p:cBhvr>
                                      <p:to>
                                        <p:strVal val="visible"/>
                                      </p:to>
                                    </p:set>
                                    <p:animEffect transition="in" filter="fade">
                                      <p:cBhvr>
                                        <p:cTn id="28" dur="2000"/>
                                        <p:tgtEl>
                                          <p:spTgt spid="138243">
                                            <p:txEl>
                                              <p:pRg st="2" end="2"/>
                                            </p:txEl>
                                          </p:spTgt>
                                        </p:tgtEl>
                                      </p:cBhvr>
                                    </p:animEffect>
                                  </p:childTnLst>
                                </p:cTn>
                              </p:par>
                            </p:childTnLst>
                          </p:cTn>
                        </p:par>
                        <p:par>
                          <p:cTn id="29" fill="hold">
                            <p:stCondLst>
                              <p:cond delay="7500"/>
                            </p:stCondLst>
                            <p:childTnLst>
                              <p:par>
                                <p:cTn id="30" presetID="10" presetClass="entr" presetSubtype="0" fill="hold" nodeType="afterEffect">
                                  <p:stCondLst>
                                    <p:cond delay="0"/>
                                  </p:stCondLst>
                                  <p:childTnLst>
                                    <p:set>
                                      <p:cBhvr>
                                        <p:cTn id="31" dur="1" fill="hold">
                                          <p:stCondLst>
                                            <p:cond delay="0"/>
                                          </p:stCondLst>
                                        </p:cTn>
                                        <p:tgtEl>
                                          <p:spTgt spid="138243">
                                            <p:txEl>
                                              <p:pRg st="3" end="3"/>
                                            </p:txEl>
                                          </p:spTgt>
                                        </p:tgtEl>
                                        <p:attrNameLst>
                                          <p:attrName>style.visibility</p:attrName>
                                        </p:attrNameLst>
                                      </p:cBhvr>
                                      <p:to>
                                        <p:strVal val="visible"/>
                                      </p:to>
                                    </p:set>
                                    <p:animEffect transition="in" filter="fade">
                                      <p:cBhvr>
                                        <p:cTn id="32" dur="2000"/>
                                        <p:tgtEl>
                                          <p:spTgt spid="138243">
                                            <p:txEl>
                                              <p:pRg st="3" end="3"/>
                                            </p:txEl>
                                          </p:spTgt>
                                        </p:tgtEl>
                                      </p:cBhvr>
                                    </p:animEffect>
                                  </p:childTnLst>
                                </p:cTn>
                              </p:par>
                            </p:childTnLst>
                          </p:cTn>
                        </p:par>
                        <p:par>
                          <p:cTn id="33" fill="hold">
                            <p:stCondLst>
                              <p:cond delay="9500"/>
                            </p:stCondLst>
                            <p:childTnLst>
                              <p:par>
                                <p:cTn id="34" presetID="10" presetClass="entr" presetSubtype="0" fill="hold" nodeType="afterEffect">
                                  <p:stCondLst>
                                    <p:cond delay="0"/>
                                  </p:stCondLst>
                                  <p:childTnLst>
                                    <p:set>
                                      <p:cBhvr>
                                        <p:cTn id="35" dur="1" fill="hold">
                                          <p:stCondLst>
                                            <p:cond delay="0"/>
                                          </p:stCondLst>
                                        </p:cTn>
                                        <p:tgtEl>
                                          <p:spTgt spid="138243">
                                            <p:txEl>
                                              <p:pRg st="4" end="4"/>
                                            </p:txEl>
                                          </p:spTgt>
                                        </p:tgtEl>
                                        <p:attrNameLst>
                                          <p:attrName>style.visibility</p:attrName>
                                        </p:attrNameLst>
                                      </p:cBhvr>
                                      <p:to>
                                        <p:strVal val="visible"/>
                                      </p:to>
                                    </p:set>
                                    <p:animEffect transition="in" filter="fade">
                                      <p:cBhvr>
                                        <p:cTn id="36" dur="2000"/>
                                        <p:tgtEl>
                                          <p:spTgt spid="138243">
                                            <p:txEl>
                                              <p:pRg st="4" end="4"/>
                                            </p:txEl>
                                          </p:spTgt>
                                        </p:tgtEl>
                                      </p:cBhvr>
                                    </p:animEffect>
                                  </p:childTnLst>
                                </p:cTn>
                              </p:par>
                            </p:childTnLst>
                          </p:cTn>
                        </p:par>
                        <p:par>
                          <p:cTn id="37" fill="hold">
                            <p:stCondLst>
                              <p:cond delay="11500"/>
                            </p:stCondLst>
                            <p:childTnLst>
                              <p:par>
                                <p:cTn id="38" presetID="10" presetClass="entr" presetSubtype="0" fill="hold" nodeType="afterEffect">
                                  <p:stCondLst>
                                    <p:cond delay="0"/>
                                  </p:stCondLst>
                                  <p:childTnLst>
                                    <p:set>
                                      <p:cBhvr>
                                        <p:cTn id="39" dur="1" fill="hold">
                                          <p:stCondLst>
                                            <p:cond delay="0"/>
                                          </p:stCondLst>
                                        </p:cTn>
                                        <p:tgtEl>
                                          <p:spTgt spid="138243">
                                            <p:txEl>
                                              <p:pRg st="5" end="5"/>
                                            </p:txEl>
                                          </p:spTgt>
                                        </p:tgtEl>
                                        <p:attrNameLst>
                                          <p:attrName>style.visibility</p:attrName>
                                        </p:attrNameLst>
                                      </p:cBhvr>
                                      <p:to>
                                        <p:strVal val="visible"/>
                                      </p:to>
                                    </p:set>
                                    <p:animEffect transition="in" filter="fade">
                                      <p:cBhvr>
                                        <p:cTn id="40" dur="2000"/>
                                        <p:tgtEl>
                                          <p:spTgt spid="138243">
                                            <p:txEl>
                                              <p:pRg st="5" end="5"/>
                                            </p:txEl>
                                          </p:spTgt>
                                        </p:tgtEl>
                                      </p:cBhvr>
                                    </p:animEffect>
                                  </p:childTnLst>
                                </p:cTn>
                              </p:par>
                            </p:childTnLst>
                          </p:cTn>
                        </p:par>
                        <p:par>
                          <p:cTn id="41" fill="hold">
                            <p:stCondLst>
                              <p:cond delay="13500"/>
                            </p:stCondLst>
                            <p:childTnLst>
                              <p:par>
                                <p:cTn id="42" presetID="10" presetClass="entr" presetSubtype="0" fill="hold" nodeType="afterEffect">
                                  <p:stCondLst>
                                    <p:cond delay="0"/>
                                  </p:stCondLst>
                                  <p:childTnLst>
                                    <p:set>
                                      <p:cBhvr>
                                        <p:cTn id="43" dur="1" fill="hold">
                                          <p:stCondLst>
                                            <p:cond delay="0"/>
                                          </p:stCondLst>
                                        </p:cTn>
                                        <p:tgtEl>
                                          <p:spTgt spid="138243">
                                            <p:txEl>
                                              <p:pRg st="6" end="6"/>
                                            </p:txEl>
                                          </p:spTgt>
                                        </p:tgtEl>
                                        <p:attrNameLst>
                                          <p:attrName>style.visibility</p:attrName>
                                        </p:attrNameLst>
                                      </p:cBhvr>
                                      <p:to>
                                        <p:strVal val="visible"/>
                                      </p:to>
                                    </p:set>
                                    <p:animEffect transition="in" filter="fade">
                                      <p:cBhvr>
                                        <p:cTn id="44" dur="2000"/>
                                        <p:tgtEl>
                                          <p:spTgt spid="138243">
                                            <p:txEl>
                                              <p:pRg st="6" end="6"/>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38243">
                                            <p:txEl>
                                              <p:pRg st="10" end="10"/>
                                            </p:txEl>
                                          </p:spTgt>
                                        </p:tgtEl>
                                        <p:attrNameLst>
                                          <p:attrName>style.visibility</p:attrName>
                                        </p:attrNameLst>
                                      </p:cBhvr>
                                      <p:to>
                                        <p:strVal val="visible"/>
                                      </p:to>
                                    </p:set>
                                    <p:animEffect transition="in" filter="fade">
                                      <p:cBhvr>
                                        <p:cTn id="47" dur="2000"/>
                                        <p:tgtEl>
                                          <p:spTgt spid="138243">
                                            <p:txEl>
                                              <p:pRg st="10" end="1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38243">
                                            <p:txEl>
                                              <p:pRg st="11" end="11"/>
                                            </p:txEl>
                                          </p:spTgt>
                                        </p:tgtEl>
                                        <p:attrNameLst>
                                          <p:attrName>style.visibility</p:attrName>
                                        </p:attrNameLst>
                                      </p:cBhvr>
                                      <p:to>
                                        <p:strVal val="visible"/>
                                      </p:to>
                                    </p:set>
                                    <p:animEffect transition="in" filter="fade">
                                      <p:cBhvr>
                                        <p:cTn id="50" dur="2000"/>
                                        <p:tgtEl>
                                          <p:spTgt spid="138243">
                                            <p:txEl>
                                              <p:pRg st="11" end="11"/>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138243">
                                            <p:txEl>
                                              <p:pRg st="12" end="12"/>
                                            </p:txEl>
                                          </p:spTgt>
                                        </p:tgtEl>
                                        <p:attrNameLst>
                                          <p:attrName>style.visibility</p:attrName>
                                        </p:attrNameLst>
                                      </p:cBhvr>
                                      <p:to>
                                        <p:strVal val="visible"/>
                                      </p:to>
                                    </p:set>
                                    <p:animEffect transition="in" filter="fade">
                                      <p:cBhvr>
                                        <p:cTn id="53" dur="2000"/>
                                        <p:tgtEl>
                                          <p:spTgt spid="138243">
                                            <p:txEl>
                                              <p:pRg st="12" end="12"/>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138243">
                                            <p:txEl>
                                              <p:pRg st="13" end="13"/>
                                            </p:txEl>
                                          </p:spTgt>
                                        </p:tgtEl>
                                        <p:attrNameLst>
                                          <p:attrName>style.visibility</p:attrName>
                                        </p:attrNameLst>
                                      </p:cBhvr>
                                      <p:to>
                                        <p:strVal val="visible"/>
                                      </p:to>
                                    </p:set>
                                    <p:animEffect transition="in" filter="fade">
                                      <p:cBhvr>
                                        <p:cTn id="56" dur="2000"/>
                                        <p:tgtEl>
                                          <p:spTgt spid="13824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2" grpId="0"/>
      <p:bldP spid="138244" grpId="0" animBg="1"/>
      <p:bldP spid="138245" grpId="0" animBg="1"/>
      <p:bldP spid="138246" grpId="0" animBg="1"/>
    </p:bldLst>
  </p:timing>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0" y="274638"/>
            <a:ext cx="9144000" cy="922114"/>
          </a:xfrm>
        </p:spPr>
        <p:txBody>
          <a:bodyPr>
            <a:noAutofit/>
          </a:bodyPr>
          <a:lstStyle/>
          <a:p>
            <a:pPr algn="ctr"/>
            <a:r>
              <a:rPr lang="el-GR" sz="3200" b="1" dirty="0">
                <a:solidFill>
                  <a:srgbClr val="0070C0"/>
                </a:solidFill>
                <a:latin typeface="Calibri" panose="020F0502020204030204" pitchFamily="34" charset="0"/>
                <a:cs typeface="Calibri" panose="020F0502020204030204" pitchFamily="34" charset="0"/>
              </a:rPr>
              <a:t>ΜΕΙΩΣΗ ΤΗΣ ΑΞΙΑΣ ΤΩΝ ΣΥΜΜΕΤΟΧΩΝ ΚΑΙ ΤΩΝ ΧΡΕΟΓΡΑΦΩΝ</a:t>
            </a:r>
          </a:p>
        </p:txBody>
      </p:sp>
      <p:sp>
        <p:nvSpPr>
          <p:cNvPr id="143363" name="Rectangle 3"/>
          <p:cNvSpPr>
            <a:spLocks noGrp="1" noChangeArrowheads="1"/>
          </p:cNvSpPr>
          <p:nvPr>
            <p:ph type="body" idx="1"/>
          </p:nvPr>
        </p:nvSpPr>
        <p:spPr>
          <a:xfrm>
            <a:off x="251520" y="1600200"/>
            <a:ext cx="8892480" cy="4853136"/>
          </a:xfrm>
        </p:spPr>
        <p:txBody>
          <a:bodyPr/>
          <a:lstStyle/>
          <a:p>
            <a:pPr>
              <a:buFontTx/>
              <a:buNone/>
            </a:pPr>
            <a:endParaRPr lang="el-GR" dirty="0"/>
          </a:p>
          <a:p>
            <a:pPr>
              <a:buFontTx/>
              <a:buNone/>
            </a:pPr>
            <a:r>
              <a:rPr lang="el-GR" sz="2000" dirty="0"/>
              <a:t>    </a:t>
            </a:r>
            <a:r>
              <a:rPr lang="el-GR" sz="2000" b="1" u="sng" dirty="0"/>
              <a:t>ΟΡΙΣΤΙΚΗ</a:t>
            </a:r>
            <a:r>
              <a:rPr lang="el-GR" sz="2000" b="1" dirty="0"/>
              <a:t>                                         </a:t>
            </a:r>
            <a:r>
              <a:rPr lang="el-GR" sz="2000" b="1" u="sng" dirty="0" smtClean="0"/>
              <a:t>ΚΑΤΑ </a:t>
            </a:r>
            <a:r>
              <a:rPr lang="el-GR" sz="2000" b="1" u="sng" dirty="0"/>
              <a:t>ΠΡΟΒΛΕΨΗ</a:t>
            </a:r>
          </a:p>
          <a:p>
            <a:pPr>
              <a:buFontTx/>
              <a:buNone/>
            </a:pPr>
            <a:r>
              <a:rPr lang="el-GR" sz="2000" b="1" dirty="0"/>
              <a:t>     </a:t>
            </a:r>
            <a:r>
              <a:rPr lang="el-GR" sz="2000" b="1" u="sng" dirty="0"/>
              <a:t>ΜΕΙΩΣΗ</a:t>
            </a:r>
            <a:r>
              <a:rPr lang="el-GR" sz="2000" b="1" dirty="0"/>
              <a:t>                                                   </a:t>
            </a:r>
            <a:r>
              <a:rPr lang="el-GR" sz="2000" b="1" u="sng" dirty="0"/>
              <a:t>ΜΕΙΩΣΗ</a:t>
            </a:r>
            <a:endParaRPr lang="el-GR" sz="2000" b="1" dirty="0"/>
          </a:p>
          <a:p>
            <a:pPr>
              <a:buFontTx/>
              <a:buNone/>
            </a:pPr>
            <a:endParaRPr lang="el-GR" sz="2000" dirty="0"/>
          </a:p>
          <a:p>
            <a:pPr>
              <a:buClr>
                <a:srgbClr val="FF0000"/>
              </a:buClr>
              <a:buSzPct val="95000"/>
              <a:buFont typeface="Wingdings" pitchFamily="2" charset="2"/>
              <a:buChar char="§"/>
            </a:pPr>
            <a:r>
              <a:rPr lang="el-GR" sz="2000" dirty="0"/>
              <a:t>Πώληση                                             Προβλέψεις </a:t>
            </a:r>
            <a:r>
              <a:rPr lang="el-GR" sz="2000" dirty="0" smtClean="0"/>
              <a:t>υποτίμησης </a:t>
            </a:r>
          </a:p>
          <a:p>
            <a:pPr>
              <a:buClr>
                <a:srgbClr val="FF0000"/>
              </a:buClr>
              <a:buSzPct val="95000"/>
              <a:buFont typeface="Wingdings" pitchFamily="2" charset="2"/>
              <a:buChar char="§"/>
            </a:pPr>
            <a:r>
              <a:rPr lang="el-GR" sz="2000" dirty="0" smtClean="0"/>
              <a:t>Δωρεά σε τρίτο                                   της αξίας τους, επειδή </a:t>
            </a:r>
          </a:p>
          <a:p>
            <a:pPr>
              <a:buClr>
                <a:srgbClr val="FF0000"/>
              </a:buClr>
              <a:buSzPct val="95000"/>
              <a:buFont typeface="Wingdings" pitchFamily="2" charset="2"/>
              <a:buChar char="§"/>
            </a:pPr>
            <a:r>
              <a:rPr lang="el-GR" sz="2000" dirty="0" smtClean="0"/>
              <a:t>Εισφορά </a:t>
            </a:r>
            <a:r>
              <a:rPr lang="el-GR" sz="2000" dirty="0"/>
              <a:t>σε τρίτο                                η τρέχουσα αξία αυτών,</a:t>
            </a:r>
          </a:p>
          <a:p>
            <a:pPr>
              <a:buClr>
                <a:srgbClr val="FF0000"/>
              </a:buClr>
              <a:buSzPct val="95000"/>
              <a:buFont typeface="Wingdings" pitchFamily="2" charset="2"/>
              <a:buChar char="§"/>
            </a:pPr>
            <a:r>
              <a:rPr lang="el-GR" sz="2000" dirty="0"/>
              <a:t>Ακύρωση μετοχών που                        κατά το χρόνο σύνταξης    </a:t>
            </a:r>
          </a:p>
          <a:p>
            <a:pPr>
              <a:buClr>
                <a:srgbClr val="FF0000"/>
              </a:buClr>
              <a:buSzPct val="95000"/>
              <a:buFont typeface="Wingdings" pitchFamily="2" charset="2"/>
              <a:buNone/>
            </a:pPr>
            <a:r>
              <a:rPr lang="el-GR" sz="2000" dirty="0"/>
              <a:t>    ήδη έχει αποκτήσει                             του ισολογισμού, είναι </a:t>
            </a:r>
          </a:p>
          <a:p>
            <a:pPr>
              <a:buClr>
                <a:srgbClr val="FF0000"/>
              </a:buClr>
              <a:buSzPct val="95000"/>
              <a:buFont typeface="Wingdings" pitchFamily="2" charset="2"/>
              <a:buNone/>
            </a:pPr>
            <a:r>
              <a:rPr lang="el-GR" sz="2000" dirty="0"/>
              <a:t>                                                            </a:t>
            </a:r>
            <a:r>
              <a:rPr lang="el-GR" sz="2000" dirty="0" smtClean="0"/>
              <a:t>      μικρότερη </a:t>
            </a:r>
            <a:r>
              <a:rPr lang="el-GR" sz="2000" dirty="0"/>
              <a:t>της αξίας  </a:t>
            </a:r>
          </a:p>
          <a:p>
            <a:pPr>
              <a:buClr>
                <a:srgbClr val="FF0000"/>
              </a:buClr>
              <a:buSzPct val="95000"/>
              <a:buFont typeface="Wingdings" pitchFamily="2" charset="2"/>
              <a:buNone/>
            </a:pPr>
            <a:r>
              <a:rPr lang="el-GR" sz="2000" dirty="0"/>
              <a:t>                                                            </a:t>
            </a:r>
            <a:r>
              <a:rPr lang="el-GR" sz="2000" dirty="0" smtClean="0"/>
              <a:t>      κτήσεως</a:t>
            </a:r>
            <a:endParaRPr lang="el-GR" sz="2000" dirty="0"/>
          </a:p>
        </p:txBody>
      </p:sp>
      <p:sp>
        <p:nvSpPr>
          <p:cNvPr id="143364" name="Line 4"/>
          <p:cNvSpPr>
            <a:spLocks noChangeShapeType="1"/>
          </p:cNvSpPr>
          <p:nvPr/>
        </p:nvSpPr>
        <p:spPr bwMode="auto">
          <a:xfrm flipH="1">
            <a:off x="2268538" y="1341438"/>
            <a:ext cx="1943100" cy="863600"/>
          </a:xfrm>
          <a:prstGeom prst="line">
            <a:avLst/>
          </a:prstGeom>
          <a:noFill/>
          <a:ln w="28575">
            <a:solidFill>
              <a:srgbClr val="FF0000"/>
            </a:solidFill>
            <a:round/>
            <a:headEnd/>
            <a:tailEnd type="triangle" w="med" len="med"/>
          </a:ln>
          <a:effectLst/>
        </p:spPr>
        <p:txBody>
          <a:bodyPr/>
          <a:lstStyle/>
          <a:p>
            <a:endParaRPr lang="el-GR" dirty="0"/>
          </a:p>
        </p:txBody>
      </p:sp>
      <p:sp>
        <p:nvSpPr>
          <p:cNvPr id="143365" name="Line 5"/>
          <p:cNvSpPr>
            <a:spLocks noChangeShapeType="1"/>
          </p:cNvSpPr>
          <p:nvPr/>
        </p:nvSpPr>
        <p:spPr bwMode="auto">
          <a:xfrm>
            <a:off x="4284663" y="1341438"/>
            <a:ext cx="2160587" cy="792162"/>
          </a:xfrm>
          <a:prstGeom prst="line">
            <a:avLst/>
          </a:prstGeom>
          <a:noFill/>
          <a:ln w="28575">
            <a:solidFill>
              <a:srgbClr val="FF0000"/>
            </a:solidFill>
            <a:round/>
            <a:headEnd/>
            <a:tailEnd type="triangle" w="med" len="med"/>
          </a:ln>
          <a:effectLst/>
        </p:spPr>
        <p:txBody>
          <a:bodyPr/>
          <a:lstStyle/>
          <a:p>
            <a:endParaRPr lang="el-GR" dirty="0"/>
          </a:p>
        </p:txBody>
      </p:sp>
      <p:sp>
        <p:nvSpPr>
          <p:cNvPr id="143369" name="Line 9"/>
          <p:cNvSpPr>
            <a:spLocks noChangeShapeType="1"/>
          </p:cNvSpPr>
          <p:nvPr/>
        </p:nvSpPr>
        <p:spPr bwMode="auto">
          <a:xfrm>
            <a:off x="8604250" y="6165850"/>
            <a:ext cx="288925" cy="0"/>
          </a:xfrm>
          <a:prstGeom prst="line">
            <a:avLst/>
          </a:prstGeom>
          <a:noFill/>
          <a:ln w="28575">
            <a:solidFill>
              <a:srgbClr val="FF0000"/>
            </a:solidFill>
            <a:round/>
            <a:headEnd/>
            <a:tailEnd type="triangle" w="med" len="med"/>
          </a:ln>
          <a:effectLst/>
        </p:spPr>
        <p:txBody>
          <a:bodyPr/>
          <a:lstStyle/>
          <a:p>
            <a:endParaRPr lang="el-GR" dirty="0"/>
          </a:p>
        </p:txBody>
      </p:sp>
    </p:spTree>
  </p:cSld>
  <p:clrMapOvr>
    <a:masterClrMapping/>
  </p:clrMapOvr>
  <p:transition spd="med"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143362"/>
                                        </p:tgtEl>
                                        <p:attrNameLst>
                                          <p:attrName>style.visibility</p:attrName>
                                        </p:attrNameLst>
                                      </p:cBhvr>
                                      <p:to>
                                        <p:strVal val="visible"/>
                                      </p:to>
                                    </p:set>
                                    <p:anim to="" calcmode="lin" valueType="num">
                                      <p:cBhvr>
                                        <p:cTn id="7" dur="1" fill="hold"/>
                                        <p:tgtEl>
                                          <p:spTgt spid="14336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43364"/>
                                        </p:tgtEl>
                                        <p:attrNameLst>
                                          <p:attrName>style.visibility</p:attrName>
                                        </p:attrNameLst>
                                      </p:cBhvr>
                                      <p:to>
                                        <p:strVal val="visible"/>
                                      </p:to>
                                    </p:set>
                                    <p:animEffect transition="in" filter="strips(downLeft)">
                                      <p:cBhvr>
                                        <p:cTn id="12" dur="500"/>
                                        <p:tgtEl>
                                          <p:spTgt spid="14336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43365"/>
                                        </p:tgtEl>
                                        <p:attrNameLst>
                                          <p:attrName>style.visibility</p:attrName>
                                        </p:attrNameLst>
                                      </p:cBhvr>
                                      <p:to>
                                        <p:strVal val="visible"/>
                                      </p:to>
                                    </p:set>
                                    <p:animEffect transition="in" filter="strips(downLeft)">
                                      <p:cBhvr>
                                        <p:cTn id="15" dur="500"/>
                                        <p:tgtEl>
                                          <p:spTgt spid="143365"/>
                                        </p:tgtEl>
                                      </p:cBhvr>
                                    </p:animEffect>
                                  </p:childTnLst>
                                </p:cTn>
                              </p:par>
                              <p:par>
                                <p:cTn id="16" presetID="10" presetClass="entr" presetSubtype="0" fill="hold" nodeType="withEffect">
                                  <p:stCondLst>
                                    <p:cond delay="0"/>
                                  </p:stCondLst>
                                  <p:childTnLst>
                                    <p:set>
                                      <p:cBhvr>
                                        <p:cTn id="17" dur="1" fill="hold">
                                          <p:stCondLst>
                                            <p:cond delay="0"/>
                                          </p:stCondLst>
                                        </p:cTn>
                                        <p:tgtEl>
                                          <p:spTgt spid="143363">
                                            <p:txEl>
                                              <p:pRg st="1" end="1"/>
                                            </p:txEl>
                                          </p:spTgt>
                                        </p:tgtEl>
                                        <p:attrNameLst>
                                          <p:attrName>style.visibility</p:attrName>
                                        </p:attrNameLst>
                                      </p:cBhvr>
                                      <p:to>
                                        <p:strVal val="visible"/>
                                      </p:to>
                                    </p:set>
                                    <p:animEffect transition="in" filter="fade">
                                      <p:cBhvr>
                                        <p:cTn id="18" dur="2000"/>
                                        <p:tgtEl>
                                          <p:spTgt spid="143363">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43363">
                                            <p:txEl>
                                              <p:pRg st="2" end="2"/>
                                            </p:txEl>
                                          </p:spTgt>
                                        </p:tgtEl>
                                        <p:attrNameLst>
                                          <p:attrName>style.visibility</p:attrName>
                                        </p:attrNameLst>
                                      </p:cBhvr>
                                      <p:to>
                                        <p:strVal val="visible"/>
                                      </p:to>
                                    </p:set>
                                    <p:animEffect transition="in" filter="fade">
                                      <p:cBhvr>
                                        <p:cTn id="21" dur="2000"/>
                                        <p:tgtEl>
                                          <p:spTgt spid="14336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3363">
                                            <p:txEl>
                                              <p:pRg st="4" end="4"/>
                                            </p:txEl>
                                          </p:spTgt>
                                        </p:tgtEl>
                                        <p:attrNameLst>
                                          <p:attrName>style.visibility</p:attrName>
                                        </p:attrNameLst>
                                      </p:cBhvr>
                                      <p:to>
                                        <p:strVal val="visible"/>
                                      </p:to>
                                    </p:set>
                                    <p:animEffect transition="in" filter="fade">
                                      <p:cBhvr>
                                        <p:cTn id="26" dur="2000"/>
                                        <p:tgtEl>
                                          <p:spTgt spid="143363">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43363">
                                            <p:txEl>
                                              <p:pRg st="5" end="5"/>
                                            </p:txEl>
                                          </p:spTgt>
                                        </p:tgtEl>
                                        <p:attrNameLst>
                                          <p:attrName>style.visibility</p:attrName>
                                        </p:attrNameLst>
                                      </p:cBhvr>
                                      <p:to>
                                        <p:strVal val="visible"/>
                                      </p:to>
                                    </p:set>
                                    <p:animEffect transition="in" filter="fade">
                                      <p:cBhvr>
                                        <p:cTn id="29" dur="2000"/>
                                        <p:tgtEl>
                                          <p:spTgt spid="143363">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43363">
                                            <p:txEl>
                                              <p:pRg st="6" end="6"/>
                                            </p:txEl>
                                          </p:spTgt>
                                        </p:tgtEl>
                                        <p:attrNameLst>
                                          <p:attrName>style.visibility</p:attrName>
                                        </p:attrNameLst>
                                      </p:cBhvr>
                                      <p:to>
                                        <p:strVal val="visible"/>
                                      </p:to>
                                    </p:set>
                                    <p:animEffect transition="in" filter="fade">
                                      <p:cBhvr>
                                        <p:cTn id="32" dur="2000"/>
                                        <p:tgtEl>
                                          <p:spTgt spid="14336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43363">
                                            <p:txEl>
                                              <p:pRg st="7" end="7"/>
                                            </p:txEl>
                                          </p:spTgt>
                                        </p:tgtEl>
                                        <p:attrNameLst>
                                          <p:attrName>style.visibility</p:attrName>
                                        </p:attrNameLst>
                                      </p:cBhvr>
                                      <p:to>
                                        <p:strVal val="visible"/>
                                      </p:to>
                                    </p:set>
                                    <p:animEffect transition="in" filter="fade">
                                      <p:cBhvr>
                                        <p:cTn id="35" dur="2000"/>
                                        <p:tgtEl>
                                          <p:spTgt spid="143363">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43363">
                                            <p:txEl>
                                              <p:pRg st="8" end="8"/>
                                            </p:txEl>
                                          </p:spTgt>
                                        </p:tgtEl>
                                        <p:attrNameLst>
                                          <p:attrName>style.visibility</p:attrName>
                                        </p:attrNameLst>
                                      </p:cBhvr>
                                      <p:to>
                                        <p:strVal val="visible"/>
                                      </p:to>
                                    </p:set>
                                    <p:animEffect transition="in" filter="fade">
                                      <p:cBhvr>
                                        <p:cTn id="38" dur="2000"/>
                                        <p:tgtEl>
                                          <p:spTgt spid="143363">
                                            <p:txEl>
                                              <p:pRg st="8" end="8"/>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43363">
                                            <p:txEl>
                                              <p:pRg st="9" end="9"/>
                                            </p:txEl>
                                          </p:spTgt>
                                        </p:tgtEl>
                                        <p:attrNameLst>
                                          <p:attrName>style.visibility</p:attrName>
                                        </p:attrNameLst>
                                      </p:cBhvr>
                                      <p:to>
                                        <p:strVal val="visible"/>
                                      </p:to>
                                    </p:set>
                                    <p:animEffect transition="in" filter="fade">
                                      <p:cBhvr>
                                        <p:cTn id="41" dur="2000"/>
                                        <p:tgtEl>
                                          <p:spTgt spid="143363">
                                            <p:txEl>
                                              <p:pRg st="9" end="9"/>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43363">
                                            <p:txEl>
                                              <p:pRg st="10" end="10"/>
                                            </p:txEl>
                                          </p:spTgt>
                                        </p:tgtEl>
                                        <p:attrNameLst>
                                          <p:attrName>style.visibility</p:attrName>
                                        </p:attrNameLst>
                                      </p:cBhvr>
                                      <p:to>
                                        <p:strVal val="visible"/>
                                      </p:to>
                                    </p:set>
                                    <p:animEffect transition="in" filter="fade">
                                      <p:cBhvr>
                                        <p:cTn id="44" dur="2000"/>
                                        <p:tgtEl>
                                          <p:spTgt spid="143363">
                                            <p:txEl>
                                              <p:pRg st="10" end="10"/>
                                            </p:txEl>
                                          </p:spTgt>
                                        </p:tgtEl>
                                      </p:cBhvr>
                                    </p:animEffect>
                                  </p:childTnLst>
                                </p:cTn>
                              </p:par>
                            </p:childTnLst>
                          </p:cTn>
                        </p:par>
                        <p:par>
                          <p:cTn id="45" fill="hold">
                            <p:stCondLst>
                              <p:cond delay="2000"/>
                            </p:stCondLst>
                            <p:childTnLst>
                              <p:par>
                                <p:cTn id="46" presetID="18" presetClass="entr" presetSubtype="3" fill="hold" grpId="0" nodeType="afterEffect">
                                  <p:stCondLst>
                                    <p:cond delay="0"/>
                                  </p:stCondLst>
                                  <p:childTnLst>
                                    <p:set>
                                      <p:cBhvr>
                                        <p:cTn id="47" dur="1" fill="hold">
                                          <p:stCondLst>
                                            <p:cond delay="0"/>
                                          </p:stCondLst>
                                        </p:cTn>
                                        <p:tgtEl>
                                          <p:spTgt spid="143369"/>
                                        </p:tgtEl>
                                        <p:attrNameLst>
                                          <p:attrName>style.visibility</p:attrName>
                                        </p:attrNameLst>
                                      </p:cBhvr>
                                      <p:to>
                                        <p:strVal val="visible"/>
                                      </p:to>
                                    </p:set>
                                    <p:animEffect transition="in" filter="strips(upRight)">
                                      <p:cBhvr>
                                        <p:cTn id="48" dur="500"/>
                                        <p:tgtEl>
                                          <p:spTgt spid="143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2" grpId="0"/>
      <p:bldP spid="143364" grpId="0" animBg="1"/>
      <p:bldP spid="143365" grpId="0" animBg="1"/>
      <p:bldP spid="143369"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body" idx="1"/>
          </p:nvPr>
        </p:nvSpPr>
        <p:spPr>
          <a:xfrm>
            <a:off x="0" y="1268413"/>
            <a:ext cx="9144000" cy="5589587"/>
          </a:xfrm>
          <a:noFill/>
          <a:ln/>
        </p:spPr>
        <p:txBody>
          <a:bodyPr/>
          <a:lstStyle/>
          <a:p>
            <a:pPr>
              <a:lnSpc>
                <a:spcPct val="80000"/>
              </a:lnSpc>
              <a:buFontTx/>
              <a:buNone/>
            </a:pPr>
            <a:r>
              <a:rPr lang="el-GR" sz="2000" dirty="0">
                <a:latin typeface="Times New Roman" pitchFamily="18" charset="0"/>
              </a:rPr>
              <a:t>            </a:t>
            </a:r>
            <a:r>
              <a:rPr lang="el-GR" sz="2000" u="sng" dirty="0">
                <a:latin typeface="Times New Roman" pitchFamily="18" charset="0"/>
              </a:rPr>
              <a:t>ΑΥΞΗΣΕΙΣ ΟΡΙΣΤΙΚΕΣ</a:t>
            </a:r>
            <a:r>
              <a:rPr lang="el-GR" sz="2000" dirty="0">
                <a:latin typeface="Times New Roman" pitchFamily="18" charset="0"/>
              </a:rPr>
              <a:t>                                    </a:t>
            </a:r>
            <a:r>
              <a:rPr lang="el-GR" sz="2000" u="sng" dirty="0">
                <a:latin typeface="Times New Roman" pitchFamily="18" charset="0"/>
              </a:rPr>
              <a:t>ΜΕΙΩΣΕΙΣ ΟΡΙΣΤΙΚΕΣ</a:t>
            </a:r>
          </a:p>
          <a:p>
            <a:pPr>
              <a:lnSpc>
                <a:spcPct val="80000"/>
              </a:lnSpc>
              <a:buFontTx/>
              <a:buNone/>
            </a:pPr>
            <a:endParaRPr lang="el-GR" sz="2000" dirty="0">
              <a:latin typeface="Times New Roman" pitchFamily="18" charset="0"/>
            </a:endParaRPr>
          </a:p>
          <a:p>
            <a:pPr>
              <a:lnSpc>
                <a:spcPct val="80000"/>
              </a:lnSpc>
              <a:buFontTx/>
              <a:buNone/>
            </a:pPr>
            <a:r>
              <a:rPr lang="el-GR" sz="2000" i="1" dirty="0">
                <a:latin typeface="Times New Roman" pitchFamily="18" charset="0"/>
              </a:rPr>
              <a:t> Αγορά αποθεμάτων (μείον: εκπτώσεις)            Πώληση αποθεμάτων (μείον:εκπτώσεις)</a:t>
            </a:r>
          </a:p>
          <a:p>
            <a:pPr>
              <a:lnSpc>
                <a:spcPct val="80000"/>
              </a:lnSpc>
              <a:buFontTx/>
              <a:buNone/>
            </a:pPr>
            <a:r>
              <a:rPr lang="el-GR" sz="2000" i="1" dirty="0">
                <a:latin typeface="Times New Roman" pitchFamily="18" charset="0"/>
              </a:rPr>
              <a:t> Παραγωγή ετοίμων και ημιετοίμων                 Ανάλωση πρώτων και βοηθητικών υλών, </a:t>
            </a:r>
          </a:p>
          <a:p>
            <a:pPr>
              <a:lnSpc>
                <a:spcPct val="80000"/>
              </a:lnSpc>
              <a:buFontTx/>
              <a:buNone/>
            </a:pPr>
            <a:r>
              <a:rPr lang="el-GR" sz="2000" i="1" dirty="0">
                <a:latin typeface="Times New Roman" pitchFamily="18" charset="0"/>
              </a:rPr>
              <a:t>                                                                         για παραγωγή προϊόντων</a:t>
            </a:r>
          </a:p>
          <a:p>
            <a:pPr>
              <a:lnSpc>
                <a:spcPct val="80000"/>
              </a:lnSpc>
              <a:buFontTx/>
              <a:buNone/>
            </a:pPr>
            <a:r>
              <a:rPr lang="el-GR" sz="2000" i="1" dirty="0">
                <a:latin typeface="Times New Roman" pitchFamily="18" charset="0"/>
              </a:rPr>
              <a:t> Διαφορές απογραφής (πλεονάσματα)               Διαφορές απογραφής (ελλείμματα)</a:t>
            </a:r>
          </a:p>
          <a:p>
            <a:pPr>
              <a:lnSpc>
                <a:spcPct val="80000"/>
              </a:lnSpc>
              <a:buFontTx/>
              <a:buNone/>
            </a:pPr>
            <a:r>
              <a:rPr lang="el-GR" sz="2000" i="1" dirty="0">
                <a:latin typeface="Times New Roman" pitchFamily="18" charset="0"/>
              </a:rPr>
              <a:t> Επιστροφές πωλήσεων                                    Επιστροφές αγορών</a:t>
            </a:r>
          </a:p>
          <a:p>
            <a:pPr>
              <a:lnSpc>
                <a:spcPct val="80000"/>
              </a:lnSpc>
              <a:buFontTx/>
              <a:buNone/>
            </a:pPr>
            <a:r>
              <a:rPr lang="el-GR" sz="2000" i="1" dirty="0">
                <a:latin typeface="Times New Roman" pitchFamily="18" charset="0"/>
              </a:rPr>
              <a:t>                                                                 	 Καταστροφές ασφαλισμένων αποθεμάτων</a:t>
            </a:r>
          </a:p>
          <a:p>
            <a:pPr algn="ctr">
              <a:lnSpc>
                <a:spcPct val="80000"/>
              </a:lnSpc>
              <a:buFontTx/>
              <a:buNone/>
            </a:pPr>
            <a:r>
              <a:rPr lang="el-GR" sz="2000" u="sng" dirty="0">
                <a:latin typeface="Times New Roman" pitchFamily="18" charset="0"/>
              </a:rPr>
              <a:t>ΜΕΙΩΣΕΙΣ ΟΡΙΣΤΙΈΣ ΟΙ ΟΠΟΙΕΣ ΚΑΤΑΧΩΡΟΥΝΤΑΙ ΣΤΗΝ ΠΙΣΤΩΣΗ ΤΟΥ</a:t>
            </a:r>
          </a:p>
          <a:p>
            <a:pPr algn="ctr">
              <a:lnSpc>
                <a:spcPct val="80000"/>
              </a:lnSpc>
              <a:buFontTx/>
              <a:buNone/>
            </a:pPr>
            <a:r>
              <a:rPr lang="el-GR" sz="2000" u="sng" dirty="0">
                <a:latin typeface="Times New Roman" pitchFamily="18" charset="0"/>
              </a:rPr>
              <a:t>Λ/ΣΜΟΥ 78 </a:t>
            </a:r>
            <a:r>
              <a:rPr lang="el-GR" sz="2000" u="sng" dirty="0" smtClean="0">
                <a:latin typeface="Times New Roman" pitchFamily="18" charset="0"/>
              </a:rPr>
              <a:t>«ΙΔΙΟΠΑΡΑΓΩΓΗ </a:t>
            </a:r>
            <a:r>
              <a:rPr lang="el-GR" sz="2000" u="sng" dirty="0">
                <a:latin typeface="Times New Roman" pitchFamily="18" charset="0"/>
              </a:rPr>
              <a:t>ΠΑΓΙΩΝ – ΤΕΚΜΑΡΤΑ </a:t>
            </a:r>
            <a:r>
              <a:rPr lang="el-GR" sz="2000" u="sng" dirty="0" smtClean="0">
                <a:latin typeface="Times New Roman" pitchFamily="18" charset="0"/>
              </a:rPr>
              <a:t>ΕΣΟΔΑ»</a:t>
            </a:r>
            <a:endParaRPr lang="el-GR" sz="2000" dirty="0">
              <a:latin typeface="Times New Roman" pitchFamily="18" charset="0"/>
            </a:endParaRPr>
          </a:p>
          <a:p>
            <a:pPr algn="ctr">
              <a:lnSpc>
                <a:spcPct val="80000"/>
              </a:lnSpc>
              <a:buFontTx/>
              <a:buNone/>
            </a:pPr>
            <a:endParaRPr lang="el-GR" sz="2000" dirty="0">
              <a:latin typeface="Times New Roman" pitchFamily="18" charset="0"/>
            </a:endParaRPr>
          </a:p>
          <a:p>
            <a:pPr>
              <a:lnSpc>
                <a:spcPct val="80000"/>
              </a:lnSpc>
              <a:buFontTx/>
              <a:buNone/>
            </a:pPr>
            <a:r>
              <a:rPr lang="el-GR" sz="2000" dirty="0">
                <a:latin typeface="Times New Roman" pitchFamily="18" charset="0"/>
                <a:sym typeface="Wingdings 2" pitchFamily="18" charset="2"/>
              </a:rPr>
              <a:t></a:t>
            </a:r>
            <a:r>
              <a:rPr lang="el-GR" sz="2000" i="1" dirty="0">
                <a:latin typeface="Times New Roman" pitchFamily="18" charset="0"/>
              </a:rPr>
              <a:t>   </a:t>
            </a:r>
            <a:r>
              <a:rPr lang="el-GR" sz="1800" i="1" dirty="0">
                <a:latin typeface="Times New Roman" pitchFamily="18" charset="0"/>
              </a:rPr>
              <a:t>Εισφορά αποθεμάτων από μετόχους         </a:t>
            </a:r>
            <a:r>
              <a:rPr lang="el-GR" sz="1800" i="1" dirty="0" smtClean="0">
                <a:latin typeface="Times New Roman" pitchFamily="18" charset="0"/>
              </a:rPr>
              <a:t>               </a:t>
            </a:r>
            <a:r>
              <a:rPr lang="el-GR" sz="1800" dirty="0" smtClean="0">
                <a:latin typeface="Times New Roman" pitchFamily="18" charset="0"/>
                <a:sym typeface="Wingdings 2" pitchFamily="18" charset="2"/>
              </a:rPr>
              <a:t>  </a:t>
            </a:r>
            <a:r>
              <a:rPr lang="el-GR" sz="1800" i="1" dirty="0" smtClean="0">
                <a:latin typeface="Times New Roman" pitchFamily="18" charset="0"/>
              </a:rPr>
              <a:t>Δωρεά </a:t>
            </a:r>
            <a:r>
              <a:rPr lang="el-GR" sz="1800" i="1" dirty="0">
                <a:latin typeface="Times New Roman" pitchFamily="18" charset="0"/>
              </a:rPr>
              <a:t>αποθεμάτων από τρίτους</a:t>
            </a:r>
          </a:p>
          <a:p>
            <a:pPr>
              <a:lnSpc>
                <a:spcPct val="80000"/>
              </a:lnSpc>
              <a:buFontTx/>
              <a:buNone/>
            </a:pPr>
            <a:r>
              <a:rPr lang="el-GR" sz="1800" dirty="0">
                <a:latin typeface="Times New Roman" pitchFamily="18" charset="0"/>
                <a:sym typeface="Wingdings 2" pitchFamily="18" charset="2"/>
              </a:rPr>
              <a:t>   </a:t>
            </a:r>
            <a:r>
              <a:rPr lang="el-GR" sz="1800" i="1" dirty="0">
                <a:latin typeface="Times New Roman" pitchFamily="18" charset="0"/>
                <a:sym typeface="Wingdings 2" pitchFamily="18" charset="2"/>
              </a:rPr>
              <a:t>Εισφορά αποθεμάτων σε άλλες επιχειρήσεις  </a:t>
            </a:r>
            <a:r>
              <a:rPr lang="el-GR" sz="1800" i="1" dirty="0" smtClean="0">
                <a:latin typeface="Times New Roman" pitchFamily="18" charset="0"/>
                <a:sym typeface="Wingdings 2" pitchFamily="18" charset="2"/>
              </a:rPr>
              <a:t>          </a:t>
            </a:r>
            <a:r>
              <a:rPr lang="el-GR" sz="1800" dirty="0" smtClean="0">
                <a:latin typeface="Times New Roman" pitchFamily="18" charset="0"/>
                <a:sym typeface="Wingdings 2" pitchFamily="18" charset="2"/>
              </a:rPr>
              <a:t> </a:t>
            </a:r>
            <a:r>
              <a:rPr lang="el-GR" sz="1800" i="1" dirty="0" smtClean="0">
                <a:latin typeface="Times New Roman" pitchFamily="18" charset="0"/>
                <a:sym typeface="Wingdings 2" pitchFamily="18" charset="2"/>
              </a:rPr>
              <a:t>Καταστροφές ανασφάλιστων αποθεμάτων</a:t>
            </a:r>
            <a:endParaRPr lang="el-GR" sz="1800" dirty="0">
              <a:latin typeface="Times New Roman" pitchFamily="18" charset="0"/>
              <a:sym typeface="Wingdings 2" pitchFamily="18" charset="2"/>
            </a:endParaRPr>
          </a:p>
          <a:p>
            <a:pPr>
              <a:lnSpc>
                <a:spcPct val="80000"/>
              </a:lnSpc>
              <a:buFontTx/>
              <a:buNone/>
            </a:pPr>
            <a:r>
              <a:rPr lang="el-GR" sz="1800" dirty="0">
                <a:latin typeface="Times New Roman" pitchFamily="18" charset="0"/>
                <a:sym typeface="Wingdings 2" pitchFamily="18" charset="2"/>
              </a:rPr>
              <a:t>  </a:t>
            </a:r>
            <a:r>
              <a:rPr lang="el-GR" sz="1800" i="1" dirty="0">
                <a:latin typeface="Times New Roman" pitchFamily="18" charset="0"/>
                <a:sym typeface="Wingdings 2" pitchFamily="18" charset="2"/>
              </a:rPr>
              <a:t> Δωρεά αποθεμάτων: σε τρίτους στο προσωπικό σε πελάτες</a:t>
            </a:r>
            <a:endParaRPr lang="el-GR" sz="1800" dirty="0">
              <a:latin typeface="Times New Roman" pitchFamily="18" charset="0"/>
              <a:sym typeface="Wingdings 2" pitchFamily="18" charset="2"/>
            </a:endParaRPr>
          </a:p>
          <a:p>
            <a:pPr>
              <a:lnSpc>
                <a:spcPct val="80000"/>
              </a:lnSpc>
              <a:buFontTx/>
              <a:buNone/>
            </a:pPr>
            <a:r>
              <a:rPr lang="el-GR" sz="1800" dirty="0">
                <a:latin typeface="Times New Roman" pitchFamily="18" charset="0"/>
                <a:sym typeface="Wingdings 2" pitchFamily="18" charset="2"/>
              </a:rPr>
              <a:t>  </a:t>
            </a:r>
            <a:r>
              <a:rPr lang="el-GR" sz="1800" i="1" dirty="0">
                <a:latin typeface="Times New Roman" pitchFamily="18" charset="0"/>
                <a:sym typeface="Wingdings 2" pitchFamily="18" charset="2"/>
              </a:rPr>
              <a:t> Ανάλωση αποθεμάτων για ιδιοπαραγωγή παγίων</a:t>
            </a:r>
          </a:p>
        </p:txBody>
      </p:sp>
      <p:sp>
        <p:nvSpPr>
          <p:cNvPr id="164867" name="AutoShape 3"/>
          <p:cNvSpPr>
            <a:spLocks/>
          </p:cNvSpPr>
          <p:nvPr/>
        </p:nvSpPr>
        <p:spPr bwMode="auto">
          <a:xfrm rot="5400000">
            <a:off x="4231481" y="133623"/>
            <a:ext cx="501650" cy="8964613"/>
          </a:xfrm>
          <a:prstGeom prst="leftBrace">
            <a:avLst>
              <a:gd name="adj1" fmla="val 148919"/>
              <a:gd name="adj2" fmla="val 48944"/>
            </a:avLst>
          </a:prstGeom>
          <a:noFill/>
          <a:ln w="28575">
            <a:solidFill>
              <a:srgbClr val="FF0000"/>
            </a:solidFill>
            <a:round/>
            <a:headEnd/>
            <a:tailEnd/>
          </a:ln>
          <a:effectLst/>
        </p:spPr>
        <p:txBody>
          <a:bodyPr wrap="none" anchor="ctr"/>
          <a:lstStyle/>
          <a:p>
            <a:endParaRPr lang="el-GR" dirty="0"/>
          </a:p>
        </p:txBody>
      </p:sp>
      <p:sp>
        <p:nvSpPr>
          <p:cNvPr id="164868" name="AutoShape 4"/>
          <p:cNvSpPr>
            <a:spLocks/>
          </p:cNvSpPr>
          <p:nvPr/>
        </p:nvSpPr>
        <p:spPr bwMode="auto">
          <a:xfrm rot="5400000">
            <a:off x="1943894" y="-64293"/>
            <a:ext cx="358775" cy="3887787"/>
          </a:xfrm>
          <a:prstGeom prst="leftBrace">
            <a:avLst>
              <a:gd name="adj1" fmla="val 90302"/>
              <a:gd name="adj2" fmla="val 50000"/>
            </a:avLst>
          </a:prstGeom>
          <a:noFill/>
          <a:ln w="28575">
            <a:solidFill>
              <a:srgbClr val="FF0000"/>
            </a:solidFill>
            <a:round/>
            <a:headEnd/>
            <a:tailEnd/>
          </a:ln>
          <a:effectLst/>
        </p:spPr>
        <p:txBody>
          <a:bodyPr wrap="none" anchor="ctr"/>
          <a:lstStyle/>
          <a:p>
            <a:endParaRPr lang="el-GR" dirty="0"/>
          </a:p>
        </p:txBody>
      </p:sp>
      <p:sp>
        <p:nvSpPr>
          <p:cNvPr id="164869" name="AutoShape 5"/>
          <p:cNvSpPr>
            <a:spLocks/>
          </p:cNvSpPr>
          <p:nvPr/>
        </p:nvSpPr>
        <p:spPr bwMode="auto">
          <a:xfrm rot="5400000">
            <a:off x="6714331" y="-297656"/>
            <a:ext cx="503238" cy="4356100"/>
          </a:xfrm>
          <a:prstGeom prst="leftBrace">
            <a:avLst>
              <a:gd name="adj1" fmla="val 72135"/>
              <a:gd name="adj2" fmla="val 50000"/>
            </a:avLst>
          </a:prstGeom>
          <a:noFill/>
          <a:ln w="28575">
            <a:solidFill>
              <a:srgbClr val="FF0000"/>
            </a:solidFill>
            <a:round/>
            <a:headEnd/>
            <a:tailEnd/>
          </a:ln>
          <a:effectLst/>
        </p:spPr>
        <p:txBody>
          <a:bodyPr wrap="none" anchor="ctr"/>
          <a:lstStyle/>
          <a:p>
            <a:endParaRPr lang="el-GR" dirty="0"/>
          </a:p>
        </p:txBody>
      </p:sp>
      <p:sp>
        <p:nvSpPr>
          <p:cNvPr id="164870" name="Rectangle 6"/>
          <p:cNvSpPr>
            <a:spLocks noGrp="1" noChangeArrowheads="1"/>
          </p:cNvSpPr>
          <p:nvPr>
            <p:ph type="title"/>
          </p:nvPr>
        </p:nvSpPr>
        <p:spPr>
          <a:xfrm>
            <a:off x="457200" y="152400"/>
            <a:ext cx="8229600" cy="684312"/>
          </a:xfrm>
          <a:noFill/>
          <a:ln/>
        </p:spPr>
        <p:txBody>
          <a:bodyPr anchorCtr="1"/>
          <a:lstStyle/>
          <a:p>
            <a:r>
              <a:rPr lang="el-GR" sz="3200" b="1" dirty="0">
                <a:solidFill>
                  <a:srgbClr val="0000CC"/>
                </a:solidFill>
              </a:rPr>
              <a:t>ΜΕΤΑΒΟΛΕΣ ΤΩΝ ΑΠΟΘΕΜΑΤΩΝ</a:t>
            </a: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866">
                                            <p:txEl>
                                              <p:pRg st="0" end="0"/>
                                            </p:txEl>
                                          </p:spTgt>
                                        </p:tgtEl>
                                        <p:attrNameLst>
                                          <p:attrName>style.visibility</p:attrName>
                                        </p:attrNameLst>
                                      </p:cBhvr>
                                      <p:to>
                                        <p:strVal val="visible"/>
                                      </p:to>
                                    </p:set>
                                    <p:animEffect transition="in" filter="fade">
                                      <p:cBhvr>
                                        <p:cTn id="7" dur="2000"/>
                                        <p:tgtEl>
                                          <p:spTgt spid="16486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4866">
                                            <p:txEl>
                                              <p:pRg st="8" end="8"/>
                                            </p:txEl>
                                          </p:spTgt>
                                        </p:tgtEl>
                                        <p:attrNameLst>
                                          <p:attrName>style.visibility</p:attrName>
                                        </p:attrNameLst>
                                      </p:cBhvr>
                                      <p:to>
                                        <p:strVal val="visible"/>
                                      </p:to>
                                    </p:set>
                                    <p:animEffect transition="in" filter="fade">
                                      <p:cBhvr>
                                        <p:cTn id="10" dur="2000"/>
                                        <p:tgtEl>
                                          <p:spTgt spid="164866">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64866">
                                            <p:txEl>
                                              <p:pRg st="9" end="9"/>
                                            </p:txEl>
                                          </p:spTgt>
                                        </p:tgtEl>
                                        <p:attrNameLst>
                                          <p:attrName>style.visibility</p:attrName>
                                        </p:attrNameLst>
                                      </p:cBhvr>
                                      <p:to>
                                        <p:strVal val="visible"/>
                                      </p:to>
                                    </p:set>
                                    <p:animEffect transition="in" filter="fade">
                                      <p:cBhvr>
                                        <p:cTn id="13" dur="2000"/>
                                        <p:tgtEl>
                                          <p:spTgt spid="164866">
                                            <p:txEl>
                                              <p:pRg st="9" end="9"/>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4866">
                                            <p:txEl>
                                              <p:pRg st="2" end="2"/>
                                            </p:txEl>
                                          </p:spTgt>
                                        </p:tgtEl>
                                        <p:attrNameLst>
                                          <p:attrName>style.visibility</p:attrName>
                                        </p:attrNameLst>
                                      </p:cBhvr>
                                      <p:to>
                                        <p:strVal val="visible"/>
                                      </p:to>
                                    </p:set>
                                    <p:animEffect transition="in" filter="fade">
                                      <p:cBhvr>
                                        <p:cTn id="18" dur="2000"/>
                                        <p:tgtEl>
                                          <p:spTgt spid="16486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4866">
                                            <p:txEl>
                                              <p:pRg st="3" end="3"/>
                                            </p:txEl>
                                          </p:spTgt>
                                        </p:tgtEl>
                                        <p:attrNameLst>
                                          <p:attrName>style.visibility</p:attrName>
                                        </p:attrNameLst>
                                      </p:cBhvr>
                                      <p:to>
                                        <p:strVal val="visible"/>
                                      </p:to>
                                    </p:set>
                                    <p:animEffect transition="in" filter="fade">
                                      <p:cBhvr>
                                        <p:cTn id="23" dur="2000"/>
                                        <p:tgtEl>
                                          <p:spTgt spid="164866">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64866">
                                            <p:txEl>
                                              <p:pRg st="4" end="4"/>
                                            </p:txEl>
                                          </p:spTgt>
                                        </p:tgtEl>
                                        <p:attrNameLst>
                                          <p:attrName>style.visibility</p:attrName>
                                        </p:attrNameLst>
                                      </p:cBhvr>
                                      <p:to>
                                        <p:strVal val="visible"/>
                                      </p:to>
                                    </p:set>
                                    <p:animEffect transition="in" filter="fade">
                                      <p:cBhvr>
                                        <p:cTn id="26" dur="2000"/>
                                        <p:tgtEl>
                                          <p:spTgt spid="164866">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4866">
                                            <p:txEl>
                                              <p:pRg st="5" end="5"/>
                                            </p:txEl>
                                          </p:spTgt>
                                        </p:tgtEl>
                                        <p:attrNameLst>
                                          <p:attrName>style.visibility</p:attrName>
                                        </p:attrNameLst>
                                      </p:cBhvr>
                                      <p:to>
                                        <p:strVal val="visible"/>
                                      </p:to>
                                    </p:set>
                                    <p:animEffect transition="in" filter="fade">
                                      <p:cBhvr>
                                        <p:cTn id="31" dur="2000"/>
                                        <p:tgtEl>
                                          <p:spTgt spid="164866">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4866">
                                            <p:txEl>
                                              <p:pRg st="6" end="6"/>
                                            </p:txEl>
                                          </p:spTgt>
                                        </p:tgtEl>
                                        <p:attrNameLst>
                                          <p:attrName>style.visibility</p:attrName>
                                        </p:attrNameLst>
                                      </p:cBhvr>
                                      <p:to>
                                        <p:strVal val="visible"/>
                                      </p:to>
                                    </p:set>
                                    <p:animEffect transition="in" filter="fade">
                                      <p:cBhvr>
                                        <p:cTn id="36" dur="2000"/>
                                        <p:tgtEl>
                                          <p:spTgt spid="164866">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4866">
                                            <p:txEl>
                                              <p:pRg st="7" end="7"/>
                                            </p:txEl>
                                          </p:spTgt>
                                        </p:tgtEl>
                                        <p:attrNameLst>
                                          <p:attrName>style.visibility</p:attrName>
                                        </p:attrNameLst>
                                      </p:cBhvr>
                                      <p:to>
                                        <p:strVal val="visible"/>
                                      </p:to>
                                    </p:set>
                                    <p:animEffect transition="in" filter="fade">
                                      <p:cBhvr>
                                        <p:cTn id="41" dur="2000"/>
                                        <p:tgtEl>
                                          <p:spTgt spid="164866">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4866">
                                            <p:txEl>
                                              <p:pRg st="11" end="11"/>
                                            </p:txEl>
                                          </p:spTgt>
                                        </p:tgtEl>
                                        <p:attrNameLst>
                                          <p:attrName>style.visibility</p:attrName>
                                        </p:attrNameLst>
                                      </p:cBhvr>
                                      <p:to>
                                        <p:strVal val="visible"/>
                                      </p:to>
                                    </p:set>
                                    <p:animEffect transition="in" filter="fade">
                                      <p:cBhvr>
                                        <p:cTn id="46" dur="2000"/>
                                        <p:tgtEl>
                                          <p:spTgt spid="164866">
                                            <p:txEl>
                                              <p:pRg st="11" end="1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4866">
                                            <p:txEl>
                                              <p:pRg st="12" end="12"/>
                                            </p:txEl>
                                          </p:spTgt>
                                        </p:tgtEl>
                                        <p:attrNameLst>
                                          <p:attrName>style.visibility</p:attrName>
                                        </p:attrNameLst>
                                      </p:cBhvr>
                                      <p:to>
                                        <p:strVal val="visible"/>
                                      </p:to>
                                    </p:set>
                                    <p:animEffect transition="in" filter="fade">
                                      <p:cBhvr>
                                        <p:cTn id="51" dur="2000"/>
                                        <p:tgtEl>
                                          <p:spTgt spid="164866">
                                            <p:txEl>
                                              <p:pRg st="12" end="1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64866">
                                            <p:txEl>
                                              <p:pRg st="13" end="13"/>
                                            </p:txEl>
                                          </p:spTgt>
                                        </p:tgtEl>
                                        <p:attrNameLst>
                                          <p:attrName>style.visibility</p:attrName>
                                        </p:attrNameLst>
                                      </p:cBhvr>
                                      <p:to>
                                        <p:strVal val="visible"/>
                                      </p:to>
                                    </p:set>
                                    <p:animEffect transition="in" filter="fade">
                                      <p:cBhvr>
                                        <p:cTn id="56" dur="2000"/>
                                        <p:tgtEl>
                                          <p:spTgt spid="164866">
                                            <p:txEl>
                                              <p:pRg st="13" end="1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64866">
                                            <p:txEl>
                                              <p:pRg st="14" end="14"/>
                                            </p:txEl>
                                          </p:spTgt>
                                        </p:tgtEl>
                                        <p:attrNameLst>
                                          <p:attrName>style.visibility</p:attrName>
                                        </p:attrNameLst>
                                      </p:cBhvr>
                                      <p:to>
                                        <p:strVal val="visible"/>
                                      </p:to>
                                    </p:set>
                                    <p:animEffect transition="in" filter="fade">
                                      <p:cBhvr>
                                        <p:cTn id="61" dur="2000"/>
                                        <p:tgtEl>
                                          <p:spTgt spid="164866">
                                            <p:txEl>
                                              <p:pRg st="14" end="14"/>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64866">
                                            <p:txEl>
                                              <p:pRg st="11" end="11"/>
                                            </p:txEl>
                                          </p:spTgt>
                                        </p:tgtEl>
                                        <p:attrNameLst>
                                          <p:attrName>style.visibility</p:attrName>
                                        </p:attrNameLst>
                                      </p:cBhvr>
                                      <p:to>
                                        <p:strVal val="visible"/>
                                      </p:to>
                                    </p:set>
                                    <p:animEffect transition="in" filter="fade">
                                      <p:cBhvr>
                                        <p:cTn id="66" dur="2000"/>
                                        <p:tgtEl>
                                          <p:spTgt spid="164866">
                                            <p:txEl>
                                              <p:pRg st="11" end="1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64866">
                                            <p:txEl>
                                              <p:pRg st="12" end="12"/>
                                            </p:txEl>
                                          </p:spTgt>
                                        </p:tgtEl>
                                        <p:attrNameLst>
                                          <p:attrName>style.visibility</p:attrName>
                                        </p:attrNameLst>
                                      </p:cBhvr>
                                      <p:to>
                                        <p:strVal val="visible"/>
                                      </p:to>
                                    </p:set>
                                    <p:animEffect transition="in" filter="fade">
                                      <p:cBhvr>
                                        <p:cTn id="71" dur="2000"/>
                                        <p:tgtEl>
                                          <p:spTgt spid="164866">
                                            <p:txEl>
                                              <p:pRg st="12" end="12"/>
                                            </p:txEl>
                                          </p:spTgt>
                                        </p:tgtEl>
                                      </p:cBhvr>
                                    </p:animEffect>
                                  </p:childTnLst>
                                </p:cTn>
                              </p:par>
                              <p:par>
                                <p:cTn id="72" presetID="18" presetClass="entr" presetSubtype="12" fill="hold" grpId="0" nodeType="withEffect">
                                  <p:stCondLst>
                                    <p:cond delay="0"/>
                                  </p:stCondLst>
                                  <p:childTnLst>
                                    <p:set>
                                      <p:cBhvr>
                                        <p:cTn id="73" dur="1" fill="hold">
                                          <p:stCondLst>
                                            <p:cond delay="0"/>
                                          </p:stCondLst>
                                        </p:cTn>
                                        <p:tgtEl>
                                          <p:spTgt spid="164867"/>
                                        </p:tgtEl>
                                        <p:attrNameLst>
                                          <p:attrName>style.visibility</p:attrName>
                                        </p:attrNameLst>
                                      </p:cBhvr>
                                      <p:to>
                                        <p:strVal val="visible"/>
                                      </p:to>
                                    </p:set>
                                    <p:animEffect transition="in" filter="strips(downLeft)">
                                      <p:cBhvr>
                                        <p:cTn id="74" dur="2000"/>
                                        <p:tgtEl>
                                          <p:spTgt spid="164867"/>
                                        </p:tgtEl>
                                      </p:cBhvr>
                                    </p:animEffect>
                                  </p:childTnLst>
                                </p:cTn>
                              </p:par>
                            </p:childTnLst>
                          </p:cTn>
                        </p:par>
                        <p:par>
                          <p:cTn id="75" fill="hold">
                            <p:stCondLst>
                              <p:cond delay="2000"/>
                            </p:stCondLst>
                            <p:childTnLst>
                              <p:par>
                                <p:cTn id="76" presetID="18" presetClass="entr" presetSubtype="12" fill="hold" grpId="0" nodeType="afterEffect">
                                  <p:stCondLst>
                                    <p:cond delay="0"/>
                                  </p:stCondLst>
                                  <p:childTnLst>
                                    <p:set>
                                      <p:cBhvr>
                                        <p:cTn id="77" dur="1" fill="hold">
                                          <p:stCondLst>
                                            <p:cond delay="0"/>
                                          </p:stCondLst>
                                        </p:cTn>
                                        <p:tgtEl>
                                          <p:spTgt spid="164868"/>
                                        </p:tgtEl>
                                        <p:attrNameLst>
                                          <p:attrName>style.visibility</p:attrName>
                                        </p:attrNameLst>
                                      </p:cBhvr>
                                      <p:to>
                                        <p:strVal val="visible"/>
                                      </p:to>
                                    </p:set>
                                    <p:animEffect transition="in" filter="strips(downLeft)">
                                      <p:cBhvr>
                                        <p:cTn id="78" dur="2000"/>
                                        <p:tgtEl>
                                          <p:spTgt spid="164868"/>
                                        </p:tgtEl>
                                      </p:cBhvr>
                                    </p:animEffect>
                                  </p:childTnLst>
                                </p:cTn>
                              </p:par>
                              <p:par>
                                <p:cTn id="79" presetID="18" presetClass="entr" presetSubtype="12" fill="hold" grpId="0" nodeType="withEffect">
                                  <p:stCondLst>
                                    <p:cond delay="0"/>
                                  </p:stCondLst>
                                  <p:childTnLst>
                                    <p:set>
                                      <p:cBhvr>
                                        <p:cTn id="80" dur="1" fill="hold">
                                          <p:stCondLst>
                                            <p:cond delay="0"/>
                                          </p:stCondLst>
                                        </p:cTn>
                                        <p:tgtEl>
                                          <p:spTgt spid="164869"/>
                                        </p:tgtEl>
                                        <p:attrNameLst>
                                          <p:attrName>style.visibility</p:attrName>
                                        </p:attrNameLst>
                                      </p:cBhvr>
                                      <p:to>
                                        <p:strVal val="visible"/>
                                      </p:to>
                                    </p:set>
                                    <p:animEffect transition="in" filter="strips(downLeft)">
                                      <p:cBhvr>
                                        <p:cTn id="81" dur="2000"/>
                                        <p:tgtEl>
                                          <p:spTgt spid="164869"/>
                                        </p:tgtEl>
                                      </p:cBhvr>
                                    </p:animEffect>
                                  </p:childTnLst>
                                </p:cTn>
                              </p:par>
                            </p:childTnLst>
                          </p:cTn>
                        </p:par>
                      </p:childTnLst>
                    </p:cTn>
                  </p:par>
                  <p:par>
                    <p:cTn id="82" fill="hold">
                      <p:stCondLst>
                        <p:cond delay="indefinite"/>
                      </p:stCondLst>
                      <p:childTnLst>
                        <p:par>
                          <p:cTn id="83" fill="hold">
                            <p:stCondLst>
                              <p:cond delay="0"/>
                            </p:stCondLst>
                            <p:childTnLst>
                              <p:par>
                                <p:cTn id="84" presetID="24" presetClass="entr" presetSubtype="0" fill="hold" grpId="0" nodeType="clickEffect">
                                  <p:stCondLst>
                                    <p:cond delay="0"/>
                                  </p:stCondLst>
                                  <p:childTnLst>
                                    <p:set>
                                      <p:cBhvr>
                                        <p:cTn id="85" dur="1" fill="hold">
                                          <p:stCondLst>
                                            <p:cond delay="0"/>
                                          </p:stCondLst>
                                        </p:cTn>
                                        <p:tgtEl>
                                          <p:spTgt spid="164870"/>
                                        </p:tgtEl>
                                        <p:attrNameLst>
                                          <p:attrName>style.visibility</p:attrName>
                                        </p:attrNameLst>
                                      </p:cBhvr>
                                      <p:to>
                                        <p:strVal val="visible"/>
                                      </p:to>
                                    </p:set>
                                    <p:anim to="" calcmode="lin" valueType="num">
                                      <p:cBhvr>
                                        <p:cTn id="86" dur="1" fill="hold"/>
                                        <p:tgtEl>
                                          <p:spTgt spid="16487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animBg="1"/>
      <p:bldP spid="164868" grpId="0" animBg="1"/>
      <p:bldP spid="164869" grpId="0" animBg="1"/>
      <p:bldP spid="164870"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457200" y="152400"/>
            <a:ext cx="8229600" cy="900336"/>
          </a:xfrm>
        </p:spPr>
        <p:txBody>
          <a:bodyPr/>
          <a:lstStyle/>
          <a:p>
            <a:pPr algn="ctr"/>
            <a:r>
              <a:rPr lang="el-GR" sz="3200" b="1" dirty="0">
                <a:solidFill>
                  <a:srgbClr val="006600"/>
                </a:solidFill>
              </a:rPr>
              <a:t>ΜΕΤΑΒΟΛΕΣ ΤΩΝ ΑΠΑΙΤΗΣΕΩΝ</a:t>
            </a:r>
          </a:p>
        </p:txBody>
      </p:sp>
      <p:sp>
        <p:nvSpPr>
          <p:cNvPr id="186371" name="Rectangle 3"/>
          <p:cNvSpPr>
            <a:spLocks noGrp="1" noChangeArrowheads="1"/>
          </p:cNvSpPr>
          <p:nvPr>
            <p:ph type="body" idx="1"/>
          </p:nvPr>
        </p:nvSpPr>
        <p:spPr>
          <a:xfrm>
            <a:off x="179388" y="1530350"/>
            <a:ext cx="8964612" cy="5327650"/>
          </a:xfrm>
        </p:spPr>
        <p:txBody>
          <a:bodyPr>
            <a:normAutofit lnSpcReduction="10000"/>
          </a:bodyPr>
          <a:lstStyle/>
          <a:p>
            <a:pPr>
              <a:buFontTx/>
              <a:buNone/>
            </a:pPr>
            <a:r>
              <a:rPr lang="el-GR" sz="2000" dirty="0">
                <a:latin typeface="Times New Roman" pitchFamily="18" charset="0"/>
              </a:rPr>
              <a:t>             ΑΥΞΗΣΕΙΣ ΟΡΙΣΤΙΚΕΣ                            ΜΕΙΩΣΕΙΣ ΟΡΙΣΤΙΚΕΣ</a:t>
            </a:r>
          </a:p>
          <a:p>
            <a:pPr>
              <a:buFontTx/>
              <a:buNone/>
            </a:pPr>
            <a:endParaRPr lang="el-GR" sz="2000" dirty="0">
              <a:latin typeface="Times New Roman" pitchFamily="18" charset="0"/>
            </a:endParaRPr>
          </a:p>
          <a:p>
            <a:pPr>
              <a:buFontTx/>
              <a:buNone/>
            </a:pPr>
            <a:r>
              <a:rPr lang="el-GR" sz="2000" i="1" dirty="0">
                <a:latin typeface="Times New Roman" pitchFamily="18" charset="0"/>
                <a:sym typeface="Wingdings 2" pitchFamily="18" charset="2"/>
              </a:rPr>
              <a:t> </a:t>
            </a:r>
            <a:r>
              <a:rPr lang="el-GR" sz="2000" i="1" dirty="0">
                <a:latin typeface="Times New Roman" pitchFamily="18" charset="0"/>
              </a:rPr>
              <a:t>Απαιτήσεις από πελάτες λόγω εμπορικών         </a:t>
            </a:r>
            <a:r>
              <a:rPr lang="el-GR" sz="2000" i="1" dirty="0">
                <a:latin typeface="Times New Roman" pitchFamily="18" charset="0"/>
                <a:sym typeface="Wingdings 2" pitchFamily="18" charset="2"/>
              </a:rPr>
              <a:t> </a:t>
            </a:r>
            <a:r>
              <a:rPr lang="el-GR" sz="2000" i="1" dirty="0">
                <a:latin typeface="Times New Roman" pitchFamily="18" charset="0"/>
              </a:rPr>
              <a:t> Εισπράξεις από πελάτες</a:t>
            </a:r>
          </a:p>
          <a:p>
            <a:pPr>
              <a:buFontTx/>
              <a:buNone/>
            </a:pPr>
            <a:r>
              <a:rPr lang="el-GR" sz="2000" i="1" dirty="0">
                <a:latin typeface="Times New Roman" pitchFamily="18" charset="0"/>
              </a:rPr>
              <a:t>  συναλλαγών( (πωλήσεις εμπορευμάτων)</a:t>
            </a:r>
          </a:p>
          <a:p>
            <a:pPr>
              <a:buFont typeface="Wingdings 2" pitchFamily="18" charset="2"/>
              <a:buNone/>
            </a:pPr>
            <a:r>
              <a:rPr lang="el-GR" sz="2000" i="1" dirty="0">
                <a:latin typeface="Times New Roman" pitchFamily="18" charset="0"/>
                <a:sym typeface="Wingdings 2" pitchFamily="18" charset="2"/>
              </a:rPr>
              <a:t> Απαιτήσεις από χρεώστες                                     Εισπράξεις από χρεώστες</a:t>
            </a:r>
          </a:p>
          <a:p>
            <a:pPr>
              <a:buFont typeface="Wingdings 2" pitchFamily="18" charset="2"/>
              <a:buNone/>
            </a:pPr>
            <a:r>
              <a:rPr lang="el-GR" sz="2000" i="1" dirty="0">
                <a:latin typeface="Times New Roman" pitchFamily="18" charset="0"/>
                <a:sym typeface="Wingdings 2" pitchFamily="18" charset="2"/>
              </a:rPr>
              <a:t> Απαιτήσεις από χρεόγραφα εκχωρήσεως             Ρευστοποίηση αξιόγραφων</a:t>
            </a:r>
          </a:p>
          <a:p>
            <a:pPr>
              <a:buFont typeface="Wingdings 2" pitchFamily="18" charset="2"/>
              <a:buNone/>
            </a:pPr>
            <a:r>
              <a:rPr lang="el-GR" sz="2000" i="1" dirty="0">
                <a:latin typeface="Times New Roman" pitchFamily="18" charset="0"/>
                <a:sym typeface="Wingdings 2" pitchFamily="18" charset="2"/>
              </a:rPr>
              <a:t>  πελατών και χρεωστών</a:t>
            </a:r>
          </a:p>
          <a:p>
            <a:pPr>
              <a:buFont typeface="Wingdings 2" pitchFamily="18" charset="2"/>
              <a:buNone/>
            </a:pPr>
            <a:r>
              <a:rPr lang="el-GR" sz="2000" i="1" dirty="0">
                <a:latin typeface="Times New Roman" pitchFamily="18" charset="0"/>
                <a:sym typeface="Wingdings 2" pitchFamily="18" charset="2"/>
              </a:rPr>
              <a:t> Εισφορά απαιτήσεων από τρίτους                        Εισφορά απαιτήσεων σε τρίτων</a:t>
            </a:r>
          </a:p>
          <a:p>
            <a:pPr>
              <a:buFont typeface="Wingdings 2" pitchFamily="18" charset="2"/>
              <a:buNone/>
            </a:pPr>
            <a:r>
              <a:rPr lang="el-GR" sz="2000" i="1" dirty="0">
                <a:latin typeface="Times New Roman" pitchFamily="18" charset="0"/>
                <a:sym typeface="Wingdings 2" pitchFamily="18" charset="2"/>
              </a:rPr>
              <a:t>                                                                               Διαγραφή απαιτήσεων  </a:t>
            </a:r>
          </a:p>
          <a:p>
            <a:pPr>
              <a:buFont typeface="Wingdings 2" pitchFamily="18" charset="2"/>
              <a:buChar char=" "/>
            </a:pPr>
            <a:r>
              <a:rPr lang="el-GR" sz="2000" i="1" dirty="0">
                <a:latin typeface="Times New Roman" pitchFamily="18" charset="0"/>
                <a:sym typeface="Wingdings 2" pitchFamily="18" charset="2"/>
              </a:rPr>
              <a:t>                                                                           ως ανεπίδεκτων εισπράξεως    </a:t>
            </a:r>
            <a:endParaRPr lang="el-GR" sz="2000" dirty="0">
              <a:latin typeface="Times New Roman" pitchFamily="18" charset="0"/>
              <a:sym typeface="Wingdings 2" pitchFamily="18" charset="2"/>
            </a:endParaRPr>
          </a:p>
          <a:p>
            <a:pPr algn="ctr">
              <a:buFont typeface="Wingdings 2" pitchFamily="18" charset="2"/>
              <a:buChar char=" "/>
            </a:pPr>
            <a:endParaRPr lang="el-GR" sz="2000" dirty="0">
              <a:latin typeface="Times New Roman" pitchFamily="18" charset="0"/>
              <a:sym typeface="Wingdings 2" pitchFamily="18" charset="2"/>
            </a:endParaRPr>
          </a:p>
          <a:p>
            <a:pPr algn="ctr">
              <a:buFont typeface="Wingdings 2" pitchFamily="18" charset="2"/>
              <a:buChar char=" "/>
            </a:pPr>
            <a:r>
              <a:rPr lang="el-GR" sz="2000" dirty="0">
                <a:latin typeface="Times New Roman" pitchFamily="18" charset="0"/>
                <a:sym typeface="Wingdings 2" pitchFamily="18" charset="2"/>
              </a:rPr>
              <a:t>ΜΕΙΩΣΕΙΣ ΚΑΤΑ ΠΡΟΒΛΕΨΗ</a:t>
            </a:r>
            <a:r>
              <a:rPr lang="el-GR" sz="2000" i="1" dirty="0">
                <a:latin typeface="Times New Roman" pitchFamily="18" charset="0"/>
                <a:sym typeface="Wingdings 2" pitchFamily="18" charset="2"/>
              </a:rPr>
              <a:t>    </a:t>
            </a:r>
          </a:p>
          <a:p>
            <a:pPr algn="ctr">
              <a:buFont typeface="Wingdings 2" pitchFamily="18" charset="2"/>
              <a:buChar char=" "/>
            </a:pPr>
            <a:endParaRPr lang="el-GR" sz="2000" i="1" dirty="0">
              <a:latin typeface="Times New Roman" pitchFamily="18" charset="0"/>
              <a:sym typeface="Wingdings 2" pitchFamily="18" charset="2"/>
            </a:endParaRPr>
          </a:p>
          <a:p>
            <a:pPr algn="ctr">
              <a:buFont typeface="Wingdings 2" pitchFamily="18" charset="2"/>
              <a:buChar char=" "/>
            </a:pPr>
            <a:r>
              <a:rPr lang="el-GR" sz="2000" i="1" dirty="0">
                <a:latin typeface="Times New Roman" pitchFamily="18" charset="0"/>
                <a:sym typeface="Wingdings 2" pitchFamily="18" charset="2"/>
              </a:rPr>
              <a:t> Πρόβλεψη επισφαλών απαιτήσεων                                                                                </a:t>
            </a:r>
          </a:p>
          <a:p>
            <a:pPr>
              <a:buFontTx/>
              <a:buNone/>
            </a:pPr>
            <a:endParaRPr lang="el-GR" sz="2000" i="1" dirty="0">
              <a:latin typeface="Times New Roman" pitchFamily="18" charset="0"/>
            </a:endParaRPr>
          </a:p>
        </p:txBody>
      </p:sp>
      <p:sp>
        <p:nvSpPr>
          <p:cNvPr id="186372" name="AutoShape 4"/>
          <p:cNvSpPr>
            <a:spLocks/>
          </p:cNvSpPr>
          <p:nvPr/>
        </p:nvSpPr>
        <p:spPr bwMode="auto">
          <a:xfrm rot="5400000">
            <a:off x="2304257" y="151606"/>
            <a:ext cx="287338" cy="3673475"/>
          </a:xfrm>
          <a:prstGeom prst="leftBrace">
            <a:avLst>
              <a:gd name="adj1" fmla="val 73570"/>
              <a:gd name="adj2" fmla="val 50000"/>
            </a:avLst>
          </a:prstGeom>
          <a:noFill/>
          <a:ln w="28575">
            <a:solidFill>
              <a:srgbClr val="FF0000"/>
            </a:solidFill>
            <a:round/>
            <a:headEnd/>
            <a:tailEnd/>
          </a:ln>
          <a:effectLst/>
        </p:spPr>
        <p:txBody>
          <a:bodyPr wrap="none" anchor="ctr"/>
          <a:lstStyle/>
          <a:p>
            <a:endParaRPr lang="el-GR" dirty="0"/>
          </a:p>
        </p:txBody>
      </p:sp>
      <p:sp>
        <p:nvSpPr>
          <p:cNvPr id="186373" name="AutoShape 5"/>
          <p:cNvSpPr>
            <a:spLocks/>
          </p:cNvSpPr>
          <p:nvPr/>
        </p:nvSpPr>
        <p:spPr bwMode="auto">
          <a:xfrm rot="5400000">
            <a:off x="6625432" y="151606"/>
            <a:ext cx="287338" cy="3673475"/>
          </a:xfrm>
          <a:prstGeom prst="leftBrace">
            <a:avLst>
              <a:gd name="adj1" fmla="val 73570"/>
              <a:gd name="adj2" fmla="val 50000"/>
            </a:avLst>
          </a:prstGeom>
          <a:noFill/>
          <a:ln w="28575">
            <a:solidFill>
              <a:srgbClr val="FF0000"/>
            </a:solidFill>
            <a:round/>
            <a:headEnd/>
            <a:tailEnd/>
          </a:ln>
          <a:effectLst/>
        </p:spPr>
        <p:txBody>
          <a:bodyPr wrap="none" anchor="ctr"/>
          <a:lstStyle/>
          <a:p>
            <a:endParaRPr lang="el-GR" dirty="0"/>
          </a:p>
        </p:txBody>
      </p:sp>
      <p:sp>
        <p:nvSpPr>
          <p:cNvPr id="186374" name="AutoShape 6"/>
          <p:cNvSpPr>
            <a:spLocks/>
          </p:cNvSpPr>
          <p:nvPr/>
        </p:nvSpPr>
        <p:spPr bwMode="auto">
          <a:xfrm rot="5400000">
            <a:off x="4680744" y="4256881"/>
            <a:ext cx="287338" cy="3673475"/>
          </a:xfrm>
          <a:prstGeom prst="leftBrace">
            <a:avLst>
              <a:gd name="adj1" fmla="val 73570"/>
              <a:gd name="adj2" fmla="val 50000"/>
            </a:avLst>
          </a:prstGeom>
          <a:noFill/>
          <a:ln w="28575">
            <a:solidFill>
              <a:srgbClr val="FF0000"/>
            </a:solidFill>
            <a:round/>
            <a:headEnd/>
            <a:tailEnd/>
          </a:ln>
          <a:effectLst/>
        </p:spPr>
        <p:txBody>
          <a:bodyPr wrap="none" anchor="ctr"/>
          <a:lstStyle/>
          <a:p>
            <a:endParaRPr lang="el-GR" dirty="0"/>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186370"/>
                                        </p:tgtEl>
                                        <p:attrNameLst>
                                          <p:attrName>style.visibility</p:attrName>
                                        </p:attrNameLst>
                                      </p:cBhvr>
                                      <p:to>
                                        <p:strVal val="visible"/>
                                      </p:to>
                                    </p:set>
                                    <p:anim to="" calcmode="lin" valueType="num">
                                      <p:cBhvr>
                                        <p:cTn id="7" dur="1" fill="hold"/>
                                        <p:tgtEl>
                                          <p:spTgt spid="186370"/>
                                        </p:tgtEl>
                                        <p:attrNameLst>
                                          <p:attrName/>
                                        </p:attrNameLst>
                                      </p:cBhvr>
                                    </p:anim>
                                  </p:childTnLst>
                                </p:cTn>
                              </p:par>
                            </p:childTnLst>
                          </p:cTn>
                        </p:par>
                        <p:par>
                          <p:cTn id="8" fill="hold">
                            <p:stCondLst>
                              <p:cond delay="0"/>
                            </p:stCondLst>
                            <p:childTnLst>
                              <p:par>
                                <p:cTn id="9" presetID="10" presetClass="entr" presetSubtype="0" fill="hold" nodeType="afterEffect">
                                  <p:stCondLst>
                                    <p:cond delay="0"/>
                                  </p:stCondLst>
                                  <p:childTnLst>
                                    <p:set>
                                      <p:cBhvr>
                                        <p:cTn id="10" dur="1" fill="hold">
                                          <p:stCondLst>
                                            <p:cond delay="0"/>
                                          </p:stCondLst>
                                        </p:cTn>
                                        <p:tgtEl>
                                          <p:spTgt spid="186371">
                                            <p:txEl>
                                              <p:pRg st="0" end="0"/>
                                            </p:txEl>
                                          </p:spTgt>
                                        </p:tgtEl>
                                        <p:attrNameLst>
                                          <p:attrName>style.visibility</p:attrName>
                                        </p:attrNameLst>
                                      </p:cBhvr>
                                      <p:to>
                                        <p:strVal val="visible"/>
                                      </p:to>
                                    </p:set>
                                    <p:animEffect transition="in" filter="fade">
                                      <p:cBhvr>
                                        <p:cTn id="11" dur="2000"/>
                                        <p:tgtEl>
                                          <p:spTgt spid="186371">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86371">
                                            <p:txEl>
                                              <p:pRg st="11" end="11"/>
                                            </p:txEl>
                                          </p:spTgt>
                                        </p:tgtEl>
                                        <p:attrNameLst>
                                          <p:attrName>style.visibility</p:attrName>
                                        </p:attrNameLst>
                                      </p:cBhvr>
                                      <p:to>
                                        <p:strVal val="visible"/>
                                      </p:to>
                                    </p:set>
                                    <p:animEffect transition="in" filter="fade">
                                      <p:cBhvr>
                                        <p:cTn id="14" dur="2000"/>
                                        <p:tgtEl>
                                          <p:spTgt spid="186371">
                                            <p:txEl>
                                              <p:pRg st="11" end="11"/>
                                            </p:txEl>
                                          </p:spTgt>
                                        </p:tgtEl>
                                      </p:cBhvr>
                                    </p:animEffect>
                                  </p:childTnLst>
                                </p:cTn>
                              </p:par>
                            </p:childTnLst>
                          </p:cTn>
                        </p:par>
                        <p:par>
                          <p:cTn id="15" fill="hold">
                            <p:stCondLst>
                              <p:cond delay="2000"/>
                            </p:stCondLst>
                            <p:childTnLst>
                              <p:par>
                                <p:cTn id="16" presetID="18" presetClass="entr" presetSubtype="12" fill="hold" grpId="0" nodeType="afterEffect">
                                  <p:stCondLst>
                                    <p:cond delay="0"/>
                                  </p:stCondLst>
                                  <p:childTnLst>
                                    <p:set>
                                      <p:cBhvr>
                                        <p:cTn id="17" dur="1" fill="hold">
                                          <p:stCondLst>
                                            <p:cond delay="0"/>
                                          </p:stCondLst>
                                        </p:cTn>
                                        <p:tgtEl>
                                          <p:spTgt spid="186372"/>
                                        </p:tgtEl>
                                        <p:attrNameLst>
                                          <p:attrName>style.visibility</p:attrName>
                                        </p:attrNameLst>
                                      </p:cBhvr>
                                      <p:to>
                                        <p:strVal val="visible"/>
                                      </p:to>
                                    </p:set>
                                    <p:animEffect transition="in" filter="strips(downLeft)">
                                      <p:cBhvr>
                                        <p:cTn id="18" dur="2000"/>
                                        <p:tgtEl>
                                          <p:spTgt spid="186372"/>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86373"/>
                                        </p:tgtEl>
                                        <p:attrNameLst>
                                          <p:attrName>style.visibility</p:attrName>
                                        </p:attrNameLst>
                                      </p:cBhvr>
                                      <p:to>
                                        <p:strVal val="visible"/>
                                      </p:to>
                                    </p:set>
                                    <p:animEffect transition="in" filter="strips(downLeft)">
                                      <p:cBhvr>
                                        <p:cTn id="21" dur="2000"/>
                                        <p:tgtEl>
                                          <p:spTgt spid="186373"/>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186374"/>
                                        </p:tgtEl>
                                        <p:attrNameLst>
                                          <p:attrName>style.visibility</p:attrName>
                                        </p:attrNameLst>
                                      </p:cBhvr>
                                      <p:to>
                                        <p:strVal val="visible"/>
                                      </p:to>
                                    </p:set>
                                    <p:animEffect transition="in" filter="strips(downLeft)">
                                      <p:cBhvr>
                                        <p:cTn id="24" dur="2000"/>
                                        <p:tgtEl>
                                          <p:spTgt spid="186374"/>
                                        </p:tgtEl>
                                      </p:cBhvr>
                                    </p:animEffect>
                                  </p:childTnLst>
                                </p:cTn>
                              </p:par>
                            </p:childTnLst>
                          </p:cTn>
                        </p:par>
                        <p:par>
                          <p:cTn id="25" fill="hold">
                            <p:stCondLst>
                              <p:cond delay="4000"/>
                            </p:stCondLst>
                            <p:childTnLst>
                              <p:par>
                                <p:cTn id="26" presetID="10" presetClass="entr" presetSubtype="0" fill="hold" nodeType="afterEffect">
                                  <p:stCondLst>
                                    <p:cond delay="0"/>
                                  </p:stCondLst>
                                  <p:childTnLst>
                                    <p:set>
                                      <p:cBhvr>
                                        <p:cTn id="27" dur="1" fill="hold">
                                          <p:stCondLst>
                                            <p:cond delay="0"/>
                                          </p:stCondLst>
                                        </p:cTn>
                                        <p:tgtEl>
                                          <p:spTgt spid="186371">
                                            <p:txEl>
                                              <p:pRg st="2" end="2"/>
                                            </p:txEl>
                                          </p:spTgt>
                                        </p:tgtEl>
                                        <p:attrNameLst>
                                          <p:attrName>style.visibility</p:attrName>
                                        </p:attrNameLst>
                                      </p:cBhvr>
                                      <p:to>
                                        <p:strVal val="visible"/>
                                      </p:to>
                                    </p:set>
                                    <p:animEffect transition="in" filter="fade">
                                      <p:cBhvr>
                                        <p:cTn id="28" dur="2000"/>
                                        <p:tgtEl>
                                          <p:spTgt spid="186371">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86371">
                                            <p:txEl>
                                              <p:pRg st="3" end="3"/>
                                            </p:txEl>
                                          </p:spTgt>
                                        </p:tgtEl>
                                        <p:attrNameLst>
                                          <p:attrName>style.visibility</p:attrName>
                                        </p:attrNameLst>
                                      </p:cBhvr>
                                      <p:to>
                                        <p:strVal val="visible"/>
                                      </p:to>
                                    </p:set>
                                    <p:animEffect transition="in" filter="fade">
                                      <p:cBhvr>
                                        <p:cTn id="31" dur="2000"/>
                                        <p:tgtEl>
                                          <p:spTgt spid="186371">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86371">
                                            <p:txEl>
                                              <p:pRg st="4" end="4"/>
                                            </p:txEl>
                                          </p:spTgt>
                                        </p:tgtEl>
                                        <p:attrNameLst>
                                          <p:attrName>style.visibility</p:attrName>
                                        </p:attrNameLst>
                                      </p:cBhvr>
                                      <p:to>
                                        <p:strVal val="visible"/>
                                      </p:to>
                                    </p:set>
                                    <p:animEffect transition="in" filter="fade">
                                      <p:cBhvr>
                                        <p:cTn id="34" dur="2000"/>
                                        <p:tgtEl>
                                          <p:spTgt spid="186371">
                                            <p:txEl>
                                              <p:pRg st="4" end="4"/>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86371">
                                            <p:txEl>
                                              <p:pRg st="5" end="5"/>
                                            </p:txEl>
                                          </p:spTgt>
                                        </p:tgtEl>
                                        <p:attrNameLst>
                                          <p:attrName>style.visibility</p:attrName>
                                        </p:attrNameLst>
                                      </p:cBhvr>
                                      <p:to>
                                        <p:strVal val="visible"/>
                                      </p:to>
                                    </p:set>
                                    <p:animEffect transition="in" filter="fade">
                                      <p:cBhvr>
                                        <p:cTn id="37" dur="2000"/>
                                        <p:tgtEl>
                                          <p:spTgt spid="186371">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86371">
                                            <p:txEl>
                                              <p:pRg st="6" end="6"/>
                                            </p:txEl>
                                          </p:spTgt>
                                        </p:tgtEl>
                                        <p:attrNameLst>
                                          <p:attrName>style.visibility</p:attrName>
                                        </p:attrNameLst>
                                      </p:cBhvr>
                                      <p:to>
                                        <p:strVal val="visible"/>
                                      </p:to>
                                    </p:set>
                                    <p:animEffect transition="in" filter="fade">
                                      <p:cBhvr>
                                        <p:cTn id="40" dur="2000"/>
                                        <p:tgtEl>
                                          <p:spTgt spid="186371">
                                            <p:txEl>
                                              <p:pRg st="6" end="6"/>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86371">
                                            <p:txEl>
                                              <p:pRg st="7" end="7"/>
                                            </p:txEl>
                                          </p:spTgt>
                                        </p:tgtEl>
                                        <p:attrNameLst>
                                          <p:attrName>style.visibility</p:attrName>
                                        </p:attrNameLst>
                                      </p:cBhvr>
                                      <p:to>
                                        <p:strVal val="visible"/>
                                      </p:to>
                                    </p:set>
                                    <p:animEffect transition="in" filter="fade">
                                      <p:cBhvr>
                                        <p:cTn id="43" dur="2000"/>
                                        <p:tgtEl>
                                          <p:spTgt spid="186371">
                                            <p:txEl>
                                              <p:pRg st="7" end="7"/>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86371">
                                            <p:txEl>
                                              <p:pRg st="8" end="8"/>
                                            </p:txEl>
                                          </p:spTgt>
                                        </p:tgtEl>
                                        <p:attrNameLst>
                                          <p:attrName>style.visibility</p:attrName>
                                        </p:attrNameLst>
                                      </p:cBhvr>
                                      <p:to>
                                        <p:strVal val="visible"/>
                                      </p:to>
                                    </p:set>
                                    <p:animEffect transition="in" filter="fade">
                                      <p:cBhvr>
                                        <p:cTn id="46" dur="2000"/>
                                        <p:tgtEl>
                                          <p:spTgt spid="186371">
                                            <p:txEl>
                                              <p:pRg st="8" end="8"/>
                                            </p:txEl>
                                          </p:spTgt>
                                        </p:tgtEl>
                                      </p:cBhvr>
                                    </p:animEffect>
                                  </p:childTnLst>
                                </p:cTn>
                              </p:par>
                            </p:childTnLst>
                          </p:cTn>
                        </p:par>
                        <p:par>
                          <p:cTn id="47" fill="hold">
                            <p:stCondLst>
                              <p:cond delay="6000"/>
                            </p:stCondLst>
                            <p:childTnLst>
                              <p:par>
                                <p:cTn id="48" presetID="10" presetClass="entr" presetSubtype="0" fill="hold" nodeType="afterEffect">
                                  <p:stCondLst>
                                    <p:cond delay="5000"/>
                                  </p:stCondLst>
                                  <p:childTnLst>
                                    <p:set>
                                      <p:cBhvr>
                                        <p:cTn id="49" dur="1" fill="hold">
                                          <p:stCondLst>
                                            <p:cond delay="0"/>
                                          </p:stCondLst>
                                        </p:cTn>
                                        <p:tgtEl>
                                          <p:spTgt spid="186371">
                                            <p:txEl>
                                              <p:pRg st="9" end="9"/>
                                            </p:txEl>
                                          </p:spTgt>
                                        </p:tgtEl>
                                        <p:attrNameLst>
                                          <p:attrName>style.visibility</p:attrName>
                                        </p:attrNameLst>
                                      </p:cBhvr>
                                      <p:to>
                                        <p:strVal val="visible"/>
                                      </p:to>
                                    </p:set>
                                    <p:animEffect transition="in" filter="fade">
                                      <p:cBhvr>
                                        <p:cTn id="50" dur="2000"/>
                                        <p:tgtEl>
                                          <p:spTgt spid="186371">
                                            <p:txEl>
                                              <p:pRg st="9" end="9"/>
                                            </p:txEl>
                                          </p:spTgt>
                                        </p:tgtEl>
                                      </p:cBhvr>
                                    </p:animEffect>
                                  </p:childTnLst>
                                </p:cTn>
                              </p:par>
                              <p:par>
                                <p:cTn id="51" presetID="10" presetClass="entr" presetSubtype="0" fill="hold" nodeType="withEffect">
                                  <p:stCondLst>
                                    <p:cond delay="5000"/>
                                  </p:stCondLst>
                                  <p:childTnLst>
                                    <p:set>
                                      <p:cBhvr>
                                        <p:cTn id="52" dur="1" fill="hold">
                                          <p:stCondLst>
                                            <p:cond delay="0"/>
                                          </p:stCondLst>
                                        </p:cTn>
                                        <p:tgtEl>
                                          <p:spTgt spid="186371">
                                            <p:txEl>
                                              <p:pRg st="13" end="13"/>
                                            </p:txEl>
                                          </p:spTgt>
                                        </p:tgtEl>
                                        <p:attrNameLst>
                                          <p:attrName>style.visibility</p:attrName>
                                        </p:attrNameLst>
                                      </p:cBhvr>
                                      <p:to>
                                        <p:strVal val="visible"/>
                                      </p:to>
                                    </p:set>
                                    <p:animEffect transition="in" filter="fade">
                                      <p:cBhvr>
                                        <p:cTn id="53" dur="2000"/>
                                        <p:tgtEl>
                                          <p:spTgt spid="186371">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0" grpId="0"/>
      <p:bldP spid="186372" grpId="0" animBg="1"/>
      <p:bldP spid="186373" grpId="0" animBg="1"/>
      <p:bldP spid="186374"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457200" y="274638"/>
            <a:ext cx="8229600" cy="634082"/>
          </a:xfrm>
        </p:spPr>
        <p:txBody>
          <a:bodyPr/>
          <a:lstStyle/>
          <a:p>
            <a:pPr algn="ctr"/>
            <a:r>
              <a:rPr lang="el-GR" sz="3200" b="1" dirty="0">
                <a:solidFill>
                  <a:srgbClr val="FFFF00"/>
                </a:solidFill>
              </a:rPr>
              <a:t>ΔΙΑΚΡΙΣΗ ΤΩΝ ΑΠΑΙΤΗΣΕΩΝ</a:t>
            </a:r>
          </a:p>
        </p:txBody>
      </p:sp>
      <p:sp>
        <p:nvSpPr>
          <p:cNvPr id="187395" name="Rectangle 3"/>
          <p:cNvSpPr>
            <a:spLocks noGrp="1" noChangeArrowheads="1"/>
          </p:cNvSpPr>
          <p:nvPr>
            <p:ph type="body" idx="1"/>
          </p:nvPr>
        </p:nvSpPr>
        <p:spPr>
          <a:xfrm>
            <a:off x="457200" y="908720"/>
            <a:ext cx="8229600" cy="5616624"/>
          </a:xfrm>
        </p:spPr>
        <p:txBody>
          <a:bodyPr/>
          <a:lstStyle/>
          <a:p>
            <a:pPr>
              <a:buSzPct val="95000"/>
              <a:buFont typeface="Wingdings" pitchFamily="2" charset="2"/>
              <a:buChar char="q"/>
            </a:pPr>
            <a:r>
              <a:rPr lang="el-GR" sz="2000" b="1" u="sng" dirty="0">
                <a:solidFill>
                  <a:srgbClr val="7030A0"/>
                </a:solidFill>
                <a:latin typeface="Times New Roman" pitchFamily="18" charset="0"/>
              </a:rPr>
              <a:t>ΑΠΑΙΤΗΣΕΙΣ ΒΕΒΑΙΑΣ ΕΙΣΠΡΑΞΕΩΣ</a:t>
            </a:r>
          </a:p>
          <a:p>
            <a:pPr>
              <a:buSzPct val="95000"/>
              <a:buFont typeface="Wingdings" pitchFamily="2" charset="2"/>
              <a:buNone/>
            </a:pPr>
            <a:r>
              <a:rPr lang="el-GR" sz="2000" dirty="0">
                <a:latin typeface="Times New Roman" pitchFamily="18" charset="0"/>
              </a:rPr>
              <a:t>     Αυτές οι απαιτήσεις παρέχουν την βεβαιότητα ότι θα ρευστοποιηθούν. Αυτή η βεβαιότητα προέρχεται από τις εγγυήσεις που κατέχει η επιχείρηση από πελάτες.</a:t>
            </a:r>
          </a:p>
          <a:p>
            <a:pPr>
              <a:buSzPct val="95000"/>
              <a:buFont typeface="Wingdings" pitchFamily="2" charset="2"/>
              <a:buNone/>
            </a:pPr>
            <a:endParaRPr lang="el-GR" sz="2000" dirty="0">
              <a:latin typeface="Times New Roman" pitchFamily="18" charset="0"/>
            </a:endParaRPr>
          </a:p>
          <a:p>
            <a:pPr>
              <a:buSzPct val="95000"/>
              <a:buFont typeface="Wingdings" pitchFamily="2" charset="2"/>
              <a:buChar char="q"/>
            </a:pPr>
            <a:r>
              <a:rPr lang="el-GR" sz="2000" b="1" u="sng" dirty="0">
                <a:solidFill>
                  <a:srgbClr val="C00000"/>
                </a:solidFill>
                <a:latin typeface="Times New Roman" pitchFamily="18" charset="0"/>
              </a:rPr>
              <a:t>ΕΠΙΣΦΑΛΕΙΣ ΑΠΑΙΤΗΣΕΙΣ</a:t>
            </a:r>
            <a:r>
              <a:rPr lang="el-GR" sz="2000" b="1" dirty="0">
                <a:solidFill>
                  <a:srgbClr val="C00000"/>
                </a:solidFill>
                <a:latin typeface="Times New Roman" pitchFamily="18" charset="0"/>
              </a:rPr>
              <a:t> </a:t>
            </a:r>
          </a:p>
          <a:p>
            <a:pPr>
              <a:buSzPct val="95000"/>
              <a:buFont typeface="Wingdings" pitchFamily="2" charset="2"/>
              <a:buNone/>
            </a:pPr>
            <a:r>
              <a:rPr lang="el-GR" sz="2000" dirty="0">
                <a:latin typeface="Times New Roman" pitchFamily="18" charset="0"/>
              </a:rPr>
              <a:t>     Αυτές οι απαιτήσεις έχουν την πιθανότητα να μην εισπραχθούν κατά την σύνταξη του ισολογισμού.</a:t>
            </a:r>
          </a:p>
          <a:p>
            <a:pPr>
              <a:buSzPct val="95000"/>
              <a:buFont typeface="Wingdings" pitchFamily="2" charset="2"/>
              <a:buNone/>
            </a:pPr>
            <a:endParaRPr lang="el-GR" sz="2000" dirty="0">
              <a:latin typeface="Times New Roman" pitchFamily="18" charset="0"/>
            </a:endParaRPr>
          </a:p>
          <a:p>
            <a:pPr>
              <a:buSzPct val="95000"/>
              <a:buFont typeface="Wingdings" pitchFamily="2" charset="2"/>
              <a:buChar char="q"/>
            </a:pPr>
            <a:r>
              <a:rPr lang="el-GR" sz="2000" b="1" u="sng" dirty="0">
                <a:solidFill>
                  <a:srgbClr val="FF0000"/>
                </a:solidFill>
                <a:latin typeface="Times New Roman" pitchFamily="18" charset="0"/>
              </a:rPr>
              <a:t>ΑΠΑΙΤΗΣΕΙΣ ΑΝΕΠΙΔΕΚΤΕΣ ΕΙΣΠΡΑΞΕΩΣ </a:t>
            </a:r>
          </a:p>
          <a:p>
            <a:pPr>
              <a:buSzPct val="95000"/>
              <a:buFont typeface="Wingdings" pitchFamily="2" charset="2"/>
              <a:buNone/>
            </a:pPr>
            <a:r>
              <a:rPr lang="el-GR" sz="2000" dirty="0">
                <a:latin typeface="Times New Roman" pitchFamily="18" charset="0"/>
              </a:rPr>
              <a:t>     Αυτές οι απαιτήσεις έχουν την βεβαιότητα ότι δεν θα εισπραχθούν από την επιχείρηση. Οι απαιτήσεις αυτές αποσβένονται ολοσχερών, δηλαδή διαγράφονται από τα βιβλία της επιχείρησης.</a:t>
            </a: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187394"/>
                                        </p:tgtEl>
                                        <p:attrNameLst>
                                          <p:attrName>style.visibility</p:attrName>
                                        </p:attrNameLst>
                                      </p:cBhvr>
                                      <p:to>
                                        <p:strVal val="visible"/>
                                      </p:to>
                                    </p:set>
                                    <p:anim to="" calcmode="lin" valueType="num">
                                      <p:cBhvr>
                                        <p:cTn id="7" dur="1" fill="hold"/>
                                        <p:tgtEl>
                                          <p:spTgt spid="187394"/>
                                        </p:tgtEl>
                                        <p:attrNameLst>
                                          <p:attrName/>
                                        </p:attrNameLst>
                                      </p:cBhvr>
                                    </p:anim>
                                  </p:childTnLst>
                                </p:cTn>
                              </p:par>
                            </p:childTnLst>
                          </p:cTn>
                        </p:par>
                        <p:par>
                          <p:cTn id="8" fill="hold">
                            <p:stCondLst>
                              <p:cond delay="0"/>
                            </p:stCondLst>
                            <p:childTnLst>
                              <p:par>
                                <p:cTn id="9" presetID="2" presetClass="entr" presetSubtype="4" fill="hold" nodeType="afterEffect">
                                  <p:stCondLst>
                                    <p:cond delay="0"/>
                                  </p:stCondLst>
                                  <p:childTnLst>
                                    <p:set>
                                      <p:cBhvr>
                                        <p:cTn id="10" dur="1" fill="hold">
                                          <p:stCondLst>
                                            <p:cond delay="0"/>
                                          </p:stCondLst>
                                        </p:cTn>
                                        <p:tgtEl>
                                          <p:spTgt spid="187395">
                                            <p:txEl>
                                              <p:pRg st="0" end="0"/>
                                            </p:txEl>
                                          </p:spTgt>
                                        </p:tgtEl>
                                        <p:attrNameLst>
                                          <p:attrName>style.visibility</p:attrName>
                                        </p:attrNameLst>
                                      </p:cBhvr>
                                      <p:to>
                                        <p:strVal val="visible"/>
                                      </p:to>
                                    </p:set>
                                    <p:anim calcmode="lin" valueType="num">
                                      <p:cBhvr additive="base">
                                        <p:cTn id="11" dur="2000" fill="hold"/>
                                        <p:tgtEl>
                                          <p:spTgt spid="187395">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8739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7395">
                                            <p:txEl>
                                              <p:pRg st="1" end="1"/>
                                            </p:txEl>
                                          </p:spTgt>
                                        </p:tgtEl>
                                        <p:attrNameLst>
                                          <p:attrName>style.visibility</p:attrName>
                                        </p:attrNameLst>
                                      </p:cBhvr>
                                      <p:to>
                                        <p:strVal val="visible"/>
                                      </p:to>
                                    </p:set>
                                    <p:anim calcmode="lin" valueType="num">
                                      <p:cBhvr additive="base">
                                        <p:cTn id="15" dur="2000" fill="hold"/>
                                        <p:tgtEl>
                                          <p:spTgt spid="187395">
                                            <p:txEl>
                                              <p:pRg st="1" end="1"/>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87395">
                                            <p:txEl>
                                              <p:pRg st="1" end="1"/>
                                            </p:txEl>
                                          </p:spTgt>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2" presetClass="entr" presetSubtype="4" fill="hold" nodeType="afterEffect">
                                  <p:stCondLst>
                                    <p:cond delay="3000"/>
                                  </p:stCondLst>
                                  <p:childTnLst>
                                    <p:set>
                                      <p:cBhvr>
                                        <p:cTn id="19" dur="1" fill="hold">
                                          <p:stCondLst>
                                            <p:cond delay="0"/>
                                          </p:stCondLst>
                                        </p:cTn>
                                        <p:tgtEl>
                                          <p:spTgt spid="187395">
                                            <p:txEl>
                                              <p:pRg st="3" end="3"/>
                                            </p:txEl>
                                          </p:spTgt>
                                        </p:tgtEl>
                                        <p:attrNameLst>
                                          <p:attrName>style.visibility</p:attrName>
                                        </p:attrNameLst>
                                      </p:cBhvr>
                                      <p:to>
                                        <p:strVal val="visible"/>
                                      </p:to>
                                    </p:set>
                                    <p:anim calcmode="lin" valueType="num">
                                      <p:cBhvr additive="base">
                                        <p:cTn id="20" dur="2000" fill="hold"/>
                                        <p:tgtEl>
                                          <p:spTgt spid="187395">
                                            <p:txEl>
                                              <p:pRg st="3" end="3"/>
                                            </p:txEl>
                                          </p:spTgt>
                                        </p:tgtEl>
                                        <p:attrNameLst>
                                          <p:attrName>ppt_x</p:attrName>
                                        </p:attrNameLst>
                                      </p:cBhvr>
                                      <p:tavLst>
                                        <p:tav tm="0">
                                          <p:val>
                                            <p:strVal val="#ppt_x"/>
                                          </p:val>
                                        </p:tav>
                                        <p:tav tm="100000">
                                          <p:val>
                                            <p:strVal val="#ppt_x"/>
                                          </p:val>
                                        </p:tav>
                                      </p:tavLst>
                                    </p:anim>
                                    <p:anim calcmode="lin" valueType="num">
                                      <p:cBhvr additive="base">
                                        <p:cTn id="21" dur="2000" fill="hold"/>
                                        <p:tgtEl>
                                          <p:spTgt spid="187395">
                                            <p:txEl>
                                              <p:pRg st="3" end="3"/>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3000"/>
                                  </p:stCondLst>
                                  <p:childTnLst>
                                    <p:set>
                                      <p:cBhvr>
                                        <p:cTn id="23" dur="1" fill="hold">
                                          <p:stCondLst>
                                            <p:cond delay="0"/>
                                          </p:stCondLst>
                                        </p:cTn>
                                        <p:tgtEl>
                                          <p:spTgt spid="187395">
                                            <p:txEl>
                                              <p:pRg st="4" end="4"/>
                                            </p:txEl>
                                          </p:spTgt>
                                        </p:tgtEl>
                                        <p:attrNameLst>
                                          <p:attrName>style.visibility</p:attrName>
                                        </p:attrNameLst>
                                      </p:cBhvr>
                                      <p:to>
                                        <p:strVal val="visible"/>
                                      </p:to>
                                    </p:set>
                                    <p:anim calcmode="lin" valueType="num">
                                      <p:cBhvr additive="base">
                                        <p:cTn id="24" dur="2000" fill="hold"/>
                                        <p:tgtEl>
                                          <p:spTgt spid="187395">
                                            <p:txEl>
                                              <p:pRg st="4" end="4"/>
                                            </p:txEl>
                                          </p:spTgt>
                                        </p:tgtEl>
                                        <p:attrNameLst>
                                          <p:attrName>ppt_x</p:attrName>
                                        </p:attrNameLst>
                                      </p:cBhvr>
                                      <p:tavLst>
                                        <p:tav tm="0">
                                          <p:val>
                                            <p:strVal val="#ppt_x"/>
                                          </p:val>
                                        </p:tav>
                                        <p:tav tm="100000">
                                          <p:val>
                                            <p:strVal val="#ppt_x"/>
                                          </p:val>
                                        </p:tav>
                                      </p:tavLst>
                                    </p:anim>
                                    <p:anim calcmode="lin" valueType="num">
                                      <p:cBhvr additive="base">
                                        <p:cTn id="25" dur="2000" fill="hold"/>
                                        <p:tgtEl>
                                          <p:spTgt spid="187395">
                                            <p:txEl>
                                              <p:pRg st="4" end="4"/>
                                            </p:txEl>
                                          </p:spTgt>
                                        </p:tgtEl>
                                        <p:attrNameLst>
                                          <p:attrName>ppt_y</p:attrName>
                                        </p:attrNameLst>
                                      </p:cBhvr>
                                      <p:tavLst>
                                        <p:tav tm="0">
                                          <p:val>
                                            <p:strVal val="1+#ppt_h/2"/>
                                          </p:val>
                                        </p:tav>
                                        <p:tav tm="100000">
                                          <p:val>
                                            <p:strVal val="#ppt_y"/>
                                          </p:val>
                                        </p:tav>
                                      </p:tavLst>
                                    </p:anim>
                                  </p:childTnLst>
                                </p:cTn>
                              </p:par>
                            </p:childTnLst>
                          </p:cTn>
                        </p:par>
                        <p:par>
                          <p:cTn id="26" fill="hold">
                            <p:stCondLst>
                              <p:cond delay="7000"/>
                            </p:stCondLst>
                            <p:childTnLst>
                              <p:par>
                                <p:cTn id="27" presetID="2" presetClass="entr" presetSubtype="4" fill="hold" nodeType="afterEffect">
                                  <p:stCondLst>
                                    <p:cond delay="3000"/>
                                  </p:stCondLst>
                                  <p:childTnLst>
                                    <p:set>
                                      <p:cBhvr>
                                        <p:cTn id="28" dur="1" fill="hold">
                                          <p:stCondLst>
                                            <p:cond delay="0"/>
                                          </p:stCondLst>
                                        </p:cTn>
                                        <p:tgtEl>
                                          <p:spTgt spid="187395">
                                            <p:txEl>
                                              <p:pRg st="6" end="6"/>
                                            </p:txEl>
                                          </p:spTgt>
                                        </p:tgtEl>
                                        <p:attrNameLst>
                                          <p:attrName>style.visibility</p:attrName>
                                        </p:attrNameLst>
                                      </p:cBhvr>
                                      <p:to>
                                        <p:strVal val="visible"/>
                                      </p:to>
                                    </p:set>
                                    <p:anim calcmode="lin" valueType="num">
                                      <p:cBhvr additive="base">
                                        <p:cTn id="29" dur="2000" fill="hold"/>
                                        <p:tgtEl>
                                          <p:spTgt spid="187395">
                                            <p:txEl>
                                              <p:pRg st="6" end="6"/>
                                            </p:txEl>
                                          </p:spTgt>
                                        </p:tgtEl>
                                        <p:attrNameLst>
                                          <p:attrName>ppt_x</p:attrName>
                                        </p:attrNameLst>
                                      </p:cBhvr>
                                      <p:tavLst>
                                        <p:tav tm="0">
                                          <p:val>
                                            <p:strVal val="#ppt_x"/>
                                          </p:val>
                                        </p:tav>
                                        <p:tav tm="100000">
                                          <p:val>
                                            <p:strVal val="#ppt_x"/>
                                          </p:val>
                                        </p:tav>
                                      </p:tavLst>
                                    </p:anim>
                                    <p:anim calcmode="lin" valueType="num">
                                      <p:cBhvr additive="base">
                                        <p:cTn id="30" dur="2000" fill="hold"/>
                                        <p:tgtEl>
                                          <p:spTgt spid="187395">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3000"/>
                                  </p:stCondLst>
                                  <p:childTnLst>
                                    <p:set>
                                      <p:cBhvr>
                                        <p:cTn id="32" dur="1" fill="hold">
                                          <p:stCondLst>
                                            <p:cond delay="0"/>
                                          </p:stCondLst>
                                        </p:cTn>
                                        <p:tgtEl>
                                          <p:spTgt spid="187395">
                                            <p:txEl>
                                              <p:pRg st="7" end="7"/>
                                            </p:txEl>
                                          </p:spTgt>
                                        </p:tgtEl>
                                        <p:attrNameLst>
                                          <p:attrName>style.visibility</p:attrName>
                                        </p:attrNameLst>
                                      </p:cBhvr>
                                      <p:to>
                                        <p:strVal val="visible"/>
                                      </p:to>
                                    </p:set>
                                    <p:anim calcmode="lin" valueType="num">
                                      <p:cBhvr additive="base">
                                        <p:cTn id="33" dur="2000" fill="hold"/>
                                        <p:tgtEl>
                                          <p:spTgt spid="187395">
                                            <p:txEl>
                                              <p:pRg st="7" end="7"/>
                                            </p:txEl>
                                          </p:spTgt>
                                        </p:tgtEl>
                                        <p:attrNameLst>
                                          <p:attrName>ppt_x</p:attrName>
                                        </p:attrNameLst>
                                      </p:cBhvr>
                                      <p:tavLst>
                                        <p:tav tm="0">
                                          <p:val>
                                            <p:strVal val="#ppt_x"/>
                                          </p:val>
                                        </p:tav>
                                        <p:tav tm="100000">
                                          <p:val>
                                            <p:strVal val="#ppt_x"/>
                                          </p:val>
                                        </p:tav>
                                      </p:tavLst>
                                    </p:anim>
                                    <p:anim calcmode="lin" valueType="num">
                                      <p:cBhvr additive="base">
                                        <p:cTn id="34" dur="2000" fill="hold"/>
                                        <p:tgtEl>
                                          <p:spTgt spid="18739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4" grpId="0"/>
    </p:bldLst>
  </p:timing>
</p:sld>
</file>

<file path=ppt/slides/slide1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8418" name="Rectangle 2"/>
          <p:cNvSpPr>
            <a:spLocks noGrp="1" noChangeArrowheads="1"/>
          </p:cNvSpPr>
          <p:nvPr>
            <p:ph type="body" idx="1"/>
          </p:nvPr>
        </p:nvSpPr>
        <p:spPr>
          <a:xfrm>
            <a:off x="251520" y="188913"/>
            <a:ext cx="8712968" cy="6480447"/>
          </a:xfrm>
        </p:spPr>
        <p:txBody>
          <a:bodyPr/>
          <a:lstStyle/>
          <a:p>
            <a:pPr marL="609600" indent="-609600" algn="ctr">
              <a:buFontTx/>
              <a:buNone/>
            </a:pPr>
            <a:r>
              <a:rPr lang="el-GR" sz="2000" b="1" u="sng" dirty="0">
                <a:solidFill>
                  <a:srgbClr val="C00000"/>
                </a:solidFill>
                <a:latin typeface="Times New Roman" pitchFamily="18" charset="0"/>
              </a:rPr>
              <a:t>ΜΕΘΟΔΟΙ ΧΑΡΑΚΤΗΡΙΣΜΟΥ ΕΝΕΠΙΔΕΚΤΩΝ ΕΙΣΠΡΑΞΕΩΝ ΩΣ </a:t>
            </a:r>
          </a:p>
          <a:p>
            <a:pPr marL="609600" indent="-609600" algn="ctr">
              <a:buFontTx/>
              <a:buNone/>
            </a:pPr>
            <a:r>
              <a:rPr lang="el-GR" sz="2000" b="1" u="sng" dirty="0">
                <a:solidFill>
                  <a:srgbClr val="C00000"/>
                </a:solidFill>
                <a:latin typeface="Times New Roman" pitchFamily="18" charset="0"/>
              </a:rPr>
              <a:t>ΕΠΙΣΦΑΛΗΣ ΑΠΑΙΤΗΣΕΙΣ</a:t>
            </a:r>
          </a:p>
          <a:p>
            <a:pPr marL="609600" indent="-609600">
              <a:buSzPct val="95000"/>
              <a:buFont typeface="Wingdings" pitchFamily="2" charset="2"/>
              <a:buAutoNum type="arabicParenR"/>
            </a:pPr>
            <a:endParaRPr lang="el-GR" sz="2000" dirty="0">
              <a:latin typeface="Times New Roman" pitchFamily="18" charset="0"/>
            </a:endParaRPr>
          </a:p>
          <a:p>
            <a:pPr marL="609600" indent="-609600" algn="just">
              <a:buSzPct val="95000"/>
              <a:buFont typeface="Wingdings" pitchFamily="2" charset="2"/>
              <a:buAutoNum type="arabicParenR"/>
            </a:pPr>
            <a:r>
              <a:rPr lang="el-GR" sz="2000" i="1" dirty="0">
                <a:latin typeface="Times New Roman" pitchFamily="18" charset="0"/>
              </a:rPr>
              <a:t>Μέθοδος της εξατομικευμένης διαγραφής απαιτήσεων</a:t>
            </a:r>
            <a:r>
              <a:rPr lang="el-GR" sz="2000" dirty="0">
                <a:latin typeface="Times New Roman" pitchFamily="18" charset="0"/>
              </a:rPr>
              <a:t>  </a:t>
            </a:r>
          </a:p>
          <a:p>
            <a:pPr marL="609600" indent="-609600" algn="just">
              <a:buSzPct val="95000"/>
              <a:buFont typeface="Wingdings" pitchFamily="2" charset="2"/>
              <a:buNone/>
            </a:pPr>
            <a:r>
              <a:rPr lang="el-GR" sz="2000" dirty="0">
                <a:latin typeface="Times New Roman" pitchFamily="18" charset="0"/>
              </a:rPr>
              <a:t>         Οι ζημιές από επισφαλείς απαιτήσεις βαρύνουν τη χρήση στην οποία γίνεται γνωστό ότι η συγκεκριμένη απαίτηση κατέστη ανεπίδεκτος εισπράξεως οπότε διενεργείται η εγγραφή αποσβέσεως της .    </a:t>
            </a:r>
          </a:p>
          <a:p>
            <a:pPr marL="609600" indent="-609600" algn="just">
              <a:buSzPct val="95000"/>
              <a:buFont typeface="Wingdings" pitchFamily="2" charset="2"/>
              <a:buNone/>
            </a:pPr>
            <a:endParaRPr lang="el-GR" sz="2000" dirty="0">
              <a:latin typeface="Times New Roman" pitchFamily="18" charset="0"/>
            </a:endParaRPr>
          </a:p>
          <a:p>
            <a:pPr marL="609600" indent="-609600" algn="just">
              <a:buSzPct val="95000"/>
              <a:buFont typeface="Wingdings" pitchFamily="2" charset="2"/>
              <a:buAutoNum type="arabicParenR" startAt="2"/>
            </a:pPr>
            <a:r>
              <a:rPr lang="el-GR" sz="2000" i="1" dirty="0">
                <a:latin typeface="Times New Roman" pitchFamily="18" charset="0"/>
              </a:rPr>
              <a:t>Μέθοδος της εξατομικευμένης εκτίμησης του εισπρακτέου από τις απαιτήσεις ποσού</a:t>
            </a:r>
          </a:p>
          <a:p>
            <a:pPr marL="609600" indent="-609600" algn="just">
              <a:buSzPct val="95000"/>
              <a:buFont typeface="Wingdings" pitchFamily="2" charset="2"/>
              <a:buNone/>
            </a:pPr>
            <a:r>
              <a:rPr lang="el-GR" sz="2000" dirty="0">
                <a:latin typeface="Times New Roman" pitchFamily="18" charset="0"/>
              </a:rPr>
              <a:t>          Το ύψος των απωλειών από επισφαλείς απαιτήσεις εκτιμάται από το χρόνο που παραμένει ανείσπρακτη η απαίτηση από τους πελάτες.</a:t>
            </a:r>
          </a:p>
          <a:p>
            <a:pPr marL="609600" indent="-609600" algn="just">
              <a:buSzPct val="95000"/>
              <a:buFont typeface="Wingdings" pitchFamily="2" charset="2"/>
              <a:buNone/>
            </a:pPr>
            <a:endParaRPr lang="el-GR" sz="2000" dirty="0">
              <a:latin typeface="Times New Roman" pitchFamily="18" charset="0"/>
            </a:endParaRPr>
          </a:p>
          <a:p>
            <a:pPr marL="609600" indent="-609600" algn="just">
              <a:buSzPct val="95000"/>
              <a:buFont typeface="Wingdings" pitchFamily="2" charset="2"/>
              <a:buAutoNum type="arabicParenR" startAt="3"/>
            </a:pPr>
            <a:r>
              <a:rPr lang="el-GR" sz="2000" i="1" dirty="0">
                <a:latin typeface="Times New Roman" pitchFamily="18" charset="0"/>
              </a:rPr>
              <a:t>Μέθοδος της ποσοστιαίας εκτιμήσεως του εισπρακτέου από τις απαιτήσεις ποσού</a:t>
            </a:r>
          </a:p>
          <a:p>
            <a:pPr marL="609600" indent="-609600">
              <a:buSzPct val="95000"/>
              <a:buFont typeface="Wingdings" pitchFamily="2" charset="2"/>
              <a:buNone/>
            </a:pPr>
            <a:r>
              <a:rPr lang="el-GR" sz="2000" i="1" dirty="0">
                <a:latin typeface="Times New Roman" pitchFamily="18" charset="0"/>
              </a:rPr>
              <a:t>         </a:t>
            </a:r>
          </a:p>
          <a:p>
            <a:pPr marL="609600" indent="-609600">
              <a:buSzPct val="95000"/>
              <a:buFont typeface="Wingdings" pitchFamily="2" charset="2"/>
              <a:buNone/>
            </a:pPr>
            <a:r>
              <a:rPr lang="el-GR" sz="2000" dirty="0">
                <a:solidFill>
                  <a:srgbClr val="C00000"/>
                </a:solidFill>
                <a:latin typeface="Times New Roman" pitchFamily="18" charset="0"/>
              </a:rPr>
              <a:t>ΥΨΟΣ ΑΠΩΛΕΙΩΝ </a:t>
            </a:r>
            <a:r>
              <a:rPr lang="el-GR" sz="2000" dirty="0">
                <a:latin typeface="Times New Roman" pitchFamily="18" charset="0"/>
              </a:rPr>
              <a:t>= </a:t>
            </a:r>
            <a:r>
              <a:rPr lang="el-GR" sz="2000" dirty="0" smtClean="0">
                <a:latin typeface="Times New Roman" pitchFamily="18" charset="0"/>
              </a:rPr>
              <a:t>100*</a:t>
            </a:r>
            <a:endParaRPr lang="el-GR" sz="2000" i="1" dirty="0">
              <a:latin typeface="Times New Roman" pitchFamily="18" charset="0"/>
            </a:endParaRPr>
          </a:p>
        </p:txBody>
      </p:sp>
      <p:sp>
        <p:nvSpPr>
          <p:cNvPr id="188419" name="Line 3"/>
          <p:cNvSpPr>
            <a:spLocks noChangeShapeType="1"/>
          </p:cNvSpPr>
          <p:nvPr/>
        </p:nvSpPr>
        <p:spPr bwMode="auto">
          <a:xfrm>
            <a:off x="0" y="692150"/>
            <a:ext cx="576263" cy="0"/>
          </a:xfrm>
          <a:prstGeom prst="line">
            <a:avLst/>
          </a:prstGeom>
          <a:noFill/>
          <a:ln w="28575">
            <a:solidFill>
              <a:srgbClr val="FF0000"/>
            </a:solidFill>
            <a:round/>
            <a:headEnd/>
            <a:tailEnd type="triangle" w="med" len="med"/>
          </a:ln>
          <a:effectLst/>
        </p:spPr>
        <p:txBody>
          <a:bodyPr/>
          <a:lstStyle/>
          <a:p>
            <a:endParaRPr lang="el-GR" dirty="0"/>
          </a:p>
        </p:txBody>
      </p:sp>
      <p:graphicFrame>
        <p:nvGraphicFramePr>
          <p:cNvPr id="188420" name="Group 4"/>
          <p:cNvGraphicFramePr>
            <a:graphicFrameLocks noGrp="1"/>
          </p:cNvGraphicFramePr>
          <p:nvPr/>
        </p:nvGraphicFramePr>
        <p:xfrm>
          <a:off x="3635896" y="5300663"/>
          <a:ext cx="4607992" cy="1402080"/>
        </p:xfrm>
        <a:graphic>
          <a:graphicData uri="http://schemas.openxmlformats.org/drawingml/2006/table">
            <a:tbl>
              <a:tblPr/>
              <a:tblGrid>
                <a:gridCol w="4607992"/>
              </a:tblGrid>
              <a:tr h="333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Σύνολο απωλειών από επισφαλείς πελάτες σε προηγούμενες χρήσεις</a:t>
                      </a:r>
                    </a:p>
                  </a:txBody>
                  <a:tcPr horzOverflow="overflow">
                    <a:lnL cap="flat">
                      <a:noFill/>
                    </a:lnL>
                    <a:lnR cap="flat">
                      <a:noFill/>
                    </a:lnR>
                    <a:lnT cap="flat">
                      <a:noFill/>
                    </a:lnT>
                    <a:lnB w="12700" cap="flat" cmpd="sng" algn="ctr">
                      <a:solidFill>
                        <a:srgbClr val="00FF00"/>
                      </a:solidFill>
                      <a:prstDash val="solid"/>
                      <a:round/>
                      <a:headEnd type="none" w="med" len="med"/>
                      <a:tailEnd type="none" w="med" len="med"/>
                    </a:lnB>
                    <a:lnTlToBr>
                      <a:noFill/>
                    </a:lnTlToBr>
                    <a:lnBlToTr>
                      <a:noFill/>
                    </a:lnBlToTr>
                    <a:noFill/>
                  </a:tcPr>
                </a:tc>
              </a:tr>
              <a:tr h="403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Σύνολο απαιτήσεων στις αντίστοιχες προηγούμενης χρήσης</a:t>
                      </a:r>
                    </a:p>
                  </a:txBody>
                  <a:tcPr horzOverflow="overflow">
                    <a:lnL cap="flat">
                      <a:noFill/>
                    </a:lnL>
                    <a:lnR cap="flat">
                      <a:noFill/>
                    </a:lnR>
                    <a:lnT w="12700" cap="flat" cmpd="sng" algn="ctr">
                      <a:solidFill>
                        <a:srgbClr val="00FF00"/>
                      </a:solidFill>
                      <a:prstDash val="solid"/>
                      <a:round/>
                      <a:headEnd type="none" w="med" len="med"/>
                      <a:tailEnd type="none" w="med" len="med"/>
                    </a:lnT>
                    <a:lnB cap="flat">
                      <a:noFill/>
                    </a:lnB>
                    <a:lnTlToBr>
                      <a:noFill/>
                    </a:lnTlToBr>
                    <a:lnBlToTr>
                      <a:noFill/>
                    </a:lnBlToTr>
                    <a:noFill/>
                  </a:tcPr>
                </a:tc>
              </a:tr>
            </a:tbl>
          </a:graphicData>
        </a:graphic>
      </p:graphicFrame>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88419"/>
                                        </p:tgtEl>
                                        <p:attrNameLst>
                                          <p:attrName>style.visibility</p:attrName>
                                        </p:attrNameLst>
                                      </p:cBhvr>
                                      <p:to>
                                        <p:strVal val="visible"/>
                                      </p:to>
                                    </p:set>
                                    <p:animEffect transition="in" filter="dissolve">
                                      <p:cBhvr>
                                        <p:cTn id="7" dur="500"/>
                                        <p:tgtEl>
                                          <p:spTgt spid="18841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88418"/>
                                        </p:tgtEl>
                                        <p:attrNameLst>
                                          <p:attrName>style.visibility</p:attrName>
                                        </p:attrNameLst>
                                      </p:cBhvr>
                                      <p:to>
                                        <p:strVal val="visible"/>
                                      </p:to>
                                    </p:set>
                                    <p:animEffect transition="in" filter="dissolve">
                                      <p:cBhvr>
                                        <p:cTn id="11" dur="500"/>
                                        <p:tgtEl>
                                          <p:spTgt spid="188418"/>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499"/>
                                          </p:stCondLst>
                                        </p:cTn>
                                        <p:tgtEl>
                                          <p:spTgt spid="188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8" grpId="0" autoUpdateAnimBg="0"/>
      <p:bldP spid="188419" grpId="0" animBg="1"/>
    </p:bldLst>
  </p:timing>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9442" name="Rectangle 2"/>
          <p:cNvSpPr>
            <a:spLocks noGrp="1" noChangeArrowheads="1"/>
          </p:cNvSpPr>
          <p:nvPr>
            <p:ph type="body" idx="1"/>
          </p:nvPr>
        </p:nvSpPr>
        <p:spPr>
          <a:xfrm>
            <a:off x="323529" y="404812"/>
            <a:ext cx="8363272" cy="6048523"/>
          </a:xfrm>
        </p:spPr>
        <p:txBody>
          <a:bodyPr/>
          <a:lstStyle/>
          <a:p>
            <a:pPr marL="609600" indent="-609600" algn="just">
              <a:lnSpc>
                <a:spcPct val="90000"/>
              </a:lnSpc>
              <a:buSzPct val="95000"/>
              <a:buFont typeface="Wingdings" pitchFamily="2" charset="2"/>
              <a:buAutoNum type="arabicParenR" startAt="4"/>
            </a:pPr>
            <a:r>
              <a:rPr lang="el-GR" sz="2000" i="1" dirty="0">
                <a:latin typeface="Times New Roman" pitchFamily="18" charset="0"/>
              </a:rPr>
              <a:t>Μέθοδος της εκτιμήσεως του ύψους της απώλειας από επισφαλείς </a:t>
            </a:r>
            <a:r>
              <a:rPr lang="el-GR" sz="2000" i="1" dirty="0" smtClean="0">
                <a:latin typeface="Times New Roman" pitchFamily="18" charset="0"/>
              </a:rPr>
              <a:t>απαιτήσεις</a:t>
            </a:r>
            <a:r>
              <a:rPr lang="el-GR" sz="2000" dirty="0" smtClean="0">
                <a:latin typeface="Times New Roman" pitchFamily="18" charset="0"/>
              </a:rPr>
              <a:t>:  </a:t>
            </a:r>
            <a:endParaRPr lang="el-GR" sz="2000" dirty="0">
              <a:latin typeface="Times New Roman" pitchFamily="18" charset="0"/>
            </a:endParaRPr>
          </a:p>
          <a:p>
            <a:pPr marL="609600" indent="-609600">
              <a:lnSpc>
                <a:spcPct val="90000"/>
              </a:lnSpc>
              <a:buSzPct val="95000"/>
              <a:buFont typeface="Wingdings" pitchFamily="2" charset="2"/>
              <a:buNone/>
            </a:pPr>
            <a:endParaRPr lang="el-GR" sz="2000" dirty="0">
              <a:latin typeface="Times New Roman" pitchFamily="18" charset="0"/>
            </a:endParaRPr>
          </a:p>
          <a:p>
            <a:pPr marL="609600" indent="-609600">
              <a:lnSpc>
                <a:spcPct val="90000"/>
              </a:lnSpc>
              <a:buSzPct val="95000"/>
              <a:buFont typeface="Wingdings" pitchFamily="2" charset="2"/>
              <a:buNone/>
            </a:pPr>
            <a:r>
              <a:rPr lang="el-GR" sz="2000" b="1" dirty="0">
                <a:solidFill>
                  <a:srgbClr val="FF0000"/>
                </a:solidFill>
                <a:latin typeface="Times New Roman" pitchFamily="18" charset="0"/>
              </a:rPr>
              <a:t>ΥΨΟΣ ΑΠΩΛΕΙΩΝ </a:t>
            </a:r>
            <a:r>
              <a:rPr lang="el-GR" sz="2000" dirty="0">
                <a:latin typeface="Times New Roman" pitchFamily="18" charset="0"/>
              </a:rPr>
              <a:t>= </a:t>
            </a:r>
          </a:p>
          <a:p>
            <a:pPr marL="609600" indent="-609600">
              <a:lnSpc>
                <a:spcPct val="90000"/>
              </a:lnSpc>
              <a:buSzPct val="95000"/>
              <a:buFont typeface="Wingdings" pitchFamily="2" charset="2"/>
              <a:buNone/>
            </a:pPr>
            <a:endParaRPr lang="el-GR" sz="2000" dirty="0">
              <a:latin typeface="Times New Roman" pitchFamily="18" charset="0"/>
            </a:endParaRPr>
          </a:p>
          <a:p>
            <a:pPr marL="609600" indent="-609600">
              <a:lnSpc>
                <a:spcPct val="90000"/>
              </a:lnSpc>
              <a:buSzPct val="95000"/>
              <a:buFont typeface="Wingdings" pitchFamily="2" charset="2"/>
              <a:buNone/>
            </a:pPr>
            <a:endParaRPr lang="el-GR" sz="2000" dirty="0">
              <a:latin typeface="Times New Roman" pitchFamily="18" charset="0"/>
            </a:endParaRPr>
          </a:p>
          <a:p>
            <a:pPr marL="609600" indent="-609600">
              <a:lnSpc>
                <a:spcPct val="90000"/>
              </a:lnSpc>
              <a:buSzPct val="95000"/>
              <a:buFont typeface="Wingdings" pitchFamily="2" charset="2"/>
              <a:buNone/>
            </a:pPr>
            <a:endParaRPr lang="el-GR" sz="2000" dirty="0">
              <a:latin typeface="Times New Roman" pitchFamily="18" charset="0"/>
            </a:endParaRPr>
          </a:p>
          <a:p>
            <a:pPr marL="609600" indent="-609600" algn="just">
              <a:lnSpc>
                <a:spcPct val="90000"/>
              </a:lnSpc>
              <a:buSzPct val="95000"/>
              <a:buFont typeface="Wingdings" pitchFamily="2" charset="2"/>
              <a:buAutoNum type="arabicParenR" startAt="5"/>
            </a:pPr>
            <a:r>
              <a:rPr lang="el-GR" sz="2000" i="1" dirty="0">
                <a:latin typeface="Times New Roman" pitchFamily="18" charset="0"/>
              </a:rPr>
              <a:t>Μικτή μέθοδος  </a:t>
            </a:r>
          </a:p>
          <a:p>
            <a:pPr marL="609600" indent="-609600" algn="just">
              <a:lnSpc>
                <a:spcPct val="90000"/>
              </a:lnSpc>
              <a:buSzPct val="95000"/>
              <a:buFontTx/>
              <a:buNone/>
            </a:pPr>
            <a:r>
              <a:rPr lang="el-GR" sz="2000" i="1" dirty="0">
                <a:latin typeface="Times New Roman" pitchFamily="18" charset="0"/>
              </a:rPr>
              <a:t>         </a:t>
            </a:r>
            <a:r>
              <a:rPr lang="el-GR" sz="2000" dirty="0">
                <a:latin typeface="Times New Roman" pitchFamily="18" charset="0"/>
              </a:rPr>
              <a:t>Η </a:t>
            </a:r>
            <a:r>
              <a:rPr lang="el-GR" sz="2000" dirty="0" smtClean="0">
                <a:latin typeface="Times New Roman" pitchFamily="18" charset="0"/>
              </a:rPr>
              <a:t>«πρόβλεψη </a:t>
            </a:r>
            <a:r>
              <a:rPr lang="el-GR" sz="2000" dirty="0">
                <a:latin typeface="Times New Roman" pitchFamily="18" charset="0"/>
              </a:rPr>
              <a:t>για επισφαλείς </a:t>
            </a:r>
            <a:r>
              <a:rPr lang="el-GR" sz="2000" dirty="0" smtClean="0">
                <a:latin typeface="Times New Roman" pitchFamily="18" charset="0"/>
              </a:rPr>
              <a:t>απαιτήσεις», </a:t>
            </a:r>
            <a:r>
              <a:rPr lang="el-GR" sz="2000" dirty="0">
                <a:latin typeface="Times New Roman" pitchFamily="18" charset="0"/>
              </a:rPr>
              <a:t>σχηματίζεται για </a:t>
            </a:r>
            <a:r>
              <a:rPr lang="el-GR" sz="2000" dirty="0" smtClean="0">
                <a:latin typeface="Times New Roman" pitchFamily="18" charset="0"/>
              </a:rPr>
              <a:t>τις </a:t>
            </a:r>
            <a:r>
              <a:rPr lang="el-GR" sz="2000" dirty="0">
                <a:latin typeface="Times New Roman" pitchFamily="18" charset="0"/>
              </a:rPr>
              <a:t>εξής απαιτήσεις:</a:t>
            </a:r>
          </a:p>
          <a:p>
            <a:pPr marL="609600" indent="-609600" algn="just">
              <a:lnSpc>
                <a:spcPct val="90000"/>
              </a:lnSpc>
              <a:buSzPct val="95000"/>
              <a:buFontTx/>
              <a:buNone/>
            </a:pPr>
            <a:r>
              <a:rPr lang="el-GR" sz="2000" dirty="0">
                <a:latin typeface="Times New Roman" pitchFamily="18" charset="0"/>
              </a:rPr>
              <a:t>         </a:t>
            </a:r>
            <a:r>
              <a:rPr lang="el-GR" sz="2000" dirty="0">
                <a:latin typeface="Times New Roman" pitchFamily="18" charset="0"/>
                <a:sym typeface="Symbol" pitchFamily="18" charset="2"/>
              </a:rPr>
              <a:t> Όσες απαιτήσεις κρίθηκαν ως επισφαλείς και μεταφέρθηκαν στους λογαριασμούς επισφαλών απαιτήσεων ( 30.97, 33.97 ).</a:t>
            </a:r>
          </a:p>
          <a:p>
            <a:pPr marL="609600" indent="-609600" algn="just">
              <a:lnSpc>
                <a:spcPct val="90000"/>
              </a:lnSpc>
              <a:buSzPct val="95000"/>
              <a:buFontTx/>
              <a:buNone/>
            </a:pPr>
            <a:r>
              <a:rPr lang="el-GR" sz="2000" dirty="0">
                <a:latin typeface="Times New Roman" pitchFamily="18" charset="0"/>
                <a:sym typeface="Symbol" pitchFamily="18" charset="2"/>
              </a:rPr>
              <a:t>          Όσες απαιτήσεις παραμένουν ανείσπρακτες για μεγάλο χρονικό διάστημα, κυρίως περισσότερο από ένα χρόνο.</a:t>
            </a:r>
          </a:p>
          <a:p>
            <a:pPr marL="609600" indent="-609600" algn="just">
              <a:lnSpc>
                <a:spcPct val="90000"/>
              </a:lnSpc>
              <a:buSzPct val="95000"/>
              <a:buFontTx/>
              <a:buNone/>
            </a:pPr>
            <a:r>
              <a:rPr lang="el-GR" sz="2000" dirty="0">
                <a:latin typeface="Times New Roman" pitchFamily="18" charset="0"/>
                <a:sym typeface="Symbol" pitchFamily="18" charset="2"/>
              </a:rPr>
              <a:t>          Υπολογίζεται το μέσο ποσοστό διαγραφών επί του κύκλου εργασιών των πέντε τελευταίων ετών και βάση αυτού του ποσοστού σχηματίζεται πρόσθετη πρόβλεψη.  </a:t>
            </a:r>
            <a:endParaRPr lang="el-GR" sz="2000" i="1" dirty="0">
              <a:latin typeface="Times New Roman" pitchFamily="18" charset="0"/>
              <a:sym typeface="Symbol" pitchFamily="18" charset="2"/>
            </a:endParaRPr>
          </a:p>
          <a:p>
            <a:pPr marL="609600" indent="-609600">
              <a:lnSpc>
                <a:spcPct val="90000"/>
              </a:lnSpc>
              <a:buSzPct val="95000"/>
              <a:buFontTx/>
              <a:buNone/>
            </a:pPr>
            <a:r>
              <a:rPr lang="el-GR" sz="2000" dirty="0">
                <a:latin typeface="Times New Roman" pitchFamily="18" charset="0"/>
              </a:rPr>
              <a:t> </a:t>
            </a:r>
          </a:p>
        </p:txBody>
      </p:sp>
      <p:graphicFrame>
        <p:nvGraphicFramePr>
          <p:cNvPr id="189443" name="Group 3"/>
          <p:cNvGraphicFramePr>
            <a:graphicFrameLocks noGrp="1"/>
          </p:cNvGraphicFramePr>
          <p:nvPr/>
        </p:nvGraphicFramePr>
        <p:xfrm>
          <a:off x="3276600" y="981075"/>
          <a:ext cx="4619625" cy="1402080"/>
        </p:xfrm>
        <a:graphic>
          <a:graphicData uri="http://schemas.openxmlformats.org/drawingml/2006/table">
            <a:tbl>
              <a:tblPr/>
              <a:tblGrid>
                <a:gridCol w="4619625"/>
              </a:tblGrid>
              <a:tr h="5476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Απώλειες από επισφαλείς απαιτήσεις π.χ. στις 5 τελευταίες χρήσεις</a:t>
                      </a:r>
                    </a:p>
                  </a:txBody>
                  <a:tcPr horzOverflow="overflow">
                    <a:lnL cap="flat">
                      <a:noFill/>
                    </a:lnL>
                    <a:lnR cap="flat">
                      <a:noFill/>
                    </a:lnR>
                    <a:lnT cap="flat">
                      <a:noFill/>
                    </a:lnT>
                    <a:lnB w="12700" cap="flat" cmpd="sng" algn="ctr">
                      <a:solidFill>
                        <a:srgbClr val="00FF00"/>
                      </a:solidFill>
                      <a:prstDash val="solid"/>
                      <a:round/>
                      <a:headEnd type="none" w="med" len="med"/>
                      <a:tailEnd type="none" w="med" len="med"/>
                    </a:lnB>
                    <a:lnTlToBr>
                      <a:noFill/>
                    </a:lnTlToBr>
                    <a:lnBlToTr>
                      <a:noFill/>
                    </a:lnBlToTr>
                    <a:noFill/>
                  </a:tcPr>
                </a:tc>
              </a:tr>
              <a:tr h="47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smtClean="0">
                          <a:ln>
                            <a:noFill/>
                          </a:ln>
                          <a:solidFill>
                            <a:schemeClr val="tx1"/>
                          </a:solidFill>
                          <a:effectLst/>
                          <a:latin typeface="Times New Roman" pitchFamily="18" charset="0"/>
                        </a:rPr>
                        <a:t>Πωλήσεις επί πιστώσει π.χ. στις  5 τελευταίες χρήσεις</a:t>
                      </a:r>
                    </a:p>
                  </a:txBody>
                  <a:tcPr horzOverflow="overflow">
                    <a:lnL cap="flat">
                      <a:noFill/>
                    </a:lnL>
                    <a:lnR cap="flat">
                      <a:noFill/>
                    </a:lnR>
                    <a:lnT w="12700" cap="flat" cmpd="sng" algn="ctr">
                      <a:solidFill>
                        <a:srgbClr val="00FF00"/>
                      </a:solidFill>
                      <a:prstDash val="solid"/>
                      <a:round/>
                      <a:headEnd type="none" w="med" len="med"/>
                      <a:tailEnd type="none" w="med" len="med"/>
                    </a:lnT>
                    <a:lnB cap="flat">
                      <a:noFill/>
                    </a:lnB>
                    <a:lnTlToBr>
                      <a:noFill/>
                    </a:lnTlToBr>
                    <a:lnBlToTr>
                      <a:noFill/>
                    </a:lnBlToTr>
                    <a:noFill/>
                  </a:tcPr>
                </a:tc>
              </a:tr>
            </a:tbl>
          </a:graphicData>
        </a:graphic>
      </p:graphicFrame>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189442"/>
                                        </p:tgtEl>
                                        <p:attrNameLst>
                                          <p:attrName>style.visibility</p:attrName>
                                        </p:attrNameLst>
                                      </p:cBhvr>
                                      <p:to>
                                        <p:strVal val="visible"/>
                                      </p:to>
                                    </p:set>
                                    <p:anim calcmode="lin" valueType="num">
                                      <p:cBhvr additive="base">
                                        <p:cTn id="7" dur="500" fill="hold"/>
                                        <p:tgtEl>
                                          <p:spTgt spid="189442"/>
                                        </p:tgtEl>
                                        <p:attrNameLst>
                                          <p:attrName>ppt_x</p:attrName>
                                        </p:attrNameLst>
                                      </p:cBhvr>
                                      <p:tavLst>
                                        <p:tav tm="0">
                                          <p:val>
                                            <p:strVal val="1+#ppt_w/2"/>
                                          </p:val>
                                        </p:tav>
                                        <p:tav tm="100000">
                                          <p:val>
                                            <p:strVal val="#ppt_x"/>
                                          </p:val>
                                        </p:tav>
                                      </p:tavLst>
                                    </p:anim>
                                    <p:anim calcmode="lin" valueType="num">
                                      <p:cBhvr additive="base">
                                        <p:cTn id="8" dur="500" fill="hold"/>
                                        <p:tgtEl>
                                          <p:spTgt spid="18944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499"/>
                                          </p:stCondLst>
                                        </p:cTn>
                                        <p:tgtEl>
                                          <p:spTgt spid="1894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2" grpId="0"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457200" y="274638"/>
            <a:ext cx="8229600" cy="634082"/>
          </a:xfrm>
        </p:spPr>
        <p:txBody>
          <a:bodyPr/>
          <a:lstStyle/>
          <a:p>
            <a:pPr algn="ctr"/>
            <a:r>
              <a:rPr lang="el-GR" sz="3200" b="1" dirty="0">
                <a:solidFill>
                  <a:srgbClr val="FFFF00"/>
                </a:solidFill>
              </a:rPr>
              <a:t>ΜΕΤΑΒΟΛΕΣ</a:t>
            </a:r>
            <a:r>
              <a:rPr lang="el-GR" sz="3200" b="1" dirty="0"/>
              <a:t> </a:t>
            </a:r>
            <a:r>
              <a:rPr lang="el-GR" sz="3200" b="1" dirty="0">
                <a:solidFill>
                  <a:srgbClr val="FFFF00"/>
                </a:solidFill>
              </a:rPr>
              <a:t>ΤΟΥ </a:t>
            </a:r>
            <a:r>
              <a:rPr lang="el-GR" sz="3200" b="1" dirty="0" smtClean="0">
                <a:solidFill>
                  <a:srgbClr val="FFFF00"/>
                </a:solidFill>
              </a:rPr>
              <a:t>ΚΕΦΑΛΑΙΟΥ (1)</a:t>
            </a:r>
            <a:endParaRPr lang="el-GR" sz="3200" b="1" dirty="0">
              <a:solidFill>
                <a:srgbClr val="FFFF00"/>
              </a:solidFill>
            </a:endParaRPr>
          </a:p>
        </p:txBody>
      </p:sp>
      <p:sp>
        <p:nvSpPr>
          <p:cNvPr id="212995" name="Rectangle 3"/>
          <p:cNvSpPr>
            <a:spLocks noGrp="1" noChangeArrowheads="1"/>
          </p:cNvSpPr>
          <p:nvPr>
            <p:ph type="body" idx="1"/>
          </p:nvPr>
        </p:nvSpPr>
        <p:spPr>
          <a:xfrm>
            <a:off x="250825" y="1124744"/>
            <a:ext cx="8713788" cy="5472608"/>
          </a:xfrm>
        </p:spPr>
        <p:txBody>
          <a:bodyPr/>
          <a:lstStyle/>
          <a:p>
            <a:pPr>
              <a:buFontTx/>
              <a:buNone/>
            </a:pPr>
            <a:r>
              <a:rPr lang="el-GR" sz="2000" b="1" dirty="0">
                <a:latin typeface="Times New Roman" pitchFamily="18" charset="0"/>
              </a:rPr>
              <a:t>        </a:t>
            </a:r>
            <a:r>
              <a:rPr lang="el-GR" sz="2000" b="1" u="sng" dirty="0">
                <a:latin typeface="Times New Roman" pitchFamily="18" charset="0"/>
              </a:rPr>
              <a:t>ΜΕΙΩΣΕΙΣ ΟΡΙΣΤΙΚΕΣ</a:t>
            </a:r>
            <a:r>
              <a:rPr lang="el-GR" sz="2000" b="1" dirty="0">
                <a:latin typeface="Times New Roman" pitchFamily="18" charset="0"/>
              </a:rPr>
              <a:t>                              </a:t>
            </a:r>
            <a:r>
              <a:rPr lang="el-GR" sz="2000" b="1" u="sng" dirty="0">
                <a:latin typeface="Times New Roman" pitchFamily="18" charset="0"/>
              </a:rPr>
              <a:t>ΑΥΞΗΣΕΙΣ ΟΡΙΣΤΙΚΕΣ</a:t>
            </a:r>
            <a:endParaRPr lang="el-GR" sz="2000" b="1" dirty="0">
              <a:latin typeface="Times New Roman" pitchFamily="18" charset="0"/>
            </a:endParaRPr>
          </a:p>
          <a:p>
            <a:pPr>
              <a:buFontTx/>
              <a:buNone/>
            </a:pPr>
            <a:endParaRPr lang="el-GR" sz="2000" dirty="0">
              <a:latin typeface="Times New Roman" pitchFamily="18" charset="0"/>
            </a:endParaRPr>
          </a:p>
          <a:p>
            <a:pPr>
              <a:buFontTx/>
              <a:buNone/>
            </a:pPr>
            <a:r>
              <a:rPr lang="el-GR" sz="2000" dirty="0">
                <a:latin typeface="Times New Roman" pitchFamily="18" charset="0"/>
                <a:sym typeface="Wingdings 2" pitchFamily="18" charset="2"/>
              </a:rPr>
              <a:t> </a:t>
            </a:r>
            <a:r>
              <a:rPr lang="el-GR" sz="2000" i="1" dirty="0">
                <a:latin typeface="Times New Roman" pitchFamily="18" charset="0"/>
              </a:rPr>
              <a:t>Επιστροφή αρχικού κεφαλαίου ή                     </a:t>
            </a:r>
            <a:r>
              <a:rPr lang="el-GR" sz="2000" i="1" dirty="0">
                <a:latin typeface="Times New Roman" pitchFamily="18" charset="0"/>
                <a:sym typeface="Wingdings 2" pitchFamily="18" charset="2"/>
              </a:rPr>
              <a:t></a:t>
            </a:r>
            <a:r>
              <a:rPr lang="el-GR" sz="2000" i="1" dirty="0">
                <a:latin typeface="Times New Roman" pitchFamily="18" charset="0"/>
              </a:rPr>
              <a:t> Αρχική καταβολή κεφαλαίου </a:t>
            </a:r>
          </a:p>
          <a:p>
            <a:pPr>
              <a:buFontTx/>
              <a:buNone/>
            </a:pPr>
            <a:r>
              <a:rPr lang="el-GR" sz="2000" i="1" dirty="0">
                <a:latin typeface="Times New Roman" pitchFamily="18" charset="0"/>
              </a:rPr>
              <a:t>  μεταγενέστερα καταβληθέντος κεφαλαίου</a:t>
            </a:r>
          </a:p>
          <a:p>
            <a:pPr>
              <a:buFontTx/>
              <a:buNone/>
            </a:pPr>
            <a:r>
              <a:rPr lang="el-GR" sz="2000" i="1" dirty="0">
                <a:latin typeface="Times New Roman" pitchFamily="18" charset="0"/>
              </a:rPr>
              <a:t>  στους μετόχους, εταίρους ή στον                      </a:t>
            </a:r>
            <a:r>
              <a:rPr lang="el-GR" sz="2000" i="1" dirty="0">
                <a:latin typeface="Times New Roman" pitchFamily="18" charset="0"/>
                <a:sym typeface="Wingdings 2" pitchFamily="18" charset="2"/>
              </a:rPr>
              <a:t> Αύξηση κεφαλαίου με </a:t>
            </a:r>
          </a:p>
          <a:p>
            <a:pPr>
              <a:buFontTx/>
              <a:buNone/>
            </a:pPr>
            <a:r>
              <a:rPr lang="el-GR" sz="2000" i="1" dirty="0">
                <a:latin typeface="Times New Roman" pitchFamily="18" charset="0"/>
              </a:rPr>
              <a:t>  επιχειρηματία</a:t>
            </a:r>
            <a:r>
              <a:rPr lang="el-GR" sz="2000" dirty="0">
                <a:latin typeface="Times New Roman" pitchFamily="18" charset="0"/>
              </a:rPr>
              <a:t>                                                       </a:t>
            </a:r>
            <a:r>
              <a:rPr lang="el-GR" sz="2000" i="1" dirty="0">
                <a:latin typeface="Times New Roman" pitchFamily="18" charset="0"/>
              </a:rPr>
              <a:t>καταβολή εισφορών από τους</a:t>
            </a:r>
          </a:p>
          <a:p>
            <a:pPr>
              <a:buFontTx/>
              <a:buNone/>
            </a:pPr>
            <a:r>
              <a:rPr lang="el-GR" sz="2000" i="1" dirty="0">
                <a:latin typeface="Times New Roman" pitchFamily="18" charset="0"/>
              </a:rPr>
              <a:t>                                                                               μετόχους ή εταίρους ή τον </a:t>
            </a:r>
          </a:p>
          <a:p>
            <a:pPr>
              <a:buFontTx/>
              <a:buNone/>
            </a:pPr>
            <a:r>
              <a:rPr lang="el-GR" sz="2000" i="1" dirty="0">
                <a:latin typeface="Times New Roman" pitchFamily="18" charset="0"/>
              </a:rPr>
              <a:t>                                                                               επιχειρηματία</a:t>
            </a:r>
          </a:p>
          <a:p>
            <a:pPr>
              <a:buFontTx/>
              <a:buNone/>
            </a:pPr>
            <a:endParaRPr lang="el-GR" sz="2000" i="1" dirty="0">
              <a:latin typeface="Times New Roman" pitchFamily="18" charset="0"/>
            </a:endParaRPr>
          </a:p>
          <a:p>
            <a:pPr>
              <a:buFontTx/>
              <a:buNone/>
            </a:pPr>
            <a:r>
              <a:rPr lang="el-GR" sz="2000" dirty="0">
                <a:latin typeface="Times New Roman" pitchFamily="18" charset="0"/>
              </a:rPr>
              <a:t>                                                                             </a:t>
            </a:r>
            <a:r>
              <a:rPr lang="el-GR" sz="2000" i="1" dirty="0">
                <a:latin typeface="Times New Roman" pitchFamily="18" charset="0"/>
                <a:sym typeface="Wingdings 2" pitchFamily="18" charset="2"/>
              </a:rPr>
              <a:t> Αύξηση κεφαλαίου λόγω</a:t>
            </a:r>
          </a:p>
          <a:p>
            <a:pPr>
              <a:buFontTx/>
              <a:buNone/>
            </a:pPr>
            <a:r>
              <a:rPr lang="el-GR" sz="2000" i="1" dirty="0">
                <a:latin typeface="Times New Roman" pitchFamily="18" charset="0"/>
                <a:sym typeface="Wingdings 2" pitchFamily="18" charset="2"/>
              </a:rPr>
              <a:t>                                                                               απορρόφησης ολόκληρης </a:t>
            </a:r>
          </a:p>
          <a:p>
            <a:pPr>
              <a:buFontTx/>
              <a:buNone/>
            </a:pPr>
            <a:r>
              <a:rPr lang="el-GR" sz="2000" i="1" dirty="0">
                <a:latin typeface="Times New Roman" pitchFamily="18" charset="0"/>
                <a:sym typeface="Wingdings 2" pitchFamily="18" charset="2"/>
              </a:rPr>
              <a:t>                                                                               επιχείρησης ή κλάδου αυτής</a:t>
            </a:r>
            <a:endParaRPr lang="el-GR" sz="2000" i="1" u="sng" dirty="0">
              <a:latin typeface="Times New Roman" pitchFamily="18" charset="0"/>
              <a:sym typeface="Wingdings 2" pitchFamily="18" charset="2"/>
            </a:endParaRPr>
          </a:p>
        </p:txBody>
      </p:sp>
      <p:sp>
        <p:nvSpPr>
          <p:cNvPr id="212996" name="AutoShape 4"/>
          <p:cNvSpPr>
            <a:spLocks/>
          </p:cNvSpPr>
          <p:nvPr/>
        </p:nvSpPr>
        <p:spPr bwMode="auto">
          <a:xfrm rot="16200000">
            <a:off x="2123282" y="116681"/>
            <a:ext cx="215900" cy="3382963"/>
          </a:xfrm>
          <a:prstGeom prst="rightBrace">
            <a:avLst>
              <a:gd name="adj1" fmla="val 130576"/>
              <a:gd name="adj2" fmla="val 51042"/>
            </a:avLst>
          </a:prstGeom>
          <a:noFill/>
          <a:ln w="28575">
            <a:solidFill>
              <a:srgbClr val="FF0000"/>
            </a:solidFill>
            <a:round/>
            <a:headEnd/>
            <a:tailEnd/>
          </a:ln>
          <a:effectLst/>
        </p:spPr>
        <p:txBody>
          <a:bodyPr wrap="none" anchor="ctr"/>
          <a:lstStyle/>
          <a:p>
            <a:endParaRPr lang="el-GR" dirty="0"/>
          </a:p>
        </p:txBody>
      </p:sp>
      <p:sp>
        <p:nvSpPr>
          <p:cNvPr id="212997" name="AutoShape 5"/>
          <p:cNvSpPr>
            <a:spLocks/>
          </p:cNvSpPr>
          <p:nvPr/>
        </p:nvSpPr>
        <p:spPr bwMode="auto">
          <a:xfrm rot="16200000">
            <a:off x="6804026" y="-26988"/>
            <a:ext cx="144462" cy="3598863"/>
          </a:xfrm>
          <a:prstGeom prst="rightBrace">
            <a:avLst>
              <a:gd name="adj1" fmla="val 207601"/>
              <a:gd name="adj2" fmla="val 51042"/>
            </a:avLst>
          </a:prstGeom>
          <a:noFill/>
          <a:ln w="28575">
            <a:solidFill>
              <a:srgbClr val="FF0000"/>
            </a:solidFill>
            <a:round/>
            <a:headEnd/>
            <a:tailEnd/>
          </a:ln>
          <a:effectLst/>
        </p:spPr>
        <p:txBody>
          <a:bodyPr wrap="none" anchor="ctr"/>
          <a:lstStyle/>
          <a:p>
            <a:endParaRPr lang="el-GR" dirty="0"/>
          </a:p>
        </p:txBody>
      </p:sp>
      <p:sp>
        <p:nvSpPr>
          <p:cNvPr id="212998" name="Line 6"/>
          <p:cNvSpPr>
            <a:spLocks noChangeShapeType="1"/>
          </p:cNvSpPr>
          <p:nvPr/>
        </p:nvSpPr>
        <p:spPr bwMode="auto">
          <a:xfrm>
            <a:off x="6372225" y="6453188"/>
            <a:ext cx="2232025" cy="0"/>
          </a:xfrm>
          <a:prstGeom prst="line">
            <a:avLst/>
          </a:prstGeom>
          <a:noFill/>
          <a:ln w="28575">
            <a:solidFill>
              <a:srgbClr val="FF0000"/>
            </a:solidFill>
            <a:round/>
            <a:headEnd/>
            <a:tailEnd type="triangle" w="med" len="med"/>
          </a:ln>
          <a:effectLst/>
        </p:spPr>
        <p:txBody>
          <a:bodyPr/>
          <a:lstStyle/>
          <a:p>
            <a:endParaRPr lang="el-GR" dirty="0"/>
          </a:p>
        </p:txBody>
      </p:sp>
      <p:sp>
        <p:nvSpPr>
          <p:cNvPr id="212999" name="Text Box 7"/>
          <p:cNvSpPr txBox="1">
            <a:spLocks noChangeArrowheads="1"/>
          </p:cNvSpPr>
          <p:nvPr/>
        </p:nvSpPr>
        <p:spPr bwMode="auto">
          <a:xfrm>
            <a:off x="6443663" y="6165850"/>
            <a:ext cx="1728787" cy="366713"/>
          </a:xfrm>
          <a:prstGeom prst="rect">
            <a:avLst/>
          </a:prstGeom>
          <a:noFill/>
          <a:ln w="9525">
            <a:noFill/>
            <a:miter lim="800000"/>
            <a:headEnd/>
            <a:tailEnd/>
          </a:ln>
          <a:effectLst/>
        </p:spPr>
        <p:txBody>
          <a:bodyPr>
            <a:spAutoFit/>
          </a:bodyPr>
          <a:lstStyle/>
          <a:p>
            <a:pPr>
              <a:spcBef>
                <a:spcPct val="50000"/>
              </a:spcBef>
            </a:pPr>
            <a:r>
              <a:rPr lang="el-GR" b="1" dirty="0">
                <a:latin typeface="Verdana" pitchFamily="34" charset="0"/>
              </a:rPr>
              <a:t>Συνέχεια</a:t>
            </a:r>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212994"/>
                                        </p:tgtEl>
                                        <p:attrNameLst>
                                          <p:attrName>style.visibility</p:attrName>
                                        </p:attrNameLst>
                                      </p:cBhvr>
                                      <p:to>
                                        <p:strVal val="visible"/>
                                      </p:to>
                                    </p:set>
                                    <p:anim to="" calcmode="lin" valueType="num">
                                      <p:cBhvr>
                                        <p:cTn id="7" dur="1" fill="hold"/>
                                        <p:tgtEl>
                                          <p:spTgt spid="212994"/>
                                        </p:tgtEl>
                                        <p:attrNameLst>
                                          <p:attrName/>
                                        </p:attrNameLst>
                                      </p:cBhvr>
                                    </p:anim>
                                  </p:childTnLst>
                                </p:cTn>
                              </p:par>
                            </p:childTnLst>
                          </p:cTn>
                        </p:par>
                        <p:par>
                          <p:cTn id="8" fill="hold">
                            <p:stCondLst>
                              <p:cond delay="0"/>
                            </p:stCondLst>
                            <p:childTnLst>
                              <p:par>
                                <p:cTn id="9" presetID="10" presetClass="entr" presetSubtype="0" fill="hold" nodeType="afterEffect">
                                  <p:stCondLst>
                                    <p:cond delay="0"/>
                                  </p:stCondLst>
                                  <p:childTnLst>
                                    <p:set>
                                      <p:cBhvr>
                                        <p:cTn id="10" dur="1" fill="hold">
                                          <p:stCondLst>
                                            <p:cond delay="0"/>
                                          </p:stCondLst>
                                        </p:cTn>
                                        <p:tgtEl>
                                          <p:spTgt spid="212995">
                                            <p:txEl>
                                              <p:pRg st="0" end="0"/>
                                            </p:txEl>
                                          </p:spTgt>
                                        </p:tgtEl>
                                        <p:attrNameLst>
                                          <p:attrName>style.visibility</p:attrName>
                                        </p:attrNameLst>
                                      </p:cBhvr>
                                      <p:to>
                                        <p:strVal val="visible"/>
                                      </p:to>
                                    </p:set>
                                    <p:animEffect transition="in" filter="fade">
                                      <p:cBhvr>
                                        <p:cTn id="11" dur="2000"/>
                                        <p:tgtEl>
                                          <p:spTgt spid="212995">
                                            <p:txEl>
                                              <p:pRg st="0" end="0"/>
                                            </p:txEl>
                                          </p:spTgt>
                                        </p:tgtEl>
                                      </p:cBhvr>
                                    </p:animEffect>
                                  </p:childTnLst>
                                </p:cTn>
                              </p:par>
                            </p:childTnLst>
                          </p:cTn>
                        </p:par>
                        <p:par>
                          <p:cTn id="12" fill="hold">
                            <p:stCondLst>
                              <p:cond delay="2000"/>
                            </p:stCondLst>
                            <p:childTnLst>
                              <p:par>
                                <p:cTn id="13" presetID="18" presetClass="entr" presetSubtype="12" fill="hold" grpId="0" nodeType="afterEffect">
                                  <p:stCondLst>
                                    <p:cond delay="0"/>
                                  </p:stCondLst>
                                  <p:childTnLst>
                                    <p:set>
                                      <p:cBhvr>
                                        <p:cTn id="14" dur="1" fill="hold">
                                          <p:stCondLst>
                                            <p:cond delay="0"/>
                                          </p:stCondLst>
                                        </p:cTn>
                                        <p:tgtEl>
                                          <p:spTgt spid="212996"/>
                                        </p:tgtEl>
                                        <p:attrNameLst>
                                          <p:attrName>style.visibility</p:attrName>
                                        </p:attrNameLst>
                                      </p:cBhvr>
                                      <p:to>
                                        <p:strVal val="visible"/>
                                      </p:to>
                                    </p:set>
                                    <p:animEffect transition="in" filter="strips(downLeft)">
                                      <p:cBhvr>
                                        <p:cTn id="15" dur="2000"/>
                                        <p:tgtEl>
                                          <p:spTgt spid="21299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212997"/>
                                        </p:tgtEl>
                                        <p:attrNameLst>
                                          <p:attrName>style.visibility</p:attrName>
                                        </p:attrNameLst>
                                      </p:cBhvr>
                                      <p:to>
                                        <p:strVal val="visible"/>
                                      </p:to>
                                    </p:set>
                                    <p:animEffect transition="in" filter="strips(downLeft)">
                                      <p:cBhvr>
                                        <p:cTn id="18" dur="2000"/>
                                        <p:tgtEl>
                                          <p:spTgt spid="212997"/>
                                        </p:tgtEl>
                                      </p:cBhvr>
                                    </p:animEffect>
                                  </p:childTnLst>
                                </p:cTn>
                              </p:par>
                            </p:childTnLst>
                          </p:cTn>
                        </p:par>
                        <p:par>
                          <p:cTn id="19" fill="hold">
                            <p:stCondLst>
                              <p:cond delay="4000"/>
                            </p:stCondLst>
                            <p:childTnLst>
                              <p:par>
                                <p:cTn id="20" presetID="10" presetClass="entr" presetSubtype="0" fill="hold" nodeType="afterEffect">
                                  <p:stCondLst>
                                    <p:cond delay="0"/>
                                  </p:stCondLst>
                                  <p:childTnLst>
                                    <p:set>
                                      <p:cBhvr>
                                        <p:cTn id="21" dur="1" fill="hold">
                                          <p:stCondLst>
                                            <p:cond delay="0"/>
                                          </p:stCondLst>
                                        </p:cTn>
                                        <p:tgtEl>
                                          <p:spTgt spid="212995">
                                            <p:txEl>
                                              <p:pRg st="2" end="2"/>
                                            </p:txEl>
                                          </p:spTgt>
                                        </p:tgtEl>
                                        <p:attrNameLst>
                                          <p:attrName>style.visibility</p:attrName>
                                        </p:attrNameLst>
                                      </p:cBhvr>
                                      <p:to>
                                        <p:strVal val="visible"/>
                                      </p:to>
                                    </p:set>
                                    <p:animEffect transition="in" filter="fade">
                                      <p:cBhvr>
                                        <p:cTn id="22" dur="2000"/>
                                        <p:tgtEl>
                                          <p:spTgt spid="212995">
                                            <p:txEl>
                                              <p:pRg st="2" end="2"/>
                                            </p:txEl>
                                          </p:spTgt>
                                        </p:tgtEl>
                                      </p:cBhvr>
                                    </p:animEffect>
                                  </p:childTnLst>
                                </p:cTn>
                              </p:par>
                            </p:childTnLst>
                          </p:cTn>
                        </p:par>
                        <p:par>
                          <p:cTn id="23" fill="hold">
                            <p:stCondLst>
                              <p:cond delay="6000"/>
                            </p:stCondLst>
                            <p:childTnLst>
                              <p:par>
                                <p:cTn id="24" presetID="10" presetClass="entr" presetSubtype="0" fill="hold" nodeType="afterEffect">
                                  <p:stCondLst>
                                    <p:cond delay="8000"/>
                                  </p:stCondLst>
                                  <p:childTnLst>
                                    <p:set>
                                      <p:cBhvr>
                                        <p:cTn id="25" dur="1" fill="hold">
                                          <p:stCondLst>
                                            <p:cond delay="0"/>
                                          </p:stCondLst>
                                        </p:cTn>
                                        <p:tgtEl>
                                          <p:spTgt spid="212999">
                                            <p:txEl>
                                              <p:pRg st="0" end="0"/>
                                            </p:txEl>
                                          </p:spTgt>
                                        </p:tgtEl>
                                        <p:attrNameLst>
                                          <p:attrName>style.visibility</p:attrName>
                                        </p:attrNameLst>
                                      </p:cBhvr>
                                      <p:to>
                                        <p:strVal val="visible"/>
                                      </p:to>
                                    </p:set>
                                    <p:animEffect transition="in" filter="fade">
                                      <p:cBhvr>
                                        <p:cTn id="26" dur="2000"/>
                                        <p:tgtEl>
                                          <p:spTgt spid="212999">
                                            <p:txEl>
                                              <p:pRg st="0" end="0"/>
                                            </p:txEl>
                                          </p:spTgt>
                                        </p:tgtEl>
                                      </p:cBhvr>
                                    </p:animEffect>
                                  </p:childTnLst>
                                </p:cTn>
                              </p:par>
                              <p:par>
                                <p:cTn id="27" presetID="18" presetClass="entr" presetSubtype="12" fill="hold" grpId="0" nodeType="withEffect">
                                  <p:stCondLst>
                                    <p:cond delay="8000"/>
                                  </p:stCondLst>
                                  <p:childTnLst>
                                    <p:set>
                                      <p:cBhvr>
                                        <p:cTn id="28" dur="1" fill="hold">
                                          <p:stCondLst>
                                            <p:cond delay="0"/>
                                          </p:stCondLst>
                                        </p:cTn>
                                        <p:tgtEl>
                                          <p:spTgt spid="212998"/>
                                        </p:tgtEl>
                                        <p:attrNameLst>
                                          <p:attrName>style.visibility</p:attrName>
                                        </p:attrNameLst>
                                      </p:cBhvr>
                                      <p:to>
                                        <p:strVal val="visible"/>
                                      </p:to>
                                    </p:set>
                                    <p:animEffect transition="in" filter="strips(downLeft)">
                                      <p:cBhvr>
                                        <p:cTn id="29" dur="2000"/>
                                        <p:tgtEl>
                                          <p:spTgt spid="212998"/>
                                        </p:tgtEl>
                                      </p:cBhvr>
                                    </p:animEffect>
                                  </p:childTnLst>
                                </p:cTn>
                              </p:par>
                            </p:childTnLst>
                          </p:cTn>
                        </p:par>
                        <p:par>
                          <p:cTn id="30" fill="hold">
                            <p:stCondLst>
                              <p:cond delay="16000"/>
                            </p:stCondLst>
                            <p:childTnLst>
                              <p:par>
                                <p:cTn id="31" presetID="10" presetClass="entr" presetSubtype="0" fill="hold" nodeType="afterEffect">
                                  <p:stCondLst>
                                    <p:cond delay="0"/>
                                  </p:stCondLst>
                                  <p:childTnLst>
                                    <p:set>
                                      <p:cBhvr>
                                        <p:cTn id="32" dur="1" fill="hold">
                                          <p:stCondLst>
                                            <p:cond delay="0"/>
                                          </p:stCondLst>
                                        </p:cTn>
                                        <p:tgtEl>
                                          <p:spTgt spid="212995">
                                            <p:txEl>
                                              <p:pRg st="3" end="3"/>
                                            </p:txEl>
                                          </p:spTgt>
                                        </p:tgtEl>
                                        <p:attrNameLst>
                                          <p:attrName>style.visibility</p:attrName>
                                        </p:attrNameLst>
                                      </p:cBhvr>
                                      <p:to>
                                        <p:strVal val="visible"/>
                                      </p:to>
                                    </p:set>
                                    <p:animEffect transition="in" filter="fade">
                                      <p:cBhvr>
                                        <p:cTn id="33" dur="2000"/>
                                        <p:tgtEl>
                                          <p:spTgt spid="212995">
                                            <p:txEl>
                                              <p:pRg st="3" end="3"/>
                                            </p:txEl>
                                          </p:spTgt>
                                        </p:tgtEl>
                                      </p:cBhvr>
                                    </p:animEffect>
                                  </p:childTnLst>
                                </p:cTn>
                              </p:par>
                            </p:childTnLst>
                          </p:cTn>
                        </p:par>
                        <p:par>
                          <p:cTn id="34" fill="hold">
                            <p:stCondLst>
                              <p:cond delay="18000"/>
                            </p:stCondLst>
                            <p:childTnLst>
                              <p:par>
                                <p:cTn id="35" presetID="10" presetClass="entr" presetSubtype="0" fill="hold" nodeType="afterEffect">
                                  <p:stCondLst>
                                    <p:cond delay="0"/>
                                  </p:stCondLst>
                                  <p:childTnLst>
                                    <p:set>
                                      <p:cBhvr>
                                        <p:cTn id="36" dur="1" fill="hold">
                                          <p:stCondLst>
                                            <p:cond delay="0"/>
                                          </p:stCondLst>
                                        </p:cTn>
                                        <p:tgtEl>
                                          <p:spTgt spid="212995">
                                            <p:txEl>
                                              <p:pRg st="4" end="4"/>
                                            </p:txEl>
                                          </p:spTgt>
                                        </p:tgtEl>
                                        <p:attrNameLst>
                                          <p:attrName>style.visibility</p:attrName>
                                        </p:attrNameLst>
                                      </p:cBhvr>
                                      <p:to>
                                        <p:strVal val="visible"/>
                                      </p:to>
                                    </p:set>
                                    <p:animEffect transition="in" filter="fade">
                                      <p:cBhvr>
                                        <p:cTn id="37" dur="2000"/>
                                        <p:tgtEl>
                                          <p:spTgt spid="212995">
                                            <p:txEl>
                                              <p:pRg st="4" end="4"/>
                                            </p:txEl>
                                          </p:spTgt>
                                        </p:tgtEl>
                                      </p:cBhvr>
                                    </p:animEffect>
                                  </p:childTnLst>
                                </p:cTn>
                              </p:par>
                            </p:childTnLst>
                          </p:cTn>
                        </p:par>
                        <p:par>
                          <p:cTn id="38" fill="hold">
                            <p:stCondLst>
                              <p:cond delay="20000"/>
                            </p:stCondLst>
                            <p:childTnLst>
                              <p:par>
                                <p:cTn id="39" presetID="10" presetClass="entr" presetSubtype="0" fill="hold" nodeType="afterEffect">
                                  <p:stCondLst>
                                    <p:cond delay="0"/>
                                  </p:stCondLst>
                                  <p:childTnLst>
                                    <p:set>
                                      <p:cBhvr>
                                        <p:cTn id="40" dur="1" fill="hold">
                                          <p:stCondLst>
                                            <p:cond delay="0"/>
                                          </p:stCondLst>
                                        </p:cTn>
                                        <p:tgtEl>
                                          <p:spTgt spid="212995">
                                            <p:txEl>
                                              <p:pRg st="5" end="5"/>
                                            </p:txEl>
                                          </p:spTgt>
                                        </p:tgtEl>
                                        <p:attrNameLst>
                                          <p:attrName>style.visibility</p:attrName>
                                        </p:attrNameLst>
                                      </p:cBhvr>
                                      <p:to>
                                        <p:strVal val="visible"/>
                                      </p:to>
                                    </p:set>
                                    <p:animEffect transition="in" filter="fade">
                                      <p:cBhvr>
                                        <p:cTn id="41" dur="2000"/>
                                        <p:tgtEl>
                                          <p:spTgt spid="212995">
                                            <p:txEl>
                                              <p:pRg st="5" end="5"/>
                                            </p:txEl>
                                          </p:spTgt>
                                        </p:tgtEl>
                                      </p:cBhvr>
                                    </p:animEffect>
                                  </p:childTnLst>
                                </p:cTn>
                              </p:par>
                            </p:childTnLst>
                          </p:cTn>
                        </p:par>
                        <p:par>
                          <p:cTn id="42" fill="hold">
                            <p:stCondLst>
                              <p:cond delay="22000"/>
                            </p:stCondLst>
                            <p:childTnLst>
                              <p:par>
                                <p:cTn id="43" presetID="10" presetClass="entr" presetSubtype="0" fill="hold" nodeType="afterEffect">
                                  <p:stCondLst>
                                    <p:cond delay="0"/>
                                  </p:stCondLst>
                                  <p:childTnLst>
                                    <p:set>
                                      <p:cBhvr>
                                        <p:cTn id="44" dur="1" fill="hold">
                                          <p:stCondLst>
                                            <p:cond delay="0"/>
                                          </p:stCondLst>
                                        </p:cTn>
                                        <p:tgtEl>
                                          <p:spTgt spid="212995">
                                            <p:txEl>
                                              <p:pRg st="6" end="6"/>
                                            </p:txEl>
                                          </p:spTgt>
                                        </p:tgtEl>
                                        <p:attrNameLst>
                                          <p:attrName>style.visibility</p:attrName>
                                        </p:attrNameLst>
                                      </p:cBhvr>
                                      <p:to>
                                        <p:strVal val="visible"/>
                                      </p:to>
                                    </p:set>
                                    <p:animEffect transition="in" filter="fade">
                                      <p:cBhvr>
                                        <p:cTn id="45" dur="2000"/>
                                        <p:tgtEl>
                                          <p:spTgt spid="212995">
                                            <p:txEl>
                                              <p:pRg st="6" end="6"/>
                                            </p:txEl>
                                          </p:spTgt>
                                        </p:tgtEl>
                                      </p:cBhvr>
                                    </p:animEffect>
                                  </p:childTnLst>
                                </p:cTn>
                              </p:par>
                            </p:childTnLst>
                          </p:cTn>
                        </p:par>
                        <p:par>
                          <p:cTn id="46" fill="hold">
                            <p:stCondLst>
                              <p:cond delay="24000"/>
                            </p:stCondLst>
                            <p:childTnLst>
                              <p:par>
                                <p:cTn id="47" presetID="10" presetClass="entr" presetSubtype="0" fill="hold" nodeType="afterEffect">
                                  <p:stCondLst>
                                    <p:cond delay="0"/>
                                  </p:stCondLst>
                                  <p:childTnLst>
                                    <p:set>
                                      <p:cBhvr>
                                        <p:cTn id="48" dur="1" fill="hold">
                                          <p:stCondLst>
                                            <p:cond delay="0"/>
                                          </p:stCondLst>
                                        </p:cTn>
                                        <p:tgtEl>
                                          <p:spTgt spid="212995">
                                            <p:txEl>
                                              <p:pRg st="7" end="7"/>
                                            </p:txEl>
                                          </p:spTgt>
                                        </p:tgtEl>
                                        <p:attrNameLst>
                                          <p:attrName>style.visibility</p:attrName>
                                        </p:attrNameLst>
                                      </p:cBhvr>
                                      <p:to>
                                        <p:strVal val="visible"/>
                                      </p:to>
                                    </p:set>
                                    <p:animEffect transition="in" filter="fade">
                                      <p:cBhvr>
                                        <p:cTn id="49" dur="2000"/>
                                        <p:tgtEl>
                                          <p:spTgt spid="212995">
                                            <p:txEl>
                                              <p:pRg st="7" end="7"/>
                                            </p:txEl>
                                          </p:spTgt>
                                        </p:tgtEl>
                                      </p:cBhvr>
                                    </p:animEffect>
                                  </p:childTnLst>
                                </p:cTn>
                              </p:par>
                            </p:childTnLst>
                          </p:cTn>
                        </p:par>
                        <p:par>
                          <p:cTn id="50" fill="hold">
                            <p:stCondLst>
                              <p:cond delay="26000"/>
                            </p:stCondLst>
                            <p:childTnLst>
                              <p:par>
                                <p:cTn id="51" presetID="10" presetClass="entr" presetSubtype="0" fill="hold" nodeType="afterEffect">
                                  <p:stCondLst>
                                    <p:cond delay="0"/>
                                  </p:stCondLst>
                                  <p:childTnLst>
                                    <p:set>
                                      <p:cBhvr>
                                        <p:cTn id="52" dur="1" fill="hold">
                                          <p:stCondLst>
                                            <p:cond delay="0"/>
                                          </p:stCondLst>
                                        </p:cTn>
                                        <p:tgtEl>
                                          <p:spTgt spid="212995">
                                            <p:txEl>
                                              <p:pRg st="9" end="9"/>
                                            </p:txEl>
                                          </p:spTgt>
                                        </p:tgtEl>
                                        <p:attrNameLst>
                                          <p:attrName>style.visibility</p:attrName>
                                        </p:attrNameLst>
                                      </p:cBhvr>
                                      <p:to>
                                        <p:strVal val="visible"/>
                                      </p:to>
                                    </p:set>
                                    <p:animEffect transition="in" filter="fade">
                                      <p:cBhvr>
                                        <p:cTn id="53" dur="2000"/>
                                        <p:tgtEl>
                                          <p:spTgt spid="212995">
                                            <p:txEl>
                                              <p:pRg st="9" end="9"/>
                                            </p:txEl>
                                          </p:spTgt>
                                        </p:tgtEl>
                                      </p:cBhvr>
                                    </p:animEffect>
                                  </p:childTnLst>
                                </p:cTn>
                              </p:par>
                            </p:childTnLst>
                          </p:cTn>
                        </p:par>
                        <p:par>
                          <p:cTn id="54" fill="hold">
                            <p:stCondLst>
                              <p:cond delay="28000"/>
                            </p:stCondLst>
                            <p:childTnLst>
                              <p:par>
                                <p:cTn id="55" presetID="10" presetClass="entr" presetSubtype="0" fill="hold" nodeType="afterEffect">
                                  <p:stCondLst>
                                    <p:cond delay="0"/>
                                  </p:stCondLst>
                                  <p:childTnLst>
                                    <p:set>
                                      <p:cBhvr>
                                        <p:cTn id="56" dur="1" fill="hold">
                                          <p:stCondLst>
                                            <p:cond delay="0"/>
                                          </p:stCondLst>
                                        </p:cTn>
                                        <p:tgtEl>
                                          <p:spTgt spid="212995">
                                            <p:txEl>
                                              <p:pRg st="10" end="10"/>
                                            </p:txEl>
                                          </p:spTgt>
                                        </p:tgtEl>
                                        <p:attrNameLst>
                                          <p:attrName>style.visibility</p:attrName>
                                        </p:attrNameLst>
                                      </p:cBhvr>
                                      <p:to>
                                        <p:strVal val="visible"/>
                                      </p:to>
                                    </p:set>
                                    <p:animEffect transition="in" filter="fade">
                                      <p:cBhvr>
                                        <p:cTn id="57" dur="2000"/>
                                        <p:tgtEl>
                                          <p:spTgt spid="212995">
                                            <p:txEl>
                                              <p:pRg st="10" end="10"/>
                                            </p:txEl>
                                          </p:spTgt>
                                        </p:tgtEl>
                                      </p:cBhvr>
                                    </p:animEffect>
                                  </p:childTnLst>
                                </p:cTn>
                              </p:par>
                            </p:childTnLst>
                          </p:cTn>
                        </p:par>
                        <p:par>
                          <p:cTn id="58" fill="hold">
                            <p:stCondLst>
                              <p:cond delay="30000"/>
                            </p:stCondLst>
                            <p:childTnLst>
                              <p:par>
                                <p:cTn id="59" presetID="10" presetClass="entr" presetSubtype="0" fill="hold" nodeType="afterEffect">
                                  <p:stCondLst>
                                    <p:cond delay="0"/>
                                  </p:stCondLst>
                                  <p:childTnLst>
                                    <p:set>
                                      <p:cBhvr>
                                        <p:cTn id="60" dur="1" fill="hold">
                                          <p:stCondLst>
                                            <p:cond delay="0"/>
                                          </p:stCondLst>
                                        </p:cTn>
                                        <p:tgtEl>
                                          <p:spTgt spid="212995">
                                            <p:txEl>
                                              <p:pRg st="11" end="11"/>
                                            </p:txEl>
                                          </p:spTgt>
                                        </p:tgtEl>
                                        <p:attrNameLst>
                                          <p:attrName>style.visibility</p:attrName>
                                        </p:attrNameLst>
                                      </p:cBhvr>
                                      <p:to>
                                        <p:strVal val="visible"/>
                                      </p:to>
                                    </p:set>
                                    <p:animEffect transition="in" filter="fade">
                                      <p:cBhvr>
                                        <p:cTn id="61" dur="2000"/>
                                        <p:tgtEl>
                                          <p:spTgt spid="21299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4" grpId="0"/>
      <p:bldP spid="212996" grpId="0" animBg="1"/>
      <p:bldP spid="212997" grpId="0" animBg="1"/>
      <p:bldP spid="21299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95288" y="188913"/>
            <a:ext cx="8229600" cy="777875"/>
          </a:xfrm>
        </p:spPr>
        <p:txBody>
          <a:bodyPr/>
          <a:lstStyle/>
          <a:p>
            <a:pPr algn="ctr"/>
            <a:r>
              <a:rPr lang="el-GR" b="1" dirty="0">
                <a:solidFill>
                  <a:srgbClr val="FFC000"/>
                </a:solidFill>
              </a:rPr>
              <a:t>ΛΟΓΟΣ ΕΦΑΡΜΟΓΗΣ </a:t>
            </a:r>
          </a:p>
        </p:txBody>
      </p:sp>
      <p:sp>
        <p:nvSpPr>
          <p:cNvPr id="4099" name="Rectangle 3"/>
          <p:cNvSpPr>
            <a:spLocks noGrp="1" noChangeArrowheads="1"/>
          </p:cNvSpPr>
          <p:nvPr>
            <p:ph type="body" idx="1"/>
          </p:nvPr>
        </p:nvSpPr>
        <p:spPr>
          <a:xfrm>
            <a:off x="0" y="1068389"/>
            <a:ext cx="8964488" cy="5789612"/>
          </a:xfrm>
        </p:spPr>
        <p:txBody>
          <a:bodyPr>
            <a:normAutofit fontScale="92500" lnSpcReduction="10000"/>
          </a:bodyPr>
          <a:lstStyle/>
          <a:p>
            <a:pPr algn="just">
              <a:lnSpc>
                <a:spcPct val="114000"/>
              </a:lnSpc>
              <a:buFontTx/>
              <a:buNone/>
            </a:pPr>
            <a:r>
              <a:rPr lang="el-GR" sz="1800" dirty="0"/>
              <a:t>     </a:t>
            </a:r>
            <a:r>
              <a:rPr lang="el-GR" sz="2800" b="1" dirty="0">
                <a:solidFill>
                  <a:srgbClr val="002060"/>
                </a:solidFill>
                <a:latin typeface="Arial" pitchFamily="34" charset="0"/>
                <a:cs typeface="Arial" pitchFamily="34" charset="0"/>
              </a:rPr>
              <a:t>Η εφαρμογή </a:t>
            </a:r>
            <a:r>
              <a:rPr lang="el-GR" sz="2800" dirty="0">
                <a:latin typeface="Arial" pitchFamily="34" charset="0"/>
                <a:cs typeface="Arial" pitchFamily="34" charset="0"/>
              </a:rPr>
              <a:t>των Διεθνών Λογιστικών Προτύπων έγινε για την επίτευξη του σκοπού ενός σύγχρονου λογιστικού συστήματος. </a:t>
            </a:r>
            <a:r>
              <a:rPr lang="el-GR" sz="2800" dirty="0">
                <a:solidFill>
                  <a:srgbClr val="C00000"/>
                </a:solidFill>
                <a:latin typeface="Arial" pitchFamily="34" charset="0"/>
                <a:cs typeface="Arial" pitchFamily="34" charset="0"/>
              </a:rPr>
              <a:t>Ο σκοπός αυτός, συγκεκριμένα είναι η ρεαλιστική απεικόνιση της χρηματοοικονομικής κατάστασης μιας επιχείρησης και η ομοιόμορφη αποτίμηση για τους λόγους συγκρισιμότητας στην εύλογη αξία. </a:t>
            </a:r>
            <a:r>
              <a:rPr lang="el-GR" sz="2800" dirty="0">
                <a:latin typeface="Arial" pitchFamily="34" charset="0"/>
                <a:cs typeface="Arial" pitchFamily="34" charset="0"/>
              </a:rPr>
              <a:t>Η εφαρμογή των Διεθνών Λογιστικών Προτύπων (</a:t>
            </a:r>
            <a:r>
              <a:rPr lang="en-US" sz="2800" dirty="0">
                <a:latin typeface="Arial" pitchFamily="34" charset="0"/>
                <a:cs typeface="Arial" pitchFamily="34" charset="0"/>
              </a:rPr>
              <a:t>International Accounting Standards</a:t>
            </a:r>
            <a:r>
              <a:rPr lang="el-GR" sz="2800" dirty="0">
                <a:latin typeface="Arial" pitchFamily="34" charset="0"/>
                <a:cs typeface="Arial" pitchFamily="34" charset="0"/>
              </a:rPr>
              <a:t>- </a:t>
            </a:r>
            <a:r>
              <a:rPr lang="en-US" sz="2800" dirty="0">
                <a:solidFill>
                  <a:srgbClr val="0070C0"/>
                </a:solidFill>
                <a:latin typeface="Arial" pitchFamily="34" charset="0"/>
                <a:cs typeface="Arial" pitchFamily="34" charset="0"/>
              </a:rPr>
              <a:t>IAS</a:t>
            </a:r>
            <a:r>
              <a:rPr lang="el-GR" sz="2800" dirty="0">
                <a:latin typeface="Arial" pitchFamily="34" charset="0"/>
                <a:cs typeface="Arial" pitchFamily="34" charset="0"/>
              </a:rPr>
              <a:t>) γίνεται υποχρεωτικά από εταιρίες της Ευρωπαϊκής Ένωσης. Για επίπεδο παγκόσμιας εφαρμογής και συγκεκριμένα στις ΗΠΑ γίνεται εφαρμογή των καταστάσεων χρηματοοικονομικών λογιστικών προτύπων (</a:t>
            </a:r>
            <a:r>
              <a:rPr lang="en-US" sz="2800" dirty="0">
                <a:latin typeface="Arial" pitchFamily="34" charset="0"/>
                <a:cs typeface="Arial" pitchFamily="34" charset="0"/>
              </a:rPr>
              <a:t>Statements of Financial Accounting Standards</a:t>
            </a:r>
            <a:r>
              <a:rPr lang="el-GR" sz="2800" dirty="0">
                <a:latin typeface="Arial" pitchFamily="34" charset="0"/>
                <a:cs typeface="Arial" pitchFamily="34" charset="0"/>
              </a:rPr>
              <a:t>- </a:t>
            </a:r>
            <a:r>
              <a:rPr lang="en-US" sz="2800" dirty="0">
                <a:solidFill>
                  <a:srgbClr val="7030A0"/>
                </a:solidFill>
                <a:latin typeface="Arial" pitchFamily="34" charset="0"/>
                <a:cs typeface="Arial" pitchFamily="34" charset="0"/>
              </a:rPr>
              <a:t>SFAS</a:t>
            </a:r>
            <a:r>
              <a:rPr lang="el-GR" sz="2800" dirty="0" smtClean="0">
                <a:latin typeface="Arial" pitchFamily="34" charset="0"/>
                <a:cs typeface="Arial" pitchFamily="34" charset="0"/>
              </a:rPr>
              <a:t>).</a:t>
            </a:r>
            <a:endParaRPr lang="el-GR" sz="2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body" idx="1"/>
          </p:nvPr>
        </p:nvSpPr>
        <p:spPr>
          <a:xfrm>
            <a:off x="250824" y="404812"/>
            <a:ext cx="8713663" cy="6264547"/>
          </a:xfrm>
        </p:spPr>
        <p:txBody>
          <a:bodyPr>
            <a:normAutofit lnSpcReduction="10000"/>
          </a:bodyPr>
          <a:lstStyle/>
          <a:p>
            <a:pPr algn="ctr">
              <a:buFontTx/>
              <a:buNone/>
            </a:pPr>
            <a:r>
              <a:rPr lang="el-GR" sz="2800" b="1" dirty="0" smtClean="0">
                <a:solidFill>
                  <a:srgbClr val="FFFF00"/>
                </a:solidFill>
              </a:rPr>
              <a:t>ΜΕΤΑΒΟΛΕΣ ΤΟΥ ΚΕΦΑΛΑΙΟΥ (2)</a:t>
            </a:r>
            <a:endParaRPr lang="el-GR" sz="2800" i="1" dirty="0" smtClean="0">
              <a:solidFill>
                <a:srgbClr val="FFFF00"/>
              </a:solidFill>
              <a:latin typeface="Times New Roman" pitchFamily="18" charset="0"/>
            </a:endParaRPr>
          </a:p>
          <a:p>
            <a:pPr>
              <a:buFontTx/>
              <a:buNone/>
            </a:pPr>
            <a:r>
              <a:rPr lang="el-GR" sz="2000" b="1" u="sng" dirty="0" smtClean="0">
                <a:latin typeface="Times New Roman" pitchFamily="18" charset="0"/>
              </a:rPr>
              <a:t>ΜΕΙΩΣΕΙΣ ΟΡΙΣΤΙΚΕΣ</a:t>
            </a:r>
            <a:r>
              <a:rPr lang="el-GR" sz="2000" b="1" dirty="0" smtClean="0">
                <a:latin typeface="Times New Roman" pitchFamily="18" charset="0"/>
              </a:rPr>
              <a:t>                              </a:t>
            </a:r>
            <a:r>
              <a:rPr lang="el-GR" sz="2000" b="1" u="sng" dirty="0" smtClean="0">
                <a:latin typeface="Times New Roman" pitchFamily="18" charset="0"/>
              </a:rPr>
              <a:t>ΑΥΞΗΣΕΙΣ ΟΡΙΣΤΙΚΕΣ</a:t>
            </a:r>
            <a:endParaRPr lang="el-GR" sz="2000" i="1" dirty="0" smtClean="0">
              <a:latin typeface="Times New Roman" pitchFamily="18" charset="0"/>
            </a:endParaRPr>
          </a:p>
          <a:p>
            <a:pPr>
              <a:buFontTx/>
              <a:buNone/>
            </a:pPr>
            <a:endParaRPr lang="el-GR" sz="2000" i="1" dirty="0" smtClean="0">
              <a:latin typeface="Times New Roman" pitchFamily="18" charset="0"/>
            </a:endParaRPr>
          </a:p>
          <a:p>
            <a:r>
              <a:rPr lang="el-GR" sz="2000" i="1" dirty="0" smtClean="0">
                <a:latin typeface="Times New Roman" pitchFamily="18" charset="0"/>
              </a:rPr>
              <a:t>Μείωση </a:t>
            </a:r>
            <a:r>
              <a:rPr lang="el-GR" sz="2000" i="1" dirty="0">
                <a:latin typeface="Times New Roman" pitchFamily="18" charset="0"/>
              </a:rPr>
              <a:t>ιδίων κεφαλαίων λόγω                  </a:t>
            </a:r>
            <a:r>
              <a:rPr lang="el-GR" sz="2000" i="1" dirty="0">
                <a:latin typeface="Times New Roman" pitchFamily="18" charset="0"/>
                <a:sym typeface="Wingdings 2" pitchFamily="18" charset="2"/>
              </a:rPr>
              <a:t></a:t>
            </a:r>
            <a:r>
              <a:rPr lang="el-GR" sz="2000" i="1" dirty="0">
                <a:latin typeface="Times New Roman" pitchFamily="18" charset="0"/>
              </a:rPr>
              <a:t> Αύξηση ιδίων κεφαλαίων λόγω</a:t>
            </a:r>
          </a:p>
          <a:p>
            <a:pPr>
              <a:buFontTx/>
              <a:buNone/>
            </a:pPr>
            <a:r>
              <a:rPr lang="el-GR" sz="2000" i="1" dirty="0">
                <a:latin typeface="Times New Roman" pitchFamily="18" charset="0"/>
              </a:rPr>
              <a:t>   απόσβεσης της επιχορήγησης παγίων            εισπράξεως επιχορήγησης παγίων</a:t>
            </a:r>
          </a:p>
          <a:p>
            <a:pPr>
              <a:buFontTx/>
              <a:buNone/>
            </a:pPr>
            <a:r>
              <a:rPr lang="el-GR" sz="2000" i="1" dirty="0">
                <a:latin typeface="Times New Roman" pitchFamily="18" charset="0"/>
              </a:rPr>
              <a:t>   επενδύσεων                                                     επενδύσεως από το Δημόσιο ή και</a:t>
            </a:r>
          </a:p>
          <a:p>
            <a:pPr>
              <a:buFontTx/>
              <a:buNone/>
            </a:pPr>
            <a:r>
              <a:rPr lang="el-GR" sz="2000" i="1" dirty="0">
                <a:latin typeface="Times New Roman" pitchFamily="18" charset="0"/>
              </a:rPr>
              <a:t>                                                                           τρίτους</a:t>
            </a:r>
          </a:p>
          <a:p>
            <a:pPr>
              <a:buFontTx/>
              <a:buNone/>
            </a:pPr>
            <a:endParaRPr lang="el-GR" sz="2000" i="1" dirty="0">
              <a:latin typeface="Times New Roman" pitchFamily="18" charset="0"/>
            </a:endParaRPr>
          </a:p>
          <a:p>
            <a:pPr>
              <a:buFontTx/>
              <a:buNone/>
            </a:pPr>
            <a:r>
              <a:rPr lang="el-GR" sz="2000" i="1" dirty="0">
                <a:latin typeface="Times New Roman" pitchFamily="18" charset="0"/>
                <a:sym typeface="Wingdings 2" pitchFamily="18" charset="2"/>
              </a:rPr>
              <a:t>  Μείωση ιδίων κεφαλαίων λόγω ζημιών       Αύξηση ιδίων κεφαλαίων λόγω μη</a:t>
            </a:r>
          </a:p>
          <a:p>
            <a:pPr>
              <a:buFontTx/>
              <a:buNone/>
            </a:pPr>
            <a:r>
              <a:rPr lang="el-GR" sz="2000" i="1" dirty="0">
                <a:latin typeface="Times New Roman" pitchFamily="18" charset="0"/>
                <a:sym typeface="Wingdings 2" pitchFamily="18" charset="2"/>
              </a:rPr>
              <a:t>                                                                           διανεμηθέντων κερδών</a:t>
            </a:r>
          </a:p>
          <a:p>
            <a:pPr>
              <a:buFontTx/>
              <a:buNone/>
            </a:pPr>
            <a:endParaRPr lang="el-GR" sz="2000" i="1" dirty="0">
              <a:latin typeface="Times New Roman" pitchFamily="18" charset="0"/>
              <a:sym typeface="Wingdings 2" pitchFamily="18" charset="2"/>
            </a:endParaRPr>
          </a:p>
          <a:p>
            <a:pPr>
              <a:buFontTx/>
              <a:buNone/>
            </a:pPr>
            <a:r>
              <a:rPr lang="el-GR" sz="2000" i="1" dirty="0">
                <a:latin typeface="Times New Roman" pitchFamily="18" charset="0"/>
                <a:sym typeface="Wingdings 2" pitchFamily="18" charset="2"/>
              </a:rPr>
              <a:t> Μείωση ιδίων κεφαλαίων λόγω διανομής</a:t>
            </a:r>
          </a:p>
          <a:p>
            <a:pPr>
              <a:buFontTx/>
              <a:buNone/>
            </a:pPr>
            <a:r>
              <a:rPr lang="el-GR" sz="2000" i="1" dirty="0">
                <a:latin typeface="Times New Roman" pitchFamily="18" charset="0"/>
                <a:sym typeface="Wingdings 2" pitchFamily="18" charset="2"/>
              </a:rPr>
              <a:t>  αποθεματικών και υπολοίπου κερδών εις </a:t>
            </a:r>
          </a:p>
          <a:p>
            <a:pPr>
              <a:buFontTx/>
              <a:buNone/>
            </a:pPr>
            <a:r>
              <a:rPr lang="el-GR" sz="2000" i="1" dirty="0">
                <a:latin typeface="Times New Roman" pitchFamily="18" charset="0"/>
                <a:sym typeface="Wingdings 2" pitchFamily="18" charset="2"/>
              </a:rPr>
              <a:t>  νέον στους μετόχους ή εταίρους ή τον </a:t>
            </a:r>
          </a:p>
          <a:p>
            <a:pPr>
              <a:buFontTx/>
              <a:buNone/>
            </a:pPr>
            <a:r>
              <a:rPr lang="el-GR" sz="2000" i="1" dirty="0">
                <a:latin typeface="Times New Roman" pitchFamily="18" charset="0"/>
                <a:sym typeface="Wingdings 2" pitchFamily="18" charset="2"/>
              </a:rPr>
              <a:t>  επιχειρηματία</a:t>
            </a:r>
            <a:r>
              <a:rPr lang="el-GR" sz="2000" dirty="0">
                <a:latin typeface="Times New Roman" pitchFamily="18" charset="0"/>
                <a:sym typeface="Wingdings 2" pitchFamily="18" charset="2"/>
              </a:rPr>
              <a:t> </a:t>
            </a:r>
          </a:p>
          <a:p>
            <a:pPr>
              <a:buFontTx/>
              <a:buNone/>
            </a:pPr>
            <a:endParaRPr lang="el-GR" sz="2000" dirty="0">
              <a:latin typeface="Times New Roman" pitchFamily="18" charset="0"/>
              <a:sym typeface="Wingdings 2" pitchFamily="18" charset="2"/>
            </a:endParaRPr>
          </a:p>
          <a:p>
            <a:pPr>
              <a:buFontTx/>
              <a:buNone/>
            </a:pPr>
            <a:r>
              <a:rPr lang="el-GR" sz="2000" dirty="0">
                <a:latin typeface="Times New Roman" pitchFamily="18" charset="0"/>
              </a:rPr>
              <a:t>                                                            </a:t>
            </a:r>
          </a:p>
        </p:txBody>
      </p:sp>
      <p:sp>
        <p:nvSpPr>
          <p:cNvPr id="214019" name="AutoShape 3"/>
          <p:cNvSpPr>
            <a:spLocks/>
          </p:cNvSpPr>
          <p:nvPr/>
        </p:nvSpPr>
        <p:spPr bwMode="auto">
          <a:xfrm rot="16200000">
            <a:off x="2160266" y="-567977"/>
            <a:ext cx="287337" cy="3960812"/>
          </a:xfrm>
          <a:prstGeom prst="rightBrace">
            <a:avLst>
              <a:gd name="adj1" fmla="val 114871"/>
              <a:gd name="adj2" fmla="val 50000"/>
            </a:avLst>
          </a:prstGeom>
          <a:noFill/>
          <a:ln w="28575">
            <a:solidFill>
              <a:srgbClr val="FF0000"/>
            </a:solidFill>
            <a:round/>
            <a:headEnd/>
            <a:tailEnd/>
          </a:ln>
          <a:effectLst/>
        </p:spPr>
        <p:txBody>
          <a:bodyPr wrap="none" anchor="ctr"/>
          <a:lstStyle/>
          <a:p>
            <a:endParaRPr lang="el-GR" dirty="0"/>
          </a:p>
        </p:txBody>
      </p:sp>
      <p:sp>
        <p:nvSpPr>
          <p:cNvPr id="214020" name="AutoShape 4"/>
          <p:cNvSpPr>
            <a:spLocks/>
          </p:cNvSpPr>
          <p:nvPr/>
        </p:nvSpPr>
        <p:spPr bwMode="auto">
          <a:xfrm rot="16200000">
            <a:off x="6642670" y="-729902"/>
            <a:ext cx="287337" cy="4284662"/>
          </a:xfrm>
          <a:prstGeom prst="rightBrace">
            <a:avLst>
              <a:gd name="adj1" fmla="val 124264"/>
              <a:gd name="adj2" fmla="val 50000"/>
            </a:avLst>
          </a:prstGeom>
          <a:noFill/>
          <a:ln w="28575">
            <a:solidFill>
              <a:srgbClr val="FF0000"/>
            </a:solidFill>
            <a:round/>
            <a:headEnd/>
            <a:tailEnd/>
          </a:ln>
          <a:effectLst/>
        </p:spPr>
        <p:txBody>
          <a:bodyPr wrap="none" anchor="ctr"/>
          <a:lstStyle/>
          <a:p>
            <a:endParaRPr lang="el-GR" dirty="0"/>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14019"/>
                                        </p:tgtEl>
                                        <p:attrNameLst>
                                          <p:attrName>style.visibility</p:attrName>
                                        </p:attrNameLst>
                                      </p:cBhvr>
                                      <p:to>
                                        <p:strVal val="visible"/>
                                      </p:to>
                                    </p:set>
                                    <p:animEffect transition="in" filter="strips(downLeft)">
                                      <p:cBhvr>
                                        <p:cTn id="7" dur="2000"/>
                                        <p:tgtEl>
                                          <p:spTgt spid="214019"/>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14020"/>
                                        </p:tgtEl>
                                        <p:attrNameLst>
                                          <p:attrName>style.visibility</p:attrName>
                                        </p:attrNameLst>
                                      </p:cBhvr>
                                      <p:to>
                                        <p:strVal val="visible"/>
                                      </p:to>
                                    </p:set>
                                    <p:animEffect transition="in" filter="strips(downLeft)">
                                      <p:cBhvr>
                                        <p:cTn id="10" dur="2000"/>
                                        <p:tgtEl>
                                          <p:spTgt spid="214020"/>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214018">
                                            <p:txEl>
                                              <p:pRg st="0" end="0"/>
                                            </p:txEl>
                                          </p:spTgt>
                                        </p:tgtEl>
                                        <p:attrNameLst>
                                          <p:attrName>style.visibility</p:attrName>
                                        </p:attrNameLst>
                                      </p:cBhvr>
                                      <p:to>
                                        <p:strVal val="visible"/>
                                      </p:to>
                                    </p:set>
                                    <p:animEffect transition="in" filter="fade">
                                      <p:cBhvr>
                                        <p:cTn id="14" dur="2000"/>
                                        <p:tgtEl>
                                          <p:spTgt spid="214018">
                                            <p:txEl>
                                              <p:pRg st="0" end="0"/>
                                            </p:txEl>
                                          </p:spTgt>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214018">
                                            <p:txEl>
                                              <p:pRg st="1" end="1"/>
                                            </p:txEl>
                                          </p:spTgt>
                                        </p:tgtEl>
                                        <p:attrNameLst>
                                          <p:attrName>style.visibility</p:attrName>
                                        </p:attrNameLst>
                                      </p:cBhvr>
                                      <p:to>
                                        <p:strVal val="visible"/>
                                      </p:to>
                                    </p:set>
                                    <p:animEffect transition="in" filter="fade">
                                      <p:cBhvr>
                                        <p:cTn id="18" dur="2000"/>
                                        <p:tgtEl>
                                          <p:spTgt spid="214018">
                                            <p:txEl>
                                              <p:pRg st="1" end="1"/>
                                            </p:txEl>
                                          </p:spTgt>
                                        </p:tgtEl>
                                      </p:cBhvr>
                                    </p:animEffect>
                                  </p:childTnLst>
                                </p:cTn>
                              </p:par>
                            </p:childTnLst>
                          </p:cTn>
                        </p:par>
                        <p:par>
                          <p:cTn id="19" fill="hold">
                            <p:stCondLst>
                              <p:cond delay="6000"/>
                            </p:stCondLst>
                            <p:childTnLst>
                              <p:par>
                                <p:cTn id="20" presetID="10" presetClass="entr" presetSubtype="0" fill="hold" nodeType="afterEffect">
                                  <p:stCondLst>
                                    <p:cond delay="0"/>
                                  </p:stCondLst>
                                  <p:childTnLst>
                                    <p:set>
                                      <p:cBhvr>
                                        <p:cTn id="21" dur="1" fill="hold">
                                          <p:stCondLst>
                                            <p:cond delay="0"/>
                                          </p:stCondLst>
                                        </p:cTn>
                                        <p:tgtEl>
                                          <p:spTgt spid="214018">
                                            <p:txEl>
                                              <p:pRg st="3" end="3"/>
                                            </p:txEl>
                                          </p:spTgt>
                                        </p:tgtEl>
                                        <p:attrNameLst>
                                          <p:attrName>style.visibility</p:attrName>
                                        </p:attrNameLst>
                                      </p:cBhvr>
                                      <p:to>
                                        <p:strVal val="visible"/>
                                      </p:to>
                                    </p:set>
                                    <p:animEffect transition="in" filter="fade">
                                      <p:cBhvr>
                                        <p:cTn id="22" dur="2000"/>
                                        <p:tgtEl>
                                          <p:spTgt spid="214018">
                                            <p:txEl>
                                              <p:pRg st="3" end="3"/>
                                            </p:txEl>
                                          </p:spTgt>
                                        </p:tgtEl>
                                      </p:cBhvr>
                                    </p:animEffect>
                                  </p:childTnLst>
                                </p:cTn>
                              </p:par>
                            </p:childTnLst>
                          </p:cTn>
                        </p:par>
                        <p:par>
                          <p:cTn id="23" fill="hold">
                            <p:stCondLst>
                              <p:cond delay="8000"/>
                            </p:stCondLst>
                            <p:childTnLst>
                              <p:par>
                                <p:cTn id="24" presetID="10" presetClass="entr" presetSubtype="0" fill="hold" nodeType="afterEffect">
                                  <p:stCondLst>
                                    <p:cond delay="0"/>
                                  </p:stCondLst>
                                  <p:childTnLst>
                                    <p:set>
                                      <p:cBhvr>
                                        <p:cTn id="25" dur="1" fill="hold">
                                          <p:stCondLst>
                                            <p:cond delay="0"/>
                                          </p:stCondLst>
                                        </p:cTn>
                                        <p:tgtEl>
                                          <p:spTgt spid="214018">
                                            <p:txEl>
                                              <p:pRg st="4" end="4"/>
                                            </p:txEl>
                                          </p:spTgt>
                                        </p:tgtEl>
                                        <p:attrNameLst>
                                          <p:attrName>style.visibility</p:attrName>
                                        </p:attrNameLst>
                                      </p:cBhvr>
                                      <p:to>
                                        <p:strVal val="visible"/>
                                      </p:to>
                                    </p:set>
                                    <p:animEffect transition="in" filter="fade">
                                      <p:cBhvr>
                                        <p:cTn id="26" dur="2000"/>
                                        <p:tgtEl>
                                          <p:spTgt spid="214018">
                                            <p:txEl>
                                              <p:pRg st="4" end="4"/>
                                            </p:txEl>
                                          </p:spTgt>
                                        </p:tgtEl>
                                      </p:cBhvr>
                                    </p:animEffect>
                                  </p:childTnLst>
                                </p:cTn>
                              </p:par>
                            </p:childTnLst>
                          </p:cTn>
                        </p:par>
                        <p:par>
                          <p:cTn id="27" fill="hold">
                            <p:stCondLst>
                              <p:cond delay="10000"/>
                            </p:stCondLst>
                            <p:childTnLst>
                              <p:par>
                                <p:cTn id="28" presetID="10" presetClass="entr" presetSubtype="0" fill="hold" nodeType="afterEffect">
                                  <p:stCondLst>
                                    <p:cond delay="0"/>
                                  </p:stCondLst>
                                  <p:childTnLst>
                                    <p:set>
                                      <p:cBhvr>
                                        <p:cTn id="29" dur="1" fill="hold">
                                          <p:stCondLst>
                                            <p:cond delay="0"/>
                                          </p:stCondLst>
                                        </p:cTn>
                                        <p:tgtEl>
                                          <p:spTgt spid="214018">
                                            <p:txEl>
                                              <p:pRg st="5" end="5"/>
                                            </p:txEl>
                                          </p:spTgt>
                                        </p:tgtEl>
                                        <p:attrNameLst>
                                          <p:attrName>style.visibility</p:attrName>
                                        </p:attrNameLst>
                                      </p:cBhvr>
                                      <p:to>
                                        <p:strVal val="visible"/>
                                      </p:to>
                                    </p:set>
                                    <p:animEffect transition="in" filter="fade">
                                      <p:cBhvr>
                                        <p:cTn id="30" dur="2000"/>
                                        <p:tgtEl>
                                          <p:spTgt spid="214018">
                                            <p:txEl>
                                              <p:pRg st="5" end="5"/>
                                            </p:txEl>
                                          </p:spTgt>
                                        </p:tgtEl>
                                      </p:cBhvr>
                                    </p:animEffect>
                                  </p:childTnLst>
                                </p:cTn>
                              </p:par>
                            </p:childTnLst>
                          </p:cTn>
                        </p:par>
                        <p:par>
                          <p:cTn id="31" fill="hold">
                            <p:stCondLst>
                              <p:cond delay="12000"/>
                            </p:stCondLst>
                            <p:childTnLst>
                              <p:par>
                                <p:cTn id="32" presetID="10" presetClass="entr" presetSubtype="0" fill="hold" nodeType="afterEffect">
                                  <p:stCondLst>
                                    <p:cond delay="0"/>
                                  </p:stCondLst>
                                  <p:childTnLst>
                                    <p:set>
                                      <p:cBhvr>
                                        <p:cTn id="33" dur="1" fill="hold">
                                          <p:stCondLst>
                                            <p:cond delay="0"/>
                                          </p:stCondLst>
                                        </p:cTn>
                                        <p:tgtEl>
                                          <p:spTgt spid="214018">
                                            <p:txEl>
                                              <p:pRg st="6" end="6"/>
                                            </p:txEl>
                                          </p:spTgt>
                                        </p:tgtEl>
                                        <p:attrNameLst>
                                          <p:attrName>style.visibility</p:attrName>
                                        </p:attrNameLst>
                                      </p:cBhvr>
                                      <p:to>
                                        <p:strVal val="visible"/>
                                      </p:to>
                                    </p:set>
                                    <p:animEffect transition="in" filter="fade">
                                      <p:cBhvr>
                                        <p:cTn id="34" dur="2000"/>
                                        <p:tgtEl>
                                          <p:spTgt spid="214018">
                                            <p:txEl>
                                              <p:pRg st="6" end="6"/>
                                            </p:txEl>
                                          </p:spTgt>
                                        </p:tgtEl>
                                      </p:cBhvr>
                                    </p:animEffect>
                                  </p:childTnLst>
                                </p:cTn>
                              </p:par>
                            </p:childTnLst>
                          </p:cTn>
                        </p:par>
                        <p:par>
                          <p:cTn id="35" fill="hold">
                            <p:stCondLst>
                              <p:cond delay="14000"/>
                            </p:stCondLst>
                            <p:childTnLst>
                              <p:par>
                                <p:cTn id="36" presetID="10" presetClass="entr" presetSubtype="0" fill="hold" nodeType="afterEffect">
                                  <p:stCondLst>
                                    <p:cond delay="0"/>
                                  </p:stCondLst>
                                  <p:childTnLst>
                                    <p:set>
                                      <p:cBhvr>
                                        <p:cTn id="37" dur="1" fill="hold">
                                          <p:stCondLst>
                                            <p:cond delay="0"/>
                                          </p:stCondLst>
                                        </p:cTn>
                                        <p:tgtEl>
                                          <p:spTgt spid="214018">
                                            <p:txEl>
                                              <p:pRg st="8" end="8"/>
                                            </p:txEl>
                                          </p:spTgt>
                                        </p:tgtEl>
                                        <p:attrNameLst>
                                          <p:attrName>style.visibility</p:attrName>
                                        </p:attrNameLst>
                                      </p:cBhvr>
                                      <p:to>
                                        <p:strVal val="visible"/>
                                      </p:to>
                                    </p:set>
                                    <p:animEffect transition="in" filter="fade">
                                      <p:cBhvr>
                                        <p:cTn id="38" dur="2000"/>
                                        <p:tgtEl>
                                          <p:spTgt spid="214018">
                                            <p:txEl>
                                              <p:pRg st="8" end="8"/>
                                            </p:txEl>
                                          </p:spTgt>
                                        </p:tgtEl>
                                      </p:cBhvr>
                                    </p:animEffect>
                                  </p:childTnLst>
                                </p:cTn>
                              </p:par>
                            </p:childTnLst>
                          </p:cTn>
                        </p:par>
                        <p:par>
                          <p:cTn id="39" fill="hold">
                            <p:stCondLst>
                              <p:cond delay="16000"/>
                            </p:stCondLst>
                            <p:childTnLst>
                              <p:par>
                                <p:cTn id="40" presetID="10" presetClass="entr" presetSubtype="0" fill="hold" nodeType="afterEffect">
                                  <p:stCondLst>
                                    <p:cond delay="0"/>
                                  </p:stCondLst>
                                  <p:childTnLst>
                                    <p:set>
                                      <p:cBhvr>
                                        <p:cTn id="41" dur="1" fill="hold">
                                          <p:stCondLst>
                                            <p:cond delay="0"/>
                                          </p:stCondLst>
                                        </p:cTn>
                                        <p:tgtEl>
                                          <p:spTgt spid="214018">
                                            <p:txEl>
                                              <p:pRg st="9" end="9"/>
                                            </p:txEl>
                                          </p:spTgt>
                                        </p:tgtEl>
                                        <p:attrNameLst>
                                          <p:attrName>style.visibility</p:attrName>
                                        </p:attrNameLst>
                                      </p:cBhvr>
                                      <p:to>
                                        <p:strVal val="visible"/>
                                      </p:to>
                                    </p:set>
                                    <p:animEffect transition="in" filter="fade">
                                      <p:cBhvr>
                                        <p:cTn id="42" dur="2000"/>
                                        <p:tgtEl>
                                          <p:spTgt spid="214018">
                                            <p:txEl>
                                              <p:pRg st="9" end="9"/>
                                            </p:txEl>
                                          </p:spTgt>
                                        </p:tgtEl>
                                      </p:cBhvr>
                                    </p:animEffect>
                                  </p:childTnLst>
                                </p:cTn>
                              </p:par>
                            </p:childTnLst>
                          </p:cTn>
                        </p:par>
                        <p:par>
                          <p:cTn id="43" fill="hold">
                            <p:stCondLst>
                              <p:cond delay="18000"/>
                            </p:stCondLst>
                            <p:childTnLst>
                              <p:par>
                                <p:cTn id="44" presetID="10" presetClass="entr" presetSubtype="0" fill="hold" nodeType="afterEffect">
                                  <p:stCondLst>
                                    <p:cond delay="0"/>
                                  </p:stCondLst>
                                  <p:childTnLst>
                                    <p:set>
                                      <p:cBhvr>
                                        <p:cTn id="45" dur="1" fill="hold">
                                          <p:stCondLst>
                                            <p:cond delay="0"/>
                                          </p:stCondLst>
                                        </p:cTn>
                                        <p:tgtEl>
                                          <p:spTgt spid="214018">
                                            <p:txEl>
                                              <p:pRg st="11" end="11"/>
                                            </p:txEl>
                                          </p:spTgt>
                                        </p:tgtEl>
                                        <p:attrNameLst>
                                          <p:attrName>style.visibility</p:attrName>
                                        </p:attrNameLst>
                                      </p:cBhvr>
                                      <p:to>
                                        <p:strVal val="visible"/>
                                      </p:to>
                                    </p:set>
                                    <p:animEffect transition="in" filter="fade">
                                      <p:cBhvr>
                                        <p:cTn id="46" dur="2000"/>
                                        <p:tgtEl>
                                          <p:spTgt spid="214018">
                                            <p:txEl>
                                              <p:pRg st="11" end="11"/>
                                            </p:txEl>
                                          </p:spTgt>
                                        </p:tgtEl>
                                      </p:cBhvr>
                                    </p:animEffect>
                                  </p:childTnLst>
                                </p:cTn>
                              </p:par>
                            </p:childTnLst>
                          </p:cTn>
                        </p:par>
                        <p:par>
                          <p:cTn id="47" fill="hold">
                            <p:stCondLst>
                              <p:cond delay="20000"/>
                            </p:stCondLst>
                            <p:childTnLst>
                              <p:par>
                                <p:cTn id="48" presetID="10" presetClass="entr" presetSubtype="0" fill="hold" nodeType="afterEffect">
                                  <p:stCondLst>
                                    <p:cond delay="0"/>
                                  </p:stCondLst>
                                  <p:childTnLst>
                                    <p:set>
                                      <p:cBhvr>
                                        <p:cTn id="49" dur="1" fill="hold">
                                          <p:stCondLst>
                                            <p:cond delay="0"/>
                                          </p:stCondLst>
                                        </p:cTn>
                                        <p:tgtEl>
                                          <p:spTgt spid="214018">
                                            <p:txEl>
                                              <p:pRg st="12" end="12"/>
                                            </p:txEl>
                                          </p:spTgt>
                                        </p:tgtEl>
                                        <p:attrNameLst>
                                          <p:attrName>style.visibility</p:attrName>
                                        </p:attrNameLst>
                                      </p:cBhvr>
                                      <p:to>
                                        <p:strVal val="visible"/>
                                      </p:to>
                                    </p:set>
                                    <p:animEffect transition="in" filter="fade">
                                      <p:cBhvr>
                                        <p:cTn id="50" dur="2000"/>
                                        <p:tgtEl>
                                          <p:spTgt spid="214018">
                                            <p:txEl>
                                              <p:pRg st="12" end="12"/>
                                            </p:txEl>
                                          </p:spTgt>
                                        </p:tgtEl>
                                      </p:cBhvr>
                                    </p:animEffect>
                                  </p:childTnLst>
                                </p:cTn>
                              </p:par>
                            </p:childTnLst>
                          </p:cTn>
                        </p:par>
                        <p:par>
                          <p:cTn id="51" fill="hold">
                            <p:stCondLst>
                              <p:cond delay="22000"/>
                            </p:stCondLst>
                            <p:childTnLst>
                              <p:par>
                                <p:cTn id="52" presetID="10" presetClass="entr" presetSubtype="0" fill="hold" nodeType="afterEffect">
                                  <p:stCondLst>
                                    <p:cond delay="0"/>
                                  </p:stCondLst>
                                  <p:childTnLst>
                                    <p:set>
                                      <p:cBhvr>
                                        <p:cTn id="53" dur="1" fill="hold">
                                          <p:stCondLst>
                                            <p:cond delay="0"/>
                                          </p:stCondLst>
                                        </p:cTn>
                                        <p:tgtEl>
                                          <p:spTgt spid="214018">
                                            <p:txEl>
                                              <p:pRg st="13" end="13"/>
                                            </p:txEl>
                                          </p:spTgt>
                                        </p:tgtEl>
                                        <p:attrNameLst>
                                          <p:attrName>style.visibility</p:attrName>
                                        </p:attrNameLst>
                                      </p:cBhvr>
                                      <p:to>
                                        <p:strVal val="visible"/>
                                      </p:to>
                                    </p:set>
                                    <p:animEffect transition="in" filter="fade">
                                      <p:cBhvr>
                                        <p:cTn id="54" dur="2000"/>
                                        <p:tgtEl>
                                          <p:spTgt spid="214018">
                                            <p:txEl>
                                              <p:pRg st="13" end="13"/>
                                            </p:txEl>
                                          </p:spTgt>
                                        </p:tgtEl>
                                      </p:cBhvr>
                                    </p:animEffect>
                                  </p:childTnLst>
                                </p:cTn>
                              </p:par>
                            </p:childTnLst>
                          </p:cTn>
                        </p:par>
                        <p:par>
                          <p:cTn id="55" fill="hold">
                            <p:stCondLst>
                              <p:cond delay="24000"/>
                            </p:stCondLst>
                            <p:childTnLst>
                              <p:par>
                                <p:cTn id="56" presetID="10" presetClass="entr" presetSubtype="0" fill="hold" nodeType="afterEffect">
                                  <p:stCondLst>
                                    <p:cond delay="0"/>
                                  </p:stCondLst>
                                  <p:childTnLst>
                                    <p:set>
                                      <p:cBhvr>
                                        <p:cTn id="57" dur="1" fill="hold">
                                          <p:stCondLst>
                                            <p:cond delay="0"/>
                                          </p:stCondLst>
                                        </p:cTn>
                                        <p:tgtEl>
                                          <p:spTgt spid="214018">
                                            <p:txEl>
                                              <p:pRg st="14" end="14"/>
                                            </p:txEl>
                                          </p:spTgt>
                                        </p:tgtEl>
                                        <p:attrNameLst>
                                          <p:attrName>style.visibility</p:attrName>
                                        </p:attrNameLst>
                                      </p:cBhvr>
                                      <p:to>
                                        <p:strVal val="visible"/>
                                      </p:to>
                                    </p:set>
                                    <p:animEffect transition="in" filter="fade">
                                      <p:cBhvr>
                                        <p:cTn id="58" dur="2000"/>
                                        <p:tgtEl>
                                          <p:spTgt spid="214018">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19" grpId="0" animBg="1"/>
      <p:bldP spid="214020"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468313" y="1"/>
            <a:ext cx="8229600" cy="908720"/>
          </a:xfrm>
        </p:spPr>
        <p:txBody>
          <a:bodyPr/>
          <a:lstStyle/>
          <a:p>
            <a:pPr algn="ctr"/>
            <a:r>
              <a:rPr lang="el-GR" sz="3200" b="1" dirty="0">
                <a:solidFill>
                  <a:schemeClr val="tx2">
                    <a:lumMod val="50000"/>
                  </a:schemeClr>
                </a:solidFill>
                <a:latin typeface="Calibri" panose="020F0502020204030204" pitchFamily="34" charset="0"/>
                <a:cs typeface="Calibri" panose="020F0502020204030204" pitchFamily="34" charset="0"/>
              </a:rPr>
              <a:t>ΛΟΓΑΡΙΑΣΜΟΣ 40 </a:t>
            </a:r>
            <a:r>
              <a:rPr lang="el-GR" sz="3200" b="1" dirty="0" smtClean="0">
                <a:solidFill>
                  <a:schemeClr val="tx2">
                    <a:lumMod val="50000"/>
                  </a:schemeClr>
                </a:solidFill>
                <a:latin typeface="Calibri" panose="020F0502020204030204" pitchFamily="34" charset="0"/>
                <a:cs typeface="Calibri" panose="020F0502020204030204" pitchFamily="34" charset="0"/>
              </a:rPr>
              <a:t>«ΚΕΦΑΛΑΙΟ»</a:t>
            </a:r>
            <a:endParaRPr lang="el-GR" sz="3200" b="1" dirty="0">
              <a:solidFill>
                <a:schemeClr val="tx2">
                  <a:lumMod val="50000"/>
                </a:schemeClr>
              </a:solidFill>
              <a:latin typeface="Calibri" panose="020F0502020204030204" pitchFamily="34" charset="0"/>
              <a:cs typeface="Calibri" panose="020F0502020204030204" pitchFamily="34" charset="0"/>
            </a:endParaRPr>
          </a:p>
        </p:txBody>
      </p:sp>
      <p:sp>
        <p:nvSpPr>
          <p:cNvPr id="215043" name="Rectangle 3"/>
          <p:cNvSpPr>
            <a:spLocks noGrp="1" noChangeArrowheads="1"/>
          </p:cNvSpPr>
          <p:nvPr>
            <p:ph type="body" idx="1"/>
          </p:nvPr>
        </p:nvSpPr>
        <p:spPr>
          <a:xfrm>
            <a:off x="0" y="981075"/>
            <a:ext cx="8964488" cy="5876925"/>
          </a:xfrm>
        </p:spPr>
        <p:txBody>
          <a:bodyPr>
            <a:normAutofit lnSpcReduction="10000"/>
          </a:bodyPr>
          <a:lstStyle/>
          <a:p>
            <a:pPr marL="609600" indent="-609600">
              <a:buFontTx/>
              <a:buNone/>
            </a:pPr>
            <a:r>
              <a:rPr lang="el-GR" sz="2000" dirty="0">
                <a:latin typeface="Times New Roman" pitchFamily="18" charset="0"/>
                <a:sym typeface="Wingdings" pitchFamily="2" charset="2"/>
              </a:rPr>
              <a:t> </a:t>
            </a:r>
            <a:r>
              <a:rPr lang="el-GR" sz="2000" b="1" u="sng" dirty="0">
                <a:solidFill>
                  <a:srgbClr val="0000CC"/>
                </a:solidFill>
                <a:latin typeface="Times New Roman" pitchFamily="18" charset="0"/>
                <a:sym typeface="Wingdings" pitchFamily="2" charset="2"/>
              </a:rPr>
              <a:t>ΜΕΤΟΧΙΚΟ ΚΕΦΑΛΑΙΟ</a:t>
            </a:r>
            <a:r>
              <a:rPr lang="el-GR" sz="2000" b="1" dirty="0">
                <a:solidFill>
                  <a:srgbClr val="0000CC"/>
                </a:solidFill>
                <a:latin typeface="Times New Roman" pitchFamily="18" charset="0"/>
                <a:sym typeface="Wingdings" pitchFamily="2" charset="2"/>
              </a:rPr>
              <a:t> </a:t>
            </a:r>
          </a:p>
          <a:p>
            <a:pPr marL="609600" indent="-609600" algn="just">
              <a:buSzPct val="95000"/>
              <a:buFont typeface="Wingdings" pitchFamily="2" charset="2"/>
              <a:buChar char="q"/>
            </a:pPr>
            <a:r>
              <a:rPr lang="el-GR" sz="2100" b="1" u="sng" dirty="0">
                <a:solidFill>
                  <a:srgbClr val="006600"/>
                </a:solidFill>
                <a:latin typeface="Times New Roman" pitchFamily="18" charset="0"/>
                <a:sym typeface="Wingdings" pitchFamily="2" charset="2"/>
              </a:rPr>
              <a:t>Σχηματίζεται: </a:t>
            </a:r>
          </a:p>
          <a:p>
            <a:pPr marL="609600" indent="-609600" algn="just">
              <a:buSzPct val="95000"/>
              <a:buFont typeface="Wingdings" pitchFamily="2" charset="2"/>
              <a:buAutoNum type="arabicParenR"/>
            </a:pPr>
            <a:r>
              <a:rPr lang="el-GR" sz="2100" dirty="0">
                <a:latin typeface="Times New Roman" pitchFamily="18" charset="0"/>
                <a:sym typeface="Wingdings" pitchFamily="2" charset="2"/>
              </a:rPr>
              <a:t>από τις εισφορές των μετοχών που καταβάλλονται κατά τη σύσταση της εταιρείας για να συγκροτηθεί το αρχικό κεφάλαιο της, καθώς και μεταγενέστερα για την αύξηση του</a:t>
            </a:r>
            <a:r>
              <a:rPr lang="en-US" sz="2100" dirty="0">
                <a:latin typeface="Times New Roman" pitchFamily="18" charset="0"/>
                <a:sym typeface="Wingdings" pitchFamily="2" charset="2"/>
              </a:rPr>
              <a:t>.</a:t>
            </a:r>
            <a:endParaRPr lang="el-GR" sz="2100" dirty="0">
              <a:latin typeface="Times New Roman" pitchFamily="18" charset="0"/>
              <a:sym typeface="Wingdings" pitchFamily="2" charset="2"/>
            </a:endParaRPr>
          </a:p>
          <a:p>
            <a:pPr marL="609600" indent="-609600" algn="just">
              <a:buSzPct val="95000"/>
              <a:buFont typeface="Wingdings" pitchFamily="2" charset="2"/>
              <a:buAutoNum type="arabicParenR"/>
            </a:pPr>
            <a:r>
              <a:rPr lang="el-GR" sz="2100" dirty="0">
                <a:latin typeface="Times New Roman" pitchFamily="18" charset="0"/>
                <a:sym typeface="Wingdings" pitchFamily="2" charset="2"/>
              </a:rPr>
              <a:t>από τη διάθεση αποθεματικών ή αδιανέμητων καθαρών κερδών, εφόσον η διάθεση αυτή αποφασίζεται και πραγματοποιείται για την αύξηση του μετοχικού κεφαλαίου</a:t>
            </a:r>
            <a:r>
              <a:rPr lang="en-US" sz="2100" dirty="0">
                <a:latin typeface="Times New Roman" pitchFamily="18" charset="0"/>
                <a:sym typeface="Wingdings" pitchFamily="2" charset="2"/>
              </a:rPr>
              <a:t>.</a:t>
            </a:r>
            <a:endParaRPr lang="el-GR" sz="2100" dirty="0">
              <a:latin typeface="Times New Roman" pitchFamily="18" charset="0"/>
              <a:sym typeface="Wingdings" pitchFamily="2" charset="2"/>
            </a:endParaRPr>
          </a:p>
          <a:p>
            <a:pPr marL="609600" indent="-609600" algn="just">
              <a:buSzPct val="95000"/>
              <a:buFont typeface="Wingdings" pitchFamily="2" charset="2"/>
              <a:buChar char="q"/>
            </a:pPr>
            <a:r>
              <a:rPr lang="el-GR" sz="2100" dirty="0">
                <a:latin typeface="Times New Roman" pitchFamily="18" charset="0"/>
                <a:sym typeface="Wingdings" pitchFamily="2" charset="2"/>
              </a:rPr>
              <a:t>Η ονομαστική αξία της μετοχής δεν μπορεί να είναι μικρότερη των 0.30</a:t>
            </a:r>
            <a:r>
              <a:rPr lang="el-GR" sz="2100" dirty="0">
                <a:latin typeface="Times New Roman" pitchFamily="18" charset="0"/>
                <a:cs typeface="Times New Roman" pitchFamily="18" charset="0"/>
                <a:sym typeface="Wingdings" pitchFamily="2" charset="2"/>
              </a:rPr>
              <a:t>€</a:t>
            </a:r>
            <a:r>
              <a:rPr lang="el-GR" sz="2100" dirty="0">
                <a:latin typeface="Times New Roman" pitchFamily="18" charset="0"/>
                <a:sym typeface="Wingdings" pitchFamily="2" charset="2"/>
              </a:rPr>
              <a:t>  και μεγαλύτερη των 100</a:t>
            </a:r>
            <a:r>
              <a:rPr lang="el-GR" sz="2100" dirty="0">
                <a:latin typeface="Times New Roman" pitchFamily="18" charset="0"/>
                <a:cs typeface="Times New Roman" pitchFamily="18" charset="0"/>
                <a:sym typeface="Wingdings" pitchFamily="2" charset="2"/>
              </a:rPr>
              <a:t>€</a:t>
            </a:r>
            <a:r>
              <a:rPr lang="en-US" sz="2100" dirty="0">
                <a:latin typeface="Times New Roman" pitchFamily="18" charset="0"/>
                <a:cs typeface="Times New Roman" pitchFamily="18" charset="0"/>
                <a:sym typeface="Wingdings" pitchFamily="2" charset="2"/>
              </a:rPr>
              <a:t>.</a:t>
            </a:r>
            <a:endParaRPr lang="el-GR" sz="2100" dirty="0">
              <a:latin typeface="Times New Roman" pitchFamily="18" charset="0"/>
              <a:cs typeface="Times New Roman" pitchFamily="18" charset="0"/>
              <a:sym typeface="Wingdings" pitchFamily="2" charset="2"/>
            </a:endParaRPr>
          </a:p>
          <a:p>
            <a:pPr marL="609600" indent="-609600" algn="just">
              <a:buSzPct val="95000"/>
              <a:buFont typeface="Wingdings" pitchFamily="2" charset="2"/>
              <a:buChar char="q"/>
            </a:pPr>
            <a:r>
              <a:rPr lang="el-GR" sz="2100" dirty="0">
                <a:latin typeface="Times New Roman" pitchFamily="18" charset="0"/>
                <a:cs typeface="Times New Roman" pitchFamily="18" charset="0"/>
                <a:sym typeface="Wingdings" pitchFamily="2" charset="2"/>
              </a:rPr>
              <a:t>Οι καταβολές μετρητών από τους μετόχους:</a:t>
            </a:r>
          </a:p>
          <a:p>
            <a:pPr marL="609600" indent="-609600" algn="just">
              <a:buSzPct val="95000"/>
              <a:buFont typeface="Wingdings" pitchFamily="2" charset="2"/>
              <a:buAutoNum type="arabicParenR"/>
            </a:pPr>
            <a:r>
              <a:rPr lang="el-GR" sz="2100" dirty="0">
                <a:latin typeface="Times New Roman" pitchFamily="18" charset="0"/>
                <a:sym typeface="Wingdings" pitchFamily="2" charset="2"/>
              </a:rPr>
              <a:t>για κάλυψη του αρχικού μετοχικού κεφαλαίου</a:t>
            </a:r>
            <a:r>
              <a:rPr lang="en-US" sz="2100" dirty="0">
                <a:latin typeface="Times New Roman" pitchFamily="18" charset="0"/>
                <a:sym typeface="Wingdings" pitchFamily="2" charset="2"/>
              </a:rPr>
              <a:t>.</a:t>
            </a:r>
            <a:r>
              <a:rPr lang="el-GR" sz="2100" dirty="0">
                <a:latin typeface="Times New Roman" pitchFamily="18" charset="0"/>
                <a:sym typeface="Wingdings" pitchFamily="2" charset="2"/>
              </a:rPr>
              <a:t>  </a:t>
            </a:r>
          </a:p>
          <a:p>
            <a:pPr marL="609600" indent="-609600" algn="just">
              <a:buSzPct val="95000"/>
              <a:buFont typeface="Wingdings" pitchFamily="2" charset="2"/>
              <a:buAutoNum type="arabicParenR"/>
            </a:pPr>
            <a:r>
              <a:rPr lang="el-GR" sz="2100" dirty="0">
                <a:latin typeface="Times New Roman" pitchFamily="18" charset="0"/>
                <a:sym typeface="Wingdings" pitchFamily="2" charset="2"/>
              </a:rPr>
              <a:t>τυχόν αυξήσεων αυτού</a:t>
            </a:r>
            <a:r>
              <a:rPr lang="en-US" sz="2100" dirty="0">
                <a:latin typeface="Times New Roman" pitchFamily="18" charset="0"/>
                <a:sym typeface="Wingdings" pitchFamily="2" charset="2"/>
              </a:rPr>
              <a:t>.</a:t>
            </a:r>
            <a:endParaRPr lang="el-GR" sz="2100" dirty="0">
              <a:latin typeface="Times New Roman" pitchFamily="18" charset="0"/>
              <a:sym typeface="Wingdings" pitchFamily="2" charset="2"/>
            </a:endParaRPr>
          </a:p>
          <a:p>
            <a:pPr marL="609600" indent="-609600" algn="just">
              <a:buSzPct val="95000"/>
              <a:buFont typeface="Wingdings" pitchFamily="2" charset="2"/>
              <a:buAutoNum type="arabicParenR"/>
            </a:pPr>
            <a:r>
              <a:rPr lang="el-GR" sz="2100" dirty="0">
                <a:latin typeface="Times New Roman" pitchFamily="18" charset="0"/>
                <a:sym typeface="Wingdings" pitchFamily="2" charset="2"/>
              </a:rPr>
              <a:t>οι καταθέσεις μετόχων με προορισμό τη μελλοντική αύξηση του μετοχικού κεφαλαίου</a:t>
            </a:r>
            <a:r>
              <a:rPr lang="en-US" sz="2100" dirty="0">
                <a:latin typeface="Times New Roman" pitchFamily="18" charset="0"/>
                <a:sym typeface="Wingdings" pitchFamily="2" charset="2"/>
              </a:rPr>
              <a:t>.</a:t>
            </a:r>
            <a:r>
              <a:rPr lang="el-GR" sz="2100" dirty="0">
                <a:latin typeface="Times New Roman" pitchFamily="18" charset="0"/>
                <a:sym typeface="Wingdings" pitchFamily="2" charset="2"/>
              </a:rPr>
              <a:t>         </a:t>
            </a:r>
          </a:p>
          <a:p>
            <a:pPr marL="609600" indent="-609600" algn="just">
              <a:buSzPct val="95000"/>
              <a:buFont typeface="Wingdings" pitchFamily="2" charset="2"/>
              <a:buNone/>
            </a:pPr>
            <a:r>
              <a:rPr lang="el-GR" sz="2100" dirty="0">
                <a:latin typeface="Times New Roman" pitchFamily="18" charset="0"/>
                <a:sym typeface="Wingdings" pitchFamily="2" charset="2"/>
              </a:rPr>
              <a:t>πραγματοποιούνται υποχρεωτικά με κατάθεση σε ειδικό τραπεζικό λογαριασμό</a:t>
            </a:r>
          </a:p>
          <a:p>
            <a:pPr marL="609600" indent="-609600" algn="just">
              <a:buSzPct val="95000"/>
              <a:buFont typeface="Wingdings" pitchFamily="2" charset="2"/>
              <a:buNone/>
            </a:pPr>
            <a:r>
              <a:rPr lang="el-GR" sz="2100" dirty="0">
                <a:latin typeface="Times New Roman" pitchFamily="18" charset="0"/>
                <a:sym typeface="Wingdings" pitchFamily="2" charset="2"/>
              </a:rPr>
              <a:t>στο όνομα της εταιρείας</a:t>
            </a:r>
            <a:r>
              <a:rPr lang="en-US" sz="2100" dirty="0">
                <a:latin typeface="Times New Roman" pitchFamily="18" charset="0"/>
                <a:sym typeface="Wingdings" pitchFamily="2" charset="2"/>
              </a:rPr>
              <a:t>.</a:t>
            </a:r>
            <a:endParaRPr lang="el-GR" sz="2100" dirty="0">
              <a:latin typeface="Times New Roman" pitchFamily="18" charset="0"/>
              <a:sym typeface="Wingdings" pitchFamily="2" charset="2"/>
            </a:endParaRPr>
          </a:p>
        </p:txBody>
      </p:sp>
      <p:sp>
        <p:nvSpPr>
          <p:cNvPr id="215044" name="AutoShape 4"/>
          <p:cNvSpPr>
            <a:spLocks noChangeArrowheads="1"/>
          </p:cNvSpPr>
          <p:nvPr/>
        </p:nvSpPr>
        <p:spPr bwMode="auto">
          <a:xfrm>
            <a:off x="323528" y="404664"/>
            <a:ext cx="971798" cy="288032"/>
          </a:xfrm>
          <a:prstGeom prst="rightArrow">
            <a:avLst>
              <a:gd name="adj1" fmla="val 50000"/>
              <a:gd name="adj2" fmla="val 62500"/>
            </a:avLst>
          </a:prstGeom>
          <a:solidFill>
            <a:schemeClr val="accent1"/>
          </a:solidFill>
          <a:ln w="9525">
            <a:solidFill>
              <a:schemeClr val="tx1"/>
            </a:solidFill>
            <a:miter lim="800000"/>
            <a:headEnd/>
            <a:tailEnd/>
          </a:ln>
          <a:effectLst/>
        </p:spPr>
        <p:txBody>
          <a:bodyPr wrap="none" anchor="ctr"/>
          <a:lstStyle/>
          <a:p>
            <a:endParaRPr lang="el-GR" dirty="0"/>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215042"/>
                                        </p:tgtEl>
                                        <p:attrNameLst>
                                          <p:attrName>style.visibility</p:attrName>
                                        </p:attrNameLst>
                                      </p:cBhvr>
                                      <p:to>
                                        <p:strVal val="visible"/>
                                      </p:to>
                                    </p:set>
                                    <p:anim to="" calcmode="lin" valueType="num">
                                      <p:cBhvr>
                                        <p:cTn id="7" dur="1" fill="hold"/>
                                        <p:tgtEl>
                                          <p:spTgt spid="215042"/>
                                        </p:tgtEl>
                                        <p:attrNameLst>
                                          <p:attrName/>
                                        </p:attrNameLst>
                                      </p:cBhvr>
                                    </p:anim>
                                  </p:childTnLst>
                                </p:cTn>
                              </p:par>
                            </p:childTnLst>
                          </p:cTn>
                        </p:par>
                        <p:par>
                          <p:cTn id="8" fill="hold">
                            <p:stCondLst>
                              <p:cond delay="0"/>
                            </p:stCondLst>
                            <p:childTnLst>
                              <p:par>
                                <p:cTn id="9" presetID="9" presetClass="entr" presetSubtype="0" fill="hold" grpId="0" nodeType="afterEffect">
                                  <p:stCondLst>
                                    <p:cond delay="0"/>
                                  </p:stCondLst>
                                  <p:childTnLst>
                                    <p:set>
                                      <p:cBhvr>
                                        <p:cTn id="10" dur="1" fill="hold">
                                          <p:stCondLst>
                                            <p:cond delay="0"/>
                                          </p:stCondLst>
                                        </p:cTn>
                                        <p:tgtEl>
                                          <p:spTgt spid="215044"/>
                                        </p:tgtEl>
                                        <p:attrNameLst>
                                          <p:attrName>style.visibility</p:attrName>
                                        </p:attrNameLst>
                                      </p:cBhvr>
                                      <p:to>
                                        <p:strVal val="visible"/>
                                      </p:to>
                                    </p:set>
                                    <p:animEffect transition="in" filter="dissolve">
                                      <p:cBhvr>
                                        <p:cTn id="11" dur="2000"/>
                                        <p:tgtEl>
                                          <p:spTgt spid="215044"/>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215043">
                                            <p:txEl>
                                              <p:pRg st="0" end="0"/>
                                            </p:txEl>
                                          </p:spTgt>
                                        </p:tgtEl>
                                        <p:attrNameLst>
                                          <p:attrName>style.visibility</p:attrName>
                                        </p:attrNameLst>
                                      </p:cBhvr>
                                      <p:to>
                                        <p:strVal val="visible"/>
                                      </p:to>
                                    </p:set>
                                    <p:animEffect transition="in" filter="dissolve">
                                      <p:cBhvr>
                                        <p:cTn id="15" dur="2000"/>
                                        <p:tgtEl>
                                          <p:spTgt spid="215043">
                                            <p:txEl>
                                              <p:pRg st="0" end="0"/>
                                            </p:txEl>
                                          </p:spTgt>
                                        </p:tgtEl>
                                      </p:cBhvr>
                                    </p:animEffect>
                                  </p:childTnLst>
                                </p:cTn>
                              </p:par>
                            </p:childTnLst>
                          </p:cTn>
                        </p:par>
                        <p:par>
                          <p:cTn id="16" fill="hold">
                            <p:stCondLst>
                              <p:cond delay="4000"/>
                            </p:stCondLst>
                            <p:childTnLst>
                              <p:par>
                                <p:cTn id="17" presetID="10" presetClass="entr" presetSubtype="0" fill="hold" nodeType="afterEffect">
                                  <p:stCondLst>
                                    <p:cond delay="0"/>
                                  </p:stCondLst>
                                  <p:childTnLst>
                                    <p:set>
                                      <p:cBhvr>
                                        <p:cTn id="18" dur="1" fill="hold">
                                          <p:stCondLst>
                                            <p:cond delay="0"/>
                                          </p:stCondLst>
                                        </p:cTn>
                                        <p:tgtEl>
                                          <p:spTgt spid="215043">
                                            <p:txEl>
                                              <p:pRg st="1" end="1"/>
                                            </p:txEl>
                                          </p:spTgt>
                                        </p:tgtEl>
                                        <p:attrNameLst>
                                          <p:attrName>style.visibility</p:attrName>
                                        </p:attrNameLst>
                                      </p:cBhvr>
                                      <p:to>
                                        <p:strVal val="visible"/>
                                      </p:to>
                                    </p:set>
                                    <p:animEffect transition="in" filter="fade">
                                      <p:cBhvr>
                                        <p:cTn id="19" dur="2000"/>
                                        <p:tgtEl>
                                          <p:spTgt spid="215043">
                                            <p:txEl>
                                              <p:pRg st="1" end="1"/>
                                            </p:txEl>
                                          </p:spTgt>
                                        </p:tgtEl>
                                      </p:cBhvr>
                                    </p:animEffect>
                                  </p:childTnLst>
                                </p:cTn>
                              </p:par>
                            </p:childTnLst>
                          </p:cTn>
                        </p:par>
                        <p:par>
                          <p:cTn id="20" fill="hold">
                            <p:stCondLst>
                              <p:cond delay="6000"/>
                            </p:stCondLst>
                            <p:childTnLst>
                              <p:par>
                                <p:cTn id="21" presetID="2" presetClass="entr" presetSubtype="4" fill="hold" nodeType="afterEffect">
                                  <p:stCondLst>
                                    <p:cond delay="0"/>
                                  </p:stCondLst>
                                  <p:childTnLst>
                                    <p:set>
                                      <p:cBhvr>
                                        <p:cTn id="22" dur="1" fill="hold">
                                          <p:stCondLst>
                                            <p:cond delay="0"/>
                                          </p:stCondLst>
                                        </p:cTn>
                                        <p:tgtEl>
                                          <p:spTgt spid="215043">
                                            <p:txEl>
                                              <p:pRg st="2" end="2"/>
                                            </p:txEl>
                                          </p:spTgt>
                                        </p:tgtEl>
                                        <p:attrNameLst>
                                          <p:attrName>style.visibility</p:attrName>
                                        </p:attrNameLst>
                                      </p:cBhvr>
                                      <p:to>
                                        <p:strVal val="visible"/>
                                      </p:to>
                                    </p:set>
                                    <p:anim calcmode="lin" valueType="num">
                                      <p:cBhvr additive="base">
                                        <p:cTn id="23" dur="2000" fill="hold"/>
                                        <p:tgtEl>
                                          <p:spTgt spid="215043">
                                            <p:txEl>
                                              <p:pRg st="2" end="2"/>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215043">
                                            <p:txEl>
                                              <p:pRg st="2" end="2"/>
                                            </p:txEl>
                                          </p:spTgt>
                                        </p:tgtEl>
                                        <p:attrNameLst>
                                          <p:attrName>ppt_y</p:attrName>
                                        </p:attrNameLst>
                                      </p:cBhvr>
                                      <p:tavLst>
                                        <p:tav tm="0">
                                          <p:val>
                                            <p:strVal val="1+#ppt_h/2"/>
                                          </p:val>
                                        </p:tav>
                                        <p:tav tm="100000">
                                          <p:val>
                                            <p:strVal val="#ppt_y"/>
                                          </p:val>
                                        </p:tav>
                                      </p:tavLst>
                                    </p:anim>
                                  </p:childTnLst>
                                </p:cTn>
                              </p:par>
                            </p:childTnLst>
                          </p:cTn>
                        </p:par>
                        <p:par>
                          <p:cTn id="25" fill="hold">
                            <p:stCondLst>
                              <p:cond delay="8000"/>
                            </p:stCondLst>
                            <p:childTnLst>
                              <p:par>
                                <p:cTn id="26" presetID="2" presetClass="entr" presetSubtype="4" fill="hold" nodeType="afterEffect">
                                  <p:stCondLst>
                                    <p:cond delay="3000"/>
                                  </p:stCondLst>
                                  <p:childTnLst>
                                    <p:set>
                                      <p:cBhvr>
                                        <p:cTn id="27" dur="1" fill="hold">
                                          <p:stCondLst>
                                            <p:cond delay="0"/>
                                          </p:stCondLst>
                                        </p:cTn>
                                        <p:tgtEl>
                                          <p:spTgt spid="215043">
                                            <p:txEl>
                                              <p:pRg st="3" end="3"/>
                                            </p:txEl>
                                          </p:spTgt>
                                        </p:tgtEl>
                                        <p:attrNameLst>
                                          <p:attrName>style.visibility</p:attrName>
                                        </p:attrNameLst>
                                      </p:cBhvr>
                                      <p:to>
                                        <p:strVal val="visible"/>
                                      </p:to>
                                    </p:set>
                                    <p:anim calcmode="lin" valueType="num">
                                      <p:cBhvr additive="base">
                                        <p:cTn id="28" dur="2000" fill="hold"/>
                                        <p:tgtEl>
                                          <p:spTgt spid="215043">
                                            <p:txEl>
                                              <p:pRg st="3" end="3"/>
                                            </p:txEl>
                                          </p:spTgt>
                                        </p:tgtEl>
                                        <p:attrNameLst>
                                          <p:attrName>ppt_x</p:attrName>
                                        </p:attrNameLst>
                                      </p:cBhvr>
                                      <p:tavLst>
                                        <p:tav tm="0">
                                          <p:val>
                                            <p:strVal val="#ppt_x"/>
                                          </p:val>
                                        </p:tav>
                                        <p:tav tm="100000">
                                          <p:val>
                                            <p:strVal val="#ppt_x"/>
                                          </p:val>
                                        </p:tav>
                                      </p:tavLst>
                                    </p:anim>
                                    <p:anim calcmode="lin" valueType="num">
                                      <p:cBhvr additive="base">
                                        <p:cTn id="29" dur="2000" fill="hold"/>
                                        <p:tgtEl>
                                          <p:spTgt spid="215043">
                                            <p:txEl>
                                              <p:pRg st="3" end="3"/>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3000"/>
                            </p:stCondLst>
                            <p:childTnLst>
                              <p:par>
                                <p:cTn id="31" presetID="10" presetClass="entr" presetSubtype="0" fill="hold" nodeType="afterEffect">
                                  <p:stCondLst>
                                    <p:cond delay="3500"/>
                                  </p:stCondLst>
                                  <p:childTnLst>
                                    <p:set>
                                      <p:cBhvr>
                                        <p:cTn id="32" dur="1" fill="hold">
                                          <p:stCondLst>
                                            <p:cond delay="0"/>
                                          </p:stCondLst>
                                        </p:cTn>
                                        <p:tgtEl>
                                          <p:spTgt spid="215043">
                                            <p:txEl>
                                              <p:pRg st="4" end="4"/>
                                            </p:txEl>
                                          </p:spTgt>
                                        </p:tgtEl>
                                        <p:attrNameLst>
                                          <p:attrName>style.visibility</p:attrName>
                                        </p:attrNameLst>
                                      </p:cBhvr>
                                      <p:to>
                                        <p:strVal val="visible"/>
                                      </p:to>
                                    </p:set>
                                    <p:animEffect transition="in" filter="fade">
                                      <p:cBhvr>
                                        <p:cTn id="33" dur="2000"/>
                                        <p:tgtEl>
                                          <p:spTgt spid="215043">
                                            <p:txEl>
                                              <p:pRg st="4" end="4"/>
                                            </p:txEl>
                                          </p:spTgt>
                                        </p:tgtEl>
                                      </p:cBhvr>
                                    </p:animEffect>
                                  </p:childTnLst>
                                </p:cTn>
                              </p:par>
                            </p:childTnLst>
                          </p:cTn>
                        </p:par>
                        <p:par>
                          <p:cTn id="34" fill="hold">
                            <p:stCondLst>
                              <p:cond delay="18500"/>
                            </p:stCondLst>
                            <p:childTnLst>
                              <p:par>
                                <p:cTn id="35" presetID="10" presetClass="entr" presetSubtype="0" fill="hold" nodeType="afterEffect">
                                  <p:stCondLst>
                                    <p:cond delay="3000"/>
                                  </p:stCondLst>
                                  <p:childTnLst>
                                    <p:set>
                                      <p:cBhvr>
                                        <p:cTn id="36" dur="1" fill="hold">
                                          <p:stCondLst>
                                            <p:cond delay="0"/>
                                          </p:stCondLst>
                                        </p:cTn>
                                        <p:tgtEl>
                                          <p:spTgt spid="215043">
                                            <p:txEl>
                                              <p:pRg st="5" end="5"/>
                                            </p:txEl>
                                          </p:spTgt>
                                        </p:tgtEl>
                                        <p:attrNameLst>
                                          <p:attrName>style.visibility</p:attrName>
                                        </p:attrNameLst>
                                      </p:cBhvr>
                                      <p:to>
                                        <p:strVal val="visible"/>
                                      </p:to>
                                    </p:set>
                                    <p:animEffect transition="in" filter="fade">
                                      <p:cBhvr>
                                        <p:cTn id="37" dur="2000"/>
                                        <p:tgtEl>
                                          <p:spTgt spid="215043">
                                            <p:txEl>
                                              <p:pRg st="5" end="5"/>
                                            </p:txEl>
                                          </p:spTgt>
                                        </p:tgtEl>
                                      </p:cBhvr>
                                    </p:animEffect>
                                  </p:childTnLst>
                                </p:cTn>
                              </p:par>
                            </p:childTnLst>
                          </p:cTn>
                        </p:par>
                        <p:par>
                          <p:cTn id="38" fill="hold">
                            <p:stCondLst>
                              <p:cond delay="23500"/>
                            </p:stCondLst>
                            <p:childTnLst>
                              <p:par>
                                <p:cTn id="39" presetID="2" presetClass="entr" presetSubtype="4" fill="hold" nodeType="afterEffect">
                                  <p:stCondLst>
                                    <p:cond delay="0"/>
                                  </p:stCondLst>
                                  <p:childTnLst>
                                    <p:set>
                                      <p:cBhvr>
                                        <p:cTn id="40" dur="1" fill="hold">
                                          <p:stCondLst>
                                            <p:cond delay="0"/>
                                          </p:stCondLst>
                                        </p:cTn>
                                        <p:tgtEl>
                                          <p:spTgt spid="215043">
                                            <p:txEl>
                                              <p:pRg st="6" end="6"/>
                                            </p:txEl>
                                          </p:spTgt>
                                        </p:tgtEl>
                                        <p:attrNameLst>
                                          <p:attrName>style.visibility</p:attrName>
                                        </p:attrNameLst>
                                      </p:cBhvr>
                                      <p:to>
                                        <p:strVal val="visible"/>
                                      </p:to>
                                    </p:set>
                                    <p:anim calcmode="lin" valueType="num">
                                      <p:cBhvr additive="base">
                                        <p:cTn id="41" dur="2000" fill="hold"/>
                                        <p:tgtEl>
                                          <p:spTgt spid="215043">
                                            <p:txEl>
                                              <p:pRg st="6" end="6"/>
                                            </p:txEl>
                                          </p:spTgt>
                                        </p:tgtEl>
                                        <p:attrNameLst>
                                          <p:attrName>ppt_x</p:attrName>
                                        </p:attrNameLst>
                                      </p:cBhvr>
                                      <p:tavLst>
                                        <p:tav tm="0">
                                          <p:val>
                                            <p:strVal val="#ppt_x"/>
                                          </p:val>
                                        </p:tav>
                                        <p:tav tm="100000">
                                          <p:val>
                                            <p:strVal val="#ppt_x"/>
                                          </p:val>
                                        </p:tav>
                                      </p:tavLst>
                                    </p:anim>
                                    <p:anim calcmode="lin" valueType="num">
                                      <p:cBhvr additive="base">
                                        <p:cTn id="42" dur="2000" fill="hold"/>
                                        <p:tgtEl>
                                          <p:spTgt spid="215043">
                                            <p:txEl>
                                              <p:pRg st="6" end="6"/>
                                            </p:txEl>
                                          </p:spTgt>
                                        </p:tgtEl>
                                        <p:attrNameLst>
                                          <p:attrName>ppt_y</p:attrName>
                                        </p:attrNameLst>
                                      </p:cBhvr>
                                      <p:tavLst>
                                        <p:tav tm="0">
                                          <p:val>
                                            <p:strVal val="1+#ppt_h/2"/>
                                          </p:val>
                                        </p:tav>
                                        <p:tav tm="100000">
                                          <p:val>
                                            <p:strVal val="#ppt_y"/>
                                          </p:val>
                                        </p:tav>
                                      </p:tavLst>
                                    </p:anim>
                                  </p:childTnLst>
                                </p:cTn>
                              </p:par>
                            </p:childTnLst>
                          </p:cTn>
                        </p:par>
                        <p:par>
                          <p:cTn id="43" fill="hold">
                            <p:stCondLst>
                              <p:cond delay="25500"/>
                            </p:stCondLst>
                            <p:childTnLst>
                              <p:par>
                                <p:cTn id="44" presetID="2" presetClass="entr" presetSubtype="4" fill="hold" nodeType="afterEffect">
                                  <p:stCondLst>
                                    <p:cond delay="0"/>
                                  </p:stCondLst>
                                  <p:childTnLst>
                                    <p:set>
                                      <p:cBhvr>
                                        <p:cTn id="45" dur="1" fill="hold">
                                          <p:stCondLst>
                                            <p:cond delay="0"/>
                                          </p:stCondLst>
                                        </p:cTn>
                                        <p:tgtEl>
                                          <p:spTgt spid="215043">
                                            <p:txEl>
                                              <p:pRg st="7" end="7"/>
                                            </p:txEl>
                                          </p:spTgt>
                                        </p:tgtEl>
                                        <p:attrNameLst>
                                          <p:attrName>style.visibility</p:attrName>
                                        </p:attrNameLst>
                                      </p:cBhvr>
                                      <p:to>
                                        <p:strVal val="visible"/>
                                      </p:to>
                                    </p:set>
                                    <p:anim calcmode="lin" valueType="num">
                                      <p:cBhvr additive="base">
                                        <p:cTn id="46" dur="2000" fill="hold"/>
                                        <p:tgtEl>
                                          <p:spTgt spid="215043">
                                            <p:txEl>
                                              <p:pRg st="7" end="7"/>
                                            </p:txEl>
                                          </p:spTgt>
                                        </p:tgtEl>
                                        <p:attrNameLst>
                                          <p:attrName>ppt_x</p:attrName>
                                        </p:attrNameLst>
                                      </p:cBhvr>
                                      <p:tavLst>
                                        <p:tav tm="0">
                                          <p:val>
                                            <p:strVal val="#ppt_x"/>
                                          </p:val>
                                        </p:tav>
                                        <p:tav tm="100000">
                                          <p:val>
                                            <p:strVal val="#ppt_x"/>
                                          </p:val>
                                        </p:tav>
                                      </p:tavLst>
                                    </p:anim>
                                    <p:anim calcmode="lin" valueType="num">
                                      <p:cBhvr additive="base">
                                        <p:cTn id="47" dur="2000" fill="hold"/>
                                        <p:tgtEl>
                                          <p:spTgt spid="215043">
                                            <p:txEl>
                                              <p:pRg st="7" end="7"/>
                                            </p:txEl>
                                          </p:spTgt>
                                        </p:tgtEl>
                                        <p:attrNameLst>
                                          <p:attrName>ppt_y</p:attrName>
                                        </p:attrNameLst>
                                      </p:cBhvr>
                                      <p:tavLst>
                                        <p:tav tm="0">
                                          <p:val>
                                            <p:strVal val="1+#ppt_h/2"/>
                                          </p:val>
                                        </p:tav>
                                        <p:tav tm="100000">
                                          <p:val>
                                            <p:strVal val="#ppt_y"/>
                                          </p:val>
                                        </p:tav>
                                      </p:tavLst>
                                    </p:anim>
                                  </p:childTnLst>
                                </p:cTn>
                              </p:par>
                            </p:childTnLst>
                          </p:cTn>
                        </p:par>
                        <p:par>
                          <p:cTn id="48" fill="hold">
                            <p:stCondLst>
                              <p:cond delay="27500"/>
                            </p:stCondLst>
                            <p:childTnLst>
                              <p:par>
                                <p:cTn id="49" presetID="2" presetClass="entr" presetSubtype="4" fill="hold" nodeType="afterEffect">
                                  <p:stCondLst>
                                    <p:cond delay="0"/>
                                  </p:stCondLst>
                                  <p:childTnLst>
                                    <p:set>
                                      <p:cBhvr>
                                        <p:cTn id="50" dur="1" fill="hold">
                                          <p:stCondLst>
                                            <p:cond delay="0"/>
                                          </p:stCondLst>
                                        </p:cTn>
                                        <p:tgtEl>
                                          <p:spTgt spid="215043">
                                            <p:txEl>
                                              <p:pRg st="8" end="8"/>
                                            </p:txEl>
                                          </p:spTgt>
                                        </p:tgtEl>
                                        <p:attrNameLst>
                                          <p:attrName>style.visibility</p:attrName>
                                        </p:attrNameLst>
                                      </p:cBhvr>
                                      <p:to>
                                        <p:strVal val="visible"/>
                                      </p:to>
                                    </p:set>
                                    <p:anim calcmode="lin" valueType="num">
                                      <p:cBhvr additive="base">
                                        <p:cTn id="51" dur="2000" fill="hold"/>
                                        <p:tgtEl>
                                          <p:spTgt spid="215043">
                                            <p:txEl>
                                              <p:pRg st="8" end="8"/>
                                            </p:txEl>
                                          </p:spTgt>
                                        </p:tgtEl>
                                        <p:attrNameLst>
                                          <p:attrName>ppt_x</p:attrName>
                                        </p:attrNameLst>
                                      </p:cBhvr>
                                      <p:tavLst>
                                        <p:tav tm="0">
                                          <p:val>
                                            <p:strVal val="#ppt_x"/>
                                          </p:val>
                                        </p:tav>
                                        <p:tav tm="100000">
                                          <p:val>
                                            <p:strVal val="#ppt_x"/>
                                          </p:val>
                                        </p:tav>
                                      </p:tavLst>
                                    </p:anim>
                                    <p:anim calcmode="lin" valueType="num">
                                      <p:cBhvr additive="base">
                                        <p:cTn id="52" dur="2000" fill="hold"/>
                                        <p:tgtEl>
                                          <p:spTgt spid="215043">
                                            <p:txEl>
                                              <p:pRg st="8" end="8"/>
                                            </p:txEl>
                                          </p:spTgt>
                                        </p:tgtEl>
                                        <p:attrNameLst>
                                          <p:attrName>ppt_y</p:attrName>
                                        </p:attrNameLst>
                                      </p:cBhvr>
                                      <p:tavLst>
                                        <p:tav tm="0">
                                          <p:val>
                                            <p:strVal val="1+#ppt_h/2"/>
                                          </p:val>
                                        </p:tav>
                                        <p:tav tm="100000">
                                          <p:val>
                                            <p:strVal val="#ppt_y"/>
                                          </p:val>
                                        </p:tav>
                                      </p:tavLst>
                                    </p:anim>
                                  </p:childTnLst>
                                </p:cTn>
                              </p:par>
                            </p:childTnLst>
                          </p:cTn>
                        </p:par>
                        <p:par>
                          <p:cTn id="53" fill="hold">
                            <p:stCondLst>
                              <p:cond delay="29500"/>
                            </p:stCondLst>
                            <p:childTnLst>
                              <p:par>
                                <p:cTn id="54" presetID="10" presetClass="entr" presetSubtype="0" fill="hold" nodeType="afterEffect">
                                  <p:stCondLst>
                                    <p:cond delay="3500"/>
                                  </p:stCondLst>
                                  <p:childTnLst>
                                    <p:set>
                                      <p:cBhvr>
                                        <p:cTn id="55" dur="1" fill="hold">
                                          <p:stCondLst>
                                            <p:cond delay="0"/>
                                          </p:stCondLst>
                                        </p:cTn>
                                        <p:tgtEl>
                                          <p:spTgt spid="215043">
                                            <p:txEl>
                                              <p:pRg st="9" end="9"/>
                                            </p:txEl>
                                          </p:spTgt>
                                        </p:tgtEl>
                                        <p:attrNameLst>
                                          <p:attrName>style.visibility</p:attrName>
                                        </p:attrNameLst>
                                      </p:cBhvr>
                                      <p:to>
                                        <p:strVal val="visible"/>
                                      </p:to>
                                    </p:set>
                                    <p:animEffect transition="in" filter="fade">
                                      <p:cBhvr>
                                        <p:cTn id="56" dur="2000"/>
                                        <p:tgtEl>
                                          <p:spTgt spid="215043">
                                            <p:txEl>
                                              <p:pRg st="9" end="9"/>
                                            </p:txEl>
                                          </p:spTgt>
                                        </p:tgtEl>
                                      </p:cBhvr>
                                    </p:animEffect>
                                  </p:childTnLst>
                                </p:cTn>
                              </p:par>
                            </p:childTnLst>
                          </p:cTn>
                        </p:par>
                        <p:par>
                          <p:cTn id="57" fill="hold">
                            <p:stCondLst>
                              <p:cond delay="35000"/>
                            </p:stCondLst>
                            <p:childTnLst>
                              <p:par>
                                <p:cTn id="58" presetID="2" presetClass="entr" presetSubtype="4" fill="hold" nodeType="afterEffect">
                                  <p:stCondLst>
                                    <p:cond delay="3500"/>
                                  </p:stCondLst>
                                  <p:childTnLst>
                                    <p:set>
                                      <p:cBhvr>
                                        <p:cTn id="59" dur="1" fill="hold">
                                          <p:stCondLst>
                                            <p:cond delay="0"/>
                                          </p:stCondLst>
                                        </p:cTn>
                                        <p:tgtEl>
                                          <p:spTgt spid="215043">
                                            <p:txEl>
                                              <p:pRg st="10" end="10"/>
                                            </p:txEl>
                                          </p:spTgt>
                                        </p:tgtEl>
                                        <p:attrNameLst>
                                          <p:attrName>style.visibility</p:attrName>
                                        </p:attrNameLst>
                                      </p:cBhvr>
                                      <p:to>
                                        <p:strVal val="visible"/>
                                      </p:to>
                                    </p:set>
                                    <p:anim calcmode="lin" valueType="num">
                                      <p:cBhvr additive="base">
                                        <p:cTn id="60" dur="2000" fill="hold"/>
                                        <p:tgtEl>
                                          <p:spTgt spid="215043">
                                            <p:txEl>
                                              <p:pRg st="10" end="10"/>
                                            </p:txEl>
                                          </p:spTgt>
                                        </p:tgtEl>
                                        <p:attrNameLst>
                                          <p:attrName>ppt_x</p:attrName>
                                        </p:attrNameLst>
                                      </p:cBhvr>
                                      <p:tavLst>
                                        <p:tav tm="0">
                                          <p:val>
                                            <p:strVal val="#ppt_x"/>
                                          </p:val>
                                        </p:tav>
                                        <p:tav tm="100000">
                                          <p:val>
                                            <p:strVal val="#ppt_x"/>
                                          </p:val>
                                        </p:tav>
                                      </p:tavLst>
                                    </p:anim>
                                    <p:anim calcmode="lin" valueType="num">
                                      <p:cBhvr additive="base">
                                        <p:cTn id="61" dur="2000" fill="hold"/>
                                        <p:tgtEl>
                                          <p:spTgt spid="21504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2" grpId="0"/>
      <p:bldP spid="215044"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body" idx="1"/>
          </p:nvPr>
        </p:nvSpPr>
        <p:spPr>
          <a:xfrm>
            <a:off x="457200" y="333375"/>
            <a:ext cx="8229600" cy="5797550"/>
          </a:xfrm>
        </p:spPr>
        <p:txBody>
          <a:bodyPr/>
          <a:lstStyle/>
          <a:p>
            <a:pPr marL="609600" indent="-609600" algn="ctr">
              <a:buFontTx/>
              <a:buNone/>
            </a:pPr>
            <a:r>
              <a:rPr lang="el-GR" sz="3600" dirty="0">
                <a:latin typeface="Times New Roman" pitchFamily="18" charset="0"/>
              </a:rPr>
              <a:t>  </a:t>
            </a:r>
            <a:r>
              <a:rPr lang="el-GR" sz="3600" b="1" u="sng" dirty="0">
                <a:solidFill>
                  <a:srgbClr val="00B0F0"/>
                </a:solidFill>
                <a:latin typeface="Times New Roman" pitchFamily="18" charset="0"/>
              </a:rPr>
              <a:t>ΕΤΑΙΡΙΚΟ ΚΕΦΑΛΑΙΟ</a:t>
            </a:r>
          </a:p>
          <a:p>
            <a:pPr marL="609600" indent="-609600">
              <a:buSzPct val="95000"/>
              <a:buFont typeface="Wingdings" pitchFamily="2" charset="2"/>
              <a:buChar char="q"/>
            </a:pPr>
            <a:r>
              <a:rPr lang="el-GR" sz="2800" b="1" u="sng" dirty="0">
                <a:solidFill>
                  <a:srgbClr val="0000CC"/>
                </a:solidFill>
                <a:latin typeface="Times New Roman" pitchFamily="18" charset="0"/>
              </a:rPr>
              <a:t>Σχηματίζεται:</a:t>
            </a:r>
          </a:p>
          <a:p>
            <a:pPr marL="609600" indent="-609600" algn="just">
              <a:buSzPct val="95000"/>
              <a:buFont typeface="Wingdings" pitchFamily="2" charset="2"/>
              <a:buAutoNum type="arabicParenR"/>
            </a:pPr>
            <a:r>
              <a:rPr lang="el-GR" sz="2800" dirty="0" smtClean="0">
                <a:latin typeface="Times New Roman" pitchFamily="18" charset="0"/>
              </a:rPr>
              <a:t>Από </a:t>
            </a:r>
            <a:r>
              <a:rPr lang="el-GR" sz="2800" dirty="0">
                <a:latin typeface="Times New Roman" pitchFamily="18" charset="0"/>
              </a:rPr>
              <a:t>τις εισφορές των εταίρων που καταβάλλονται κατά τη σύσταση της εταιρείας, καθώς μεταγενέστερα για την αύξηση </a:t>
            </a:r>
            <a:r>
              <a:rPr lang="el-GR" sz="2800" dirty="0" smtClean="0">
                <a:latin typeface="Times New Roman" pitchFamily="18" charset="0"/>
              </a:rPr>
              <a:t>του.</a:t>
            </a:r>
            <a:endParaRPr lang="el-GR" sz="2800" dirty="0">
              <a:latin typeface="Times New Roman" pitchFamily="18" charset="0"/>
            </a:endParaRPr>
          </a:p>
          <a:p>
            <a:pPr marL="609600" indent="-609600" algn="just">
              <a:buSzPct val="95000"/>
              <a:buFont typeface="Wingdings" pitchFamily="2" charset="2"/>
              <a:buAutoNum type="arabicParenR"/>
            </a:pPr>
            <a:r>
              <a:rPr lang="el-GR" sz="2800" dirty="0" smtClean="0">
                <a:latin typeface="Times New Roman" pitchFamily="18" charset="0"/>
              </a:rPr>
              <a:t>Από </a:t>
            </a:r>
            <a:r>
              <a:rPr lang="el-GR" sz="2800" dirty="0">
                <a:latin typeface="Times New Roman" pitchFamily="18" charset="0"/>
              </a:rPr>
              <a:t>τη διάθεση αποθεματικών ή κερδών, εφόσον η διάθεση αυτή αποφασίζεται και πραγματοποιείται για την αύξηση του εταιρικού </a:t>
            </a:r>
            <a:r>
              <a:rPr lang="el-GR" sz="2800" dirty="0" smtClean="0">
                <a:latin typeface="Times New Roman" pitchFamily="18" charset="0"/>
              </a:rPr>
              <a:t>κεφαλαίου. </a:t>
            </a:r>
            <a:endParaRPr lang="el-GR" sz="2800" dirty="0">
              <a:latin typeface="Times New Roman" pitchFamily="18" charset="0"/>
            </a:endParaRPr>
          </a:p>
          <a:p>
            <a:pPr marL="609600" indent="-609600" algn="just">
              <a:buSzPct val="95000"/>
              <a:buFont typeface="Wingdings" pitchFamily="2" charset="2"/>
              <a:buChar char="q"/>
            </a:pPr>
            <a:r>
              <a:rPr lang="el-GR" sz="2800" dirty="0">
                <a:latin typeface="Times New Roman" pitchFamily="18" charset="0"/>
              </a:rPr>
              <a:t>Το κατώτατο όριο μιας μερίδας συμμετοχής είναι 30</a:t>
            </a:r>
            <a:r>
              <a:rPr lang="el-GR" sz="2800" dirty="0" smtClean="0">
                <a:latin typeface="Times New Roman" pitchFamily="18" charset="0"/>
                <a:cs typeface="Times New Roman" pitchFamily="18" charset="0"/>
              </a:rPr>
              <a:t>€.</a:t>
            </a:r>
            <a:endParaRPr lang="el-GR" sz="2800" dirty="0">
              <a:latin typeface="Times New Roman" pitchFamily="18" charset="0"/>
              <a:cs typeface="Times New Roman" pitchFamily="18" charset="0"/>
            </a:endParaRPr>
          </a:p>
          <a:p>
            <a:pPr marL="609600" indent="-609600">
              <a:buSzPct val="95000"/>
              <a:buFont typeface="Wingdings" pitchFamily="2" charset="2"/>
              <a:buNone/>
            </a:pPr>
            <a:endParaRPr lang="el-GR" sz="2000" dirty="0">
              <a:latin typeface="Times New Roman" pitchFamily="18" charset="0"/>
              <a:cs typeface="Times New Roman" pitchFamily="18" charset="0"/>
            </a:endParaRPr>
          </a:p>
          <a:p>
            <a:pPr marL="609600" indent="-609600">
              <a:buFontTx/>
              <a:buNone/>
            </a:pPr>
            <a:endParaRPr lang="el-GR" sz="2000" u="sng" dirty="0">
              <a:latin typeface="Times New Roman" pitchFamily="18" charset="0"/>
            </a:endParaRPr>
          </a:p>
        </p:txBody>
      </p:sp>
      <p:sp>
        <p:nvSpPr>
          <p:cNvPr id="216067" name="AutoShape 3"/>
          <p:cNvSpPr>
            <a:spLocks noChangeArrowheads="1"/>
          </p:cNvSpPr>
          <p:nvPr/>
        </p:nvSpPr>
        <p:spPr bwMode="auto">
          <a:xfrm>
            <a:off x="971600" y="404664"/>
            <a:ext cx="611188" cy="287337"/>
          </a:xfrm>
          <a:prstGeom prst="rightArrow">
            <a:avLst>
              <a:gd name="adj1" fmla="val 50000"/>
              <a:gd name="adj2" fmla="val 53177"/>
            </a:avLst>
          </a:prstGeom>
          <a:solidFill>
            <a:schemeClr val="accent1"/>
          </a:solidFill>
          <a:ln w="9525">
            <a:solidFill>
              <a:schemeClr val="tx1"/>
            </a:solidFill>
            <a:miter lim="800000"/>
            <a:headEnd/>
            <a:tailEnd/>
          </a:ln>
          <a:effectLst/>
        </p:spPr>
        <p:txBody>
          <a:bodyPr wrap="none" anchor="ctr"/>
          <a:lstStyle/>
          <a:p>
            <a:endParaRPr lang="el-GR" dirty="0"/>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6067"/>
                                        </p:tgtEl>
                                        <p:attrNameLst>
                                          <p:attrName>style.visibility</p:attrName>
                                        </p:attrNameLst>
                                      </p:cBhvr>
                                      <p:to>
                                        <p:strVal val="visible"/>
                                      </p:to>
                                    </p:set>
                                    <p:animEffect transition="in" filter="dissolve">
                                      <p:cBhvr>
                                        <p:cTn id="7" dur="2000"/>
                                        <p:tgtEl>
                                          <p:spTgt spid="216067"/>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216066">
                                            <p:txEl>
                                              <p:pRg st="0" end="0"/>
                                            </p:txEl>
                                          </p:spTgt>
                                        </p:tgtEl>
                                        <p:attrNameLst>
                                          <p:attrName>style.visibility</p:attrName>
                                        </p:attrNameLst>
                                      </p:cBhvr>
                                      <p:to>
                                        <p:strVal val="visible"/>
                                      </p:to>
                                    </p:set>
                                    <p:animEffect transition="in" filter="dissolve">
                                      <p:cBhvr>
                                        <p:cTn id="11" dur="2000"/>
                                        <p:tgtEl>
                                          <p:spTgt spid="216066">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16066">
                                            <p:txEl>
                                              <p:pRg st="1" end="1"/>
                                            </p:txEl>
                                          </p:spTgt>
                                        </p:tgtEl>
                                        <p:attrNameLst>
                                          <p:attrName>style.visibility</p:attrName>
                                        </p:attrNameLst>
                                      </p:cBhvr>
                                      <p:to>
                                        <p:strVal val="visible"/>
                                      </p:to>
                                    </p:set>
                                    <p:animEffect transition="in" filter="fade">
                                      <p:cBhvr>
                                        <p:cTn id="15" dur="2000"/>
                                        <p:tgtEl>
                                          <p:spTgt spid="216066">
                                            <p:txEl>
                                              <p:pRg st="1" end="1"/>
                                            </p:txEl>
                                          </p:spTgt>
                                        </p:tgtEl>
                                      </p:cBhvr>
                                    </p:animEffect>
                                  </p:childTnLst>
                                </p:cTn>
                              </p:par>
                            </p:childTnLst>
                          </p:cTn>
                        </p:par>
                        <p:par>
                          <p:cTn id="16" fill="hold">
                            <p:stCondLst>
                              <p:cond delay="6000"/>
                            </p:stCondLst>
                            <p:childTnLst>
                              <p:par>
                                <p:cTn id="17" presetID="2" presetClass="entr" presetSubtype="4" fill="hold" nodeType="afterEffect">
                                  <p:stCondLst>
                                    <p:cond delay="0"/>
                                  </p:stCondLst>
                                  <p:childTnLst>
                                    <p:set>
                                      <p:cBhvr>
                                        <p:cTn id="18" dur="1" fill="hold">
                                          <p:stCondLst>
                                            <p:cond delay="0"/>
                                          </p:stCondLst>
                                        </p:cTn>
                                        <p:tgtEl>
                                          <p:spTgt spid="216066">
                                            <p:txEl>
                                              <p:pRg st="2" end="2"/>
                                            </p:txEl>
                                          </p:spTgt>
                                        </p:tgtEl>
                                        <p:attrNameLst>
                                          <p:attrName>style.visibility</p:attrName>
                                        </p:attrNameLst>
                                      </p:cBhvr>
                                      <p:to>
                                        <p:strVal val="visible"/>
                                      </p:to>
                                    </p:set>
                                    <p:anim calcmode="lin" valueType="num">
                                      <p:cBhvr additive="base">
                                        <p:cTn id="19" dur="2000" fill="hold"/>
                                        <p:tgtEl>
                                          <p:spTgt spid="216066">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216066">
                                            <p:txEl>
                                              <p:pRg st="2" end="2"/>
                                            </p:txEl>
                                          </p:spTgt>
                                        </p:tgtEl>
                                        <p:attrNameLst>
                                          <p:attrName>ppt_y</p:attrName>
                                        </p:attrNameLst>
                                      </p:cBhvr>
                                      <p:tavLst>
                                        <p:tav tm="0">
                                          <p:val>
                                            <p:strVal val="1+#ppt_h/2"/>
                                          </p:val>
                                        </p:tav>
                                        <p:tav tm="100000">
                                          <p:val>
                                            <p:strVal val="#ppt_y"/>
                                          </p:val>
                                        </p:tav>
                                      </p:tavLst>
                                    </p:anim>
                                  </p:childTnLst>
                                </p:cTn>
                              </p:par>
                            </p:childTnLst>
                          </p:cTn>
                        </p:par>
                        <p:par>
                          <p:cTn id="21" fill="hold">
                            <p:stCondLst>
                              <p:cond delay="8000"/>
                            </p:stCondLst>
                            <p:childTnLst>
                              <p:par>
                                <p:cTn id="22" presetID="2" presetClass="entr" presetSubtype="4" fill="hold" nodeType="afterEffect">
                                  <p:stCondLst>
                                    <p:cond delay="3500"/>
                                  </p:stCondLst>
                                  <p:childTnLst>
                                    <p:set>
                                      <p:cBhvr>
                                        <p:cTn id="23" dur="1" fill="hold">
                                          <p:stCondLst>
                                            <p:cond delay="0"/>
                                          </p:stCondLst>
                                        </p:cTn>
                                        <p:tgtEl>
                                          <p:spTgt spid="216066">
                                            <p:txEl>
                                              <p:pRg st="3" end="3"/>
                                            </p:txEl>
                                          </p:spTgt>
                                        </p:tgtEl>
                                        <p:attrNameLst>
                                          <p:attrName>style.visibility</p:attrName>
                                        </p:attrNameLst>
                                      </p:cBhvr>
                                      <p:to>
                                        <p:strVal val="visible"/>
                                      </p:to>
                                    </p:set>
                                    <p:anim calcmode="lin" valueType="num">
                                      <p:cBhvr additive="base">
                                        <p:cTn id="24" dur="2000" fill="hold"/>
                                        <p:tgtEl>
                                          <p:spTgt spid="216066">
                                            <p:txEl>
                                              <p:pRg st="3" end="3"/>
                                            </p:txEl>
                                          </p:spTgt>
                                        </p:tgtEl>
                                        <p:attrNameLst>
                                          <p:attrName>ppt_x</p:attrName>
                                        </p:attrNameLst>
                                      </p:cBhvr>
                                      <p:tavLst>
                                        <p:tav tm="0">
                                          <p:val>
                                            <p:strVal val="#ppt_x"/>
                                          </p:val>
                                        </p:tav>
                                        <p:tav tm="100000">
                                          <p:val>
                                            <p:strVal val="#ppt_x"/>
                                          </p:val>
                                        </p:tav>
                                      </p:tavLst>
                                    </p:anim>
                                    <p:anim calcmode="lin" valueType="num">
                                      <p:cBhvr additive="base">
                                        <p:cTn id="25" dur="2000" fill="hold"/>
                                        <p:tgtEl>
                                          <p:spTgt spid="216066">
                                            <p:txEl>
                                              <p:pRg st="3" end="3"/>
                                            </p:txEl>
                                          </p:spTgt>
                                        </p:tgtEl>
                                        <p:attrNameLst>
                                          <p:attrName>ppt_y</p:attrName>
                                        </p:attrNameLst>
                                      </p:cBhvr>
                                      <p:tavLst>
                                        <p:tav tm="0">
                                          <p:val>
                                            <p:strVal val="1+#ppt_h/2"/>
                                          </p:val>
                                        </p:tav>
                                        <p:tav tm="100000">
                                          <p:val>
                                            <p:strVal val="#ppt_y"/>
                                          </p:val>
                                        </p:tav>
                                      </p:tavLst>
                                    </p:anim>
                                  </p:childTnLst>
                                </p:cTn>
                              </p:par>
                            </p:childTnLst>
                          </p:cTn>
                        </p:par>
                        <p:par>
                          <p:cTn id="26" fill="hold">
                            <p:stCondLst>
                              <p:cond delay="13500"/>
                            </p:stCondLst>
                            <p:childTnLst>
                              <p:par>
                                <p:cTn id="27" presetID="10" presetClass="entr" presetSubtype="0" fill="hold" nodeType="afterEffect">
                                  <p:stCondLst>
                                    <p:cond delay="3500"/>
                                  </p:stCondLst>
                                  <p:childTnLst>
                                    <p:set>
                                      <p:cBhvr>
                                        <p:cTn id="28" dur="1" fill="hold">
                                          <p:stCondLst>
                                            <p:cond delay="0"/>
                                          </p:stCondLst>
                                        </p:cTn>
                                        <p:tgtEl>
                                          <p:spTgt spid="216066">
                                            <p:txEl>
                                              <p:pRg st="3" end="3"/>
                                            </p:txEl>
                                          </p:spTgt>
                                        </p:tgtEl>
                                        <p:attrNameLst>
                                          <p:attrName>style.visibility</p:attrName>
                                        </p:attrNameLst>
                                      </p:cBhvr>
                                      <p:to>
                                        <p:strVal val="visible"/>
                                      </p:to>
                                    </p:set>
                                    <p:animEffect transition="in" filter="fade">
                                      <p:cBhvr>
                                        <p:cTn id="29" dur="2000"/>
                                        <p:tgtEl>
                                          <p:spTgt spid="216066">
                                            <p:txEl>
                                              <p:pRg st="3" end="3"/>
                                            </p:txEl>
                                          </p:spTgt>
                                        </p:tgtEl>
                                      </p:cBhvr>
                                    </p:animEffect>
                                  </p:childTnLst>
                                </p:cTn>
                              </p:par>
                            </p:childTnLst>
                          </p:cTn>
                        </p:par>
                        <p:par>
                          <p:cTn id="30" fill="hold">
                            <p:stCondLst>
                              <p:cond delay="19000"/>
                            </p:stCondLst>
                            <p:childTnLst>
                              <p:par>
                                <p:cTn id="31" presetID="10" presetClass="entr" presetSubtype="0" fill="hold" nodeType="afterEffect">
                                  <p:stCondLst>
                                    <p:cond delay="3500"/>
                                  </p:stCondLst>
                                  <p:childTnLst>
                                    <p:set>
                                      <p:cBhvr>
                                        <p:cTn id="32" dur="1" fill="hold">
                                          <p:stCondLst>
                                            <p:cond delay="0"/>
                                          </p:stCondLst>
                                        </p:cTn>
                                        <p:tgtEl>
                                          <p:spTgt spid="216066">
                                            <p:txEl>
                                              <p:pRg st="4" end="4"/>
                                            </p:txEl>
                                          </p:spTgt>
                                        </p:tgtEl>
                                        <p:attrNameLst>
                                          <p:attrName>style.visibility</p:attrName>
                                        </p:attrNameLst>
                                      </p:cBhvr>
                                      <p:to>
                                        <p:strVal val="visible"/>
                                      </p:to>
                                    </p:set>
                                    <p:animEffect transition="in" filter="fade">
                                      <p:cBhvr>
                                        <p:cTn id="33" dur="2000"/>
                                        <p:tgtEl>
                                          <p:spTgt spid="21606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7"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body" idx="1"/>
          </p:nvPr>
        </p:nvSpPr>
        <p:spPr>
          <a:xfrm>
            <a:off x="323528" y="333374"/>
            <a:ext cx="8568952" cy="6119961"/>
          </a:xfrm>
        </p:spPr>
        <p:txBody>
          <a:bodyPr/>
          <a:lstStyle/>
          <a:p>
            <a:pPr algn="ctr">
              <a:buFontTx/>
              <a:buNone/>
            </a:pPr>
            <a:r>
              <a:rPr lang="el-GR" sz="2400" b="1" dirty="0" smtClean="0"/>
              <a:t>	</a:t>
            </a:r>
            <a:r>
              <a:rPr lang="el-GR" sz="3600" b="1" u="sng" dirty="0" smtClean="0">
                <a:solidFill>
                  <a:srgbClr val="C00000"/>
                </a:solidFill>
              </a:rPr>
              <a:t>ΜΕΤΟΧΕΣ</a:t>
            </a:r>
          </a:p>
          <a:p>
            <a:pPr>
              <a:buFontTx/>
              <a:buNone/>
            </a:pPr>
            <a:endParaRPr lang="el-GR" sz="2000" b="1" u="sng" dirty="0">
              <a:latin typeface="Times New Roman" pitchFamily="18" charset="0"/>
            </a:endParaRPr>
          </a:p>
          <a:p>
            <a:pPr algn="just">
              <a:buClr>
                <a:srgbClr val="FF0000"/>
              </a:buClr>
              <a:buSzPct val="95000"/>
              <a:buFont typeface="Wingdings" pitchFamily="2" charset="2"/>
              <a:buChar char="q"/>
            </a:pPr>
            <a:r>
              <a:rPr lang="el-GR" sz="2200" dirty="0">
                <a:solidFill>
                  <a:srgbClr val="0000CC"/>
                </a:solidFill>
                <a:latin typeface="Times New Roman" pitchFamily="18" charset="0"/>
              </a:rPr>
              <a:t>ΟΝΟΜΑΣΤΙΚΗ ΜΕΤΟΧΗ</a:t>
            </a:r>
            <a:r>
              <a:rPr lang="el-GR" sz="2200" dirty="0">
                <a:latin typeface="Times New Roman" pitchFamily="18" charset="0"/>
              </a:rPr>
              <a:t>: Είναι η μετοχή που εκδίδεται υπέρ ορισμένου προσώπου, το όνομα του οποίου αναγράφεται στον τίτλο και σημειώνεται στο ειδικό βιβλίο μετοχών που τηρείται στην </a:t>
            </a:r>
            <a:r>
              <a:rPr lang="el-GR" sz="2200" dirty="0" smtClean="0">
                <a:latin typeface="Times New Roman" pitchFamily="18" charset="0"/>
              </a:rPr>
              <a:t>εταιρεία.</a:t>
            </a:r>
            <a:endParaRPr lang="el-GR" sz="2200" dirty="0">
              <a:latin typeface="Times New Roman" pitchFamily="18" charset="0"/>
            </a:endParaRPr>
          </a:p>
          <a:p>
            <a:pPr algn="just">
              <a:buClr>
                <a:srgbClr val="FF0000"/>
              </a:buClr>
              <a:buSzPct val="95000"/>
              <a:buFont typeface="Wingdings" pitchFamily="2" charset="2"/>
              <a:buChar char="q"/>
            </a:pPr>
            <a:r>
              <a:rPr lang="el-GR" sz="2200" dirty="0">
                <a:solidFill>
                  <a:srgbClr val="0000CC"/>
                </a:solidFill>
                <a:latin typeface="Times New Roman" pitchFamily="18" charset="0"/>
              </a:rPr>
              <a:t>ΑΝΩΝΥΜΗ ΜΕΤΟΧΗ</a:t>
            </a:r>
            <a:r>
              <a:rPr lang="el-GR" sz="2200" dirty="0">
                <a:latin typeface="Times New Roman" pitchFamily="18" charset="0"/>
              </a:rPr>
              <a:t>: Είναι η μετοχή που εκδίδεται χωρίς να αναγράφεται σε αυτή το όνομα ορισμένου προσώπου. Οι μετοχές αυτές εκδίδονται ανώνυμα δηλαδή στον κομιστή. Το όνομα του δικαιούχου είναι άγνωστο στην εταιρεία και στο </a:t>
            </a:r>
            <a:r>
              <a:rPr lang="el-GR" sz="2200" dirty="0" smtClean="0">
                <a:latin typeface="Times New Roman" pitchFamily="18" charset="0"/>
              </a:rPr>
              <a:t>κοινό.</a:t>
            </a:r>
            <a:endParaRPr lang="el-GR" sz="2200" dirty="0">
              <a:latin typeface="Times New Roman" pitchFamily="18" charset="0"/>
            </a:endParaRPr>
          </a:p>
          <a:p>
            <a:pPr algn="just">
              <a:buClr>
                <a:srgbClr val="FF0000"/>
              </a:buClr>
              <a:buSzPct val="95000"/>
              <a:buFont typeface="Wingdings" pitchFamily="2" charset="2"/>
              <a:buChar char="q"/>
            </a:pPr>
            <a:r>
              <a:rPr lang="el-GR" sz="2200" dirty="0">
                <a:solidFill>
                  <a:srgbClr val="0000CC"/>
                </a:solidFill>
                <a:latin typeface="Times New Roman" pitchFamily="18" charset="0"/>
              </a:rPr>
              <a:t>ΚΟΙΝΕΣ ΜΕΤΟΧΕΣ</a:t>
            </a:r>
            <a:r>
              <a:rPr lang="el-GR" sz="2200" dirty="0">
                <a:latin typeface="Times New Roman" pitchFamily="18" charset="0"/>
              </a:rPr>
              <a:t>: Είναι οι μετοχές που παρέχουν στους κατόχους τους ίσα δικαιώματα και διέπονται από την αρχή της </a:t>
            </a:r>
            <a:r>
              <a:rPr lang="el-GR" sz="2200" dirty="0" smtClean="0">
                <a:latin typeface="Times New Roman" pitchFamily="18" charset="0"/>
              </a:rPr>
              <a:t>ισότητας.</a:t>
            </a:r>
            <a:endParaRPr lang="el-GR" sz="2200" dirty="0">
              <a:latin typeface="Times New Roman" pitchFamily="18" charset="0"/>
            </a:endParaRPr>
          </a:p>
          <a:p>
            <a:pPr algn="just">
              <a:buClr>
                <a:srgbClr val="FF0000"/>
              </a:buClr>
              <a:buSzPct val="95000"/>
              <a:buFont typeface="Wingdings" pitchFamily="2" charset="2"/>
              <a:buChar char="q"/>
            </a:pPr>
            <a:r>
              <a:rPr lang="el-GR" sz="2200" dirty="0">
                <a:solidFill>
                  <a:srgbClr val="0000CC"/>
                </a:solidFill>
                <a:latin typeface="Times New Roman" pitchFamily="18" charset="0"/>
              </a:rPr>
              <a:t>ΠΡΟΝΟΜΙΟΥΧΕΣ ΜΕΤΟΧΕΣ</a:t>
            </a:r>
            <a:r>
              <a:rPr lang="el-GR" sz="2200" dirty="0">
                <a:latin typeface="Times New Roman" pitchFamily="18" charset="0"/>
              </a:rPr>
              <a:t>: Είναι οι μετοχές που παρέχουν στους μετόχους τους περισσότερα προνόμια από τις κοινές μετοχές. Αποτελούν εξαίρεση από την αρχή της ισότητας των μετοχών. Διακρίνονται σε </a:t>
            </a:r>
            <a:r>
              <a:rPr lang="el-GR" sz="2200" dirty="0" smtClean="0">
                <a:latin typeface="Times New Roman" pitchFamily="18" charset="0"/>
              </a:rPr>
              <a:t>προνομιούχες. </a:t>
            </a:r>
            <a:endParaRPr lang="el-GR" sz="2200" dirty="0">
              <a:latin typeface="Times New Roman" pitchFamily="18" charset="0"/>
            </a:endParaRPr>
          </a:p>
        </p:txBody>
      </p:sp>
      <p:sp>
        <p:nvSpPr>
          <p:cNvPr id="217091" name="AutoShape 3"/>
          <p:cNvSpPr>
            <a:spLocks noChangeArrowheads="1"/>
          </p:cNvSpPr>
          <p:nvPr/>
        </p:nvSpPr>
        <p:spPr bwMode="auto">
          <a:xfrm>
            <a:off x="0" y="404813"/>
            <a:ext cx="539750" cy="215900"/>
          </a:xfrm>
          <a:prstGeom prst="rightArrow">
            <a:avLst>
              <a:gd name="adj1" fmla="val 50000"/>
              <a:gd name="adj2" fmla="val 62500"/>
            </a:avLst>
          </a:prstGeom>
          <a:solidFill>
            <a:schemeClr val="accent1"/>
          </a:solidFill>
          <a:ln w="9525">
            <a:solidFill>
              <a:schemeClr val="tx1"/>
            </a:solidFill>
            <a:miter lim="800000"/>
            <a:headEnd/>
            <a:tailEnd/>
          </a:ln>
          <a:effectLst/>
        </p:spPr>
        <p:txBody>
          <a:bodyPr wrap="none" anchor="ctr"/>
          <a:lstStyle/>
          <a:p>
            <a:endParaRPr lang="el-GR" dirty="0"/>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7091"/>
                                        </p:tgtEl>
                                        <p:attrNameLst>
                                          <p:attrName>style.visibility</p:attrName>
                                        </p:attrNameLst>
                                      </p:cBhvr>
                                      <p:to>
                                        <p:strVal val="visible"/>
                                      </p:to>
                                    </p:set>
                                    <p:animEffect transition="in" filter="dissolve">
                                      <p:cBhvr>
                                        <p:cTn id="7" dur="2000"/>
                                        <p:tgtEl>
                                          <p:spTgt spid="217091"/>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217090">
                                            <p:txEl>
                                              <p:pRg st="0" end="0"/>
                                            </p:txEl>
                                          </p:spTgt>
                                        </p:tgtEl>
                                        <p:attrNameLst>
                                          <p:attrName>style.visibility</p:attrName>
                                        </p:attrNameLst>
                                      </p:cBhvr>
                                      <p:to>
                                        <p:strVal val="visible"/>
                                      </p:to>
                                    </p:set>
                                    <p:animEffect transition="in" filter="dissolve">
                                      <p:cBhvr>
                                        <p:cTn id="11" dur="2000"/>
                                        <p:tgtEl>
                                          <p:spTgt spid="217090">
                                            <p:txEl>
                                              <p:pRg st="0" end="0"/>
                                            </p:txEl>
                                          </p:spTgt>
                                        </p:tgtEl>
                                      </p:cBhvr>
                                    </p:animEffect>
                                  </p:childTnLst>
                                </p:cTn>
                              </p:par>
                            </p:childTnLst>
                          </p:cTn>
                        </p:par>
                        <p:par>
                          <p:cTn id="12" fill="hold">
                            <p:stCondLst>
                              <p:cond delay="4000"/>
                            </p:stCondLst>
                            <p:childTnLst>
                              <p:par>
                                <p:cTn id="13" presetID="2" presetClass="entr" presetSubtype="4" fill="hold" nodeType="afterEffect">
                                  <p:stCondLst>
                                    <p:cond delay="500"/>
                                  </p:stCondLst>
                                  <p:childTnLst>
                                    <p:set>
                                      <p:cBhvr>
                                        <p:cTn id="14" dur="1" fill="hold">
                                          <p:stCondLst>
                                            <p:cond delay="0"/>
                                          </p:stCondLst>
                                        </p:cTn>
                                        <p:tgtEl>
                                          <p:spTgt spid="217090">
                                            <p:txEl>
                                              <p:pRg st="2" end="2"/>
                                            </p:txEl>
                                          </p:spTgt>
                                        </p:tgtEl>
                                        <p:attrNameLst>
                                          <p:attrName>style.visibility</p:attrName>
                                        </p:attrNameLst>
                                      </p:cBhvr>
                                      <p:to>
                                        <p:strVal val="visible"/>
                                      </p:to>
                                    </p:set>
                                    <p:anim calcmode="lin" valueType="num">
                                      <p:cBhvr additive="base">
                                        <p:cTn id="15" dur="2000" fill="hold"/>
                                        <p:tgtEl>
                                          <p:spTgt spid="217090">
                                            <p:txEl>
                                              <p:pRg st="2" end="2"/>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217090">
                                            <p:txEl>
                                              <p:pRg st="2" end="2"/>
                                            </p:txEl>
                                          </p:spTgt>
                                        </p:tgtEl>
                                        <p:attrNameLst>
                                          <p:attrName>ppt_y</p:attrName>
                                        </p:attrNameLst>
                                      </p:cBhvr>
                                      <p:tavLst>
                                        <p:tav tm="0">
                                          <p:val>
                                            <p:strVal val="1+#ppt_h/2"/>
                                          </p:val>
                                        </p:tav>
                                        <p:tav tm="100000">
                                          <p:val>
                                            <p:strVal val="#ppt_y"/>
                                          </p:val>
                                        </p:tav>
                                      </p:tavLst>
                                    </p:anim>
                                  </p:childTnLst>
                                </p:cTn>
                              </p:par>
                            </p:childTnLst>
                          </p:cTn>
                        </p:par>
                        <p:par>
                          <p:cTn id="17" fill="hold">
                            <p:stCondLst>
                              <p:cond delay="6500"/>
                            </p:stCondLst>
                            <p:childTnLst>
                              <p:par>
                                <p:cTn id="18" presetID="2" presetClass="entr" presetSubtype="4" fill="hold" nodeType="afterEffect">
                                  <p:stCondLst>
                                    <p:cond delay="4000"/>
                                  </p:stCondLst>
                                  <p:childTnLst>
                                    <p:set>
                                      <p:cBhvr>
                                        <p:cTn id="19" dur="1" fill="hold">
                                          <p:stCondLst>
                                            <p:cond delay="0"/>
                                          </p:stCondLst>
                                        </p:cTn>
                                        <p:tgtEl>
                                          <p:spTgt spid="217090">
                                            <p:txEl>
                                              <p:pRg st="3" end="3"/>
                                            </p:txEl>
                                          </p:spTgt>
                                        </p:tgtEl>
                                        <p:attrNameLst>
                                          <p:attrName>style.visibility</p:attrName>
                                        </p:attrNameLst>
                                      </p:cBhvr>
                                      <p:to>
                                        <p:strVal val="visible"/>
                                      </p:to>
                                    </p:set>
                                    <p:anim calcmode="lin" valueType="num">
                                      <p:cBhvr additive="base">
                                        <p:cTn id="20" dur="2000" fill="hold"/>
                                        <p:tgtEl>
                                          <p:spTgt spid="217090">
                                            <p:txEl>
                                              <p:pRg st="3" end="3"/>
                                            </p:txEl>
                                          </p:spTgt>
                                        </p:tgtEl>
                                        <p:attrNameLst>
                                          <p:attrName>ppt_x</p:attrName>
                                        </p:attrNameLst>
                                      </p:cBhvr>
                                      <p:tavLst>
                                        <p:tav tm="0">
                                          <p:val>
                                            <p:strVal val="#ppt_x"/>
                                          </p:val>
                                        </p:tav>
                                        <p:tav tm="100000">
                                          <p:val>
                                            <p:strVal val="#ppt_x"/>
                                          </p:val>
                                        </p:tav>
                                      </p:tavLst>
                                    </p:anim>
                                    <p:anim calcmode="lin" valueType="num">
                                      <p:cBhvr additive="base">
                                        <p:cTn id="21" dur="2000" fill="hold"/>
                                        <p:tgtEl>
                                          <p:spTgt spid="217090">
                                            <p:txEl>
                                              <p:pRg st="3" end="3"/>
                                            </p:txEl>
                                          </p:spTgt>
                                        </p:tgtEl>
                                        <p:attrNameLst>
                                          <p:attrName>ppt_y</p:attrName>
                                        </p:attrNameLst>
                                      </p:cBhvr>
                                      <p:tavLst>
                                        <p:tav tm="0">
                                          <p:val>
                                            <p:strVal val="1+#ppt_h/2"/>
                                          </p:val>
                                        </p:tav>
                                        <p:tav tm="100000">
                                          <p:val>
                                            <p:strVal val="#ppt_y"/>
                                          </p:val>
                                        </p:tav>
                                      </p:tavLst>
                                    </p:anim>
                                  </p:childTnLst>
                                </p:cTn>
                              </p:par>
                            </p:childTnLst>
                          </p:cTn>
                        </p:par>
                        <p:par>
                          <p:cTn id="22" fill="hold">
                            <p:stCondLst>
                              <p:cond delay="12500"/>
                            </p:stCondLst>
                            <p:childTnLst>
                              <p:par>
                                <p:cTn id="23" presetID="2" presetClass="entr" presetSubtype="4" fill="hold" nodeType="afterEffect">
                                  <p:stCondLst>
                                    <p:cond delay="4000"/>
                                  </p:stCondLst>
                                  <p:childTnLst>
                                    <p:set>
                                      <p:cBhvr>
                                        <p:cTn id="24" dur="1" fill="hold">
                                          <p:stCondLst>
                                            <p:cond delay="0"/>
                                          </p:stCondLst>
                                        </p:cTn>
                                        <p:tgtEl>
                                          <p:spTgt spid="217090">
                                            <p:txEl>
                                              <p:pRg st="4" end="4"/>
                                            </p:txEl>
                                          </p:spTgt>
                                        </p:tgtEl>
                                        <p:attrNameLst>
                                          <p:attrName>style.visibility</p:attrName>
                                        </p:attrNameLst>
                                      </p:cBhvr>
                                      <p:to>
                                        <p:strVal val="visible"/>
                                      </p:to>
                                    </p:set>
                                    <p:anim calcmode="lin" valueType="num">
                                      <p:cBhvr additive="base">
                                        <p:cTn id="25" dur="2000" fill="hold"/>
                                        <p:tgtEl>
                                          <p:spTgt spid="217090">
                                            <p:txEl>
                                              <p:pRg st="4" end="4"/>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217090">
                                            <p:txEl>
                                              <p:pRg st="4" end="4"/>
                                            </p:txEl>
                                          </p:spTgt>
                                        </p:tgtEl>
                                        <p:attrNameLst>
                                          <p:attrName>ppt_y</p:attrName>
                                        </p:attrNameLst>
                                      </p:cBhvr>
                                      <p:tavLst>
                                        <p:tav tm="0">
                                          <p:val>
                                            <p:strVal val="1+#ppt_h/2"/>
                                          </p:val>
                                        </p:tav>
                                        <p:tav tm="100000">
                                          <p:val>
                                            <p:strVal val="#ppt_y"/>
                                          </p:val>
                                        </p:tav>
                                      </p:tavLst>
                                    </p:anim>
                                  </p:childTnLst>
                                </p:cTn>
                              </p:par>
                            </p:childTnLst>
                          </p:cTn>
                        </p:par>
                        <p:par>
                          <p:cTn id="27" fill="hold">
                            <p:stCondLst>
                              <p:cond delay="18500"/>
                            </p:stCondLst>
                            <p:childTnLst>
                              <p:par>
                                <p:cTn id="28" presetID="2" presetClass="entr" presetSubtype="4" fill="hold" nodeType="afterEffect">
                                  <p:stCondLst>
                                    <p:cond delay="4000"/>
                                  </p:stCondLst>
                                  <p:childTnLst>
                                    <p:set>
                                      <p:cBhvr>
                                        <p:cTn id="29" dur="1" fill="hold">
                                          <p:stCondLst>
                                            <p:cond delay="0"/>
                                          </p:stCondLst>
                                        </p:cTn>
                                        <p:tgtEl>
                                          <p:spTgt spid="217090">
                                            <p:txEl>
                                              <p:pRg st="5" end="5"/>
                                            </p:txEl>
                                          </p:spTgt>
                                        </p:tgtEl>
                                        <p:attrNameLst>
                                          <p:attrName>style.visibility</p:attrName>
                                        </p:attrNameLst>
                                      </p:cBhvr>
                                      <p:to>
                                        <p:strVal val="visible"/>
                                      </p:to>
                                    </p:set>
                                    <p:anim calcmode="lin" valueType="num">
                                      <p:cBhvr additive="base">
                                        <p:cTn id="30" dur="2000" fill="hold"/>
                                        <p:tgtEl>
                                          <p:spTgt spid="217090">
                                            <p:txEl>
                                              <p:pRg st="5" end="5"/>
                                            </p:txEl>
                                          </p:spTgt>
                                        </p:tgtEl>
                                        <p:attrNameLst>
                                          <p:attrName>ppt_x</p:attrName>
                                        </p:attrNameLst>
                                      </p:cBhvr>
                                      <p:tavLst>
                                        <p:tav tm="0">
                                          <p:val>
                                            <p:strVal val="#ppt_x"/>
                                          </p:val>
                                        </p:tav>
                                        <p:tav tm="100000">
                                          <p:val>
                                            <p:strVal val="#ppt_x"/>
                                          </p:val>
                                        </p:tav>
                                      </p:tavLst>
                                    </p:anim>
                                    <p:anim calcmode="lin" valueType="num">
                                      <p:cBhvr additive="base">
                                        <p:cTn id="31" dur="2000" fill="hold"/>
                                        <p:tgtEl>
                                          <p:spTgt spid="21709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1"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body" idx="1"/>
          </p:nvPr>
        </p:nvSpPr>
        <p:spPr>
          <a:xfrm>
            <a:off x="0" y="0"/>
            <a:ext cx="9144000" cy="6858000"/>
          </a:xfrm>
        </p:spPr>
        <p:txBody>
          <a:bodyPr/>
          <a:lstStyle/>
          <a:p>
            <a:pPr algn="ctr">
              <a:lnSpc>
                <a:spcPct val="90000"/>
              </a:lnSpc>
              <a:buFontTx/>
              <a:buNone/>
            </a:pPr>
            <a:r>
              <a:rPr lang="el-GR" sz="2400" dirty="0" smtClean="0"/>
              <a:t>      </a:t>
            </a:r>
            <a:r>
              <a:rPr lang="el-GR" sz="3200" b="1" u="sng" dirty="0" smtClean="0">
                <a:solidFill>
                  <a:srgbClr val="FF0000"/>
                </a:solidFill>
              </a:rPr>
              <a:t>ΑΞΙΑ </a:t>
            </a:r>
            <a:r>
              <a:rPr lang="el-GR" sz="3200" b="1" u="sng" dirty="0">
                <a:solidFill>
                  <a:srgbClr val="FF0000"/>
                </a:solidFill>
              </a:rPr>
              <a:t>ΜΕΤΟΧΗΣ</a:t>
            </a:r>
          </a:p>
          <a:p>
            <a:pPr algn="just">
              <a:lnSpc>
                <a:spcPct val="90000"/>
              </a:lnSpc>
              <a:buClr>
                <a:srgbClr val="FF0000"/>
              </a:buClr>
              <a:buSzPct val="95000"/>
              <a:buFont typeface="Wingdings" pitchFamily="2" charset="2"/>
              <a:buChar char="q"/>
            </a:pPr>
            <a:r>
              <a:rPr lang="el-GR" sz="2000" dirty="0">
                <a:solidFill>
                  <a:srgbClr val="0000CC"/>
                </a:solidFill>
                <a:latin typeface="Times New Roman" pitchFamily="18" charset="0"/>
              </a:rPr>
              <a:t>ΟΝΟΜΑΣΤΙΚΗ ΑΞΙΑ ΜΕΤΟΧΗΣ</a:t>
            </a:r>
            <a:r>
              <a:rPr lang="el-GR" sz="2000" dirty="0">
                <a:latin typeface="Times New Roman" pitchFamily="18" charset="0"/>
              </a:rPr>
              <a:t>: Είναι η αξία που αναγράφεται στον τίτλο της μετοχής και δηλώνει το τμήμα του μετοχικού κεφαλαίου που εκπροσωπεί η μετοχή. Η αξία αυτή προκύπτει από τη διαίρεση του μετοχικού κεφαλαίου δια του συνολικού αριθμού των μετοχών</a:t>
            </a:r>
            <a:r>
              <a:rPr lang="en-US" sz="2000" dirty="0">
                <a:latin typeface="Times New Roman" pitchFamily="18" charset="0"/>
              </a:rPr>
              <a:t>.</a:t>
            </a:r>
            <a:endParaRPr lang="el-GR" sz="2000" dirty="0">
              <a:latin typeface="Times New Roman" pitchFamily="18" charset="0"/>
            </a:endParaRPr>
          </a:p>
          <a:p>
            <a:pPr algn="just">
              <a:lnSpc>
                <a:spcPct val="90000"/>
              </a:lnSpc>
              <a:buClr>
                <a:srgbClr val="FF0000"/>
              </a:buClr>
              <a:buSzPct val="95000"/>
              <a:buFont typeface="Wingdings" pitchFamily="2" charset="2"/>
              <a:buChar char="q"/>
            </a:pPr>
            <a:r>
              <a:rPr lang="el-GR" sz="2000" dirty="0">
                <a:solidFill>
                  <a:srgbClr val="0000CC"/>
                </a:solidFill>
                <a:latin typeface="Times New Roman" pitchFamily="18" charset="0"/>
              </a:rPr>
              <a:t>ΟΝΟΜΑΣΤΙΚΗ ΑΞΙΑ ΕΤΑΙΡΙΚΟΥ ΚΕΦΑΛΑΙΟΥ</a:t>
            </a:r>
            <a:r>
              <a:rPr lang="el-GR" sz="2000" dirty="0">
                <a:latin typeface="Times New Roman" pitchFamily="18" charset="0"/>
              </a:rPr>
              <a:t>: Είναι η αξία που προκύπτει από τη διαίρεση του εταιρικού κεφαλαίου που αναγράφεται στο καταστατικό με τον αριθμό των εταιρικών μεριδίων</a:t>
            </a:r>
            <a:r>
              <a:rPr lang="en-US" sz="2000" dirty="0">
                <a:latin typeface="Times New Roman" pitchFamily="18" charset="0"/>
              </a:rPr>
              <a:t>.</a:t>
            </a:r>
            <a:endParaRPr lang="el-GR" sz="2000" dirty="0">
              <a:latin typeface="Times New Roman" pitchFamily="18" charset="0"/>
            </a:endParaRPr>
          </a:p>
          <a:p>
            <a:pPr algn="just">
              <a:lnSpc>
                <a:spcPct val="90000"/>
              </a:lnSpc>
              <a:buClr>
                <a:srgbClr val="FF0000"/>
              </a:buClr>
              <a:buSzPct val="95000"/>
              <a:buFont typeface="Wingdings" pitchFamily="2" charset="2"/>
              <a:buChar char="q"/>
            </a:pPr>
            <a:r>
              <a:rPr lang="el-GR" sz="2000" dirty="0">
                <a:solidFill>
                  <a:srgbClr val="0000CC"/>
                </a:solidFill>
                <a:latin typeface="Times New Roman" pitchFamily="18" charset="0"/>
              </a:rPr>
              <a:t>ΤΙΜΗ ΕΚΔΟΣΗΣ ΤΗΣ ΜΕΤΟΧΗΣ Ή ΤΟΥ ΕΤΑΙΡΙΚΟΥ ΜΕΡΙΔΙΟΥ</a:t>
            </a:r>
            <a:r>
              <a:rPr lang="el-GR" sz="2000" dirty="0">
                <a:latin typeface="Times New Roman" pitchFamily="18" charset="0"/>
              </a:rPr>
              <a:t>: Είναι η τιμή στην οποία αυτή διατίθεται και την οποία πρέπει να καταβάλλει ο μέτοχος ή ο εταίρος για να αποκτήσει. Η τιμή αυτή μπορεί να είναι ίση με την ονομαστική αξία ή μεγαλύτερη από αυτήν, αλλά δεν μπορεί να είναι μικρότερη από αυτήν</a:t>
            </a:r>
            <a:r>
              <a:rPr lang="en-US" sz="2000" dirty="0">
                <a:latin typeface="Times New Roman" pitchFamily="18" charset="0"/>
              </a:rPr>
              <a:t>.</a:t>
            </a:r>
            <a:endParaRPr lang="el-GR" sz="2000" dirty="0">
              <a:latin typeface="Times New Roman" pitchFamily="18" charset="0"/>
            </a:endParaRPr>
          </a:p>
          <a:p>
            <a:pPr algn="just">
              <a:lnSpc>
                <a:spcPct val="90000"/>
              </a:lnSpc>
              <a:buClr>
                <a:srgbClr val="FF0000"/>
              </a:buClr>
              <a:buSzPct val="95000"/>
              <a:buFont typeface="Wingdings" pitchFamily="2" charset="2"/>
              <a:buChar char="q"/>
            </a:pPr>
            <a:r>
              <a:rPr lang="el-GR" sz="2000" b="1" dirty="0">
                <a:latin typeface="Times New Roman" pitchFamily="18" charset="0"/>
              </a:rPr>
              <a:t>ΛΟΓΙΣΤΙΚΗ </a:t>
            </a:r>
            <a:r>
              <a:rPr lang="el-GR" sz="2000" b="1" dirty="0" smtClean="0">
                <a:latin typeface="Times New Roman" pitchFamily="18" charset="0"/>
              </a:rPr>
              <a:t>ΑΞΙΑ </a:t>
            </a:r>
            <a:r>
              <a:rPr lang="el-GR" sz="2000" b="1" dirty="0">
                <a:latin typeface="Times New Roman" pitchFamily="18" charset="0"/>
              </a:rPr>
              <a:t>ΤΗΣ ΜΕΤΟΧΗΣ Ή ΤΟΥ ΕΤΑΙΡΙΚΟΥ ΜΕΡΙΔΙΟΥ: Είναι αυτή που προκύπτει εάν διαιρέσουμε το σύνολο των ιδίων κεφαλαίων δια του συνολικού αριθμού των μετοχών ή των μεριδίων</a:t>
            </a:r>
            <a:r>
              <a:rPr lang="en-US" sz="2000" b="1" dirty="0">
                <a:latin typeface="Times New Roman" pitchFamily="18" charset="0"/>
              </a:rPr>
              <a:t>.</a:t>
            </a:r>
            <a:endParaRPr lang="el-GR" sz="2000" b="1" dirty="0">
              <a:latin typeface="Times New Roman" pitchFamily="18" charset="0"/>
            </a:endParaRPr>
          </a:p>
          <a:p>
            <a:pPr algn="just">
              <a:lnSpc>
                <a:spcPct val="90000"/>
              </a:lnSpc>
              <a:buClr>
                <a:srgbClr val="FF0000"/>
              </a:buClr>
              <a:buSzPct val="95000"/>
              <a:buFont typeface="Wingdings" pitchFamily="2" charset="2"/>
              <a:buChar char="q"/>
            </a:pPr>
            <a:r>
              <a:rPr lang="el-GR" sz="2000" dirty="0">
                <a:solidFill>
                  <a:srgbClr val="0000CC"/>
                </a:solidFill>
                <a:latin typeface="Times New Roman" pitchFamily="18" charset="0"/>
              </a:rPr>
              <a:t>ΦΟΡΟΛΟΓΙΚΗ ΑΞΙΑ ΤΗΣ ΜΕΤΟΧΗΣ Ή ΤΟΥ ΕΤΑΙΡΙΚΟΥ ΜΕΡΙΔΙΟΥ</a:t>
            </a:r>
            <a:r>
              <a:rPr lang="el-GR" sz="2000" dirty="0">
                <a:latin typeface="Times New Roman" pitchFamily="18" charset="0"/>
              </a:rPr>
              <a:t>: Είναι η αξία που προσδιορίζεται βάσει των διατάξεων του φορολογικού νόμου κατά τη μεταβίβαση των μη </a:t>
            </a:r>
            <a:r>
              <a:rPr lang="el-GR" sz="2000" dirty="0" smtClean="0">
                <a:latin typeface="Times New Roman" pitchFamily="18" charset="0"/>
              </a:rPr>
              <a:t>εισηγμένων </a:t>
            </a:r>
            <a:r>
              <a:rPr lang="el-GR" sz="2000" dirty="0">
                <a:latin typeface="Times New Roman" pitchFamily="18" charset="0"/>
              </a:rPr>
              <a:t>στο Χ.Α.Α και των εταιρικών μεριδίων</a:t>
            </a:r>
            <a:r>
              <a:rPr lang="en-US" sz="2000" dirty="0" smtClean="0">
                <a:latin typeface="Times New Roman" pitchFamily="18" charset="0"/>
              </a:rPr>
              <a:t>.</a:t>
            </a:r>
            <a:endParaRPr lang="el-GR" sz="2000" dirty="0" smtClean="0">
              <a:latin typeface="Times New Roman" pitchFamily="18" charset="0"/>
            </a:endParaRPr>
          </a:p>
          <a:p>
            <a:pPr algn="just">
              <a:lnSpc>
                <a:spcPct val="90000"/>
              </a:lnSpc>
              <a:buClr>
                <a:srgbClr val="FF0000"/>
              </a:buClr>
              <a:buSzPct val="95000"/>
              <a:buFont typeface="Wingdings" pitchFamily="2" charset="2"/>
              <a:buChar char="q"/>
            </a:pPr>
            <a:r>
              <a:rPr lang="el-GR" sz="2000" dirty="0" smtClean="0">
                <a:solidFill>
                  <a:srgbClr val="0000CC"/>
                </a:solidFill>
                <a:latin typeface="Times New Roman" pitchFamily="18" charset="0"/>
              </a:rPr>
              <a:t>ΠΡΑΓΜΑΤΙΚΗ ΑΞΙΑ ΤΗΣ ΜΕΤΟΧΗΣ Ή ΤΟΥ ΕΤΑΙΡΙΚΟΥ ΜΕΡΙΔΙΟΥ: </a:t>
            </a:r>
            <a:r>
              <a:rPr lang="el-GR" sz="2000" dirty="0" smtClean="0">
                <a:latin typeface="Times New Roman" pitchFamily="18" charset="0"/>
              </a:rPr>
              <a:t>Είναι η αξία την οποία ο αγοραστή καταβάλει για να αποκτήσει τη μετοχή ή το εταιρικό μερίδιο</a:t>
            </a:r>
            <a:r>
              <a:rPr lang="en-US" sz="2000" dirty="0" smtClean="0">
                <a:latin typeface="Times New Roman" pitchFamily="18" charset="0"/>
              </a:rPr>
              <a:t>.</a:t>
            </a:r>
            <a:endParaRPr lang="el-GR" sz="2000" dirty="0">
              <a:latin typeface="Times New Roman" pitchFamily="18" charset="0"/>
            </a:endParaRPr>
          </a:p>
          <a:p>
            <a:pPr>
              <a:lnSpc>
                <a:spcPct val="90000"/>
              </a:lnSpc>
              <a:buClr>
                <a:srgbClr val="FF0000"/>
              </a:buClr>
              <a:buSzPct val="95000"/>
              <a:buFont typeface="Wingdings" pitchFamily="2" charset="2"/>
              <a:buChar char="q"/>
            </a:pPr>
            <a:endParaRPr lang="el-GR" sz="2000" dirty="0">
              <a:latin typeface="Times New Roman" pitchFamily="18" charset="0"/>
            </a:endParaRPr>
          </a:p>
        </p:txBody>
      </p:sp>
      <p:sp>
        <p:nvSpPr>
          <p:cNvPr id="218115" name="AutoShape 3"/>
          <p:cNvSpPr>
            <a:spLocks noChangeArrowheads="1"/>
          </p:cNvSpPr>
          <p:nvPr/>
        </p:nvSpPr>
        <p:spPr bwMode="auto">
          <a:xfrm>
            <a:off x="0" y="0"/>
            <a:ext cx="468313" cy="215900"/>
          </a:xfrm>
          <a:prstGeom prst="rightArrow">
            <a:avLst>
              <a:gd name="adj1" fmla="val 50000"/>
              <a:gd name="adj2" fmla="val 54228"/>
            </a:avLst>
          </a:prstGeom>
          <a:solidFill>
            <a:schemeClr val="accent1"/>
          </a:solidFill>
          <a:ln w="9525">
            <a:solidFill>
              <a:schemeClr val="tx1"/>
            </a:solidFill>
            <a:miter lim="800000"/>
            <a:headEnd/>
            <a:tailEnd/>
          </a:ln>
          <a:effectLst/>
        </p:spPr>
        <p:txBody>
          <a:bodyPr wrap="none" anchor="ctr"/>
          <a:lstStyle/>
          <a:p>
            <a:endParaRPr lang="el-GR" dirty="0"/>
          </a:p>
        </p:txBody>
      </p:sp>
    </p:spTree>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8115"/>
                                        </p:tgtEl>
                                        <p:attrNameLst>
                                          <p:attrName>style.visibility</p:attrName>
                                        </p:attrNameLst>
                                      </p:cBhvr>
                                      <p:to>
                                        <p:strVal val="visible"/>
                                      </p:to>
                                    </p:set>
                                    <p:animEffect transition="in" filter="dissolve">
                                      <p:cBhvr>
                                        <p:cTn id="7" dur="2000"/>
                                        <p:tgtEl>
                                          <p:spTgt spid="218115"/>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218114">
                                            <p:txEl>
                                              <p:pRg st="0" end="0"/>
                                            </p:txEl>
                                          </p:spTgt>
                                        </p:tgtEl>
                                        <p:attrNameLst>
                                          <p:attrName>style.visibility</p:attrName>
                                        </p:attrNameLst>
                                      </p:cBhvr>
                                      <p:to>
                                        <p:strVal val="visible"/>
                                      </p:to>
                                    </p:set>
                                    <p:animEffect transition="in" filter="dissolve">
                                      <p:cBhvr>
                                        <p:cTn id="11" dur="2000"/>
                                        <p:tgtEl>
                                          <p:spTgt spid="218114">
                                            <p:txEl>
                                              <p:pRg st="0" end="0"/>
                                            </p:txEl>
                                          </p:spTgt>
                                        </p:tgtEl>
                                      </p:cBhvr>
                                    </p:animEffect>
                                  </p:childTnLst>
                                </p:cTn>
                              </p:par>
                            </p:childTnLst>
                          </p:cTn>
                        </p:par>
                        <p:par>
                          <p:cTn id="12" fill="hold">
                            <p:stCondLst>
                              <p:cond delay="4000"/>
                            </p:stCondLst>
                            <p:childTnLst>
                              <p:par>
                                <p:cTn id="13" presetID="2" presetClass="entr" presetSubtype="4" fill="hold" nodeType="afterEffect">
                                  <p:stCondLst>
                                    <p:cond delay="0"/>
                                  </p:stCondLst>
                                  <p:childTnLst>
                                    <p:set>
                                      <p:cBhvr>
                                        <p:cTn id="14" dur="1" fill="hold">
                                          <p:stCondLst>
                                            <p:cond delay="0"/>
                                          </p:stCondLst>
                                        </p:cTn>
                                        <p:tgtEl>
                                          <p:spTgt spid="218114">
                                            <p:txEl>
                                              <p:pRg st="1" end="1"/>
                                            </p:txEl>
                                          </p:spTgt>
                                        </p:tgtEl>
                                        <p:attrNameLst>
                                          <p:attrName>style.visibility</p:attrName>
                                        </p:attrNameLst>
                                      </p:cBhvr>
                                      <p:to>
                                        <p:strVal val="visible"/>
                                      </p:to>
                                    </p:set>
                                    <p:anim calcmode="lin" valueType="num">
                                      <p:cBhvr additive="base">
                                        <p:cTn id="15" dur="2000" fill="hold"/>
                                        <p:tgtEl>
                                          <p:spTgt spid="218114">
                                            <p:txEl>
                                              <p:pRg st="1" end="1"/>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218114">
                                            <p:txEl>
                                              <p:pRg st="1" end="1"/>
                                            </p:txEl>
                                          </p:spTgt>
                                        </p:tgtEl>
                                        <p:attrNameLst>
                                          <p:attrName>ppt_y</p:attrName>
                                        </p:attrNameLst>
                                      </p:cBhvr>
                                      <p:tavLst>
                                        <p:tav tm="0">
                                          <p:val>
                                            <p:strVal val="1+#ppt_h/2"/>
                                          </p:val>
                                        </p:tav>
                                        <p:tav tm="100000">
                                          <p:val>
                                            <p:strVal val="#ppt_y"/>
                                          </p:val>
                                        </p:tav>
                                      </p:tavLst>
                                    </p:anim>
                                  </p:childTnLst>
                                </p:cTn>
                              </p:par>
                            </p:childTnLst>
                          </p:cTn>
                        </p:par>
                        <p:par>
                          <p:cTn id="17" fill="hold">
                            <p:stCondLst>
                              <p:cond delay="6000"/>
                            </p:stCondLst>
                            <p:childTnLst>
                              <p:par>
                                <p:cTn id="18" presetID="2" presetClass="entr" presetSubtype="4" fill="hold" nodeType="afterEffect">
                                  <p:stCondLst>
                                    <p:cond delay="4000"/>
                                  </p:stCondLst>
                                  <p:childTnLst>
                                    <p:set>
                                      <p:cBhvr>
                                        <p:cTn id="19" dur="1" fill="hold">
                                          <p:stCondLst>
                                            <p:cond delay="0"/>
                                          </p:stCondLst>
                                        </p:cTn>
                                        <p:tgtEl>
                                          <p:spTgt spid="218114">
                                            <p:txEl>
                                              <p:pRg st="2" end="2"/>
                                            </p:txEl>
                                          </p:spTgt>
                                        </p:tgtEl>
                                        <p:attrNameLst>
                                          <p:attrName>style.visibility</p:attrName>
                                        </p:attrNameLst>
                                      </p:cBhvr>
                                      <p:to>
                                        <p:strVal val="visible"/>
                                      </p:to>
                                    </p:set>
                                    <p:anim calcmode="lin" valueType="num">
                                      <p:cBhvr additive="base">
                                        <p:cTn id="20" dur="2000" fill="hold"/>
                                        <p:tgtEl>
                                          <p:spTgt spid="218114">
                                            <p:txEl>
                                              <p:pRg st="2" end="2"/>
                                            </p:txEl>
                                          </p:spTgt>
                                        </p:tgtEl>
                                        <p:attrNameLst>
                                          <p:attrName>ppt_x</p:attrName>
                                        </p:attrNameLst>
                                      </p:cBhvr>
                                      <p:tavLst>
                                        <p:tav tm="0">
                                          <p:val>
                                            <p:strVal val="#ppt_x"/>
                                          </p:val>
                                        </p:tav>
                                        <p:tav tm="100000">
                                          <p:val>
                                            <p:strVal val="#ppt_x"/>
                                          </p:val>
                                        </p:tav>
                                      </p:tavLst>
                                    </p:anim>
                                    <p:anim calcmode="lin" valueType="num">
                                      <p:cBhvr additive="base">
                                        <p:cTn id="21" dur="2000" fill="hold"/>
                                        <p:tgtEl>
                                          <p:spTgt spid="218114">
                                            <p:txEl>
                                              <p:pRg st="2" end="2"/>
                                            </p:txEl>
                                          </p:spTgt>
                                        </p:tgtEl>
                                        <p:attrNameLst>
                                          <p:attrName>ppt_y</p:attrName>
                                        </p:attrNameLst>
                                      </p:cBhvr>
                                      <p:tavLst>
                                        <p:tav tm="0">
                                          <p:val>
                                            <p:strVal val="1+#ppt_h/2"/>
                                          </p:val>
                                        </p:tav>
                                        <p:tav tm="100000">
                                          <p:val>
                                            <p:strVal val="#ppt_y"/>
                                          </p:val>
                                        </p:tav>
                                      </p:tavLst>
                                    </p:anim>
                                  </p:childTnLst>
                                </p:cTn>
                              </p:par>
                            </p:childTnLst>
                          </p:cTn>
                        </p:par>
                        <p:par>
                          <p:cTn id="22" fill="hold">
                            <p:stCondLst>
                              <p:cond delay="12000"/>
                            </p:stCondLst>
                            <p:childTnLst>
                              <p:par>
                                <p:cTn id="23" presetID="2" presetClass="entr" presetSubtype="4" fill="hold" nodeType="afterEffect">
                                  <p:stCondLst>
                                    <p:cond delay="4000"/>
                                  </p:stCondLst>
                                  <p:childTnLst>
                                    <p:set>
                                      <p:cBhvr>
                                        <p:cTn id="24" dur="1" fill="hold">
                                          <p:stCondLst>
                                            <p:cond delay="0"/>
                                          </p:stCondLst>
                                        </p:cTn>
                                        <p:tgtEl>
                                          <p:spTgt spid="218114">
                                            <p:txEl>
                                              <p:pRg st="3" end="3"/>
                                            </p:txEl>
                                          </p:spTgt>
                                        </p:tgtEl>
                                        <p:attrNameLst>
                                          <p:attrName>style.visibility</p:attrName>
                                        </p:attrNameLst>
                                      </p:cBhvr>
                                      <p:to>
                                        <p:strVal val="visible"/>
                                      </p:to>
                                    </p:set>
                                    <p:anim calcmode="lin" valueType="num">
                                      <p:cBhvr additive="base">
                                        <p:cTn id="25" dur="2000" fill="hold"/>
                                        <p:tgtEl>
                                          <p:spTgt spid="218114">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218114">
                                            <p:txEl>
                                              <p:pRg st="3" end="3"/>
                                            </p:txEl>
                                          </p:spTgt>
                                        </p:tgtEl>
                                        <p:attrNameLst>
                                          <p:attrName>ppt_y</p:attrName>
                                        </p:attrNameLst>
                                      </p:cBhvr>
                                      <p:tavLst>
                                        <p:tav tm="0">
                                          <p:val>
                                            <p:strVal val="1+#ppt_h/2"/>
                                          </p:val>
                                        </p:tav>
                                        <p:tav tm="100000">
                                          <p:val>
                                            <p:strVal val="#ppt_y"/>
                                          </p:val>
                                        </p:tav>
                                      </p:tavLst>
                                    </p:anim>
                                  </p:childTnLst>
                                </p:cTn>
                              </p:par>
                            </p:childTnLst>
                          </p:cTn>
                        </p:par>
                        <p:par>
                          <p:cTn id="27" fill="hold">
                            <p:stCondLst>
                              <p:cond delay="18000"/>
                            </p:stCondLst>
                            <p:childTnLst>
                              <p:par>
                                <p:cTn id="28" presetID="2" presetClass="entr" presetSubtype="4" fill="hold" nodeType="afterEffect">
                                  <p:stCondLst>
                                    <p:cond delay="4000"/>
                                  </p:stCondLst>
                                  <p:childTnLst>
                                    <p:set>
                                      <p:cBhvr>
                                        <p:cTn id="29" dur="1" fill="hold">
                                          <p:stCondLst>
                                            <p:cond delay="0"/>
                                          </p:stCondLst>
                                        </p:cTn>
                                        <p:tgtEl>
                                          <p:spTgt spid="218114">
                                            <p:txEl>
                                              <p:pRg st="4" end="4"/>
                                            </p:txEl>
                                          </p:spTgt>
                                        </p:tgtEl>
                                        <p:attrNameLst>
                                          <p:attrName>style.visibility</p:attrName>
                                        </p:attrNameLst>
                                      </p:cBhvr>
                                      <p:to>
                                        <p:strVal val="visible"/>
                                      </p:to>
                                    </p:set>
                                    <p:anim calcmode="lin" valueType="num">
                                      <p:cBhvr additive="base">
                                        <p:cTn id="30" dur="2000" fill="hold"/>
                                        <p:tgtEl>
                                          <p:spTgt spid="218114">
                                            <p:txEl>
                                              <p:pRg st="4" end="4"/>
                                            </p:txEl>
                                          </p:spTgt>
                                        </p:tgtEl>
                                        <p:attrNameLst>
                                          <p:attrName>ppt_x</p:attrName>
                                        </p:attrNameLst>
                                      </p:cBhvr>
                                      <p:tavLst>
                                        <p:tav tm="0">
                                          <p:val>
                                            <p:strVal val="#ppt_x"/>
                                          </p:val>
                                        </p:tav>
                                        <p:tav tm="100000">
                                          <p:val>
                                            <p:strVal val="#ppt_x"/>
                                          </p:val>
                                        </p:tav>
                                      </p:tavLst>
                                    </p:anim>
                                    <p:anim calcmode="lin" valueType="num">
                                      <p:cBhvr additive="base">
                                        <p:cTn id="31" dur="2000" fill="hold"/>
                                        <p:tgtEl>
                                          <p:spTgt spid="218114">
                                            <p:txEl>
                                              <p:pRg st="4" end="4"/>
                                            </p:txEl>
                                          </p:spTgt>
                                        </p:tgtEl>
                                        <p:attrNameLst>
                                          <p:attrName>ppt_y</p:attrName>
                                        </p:attrNameLst>
                                      </p:cBhvr>
                                      <p:tavLst>
                                        <p:tav tm="0">
                                          <p:val>
                                            <p:strVal val="1+#ppt_h/2"/>
                                          </p:val>
                                        </p:tav>
                                        <p:tav tm="100000">
                                          <p:val>
                                            <p:strVal val="#ppt_y"/>
                                          </p:val>
                                        </p:tav>
                                      </p:tavLst>
                                    </p:anim>
                                  </p:childTnLst>
                                </p:cTn>
                              </p:par>
                            </p:childTnLst>
                          </p:cTn>
                        </p:par>
                        <p:par>
                          <p:cTn id="32" fill="hold">
                            <p:stCondLst>
                              <p:cond delay="24000"/>
                            </p:stCondLst>
                            <p:childTnLst>
                              <p:par>
                                <p:cTn id="33" presetID="2" presetClass="entr" presetSubtype="4" fill="hold" nodeType="afterEffect">
                                  <p:stCondLst>
                                    <p:cond delay="4000"/>
                                  </p:stCondLst>
                                  <p:childTnLst>
                                    <p:set>
                                      <p:cBhvr>
                                        <p:cTn id="34" dur="1" fill="hold">
                                          <p:stCondLst>
                                            <p:cond delay="0"/>
                                          </p:stCondLst>
                                        </p:cTn>
                                        <p:tgtEl>
                                          <p:spTgt spid="218114">
                                            <p:txEl>
                                              <p:pRg st="5" end="5"/>
                                            </p:txEl>
                                          </p:spTgt>
                                        </p:tgtEl>
                                        <p:attrNameLst>
                                          <p:attrName>style.visibility</p:attrName>
                                        </p:attrNameLst>
                                      </p:cBhvr>
                                      <p:to>
                                        <p:strVal val="visible"/>
                                      </p:to>
                                    </p:set>
                                    <p:anim calcmode="lin" valueType="num">
                                      <p:cBhvr additive="base">
                                        <p:cTn id="35" dur="2000" fill="hold"/>
                                        <p:tgtEl>
                                          <p:spTgt spid="218114">
                                            <p:txEl>
                                              <p:pRg st="5" end="5"/>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218114">
                                            <p:txEl>
                                              <p:pRg st="5" end="5"/>
                                            </p:txEl>
                                          </p:spTgt>
                                        </p:tgtEl>
                                        <p:attrNameLst>
                                          <p:attrName>ppt_y</p:attrName>
                                        </p:attrNameLst>
                                      </p:cBhvr>
                                      <p:tavLst>
                                        <p:tav tm="0">
                                          <p:val>
                                            <p:strVal val="1+#ppt_h/2"/>
                                          </p:val>
                                        </p:tav>
                                        <p:tav tm="100000">
                                          <p:val>
                                            <p:strVal val="#ppt_y"/>
                                          </p:val>
                                        </p:tav>
                                      </p:tavLst>
                                    </p:anim>
                                  </p:childTnLst>
                                </p:cTn>
                              </p:par>
                            </p:childTnLst>
                          </p:cTn>
                        </p:par>
                        <p:par>
                          <p:cTn id="37" fill="hold">
                            <p:stCondLst>
                              <p:cond delay="30000"/>
                            </p:stCondLst>
                            <p:childTnLst>
                              <p:par>
                                <p:cTn id="38" presetID="2" presetClass="entr" presetSubtype="4" fill="hold" nodeType="afterEffect">
                                  <p:stCondLst>
                                    <p:cond delay="4000"/>
                                  </p:stCondLst>
                                  <p:childTnLst>
                                    <p:set>
                                      <p:cBhvr>
                                        <p:cTn id="39" dur="1" fill="hold">
                                          <p:stCondLst>
                                            <p:cond delay="0"/>
                                          </p:stCondLst>
                                        </p:cTn>
                                        <p:tgtEl>
                                          <p:spTgt spid="218114">
                                            <p:txEl>
                                              <p:pRg st="6" end="6"/>
                                            </p:txEl>
                                          </p:spTgt>
                                        </p:tgtEl>
                                        <p:attrNameLst>
                                          <p:attrName>style.visibility</p:attrName>
                                        </p:attrNameLst>
                                      </p:cBhvr>
                                      <p:to>
                                        <p:strVal val="visible"/>
                                      </p:to>
                                    </p:set>
                                    <p:anim calcmode="lin" valueType="num">
                                      <p:cBhvr additive="base">
                                        <p:cTn id="40" dur="2000" fill="hold"/>
                                        <p:tgtEl>
                                          <p:spTgt spid="218114">
                                            <p:txEl>
                                              <p:pRg st="6" end="6"/>
                                            </p:txEl>
                                          </p:spTgt>
                                        </p:tgtEl>
                                        <p:attrNameLst>
                                          <p:attrName>ppt_x</p:attrName>
                                        </p:attrNameLst>
                                      </p:cBhvr>
                                      <p:tavLst>
                                        <p:tav tm="0">
                                          <p:val>
                                            <p:strVal val="#ppt_x"/>
                                          </p:val>
                                        </p:tav>
                                        <p:tav tm="100000">
                                          <p:val>
                                            <p:strVal val="#ppt_x"/>
                                          </p:val>
                                        </p:tav>
                                      </p:tavLst>
                                    </p:anim>
                                    <p:anim calcmode="lin" valueType="num">
                                      <p:cBhvr additive="base">
                                        <p:cTn id="41" dur="2000" fill="hold"/>
                                        <p:tgtEl>
                                          <p:spTgt spid="21811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5"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1"/>
            <a:ext cx="8424936" cy="360040"/>
          </a:xfrm>
        </p:spPr>
        <p:txBody>
          <a:bodyPr>
            <a:noAutofit/>
          </a:bodyPr>
          <a:lstStyle/>
          <a:p>
            <a:r>
              <a:rPr lang="el-GR" sz="2400" b="1" dirty="0" smtClean="0"/>
              <a:t/>
            </a:r>
            <a:br>
              <a:rPr lang="el-GR" sz="2400" b="1" dirty="0" smtClean="0"/>
            </a:br>
            <a:r>
              <a:rPr lang="el-GR" sz="2400" b="1" dirty="0"/>
              <a:t/>
            </a:r>
            <a:br>
              <a:rPr lang="el-GR" sz="2400" b="1" dirty="0"/>
            </a:br>
            <a:r>
              <a:rPr lang="el-GR" sz="2400" b="1" dirty="0" smtClean="0"/>
              <a:t/>
            </a:r>
            <a:br>
              <a:rPr lang="el-GR" sz="2400" b="1" dirty="0" smtClean="0"/>
            </a:br>
            <a:r>
              <a:rPr lang="el-GR" sz="2400" b="1" dirty="0"/>
              <a:t/>
            </a:r>
            <a:br>
              <a:rPr lang="el-GR" sz="2400" b="1" dirty="0"/>
            </a:br>
            <a:r>
              <a:rPr lang="el-GR" sz="2400" b="1" dirty="0" smtClean="0"/>
              <a:t/>
            </a:r>
            <a:br>
              <a:rPr lang="el-GR" sz="2400" b="1" dirty="0" smtClean="0"/>
            </a:br>
            <a:r>
              <a:rPr lang="el-GR" sz="2400" b="1" dirty="0"/>
              <a:t/>
            </a:r>
            <a:br>
              <a:rPr lang="el-GR" sz="2400" b="1" dirty="0"/>
            </a:br>
            <a:r>
              <a:rPr lang="el-GR" sz="2400" b="1" dirty="0" smtClean="0"/>
              <a:t/>
            </a:r>
            <a:br>
              <a:rPr lang="el-GR" sz="2400" b="1" dirty="0" smtClean="0"/>
            </a:br>
            <a:r>
              <a:rPr lang="el-GR" sz="2400" b="1" dirty="0" smtClean="0"/>
              <a:t/>
            </a:r>
            <a:br>
              <a:rPr lang="el-GR" sz="2400" b="1" dirty="0" smtClean="0"/>
            </a:br>
            <a:r>
              <a:rPr lang="el-GR" sz="2400" b="1" dirty="0" smtClean="0"/>
              <a:t/>
            </a:r>
            <a:br>
              <a:rPr lang="el-GR" sz="2400" b="1" dirty="0" smtClean="0"/>
            </a:br>
            <a:r>
              <a:rPr lang="el-GR" sz="2400" b="1" dirty="0" smtClean="0"/>
              <a:t/>
            </a:r>
            <a:br>
              <a:rPr lang="el-GR" sz="2400" b="1" dirty="0" smtClean="0"/>
            </a:br>
            <a:r>
              <a:rPr lang="el-GR" sz="2400" b="1" dirty="0" smtClean="0"/>
              <a:t/>
            </a:r>
            <a:br>
              <a:rPr lang="el-GR" sz="2400" b="1" dirty="0" smtClean="0"/>
            </a:br>
            <a:r>
              <a:rPr lang="el-GR" sz="2400" b="1" dirty="0" smtClean="0"/>
              <a:t/>
            </a:r>
            <a:br>
              <a:rPr lang="el-GR" sz="2400" b="1" dirty="0" smtClean="0"/>
            </a:br>
            <a:r>
              <a:rPr lang="el-GR" sz="2400" b="1" dirty="0" smtClean="0">
                <a:solidFill>
                  <a:schemeClr val="bg1"/>
                </a:solidFill>
              </a:rPr>
              <a:t>ΕΤΑΙΡΙΑ  ΒΗΤΑ  ΑΕ  Συνοπτικά </a:t>
            </a:r>
            <a:r>
              <a:rPr lang="el-GR" sz="2400" b="1" dirty="0">
                <a:solidFill>
                  <a:schemeClr val="bg1"/>
                </a:solidFill>
              </a:rPr>
              <a:t>στοιχεία και </a:t>
            </a:r>
            <a:r>
              <a:rPr lang="el-GR" sz="2400" b="1" dirty="0" smtClean="0">
                <a:solidFill>
                  <a:schemeClr val="bg1"/>
                </a:solidFill>
              </a:rPr>
              <a:t>πληροφορίες</a:t>
            </a:r>
            <a:endParaRPr lang="el-GR" sz="2400"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348004674"/>
              </p:ext>
            </p:extLst>
          </p:nvPr>
        </p:nvGraphicFramePr>
        <p:xfrm>
          <a:off x="179512" y="548681"/>
          <a:ext cx="8784976" cy="6120679"/>
        </p:xfrm>
        <a:graphic>
          <a:graphicData uri="http://schemas.openxmlformats.org/drawingml/2006/table">
            <a:tbl>
              <a:tblPr firstRow="1" firstCol="1" lastRow="1" lastCol="1" bandRow="1" bandCol="1"/>
              <a:tblGrid>
                <a:gridCol w="3572502"/>
                <a:gridCol w="1359775"/>
                <a:gridCol w="1236161"/>
                <a:gridCol w="1359775"/>
                <a:gridCol w="1256763"/>
              </a:tblGrid>
              <a:tr h="285103">
                <a:tc>
                  <a:txBody>
                    <a:bodyPr/>
                    <a:lstStyle/>
                    <a:p>
                      <a:pPr algn="r">
                        <a:spcAft>
                          <a:spcPts val="0"/>
                        </a:spcAft>
                      </a:pPr>
                      <a:r>
                        <a:rPr lang="el-GR" sz="1600" b="1" i="0" dirty="0">
                          <a:solidFill>
                            <a:schemeClr val="bg1"/>
                          </a:solidFill>
                          <a:effectLst/>
                          <a:latin typeface="+mj-lt"/>
                          <a:ea typeface="Times New Roman"/>
                        </a:rPr>
                        <a:t>Ποσά σε χιλ ευρώ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el-GR" sz="1600" b="1" i="0" dirty="0">
                          <a:solidFill>
                            <a:schemeClr val="bg1"/>
                          </a:solidFill>
                          <a:effectLst/>
                          <a:latin typeface="+mj-lt"/>
                          <a:ea typeface="Times New Roman"/>
                        </a:rPr>
                        <a:t>Ο ΟΜΙΛΟΣ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spcAft>
                          <a:spcPts val="0"/>
                        </a:spcAft>
                      </a:pPr>
                      <a:r>
                        <a:rPr lang="el-GR" sz="1600" b="1" i="0" dirty="0">
                          <a:solidFill>
                            <a:schemeClr val="bg1"/>
                          </a:solidFill>
                          <a:effectLst/>
                          <a:latin typeface="+mj-lt"/>
                          <a:ea typeface="Times New Roman"/>
                        </a:rPr>
                        <a:t>Η ΕΤΑΙΡΙΑ</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r>
              <a:tr h="570208">
                <a:tc>
                  <a:txBody>
                    <a:bodyPr/>
                    <a:lstStyle/>
                    <a:p>
                      <a:pPr>
                        <a:spcAft>
                          <a:spcPts val="0"/>
                        </a:spcAft>
                      </a:pPr>
                      <a:r>
                        <a:rPr lang="el-GR" sz="1600" b="1" i="0" dirty="0">
                          <a:solidFill>
                            <a:schemeClr val="bg1"/>
                          </a:solidFill>
                          <a:effectLst/>
                          <a:latin typeface="+mj-lt"/>
                          <a:ea typeface="Times New Roman"/>
                        </a:rPr>
                        <a:t>Ενεργητικό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smtClean="0">
                          <a:solidFill>
                            <a:schemeClr val="bg1"/>
                          </a:solidFill>
                          <a:effectLst/>
                          <a:latin typeface="+mj-lt"/>
                          <a:ea typeface="Times New Roman"/>
                        </a:rPr>
                        <a:t>31/12/18</a:t>
                      </a:r>
                      <a:endParaRPr lang="el-GR" sz="1600" b="1" i="0" dirty="0">
                        <a:solidFill>
                          <a:schemeClr val="bg1"/>
                        </a:solidFill>
                        <a:effectLst/>
                        <a:latin typeface="+mj-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l-GR" sz="1600" b="1" i="0" dirty="0" smtClean="0">
                          <a:solidFill>
                            <a:schemeClr val="bg1"/>
                          </a:solidFill>
                          <a:effectLst/>
                          <a:latin typeface="+mj-lt"/>
                          <a:ea typeface="Times New Roman"/>
                        </a:rPr>
                        <a:t>31/12/18</a:t>
                      </a:r>
                      <a:endParaRPr lang="el-GR" sz="1600" b="1" i="0" dirty="0">
                        <a:solidFill>
                          <a:schemeClr val="bg1"/>
                        </a:solidFill>
                        <a:effectLst/>
                        <a:latin typeface="+mj-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smtClean="0">
                          <a:solidFill>
                            <a:schemeClr val="bg1"/>
                          </a:solidFill>
                          <a:effectLst/>
                          <a:latin typeface="+mj-lt"/>
                          <a:ea typeface="Times New Roman"/>
                        </a:rPr>
                        <a:t>31/12/18</a:t>
                      </a:r>
                      <a:endParaRPr lang="el-GR" sz="1600" b="1" i="0" dirty="0">
                        <a:solidFill>
                          <a:schemeClr val="bg1"/>
                        </a:solidFill>
                        <a:effectLst/>
                        <a:latin typeface="+mj-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l-GR" sz="1600" b="1" i="0" dirty="0" smtClean="0">
                          <a:solidFill>
                            <a:schemeClr val="bg1"/>
                          </a:solidFill>
                          <a:effectLst/>
                          <a:latin typeface="+mj-lt"/>
                          <a:ea typeface="Times New Roman"/>
                        </a:rPr>
                        <a:t>31/12/18</a:t>
                      </a:r>
                      <a:endParaRPr lang="el-GR" sz="1600" b="1" i="0" dirty="0">
                        <a:solidFill>
                          <a:schemeClr val="bg1"/>
                        </a:solidFill>
                        <a:effectLst/>
                        <a:latin typeface="+mj-lt"/>
                        <a:ea typeface="Times New Roman"/>
                      </a:endParaRPr>
                    </a:p>
                    <a:p>
                      <a:pPr algn="ctr">
                        <a:spcAft>
                          <a:spcPts val="0"/>
                        </a:spcAft>
                      </a:pPr>
                      <a:r>
                        <a:rPr lang="el-GR" sz="1600" b="1" i="0" dirty="0">
                          <a:solidFill>
                            <a:schemeClr val="bg1"/>
                          </a:solidFill>
                          <a:effectLst/>
                          <a:latin typeface="+mj-lt"/>
                          <a:ea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712">
                <a:tc>
                  <a:txBody>
                    <a:bodyPr/>
                    <a:lstStyle/>
                    <a:p>
                      <a:pPr>
                        <a:spcAft>
                          <a:spcPts val="0"/>
                        </a:spcAft>
                      </a:pPr>
                      <a:r>
                        <a:rPr lang="el-GR" sz="1600" b="1" i="0" dirty="0">
                          <a:solidFill>
                            <a:schemeClr val="bg1"/>
                          </a:solidFill>
                          <a:effectLst/>
                          <a:latin typeface="+mj-lt"/>
                          <a:ea typeface="Times New Roman"/>
                        </a:rPr>
                        <a:t>Πάγια στοιχεία</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68.071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l-GR" sz="1600" b="1" i="0" dirty="0">
                          <a:solidFill>
                            <a:schemeClr val="bg1"/>
                          </a:solidFill>
                          <a:effectLst/>
                          <a:latin typeface="+mj-lt"/>
                          <a:ea typeface="Times New Roman"/>
                        </a:rPr>
                        <a:t>53.853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25.464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l-GR" sz="1600" b="1" i="0" dirty="0">
                          <a:solidFill>
                            <a:schemeClr val="bg1"/>
                          </a:solidFill>
                          <a:effectLst/>
                          <a:latin typeface="+mj-lt"/>
                          <a:ea typeface="Times New Roman"/>
                        </a:rPr>
                        <a:t>20.800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712">
                <a:tc>
                  <a:txBody>
                    <a:bodyPr/>
                    <a:lstStyle/>
                    <a:p>
                      <a:pPr>
                        <a:spcAft>
                          <a:spcPts val="0"/>
                        </a:spcAft>
                      </a:pPr>
                      <a:r>
                        <a:rPr lang="el-GR" sz="1600" b="1" i="0" dirty="0">
                          <a:solidFill>
                            <a:schemeClr val="bg1"/>
                          </a:solidFill>
                          <a:effectLst/>
                          <a:latin typeface="+mj-lt"/>
                          <a:ea typeface="Times New Roman"/>
                        </a:rPr>
                        <a:t>Συμμετοχές σε επιχειρήσεις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4.134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l-GR" sz="1600" b="1" i="0" dirty="0">
                          <a:solidFill>
                            <a:schemeClr val="bg1"/>
                          </a:solidFill>
                          <a:effectLst/>
                          <a:latin typeface="+mj-lt"/>
                          <a:ea typeface="Times New Roman"/>
                        </a:rPr>
                        <a:t>4.872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25.416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l-GR" sz="1600" b="1" i="0" dirty="0">
                          <a:solidFill>
                            <a:schemeClr val="bg1"/>
                          </a:solidFill>
                          <a:effectLst/>
                          <a:latin typeface="+mj-lt"/>
                          <a:ea typeface="Times New Roman"/>
                        </a:rPr>
                        <a:t>26.930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712">
                <a:tc>
                  <a:txBody>
                    <a:bodyPr/>
                    <a:lstStyle/>
                    <a:p>
                      <a:pPr>
                        <a:spcAft>
                          <a:spcPts val="0"/>
                        </a:spcAft>
                      </a:pPr>
                      <a:r>
                        <a:rPr lang="el-GR" sz="1600" b="1" i="0" dirty="0">
                          <a:solidFill>
                            <a:schemeClr val="bg1"/>
                          </a:solidFill>
                          <a:effectLst/>
                          <a:latin typeface="+mj-lt"/>
                          <a:ea typeface="Times New Roman"/>
                        </a:rPr>
                        <a:t>Αποθέματα</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24.166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l-GR" sz="1600" b="1" i="0" dirty="0">
                          <a:solidFill>
                            <a:schemeClr val="bg1"/>
                          </a:solidFill>
                          <a:effectLst/>
                          <a:latin typeface="+mj-lt"/>
                          <a:ea typeface="Times New Roman"/>
                        </a:rPr>
                        <a:t>22.634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9.675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l-GR" sz="1600" b="1" i="0" dirty="0">
                          <a:solidFill>
                            <a:schemeClr val="bg1"/>
                          </a:solidFill>
                          <a:effectLst/>
                          <a:latin typeface="+mj-lt"/>
                          <a:ea typeface="Times New Roman"/>
                        </a:rPr>
                        <a:t>9.437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712">
                <a:tc>
                  <a:txBody>
                    <a:bodyPr/>
                    <a:lstStyle/>
                    <a:p>
                      <a:pPr>
                        <a:spcAft>
                          <a:spcPts val="0"/>
                        </a:spcAft>
                      </a:pPr>
                      <a:r>
                        <a:rPr lang="el-GR" sz="1600" b="1" i="0" dirty="0">
                          <a:solidFill>
                            <a:schemeClr val="bg1"/>
                          </a:solidFill>
                          <a:effectLst/>
                          <a:latin typeface="+mj-lt"/>
                          <a:ea typeface="Times New Roman"/>
                        </a:rPr>
                        <a:t>Απαιτήσεις από πελάτες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70.906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l-GR" sz="1600" b="1" i="0" dirty="0">
                          <a:solidFill>
                            <a:schemeClr val="bg1"/>
                          </a:solidFill>
                          <a:effectLst/>
                          <a:latin typeface="+mj-lt"/>
                          <a:ea typeface="Times New Roman"/>
                        </a:rPr>
                        <a:t>73.548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42.678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l-GR" sz="1600" b="1" i="0" dirty="0">
                          <a:solidFill>
                            <a:schemeClr val="bg1"/>
                          </a:solidFill>
                          <a:effectLst/>
                          <a:latin typeface="+mj-lt"/>
                          <a:ea typeface="Times New Roman"/>
                        </a:rPr>
                        <a:t>50.674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712">
                <a:tc>
                  <a:txBody>
                    <a:bodyPr/>
                    <a:lstStyle/>
                    <a:p>
                      <a:pPr>
                        <a:spcAft>
                          <a:spcPts val="0"/>
                        </a:spcAft>
                      </a:pPr>
                      <a:r>
                        <a:rPr lang="el-GR" sz="1600" b="1" i="0" dirty="0">
                          <a:solidFill>
                            <a:schemeClr val="bg1"/>
                          </a:solidFill>
                          <a:effectLst/>
                          <a:latin typeface="+mj-lt"/>
                          <a:ea typeface="Times New Roman"/>
                        </a:rPr>
                        <a:t>Λοιπά στοιχεία ενεργητικού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20.176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l-GR" sz="1600" b="1" i="0" dirty="0">
                          <a:solidFill>
                            <a:schemeClr val="bg1"/>
                          </a:solidFill>
                          <a:effectLst/>
                          <a:latin typeface="+mj-lt"/>
                          <a:ea typeface="Times New Roman"/>
                        </a:rPr>
                        <a:t>25.865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8.341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l-GR" sz="1600" b="1" i="0" dirty="0">
                          <a:solidFill>
                            <a:schemeClr val="bg1"/>
                          </a:solidFill>
                          <a:effectLst/>
                          <a:latin typeface="+mj-lt"/>
                          <a:ea typeface="Times New Roman"/>
                        </a:rPr>
                        <a:t>15.563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103">
                <a:tc>
                  <a:txBody>
                    <a:bodyPr/>
                    <a:lstStyle/>
                    <a:p>
                      <a:pPr>
                        <a:spcAft>
                          <a:spcPts val="0"/>
                        </a:spcAft>
                      </a:pPr>
                      <a:r>
                        <a:rPr lang="el-GR" sz="1600" b="1" i="0" dirty="0">
                          <a:solidFill>
                            <a:schemeClr val="bg1"/>
                          </a:solidFill>
                          <a:effectLst/>
                          <a:latin typeface="+mj-lt"/>
                          <a:ea typeface="Times New Roman"/>
                        </a:rPr>
                        <a:t>Σύνολο ενεργητικού</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187.453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l-GR" sz="1600" b="1" i="0" dirty="0">
                          <a:solidFill>
                            <a:schemeClr val="bg1"/>
                          </a:solidFill>
                          <a:effectLst/>
                          <a:latin typeface="+mj-lt"/>
                          <a:ea typeface="Times New Roman"/>
                        </a:rPr>
                        <a:t>180.772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111.574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l-GR" sz="1600" b="1" i="0" dirty="0">
                          <a:solidFill>
                            <a:schemeClr val="bg1"/>
                          </a:solidFill>
                          <a:effectLst/>
                          <a:latin typeface="+mj-lt"/>
                          <a:ea typeface="Times New Roman"/>
                        </a:rPr>
                        <a:t>123.404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103">
                <a:tc>
                  <a:txBody>
                    <a:bodyPr/>
                    <a:lstStyle/>
                    <a:p>
                      <a:pPr algn="ctr">
                        <a:spcAft>
                          <a:spcPts val="0"/>
                        </a:spcAft>
                      </a:pPr>
                      <a:r>
                        <a:rPr lang="el-GR" sz="1600" b="1" i="0" dirty="0">
                          <a:solidFill>
                            <a:schemeClr val="bg1"/>
                          </a:solidFill>
                          <a:effectLst/>
                          <a:latin typeface="+mj-lt"/>
                          <a:ea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l-GR" sz="1600" b="1" i="0" dirty="0">
                          <a:solidFill>
                            <a:schemeClr val="bg1"/>
                          </a:solidFill>
                          <a:effectLst/>
                          <a:latin typeface="+mj-lt"/>
                          <a:ea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algn="ctr">
                        <a:spcAft>
                          <a:spcPts val="0"/>
                        </a:spcAft>
                      </a:pPr>
                      <a:r>
                        <a:rPr lang="el-GR" sz="1600" b="1" i="0" dirty="0">
                          <a:solidFill>
                            <a:schemeClr val="bg1"/>
                          </a:solidFill>
                          <a:effectLst/>
                          <a:latin typeface="+mj-lt"/>
                          <a:ea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l-GR" sz="1600" b="1" i="0" dirty="0">
                          <a:solidFill>
                            <a:schemeClr val="bg1"/>
                          </a:solidFill>
                          <a:effectLst/>
                          <a:latin typeface="+mj-lt"/>
                          <a:ea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FFCC"/>
                    </a:solidFill>
                  </a:tcPr>
                </a:tc>
                <a:tc>
                  <a:txBody>
                    <a:bodyPr/>
                    <a:lstStyle/>
                    <a:p>
                      <a:pPr algn="ctr">
                        <a:spcAft>
                          <a:spcPts val="0"/>
                        </a:spcAft>
                      </a:pPr>
                      <a:r>
                        <a:rPr lang="el-GR" sz="1600" b="1" i="0" dirty="0">
                          <a:solidFill>
                            <a:schemeClr val="bg1"/>
                          </a:solidFill>
                          <a:effectLst/>
                          <a:latin typeface="+mj-lt"/>
                          <a:ea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85103">
                <a:tc>
                  <a:txBody>
                    <a:bodyPr/>
                    <a:lstStyle/>
                    <a:p>
                      <a:pPr algn="ctr">
                        <a:spcAft>
                          <a:spcPts val="0"/>
                        </a:spcAft>
                      </a:pPr>
                      <a:r>
                        <a:rPr lang="el-GR" sz="1600" b="1" i="0" dirty="0">
                          <a:solidFill>
                            <a:schemeClr val="bg1"/>
                          </a:solidFill>
                          <a:effectLst/>
                          <a:latin typeface="+mj-lt"/>
                          <a:ea typeface="Times New Roman"/>
                        </a:rPr>
                        <a:t>Παθητικό</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l-GR" sz="1600" b="1" i="0" dirty="0">
                          <a:solidFill>
                            <a:schemeClr val="bg1"/>
                          </a:solidFill>
                          <a:effectLst/>
                          <a:latin typeface="+mj-lt"/>
                          <a:ea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l-GR" sz="1600" b="1" i="0" dirty="0">
                          <a:solidFill>
                            <a:schemeClr val="bg1"/>
                          </a:solidFill>
                          <a:effectLst/>
                          <a:latin typeface="+mj-lt"/>
                          <a:ea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248712">
                <a:tc>
                  <a:txBody>
                    <a:bodyPr/>
                    <a:lstStyle/>
                    <a:p>
                      <a:pPr>
                        <a:spcAft>
                          <a:spcPts val="0"/>
                        </a:spcAft>
                      </a:pPr>
                      <a:r>
                        <a:rPr lang="el-GR" sz="1600" b="1" i="0" dirty="0">
                          <a:solidFill>
                            <a:schemeClr val="bg1"/>
                          </a:solidFill>
                          <a:effectLst/>
                          <a:latin typeface="+mj-lt"/>
                          <a:ea typeface="Times New Roman"/>
                        </a:rPr>
                        <a:t>Μακροπρόθεσμες υποχρεώσεις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16.469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l-GR" sz="1600" b="1" i="0" dirty="0">
                          <a:solidFill>
                            <a:schemeClr val="bg1"/>
                          </a:solidFill>
                          <a:effectLst/>
                          <a:latin typeface="+mj-lt"/>
                          <a:ea typeface="Times New Roman"/>
                        </a:rPr>
                        <a:t>13.238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2.614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l-GR" sz="1600" b="1" i="0" dirty="0">
                          <a:solidFill>
                            <a:schemeClr val="bg1"/>
                          </a:solidFill>
                          <a:effectLst/>
                          <a:latin typeface="+mj-lt"/>
                          <a:ea typeface="Times New Roman"/>
                        </a:rPr>
                        <a:t>4.287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7424">
                <a:tc>
                  <a:txBody>
                    <a:bodyPr/>
                    <a:lstStyle/>
                    <a:p>
                      <a:pPr>
                        <a:spcAft>
                          <a:spcPts val="0"/>
                        </a:spcAft>
                      </a:pPr>
                      <a:r>
                        <a:rPr lang="el-GR" sz="1600" b="1" i="0" dirty="0">
                          <a:solidFill>
                            <a:schemeClr val="bg1"/>
                          </a:solidFill>
                          <a:effectLst/>
                          <a:latin typeface="+mj-lt"/>
                          <a:ea typeface="Times New Roman"/>
                        </a:rPr>
                        <a:t>Βραχυπρόθεσμες τραπεζικές υποχρεώσεις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37.905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l-GR" sz="1600" b="1" i="0" dirty="0">
                          <a:solidFill>
                            <a:schemeClr val="bg1"/>
                          </a:solidFill>
                          <a:effectLst/>
                          <a:latin typeface="+mj-lt"/>
                          <a:ea typeface="Times New Roman"/>
                        </a:rPr>
                        <a:t>43.733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6.495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l-GR" sz="1600" b="1" i="0" dirty="0">
                          <a:solidFill>
                            <a:schemeClr val="bg1"/>
                          </a:solidFill>
                          <a:effectLst/>
                          <a:latin typeface="+mj-lt"/>
                          <a:ea typeface="Times New Roman"/>
                        </a:rPr>
                        <a:t>16.152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7424">
                <a:tc>
                  <a:txBody>
                    <a:bodyPr/>
                    <a:lstStyle/>
                    <a:p>
                      <a:pPr>
                        <a:spcAft>
                          <a:spcPts val="0"/>
                        </a:spcAft>
                      </a:pPr>
                      <a:r>
                        <a:rPr lang="el-GR" sz="1600" b="1" i="0" dirty="0">
                          <a:solidFill>
                            <a:schemeClr val="bg1"/>
                          </a:solidFill>
                          <a:effectLst/>
                          <a:latin typeface="+mj-lt"/>
                          <a:ea typeface="Times New Roman"/>
                        </a:rPr>
                        <a:t>Λοιπές βραχυπρόθεσμες υποχρεώσεις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55.791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l-GR" sz="1600" b="1" i="0" dirty="0">
                          <a:solidFill>
                            <a:schemeClr val="bg1"/>
                          </a:solidFill>
                          <a:effectLst/>
                          <a:latin typeface="+mj-lt"/>
                          <a:ea typeface="Times New Roman"/>
                        </a:rPr>
                        <a:t>55.325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38.946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l-GR" sz="1600" b="1" i="0" dirty="0">
                          <a:solidFill>
                            <a:schemeClr val="bg1"/>
                          </a:solidFill>
                          <a:effectLst/>
                          <a:latin typeface="+mj-lt"/>
                          <a:ea typeface="Times New Roman"/>
                        </a:rPr>
                        <a:t>39.252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103">
                <a:tc>
                  <a:txBody>
                    <a:bodyPr/>
                    <a:lstStyle/>
                    <a:p>
                      <a:pPr>
                        <a:spcAft>
                          <a:spcPts val="0"/>
                        </a:spcAft>
                      </a:pPr>
                      <a:r>
                        <a:rPr lang="el-GR" sz="1600" b="1" i="0" dirty="0">
                          <a:solidFill>
                            <a:schemeClr val="bg1"/>
                          </a:solidFill>
                          <a:effectLst/>
                          <a:latin typeface="+mj-lt"/>
                          <a:ea typeface="Times New Roman"/>
                        </a:rPr>
                        <a:t>Σύνολο υποχρεώσεων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110.165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l-GR" sz="1600" b="1" i="0" dirty="0">
                          <a:solidFill>
                            <a:schemeClr val="bg1"/>
                          </a:solidFill>
                          <a:effectLst/>
                          <a:latin typeface="+mj-lt"/>
                          <a:ea typeface="Times New Roman"/>
                        </a:rPr>
                        <a:t>112.296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48.055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l-GR" sz="1600" b="1" i="0" dirty="0">
                          <a:solidFill>
                            <a:schemeClr val="bg1"/>
                          </a:solidFill>
                          <a:effectLst/>
                          <a:latin typeface="+mj-lt"/>
                          <a:ea typeface="Times New Roman"/>
                        </a:rPr>
                        <a:t>59.691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712">
                <a:tc>
                  <a:txBody>
                    <a:bodyPr/>
                    <a:lstStyle/>
                    <a:p>
                      <a:pPr>
                        <a:spcAft>
                          <a:spcPts val="0"/>
                        </a:spcAft>
                      </a:pPr>
                      <a:r>
                        <a:rPr lang="el-GR" sz="1600" b="1" i="0" dirty="0">
                          <a:solidFill>
                            <a:schemeClr val="bg1"/>
                          </a:solidFill>
                          <a:effectLst/>
                          <a:latin typeface="+mj-lt"/>
                          <a:ea typeface="Times New Roman"/>
                        </a:rPr>
                        <a:t>Μετοχικό κεφάλαιο</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51.287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l-GR" sz="1600" b="1" i="0" dirty="0">
                          <a:solidFill>
                            <a:schemeClr val="bg1"/>
                          </a:solidFill>
                          <a:effectLst/>
                          <a:latin typeface="+mj-lt"/>
                          <a:ea typeface="Times New Roman"/>
                        </a:rPr>
                        <a:t>12.822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51.287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l-GR" sz="1600" b="1" i="0" dirty="0">
                          <a:solidFill>
                            <a:schemeClr val="bg1"/>
                          </a:solidFill>
                          <a:effectLst/>
                          <a:latin typeface="+mj-lt"/>
                          <a:ea typeface="Times New Roman"/>
                        </a:rPr>
                        <a:t>12.822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712">
                <a:tc>
                  <a:txBody>
                    <a:bodyPr/>
                    <a:lstStyle/>
                    <a:p>
                      <a:pPr>
                        <a:spcAft>
                          <a:spcPts val="0"/>
                        </a:spcAft>
                      </a:pPr>
                      <a:r>
                        <a:rPr lang="el-GR" sz="1600" b="1" i="0" dirty="0">
                          <a:solidFill>
                            <a:schemeClr val="bg1"/>
                          </a:solidFill>
                          <a:effectLst/>
                          <a:latin typeface="+mj-lt"/>
                          <a:ea typeface="Times New Roman"/>
                        </a:rPr>
                        <a:t>Λοιπά στοιχεία καθαρής θέσης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11.699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l-GR" sz="1600" b="1" i="0" dirty="0">
                          <a:solidFill>
                            <a:schemeClr val="bg1"/>
                          </a:solidFill>
                          <a:effectLst/>
                          <a:latin typeface="+mj-lt"/>
                          <a:ea typeface="Times New Roman"/>
                        </a:rPr>
                        <a:t>44.301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12.232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l-GR" sz="1600" b="1" i="0" dirty="0">
                          <a:solidFill>
                            <a:schemeClr val="bg1"/>
                          </a:solidFill>
                          <a:effectLst/>
                          <a:latin typeface="+mj-lt"/>
                          <a:ea typeface="Times New Roman"/>
                        </a:rPr>
                        <a:t>50.891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103">
                <a:tc>
                  <a:txBody>
                    <a:bodyPr/>
                    <a:lstStyle/>
                    <a:p>
                      <a:pPr>
                        <a:spcAft>
                          <a:spcPts val="0"/>
                        </a:spcAft>
                      </a:pPr>
                      <a:r>
                        <a:rPr lang="el-GR" sz="1600" b="1" i="0" dirty="0">
                          <a:solidFill>
                            <a:schemeClr val="bg1"/>
                          </a:solidFill>
                          <a:effectLst/>
                          <a:latin typeface="+mj-lt"/>
                          <a:ea typeface="Times New Roman"/>
                        </a:rPr>
                        <a:t>Σύνολο καθαρής θέσης μετόχων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62.986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l-GR" sz="1600" b="1" i="0" dirty="0">
                          <a:solidFill>
                            <a:schemeClr val="bg1"/>
                          </a:solidFill>
                          <a:effectLst/>
                          <a:latin typeface="+mj-lt"/>
                          <a:ea typeface="Times New Roman"/>
                        </a:rPr>
                        <a:t>57.123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63.519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l-GR" sz="1600" b="1" i="0" dirty="0">
                          <a:solidFill>
                            <a:schemeClr val="bg1"/>
                          </a:solidFill>
                          <a:effectLst/>
                          <a:latin typeface="+mj-lt"/>
                          <a:ea typeface="Times New Roman"/>
                        </a:rPr>
                        <a:t>63.713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103">
                <a:tc>
                  <a:txBody>
                    <a:bodyPr/>
                    <a:lstStyle/>
                    <a:p>
                      <a:pPr>
                        <a:spcAft>
                          <a:spcPts val="0"/>
                        </a:spcAft>
                      </a:pPr>
                      <a:r>
                        <a:rPr lang="el-GR" sz="1600" b="1" i="0" dirty="0">
                          <a:solidFill>
                            <a:schemeClr val="bg1"/>
                          </a:solidFill>
                          <a:effectLst/>
                          <a:latin typeface="+mj-lt"/>
                          <a:ea typeface="Times New Roman"/>
                        </a:rPr>
                        <a:t>Δικαιώματα μειοψηφίας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14.302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l-GR" sz="1600" b="1" i="0" dirty="0">
                          <a:solidFill>
                            <a:schemeClr val="bg1"/>
                          </a:solidFill>
                          <a:effectLst/>
                          <a:latin typeface="+mj-lt"/>
                          <a:ea typeface="Times New Roman"/>
                        </a:rPr>
                        <a:t>11.353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l-GR" sz="1600" b="1" i="0" dirty="0">
                          <a:solidFill>
                            <a:schemeClr val="bg1"/>
                          </a:solidFill>
                          <a:effectLst/>
                          <a:latin typeface="+mj-lt"/>
                          <a:ea typeface="Times New Roman"/>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103">
                <a:tc>
                  <a:txBody>
                    <a:bodyPr/>
                    <a:lstStyle/>
                    <a:p>
                      <a:pPr>
                        <a:spcAft>
                          <a:spcPts val="0"/>
                        </a:spcAft>
                      </a:pPr>
                      <a:r>
                        <a:rPr lang="el-GR" sz="1600" b="1" i="0" dirty="0">
                          <a:solidFill>
                            <a:schemeClr val="bg1"/>
                          </a:solidFill>
                          <a:effectLst/>
                          <a:latin typeface="+mj-lt"/>
                          <a:ea typeface="Times New Roman"/>
                        </a:rPr>
                        <a:t>Σύνολο καθαρής θέσης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77.288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l-GR" sz="1600" b="1" i="0" dirty="0">
                          <a:solidFill>
                            <a:schemeClr val="bg1"/>
                          </a:solidFill>
                          <a:effectLst/>
                          <a:latin typeface="+mj-lt"/>
                          <a:ea typeface="Times New Roman"/>
                        </a:rPr>
                        <a:t>68.476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63.519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l-GR" sz="1600" b="1" i="0" dirty="0">
                          <a:solidFill>
                            <a:schemeClr val="bg1"/>
                          </a:solidFill>
                          <a:effectLst/>
                          <a:latin typeface="+mj-lt"/>
                          <a:ea typeface="Times New Roman"/>
                        </a:rPr>
                        <a:t>63.713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103">
                <a:tc>
                  <a:txBody>
                    <a:bodyPr/>
                    <a:lstStyle/>
                    <a:p>
                      <a:pPr>
                        <a:spcAft>
                          <a:spcPts val="0"/>
                        </a:spcAft>
                      </a:pPr>
                      <a:r>
                        <a:rPr lang="el-GR" sz="1600" b="1" i="0" dirty="0">
                          <a:solidFill>
                            <a:schemeClr val="bg1"/>
                          </a:solidFill>
                          <a:effectLst/>
                          <a:latin typeface="+mj-lt"/>
                          <a:ea typeface="Times New Roman"/>
                        </a:rPr>
                        <a:t>Σύνολο Παθητικού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187.453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l-GR" sz="1600" b="1" i="0" dirty="0">
                          <a:solidFill>
                            <a:schemeClr val="bg1"/>
                          </a:solidFill>
                          <a:effectLst/>
                          <a:latin typeface="+mj-lt"/>
                          <a:ea typeface="Times New Roman"/>
                        </a:rPr>
                        <a:t>180.772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111.519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l-GR" sz="1600" b="1" i="0" dirty="0">
                          <a:solidFill>
                            <a:schemeClr val="bg1"/>
                          </a:solidFill>
                          <a:effectLst/>
                          <a:latin typeface="+mj-lt"/>
                          <a:ea typeface="Times New Roman"/>
                        </a:rPr>
                        <a:t>123.044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89596826"/>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0"/>
            <a:ext cx="8784976" cy="900336"/>
          </a:xfrm>
        </p:spPr>
        <p:txBody>
          <a:bodyPr>
            <a:noAutofit/>
          </a:bodyPr>
          <a:lstStyle/>
          <a:p>
            <a:r>
              <a:rPr lang="el-GR" sz="3200" dirty="0" smtClean="0">
                <a:ea typeface="Times New Roman"/>
              </a:rPr>
              <a:t/>
            </a:r>
            <a:br>
              <a:rPr lang="el-GR" sz="3200" dirty="0" smtClean="0">
                <a:ea typeface="Times New Roman"/>
              </a:rPr>
            </a:br>
            <a:r>
              <a:rPr lang="el-GR" sz="2800" b="1" dirty="0" smtClean="0">
                <a:solidFill>
                  <a:schemeClr val="bg1"/>
                </a:solidFill>
                <a:ea typeface="Times New Roman"/>
              </a:rPr>
              <a:t>Ενοποιημένη </a:t>
            </a:r>
            <a:r>
              <a:rPr lang="el-GR" sz="2800" b="1" dirty="0">
                <a:solidFill>
                  <a:schemeClr val="bg1"/>
                </a:solidFill>
                <a:ea typeface="Times New Roman"/>
              </a:rPr>
              <a:t>Κατάσταση Αποτελεσμάτων Χρήσης </a:t>
            </a:r>
            <a:r>
              <a:rPr lang="el-GR" sz="2800" b="1" dirty="0">
                <a:ea typeface="Times New Roman"/>
              </a:rPr>
              <a:t/>
            </a:r>
            <a:br>
              <a:rPr lang="el-GR" sz="2800" b="1" dirty="0">
                <a:ea typeface="Times New Roman"/>
              </a:rPr>
            </a:br>
            <a:endParaRPr lang="el-GR" sz="2800"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44933000"/>
              </p:ext>
            </p:extLst>
          </p:nvPr>
        </p:nvGraphicFramePr>
        <p:xfrm>
          <a:off x="1" y="620685"/>
          <a:ext cx="8892478" cy="6048674"/>
        </p:xfrm>
        <a:graphic>
          <a:graphicData uri="http://schemas.openxmlformats.org/drawingml/2006/table">
            <a:tbl>
              <a:tblPr firstRow="1" firstCol="1" lastRow="1" lastCol="1" bandRow="1" bandCol="1"/>
              <a:tblGrid>
                <a:gridCol w="3240833"/>
                <a:gridCol w="1376415"/>
                <a:gridCol w="1501544"/>
                <a:gridCol w="1376415"/>
                <a:gridCol w="1397271"/>
              </a:tblGrid>
              <a:tr h="465283">
                <a:tc>
                  <a:txBody>
                    <a:bodyPr/>
                    <a:lstStyle/>
                    <a:p>
                      <a:pPr algn="r">
                        <a:spcAft>
                          <a:spcPts val="0"/>
                        </a:spcAft>
                      </a:pPr>
                      <a:r>
                        <a:rPr lang="el-GR" sz="1600" b="1" i="0" dirty="0">
                          <a:solidFill>
                            <a:schemeClr val="bg1"/>
                          </a:solidFill>
                          <a:effectLst/>
                          <a:latin typeface="+mj-lt"/>
                          <a:ea typeface="Times New Roman"/>
                        </a:rPr>
                        <a:t>Ποσά σε χιλ. ευρώ</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el-GR" sz="1600" b="1" i="0" dirty="0">
                          <a:solidFill>
                            <a:schemeClr val="bg1"/>
                          </a:solidFill>
                          <a:effectLst/>
                          <a:latin typeface="+mj-lt"/>
                          <a:ea typeface="Times New Roman"/>
                        </a:rPr>
                        <a:t>Ο ΟΜΙΛΟΣ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spcAft>
                          <a:spcPts val="0"/>
                        </a:spcAft>
                      </a:pPr>
                      <a:r>
                        <a:rPr lang="el-GR" sz="1600" b="1" i="0" dirty="0">
                          <a:solidFill>
                            <a:schemeClr val="bg1"/>
                          </a:solidFill>
                          <a:effectLst/>
                          <a:latin typeface="+mj-lt"/>
                          <a:ea typeface="Times New Roman"/>
                        </a:rPr>
                        <a:t>Η ΕΤΑΙΡΙΑ</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r>
              <a:tr h="465283">
                <a:tc>
                  <a:txBody>
                    <a:bodyPr/>
                    <a:lstStyle/>
                    <a:p>
                      <a:pPr algn="ctr">
                        <a:spcAft>
                          <a:spcPts val="0"/>
                        </a:spcAft>
                      </a:pPr>
                      <a:r>
                        <a:rPr lang="el-GR" sz="1600" b="1" i="0" dirty="0">
                          <a:solidFill>
                            <a:schemeClr val="bg1"/>
                          </a:solidFill>
                          <a:effectLst/>
                          <a:latin typeface="+mj-lt"/>
                          <a:ea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1/1-31/12/06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l-GR" sz="1600" b="1" i="0" dirty="0">
                          <a:solidFill>
                            <a:schemeClr val="bg1"/>
                          </a:solidFill>
                          <a:effectLst/>
                          <a:latin typeface="+mj-lt"/>
                          <a:ea typeface="Times New Roman"/>
                        </a:rPr>
                        <a:t>1/1-31/12/05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1/1-31/12/06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l-GR" sz="1600" b="1" i="0" dirty="0">
                          <a:solidFill>
                            <a:schemeClr val="bg1"/>
                          </a:solidFill>
                          <a:effectLst/>
                          <a:latin typeface="+mj-lt"/>
                          <a:ea typeface="Times New Roman"/>
                        </a:rPr>
                        <a:t>1/1-31/12/05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509">
                <a:tc>
                  <a:txBody>
                    <a:bodyPr/>
                    <a:lstStyle/>
                    <a:p>
                      <a:pPr>
                        <a:spcAft>
                          <a:spcPts val="0"/>
                        </a:spcAft>
                      </a:pPr>
                      <a:r>
                        <a:rPr lang="el-GR" sz="1600" b="1" i="0" dirty="0">
                          <a:solidFill>
                            <a:schemeClr val="bg1"/>
                          </a:solidFill>
                          <a:effectLst/>
                          <a:latin typeface="+mj-lt"/>
                          <a:ea typeface="Times New Roman"/>
                        </a:rPr>
                        <a:t>Κύκλος εργασιών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207.762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l-GR" sz="1600" b="1" i="0" dirty="0">
                          <a:solidFill>
                            <a:schemeClr val="bg1"/>
                          </a:solidFill>
                          <a:effectLst/>
                          <a:latin typeface="+mj-lt"/>
                          <a:ea typeface="Times New Roman"/>
                        </a:rPr>
                        <a:t>215.616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97.148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l-GR" sz="1600" b="1" i="0" dirty="0">
                          <a:solidFill>
                            <a:schemeClr val="bg1"/>
                          </a:solidFill>
                          <a:effectLst/>
                          <a:latin typeface="+mj-lt"/>
                          <a:ea typeface="Times New Roman"/>
                        </a:rPr>
                        <a:t>111.718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509">
                <a:tc>
                  <a:txBody>
                    <a:bodyPr/>
                    <a:lstStyle/>
                    <a:p>
                      <a:pPr>
                        <a:spcAft>
                          <a:spcPts val="0"/>
                        </a:spcAft>
                      </a:pPr>
                      <a:r>
                        <a:rPr lang="el-GR" sz="1600" b="1" i="0" dirty="0">
                          <a:solidFill>
                            <a:schemeClr val="bg1"/>
                          </a:solidFill>
                          <a:effectLst/>
                          <a:latin typeface="+mj-lt"/>
                          <a:ea typeface="Times New Roman"/>
                        </a:rPr>
                        <a:t>Μικτά κέρδη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41.389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l-GR" sz="1600" b="1" i="0" dirty="0">
                          <a:solidFill>
                            <a:schemeClr val="bg1"/>
                          </a:solidFill>
                          <a:effectLst/>
                          <a:latin typeface="+mj-lt"/>
                          <a:ea typeface="Times New Roman"/>
                        </a:rPr>
                        <a:t>40.256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20.778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l-GR" sz="1600" b="1" i="0" dirty="0">
                          <a:solidFill>
                            <a:schemeClr val="bg1"/>
                          </a:solidFill>
                          <a:effectLst/>
                          <a:latin typeface="+mj-lt"/>
                          <a:ea typeface="Times New Roman"/>
                        </a:rPr>
                        <a:t>20.450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509">
                <a:tc>
                  <a:txBody>
                    <a:bodyPr/>
                    <a:lstStyle/>
                    <a:p>
                      <a:pPr>
                        <a:spcAft>
                          <a:spcPts val="0"/>
                        </a:spcAft>
                      </a:pPr>
                      <a:r>
                        <a:rPr lang="en-US" sz="1600" b="1" i="0" dirty="0">
                          <a:solidFill>
                            <a:schemeClr val="bg1"/>
                          </a:solidFill>
                          <a:effectLst/>
                          <a:latin typeface="+mj-lt"/>
                          <a:ea typeface="Times New Roman"/>
                        </a:rPr>
                        <a:t>EBITDA</a:t>
                      </a:r>
                      <a:endParaRPr lang="el-GR" sz="1600" b="1" i="0" dirty="0">
                        <a:solidFill>
                          <a:schemeClr val="bg1"/>
                        </a:solidFill>
                        <a:effectLst/>
                        <a:latin typeface="+mj-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6.582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l-GR" sz="1600" b="1" i="0" dirty="0">
                          <a:solidFill>
                            <a:schemeClr val="bg1"/>
                          </a:solidFill>
                          <a:effectLst/>
                          <a:latin typeface="+mj-lt"/>
                          <a:ea typeface="Times New Roman"/>
                        </a:rPr>
                        <a:t>8.171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-528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l-GR" sz="1600" b="1" i="0" dirty="0">
                          <a:solidFill>
                            <a:schemeClr val="bg1"/>
                          </a:solidFill>
                          <a:effectLst/>
                          <a:latin typeface="+mj-lt"/>
                          <a:ea typeface="Times New Roman"/>
                        </a:rPr>
                        <a:t>1.432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509">
                <a:tc>
                  <a:txBody>
                    <a:bodyPr/>
                    <a:lstStyle/>
                    <a:p>
                      <a:pPr>
                        <a:spcAft>
                          <a:spcPts val="0"/>
                        </a:spcAft>
                      </a:pPr>
                      <a:r>
                        <a:rPr lang="en-US" sz="1600" b="1" i="0" dirty="0">
                          <a:solidFill>
                            <a:schemeClr val="bg1"/>
                          </a:solidFill>
                          <a:effectLst/>
                          <a:latin typeface="+mj-lt"/>
                          <a:ea typeface="Times New Roman"/>
                        </a:rPr>
                        <a:t>EBIT</a:t>
                      </a:r>
                      <a:endParaRPr lang="el-GR" sz="1600" b="1" i="0" dirty="0">
                        <a:solidFill>
                          <a:schemeClr val="bg1"/>
                        </a:solidFill>
                        <a:effectLst/>
                        <a:latin typeface="+mj-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3.587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l-GR" sz="1600" b="1" i="0" dirty="0">
                          <a:solidFill>
                            <a:schemeClr val="bg1"/>
                          </a:solidFill>
                          <a:effectLst/>
                          <a:latin typeface="+mj-lt"/>
                          <a:ea typeface="Times New Roman"/>
                        </a:rPr>
                        <a:t>5.561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-1.713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l-GR" sz="1600" b="1" i="0" dirty="0">
                          <a:solidFill>
                            <a:schemeClr val="bg1"/>
                          </a:solidFill>
                          <a:effectLst/>
                          <a:latin typeface="+mj-lt"/>
                          <a:ea typeface="Times New Roman"/>
                        </a:rPr>
                        <a:t>260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509">
                <a:tc>
                  <a:txBody>
                    <a:bodyPr/>
                    <a:lstStyle/>
                    <a:p>
                      <a:pPr>
                        <a:spcAft>
                          <a:spcPts val="0"/>
                        </a:spcAft>
                      </a:pPr>
                      <a:r>
                        <a:rPr lang="el-GR" sz="1600" b="1" i="0" dirty="0">
                          <a:solidFill>
                            <a:schemeClr val="bg1"/>
                          </a:solidFill>
                          <a:effectLst/>
                          <a:latin typeface="+mj-lt"/>
                          <a:ea typeface="Times New Roman"/>
                        </a:rPr>
                        <a:t>Κέρδη προ φόρων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11.550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l-GR" sz="1600" b="1" i="0" dirty="0">
                          <a:solidFill>
                            <a:schemeClr val="bg1"/>
                          </a:solidFill>
                          <a:effectLst/>
                          <a:latin typeface="+mj-lt"/>
                          <a:ea typeface="Times New Roman"/>
                        </a:rPr>
                        <a:t>13.464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514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l-GR" sz="1600" b="1" i="0" dirty="0">
                          <a:solidFill>
                            <a:schemeClr val="bg1"/>
                          </a:solidFill>
                          <a:effectLst/>
                          <a:latin typeface="+mj-lt"/>
                          <a:ea typeface="Times New Roman"/>
                        </a:rPr>
                        <a:t>3.228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509">
                <a:tc>
                  <a:txBody>
                    <a:bodyPr/>
                    <a:lstStyle/>
                    <a:p>
                      <a:pPr>
                        <a:spcAft>
                          <a:spcPts val="0"/>
                        </a:spcAft>
                      </a:pPr>
                      <a:r>
                        <a:rPr lang="el-GR" sz="1600" b="1" i="0" dirty="0">
                          <a:solidFill>
                            <a:schemeClr val="bg1"/>
                          </a:solidFill>
                          <a:effectLst/>
                          <a:latin typeface="+mj-lt"/>
                          <a:ea typeface="Times New Roman"/>
                        </a:rPr>
                        <a:t>Μείον: Φόροι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2.010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l-GR" sz="1600" b="1" i="0" dirty="0">
                          <a:solidFill>
                            <a:schemeClr val="bg1"/>
                          </a:solidFill>
                          <a:effectLst/>
                          <a:latin typeface="+mj-lt"/>
                          <a:ea typeface="Times New Roman"/>
                        </a:rPr>
                        <a:t>2.588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187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l-GR" sz="1600" b="1" i="0" dirty="0">
                          <a:solidFill>
                            <a:schemeClr val="bg1"/>
                          </a:solidFill>
                          <a:effectLst/>
                          <a:latin typeface="+mj-lt"/>
                          <a:ea typeface="Times New Roman"/>
                        </a:rPr>
                        <a:t>894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509">
                <a:tc>
                  <a:txBody>
                    <a:bodyPr/>
                    <a:lstStyle/>
                    <a:p>
                      <a:pPr>
                        <a:spcAft>
                          <a:spcPts val="0"/>
                        </a:spcAft>
                      </a:pPr>
                      <a:r>
                        <a:rPr lang="el-GR" sz="1600" b="1" i="0" dirty="0">
                          <a:solidFill>
                            <a:schemeClr val="bg1"/>
                          </a:solidFill>
                          <a:effectLst/>
                          <a:latin typeface="+mj-lt"/>
                          <a:ea typeface="Times New Roman"/>
                        </a:rPr>
                        <a:t>Κέρδη μετά από φόρους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9.540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l-GR" sz="1600" b="1" i="0" dirty="0">
                          <a:solidFill>
                            <a:schemeClr val="bg1"/>
                          </a:solidFill>
                          <a:effectLst/>
                          <a:latin typeface="+mj-lt"/>
                          <a:ea typeface="Times New Roman"/>
                        </a:rPr>
                        <a:t>10.906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327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l-GR" sz="1600" b="1" i="0" dirty="0">
                          <a:solidFill>
                            <a:schemeClr val="bg1"/>
                          </a:solidFill>
                          <a:effectLst/>
                          <a:latin typeface="+mj-lt"/>
                          <a:ea typeface="Times New Roman"/>
                        </a:rPr>
                        <a:t>2.334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509">
                <a:tc>
                  <a:txBody>
                    <a:bodyPr/>
                    <a:lstStyle/>
                    <a:p>
                      <a:pPr>
                        <a:spcAft>
                          <a:spcPts val="0"/>
                        </a:spcAft>
                      </a:pPr>
                      <a:r>
                        <a:rPr lang="el-GR" sz="1600" b="1" i="0" u="sng" dirty="0">
                          <a:solidFill>
                            <a:schemeClr val="bg1"/>
                          </a:solidFill>
                          <a:effectLst/>
                          <a:latin typeface="+mj-lt"/>
                          <a:ea typeface="Times New Roman"/>
                        </a:rPr>
                        <a:t>Κατανέμονται σε:</a:t>
                      </a:r>
                      <a:endParaRPr lang="el-GR" sz="1600" b="1" i="0" dirty="0">
                        <a:solidFill>
                          <a:schemeClr val="bg1"/>
                        </a:solidFill>
                        <a:effectLst/>
                        <a:latin typeface="+mj-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l-GR" sz="1600" b="1" i="0" dirty="0">
                          <a:solidFill>
                            <a:schemeClr val="bg1"/>
                          </a:solidFill>
                          <a:effectLst/>
                          <a:latin typeface="+mj-lt"/>
                          <a:ea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algn="ctr">
                        <a:spcAft>
                          <a:spcPts val="0"/>
                        </a:spcAft>
                      </a:pPr>
                      <a:r>
                        <a:rPr lang="el-GR" sz="1600" b="1" i="0" dirty="0">
                          <a:solidFill>
                            <a:schemeClr val="bg1"/>
                          </a:solidFill>
                          <a:effectLst/>
                          <a:latin typeface="+mj-lt"/>
                          <a:ea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l-GR" sz="1600" b="1" i="0" dirty="0">
                          <a:solidFill>
                            <a:schemeClr val="bg1"/>
                          </a:solidFill>
                          <a:effectLst/>
                          <a:latin typeface="+mj-lt"/>
                          <a:ea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FFCC"/>
                    </a:solidFill>
                  </a:tcPr>
                </a:tc>
                <a:tc>
                  <a:txBody>
                    <a:bodyPr/>
                    <a:lstStyle/>
                    <a:p>
                      <a:pPr algn="ctr">
                        <a:spcAft>
                          <a:spcPts val="0"/>
                        </a:spcAft>
                      </a:pPr>
                      <a:r>
                        <a:rPr lang="el-GR" sz="1600" b="1" i="0" dirty="0">
                          <a:solidFill>
                            <a:schemeClr val="bg1"/>
                          </a:solidFill>
                          <a:effectLst/>
                          <a:latin typeface="+mj-lt"/>
                          <a:ea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426509">
                <a:tc>
                  <a:txBody>
                    <a:bodyPr/>
                    <a:lstStyle/>
                    <a:p>
                      <a:pPr>
                        <a:spcAft>
                          <a:spcPts val="0"/>
                        </a:spcAft>
                      </a:pPr>
                      <a:r>
                        <a:rPr lang="el-GR" sz="1600" b="1" i="0" dirty="0">
                          <a:solidFill>
                            <a:schemeClr val="bg1"/>
                          </a:solidFill>
                          <a:effectLst/>
                          <a:latin typeface="+mj-lt"/>
                          <a:ea typeface="Times New Roman"/>
                        </a:rPr>
                        <a:t>Μετόχους εταιρίας</a:t>
                      </a:r>
                      <a:r>
                        <a:rPr lang="en-US" sz="1600" b="1" i="0" dirty="0">
                          <a:solidFill>
                            <a:schemeClr val="bg1"/>
                          </a:solidFill>
                          <a:effectLst/>
                          <a:latin typeface="+mj-lt"/>
                          <a:ea typeface="Times New Roman"/>
                        </a:rPr>
                        <a:t> (59%)</a:t>
                      </a:r>
                      <a:endParaRPr lang="el-GR" sz="1600" b="1" i="0" dirty="0">
                        <a:solidFill>
                          <a:schemeClr val="bg1"/>
                        </a:solidFill>
                        <a:effectLst/>
                        <a:latin typeface="+mj-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l-GR" sz="1600" b="1" i="0" dirty="0">
                          <a:solidFill>
                            <a:schemeClr val="bg1"/>
                          </a:solidFill>
                          <a:effectLst/>
                          <a:latin typeface="+mj-lt"/>
                          <a:ea typeface="Times New Roman"/>
                        </a:rPr>
                        <a:t>5.706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a:spcAft>
                          <a:spcPts val="0"/>
                        </a:spcAft>
                      </a:pPr>
                      <a:r>
                        <a:rPr lang="el-GR" sz="1600" b="1" i="0" dirty="0">
                          <a:solidFill>
                            <a:schemeClr val="bg1"/>
                          </a:solidFill>
                          <a:effectLst/>
                          <a:latin typeface="+mj-lt"/>
                          <a:ea typeface="Times New Roman"/>
                        </a:rPr>
                        <a:t>7.319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l-GR" sz="1600" b="1" i="0" dirty="0">
                          <a:solidFill>
                            <a:schemeClr val="bg1"/>
                          </a:solidFill>
                          <a:effectLst/>
                          <a:latin typeface="+mj-lt"/>
                          <a:ea typeface="Times New Roman"/>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CC"/>
                    </a:solidFill>
                  </a:tcPr>
                </a:tc>
                <a:tc>
                  <a:txBody>
                    <a:bodyPr/>
                    <a:lstStyle/>
                    <a:p>
                      <a:pPr algn="ctr">
                        <a:spcAft>
                          <a:spcPts val="0"/>
                        </a:spcAft>
                      </a:pPr>
                      <a:r>
                        <a:rPr lang="el-GR" sz="1600" b="1" i="0" dirty="0">
                          <a:solidFill>
                            <a:schemeClr val="bg1"/>
                          </a:solidFill>
                          <a:effectLst/>
                          <a:latin typeface="+mj-lt"/>
                          <a:ea typeface="Times New Roman"/>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426509">
                <a:tc>
                  <a:txBody>
                    <a:bodyPr/>
                    <a:lstStyle/>
                    <a:p>
                      <a:pPr>
                        <a:spcAft>
                          <a:spcPts val="0"/>
                        </a:spcAft>
                      </a:pPr>
                      <a:r>
                        <a:rPr lang="el-GR" sz="1600" i="0" dirty="0">
                          <a:solidFill>
                            <a:srgbClr val="0000FF"/>
                          </a:solidFill>
                          <a:effectLst/>
                          <a:latin typeface="+mj-lt"/>
                          <a:ea typeface="Times New Roman"/>
                        </a:rPr>
                        <a:t>Μετόχους Μειοψηφίας</a:t>
                      </a:r>
                      <a:r>
                        <a:rPr lang="en-US" sz="1600" i="0" dirty="0">
                          <a:solidFill>
                            <a:srgbClr val="0000FF"/>
                          </a:solidFill>
                          <a:effectLst/>
                          <a:latin typeface="+mj-lt"/>
                          <a:ea typeface="Times New Roman"/>
                        </a:rPr>
                        <a:t>( 41%)</a:t>
                      </a:r>
                      <a:endParaRPr lang="el-GR" sz="1600" i="0" dirty="0">
                        <a:effectLst/>
                        <a:latin typeface="+mj-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i="0" dirty="0">
                          <a:solidFill>
                            <a:srgbClr val="0000FF"/>
                          </a:solidFill>
                          <a:effectLst/>
                          <a:latin typeface="+mj-lt"/>
                          <a:ea typeface="Times New Roman"/>
                        </a:rPr>
                        <a:t>3.834</a:t>
                      </a:r>
                      <a:endParaRPr lang="el-GR" sz="1600" i="0" dirty="0">
                        <a:effectLst/>
                        <a:latin typeface="+mj-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l-GR" sz="1600" b="1" i="0" dirty="0">
                          <a:solidFill>
                            <a:schemeClr val="bg1"/>
                          </a:solidFill>
                          <a:effectLst/>
                          <a:latin typeface="+mj-lt"/>
                          <a:ea typeface="Times New Roman"/>
                        </a:rPr>
                        <a:t>3.587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l-GR" sz="1600" b="1" i="0" dirty="0">
                          <a:solidFill>
                            <a:schemeClr val="bg1"/>
                          </a:solidFill>
                          <a:effectLst/>
                          <a:latin typeface="+mj-lt"/>
                          <a:ea typeface="Times New Roman"/>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853018">
                <a:tc>
                  <a:txBody>
                    <a:bodyPr/>
                    <a:lstStyle/>
                    <a:p>
                      <a:pPr>
                        <a:spcAft>
                          <a:spcPts val="0"/>
                        </a:spcAft>
                      </a:pPr>
                      <a:r>
                        <a:rPr lang="el-GR" sz="1600" b="1" i="0" dirty="0">
                          <a:solidFill>
                            <a:schemeClr val="bg1"/>
                          </a:solidFill>
                          <a:effectLst/>
                          <a:latin typeface="+mj-lt"/>
                          <a:ea typeface="Times New Roman"/>
                        </a:rPr>
                        <a:t>Κέρδη μετά από φόρους ανά μετοχή σε ευρώ</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0,18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l-GR" sz="1600" b="1" i="0" dirty="0">
                          <a:solidFill>
                            <a:schemeClr val="bg1"/>
                          </a:solidFill>
                          <a:effectLst/>
                          <a:latin typeface="+mj-lt"/>
                          <a:ea typeface="Times New Roman"/>
                        </a:rPr>
                        <a:t>0,23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l-GR" sz="1600" b="1" i="0" dirty="0">
                          <a:solidFill>
                            <a:schemeClr val="bg1"/>
                          </a:solidFill>
                          <a:effectLst/>
                          <a:latin typeface="+mj-lt"/>
                          <a:ea typeface="Times New Roman"/>
                        </a:rPr>
                        <a:t>0,01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l-GR" sz="1600" b="1" i="0" dirty="0">
                          <a:solidFill>
                            <a:schemeClr val="bg1"/>
                          </a:solidFill>
                          <a:effectLst/>
                          <a:latin typeface="+mj-lt"/>
                          <a:ea typeface="Times New Roman"/>
                        </a:rPr>
                        <a:t>0,07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17270573"/>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23528" y="1268760"/>
            <a:ext cx="8568952" cy="5328592"/>
          </a:xfrm>
        </p:spPr>
        <p:txBody>
          <a:bodyPr>
            <a:normAutofit lnSpcReduction="10000"/>
          </a:bodyPr>
          <a:lstStyle/>
          <a:p>
            <a:r>
              <a:rPr lang="el-GR" sz="3200" b="1" dirty="0" smtClean="0">
                <a:solidFill>
                  <a:srgbClr val="0070C0"/>
                </a:solidFill>
              </a:rPr>
              <a:t>Κώδικας Βιβλίων  &amp; Στοιχείων  (Κ.Β.Σ.) 37  άρθρων.</a:t>
            </a:r>
            <a:endParaRPr lang="en-US" sz="3200" b="1" dirty="0" smtClean="0">
              <a:solidFill>
                <a:srgbClr val="0070C0"/>
              </a:solidFill>
            </a:endParaRPr>
          </a:p>
          <a:p>
            <a:pPr>
              <a:buFontTx/>
              <a:buNone/>
            </a:pPr>
            <a:endParaRPr lang="el-GR" sz="3200" b="1" dirty="0" smtClean="0">
              <a:solidFill>
                <a:schemeClr val="tx2">
                  <a:lumMod val="50000"/>
                </a:schemeClr>
              </a:solidFill>
            </a:endParaRPr>
          </a:p>
          <a:p>
            <a:r>
              <a:rPr lang="el-GR" sz="3200" b="1" dirty="0" smtClean="0">
                <a:solidFill>
                  <a:schemeClr val="tx2">
                    <a:lumMod val="50000"/>
                  </a:schemeClr>
                </a:solidFill>
              </a:rPr>
              <a:t> </a:t>
            </a:r>
            <a:r>
              <a:rPr lang="el-GR" sz="3200" b="1" dirty="0" smtClean="0">
                <a:solidFill>
                  <a:srgbClr val="7030A0"/>
                </a:solidFill>
              </a:rPr>
              <a:t>Ελληνικό Γενικό Λογιστικό</a:t>
            </a:r>
            <a:r>
              <a:rPr lang="en-US" sz="3200" b="1" dirty="0" smtClean="0">
                <a:solidFill>
                  <a:srgbClr val="7030A0"/>
                </a:solidFill>
              </a:rPr>
              <a:t> </a:t>
            </a:r>
            <a:r>
              <a:rPr lang="el-GR" sz="3200" b="1" dirty="0" smtClean="0">
                <a:solidFill>
                  <a:srgbClr val="7030A0"/>
                </a:solidFill>
              </a:rPr>
              <a:t>Σχέδιο</a:t>
            </a:r>
            <a:r>
              <a:rPr lang="en-US" sz="3200" b="1" dirty="0" smtClean="0">
                <a:solidFill>
                  <a:srgbClr val="7030A0"/>
                </a:solidFill>
              </a:rPr>
              <a:t> </a:t>
            </a:r>
            <a:r>
              <a:rPr lang="el-GR" sz="3200" b="1" dirty="0" smtClean="0">
                <a:solidFill>
                  <a:srgbClr val="7030A0"/>
                </a:solidFill>
              </a:rPr>
              <a:t>(Ε.Γ.Λ.Σ.)</a:t>
            </a:r>
          </a:p>
          <a:p>
            <a:endParaRPr lang="el-GR" sz="3200" b="1" dirty="0" smtClean="0">
              <a:solidFill>
                <a:schemeClr val="tx2">
                  <a:lumMod val="50000"/>
                </a:schemeClr>
              </a:solidFill>
            </a:endParaRPr>
          </a:p>
          <a:p>
            <a:r>
              <a:rPr lang="el-GR" sz="3200" b="1" dirty="0" smtClean="0">
                <a:solidFill>
                  <a:srgbClr val="C00000"/>
                </a:solidFill>
              </a:rPr>
              <a:t>Διεθνή Πρότυπα Χρηματοοικονομικής Πληροφόρησης  (Δ.Π.Χ.Π.)</a:t>
            </a:r>
          </a:p>
          <a:p>
            <a:endParaRPr lang="el-GR" sz="3200" b="1" dirty="0" smtClean="0">
              <a:solidFill>
                <a:schemeClr val="tx2">
                  <a:lumMod val="50000"/>
                </a:schemeClr>
              </a:solidFill>
            </a:endParaRPr>
          </a:p>
          <a:p>
            <a:r>
              <a:rPr lang="el-GR" sz="3200" b="1" dirty="0" smtClean="0">
                <a:solidFill>
                  <a:srgbClr val="006600"/>
                </a:solidFill>
              </a:rPr>
              <a:t>Ελληνικά Λογιστικά Πρότυπα (Ε.Λ.Π.)</a:t>
            </a:r>
          </a:p>
          <a:p>
            <a:endParaRPr lang="el-GR" dirty="0"/>
          </a:p>
        </p:txBody>
      </p:sp>
      <p:sp>
        <p:nvSpPr>
          <p:cNvPr id="3" name="2 - Τίτλος"/>
          <p:cNvSpPr>
            <a:spLocks noGrp="1"/>
          </p:cNvSpPr>
          <p:nvPr>
            <p:ph type="title"/>
          </p:nvPr>
        </p:nvSpPr>
        <p:spPr>
          <a:xfrm>
            <a:off x="179512" y="152400"/>
            <a:ext cx="8784976" cy="756320"/>
          </a:xfrm>
        </p:spPr>
        <p:txBody>
          <a:bodyPr>
            <a:normAutofit/>
          </a:bodyPr>
          <a:lstStyle/>
          <a:p>
            <a:pPr algn="ctr"/>
            <a:r>
              <a:rPr lang="el-GR" sz="3600" b="1" u="sng" dirty="0" smtClean="0">
                <a:solidFill>
                  <a:schemeClr val="tx2">
                    <a:lumMod val="50000"/>
                  </a:schemeClr>
                </a:solidFill>
              </a:rPr>
              <a:t>ΝΟΜΙΚΟ  ΠΕΡΙΒΑΛΛΟΝ  ΛΕΙΤΟΥΡΓΙΑΣ</a:t>
            </a:r>
            <a:endParaRPr lang="el-GR" sz="3600"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60648"/>
            <a:ext cx="9144000" cy="908720"/>
          </a:xfrm>
        </p:spPr>
        <p:txBody>
          <a:bodyPr>
            <a:noAutofit/>
          </a:bodyPr>
          <a:lstStyle/>
          <a:p>
            <a:pPr algn="ctr"/>
            <a:r>
              <a:rPr lang="el-GR" sz="3200" b="1" dirty="0" smtClean="0">
                <a:solidFill>
                  <a:srgbClr val="FFC000"/>
                </a:solidFill>
              </a:rPr>
              <a:t/>
            </a:r>
            <a:br>
              <a:rPr lang="el-GR" sz="3200" b="1" dirty="0" smtClean="0">
                <a:solidFill>
                  <a:srgbClr val="FFC000"/>
                </a:solidFill>
              </a:rPr>
            </a:br>
            <a:r>
              <a:rPr lang="el-GR" sz="3200" b="1" dirty="0" smtClean="0">
                <a:solidFill>
                  <a:srgbClr val="FFC000"/>
                </a:solidFill>
              </a:rPr>
              <a:t>ΝΟΜΟΘΕΣΙΑ ΧΡΗΜΑΤΟΟΙΚΟΝΟΜΙΚΩΝ ΚΑΤΑΣΤΑΣΕΩΝ</a:t>
            </a:r>
            <a:endParaRPr lang="el-GR" sz="3200" b="1" dirty="0">
              <a:solidFill>
                <a:srgbClr val="FFC000"/>
              </a:solidFill>
            </a:endParaRPr>
          </a:p>
        </p:txBody>
      </p:sp>
      <p:sp>
        <p:nvSpPr>
          <p:cNvPr id="3" name="2 - Θέση περιεχομένου"/>
          <p:cNvSpPr>
            <a:spLocks noGrp="1"/>
          </p:cNvSpPr>
          <p:nvPr>
            <p:ph idx="1"/>
          </p:nvPr>
        </p:nvSpPr>
        <p:spPr>
          <a:xfrm>
            <a:off x="457200" y="1124744"/>
            <a:ext cx="8229600" cy="5328592"/>
          </a:xfrm>
        </p:spPr>
        <p:txBody>
          <a:bodyPr>
            <a:normAutofit lnSpcReduction="10000"/>
          </a:bodyPr>
          <a:lstStyle/>
          <a:p>
            <a:r>
              <a:rPr lang="el-GR" sz="2800" dirty="0" smtClean="0"/>
              <a:t>Σύμφωνα με την ελληνική και κοινοτική Νομοθεσία οι ελληνικές επιχειρήσεις εκδίδουν τις παρακάτω χρηματοοικονομικές Καταστάσεις: </a:t>
            </a:r>
          </a:p>
          <a:p>
            <a:pPr algn="ctr"/>
            <a:r>
              <a:rPr lang="el-GR" sz="2800" u="sng" dirty="0" smtClean="0"/>
              <a:t>Υποχρεωτικές από την Εμπορική – Φορολογική Νομοθεσία</a:t>
            </a:r>
          </a:p>
          <a:p>
            <a:r>
              <a:rPr lang="el-GR" sz="2800" dirty="0" smtClean="0"/>
              <a:t>1. Yποχρεωτικές από εταιρείες που εκδίδονται μέχρι την 31/12/2014</a:t>
            </a:r>
          </a:p>
          <a:p>
            <a:r>
              <a:rPr lang="el-GR" sz="2800" dirty="0" smtClean="0"/>
              <a:t>2. Yποχρεωτικές από εταιρείες που εκδίδονται από περιόδους μετά την 31-12-2014 και Ενοποιημένες Χρηματοοικονομικές-Λογιστικές Καταστάσεις</a:t>
            </a:r>
          </a:p>
          <a:p>
            <a:r>
              <a:rPr lang="el-GR" sz="2800" dirty="0" smtClean="0"/>
              <a:t>3. Yποχρεωτικές από εισηγμένες εταιρείες, καθώς και όσες επιθυμούν προαιρετικά.</a:t>
            </a:r>
          </a:p>
          <a:p>
            <a:endParaRPr lang="el-GR" sz="2800" dirty="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pPr algn="ctr"/>
            <a:r>
              <a:rPr lang="el-GR" sz="3600" b="1" dirty="0" smtClean="0">
                <a:solidFill>
                  <a:schemeClr val="tx2">
                    <a:lumMod val="50000"/>
                  </a:schemeClr>
                </a:solidFill>
              </a:rPr>
              <a:t>1. Yποχρεωτικές από εταιρείες που εκδίδονται μέχρι την 31/12/2014</a:t>
            </a:r>
            <a:endParaRPr lang="el-GR" sz="3600" b="1" dirty="0"/>
          </a:p>
        </p:txBody>
      </p:sp>
      <p:sp>
        <p:nvSpPr>
          <p:cNvPr id="3" name="2 - Θέση περιεχομένου"/>
          <p:cNvSpPr>
            <a:spLocks noGrp="1"/>
          </p:cNvSpPr>
          <p:nvPr>
            <p:ph idx="1"/>
          </p:nvPr>
        </p:nvSpPr>
        <p:spPr/>
        <p:txBody>
          <a:bodyPr/>
          <a:lstStyle/>
          <a:p>
            <a:pPr algn="just"/>
            <a:r>
              <a:rPr lang="el-GR" dirty="0" smtClean="0"/>
              <a:t>Σύμφωνα με τον πρόσφατο Ν. 4308/21.11.2014 «περί Ελληνικών Λογιστικών Προτύπων κ.λπ.», παύεται για περιόδους που αρχίζουν μετά την </a:t>
            </a:r>
            <a:r>
              <a:rPr lang="el-GR" dirty="0" smtClean="0">
                <a:latin typeface="Cambria" pitchFamily="18" charset="0"/>
              </a:rPr>
              <a:t>31</a:t>
            </a:r>
            <a:r>
              <a:rPr lang="el-GR" dirty="0" smtClean="0"/>
              <a:t>η Δεκεμβρίου 2014 η ισχύς της κατάρτισης των «Ετήσιων Οικονομικών (Λογιστικών) Καταστάσεων» σύμφωνα με την ΙV Οδηγία (Directive) της Ευρωπαϊκής Ένωσης «περί Δικαίου των Εταιρειών». </a:t>
            </a:r>
            <a:endParaRPr lang="el-G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 Θέση αριθμού διαφάνειας"/>
          <p:cNvSpPr>
            <a:spLocks noGrp="1"/>
          </p:cNvSpPr>
          <p:nvPr>
            <p:ph type="sldNum" sz="quarter" idx="4294967295"/>
          </p:nvPr>
        </p:nvSpPr>
        <p:spPr>
          <a:xfrm>
            <a:off x="6553200" y="6243638"/>
            <a:ext cx="2133600" cy="457200"/>
          </a:xfrm>
          <a:prstGeom prst="rect">
            <a:avLst/>
          </a:prstGeom>
        </p:spPr>
        <p:txBody>
          <a:bodyPr/>
          <a:lstStyle/>
          <a:p>
            <a:pPr>
              <a:defRPr/>
            </a:pPr>
            <a:fld id="{DE4E7897-FCF9-4EE1-8DC3-7453FA271689}" type="slidenum">
              <a:rPr lang="el-GR" altLang="en-US"/>
              <a:pPr>
                <a:defRPr/>
              </a:pPr>
              <a:t>17</a:t>
            </a:fld>
            <a:endParaRPr lang="el-GR" altLang="en-US" dirty="0"/>
          </a:p>
        </p:txBody>
      </p:sp>
      <p:sp>
        <p:nvSpPr>
          <p:cNvPr id="3075" name="Rectangle 8"/>
          <p:cNvSpPr>
            <a:spLocks noGrp="1" noChangeArrowheads="1"/>
          </p:cNvSpPr>
          <p:nvPr>
            <p:ph type="title"/>
          </p:nvPr>
        </p:nvSpPr>
        <p:spPr>
          <a:xfrm>
            <a:off x="457200" y="152400"/>
            <a:ext cx="8229600" cy="756320"/>
          </a:xfrm>
        </p:spPr>
        <p:txBody>
          <a:bodyPr>
            <a:normAutofit/>
          </a:bodyPr>
          <a:lstStyle/>
          <a:p>
            <a:pPr algn="ctr" eaLnBrk="1" hangingPunct="1"/>
            <a:r>
              <a:rPr lang="el-GR" sz="3200" b="1" dirty="0" smtClean="0">
                <a:solidFill>
                  <a:schemeClr val="tx2">
                    <a:lumMod val="50000"/>
                  </a:schemeClr>
                </a:solidFill>
                <a:latin typeface="Arial" charset="0"/>
              </a:rPr>
              <a:t>ΕΙΣΑΓΩΓΙΚΕΣ ΛΟΓΙΣΤΙΚΕΣ ΕΝΝΟΙΕΣ 	</a:t>
            </a:r>
          </a:p>
        </p:txBody>
      </p:sp>
      <p:sp>
        <p:nvSpPr>
          <p:cNvPr id="3076" name="Rectangle 9"/>
          <p:cNvSpPr>
            <a:spLocks noGrp="1" noChangeArrowheads="1"/>
          </p:cNvSpPr>
          <p:nvPr>
            <p:ph type="body" idx="1"/>
          </p:nvPr>
        </p:nvSpPr>
        <p:spPr>
          <a:xfrm>
            <a:off x="323850" y="980728"/>
            <a:ext cx="8568630" cy="5616624"/>
          </a:xfrm>
        </p:spPr>
        <p:txBody>
          <a:bodyPr>
            <a:normAutofit lnSpcReduction="10000"/>
          </a:bodyPr>
          <a:lstStyle/>
          <a:p>
            <a:pPr algn="just" eaLnBrk="1" hangingPunct="1">
              <a:buFont typeface="Wingdings" pitchFamily="2" charset="2"/>
              <a:buChar char="q"/>
            </a:pPr>
            <a:r>
              <a:rPr lang="en-US" sz="2600" b="1" dirty="0" smtClean="0">
                <a:solidFill>
                  <a:srgbClr val="FF0000"/>
                </a:solidFill>
              </a:rPr>
              <a:t>O</a:t>
            </a:r>
            <a:r>
              <a:rPr lang="el-GR" sz="2600" b="1" dirty="0" smtClean="0">
                <a:solidFill>
                  <a:srgbClr val="FF0000"/>
                </a:solidFill>
              </a:rPr>
              <a:t>ΙΚΟΝΟΜΙΚΗ ΜΟΝΑΔΑ</a:t>
            </a:r>
            <a:r>
              <a:rPr lang="en-US" sz="2600" b="1" dirty="0" smtClean="0">
                <a:solidFill>
                  <a:srgbClr val="FF0000"/>
                </a:solidFill>
              </a:rPr>
              <a:t>: </a:t>
            </a:r>
            <a:r>
              <a:rPr lang="el-GR" sz="2400" dirty="0" smtClean="0"/>
              <a:t> Ο οργανωμένος συνδυασμός των συντελεστών παραγωγής για την  επίτευξη συγκεκριμένων αντικειμενικών σκοπών  </a:t>
            </a:r>
          </a:p>
          <a:p>
            <a:pPr algn="just" eaLnBrk="1" hangingPunct="1">
              <a:buFont typeface="Wingdings" pitchFamily="2" charset="2"/>
              <a:buNone/>
            </a:pPr>
            <a:endParaRPr lang="el-GR" sz="2400" i="1" dirty="0" smtClean="0"/>
          </a:p>
          <a:p>
            <a:pPr algn="just" eaLnBrk="1" hangingPunct="1">
              <a:buFont typeface="Wingdings" pitchFamily="2" charset="2"/>
              <a:buNone/>
            </a:pPr>
            <a:r>
              <a:rPr lang="el-GR" sz="2400" u="sng" dirty="0" smtClean="0"/>
              <a:t>Κριτήρια</a:t>
            </a:r>
            <a:r>
              <a:rPr lang="el-GR" sz="2400" dirty="0" smtClean="0"/>
              <a:t> διάκρισης οικονομικών μονάδων</a:t>
            </a:r>
            <a:r>
              <a:rPr lang="en-US" sz="2400" dirty="0" smtClean="0"/>
              <a:t>:</a:t>
            </a:r>
            <a:endParaRPr lang="el-GR" sz="2400" dirty="0" smtClean="0"/>
          </a:p>
          <a:p>
            <a:pPr algn="just" eaLnBrk="1" hangingPunct="1">
              <a:buFont typeface="Wingdings" pitchFamily="2" charset="2"/>
              <a:buChar char="ü"/>
            </a:pPr>
            <a:r>
              <a:rPr lang="el-GR" sz="2400" dirty="0" smtClean="0"/>
              <a:t>Είδος φορέα (δημόσιες, μικτές, ιδιωτικές)</a:t>
            </a:r>
          </a:p>
          <a:p>
            <a:pPr algn="just" eaLnBrk="1" hangingPunct="1">
              <a:buFont typeface="Wingdings" pitchFamily="2" charset="2"/>
              <a:buChar char="ü"/>
            </a:pPr>
            <a:r>
              <a:rPr lang="el-GR" sz="2400" dirty="0" smtClean="0"/>
              <a:t>Αντικείμενο δραστηριότητας (εμπορικές, βιομηχανικές, τραπεζικές, ναυτιλιακές κ.λ.π.)</a:t>
            </a:r>
          </a:p>
          <a:p>
            <a:pPr algn="just" eaLnBrk="1" hangingPunct="1">
              <a:buFont typeface="Wingdings" pitchFamily="2" charset="2"/>
              <a:buChar char="ü"/>
            </a:pPr>
            <a:r>
              <a:rPr lang="el-GR" sz="2400" dirty="0" smtClean="0"/>
              <a:t>Νομική μορφή (ατομικές, ομόρρυθμες, ετερόρρυθμες, εταιρείες περιορισμένης ευθύνης, αφανείς)</a:t>
            </a:r>
          </a:p>
          <a:p>
            <a:pPr algn="just">
              <a:buFont typeface="Wingdings" pitchFamily="2" charset="2"/>
              <a:buChar char="ü"/>
            </a:pPr>
            <a:r>
              <a:rPr lang="el-GR" sz="2400" dirty="0" smtClean="0"/>
              <a:t>Μέγεθος με κριτήρια κατάταξης των εταιριών τον αριθμό των εργαζομένων, τον κύκλο εργασιών κ.τ.λ. (μικρές, μεσαίες, μεγάλες)</a:t>
            </a:r>
          </a:p>
          <a:p>
            <a:pPr algn="just" eaLnBrk="1" hangingPunct="1">
              <a:buFont typeface="Wingdings" pitchFamily="2" charset="2"/>
              <a:buChar char="ü"/>
            </a:pPr>
            <a:r>
              <a:rPr lang="el-GR" sz="2400" dirty="0" smtClean="0"/>
              <a:t>Επιδίωξη ή μη του κέρδους (κερδοσκοπικές/ ποριστικές, μη κερδοσκοπικές</a:t>
            </a:r>
            <a:r>
              <a:rPr lang="en-US" sz="2400" dirty="0" smtClean="0"/>
              <a:t>/</a:t>
            </a:r>
            <a:r>
              <a:rPr lang="el-GR" sz="2400" dirty="0" smtClean="0"/>
              <a:t>εξισωτικές, προσαυξητικές)  </a:t>
            </a:r>
          </a:p>
          <a:p>
            <a:pPr eaLnBrk="1" hangingPunct="1">
              <a:buFont typeface="Wingdings" pitchFamily="2" charset="2"/>
              <a:buChar char="ü"/>
            </a:pPr>
            <a:endParaRPr lang="el-GR" sz="2400" dirty="0" smtClean="0"/>
          </a:p>
          <a:p>
            <a:pPr eaLnBrk="1" hangingPunct="1">
              <a:buFont typeface="Wingdings" pitchFamily="2" charset="2"/>
              <a:buNone/>
            </a:pPr>
            <a:endParaRPr lang="el-GR" sz="2000" dirty="0" smtClean="0"/>
          </a:p>
        </p:txBody>
      </p:sp>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Autofit/>
          </a:bodyPr>
          <a:lstStyle/>
          <a:p>
            <a:pPr algn="ctr"/>
            <a:r>
              <a:rPr lang="el-GR" sz="3200" b="1" dirty="0" smtClean="0"/>
              <a:t/>
            </a:r>
            <a:br>
              <a:rPr lang="el-GR" sz="3200" b="1" dirty="0" smtClean="0"/>
            </a:br>
            <a:r>
              <a:rPr lang="el-GR" sz="3200" b="1" dirty="0" smtClean="0">
                <a:solidFill>
                  <a:schemeClr val="accent2">
                    <a:lumMod val="75000"/>
                  </a:schemeClr>
                </a:solidFill>
              </a:rPr>
              <a:t>2. Yποχρεωτικές από εταιρείες που εκδίδονται από περιόδους μετά την 31-12-2014 και Ενοποιημένες Χρηματοοικονομικές-Λογιστικές Καταστάσεις </a:t>
            </a:r>
            <a:r>
              <a:rPr lang="en-US" sz="3200" b="1" dirty="0" smtClean="0">
                <a:solidFill>
                  <a:schemeClr val="accent2">
                    <a:lumMod val="75000"/>
                  </a:schemeClr>
                </a:solidFill>
              </a:rPr>
              <a:t>[i]</a:t>
            </a:r>
            <a:endParaRPr lang="el-GR" sz="3200" b="1" dirty="0"/>
          </a:p>
        </p:txBody>
      </p:sp>
      <p:sp>
        <p:nvSpPr>
          <p:cNvPr id="3" name="2 - Θέση περιεχομένου"/>
          <p:cNvSpPr>
            <a:spLocks noGrp="1"/>
          </p:cNvSpPr>
          <p:nvPr>
            <p:ph idx="1"/>
          </p:nvPr>
        </p:nvSpPr>
        <p:spPr>
          <a:xfrm>
            <a:off x="323528" y="2060848"/>
            <a:ext cx="8568952" cy="4464496"/>
          </a:xfrm>
        </p:spPr>
        <p:txBody>
          <a:bodyPr/>
          <a:lstStyle/>
          <a:p>
            <a:pPr algn="just"/>
            <a:r>
              <a:rPr lang="el-GR" dirty="0" smtClean="0"/>
              <a:t>Σύμφωνα με το λογιστικό σκέλος της Οδηγίας 2013/34 της Ευρωπαϊκής Ένωσης –η οποία ενσωματώθηκε στην ελληνική νομοθεσία με τον πρόσφατο Ν. 4308/21.11.2014 «περί Ελληνικών Λογιστικών Προτύπων ΕΛΠ κ.λπ.» –, οι Χρηματοοικονομικές Καταστάσεις που υποχρεώνονται να εκδίδουν οι ελληνικές εταιρείες, για περιόδους που αρχίζουν μετά την </a:t>
            </a:r>
            <a:r>
              <a:rPr lang="el-GR" dirty="0" smtClean="0">
                <a:latin typeface="Cambria" pitchFamily="18" charset="0"/>
              </a:rPr>
              <a:t>31</a:t>
            </a:r>
            <a:r>
              <a:rPr lang="el-GR" dirty="0" smtClean="0"/>
              <a:t>η Δεκεμβρίου 2014 είναι οι ακόλουθες:</a:t>
            </a:r>
            <a:endParaRPr lang="el-GR"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152400"/>
            <a:ext cx="8784976" cy="1980456"/>
          </a:xfrm>
        </p:spPr>
        <p:txBody>
          <a:bodyPr>
            <a:noAutofit/>
          </a:bodyPr>
          <a:lstStyle/>
          <a:p>
            <a:pPr algn="ctr"/>
            <a:r>
              <a:rPr lang="el-GR" sz="3200" b="1" dirty="0" smtClean="0">
                <a:solidFill>
                  <a:schemeClr val="accent2">
                    <a:lumMod val="75000"/>
                  </a:schemeClr>
                </a:solidFill>
              </a:rPr>
              <a:t>2. Yποχρεωτικές από εταιρείες που εκδίδονται από περιόδους μετά την 31-12-2014 και Ενοποιημένες Χρηματοοικονομικές-Λογιστικές Καταστάσεις</a:t>
            </a:r>
            <a:r>
              <a:rPr lang="en-US" sz="3200" b="1" dirty="0" smtClean="0">
                <a:solidFill>
                  <a:schemeClr val="accent2">
                    <a:lumMod val="75000"/>
                  </a:schemeClr>
                </a:solidFill>
              </a:rPr>
              <a:t> [ii]</a:t>
            </a:r>
            <a:endParaRPr lang="el-GR" sz="3200" dirty="0">
              <a:solidFill>
                <a:schemeClr val="accent2">
                  <a:lumMod val="75000"/>
                </a:schemeClr>
              </a:solidFill>
            </a:endParaRPr>
          </a:p>
        </p:txBody>
      </p:sp>
      <p:sp>
        <p:nvSpPr>
          <p:cNvPr id="3" name="2 - Θέση περιεχομένου"/>
          <p:cNvSpPr>
            <a:spLocks noGrp="1"/>
          </p:cNvSpPr>
          <p:nvPr>
            <p:ph idx="1"/>
          </p:nvPr>
        </p:nvSpPr>
        <p:spPr>
          <a:xfrm>
            <a:off x="457200" y="2204864"/>
            <a:ext cx="8229600" cy="4392488"/>
          </a:xfrm>
        </p:spPr>
        <p:txBody>
          <a:bodyPr/>
          <a:lstStyle/>
          <a:p>
            <a:r>
              <a:rPr lang="el-GR" dirty="0" smtClean="0"/>
              <a:t>Οι χρηματοοικονομικές καταστάσεις των μεγάλων οντοτήτων περιλαμβάνουν: </a:t>
            </a:r>
          </a:p>
          <a:p>
            <a:r>
              <a:rPr lang="el-GR" dirty="0" smtClean="0"/>
              <a:t>i. τον Ισολογισμό ή Κατάσταση Χρηματοοικονομικής Θέσης, </a:t>
            </a:r>
          </a:p>
          <a:p>
            <a:r>
              <a:rPr lang="el-GR" dirty="0" smtClean="0"/>
              <a:t>ii. την Κατάσταση Αποτελεσμάτων, </a:t>
            </a:r>
          </a:p>
          <a:p>
            <a:r>
              <a:rPr lang="el-GR" dirty="0" smtClean="0"/>
              <a:t>iii. την Κατάσταση Μεταβολών Καθαρής Θέσης, </a:t>
            </a:r>
          </a:p>
          <a:p>
            <a:r>
              <a:rPr lang="el-GR" dirty="0" smtClean="0"/>
              <a:t>iv. την Κατάσταση Χρηματοροών, </a:t>
            </a:r>
          </a:p>
          <a:p>
            <a:r>
              <a:rPr lang="el-GR" dirty="0" smtClean="0"/>
              <a:t>v. το Προσάρτημα.</a:t>
            </a:r>
            <a:endParaRPr lang="el-GR" dirty="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152400"/>
            <a:ext cx="8712968" cy="2196480"/>
          </a:xfrm>
        </p:spPr>
        <p:txBody>
          <a:bodyPr>
            <a:noAutofit/>
          </a:bodyPr>
          <a:lstStyle/>
          <a:p>
            <a:pPr algn="ctr"/>
            <a:r>
              <a:rPr lang="el-GR" sz="3200" b="1" dirty="0" smtClean="0">
                <a:solidFill>
                  <a:schemeClr val="accent2">
                    <a:lumMod val="75000"/>
                  </a:schemeClr>
                </a:solidFill>
              </a:rPr>
              <a:t>2. Yποχρεωτικές από εταιρείες που εκδίδονται από περιόδους μετά την 31-12-2014 και Ενοποιημένες Χρηματοοικονομικές-Λογιστικές Καταστάσεις</a:t>
            </a:r>
            <a:r>
              <a:rPr lang="en-US" sz="3200" b="1" dirty="0" smtClean="0">
                <a:solidFill>
                  <a:schemeClr val="accent2">
                    <a:lumMod val="75000"/>
                  </a:schemeClr>
                </a:solidFill>
              </a:rPr>
              <a:t> [iii]</a:t>
            </a:r>
            <a:endParaRPr lang="el-GR" sz="3200" dirty="0">
              <a:solidFill>
                <a:schemeClr val="accent2">
                  <a:lumMod val="75000"/>
                </a:schemeClr>
              </a:solidFill>
            </a:endParaRPr>
          </a:p>
        </p:txBody>
      </p:sp>
      <p:sp>
        <p:nvSpPr>
          <p:cNvPr id="3" name="2 - Θέση περιεχομένου"/>
          <p:cNvSpPr>
            <a:spLocks noGrp="1"/>
          </p:cNvSpPr>
          <p:nvPr>
            <p:ph idx="1"/>
          </p:nvPr>
        </p:nvSpPr>
        <p:spPr>
          <a:xfrm>
            <a:off x="457200" y="2636912"/>
            <a:ext cx="8229600" cy="3459088"/>
          </a:xfrm>
        </p:spPr>
        <p:txBody>
          <a:bodyPr/>
          <a:lstStyle/>
          <a:p>
            <a:r>
              <a:rPr lang="el-GR" dirty="0" smtClean="0"/>
              <a:t>Οι χρηματοοικονομικές καταστάσεις των μεσαίων οντοτήτων περιλαμβάνουν: </a:t>
            </a:r>
          </a:p>
          <a:p>
            <a:r>
              <a:rPr lang="el-GR" dirty="0" smtClean="0"/>
              <a:t>i. τον Ισολογισμό ή Κατάσταση Χρηματοοικονομικής Θέσης, </a:t>
            </a:r>
          </a:p>
          <a:p>
            <a:r>
              <a:rPr lang="el-GR" dirty="0" smtClean="0"/>
              <a:t>ii. την Κατάσταση Αποτελεσμάτων, </a:t>
            </a:r>
          </a:p>
          <a:p>
            <a:r>
              <a:rPr lang="el-GR" dirty="0" smtClean="0"/>
              <a:t>iii. την Κατάσταση Μεταβολών Καθαρής Θέσης, </a:t>
            </a:r>
          </a:p>
          <a:p>
            <a:r>
              <a:rPr lang="el-GR" dirty="0" smtClean="0"/>
              <a:t>iv. το Προσάρτημα.</a:t>
            </a:r>
            <a:endParaRPr lang="el-GR" dirty="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152400"/>
            <a:ext cx="8640960" cy="2196480"/>
          </a:xfrm>
        </p:spPr>
        <p:txBody>
          <a:bodyPr>
            <a:noAutofit/>
          </a:bodyPr>
          <a:lstStyle/>
          <a:p>
            <a:pPr algn="ctr"/>
            <a:r>
              <a:rPr lang="el-GR" sz="3200" b="1" dirty="0" smtClean="0">
                <a:solidFill>
                  <a:schemeClr val="accent2">
                    <a:lumMod val="75000"/>
                  </a:schemeClr>
                </a:solidFill>
              </a:rPr>
              <a:t>2. Yποχρεωτικές από εταιρείες που εκδίδονται από περιόδους μετά την 31-12-2014 και Ενοποιημένες Χρηματοοικονομικές-Λογιστικές Καταστάσεις</a:t>
            </a:r>
            <a:r>
              <a:rPr lang="en-US" sz="3200" b="1" dirty="0" smtClean="0">
                <a:solidFill>
                  <a:schemeClr val="accent2">
                    <a:lumMod val="75000"/>
                  </a:schemeClr>
                </a:solidFill>
              </a:rPr>
              <a:t> [iv]</a:t>
            </a:r>
            <a:endParaRPr lang="el-GR" sz="3200" dirty="0">
              <a:solidFill>
                <a:schemeClr val="accent2">
                  <a:lumMod val="75000"/>
                </a:schemeClr>
              </a:solidFill>
            </a:endParaRPr>
          </a:p>
        </p:txBody>
      </p:sp>
      <p:sp>
        <p:nvSpPr>
          <p:cNvPr id="3" name="2 - Θέση περιεχομένου"/>
          <p:cNvSpPr>
            <a:spLocks noGrp="1"/>
          </p:cNvSpPr>
          <p:nvPr>
            <p:ph idx="1"/>
          </p:nvPr>
        </p:nvSpPr>
        <p:spPr>
          <a:xfrm>
            <a:off x="457200" y="2564904"/>
            <a:ext cx="8229600" cy="3531096"/>
          </a:xfrm>
        </p:spPr>
        <p:txBody>
          <a:bodyPr/>
          <a:lstStyle/>
          <a:p>
            <a:r>
              <a:rPr lang="el-GR" dirty="0" smtClean="0"/>
              <a:t>Οι χρηματοοικονομικές καταστάσεις των πολύ μικρών και μικρών οντοτήτων περιλαμβάνουν: </a:t>
            </a:r>
          </a:p>
          <a:p>
            <a:r>
              <a:rPr lang="el-GR" dirty="0" smtClean="0"/>
              <a:t>i. τον Ισολογισμό ή Κατάσταση Χρηματοοικονομικής Θέσης </a:t>
            </a:r>
          </a:p>
          <a:p>
            <a:r>
              <a:rPr lang="el-GR" dirty="0" smtClean="0"/>
              <a:t>ii. την Κατάσταση Αποτελεσμάτων </a:t>
            </a:r>
          </a:p>
          <a:p>
            <a:r>
              <a:rPr lang="el-GR" dirty="0" smtClean="0"/>
              <a:t>iii. το Προσάρτημα. </a:t>
            </a:r>
            <a:endParaRPr lang="el-GR" dirty="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152400"/>
            <a:ext cx="8784976" cy="1980456"/>
          </a:xfrm>
        </p:spPr>
        <p:txBody>
          <a:bodyPr>
            <a:noAutofit/>
          </a:bodyPr>
          <a:lstStyle/>
          <a:p>
            <a:pPr algn="ctr"/>
            <a:r>
              <a:rPr lang="el-GR" sz="3200" b="1" dirty="0" smtClean="0">
                <a:solidFill>
                  <a:schemeClr val="accent2">
                    <a:lumMod val="75000"/>
                  </a:schemeClr>
                </a:solidFill>
              </a:rPr>
              <a:t>2. Yποχρεωτικές από εταιρείες που εκδίδονται από περιόδους μετά την 31-12-2014 και Ενοποιημένες Χρηματοοικονομικές-Λογιστικές Καταστάσεις</a:t>
            </a:r>
            <a:r>
              <a:rPr lang="en-US" sz="3200" b="1" dirty="0" smtClean="0">
                <a:solidFill>
                  <a:schemeClr val="accent2">
                    <a:lumMod val="75000"/>
                  </a:schemeClr>
                </a:solidFill>
              </a:rPr>
              <a:t> [v]</a:t>
            </a:r>
            <a:endParaRPr lang="el-GR" sz="3200" dirty="0">
              <a:solidFill>
                <a:schemeClr val="accent2">
                  <a:lumMod val="75000"/>
                </a:schemeClr>
              </a:solidFill>
            </a:endParaRPr>
          </a:p>
        </p:txBody>
      </p:sp>
      <p:sp>
        <p:nvSpPr>
          <p:cNvPr id="3" name="2 - Θέση περιεχομένου"/>
          <p:cNvSpPr>
            <a:spLocks noGrp="1"/>
          </p:cNvSpPr>
          <p:nvPr>
            <p:ph idx="1"/>
          </p:nvPr>
        </p:nvSpPr>
        <p:spPr>
          <a:xfrm>
            <a:off x="251520" y="2060848"/>
            <a:ext cx="8640960" cy="4464496"/>
          </a:xfrm>
        </p:spPr>
        <p:txBody>
          <a:bodyPr>
            <a:normAutofit/>
          </a:bodyPr>
          <a:lstStyle/>
          <a:p>
            <a:pPr algn="just"/>
            <a:r>
              <a:rPr lang="el-GR" dirty="0" smtClean="0"/>
              <a:t>Εφόσον υπάρχουν οι προϋποθέσεις έκδοσης ενοποιημένων λογιστικών καταστάσεων ομίλου εταιρειών, οι «μητρικές» επιχειρήσεις εκδίδουν τις παρακάτω ενοποιημένες λογιστικές καταστάσεις: </a:t>
            </a:r>
          </a:p>
          <a:p>
            <a:r>
              <a:rPr lang="el-GR" dirty="0" smtClean="0"/>
              <a:t>i. ενοποιημένο Ισολογισμό η Κατάσταση Χρηματοοικονομικής Θέσης, </a:t>
            </a:r>
          </a:p>
          <a:p>
            <a:r>
              <a:rPr lang="el-GR" dirty="0" smtClean="0"/>
              <a:t>ii. ενοποιημένη Κατάσταση Αποτελεσμάτων, </a:t>
            </a:r>
          </a:p>
          <a:p>
            <a:r>
              <a:rPr lang="el-GR" dirty="0" smtClean="0"/>
              <a:t>iii. ενοποιημένη Κατάσταση Μεταβολών Καθαρής Θέσης, </a:t>
            </a:r>
          </a:p>
          <a:p>
            <a:r>
              <a:rPr lang="el-GR" dirty="0" smtClean="0"/>
              <a:t>iv. ενοποιημένη Κατάσταση Χρηματοροών, </a:t>
            </a:r>
          </a:p>
          <a:p>
            <a:r>
              <a:rPr lang="el-GR" dirty="0" smtClean="0"/>
              <a:t>v. ενοποιημένο Προσάρτημα.</a:t>
            </a:r>
            <a:endParaRPr lang="el-GR" dirty="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Autofit/>
          </a:bodyPr>
          <a:lstStyle/>
          <a:p>
            <a:pPr algn="ctr"/>
            <a:r>
              <a:rPr lang="el-GR" sz="3600" b="1" dirty="0" smtClean="0">
                <a:solidFill>
                  <a:schemeClr val="accent5">
                    <a:lumMod val="75000"/>
                  </a:schemeClr>
                </a:solidFill>
              </a:rPr>
              <a:t>3. Yποχρεωτικές από εισηγμένες εταιρείες, καθώς και όσες επιθυμούν προαιρετικά (</a:t>
            </a:r>
            <a:r>
              <a:rPr lang="en-US" sz="3600" b="1" dirty="0" smtClean="0">
                <a:solidFill>
                  <a:schemeClr val="accent5">
                    <a:lumMod val="75000"/>
                  </a:schemeClr>
                </a:solidFill>
              </a:rPr>
              <a:t>i</a:t>
            </a:r>
            <a:r>
              <a:rPr lang="el-GR" sz="3600" b="1" dirty="0" smtClean="0">
                <a:solidFill>
                  <a:schemeClr val="accent5">
                    <a:lumMod val="75000"/>
                  </a:schemeClr>
                </a:solidFill>
              </a:rPr>
              <a:t>)</a:t>
            </a:r>
            <a:endParaRPr lang="el-GR" sz="3600" b="1" dirty="0">
              <a:solidFill>
                <a:schemeClr val="accent5">
                  <a:lumMod val="75000"/>
                </a:schemeClr>
              </a:solidFill>
            </a:endParaRPr>
          </a:p>
        </p:txBody>
      </p:sp>
      <p:sp>
        <p:nvSpPr>
          <p:cNvPr id="3" name="2 - Θέση περιεχομένου"/>
          <p:cNvSpPr>
            <a:spLocks noGrp="1"/>
          </p:cNvSpPr>
          <p:nvPr>
            <p:ph idx="1"/>
          </p:nvPr>
        </p:nvSpPr>
        <p:spPr/>
        <p:txBody>
          <a:bodyPr>
            <a:normAutofit/>
          </a:bodyPr>
          <a:lstStyle/>
          <a:p>
            <a:pPr algn="just"/>
            <a:r>
              <a:rPr lang="el-GR" dirty="0" smtClean="0"/>
              <a:t>Σύμφωνα με τον Κανονισμό 1606/2002 της Ευρωπαϊκής Ένωσης περί της υιοθέτησης των Διεθνών Προτύπων Χρηματοοικονομικής Πληροφόρησης (IFRS/IAS), από την 01/01/2005 οι όροι «Χρηματοοικονομικές Καταστάσεις» που υποχρεώνονται να εκδίδουν οι εισηγμένες στα Χρηματιστήρια των Κοινοτικών Χωρών εταιρείες, καθώς και όσες επιθυμούν προαιρετικά, στις οποίες αναφέρονται τα (IFRS/IAS) περιλαμβάνουν:</a:t>
            </a:r>
            <a:endParaRPr lang="el-GR" dirty="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Autofit/>
          </a:bodyPr>
          <a:lstStyle/>
          <a:p>
            <a:pPr algn="ctr"/>
            <a:r>
              <a:rPr lang="el-GR" sz="3600" b="1" dirty="0" smtClean="0">
                <a:solidFill>
                  <a:schemeClr val="accent5">
                    <a:lumMod val="75000"/>
                  </a:schemeClr>
                </a:solidFill>
              </a:rPr>
              <a:t>3. Yποχρεωτικές από εισηγμένες εταιρείες, καθώς και όσες επιθυμούν προαιρετικά (</a:t>
            </a:r>
            <a:r>
              <a:rPr lang="en-US" sz="3600" b="1" dirty="0" smtClean="0">
                <a:solidFill>
                  <a:schemeClr val="accent5">
                    <a:lumMod val="75000"/>
                  </a:schemeClr>
                </a:solidFill>
              </a:rPr>
              <a:t>ii</a:t>
            </a:r>
            <a:r>
              <a:rPr lang="el-GR" sz="3600" b="1" dirty="0" smtClean="0">
                <a:solidFill>
                  <a:schemeClr val="accent5">
                    <a:lumMod val="75000"/>
                  </a:schemeClr>
                </a:solidFill>
              </a:rPr>
              <a:t>)</a:t>
            </a:r>
            <a:endParaRPr lang="el-GR" sz="3600" dirty="0">
              <a:solidFill>
                <a:schemeClr val="accent5">
                  <a:lumMod val="75000"/>
                </a:schemeClr>
              </a:solidFill>
            </a:endParaRPr>
          </a:p>
        </p:txBody>
      </p:sp>
      <p:sp>
        <p:nvSpPr>
          <p:cNvPr id="3" name="2 - Θέση περιεχομένου"/>
          <p:cNvSpPr>
            <a:spLocks noGrp="1"/>
          </p:cNvSpPr>
          <p:nvPr>
            <p:ph idx="1"/>
          </p:nvPr>
        </p:nvSpPr>
        <p:spPr>
          <a:xfrm>
            <a:off x="179512" y="1600200"/>
            <a:ext cx="8784976" cy="4997152"/>
          </a:xfrm>
        </p:spPr>
        <p:txBody>
          <a:bodyPr>
            <a:normAutofit/>
          </a:bodyPr>
          <a:lstStyle/>
          <a:p>
            <a:r>
              <a:rPr lang="el-GR" dirty="0" smtClean="0"/>
              <a:t>τον Ισολογισμό, </a:t>
            </a:r>
            <a:endParaRPr lang="en-US" dirty="0" smtClean="0"/>
          </a:p>
          <a:p>
            <a:r>
              <a:rPr lang="el-GR" dirty="0" smtClean="0"/>
              <a:t>τα Αποτελέσματα Χρήσης, </a:t>
            </a:r>
            <a:endParaRPr lang="en-US" dirty="0" smtClean="0"/>
          </a:p>
          <a:p>
            <a:r>
              <a:rPr lang="el-GR" dirty="0" smtClean="0"/>
              <a:t>την Kατάσταση Μεταβολών Ιδίων Κεφαλαίων, </a:t>
            </a:r>
            <a:endParaRPr lang="en-US" dirty="0" smtClean="0"/>
          </a:p>
          <a:p>
            <a:r>
              <a:rPr lang="el-GR" dirty="0" smtClean="0"/>
              <a:t>την Κατάσταση Ταμειακών Ροών, </a:t>
            </a:r>
            <a:endParaRPr lang="en-US" dirty="0" smtClean="0"/>
          </a:p>
          <a:p>
            <a:r>
              <a:rPr lang="el-GR" dirty="0" smtClean="0"/>
              <a:t>τις Σημειώσεις και λοιπές καταστάσεις και επεξηγηματικό υλικό (Προσάρτημα). </a:t>
            </a:r>
            <a:endParaRPr lang="en-US" dirty="0" smtClean="0"/>
          </a:p>
          <a:p>
            <a:r>
              <a:rPr lang="el-GR" u="sng" dirty="0" smtClean="0"/>
              <a:t>Υποχρεωτικές από τη Νομοθεσία του Χρηματιστηρίου</a:t>
            </a:r>
            <a:endParaRPr lang="en-US" u="sng" dirty="0" smtClean="0"/>
          </a:p>
          <a:p>
            <a:r>
              <a:rPr lang="el-GR" dirty="0" smtClean="0"/>
              <a:t>Ετήσιες Χρηματοοικονομικές-Λογιστικές Καταστάσεις Ενοποιημένες Χρηματοοικονομικές-Λογιστικές Καταστάσεις </a:t>
            </a:r>
            <a:endParaRPr lang="en-US" dirty="0" smtClean="0"/>
          </a:p>
          <a:p>
            <a:r>
              <a:rPr lang="el-GR" dirty="0" smtClean="0"/>
              <a:t>Ενδιάμεσες Χρηματοοικονομικές-Λογιστικές Καταστάσεις</a:t>
            </a:r>
            <a:r>
              <a:rPr lang="en-US" dirty="0" smtClean="0"/>
              <a:t>.</a:t>
            </a:r>
            <a:endParaRPr lang="el-GR" dirty="0"/>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Autofit/>
          </a:bodyPr>
          <a:lstStyle/>
          <a:p>
            <a:pPr algn="ctr"/>
            <a:r>
              <a:rPr lang="el-GR" sz="3600" b="1" dirty="0" smtClean="0">
                <a:solidFill>
                  <a:schemeClr val="accent5">
                    <a:lumMod val="75000"/>
                  </a:schemeClr>
                </a:solidFill>
              </a:rPr>
              <a:t>3. Yποχρεωτικές από εισηγμένες εταιρείες, καθώς και όσες επιθυμούν προαιρετικά (</a:t>
            </a:r>
            <a:r>
              <a:rPr lang="en-US" sz="3600" b="1" dirty="0" smtClean="0">
                <a:solidFill>
                  <a:schemeClr val="accent5">
                    <a:lumMod val="75000"/>
                  </a:schemeClr>
                </a:solidFill>
              </a:rPr>
              <a:t>iii</a:t>
            </a:r>
            <a:r>
              <a:rPr lang="el-GR" sz="3600" b="1" dirty="0" smtClean="0">
                <a:solidFill>
                  <a:schemeClr val="accent5">
                    <a:lumMod val="75000"/>
                  </a:schemeClr>
                </a:solidFill>
              </a:rPr>
              <a:t>)</a:t>
            </a:r>
            <a:endParaRPr lang="el-GR" sz="3600" dirty="0">
              <a:solidFill>
                <a:schemeClr val="accent5">
                  <a:lumMod val="75000"/>
                </a:schemeClr>
              </a:solidFill>
            </a:endParaRPr>
          </a:p>
        </p:txBody>
      </p:sp>
      <p:sp>
        <p:nvSpPr>
          <p:cNvPr id="3" name="2 - Θέση περιεχομένου"/>
          <p:cNvSpPr>
            <a:spLocks noGrp="1"/>
          </p:cNvSpPr>
          <p:nvPr>
            <p:ph idx="1"/>
          </p:nvPr>
        </p:nvSpPr>
        <p:spPr>
          <a:xfrm>
            <a:off x="251520" y="1600200"/>
            <a:ext cx="8435280" cy="4781128"/>
          </a:xfrm>
        </p:spPr>
        <p:txBody>
          <a:bodyPr>
            <a:normAutofit/>
          </a:bodyPr>
          <a:lstStyle/>
          <a:p>
            <a:pPr algn="just"/>
            <a:r>
              <a:rPr lang="el-GR" dirty="0" smtClean="0"/>
              <a:t>Οι Ενδιάμεσες Χρηματοοικονομικές-Λογιστικές Καταστάσεις, με βάση την κείμενη νομοθεσία, παρέχονται υποχρεωτικά από τις εισηγμένες εταιρείες στο Χρηματιστήριο Αξιών Αθηνών ανά τρίμηνο. Προφανώς καταρτίζονται σύμφωνα με τις αρχές του Διεθνούς Λογιστικού Προτύπου Νο 34 «Ενδιάμεσες Οικονομικές Εκθέσεις». </a:t>
            </a:r>
            <a:endParaRPr lang="en-US" dirty="0" smtClean="0"/>
          </a:p>
          <a:p>
            <a:pPr algn="just"/>
            <a:r>
              <a:rPr lang="el-GR" dirty="0" smtClean="0"/>
              <a:t>Ως ενδιάμεση Οικονομική Έκθεση θεωρείται μία οικονομική Έκθεση η οποία περιλαμβάνει είτε μία πλήρη είτε μία συνοπτική σειρά από οικονομικές καταστάσεις. </a:t>
            </a:r>
            <a:endParaRPr lang="el-GR" dirty="0"/>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52400"/>
            <a:ext cx="8892480" cy="972344"/>
          </a:xfrm>
        </p:spPr>
        <p:txBody>
          <a:bodyPr>
            <a:normAutofit fontScale="90000"/>
          </a:bodyPr>
          <a:lstStyle/>
          <a:p>
            <a:pPr algn="ctr"/>
            <a:r>
              <a:rPr lang="el-GR" sz="3600" dirty="0" smtClean="0"/>
              <a:t/>
            </a:r>
            <a:br>
              <a:rPr lang="el-GR" sz="3600" dirty="0" smtClean="0"/>
            </a:br>
            <a:r>
              <a:rPr lang="el-GR" sz="3600" dirty="0" smtClean="0"/>
              <a:t/>
            </a:r>
            <a:br>
              <a:rPr lang="el-GR" sz="3600" dirty="0" smtClean="0"/>
            </a:br>
            <a:r>
              <a:rPr lang="el-GR" sz="3600" dirty="0" smtClean="0"/>
              <a:t/>
            </a:r>
            <a:br>
              <a:rPr lang="el-GR" sz="3600" dirty="0" smtClean="0"/>
            </a:br>
            <a:r>
              <a:rPr lang="el-GR" sz="3600" b="1" dirty="0" smtClean="0">
                <a:solidFill>
                  <a:srgbClr val="006600"/>
                </a:solidFill>
              </a:rPr>
              <a:t>Ενοποίηση  </a:t>
            </a:r>
            <a:r>
              <a:rPr lang="el-GR" sz="3600" b="1" dirty="0">
                <a:solidFill>
                  <a:srgbClr val="006600"/>
                </a:solidFill>
              </a:rPr>
              <a:t>κατά Ε.Λ.Π. –Κατηγορίες </a:t>
            </a:r>
            <a:r>
              <a:rPr lang="el-GR" sz="3600" b="1" dirty="0" smtClean="0">
                <a:solidFill>
                  <a:srgbClr val="006600"/>
                </a:solidFill>
              </a:rPr>
              <a:t>Ομίλων </a:t>
            </a:r>
            <a:r>
              <a:rPr lang="el-GR" sz="3100" b="1" dirty="0">
                <a:solidFill>
                  <a:srgbClr val="006600"/>
                </a:solidFill>
              </a:rPr>
              <a:t>(Άρθρο 31</a:t>
            </a:r>
            <a:r>
              <a:rPr lang="el-GR" sz="3100" b="1" dirty="0" smtClean="0">
                <a:solidFill>
                  <a:srgbClr val="006600"/>
                </a:solidFill>
              </a:rPr>
              <a:t>) [1]</a:t>
            </a:r>
            <a:endParaRPr lang="en-US" sz="3100" b="1" dirty="0">
              <a:solidFill>
                <a:srgbClr val="006600"/>
              </a:solidFill>
            </a:endParaRPr>
          </a:p>
        </p:txBody>
      </p:sp>
      <p:sp>
        <p:nvSpPr>
          <p:cNvPr id="3" name="2 - Θέση περιεχομένου"/>
          <p:cNvSpPr>
            <a:spLocks noGrp="1"/>
          </p:cNvSpPr>
          <p:nvPr>
            <p:ph idx="1"/>
          </p:nvPr>
        </p:nvSpPr>
        <p:spPr/>
        <p:txBody>
          <a:bodyPr>
            <a:normAutofit/>
          </a:bodyPr>
          <a:lstStyle/>
          <a:p>
            <a:pPr algn="just">
              <a:buNone/>
            </a:pPr>
            <a:r>
              <a:rPr lang="el-GR" b="1" dirty="0" smtClean="0">
                <a:solidFill>
                  <a:srgbClr val="FFC000"/>
                </a:solidFill>
              </a:rPr>
              <a:t>4. Τα όρια ενεργητικού και κύκλου εργασιών των παραγράφων 1 έως 3 του παρόντος άρθρου ισχύουν μετά την αφαίρεση των συμψηφισμών και των απαλοιφών των παραγράφων 4 και 8 του άρθρου 34. Αν δεν λαμβάνονται υπόψη οι προαναφερόμενοι συμψηφισμοί και απαλοιφές τα όρια αυτά προσαυξάνονται κατά 20%.</a:t>
            </a:r>
            <a:endParaRPr lang="en-US" b="1" dirty="0" smtClean="0">
              <a:solidFill>
                <a:srgbClr val="FFC000"/>
              </a:solidFill>
            </a:endParaRPr>
          </a:p>
          <a:p>
            <a:pPr>
              <a:buNone/>
            </a:pPr>
            <a:endParaRPr lang="en-US" dirty="0"/>
          </a:p>
        </p:txBody>
      </p:sp>
      <p:sp>
        <p:nvSpPr>
          <p:cNvPr id="4" name="3 - Θέση αριθμού διαφάνειας"/>
          <p:cNvSpPr>
            <a:spLocks noGrp="1"/>
          </p:cNvSpPr>
          <p:nvPr>
            <p:ph type="sldNum" sz="quarter" idx="4294967295"/>
          </p:nvPr>
        </p:nvSpPr>
        <p:spPr>
          <a:xfrm>
            <a:off x="6553200" y="6356352"/>
            <a:ext cx="2133600" cy="365125"/>
          </a:xfrm>
          <a:prstGeom prst="rect">
            <a:avLst/>
          </a:prstGeom>
        </p:spPr>
        <p:txBody>
          <a:bodyPr/>
          <a:lstStyle/>
          <a:p>
            <a:fld id="{53C4726A-630D-4CB4-B088-BAB00F4188E9}" type="slidenum">
              <a:rPr lang="el-GR" smtClean="0"/>
              <a:pPr/>
              <a:t>178</a:t>
            </a:fld>
            <a:endParaRPr lang="el-GR" dirty="0"/>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sz="3600" dirty="0" smtClean="0"/>
              <a:t/>
            </a:r>
            <a:br>
              <a:rPr lang="el-GR" sz="3600" dirty="0" smtClean="0"/>
            </a:br>
            <a:r>
              <a:rPr lang="el-GR" sz="3600" dirty="0" smtClean="0"/>
              <a:t/>
            </a:r>
            <a:br>
              <a:rPr lang="el-GR" sz="3600" dirty="0" smtClean="0"/>
            </a:br>
            <a:r>
              <a:rPr lang="el-GR" sz="3600" dirty="0" smtClean="0"/>
              <a:t/>
            </a:r>
            <a:br>
              <a:rPr lang="el-GR" sz="3600" dirty="0" smtClean="0"/>
            </a:br>
            <a:r>
              <a:rPr lang="el-GR" sz="3600" b="1" dirty="0" smtClean="0">
                <a:solidFill>
                  <a:srgbClr val="006600"/>
                </a:solidFill>
              </a:rPr>
              <a:t>Ενοποίηση  </a:t>
            </a:r>
            <a:r>
              <a:rPr lang="el-GR" sz="3600" b="1" dirty="0">
                <a:solidFill>
                  <a:srgbClr val="006600"/>
                </a:solidFill>
              </a:rPr>
              <a:t>κατά Ε.Λ.Π. </a:t>
            </a:r>
            <a:r>
              <a:rPr lang="el-GR" sz="3600" b="1" dirty="0" smtClean="0">
                <a:solidFill>
                  <a:srgbClr val="006600"/>
                </a:solidFill>
              </a:rPr>
              <a:t>–  Κατηγορίες Ομίλων- Αλλαγή !!!  </a:t>
            </a:r>
            <a:r>
              <a:rPr lang="el-GR" sz="2000" b="1" dirty="0">
                <a:solidFill>
                  <a:srgbClr val="006600"/>
                </a:solidFill>
              </a:rPr>
              <a:t>(Άρθρο 31</a:t>
            </a:r>
            <a:r>
              <a:rPr lang="el-GR" sz="2000" b="1" dirty="0" smtClean="0">
                <a:solidFill>
                  <a:srgbClr val="006600"/>
                </a:solidFill>
              </a:rPr>
              <a:t>) [2]</a:t>
            </a:r>
            <a:endParaRPr lang="en-US" b="1" dirty="0">
              <a:solidFill>
                <a:srgbClr val="006600"/>
              </a:solidFill>
            </a:endParaRPr>
          </a:p>
        </p:txBody>
      </p:sp>
      <p:sp>
        <p:nvSpPr>
          <p:cNvPr id="3" name="2 - Θέση περιεχομένου"/>
          <p:cNvSpPr>
            <a:spLocks noGrp="1"/>
          </p:cNvSpPr>
          <p:nvPr>
            <p:ph idx="1"/>
          </p:nvPr>
        </p:nvSpPr>
        <p:spPr/>
        <p:txBody>
          <a:bodyPr>
            <a:normAutofit/>
          </a:bodyPr>
          <a:lstStyle/>
          <a:p>
            <a:pPr algn="just">
              <a:buNone/>
            </a:pPr>
            <a:r>
              <a:rPr lang="el-GR" b="1" dirty="0" smtClean="0">
                <a:solidFill>
                  <a:schemeClr val="bg2">
                    <a:lumMod val="50000"/>
                  </a:schemeClr>
                </a:solidFill>
              </a:rPr>
              <a:t>5. Όταν ένα όμιλος υπερβαίνει ή παύει να υπερβαίνει τα όρια δύο εκ των τριών κριτηρίων των παραγράφων 1 έως 3 του παρόντος άρθρου κατά την ημερομηνία ισολογισμού της μητρικής οντότητας για δύο διαδοχικές περιόδους, για τους σκοπούς εφαρμογής των ρυθμίσεων αυτού του νόμου η αλλαγή κατηγορίας μεγέθους ενεργοποιείται από την περίοδο που έπεται των δύο εν λόγω διαδοχικών περιόδων. </a:t>
            </a:r>
            <a:endParaRPr lang="en-US" b="1" dirty="0" smtClean="0">
              <a:solidFill>
                <a:schemeClr val="bg2">
                  <a:lumMod val="50000"/>
                </a:schemeClr>
              </a:solidFill>
            </a:endParaRPr>
          </a:p>
          <a:p>
            <a:pPr>
              <a:buNone/>
            </a:pPr>
            <a:endParaRPr lang="en-US" dirty="0"/>
          </a:p>
        </p:txBody>
      </p:sp>
      <p:sp>
        <p:nvSpPr>
          <p:cNvPr id="4" name="3 - Θέση αριθμού διαφάνειας"/>
          <p:cNvSpPr>
            <a:spLocks noGrp="1"/>
          </p:cNvSpPr>
          <p:nvPr>
            <p:ph type="sldNum" sz="quarter" idx="4294967295"/>
          </p:nvPr>
        </p:nvSpPr>
        <p:spPr>
          <a:xfrm>
            <a:off x="6553200" y="6356352"/>
            <a:ext cx="2133600" cy="365125"/>
          </a:xfrm>
          <a:prstGeom prst="rect">
            <a:avLst/>
          </a:prstGeom>
        </p:spPr>
        <p:txBody>
          <a:bodyPr/>
          <a:lstStyle/>
          <a:p>
            <a:fld id="{53C4726A-630D-4CB4-B088-BAB00F4188E9}" type="slidenum">
              <a:rPr lang="el-GR" smtClean="0"/>
              <a:pPr/>
              <a:t>179</a:t>
            </a:fld>
            <a:endParaRPr lang="el-G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23528" y="1052736"/>
            <a:ext cx="8496944" cy="5400600"/>
          </a:xfrm>
        </p:spPr>
        <p:txBody>
          <a:bodyPr>
            <a:normAutofit/>
          </a:bodyPr>
          <a:lstStyle/>
          <a:p>
            <a:pPr marL="0" indent="0" algn="just">
              <a:lnSpc>
                <a:spcPct val="90000"/>
              </a:lnSpc>
              <a:buNone/>
            </a:pPr>
            <a:r>
              <a:rPr lang="el-GR" sz="2800" dirty="0" smtClean="0">
                <a:solidFill>
                  <a:srgbClr val="7030A0"/>
                </a:solidFill>
              </a:rPr>
              <a:t>Οι διάφορες μορφές </a:t>
            </a:r>
            <a:r>
              <a:rPr lang="el-GR" sz="2800" b="1" dirty="0" smtClean="0">
                <a:solidFill>
                  <a:srgbClr val="7030A0"/>
                </a:solidFill>
              </a:rPr>
              <a:t>επιχειρήσεων</a:t>
            </a:r>
            <a:r>
              <a:rPr lang="el-GR" sz="2800" dirty="0" smtClean="0">
                <a:solidFill>
                  <a:srgbClr val="7030A0"/>
                </a:solidFill>
              </a:rPr>
              <a:t> ταξινομούνται σε </a:t>
            </a:r>
            <a:r>
              <a:rPr lang="en-US" sz="2800" dirty="0" smtClean="0">
                <a:solidFill>
                  <a:srgbClr val="7030A0"/>
                </a:solidFill>
              </a:rPr>
              <a:t>3 </a:t>
            </a:r>
            <a:r>
              <a:rPr lang="el-GR" sz="2800" dirty="0" smtClean="0">
                <a:solidFill>
                  <a:srgbClr val="7030A0"/>
                </a:solidFill>
              </a:rPr>
              <a:t>κατηγορίες: προσωπικές, κεφαλαιουχικές και μικτές.</a:t>
            </a:r>
          </a:p>
          <a:p>
            <a:pPr marL="0" indent="0" algn="just">
              <a:lnSpc>
                <a:spcPct val="90000"/>
              </a:lnSpc>
              <a:buFontTx/>
              <a:buNone/>
            </a:pPr>
            <a:r>
              <a:rPr lang="el-GR" sz="2800" b="1" i="1" dirty="0" smtClean="0">
                <a:solidFill>
                  <a:srgbClr val="0000CC"/>
                </a:solidFill>
              </a:rPr>
              <a:t>Ατομικές επιχειρήσεις</a:t>
            </a:r>
            <a:r>
              <a:rPr lang="el-GR" sz="2800" dirty="0" smtClean="0">
                <a:solidFill>
                  <a:srgbClr val="0000CC"/>
                </a:solidFill>
              </a:rPr>
              <a:t> </a:t>
            </a:r>
            <a:r>
              <a:rPr lang="el-GR" sz="2800" dirty="0" smtClean="0"/>
              <a:t>είναι αυτές που ανήκουν σε ένα φυσικό πρόσωπο το οποίο φέρει και την  ευθύνη για τις υποχρεώσεις της επιχειρήσεως. </a:t>
            </a:r>
          </a:p>
          <a:p>
            <a:pPr marL="0" indent="0" algn="just">
              <a:lnSpc>
                <a:spcPct val="90000"/>
              </a:lnSpc>
              <a:buFontTx/>
              <a:buNone/>
            </a:pPr>
            <a:r>
              <a:rPr lang="el-GR" sz="2800" b="1" i="1" dirty="0" smtClean="0">
                <a:solidFill>
                  <a:srgbClr val="006600"/>
                </a:solidFill>
              </a:rPr>
              <a:t>Ανώνυμη Εταιρεία (Α.Ε.):</a:t>
            </a:r>
            <a:r>
              <a:rPr lang="el-GR" sz="2800" dirty="0" smtClean="0">
                <a:solidFill>
                  <a:srgbClr val="006600"/>
                </a:solidFill>
              </a:rPr>
              <a:t> </a:t>
            </a:r>
            <a:r>
              <a:rPr lang="el-GR" sz="2800" dirty="0" smtClean="0"/>
              <a:t>είναι μια κεφαλαιουχική εταιρεία της οποίας το κεφάλαιο διαιρείται σε μετοχές που είναι μεταβιβάσιμες οι οποίες αντιστοιχούν σε ίσα τμήματα του εταιρικού κεφαλαίου και οι ιδιοκτήτες ευθύνονται όλοι μέχρι το ποσό της εισφοράς τους. Η ανώνυμη εταιρεία διοικείται από το διοικητικό συμβούλιο το οποίο εκλέγεται μαζί με τους ελεγκτές από τη συνέλευση των ιδιοκτητών </a:t>
            </a:r>
            <a:endParaRPr lang="el-GR" dirty="0"/>
          </a:p>
        </p:txBody>
      </p:sp>
      <p:sp>
        <p:nvSpPr>
          <p:cNvPr id="3" name="2 - Τίτλος"/>
          <p:cNvSpPr>
            <a:spLocks noGrp="1"/>
          </p:cNvSpPr>
          <p:nvPr>
            <p:ph type="title"/>
          </p:nvPr>
        </p:nvSpPr>
        <p:spPr>
          <a:xfrm>
            <a:off x="457200" y="152400"/>
            <a:ext cx="8229600" cy="756320"/>
          </a:xfrm>
        </p:spPr>
        <p:txBody>
          <a:bodyPr>
            <a:normAutofit/>
          </a:bodyPr>
          <a:lstStyle/>
          <a:p>
            <a:pPr algn="ctr"/>
            <a:r>
              <a:rPr lang="el-GR" b="1" dirty="0" smtClean="0">
                <a:solidFill>
                  <a:srgbClr val="C00000"/>
                </a:solidFill>
                <a:latin typeface="Calibri" pitchFamily="34" charset="0"/>
              </a:rPr>
              <a:t>ΕΠΙΧΕΙΡΗΣΕΙΣ (1)</a:t>
            </a:r>
            <a:endParaRPr lang="el-GR" b="1" dirty="0">
              <a:solidFill>
                <a:srgbClr val="C00000"/>
              </a:solidFill>
              <a:latin typeface="Calibri" pitchFamily="34" charset="0"/>
            </a:endParaRP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152400"/>
            <a:ext cx="8640960" cy="1219200"/>
          </a:xfrm>
        </p:spPr>
        <p:txBody>
          <a:bodyPr>
            <a:normAutofit fontScale="90000"/>
          </a:bodyPr>
          <a:lstStyle/>
          <a:p>
            <a:pPr algn="ctr"/>
            <a:r>
              <a:rPr lang="el-GR" sz="3200" dirty="0" smtClean="0"/>
              <a:t/>
            </a:r>
            <a:br>
              <a:rPr lang="el-GR" sz="3200" dirty="0" smtClean="0"/>
            </a:br>
            <a:r>
              <a:rPr lang="el-GR" sz="3200" dirty="0" smtClean="0"/>
              <a:t/>
            </a:r>
            <a:br>
              <a:rPr lang="el-GR" sz="3200" dirty="0" smtClean="0"/>
            </a:br>
            <a:r>
              <a:rPr lang="el-GR" sz="3600" b="1" dirty="0" smtClean="0">
                <a:solidFill>
                  <a:srgbClr val="006600"/>
                </a:solidFill>
              </a:rPr>
              <a:t>Ενοποίηση  κατά Ε.Λ.Π. –  Κατηγορίες Ομίλων</a:t>
            </a:r>
            <a:br>
              <a:rPr lang="el-GR" sz="3600" b="1" dirty="0" smtClean="0">
                <a:solidFill>
                  <a:srgbClr val="006600"/>
                </a:solidFill>
              </a:rPr>
            </a:br>
            <a:r>
              <a:rPr lang="el-GR" sz="3600" b="1" dirty="0" smtClean="0">
                <a:solidFill>
                  <a:srgbClr val="006600"/>
                </a:solidFill>
              </a:rPr>
              <a:t>(Άρθρο 31) [3]</a:t>
            </a:r>
            <a:endParaRPr lang="en-US" sz="3600" b="1" dirty="0">
              <a:solidFill>
                <a:srgbClr val="006600"/>
              </a:solidFill>
            </a:endParaRPr>
          </a:p>
        </p:txBody>
      </p:sp>
      <p:sp>
        <p:nvSpPr>
          <p:cNvPr id="3" name="2 - Θέση περιεχομένου"/>
          <p:cNvSpPr>
            <a:spLocks noGrp="1"/>
          </p:cNvSpPr>
          <p:nvPr>
            <p:ph idx="1"/>
          </p:nvPr>
        </p:nvSpPr>
        <p:spPr/>
        <p:txBody>
          <a:bodyPr>
            <a:normAutofit/>
          </a:bodyPr>
          <a:lstStyle/>
          <a:p>
            <a:pPr algn="just">
              <a:buNone/>
            </a:pPr>
            <a:r>
              <a:rPr lang="el-GR" b="1" dirty="0" smtClean="0">
                <a:solidFill>
                  <a:srgbClr val="FFFF00"/>
                </a:solidFill>
              </a:rPr>
              <a:t>6. Το ποσό του κονδυλίου «Σύνολο ενεργητικού» είναι εκείνο του ομότιτλου κονδυλίου του υποδείγματος ισολογισμού Β.7 και του κονδυλίου «Κύκλος εργασιών» είναι εκείνο του κονδυλίου «Κύκλος εργασιών (καθαρός)» του υποδείγματος της κατάστασης αποτελεσμάτων Β.8.1 ή Β.8.2, κατά περίπτωση. </a:t>
            </a:r>
            <a:endParaRPr lang="en-US" b="1" dirty="0" smtClean="0">
              <a:solidFill>
                <a:srgbClr val="FFFF00"/>
              </a:solidFill>
            </a:endParaRPr>
          </a:p>
          <a:p>
            <a:pPr>
              <a:buNone/>
            </a:pPr>
            <a:endParaRPr lang="en-US" dirty="0"/>
          </a:p>
        </p:txBody>
      </p:sp>
      <p:sp>
        <p:nvSpPr>
          <p:cNvPr id="4" name="3 - Θέση αριθμού διαφάνειας"/>
          <p:cNvSpPr>
            <a:spLocks noGrp="1"/>
          </p:cNvSpPr>
          <p:nvPr>
            <p:ph type="sldNum" sz="quarter" idx="4294967295"/>
          </p:nvPr>
        </p:nvSpPr>
        <p:spPr>
          <a:xfrm>
            <a:off x="6553200" y="6356352"/>
            <a:ext cx="2133600" cy="365125"/>
          </a:xfrm>
          <a:prstGeom prst="rect">
            <a:avLst/>
          </a:prstGeom>
        </p:spPr>
        <p:txBody>
          <a:bodyPr/>
          <a:lstStyle/>
          <a:p>
            <a:fld id="{53C4726A-630D-4CB4-B088-BAB00F4188E9}" type="slidenum">
              <a:rPr lang="el-GR" smtClean="0"/>
              <a:pPr/>
              <a:t>180</a:t>
            </a:fld>
            <a:endParaRPr lang="el-GR" dirty="0"/>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1052736"/>
            <a:ext cx="8712968" cy="5544616"/>
          </a:xfrm>
        </p:spPr>
        <p:txBody>
          <a:bodyPr>
            <a:normAutofit fontScale="92500" lnSpcReduction="10000"/>
          </a:bodyPr>
          <a:lstStyle/>
          <a:p>
            <a:pPr algn="ctr">
              <a:buNone/>
            </a:pPr>
            <a:r>
              <a:rPr lang="el-GR" dirty="0" smtClean="0"/>
              <a:t> </a:t>
            </a:r>
            <a:r>
              <a:rPr lang="el-GR" b="1" u="sng" dirty="0" smtClean="0">
                <a:solidFill>
                  <a:srgbClr val="FFC000"/>
                </a:solidFill>
              </a:rPr>
              <a:t>Προσδιορίζεται εννοιολογικά ο όρος «έλεγχος». </a:t>
            </a:r>
          </a:p>
          <a:p>
            <a:pPr algn="just"/>
            <a:r>
              <a:rPr lang="el-GR" b="1" dirty="0" smtClean="0">
                <a:solidFill>
                  <a:schemeClr val="bg1"/>
                </a:solidFill>
              </a:rPr>
              <a:t>Αναφέρονται τρεις παράγοντες σχετικά με τον έλεγχο: </a:t>
            </a:r>
          </a:p>
          <a:p>
            <a:pPr marL="514350" indent="-514350" algn="just">
              <a:buFont typeface="+mj-lt"/>
              <a:buAutoNum type="arabicPeriod"/>
            </a:pPr>
            <a:r>
              <a:rPr lang="el-GR" dirty="0" smtClean="0">
                <a:solidFill>
                  <a:srgbClr val="0000FF"/>
                </a:solidFill>
              </a:rPr>
              <a:t>Εξουσία μιας οικονομικής μονάδας επί μιας άλλης οικονομικής μονάδας, δηλαδή να μπορεί να κατευθύνει τις δραστηριότητες και να απολαμβάνει τις αποδόσεις της. Μπορεί η συμμετοχή να είναι λιγότερη του 51%. </a:t>
            </a:r>
          </a:p>
          <a:p>
            <a:pPr marL="514350" indent="-514350" algn="just">
              <a:buFont typeface="+mj-lt"/>
              <a:buAutoNum type="arabicPeriod"/>
            </a:pPr>
            <a:r>
              <a:rPr lang="el-GR" dirty="0" smtClean="0">
                <a:solidFill>
                  <a:srgbClr val="C00000"/>
                </a:solidFill>
              </a:rPr>
              <a:t>Έκθεση σε δικαιώματα και μεταβαλλόμενες αποδόσεις από την συμμετοχή. </a:t>
            </a:r>
          </a:p>
          <a:p>
            <a:pPr marL="514350" indent="-514350" algn="just">
              <a:buFont typeface="+mj-lt"/>
              <a:buAutoNum type="arabicPeriod"/>
            </a:pPr>
            <a:r>
              <a:rPr lang="el-GR" dirty="0" smtClean="0">
                <a:solidFill>
                  <a:srgbClr val="006600"/>
                </a:solidFill>
              </a:rPr>
              <a:t>Άσκηση εξουσίας που να επηρεάζει τις αποδόσεις της συμμετοχής. </a:t>
            </a:r>
          </a:p>
          <a:p>
            <a:pPr algn="just"/>
            <a:r>
              <a:rPr lang="el-GR" dirty="0" smtClean="0">
                <a:latin typeface="Calibri" pitchFamily="34" charset="0"/>
              </a:rPr>
              <a:t>Τέλος, σύμφωνα με τα Ελληνικά Λογιστικά Πρότυπα,  </a:t>
            </a:r>
            <a:r>
              <a:rPr lang="el-GR" b="1" dirty="0" smtClean="0">
                <a:latin typeface="Calibri" pitchFamily="34" charset="0"/>
              </a:rPr>
              <a:t>έλεγχος είναι η ικανότητα μιας οντότητας να προσδιορίζει τις χρηματοοικονομικές και λειτουργικές πολιτικές μιας άλλης οντότητας, έτσι ώστε να λαμβάνει-αποκομίζει οφέλη από τις δραστηριότητες αυτής.</a:t>
            </a:r>
            <a:endParaRPr lang="el-GR" dirty="0" smtClean="0">
              <a:solidFill>
                <a:srgbClr val="006600"/>
              </a:solidFill>
              <a:latin typeface="Calibri" pitchFamily="34" charset="0"/>
            </a:endParaRPr>
          </a:p>
          <a:p>
            <a:endParaRPr lang="el-GR" dirty="0">
              <a:latin typeface="Calibri" pitchFamily="34" charset="0"/>
            </a:endParaRPr>
          </a:p>
        </p:txBody>
      </p:sp>
      <p:sp>
        <p:nvSpPr>
          <p:cNvPr id="3" name="2 - Τίτλος"/>
          <p:cNvSpPr>
            <a:spLocks noGrp="1"/>
          </p:cNvSpPr>
          <p:nvPr>
            <p:ph type="title"/>
          </p:nvPr>
        </p:nvSpPr>
        <p:spPr>
          <a:xfrm>
            <a:off x="0" y="0"/>
            <a:ext cx="9144000" cy="908720"/>
          </a:xfrm>
        </p:spPr>
        <p:txBody>
          <a:bodyPr>
            <a:noAutofit/>
          </a:bodyPr>
          <a:lstStyle/>
          <a:p>
            <a:pPr algn="ctr"/>
            <a:r>
              <a:rPr lang="el-GR" sz="3400" b="1" dirty="0" smtClean="0">
                <a:solidFill>
                  <a:srgbClr val="FFFF00"/>
                </a:solidFill>
                <a:latin typeface="Calibri" pitchFamily="34" charset="0"/>
              </a:rPr>
              <a:t>ΔΠΧΑ 10</a:t>
            </a:r>
            <a:r>
              <a:rPr lang="el-GR" sz="3400" dirty="0" smtClean="0">
                <a:solidFill>
                  <a:srgbClr val="FFFF00"/>
                </a:solidFill>
              </a:rPr>
              <a:t> </a:t>
            </a:r>
            <a:r>
              <a:rPr lang="el-GR" sz="3400" dirty="0" smtClean="0">
                <a:solidFill>
                  <a:srgbClr val="FFFF00"/>
                </a:solidFill>
                <a:latin typeface="Calibri" pitchFamily="34" charset="0"/>
              </a:rPr>
              <a:t>«</a:t>
            </a:r>
            <a:r>
              <a:rPr lang="el-GR" sz="3400" b="1" dirty="0" smtClean="0">
                <a:solidFill>
                  <a:srgbClr val="FFFF00"/>
                </a:solidFill>
                <a:latin typeface="Calibri" pitchFamily="34" charset="0"/>
              </a:rPr>
              <a:t>Ενοποιημένες Οικονομικές Καταστάσεις» </a:t>
            </a:r>
            <a:endParaRPr lang="el-GR" sz="3400" b="1" dirty="0">
              <a:solidFill>
                <a:srgbClr val="FFFF00"/>
              </a:solidFill>
              <a:latin typeface="Calibri" pitchFamily="34" charset="0"/>
            </a:endParaRP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764704"/>
            <a:ext cx="8640960" cy="5760640"/>
          </a:xfrm>
        </p:spPr>
        <p:txBody>
          <a:bodyPr>
            <a:normAutofit/>
          </a:bodyPr>
          <a:lstStyle/>
          <a:p>
            <a:pPr algn="just"/>
            <a:r>
              <a:rPr lang="el-GR" dirty="0" smtClean="0">
                <a:latin typeface="Calibri" pitchFamily="34" charset="0"/>
              </a:rPr>
              <a:t> </a:t>
            </a:r>
            <a:r>
              <a:rPr lang="el-GR" b="1" dirty="0" smtClean="0">
                <a:latin typeface="Calibri" pitchFamily="34" charset="0"/>
              </a:rPr>
              <a:t>Μητρική ή επικεφαλής ή κορυφαία ή ιθύνουσα του ομίλου καλείται η επιχείρηση η οποία ελέγχει τις υπόλοιπες επιχειρήσεις (θυγατρικές) του ομίλου . </a:t>
            </a:r>
          </a:p>
          <a:p>
            <a:pPr algn="just"/>
            <a:r>
              <a:rPr lang="el-GR" dirty="0" smtClean="0">
                <a:latin typeface="Calibri" pitchFamily="34" charset="0"/>
              </a:rPr>
              <a:t>Η μ</a:t>
            </a:r>
            <a:r>
              <a:rPr lang="el-GR" b="1" dirty="0" smtClean="0">
                <a:latin typeface="Calibri" pitchFamily="34" charset="0"/>
              </a:rPr>
              <a:t>ητρική οντότητα ελέγχει τις θυγατρικές του ομίλου , ως ακολούθως: </a:t>
            </a:r>
          </a:p>
          <a:p>
            <a:pPr algn="just"/>
            <a:r>
              <a:rPr lang="el-GR" dirty="0" smtClean="0">
                <a:latin typeface="Calibri" pitchFamily="34" charset="0"/>
              </a:rPr>
              <a:t>α) Έχει την πλειοψηφία των δικαιωμάτων ψήφου των μετόχων, εταίρων ή μελών της άλλης οντότητας (θυγατρική οντότητα). </a:t>
            </a:r>
          </a:p>
          <a:p>
            <a:pPr algn="just"/>
            <a:r>
              <a:rPr lang="el-GR" dirty="0" smtClean="0">
                <a:latin typeface="Calibri" pitchFamily="34" charset="0"/>
              </a:rPr>
              <a:t>β) Έχει το δικαίωμα να διορίζει ή να παύει την πλειοψηφία των μελών του διοικητικού, διαχειριστικού ή εποπτικού οργάνου της άλλης οντότητας (θυγατρική οντότητα) και είναι ταυτόχρονα μέτοχος, εταίρος ή μέλος αυτής της οντότητας.</a:t>
            </a:r>
            <a:endParaRPr lang="el-GR" dirty="0">
              <a:latin typeface="Calibri" pitchFamily="34" charset="0"/>
            </a:endParaRPr>
          </a:p>
        </p:txBody>
      </p:sp>
      <p:sp>
        <p:nvSpPr>
          <p:cNvPr id="3" name="2 - Τίτλος"/>
          <p:cNvSpPr>
            <a:spLocks noGrp="1"/>
          </p:cNvSpPr>
          <p:nvPr>
            <p:ph type="title"/>
          </p:nvPr>
        </p:nvSpPr>
        <p:spPr>
          <a:xfrm>
            <a:off x="457200" y="152400"/>
            <a:ext cx="8229600" cy="684312"/>
          </a:xfrm>
        </p:spPr>
        <p:txBody>
          <a:bodyPr>
            <a:normAutofit fontScale="90000"/>
          </a:bodyPr>
          <a:lstStyle/>
          <a:p>
            <a:pPr algn="ctr"/>
            <a:r>
              <a:rPr lang="el-GR" sz="4400" b="1" dirty="0" smtClean="0">
                <a:solidFill>
                  <a:srgbClr val="FFFF00"/>
                </a:solidFill>
                <a:latin typeface="Calibri" pitchFamily="34" charset="0"/>
              </a:rPr>
              <a:t>ΔΠΧΑ 10 «ΜΗΤΡΙΚΗ» (1)</a:t>
            </a:r>
            <a:endParaRPr lang="el-GR" dirty="0"/>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908720"/>
            <a:ext cx="8640960" cy="5616624"/>
          </a:xfrm>
        </p:spPr>
        <p:txBody>
          <a:bodyPr>
            <a:normAutofit/>
          </a:bodyPr>
          <a:lstStyle/>
          <a:p>
            <a:pPr algn="just"/>
            <a:r>
              <a:rPr lang="el-GR" sz="2800" dirty="0" smtClean="0">
                <a:latin typeface="Calibri" pitchFamily="34" charset="0"/>
              </a:rPr>
              <a:t>γ) Έχει το δικαίωμα να ασκεί κυριαρχική επιρροή στην άλλη οντότητα (θυγατρική οντότητα), της οποίας είναι μέτοχος, εταίρος ή μέλος, είτε βάσει σύμβασης που έχει συνάψει με την οντότητα αυτή είτε βάσει πρόβλεψης του ιδρυτικού εγγράφου ή του καταστατικού της. </a:t>
            </a:r>
          </a:p>
          <a:p>
            <a:pPr algn="just"/>
            <a:r>
              <a:rPr lang="el-GR" sz="2800" dirty="0" smtClean="0">
                <a:latin typeface="Calibri" pitchFamily="34" charset="0"/>
              </a:rPr>
              <a:t>δ) Είναι μέτοχος, εταίρος ή μέλος της άλλης οντότητας </a:t>
            </a:r>
          </a:p>
          <a:p>
            <a:pPr algn="just"/>
            <a:r>
              <a:rPr lang="el-GR" sz="2800" dirty="0" smtClean="0">
                <a:latin typeface="Calibri" pitchFamily="34" charset="0"/>
              </a:rPr>
              <a:t>και </a:t>
            </a:r>
          </a:p>
          <a:p>
            <a:pPr algn="just"/>
            <a:r>
              <a:rPr lang="el-GR" sz="2800" dirty="0" smtClean="0">
                <a:latin typeface="Calibri" pitchFamily="34" charset="0"/>
              </a:rPr>
              <a:t>ε) Έχει την εξουσία να ασκεί ή πράγματι ασκεί κυριαρχική επιρροή ή έλεγχο στην άλλη οντότητα (θυγατρική οντότητα). </a:t>
            </a:r>
            <a:endParaRPr lang="el-GR" sz="2800" dirty="0">
              <a:latin typeface="Calibri" pitchFamily="34" charset="0"/>
            </a:endParaRPr>
          </a:p>
        </p:txBody>
      </p:sp>
      <p:sp>
        <p:nvSpPr>
          <p:cNvPr id="3" name="2 - Τίτλος"/>
          <p:cNvSpPr>
            <a:spLocks noGrp="1"/>
          </p:cNvSpPr>
          <p:nvPr>
            <p:ph type="title"/>
          </p:nvPr>
        </p:nvSpPr>
        <p:spPr>
          <a:xfrm>
            <a:off x="457200" y="152400"/>
            <a:ext cx="8229600" cy="684312"/>
          </a:xfrm>
        </p:spPr>
        <p:txBody>
          <a:bodyPr>
            <a:normAutofit fontScale="90000"/>
          </a:bodyPr>
          <a:lstStyle/>
          <a:p>
            <a:pPr algn="ctr"/>
            <a:r>
              <a:rPr lang="el-GR" sz="4000" b="1" dirty="0" smtClean="0">
                <a:solidFill>
                  <a:srgbClr val="FFFF00"/>
                </a:solidFill>
                <a:latin typeface="Calibri" pitchFamily="34" charset="0"/>
              </a:rPr>
              <a:t>ΔΠΧΑ 10 «ΜΗΤΡΙΚΗ» (2)</a:t>
            </a:r>
            <a:endParaRPr lang="el-GR" dirty="0"/>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23528" y="980728"/>
            <a:ext cx="8568952" cy="5544616"/>
          </a:xfrm>
        </p:spPr>
        <p:txBody>
          <a:bodyPr>
            <a:normAutofit/>
          </a:bodyPr>
          <a:lstStyle/>
          <a:p>
            <a:r>
              <a:rPr lang="el-GR" sz="3200" b="1" dirty="0" smtClean="0">
                <a:solidFill>
                  <a:srgbClr val="7030A0"/>
                </a:solidFill>
              </a:rPr>
              <a:t>Η μητρική εταιρία διακρίνεται σε:</a:t>
            </a:r>
          </a:p>
          <a:p>
            <a:pPr marL="514350" indent="-514350">
              <a:buFont typeface="+mj-lt"/>
              <a:buAutoNum type="arabicPeriod"/>
            </a:pPr>
            <a:r>
              <a:rPr lang="el-GR" sz="3200" b="1" dirty="0" smtClean="0">
                <a:solidFill>
                  <a:srgbClr val="C00000"/>
                </a:solidFill>
              </a:rPr>
              <a:t>Εταιρία Συμμετοχών (Holding Company) και σε </a:t>
            </a:r>
          </a:p>
          <a:p>
            <a:pPr marL="514350" indent="-514350">
              <a:buFont typeface="+mj-lt"/>
              <a:buAutoNum type="arabicPeriod"/>
            </a:pPr>
            <a:r>
              <a:rPr lang="en-US" sz="3200" b="1" dirty="0" smtClean="0">
                <a:solidFill>
                  <a:srgbClr val="006600"/>
                </a:solidFill>
              </a:rPr>
              <a:t>Parent Company</a:t>
            </a:r>
            <a:r>
              <a:rPr lang="el-GR" sz="3200" b="1" dirty="0" smtClean="0">
                <a:solidFill>
                  <a:srgbClr val="006600"/>
                </a:solidFill>
              </a:rPr>
              <a:t>:</a:t>
            </a:r>
            <a:r>
              <a:rPr lang="en-US" sz="3200" b="1" dirty="0" smtClean="0">
                <a:solidFill>
                  <a:srgbClr val="006600"/>
                </a:solidFill>
              </a:rPr>
              <a:t> </a:t>
            </a:r>
            <a:r>
              <a:rPr lang="el-GR" sz="3200" b="1" dirty="0" smtClean="0">
                <a:solidFill>
                  <a:schemeClr val="bg1"/>
                </a:solidFill>
              </a:rPr>
              <a:t>θεωρείται η εταιρεία η οποία συμμετέχει μεν σε άλλες εταιρείες , αλλά και η ίδια ασκεί συγγενή προς αυτές επιχείρηση (Ν.Σ.Κ. </a:t>
            </a:r>
            <a:r>
              <a:rPr lang="el-GR" sz="3200" b="1" dirty="0" smtClean="0">
                <a:solidFill>
                  <a:schemeClr val="bg1"/>
                </a:solidFill>
                <a:latin typeface="Calibri" panose="020F0502020204030204" pitchFamily="34" charset="0"/>
                <a:cs typeface="Calibri" panose="020F0502020204030204" pitchFamily="34" charset="0"/>
              </a:rPr>
              <a:t>410/1991</a:t>
            </a:r>
            <a:r>
              <a:rPr lang="el-GR" sz="3200" b="1" dirty="0" smtClean="0">
                <a:solidFill>
                  <a:schemeClr val="bg1"/>
                </a:solidFill>
              </a:rPr>
              <a:t>). </a:t>
            </a:r>
            <a:endParaRPr lang="el-GR" sz="3200" dirty="0">
              <a:solidFill>
                <a:schemeClr val="bg1"/>
              </a:solidFill>
            </a:endParaRPr>
          </a:p>
        </p:txBody>
      </p:sp>
      <p:sp>
        <p:nvSpPr>
          <p:cNvPr id="3" name="2 - Τίτλος"/>
          <p:cNvSpPr>
            <a:spLocks noGrp="1"/>
          </p:cNvSpPr>
          <p:nvPr>
            <p:ph type="title"/>
          </p:nvPr>
        </p:nvSpPr>
        <p:spPr>
          <a:xfrm>
            <a:off x="457200" y="152400"/>
            <a:ext cx="8229600" cy="828328"/>
          </a:xfrm>
        </p:spPr>
        <p:txBody>
          <a:bodyPr/>
          <a:lstStyle/>
          <a:p>
            <a:pPr algn="ctr"/>
            <a:r>
              <a:rPr lang="el-GR" sz="4400" b="1" dirty="0" smtClean="0">
                <a:solidFill>
                  <a:srgbClr val="FFFF00"/>
                </a:solidFill>
                <a:latin typeface="Calibri" pitchFamily="34" charset="0"/>
              </a:rPr>
              <a:t>ΔΠΧΑ 10 «ΜΗΤΡΙΚΗ ΔΙΑΚΡΙΣΕΙΣ»</a:t>
            </a:r>
            <a:endParaRPr lang="el-GR" dirty="0"/>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692696"/>
            <a:ext cx="8784976" cy="5976664"/>
          </a:xfrm>
        </p:spPr>
        <p:txBody>
          <a:bodyPr>
            <a:noAutofit/>
          </a:bodyPr>
          <a:lstStyle/>
          <a:p>
            <a:pPr algn="just"/>
            <a:r>
              <a:rPr lang="el-GR" sz="2800" dirty="0" smtClean="0">
                <a:solidFill>
                  <a:schemeClr val="bg1"/>
                </a:solidFill>
              </a:rPr>
              <a:t>Θεωρούνται εκείνες που </a:t>
            </a:r>
            <a:r>
              <a:rPr lang="el-GR" sz="2800" b="1" dirty="0" smtClean="0">
                <a:solidFill>
                  <a:srgbClr val="C00000"/>
                </a:solidFill>
              </a:rPr>
              <a:t>δεν έχουν εμπορική ή παραγωγική δραστηριότητα</a:t>
            </a:r>
            <a:r>
              <a:rPr lang="el-GR" sz="2800" dirty="0" smtClean="0">
                <a:solidFill>
                  <a:schemeClr val="bg1"/>
                </a:solidFill>
              </a:rPr>
              <a:t> και η κύρια δραστηριότητά τους συνίσταται στην κατοχή και διαχείριση άλλων επιχειρήσεων. Άμεση συνέπεια αυτής της διαπίστωσης είναι ότι οι εν λόγω επιχειρήσεις δεν θα πρέπει να έχουν κύκλο εργασιών και κατ΄ επέκταση μικτά κέρδη. </a:t>
            </a:r>
          </a:p>
          <a:p>
            <a:pPr algn="just"/>
            <a:r>
              <a:rPr lang="el-GR" sz="2800" dirty="0" smtClean="0">
                <a:solidFill>
                  <a:srgbClr val="C00000"/>
                </a:solidFill>
              </a:rPr>
              <a:t>Επίσης, θα πρέπει στον ισολογισμό τους να εμφανίζουν υψηλό ποσοστό συμμετοχών, σε σύγκριση με το σύνολο του ενεργητικού τους. </a:t>
            </a:r>
          </a:p>
          <a:p>
            <a:pPr algn="just"/>
            <a:r>
              <a:rPr lang="el-GR" sz="2800" dirty="0" smtClean="0">
                <a:solidFill>
                  <a:srgbClr val="0000FF"/>
                </a:solidFill>
              </a:rPr>
              <a:t>Συνεπώς, </a:t>
            </a:r>
            <a:r>
              <a:rPr lang="el-GR" sz="2800" b="1" dirty="0" smtClean="0">
                <a:solidFill>
                  <a:srgbClr val="0000FF"/>
                </a:solidFill>
              </a:rPr>
              <a:t>βασικό κριτήριο </a:t>
            </a:r>
            <a:r>
              <a:rPr lang="el-GR" sz="2800" dirty="0" smtClean="0">
                <a:solidFill>
                  <a:srgbClr val="0000FF"/>
                </a:solidFill>
              </a:rPr>
              <a:t>για τον χαρακτηρισμό μιας εταιρίας ως Holding είναι η ύπαρξη ή όχι κύκλου εργασιών. </a:t>
            </a:r>
            <a:endParaRPr lang="el-GR" sz="2800" dirty="0">
              <a:solidFill>
                <a:srgbClr val="0000FF"/>
              </a:solidFill>
            </a:endParaRPr>
          </a:p>
        </p:txBody>
      </p:sp>
      <p:sp>
        <p:nvSpPr>
          <p:cNvPr id="3" name="2 - Τίτλος"/>
          <p:cNvSpPr>
            <a:spLocks noGrp="1"/>
          </p:cNvSpPr>
          <p:nvPr>
            <p:ph type="title"/>
          </p:nvPr>
        </p:nvSpPr>
        <p:spPr>
          <a:xfrm>
            <a:off x="0" y="152400"/>
            <a:ext cx="9144000" cy="612304"/>
          </a:xfrm>
        </p:spPr>
        <p:txBody>
          <a:bodyPr>
            <a:normAutofit/>
          </a:bodyPr>
          <a:lstStyle/>
          <a:p>
            <a:pPr algn="ctr"/>
            <a:r>
              <a:rPr lang="el-GR" sz="3200" b="1" dirty="0" smtClean="0">
                <a:solidFill>
                  <a:srgbClr val="FFFF00"/>
                </a:solidFill>
                <a:latin typeface="Calibri" pitchFamily="34" charset="0"/>
              </a:rPr>
              <a:t>ΔΠΧΑ 10 </a:t>
            </a:r>
            <a:r>
              <a:rPr lang="el-GR" sz="3200" b="1" dirty="0" smtClean="0">
                <a:solidFill>
                  <a:srgbClr val="FFC000"/>
                </a:solidFill>
                <a:latin typeface="Calibri" pitchFamily="34" charset="0"/>
              </a:rPr>
              <a:t>Εταιρίες Συμμετοχών (</a:t>
            </a:r>
            <a:r>
              <a:rPr lang="en-US" sz="3200" b="1" dirty="0" smtClean="0">
                <a:solidFill>
                  <a:srgbClr val="FFC000"/>
                </a:solidFill>
                <a:latin typeface="Calibri" pitchFamily="34" charset="0"/>
              </a:rPr>
              <a:t>Holding Company) </a:t>
            </a:r>
            <a:r>
              <a:rPr lang="el-GR" sz="3200" b="1" dirty="0" smtClean="0">
                <a:solidFill>
                  <a:srgbClr val="FFC000"/>
                </a:solidFill>
                <a:latin typeface="Calibri" pitchFamily="34" charset="0"/>
              </a:rPr>
              <a:t>[1]</a:t>
            </a:r>
            <a:endParaRPr lang="el-GR" sz="3200" dirty="0">
              <a:latin typeface="Calibri" pitchFamily="34" charset="0"/>
            </a:endParaRPr>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836712"/>
            <a:ext cx="8712968" cy="5688632"/>
          </a:xfrm>
        </p:spPr>
        <p:txBody>
          <a:bodyPr>
            <a:normAutofit/>
          </a:bodyPr>
          <a:lstStyle/>
          <a:p>
            <a:pPr algn="just"/>
            <a:r>
              <a:rPr lang="el-GR" sz="2800" dirty="0" smtClean="0">
                <a:solidFill>
                  <a:srgbClr val="0000FF"/>
                </a:solidFill>
                <a:latin typeface="Calibri" pitchFamily="34" charset="0"/>
              </a:rPr>
              <a:t>Παράλληλα, το Δ.Σ. του Χρηματιστηρίου Αξιών Αθηνών έκρινε ότι, ως εταιρίες συμμετοχών </a:t>
            </a:r>
            <a:r>
              <a:rPr lang="el-GR" sz="2800" dirty="0" smtClean="0">
                <a:solidFill>
                  <a:srgbClr val="006600"/>
                </a:solidFill>
                <a:latin typeface="Calibri" pitchFamily="34" charset="0"/>
              </a:rPr>
              <a:t>μπορούν να θεωρούνται και εκείνες</a:t>
            </a:r>
            <a:r>
              <a:rPr lang="el-GR" sz="2800" dirty="0" smtClean="0">
                <a:solidFill>
                  <a:srgbClr val="0000FF"/>
                </a:solidFill>
                <a:latin typeface="Calibri" pitchFamily="34" charset="0"/>
              </a:rPr>
              <a:t> </a:t>
            </a:r>
            <a:r>
              <a:rPr lang="el-GR" sz="2800" b="1" dirty="0" smtClean="0">
                <a:solidFill>
                  <a:srgbClr val="002060"/>
                </a:solidFill>
                <a:latin typeface="Calibri" pitchFamily="34" charset="0"/>
              </a:rPr>
              <a:t>που διαθέτουν παραγωγική </a:t>
            </a:r>
            <a:r>
              <a:rPr lang="el-GR" sz="2800" dirty="0" smtClean="0">
                <a:solidFill>
                  <a:srgbClr val="0000FF"/>
                </a:solidFill>
                <a:latin typeface="Calibri" pitchFamily="34" charset="0"/>
              </a:rPr>
              <a:t>δραστηριότητα, η οποία όμως δεν ξεπερνά σε ποσοστό </a:t>
            </a:r>
            <a:r>
              <a:rPr lang="el-GR" sz="2800" b="1" dirty="0" smtClean="0">
                <a:solidFill>
                  <a:srgbClr val="002060"/>
                </a:solidFill>
                <a:latin typeface="Calibri" pitchFamily="34" charset="0"/>
              </a:rPr>
              <a:t>το 20% </a:t>
            </a:r>
            <a:r>
              <a:rPr lang="el-GR" sz="2800" dirty="0" smtClean="0">
                <a:solidFill>
                  <a:srgbClr val="0000FF"/>
                </a:solidFill>
                <a:latin typeface="Calibri" pitchFamily="34" charset="0"/>
              </a:rPr>
              <a:t>της δραστηριότητάς που προκύπτει από την διαχείριση άλλων επιχειρήσεων . </a:t>
            </a:r>
          </a:p>
          <a:p>
            <a:pPr algn="just"/>
            <a:endParaRPr lang="el-GR" sz="2800" dirty="0" smtClean="0">
              <a:solidFill>
                <a:srgbClr val="0000FF"/>
              </a:solidFill>
              <a:latin typeface="Calibri" pitchFamily="34" charset="0"/>
            </a:endParaRPr>
          </a:p>
          <a:p>
            <a:pPr algn="just"/>
            <a:r>
              <a:rPr lang="el-GR" sz="2800" dirty="0" smtClean="0">
                <a:latin typeface="Calibri" pitchFamily="34" charset="0"/>
              </a:rPr>
              <a:t>Ο όρος Holding </a:t>
            </a:r>
            <a:r>
              <a:rPr lang="el-GR" sz="2800" dirty="0" smtClean="0">
                <a:solidFill>
                  <a:schemeClr val="bg1"/>
                </a:solidFill>
                <a:latin typeface="Calibri" pitchFamily="34" charset="0"/>
              </a:rPr>
              <a:t>δεν είναι νομικός, </a:t>
            </a:r>
            <a:r>
              <a:rPr lang="el-GR" sz="2800" dirty="0" smtClean="0">
                <a:solidFill>
                  <a:srgbClr val="C00000"/>
                </a:solidFill>
                <a:latin typeface="Calibri" pitchFamily="34" charset="0"/>
              </a:rPr>
              <a:t>αλλά οικονομικός. </a:t>
            </a:r>
            <a:r>
              <a:rPr lang="el-GR" sz="2800" dirty="0" smtClean="0">
                <a:solidFill>
                  <a:schemeClr val="bg1"/>
                </a:solidFill>
                <a:latin typeface="Calibri" pitchFamily="34" charset="0"/>
              </a:rPr>
              <a:t>Δεν εκφράζει κάποια μορφή εταιρίας</a:t>
            </a:r>
            <a:r>
              <a:rPr lang="el-GR" sz="2800" dirty="0" smtClean="0">
                <a:latin typeface="Calibri" pitchFamily="34" charset="0"/>
              </a:rPr>
              <a:t>, όπως ο όρος Α.Ε., Ο.Ε., Ε.Π.Ε. κ.λ.π.), </a:t>
            </a:r>
            <a:r>
              <a:rPr lang="el-GR" sz="2800" dirty="0" smtClean="0">
                <a:solidFill>
                  <a:srgbClr val="C00000"/>
                </a:solidFill>
                <a:latin typeface="Calibri" pitchFamily="34" charset="0"/>
              </a:rPr>
              <a:t>αλλά τον οικονομικό χαρακτήρα </a:t>
            </a:r>
            <a:r>
              <a:rPr lang="el-GR" sz="2800" dirty="0" smtClean="0">
                <a:latin typeface="Calibri" pitchFamily="34" charset="0"/>
              </a:rPr>
              <a:t>της εταιρίας (Ν.Σ.Κ. 410/91) και δεν αποτελεί αντικείμενο μιας συγκεκριμένης φορολογικής ρύθμισης . </a:t>
            </a:r>
            <a:endParaRPr lang="el-GR" sz="2800" dirty="0">
              <a:latin typeface="Calibri" pitchFamily="34" charset="0"/>
            </a:endParaRPr>
          </a:p>
        </p:txBody>
      </p:sp>
      <p:sp>
        <p:nvSpPr>
          <p:cNvPr id="3" name="2 - Τίτλος"/>
          <p:cNvSpPr>
            <a:spLocks noGrp="1"/>
          </p:cNvSpPr>
          <p:nvPr>
            <p:ph type="title"/>
          </p:nvPr>
        </p:nvSpPr>
        <p:spPr>
          <a:xfrm>
            <a:off x="0" y="152400"/>
            <a:ext cx="9144000" cy="684312"/>
          </a:xfrm>
        </p:spPr>
        <p:txBody>
          <a:bodyPr>
            <a:normAutofit/>
          </a:bodyPr>
          <a:lstStyle/>
          <a:p>
            <a:r>
              <a:rPr lang="el-GR" sz="3300" b="1" dirty="0" smtClean="0">
                <a:solidFill>
                  <a:srgbClr val="FFFF00"/>
                </a:solidFill>
                <a:latin typeface="Calibri" pitchFamily="34" charset="0"/>
              </a:rPr>
              <a:t>ΔΠΧΑ 10 </a:t>
            </a:r>
            <a:r>
              <a:rPr lang="el-GR" sz="3300" b="1" dirty="0" smtClean="0">
                <a:solidFill>
                  <a:srgbClr val="FFC000"/>
                </a:solidFill>
                <a:latin typeface="Calibri" pitchFamily="34" charset="0"/>
              </a:rPr>
              <a:t>Εταιρίες Συμμετοχών (</a:t>
            </a:r>
            <a:r>
              <a:rPr lang="en-US" sz="3300" b="1" dirty="0" smtClean="0">
                <a:solidFill>
                  <a:srgbClr val="FFC000"/>
                </a:solidFill>
                <a:latin typeface="Calibri" pitchFamily="34" charset="0"/>
              </a:rPr>
              <a:t>Holding Company) </a:t>
            </a:r>
            <a:r>
              <a:rPr lang="el-GR" sz="3300" b="1" dirty="0" smtClean="0">
                <a:solidFill>
                  <a:srgbClr val="FFC000"/>
                </a:solidFill>
                <a:latin typeface="Calibri" pitchFamily="34" charset="0"/>
              </a:rPr>
              <a:t>[2]</a:t>
            </a:r>
            <a:endParaRPr lang="el-GR" sz="3300" dirty="0"/>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457200" y="2132856"/>
            <a:ext cx="8229600" cy="4320480"/>
          </a:xfrm>
        </p:spPr>
        <p:txBody>
          <a:bodyPr/>
          <a:lstStyle/>
          <a:p>
            <a:pPr algn="just"/>
            <a:r>
              <a:rPr lang="el-GR" dirty="0" smtClean="0"/>
              <a:t>Στο άρθρο 32 παρ. 2 περ. α΄ και παρ. 3 του Ν. 4308/2014 ορίζεται ότι για το προσδιορισμό των ποσοστών συμμετοχής ή των δικαιωμάτων ψήφου που έχει η μητρική επιχείρηση πρέπει να προστίθενται και τα ποσοστά συμμετοχής και δικαιωμάτων ψήφου κάθε άλλης επιχείρησης που είναι θυγατρική της ή θυγατρική της θυγατρικής της (υποθυγατρική).</a:t>
            </a:r>
            <a:endParaRPr lang="el-GR" dirty="0"/>
          </a:p>
        </p:txBody>
      </p:sp>
      <p:sp>
        <p:nvSpPr>
          <p:cNvPr id="3" name="2 - Τίτλος"/>
          <p:cNvSpPr>
            <a:spLocks noGrp="1"/>
          </p:cNvSpPr>
          <p:nvPr>
            <p:ph type="title"/>
          </p:nvPr>
        </p:nvSpPr>
        <p:spPr>
          <a:xfrm>
            <a:off x="0" y="152400"/>
            <a:ext cx="8964488" cy="1908448"/>
          </a:xfrm>
        </p:spPr>
        <p:txBody>
          <a:bodyPr>
            <a:noAutofit/>
          </a:bodyPr>
          <a:lstStyle/>
          <a:p>
            <a:pPr algn="ctr"/>
            <a:r>
              <a:rPr lang="el-GR" sz="2400" b="1" dirty="0" smtClean="0">
                <a:solidFill>
                  <a:schemeClr val="bg1"/>
                </a:solidFill>
              </a:rPr>
              <a:t>Όταν η μητρική έχει την πλειοψηφία του κεφαλαίου ή των δικαιωμάτων ψήφου μιας άλλης επιχείρησης (θυγατρικής ) και η πλειοψηφία αυτή σχηματίζεται ύστερα από συνυπολογισμό των τίτλων και δικαιωμάτων που κατέχονται από τρίτους για λογαριασμό της μητρικής επιχείρησης.</a:t>
            </a:r>
            <a:endParaRPr lang="el-GR" sz="2400" dirty="0">
              <a:solidFill>
                <a:schemeClr val="bg1"/>
              </a:solidFill>
            </a:endParaRPr>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836712"/>
            <a:ext cx="8507288" cy="5688632"/>
          </a:xfrm>
        </p:spPr>
        <p:txBody>
          <a:bodyPr/>
          <a:lstStyle/>
          <a:p>
            <a:pPr algn="just"/>
            <a:r>
              <a:rPr lang="el-GR" dirty="0" smtClean="0">
                <a:latin typeface="Calibri" pitchFamily="34" charset="0"/>
              </a:rPr>
              <a:t>Έστω η επιχείρηση Α κατέχει το 55% των μετοχών της επιχείρησης Β και η Β κατέχει το 65% των μετοχών της επιχείρησης Γ. Επίσης οι προαναφερόμενες επιχειρήσεις Α, Β και Γ συμμετέχουν στο κεφάλαιο και στα δικαιώματα ψήφου της Δ με ποσοστό 25%, 20% και 15%, αντίστοιχα. Οι επιχειρήσεις Α και Δ είναι </a:t>
            </a:r>
            <a:r>
              <a:rPr lang="el-GR" b="1" dirty="0" smtClean="0">
                <a:latin typeface="Calibri" pitchFamily="34" charset="0"/>
              </a:rPr>
              <a:t>συνδεμένες, επειδή η Α έχει ποσοστό 60% στο κεφάλαιο και στα δικαιώματα ψήφου της Δ (πλειοψηφία) . </a:t>
            </a:r>
          </a:p>
          <a:p>
            <a:pPr algn="just"/>
            <a:r>
              <a:rPr lang="el-GR" dirty="0" smtClean="0">
                <a:latin typeface="Calibri" pitchFamily="34" charset="0"/>
              </a:rPr>
              <a:t>Η πλειοψηφία αυτή είναι </a:t>
            </a:r>
            <a:r>
              <a:rPr lang="el-GR" b="1" dirty="0" smtClean="0">
                <a:latin typeface="Calibri" pitchFamily="34" charset="0"/>
              </a:rPr>
              <a:t>άμεση με ποσοστό 25% και έμμεση μέσω θυγατρικών Β και Γ με ποσοστό 35% (20% + 15%) δηλαδή σύνολο συμμετοχής 60% (= 25% + 35%).</a:t>
            </a:r>
            <a:endParaRPr lang="el-GR" dirty="0">
              <a:latin typeface="Calibri" pitchFamily="34" charset="0"/>
            </a:endParaRPr>
          </a:p>
        </p:txBody>
      </p:sp>
      <p:sp>
        <p:nvSpPr>
          <p:cNvPr id="3" name="2 - Τίτλος"/>
          <p:cNvSpPr>
            <a:spLocks noGrp="1"/>
          </p:cNvSpPr>
          <p:nvPr>
            <p:ph type="title"/>
          </p:nvPr>
        </p:nvSpPr>
        <p:spPr>
          <a:xfrm>
            <a:off x="457200" y="152400"/>
            <a:ext cx="8229600" cy="684312"/>
          </a:xfrm>
        </p:spPr>
        <p:txBody>
          <a:bodyPr>
            <a:normAutofit fontScale="90000"/>
          </a:bodyPr>
          <a:lstStyle/>
          <a:p>
            <a:r>
              <a:rPr lang="el-GR" b="1" dirty="0" smtClean="0">
                <a:solidFill>
                  <a:schemeClr val="bg1"/>
                </a:solidFill>
              </a:rPr>
              <a:t>ΠΑΡΑΔΕΙΓΜΑ</a:t>
            </a:r>
            <a:endParaRPr lang="el-GR" b="1" dirty="0">
              <a:solidFill>
                <a:schemeClr val="bg1"/>
              </a:solidFill>
            </a:endParaRP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457200" y="152400"/>
            <a:ext cx="8229600" cy="1620416"/>
          </a:xfrm>
        </p:spPr>
        <p:txBody>
          <a:bodyPr>
            <a:normAutofit/>
          </a:bodyPr>
          <a:lstStyle/>
          <a:p>
            <a:pPr algn="ctr"/>
            <a:r>
              <a:rPr lang="el-GR" b="1" dirty="0" smtClean="0">
                <a:solidFill>
                  <a:schemeClr val="bg1"/>
                </a:solidFill>
              </a:rPr>
              <a:t>ΕΠΕΞΗΓΗΣΗ ΠΑΡΑΔΕΙΓΜΑΤΟΣ ΜΕ ΣΧΗΜΑΤΙΚΗ ΠΑΡΑΣΤΑΣΗ</a:t>
            </a:r>
            <a:endParaRPr lang="el-GR" b="1" dirty="0">
              <a:solidFill>
                <a:schemeClr val="bg1"/>
              </a:solidFill>
            </a:endParaRPr>
          </a:p>
        </p:txBody>
      </p:sp>
      <p:pic>
        <p:nvPicPr>
          <p:cNvPr id="2050" name="Picture 2"/>
          <p:cNvPicPr>
            <a:picLocks noGrp="1" noChangeAspect="1" noChangeArrowheads="1"/>
          </p:cNvPicPr>
          <p:nvPr>
            <p:ph idx="1"/>
          </p:nvPr>
        </p:nvPicPr>
        <p:blipFill>
          <a:blip r:embed="rId2" cstate="print"/>
          <a:srcRect/>
          <a:stretch>
            <a:fillRect/>
          </a:stretch>
        </p:blipFill>
        <p:spPr bwMode="auto">
          <a:xfrm>
            <a:off x="611560" y="1772816"/>
            <a:ext cx="7920880" cy="4752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980728"/>
            <a:ext cx="8424936" cy="5544616"/>
          </a:xfrm>
        </p:spPr>
        <p:txBody>
          <a:bodyPr>
            <a:normAutofit fontScale="92500" lnSpcReduction="10000"/>
          </a:bodyPr>
          <a:lstStyle/>
          <a:p>
            <a:pPr algn="just"/>
            <a:r>
              <a:rPr lang="el-GR" sz="2800" b="1" i="1" dirty="0" smtClean="0">
                <a:solidFill>
                  <a:srgbClr val="7030A0"/>
                </a:solidFill>
              </a:rPr>
              <a:t>Η Ετερόρρυθμος κατά Μετοχές Εταιρεία (Ε.Μ.Ε.):</a:t>
            </a:r>
            <a:r>
              <a:rPr lang="el-GR" sz="2800" dirty="0" smtClean="0">
                <a:solidFill>
                  <a:srgbClr val="006600"/>
                </a:solidFill>
              </a:rPr>
              <a:t> </a:t>
            </a:r>
            <a:r>
              <a:rPr lang="el-GR" sz="2800" dirty="0" smtClean="0"/>
              <a:t>είναι μια κεφαλαιουχική εταιρεία στην οποία οι εισφορές των ετερόρρυθμων εταιρειών ενσωματώνονται σε μετοχές. Η μορφή αυτής της εταιρείας είναι ανύπαρκτη στην Ελλάδα.</a:t>
            </a:r>
          </a:p>
          <a:p>
            <a:pPr algn="just"/>
            <a:r>
              <a:rPr lang="el-GR" sz="2800" b="1" i="1" dirty="0" smtClean="0">
                <a:solidFill>
                  <a:srgbClr val="0070C0"/>
                </a:solidFill>
              </a:rPr>
              <a:t>Η Εταιρεία Περιορισμένης Ευθύνης (Ε.Π.Ε.):</a:t>
            </a:r>
            <a:r>
              <a:rPr lang="el-GR" sz="2800" dirty="0" smtClean="0"/>
              <a:t> είναι μια εταιρεία μικτής</a:t>
            </a:r>
            <a:r>
              <a:rPr lang="en-US" sz="2800" dirty="0" smtClean="0"/>
              <a:t> </a:t>
            </a:r>
            <a:r>
              <a:rPr lang="el-GR" sz="2800" dirty="0" smtClean="0"/>
              <a:t>(προσωπικής και κεφαλαιουχικής) φύσεως έχοντας η ίδια νομική προσωπικότητα και ευθυνόμενη απεριορίστως με την ίδια της την περιουσία ενώ οι ιδιοκτήτες ευθύνονται όλοι μέχρι το ποσό της εισφοράς τους. Στην Ε.Π.Ε. η διαχείριση και η εκπροσώπηση της ανήκει εφόσον αυτό δεν έχει συμφωνηθεί αλλιώς αλλά μπορεί να ανατεθεί σε έναν ή περισσότερους εταίρους αν συμφωνηθεί.</a:t>
            </a:r>
          </a:p>
          <a:p>
            <a:endParaRPr lang="el-GR" sz="2800" dirty="0" smtClean="0"/>
          </a:p>
          <a:p>
            <a:endParaRPr lang="el-GR" dirty="0"/>
          </a:p>
        </p:txBody>
      </p:sp>
      <p:sp>
        <p:nvSpPr>
          <p:cNvPr id="3" name="2 - Τίτλος"/>
          <p:cNvSpPr>
            <a:spLocks noGrp="1"/>
          </p:cNvSpPr>
          <p:nvPr>
            <p:ph type="title"/>
          </p:nvPr>
        </p:nvSpPr>
        <p:spPr>
          <a:xfrm>
            <a:off x="457200" y="152400"/>
            <a:ext cx="8229600" cy="828328"/>
          </a:xfrm>
        </p:spPr>
        <p:txBody>
          <a:bodyPr/>
          <a:lstStyle/>
          <a:p>
            <a:pPr algn="ctr"/>
            <a:r>
              <a:rPr lang="el-GR" b="1" dirty="0" smtClean="0">
                <a:solidFill>
                  <a:srgbClr val="C00000"/>
                </a:solidFill>
                <a:latin typeface="Calibri" pitchFamily="34" charset="0"/>
              </a:rPr>
              <a:t>ΕΠΙΧΕΙΡΗΣΕΙΣ (2)</a:t>
            </a:r>
            <a:endParaRPr lang="el-GR" dirty="0">
              <a:latin typeface="Calibri" pitchFamily="34" charset="0"/>
            </a:endParaRP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1628800"/>
            <a:ext cx="8435280" cy="4824536"/>
          </a:xfrm>
        </p:spPr>
        <p:txBody>
          <a:bodyPr>
            <a:normAutofit/>
          </a:bodyPr>
          <a:lstStyle/>
          <a:p>
            <a:pPr algn="just"/>
            <a:r>
              <a:rPr lang="el-GR" sz="2800" dirty="0" smtClean="0">
                <a:solidFill>
                  <a:srgbClr val="0000CC"/>
                </a:solidFill>
                <a:latin typeface="Calibri" pitchFamily="34" charset="0"/>
              </a:rPr>
              <a:t>Έστω η επιχείρηση (Α) κατέχει το 40% των μετοχών και των δικαιωμάτων ψήφου της επιχείρησης (Β). Επίσης ήλθε σε συμφωνία με τρίτους, που κατέχουν το 20% των μετοχών και των δικαιωμάτων ψήφου της ίδιας επιχείρησης (Β), λόγω επικαρπίας και ενεχύρου των μετοχών. </a:t>
            </a:r>
          </a:p>
          <a:p>
            <a:pPr algn="just"/>
            <a:r>
              <a:rPr lang="el-GR" sz="2800" dirty="0" smtClean="0">
                <a:solidFill>
                  <a:srgbClr val="0000CC"/>
                </a:solidFill>
                <a:latin typeface="Calibri" pitchFamily="34" charset="0"/>
              </a:rPr>
              <a:t>Να απαντηθεί το ερώτημα: Είναι συνδεδεμένες οι επιχειρήσεις?</a:t>
            </a:r>
            <a:endParaRPr lang="el-GR" sz="2800" dirty="0">
              <a:solidFill>
                <a:srgbClr val="0000CC"/>
              </a:solidFill>
              <a:latin typeface="Calibri" pitchFamily="34" charset="0"/>
            </a:endParaRPr>
          </a:p>
        </p:txBody>
      </p:sp>
      <p:sp>
        <p:nvSpPr>
          <p:cNvPr id="3" name="2 - Τίτλος"/>
          <p:cNvSpPr>
            <a:spLocks noGrp="1"/>
          </p:cNvSpPr>
          <p:nvPr>
            <p:ph type="title"/>
          </p:nvPr>
        </p:nvSpPr>
        <p:spPr>
          <a:xfrm>
            <a:off x="0" y="0"/>
            <a:ext cx="9144000" cy="1556792"/>
          </a:xfrm>
        </p:spPr>
        <p:txBody>
          <a:bodyPr>
            <a:noAutofit/>
          </a:bodyPr>
          <a:lstStyle/>
          <a:p>
            <a:pPr algn="ctr"/>
            <a:r>
              <a:rPr lang="el-GR" sz="2400" b="1" dirty="0" smtClean="0">
                <a:solidFill>
                  <a:srgbClr val="002060"/>
                </a:solidFill>
              </a:rPr>
              <a:t>Όταν η μητρική έχει την πλειοψηφία του κεφαλαίου ή των δικαιωμάτων ψήφου μιας άλλης επιχείρησης (θυγατρικής ) , ύστερα από συμφωνία με άλλους μετόχους ή εταίρους της επιχείρησης αυτής ( της θυγατρικής).</a:t>
            </a:r>
            <a:endParaRPr lang="el-GR" sz="2400" dirty="0">
              <a:solidFill>
                <a:srgbClr val="002060"/>
              </a:solidFill>
            </a:endParaRPr>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0" y="980728"/>
            <a:ext cx="8964488" cy="5544616"/>
          </a:xfrm>
        </p:spPr>
        <p:txBody>
          <a:bodyPr/>
          <a:lstStyle/>
          <a:p>
            <a:pPr algn="just"/>
            <a:r>
              <a:rPr lang="el-GR" b="1" dirty="0" smtClean="0">
                <a:solidFill>
                  <a:srgbClr val="FFC000"/>
                </a:solidFill>
                <a:latin typeface="Calibri" pitchFamily="34" charset="0"/>
              </a:rPr>
              <a:t>Οι επιχειρήσεις (Α) και (Β) </a:t>
            </a:r>
            <a:r>
              <a:rPr lang="el-GR" b="1" dirty="0" smtClean="0">
                <a:solidFill>
                  <a:srgbClr val="FF0000"/>
                </a:solidFill>
                <a:latin typeface="Calibri" pitchFamily="34" charset="0"/>
              </a:rPr>
              <a:t>είναι συνδεμένες</a:t>
            </a:r>
            <a:r>
              <a:rPr lang="el-GR" b="1" dirty="0" smtClean="0">
                <a:solidFill>
                  <a:srgbClr val="FFC000"/>
                </a:solidFill>
                <a:latin typeface="Calibri" pitchFamily="34" charset="0"/>
              </a:rPr>
              <a:t>, επειδή η (Α) έχει ποσοστό 60% στο κεφάλαιο και στα δικαιώματα ψήφου της (Β) [πλειοψηφία].  Η πλειοψηφία αυτή είναι άμεση με ποσοστό 40% και έμμεση κατόπιν συμφωνίας με τρίτους με ποσοστό 20% δηλαδή σύνολο συμμετοχής 60% (=40% + 20%).</a:t>
            </a:r>
            <a:endParaRPr lang="el-GR" b="1" dirty="0">
              <a:solidFill>
                <a:srgbClr val="FFC000"/>
              </a:solidFill>
              <a:latin typeface="Calibri" pitchFamily="34" charset="0"/>
            </a:endParaRPr>
          </a:p>
        </p:txBody>
      </p:sp>
      <p:sp>
        <p:nvSpPr>
          <p:cNvPr id="3" name="2 - Τίτλος"/>
          <p:cNvSpPr>
            <a:spLocks noGrp="1"/>
          </p:cNvSpPr>
          <p:nvPr>
            <p:ph type="title"/>
          </p:nvPr>
        </p:nvSpPr>
        <p:spPr>
          <a:xfrm>
            <a:off x="457200" y="152400"/>
            <a:ext cx="8229600" cy="684312"/>
          </a:xfrm>
        </p:spPr>
        <p:txBody>
          <a:bodyPr>
            <a:normAutofit fontScale="90000"/>
          </a:bodyPr>
          <a:lstStyle/>
          <a:p>
            <a:r>
              <a:rPr lang="el-GR" b="1" dirty="0" smtClean="0">
                <a:solidFill>
                  <a:srgbClr val="FFFF00"/>
                </a:solidFill>
              </a:rPr>
              <a:t>ΑΠΑΝΤΗΣΗ</a:t>
            </a:r>
            <a:endParaRPr lang="el-GR" b="1" dirty="0">
              <a:solidFill>
                <a:srgbClr val="FFFF00"/>
              </a:solidFill>
            </a:endParaRPr>
          </a:p>
        </p:txBody>
      </p:sp>
      <p:pic>
        <p:nvPicPr>
          <p:cNvPr id="3074" name="Picture 2"/>
          <p:cNvPicPr>
            <a:picLocks noChangeAspect="1" noChangeArrowheads="1"/>
          </p:cNvPicPr>
          <p:nvPr/>
        </p:nvPicPr>
        <p:blipFill>
          <a:blip r:embed="rId2" cstate="print"/>
          <a:srcRect/>
          <a:stretch>
            <a:fillRect/>
          </a:stretch>
        </p:blipFill>
        <p:spPr bwMode="auto">
          <a:xfrm>
            <a:off x="1115616" y="3212976"/>
            <a:ext cx="6984776" cy="33123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340768"/>
          </a:xfrm>
        </p:spPr>
        <p:txBody>
          <a:bodyPr>
            <a:noAutofit/>
          </a:bodyPr>
          <a:lstStyle/>
          <a:p>
            <a:pPr algn="ctr"/>
            <a:r>
              <a:rPr lang="en-US" sz="3200" b="1" dirty="0" smtClean="0">
                <a:solidFill>
                  <a:srgbClr val="0070C0"/>
                </a:solidFill>
              </a:rPr>
              <a:t/>
            </a:r>
            <a:br>
              <a:rPr lang="en-US" sz="3200" b="1" dirty="0" smtClean="0">
                <a:solidFill>
                  <a:srgbClr val="0070C0"/>
                </a:solidFill>
              </a:rPr>
            </a:br>
            <a:r>
              <a:rPr lang="en-US" sz="3200" b="1" dirty="0" smtClean="0">
                <a:solidFill>
                  <a:srgbClr val="0070C0"/>
                </a:solidFill>
              </a:rPr>
              <a:t/>
            </a:r>
            <a:br>
              <a:rPr lang="en-US" sz="3200" b="1" dirty="0" smtClean="0">
                <a:solidFill>
                  <a:srgbClr val="0070C0"/>
                </a:solidFill>
              </a:rPr>
            </a:br>
            <a:r>
              <a:rPr lang="el-GR" sz="3200" b="1" dirty="0" smtClean="0">
                <a:solidFill>
                  <a:srgbClr val="0070C0"/>
                </a:solidFill>
              </a:rPr>
              <a:t>Διεθνές Πρότυπο Χρηματοοικονομικής Αναφοράς ΔΠΧΑ </a:t>
            </a:r>
            <a:r>
              <a:rPr lang="el-GR" sz="3200" b="1" dirty="0" smtClean="0">
                <a:solidFill>
                  <a:srgbClr val="0070C0"/>
                </a:solidFill>
                <a:latin typeface="Cambria" pitchFamily="18" charset="0"/>
              </a:rPr>
              <a:t>10</a:t>
            </a:r>
            <a:r>
              <a:rPr lang="el-GR" sz="3200" b="1" dirty="0" smtClean="0">
                <a:solidFill>
                  <a:srgbClr val="0070C0"/>
                </a:solidFill>
              </a:rPr>
              <a:t> [</a:t>
            </a:r>
            <a:r>
              <a:rPr lang="en-US" sz="3200" b="1" dirty="0" smtClean="0">
                <a:solidFill>
                  <a:srgbClr val="0070C0"/>
                </a:solidFill>
              </a:rPr>
              <a:t>i</a:t>
            </a:r>
            <a:r>
              <a:rPr lang="el-GR" sz="3200" b="1" dirty="0" smtClean="0">
                <a:solidFill>
                  <a:srgbClr val="0070C0"/>
                </a:solidFill>
              </a:rPr>
              <a:t>]</a:t>
            </a:r>
            <a:endParaRPr lang="el-GR" sz="3200" b="1" dirty="0">
              <a:solidFill>
                <a:srgbClr val="0070C0"/>
              </a:solidFill>
            </a:endParaRPr>
          </a:p>
        </p:txBody>
      </p:sp>
      <p:sp>
        <p:nvSpPr>
          <p:cNvPr id="3" name="2 - Θέση περιεχομένου"/>
          <p:cNvSpPr>
            <a:spLocks noGrp="1"/>
          </p:cNvSpPr>
          <p:nvPr>
            <p:ph idx="1"/>
          </p:nvPr>
        </p:nvSpPr>
        <p:spPr>
          <a:xfrm>
            <a:off x="457200" y="1556792"/>
            <a:ext cx="8229600" cy="5040560"/>
          </a:xfrm>
        </p:spPr>
        <p:txBody>
          <a:bodyPr>
            <a:normAutofit/>
          </a:bodyPr>
          <a:lstStyle/>
          <a:p>
            <a:pPr algn="just"/>
            <a:r>
              <a:rPr lang="el-GR" dirty="0"/>
              <a:t>Οι οικονομικές καταστάσεις </a:t>
            </a:r>
            <a:r>
              <a:rPr lang="el-GR" b="1" dirty="0"/>
              <a:t>ομίλου</a:t>
            </a:r>
            <a:r>
              <a:rPr lang="el-GR" dirty="0"/>
              <a:t> στις οποίες τα περιουσιακά στοιχεία, οι υποχρεώσεις, τα έσοδα, τα έξοδα και οι ταμειακές ροές της </a:t>
            </a:r>
            <a:r>
              <a:rPr lang="el-GR" b="1" dirty="0"/>
              <a:t>μητρικής</a:t>
            </a:r>
            <a:r>
              <a:rPr lang="el-GR" dirty="0"/>
              <a:t> και των </a:t>
            </a:r>
            <a:r>
              <a:rPr lang="el-GR" b="1" dirty="0"/>
              <a:t>θυγατρικών</a:t>
            </a:r>
            <a:r>
              <a:rPr lang="el-GR" dirty="0"/>
              <a:t> της εμφανίζονται ως εάν επρόκειτο για μία ενιαία οικονομική οντότητα</a:t>
            </a:r>
            <a:r>
              <a:rPr lang="el-GR" dirty="0" smtClean="0"/>
              <a:t>.</a:t>
            </a:r>
          </a:p>
          <a:p>
            <a:pPr algn="just"/>
            <a:r>
              <a:rPr lang="el-GR" b="1" dirty="0" smtClean="0"/>
              <a:t>Όμιλος: </a:t>
            </a:r>
            <a:r>
              <a:rPr lang="el-GR" dirty="0" smtClean="0"/>
              <a:t>Μια </a:t>
            </a:r>
            <a:r>
              <a:rPr lang="el-GR" b="1" dirty="0"/>
              <a:t>μητρική εταιρεία</a:t>
            </a:r>
            <a:r>
              <a:rPr lang="el-GR" dirty="0"/>
              <a:t> και οι </a:t>
            </a:r>
            <a:r>
              <a:rPr lang="el-GR" b="1" dirty="0"/>
              <a:t>θυγατρικές</a:t>
            </a:r>
            <a:r>
              <a:rPr lang="el-GR" dirty="0"/>
              <a:t> της.</a:t>
            </a:r>
            <a:endParaRPr lang="el-GR" dirty="0" smtClean="0"/>
          </a:p>
          <a:p>
            <a:pPr algn="just"/>
            <a:r>
              <a:rPr lang="el-GR" b="1" dirty="0" smtClean="0"/>
              <a:t>Θυγατρική: </a:t>
            </a:r>
            <a:r>
              <a:rPr lang="el-GR" dirty="0" smtClean="0"/>
              <a:t>Μια </a:t>
            </a:r>
            <a:r>
              <a:rPr lang="el-GR" dirty="0"/>
              <a:t>οικονομική οντότητα που ελέγχεται από</a:t>
            </a:r>
            <a:r>
              <a:rPr lang="el-GR" b="1" dirty="0"/>
              <a:t> </a:t>
            </a:r>
            <a:r>
              <a:rPr lang="el-GR" dirty="0"/>
              <a:t>μία άλλη. </a:t>
            </a:r>
            <a:endParaRPr lang="el-GR" dirty="0" smtClean="0"/>
          </a:p>
          <a:p>
            <a:pPr algn="just"/>
            <a:endParaRPr lang="el-GR" dirty="0"/>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274638"/>
            <a:ext cx="8784976" cy="1143000"/>
          </a:xfrm>
        </p:spPr>
        <p:txBody>
          <a:bodyPr>
            <a:noAutofit/>
          </a:bodyPr>
          <a:lstStyle/>
          <a:p>
            <a:pPr algn="ctr"/>
            <a:r>
              <a:rPr lang="el-GR" sz="3600" b="1" dirty="0">
                <a:solidFill>
                  <a:srgbClr val="0070C0"/>
                </a:solidFill>
              </a:rPr>
              <a:t>Διεθνές Πρότυπο Χρηματοοικονομικής Αναφοράς </a:t>
            </a:r>
            <a:r>
              <a:rPr lang="el-GR" sz="3600" b="1" dirty="0" smtClean="0">
                <a:solidFill>
                  <a:srgbClr val="0070C0"/>
                </a:solidFill>
              </a:rPr>
              <a:t>10 - ΔΠΧΑ </a:t>
            </a:r>
            <a:r>
              <a:rPr lang="el-GR" sz="3600" b="1" dirty="0" smtClean="0">
                <a:solidFill>
                  <a:srgbClr val="0070C0"/>
                </a:solidFill>
                <a:latin typeface="Cambria" pitchFamily="18" charset="0"/>
              </a:rPr>
              <a:t>10</a:t>
            </a:r>
            <a:r>
              <a:rPr lang="el-GR" sz="3600" b="1" dirty="0" smtClean="0">
                <a:solidFill>
                  <a:srgbClr val="0070C0"/>
                </a:solidFill>
              </a:rPr>
              <a:t> [</a:t>
            </a:r>
            <a:r>
              <a:rPr lang="en-US" sz="3600" b="1" dirty="0" smtClean="0">
                <a:solidFill>
                  <a:srgbClr val="0070C0"/>
                </a:solidFill>
              </a:rPr>
              <a:t>ii</a:t>
            </a:r>
            <a:r>
              <a:rPr lang="el-GR" sz="3600" b="1" dirty="0" smtClean="0">
                <a:solidFill>
                  <a:srgbClr val="0070C0"/>
                </a:solidFill>
              </a:rPr>
              <a:t>]</a:t>
            </a:r>
            <a:endParaRPr lang="el-GR" sz="3600" b="1" dirty="0">
              <a:solidFill>
                <a:srgbClr val="0070C0"/>
              </a:solidFill>
            </a:endParaRPr>
          </a:p>
        </p:txBody>
      </p:sp>
      <p:sp>
        <p:nvSpPr>
          <p:cNvPr id="3" name="2 - Θέση περιεχομένου"/>
          <p:cNvSpPr>
            <a:spLocks noGrp="1"/>
          </p:cNvSpPr>
          <p:nvPr>
            <p:ph idx="1"/>
          </p:nvPr>
        </p:nvSpPr>
        <p:spPr>
          <a:xfrm>
            <a:off x="457200" y="1600200"/>
            <a:ext cx="8229600" cy="4925144"/>
          </a:xfrm>
        </p:spPr>
        <p:txBody>
          <a:bodyPr>
            <a:normAutofit/>
          </a:bodyPr>
          <a:lstStyle/>
          <a:p>
            <a:pPr algn="just"/>
            <a:r>
              <a:rPr lang="el-GR" dirty="0"/>
              <a:t>Στόχος του παρόντος ΔΠΧΑ </a:t>
            </a:r>
            <a:r>
              <a:rPr lang="el-GR" dirty="0" smtClean="0"/>
              <a:t>10 είναι </a:t>
            </a:r>
            <a:r>
              <a:rPr lang="el-GR" dirty="0"/>
              <a:t>να καθορίσει τις αρχές για την παρουσίαση και την κατάρτιση των ενοποιημένων οικονομικών καταστάσεων, όταν μια οικονομική οντότητα ελέγχει μία ή περισσότερες άλλες οικονομικές οντότητες</a:t>
            </a:r>
            <a:r>
              <a:rPr lang="el-GR" dirty="0" smtClean="0"/>
              <a:t>.</a:t>
            </a:r>
          </a:p>
          <a:p>
            <a:pPr algn="just"/>
            <a:r>
              <a:rPr lang="el-GR" dirty="0"/>
              <a:t>Το παρόν ΔΠΧΑ </a:t>
            </a:r>
            <a:r>
              <a:rPr lang="el-GR" dirty="0" smtClean="0"/>
              <a:t>10 δεν </a:t>
            </a:r>
            <a:r>
              <a:rPr lang="el-GR" dirty="0"/>
              <a:t>εξετάζει τις λογιστικές απαιτήσεις για τις συνενώσεις επιχειρήσεων και τις επιπτώσεις τους στην ενοποίηση, συμπεριλαμβανομένης της υπεραξίας που προκύπτει σε μια συνένωση επιχειρήσεων (βλέπε ΔΠΧΑ 3 Συνενώσεις επιχειρήσεων).</a:t>
            </a: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normAutofit fontScale="90000"/>
          </a:bodyPr>
          <a:lstStyle/>
          <a:p>
            <a:pPr algn="ctr"/>
            <a:r>
              <a:rPr lang="el-GR" b="1" dirty="0" smtClean="0">
                <a:solidFill>
                  <a:srgbClr val="0070C0"/>
                </a:solidFill>
              </a:rPr>
              <a:t>ΕΠΙΤΕΥΞΗ ΣΤΟΧΟΥ ΔΠΧΑ </a:t>
            </a:r>
            <a:r>
              <a:rPr lang="el-GR" b="1" dirty="0" smtClean="0">
                <a:solidFill>
                  <a:srgbClr val="0070C0"/>
                </a:solidFill>
                <a:latin typeface="Cambria" pitchFamily="18" charset="0"/>
              </a:rPr>
              <a:t>10</a:t>
            </a:r>
            <a:endParaRPr lang="el-GR" b="1" dirty="0">
              <a:solidFill>
                <a:srgbClr val="0070C0"/>
              </a:solidFill>
              <a:latin typeface="Cambria" pitchFamily="18" charset="0"/>
            </a:endParaRPr>
          </a:p>
        </p:txBody>
      </p:sp>
      <p:sp>
        <p:nvSpPr>
          <p:cNvPr id="3" name="2 - Θέση περιεχομένου"/>
          <p:cNvSpPr>
            <a:spLocks noGrp="1"/>
          </p:cNvSpPr>
          <p:nvPr>
            <p:ph idx="1"/>
          </p:nvPr>
        </p:nvSpPr>
        <p:spPr>
          <a:xfrm>
            <a:off x="323528" y="836712"/>
            <a:ext cx="8496944" cy="5760640"/>
          </a:xfrm>
        </p:spPr>
        <p:txBody>
          <a:bodyPr>
            <a:normAutofit/>
          </a:bodyPr>
          <a:lstStyle/>
          <a:p>
            <a:pPr algn="just"/>
            <a:r>
              <a:rPr lang="el-GR" b="1" u="sng" dirty="0">
                <a:solidFill>
                  <a:srgbClr val="C00000"/>
                </a:solidFill>
                <a:latin typeface="Calibri" pitchFamily="34" charset="0"/>
              </a:rPr>
              <a:t>Για να επιτευχθεί ο στόχος </a:t>
            </a:r>
            <a:r>
              <a:rPr lang="el-GR" b="1" u="sng" dirty="0" smtClean="0">
                <a:solidFill>
                  <a:srgbClr val="C00000"/>
                </a:solidFill>
                <a:latin typeface="Calibri" pitchFamily="34" charset="0"/>
              </a:rPr>
              <a:t>του ΔΠΧΑ 10:</a:t>
            </a:r>
            <a:endParaRPr lang="el-GR" b="1" u="sng" dirty="0">
              <a:solidFill>
                <a:srgbClr val="C00000"/>
              </a:solidFill>
              <a:latin typeface="Calibri" pitchFamily="34" charset="0"/>
            </a:endParaRPr>
          </a:p>
          <a:p>
            <a:pPr algn="just"/>
            <a:r>
              <a:rPr lang="el-GR" dirty="0"/>
              <a:t>α)	προβλέπει ότι μια οικονομική οντότητα </a:t>
            </a:r>
            <a:r>
              <a:rPr lang="el-GR" i="1" dirty="0"/>
              <a:t>(η μητρική</a:t>
            </a:r>
            <a:r>
              <a:rPr lang="el-GR" dirty="0"/>
              <a:t>) που ελέγχει μία ή περισσότερες άλλες οντότητες (</a:t>
            </a:r>
            <a:r>
              <a:rPr lang="el-GR" i="1" dirty="0"/>
              <a:t>θυγατρικές</a:t>
            </a:r>
            <a:r>
              <a:rPr lang="el-GR" dirty="0"/>
              <a:t>) οφείλει να καταρτίζει ενοποιημένες οικονομικές </a:t>
            </a:r>
            <a:r>
              <a:rPr lang="el-GR" dirty="0" smtClean="0"/>
              <a:t>καταστάσεις</a:t>
            </a:r>
            <a:endParaRPr lang="el-GR" dirty="0"/>
          </a:p>
          <a:p>
            <a:pPr algn="just"/>
            <a:r>
              <a:rPr lang="el-GR" dirty="0"/>
              <a:t>β)	ορίζει την αρχή του </a:t>
            </a:r>
            <a:r>
              <a:rPr lang="el-GR" i="1" dirty="0"/>
              <a:t>ελέγχου</a:t>
            </a:r>
            <a:r>
              <a:rPr lang="el-GR" dirty="0"/>
              <a:t> και καθιερώνει τον έλεγχο ως βάση </a:t>
            </a:r>
            <a:r>
              <a:rPr lang="el-GR" dirty="0" smtClean="0"/>
              <a:t>ενοποίησης</a:t>
            </a:r>
            <a:endParaRPr lang="el-GR" dirty="0"/>
          </a:p>
          <a:p>
            <a:pPr algn="just"/>
            <a:r>
              <a:rPr lang="el-GR" dirty="0"/>
              <a:t>γ)	ορίζει τον τρόπο εφαρμογής της αρχής ελέγχου για να διαπιστωθεί κατά πόσον ένας επενδυτής ελέγχει μια εκδότρια και, ως εκ τούτου, πρέπει να την ενοποιήσει και</a:t>
            </a:r>
          </a:p>
          <a:p>
            <a:pPr algn="just"/>
            <a:r>
              <a:rPr lang="el-GR" dirty="0"/>
              <a:t>δ)	καθορίζει τις λογιστικές απαιτήσεις για την κατάρτιση των ενοποιημένων οικονομικών καταστάσεων.</a:t>
            </a:r>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52400"/>
            <a:ext cx="8229600" cy="972344"/>
          </a:xfrm>
        </p:spPr>
        <p:txBody>
          <a:bodyPr>
            <a:normAutofit fontScale="90000"/>
          </a:bodyPr>
          <a:lstStyle/>
          <a:p>
            <a:r>
              <a:rPr lang="el-GR" b="1" dirty="0" smtClean="0">
                <a:solidFill>
                  <a:srgbClr val="0070C0"/>
                </a:solidFill>
              </a:rPr>
              <a:t>ΠΟΤΕ ΔΕΝ ΙΣΧΥΕΙ ΤΟ ΔΠΧΑ </a:t>
            </a:r>
            <a:r>
              <a:rPr lang="el-GR" b="1" dirty="0" smtClean="0">
                <a:solidFill>
                  <a:srgbClr val="0070C0"/>
                </a:solidFill>
                <a:latin typeface="Cambria" pitchFamily="18" charset="0"/>
              </a:rPr>
              <a:t>10</a:t>
            </a:r>
            <a:r>
              <a:rPr lang="el-GR" b="1" dirty="0" smtClean="0">
                <a:solidFill>
                  <a:srgbClr val="0070C0"/>
                </a:solidFill>
              </a:rPr>
              <a:t> [</a:t>
            </a:r>
            <a:r>
              <a:rPr lang="en-US" b="1" dirty="0" smtClean="0">
                <a:solidFill>
                  <a:srgbClr val="0070C0"/>
                </a:solidFill>
              </a:rPr>
              <a:t>i]</a:t>
            </a:r>
            <a:endParaRPr lang="el-GR" dirty="0">
              <a:solidFill>
                <a:srgbClr val="0070C0"/>
              </a:solidFill>
            </a:endParaRPr>
          </a:p>
        </p:txBody>
      </p:sp>
      <p:sp>
        <p:nvSpPr>
          <p:cNvPr id="3" name="2 - Θέση περιεχομένου"/>
          <p:cNvSpPr>
            <a:spLocks noGrp="1"/>
          </p:cNvSpPr>
          <p:nvPr>
            <p:ph idx="1"/>
          </p:nvPr>
        </p:nvSpPr>
        <p:spPr/>
        <p:txBody>
          <a:bodyPr>
            <a:normAutofit/>
          </a:bodyPr>
          <a:lstStyle/>
          <a:p>
            <a:pPr algn="just"/>
            <a:r>
              <a:rPr lang="el-GR" dirty="0"/>
              <a:t>Η οικονομική οντότητα που είναι η μητρική παρουσιάζει ενοποιημένες οικονομικές καταστάσεις. Το παρόν ΔΠΧΑ ισχύει για όλες τις οικονομικές οντότητες, εκτός από τις ακόλουθες: </a:t>
            </a:r>
          </a:p>
          <a:p>
            <a:pPr algn="just"/>
            <a:r>
              <a:rPr lang="el-GR" dirty="0">
                <a:solidFill>
                  <a:schemeClr val="bg1"/>
                </a:solidFill>
              </a:rPr>
              <a:t>α)	η μητρική εταιρεία δεν χρειάζεται να παρουσιάζει ενοποιημένες οικονομικές καταστάσεις εφόσον πληροί όλες τις ακόλουθες προϋποθέσεις: </a:t>
            </a:r>
          </a:p>
          <a:p>
            <a:endParaRPr lang="el-GR" dirty="0"/>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normAutofit fontScale="90000"/>
          </a:bodyPr>
          <a:lstStyle/>
          <a:p>
            <a:pPr algn="ctr"/>
            <a:r>
              <a:rPr lang="el-GR" b="1" dirty="0" smtClean="0">
                <a:solidFill>
                  <a:srgbClr val="0070C0"/>
                </a:solidFill>
              </a:rPr>
              <a:t>ΠΟΤΕ ΔΕΝ ΙΣΧΥΕΙ ΤΟ ΔΠΧΑ </a:t>
            </a:r>
            <a:r>
              <a:rPr lang="el-GR" b="1" dirty="0" smtClean="0">
                <a:solidFill>
                  <a:srgbClr val="0070C0"/>
                </a:solidFill>
                <a:latin typeface="Cambria" pitchFamily="18" charset="0"/>
              </a:rPr>
              <a:t>10</a:t>
            </a:r>
            <a:r>
              <a:rPr lang="el-GR" b="1" dirty="0" smtClean="0">
                <a:solidFill>
                  <a:srgbClr val="0070C0"/>
                </a:solidFill>
              </a:rPr>
              <a:t> [</a:t>
            </a:r>
            <a:r>
              <a:rPr lang="en-US" b="1" dirty="0" smtClean="0">
                <a:solidFill>
                  <a:srgbClr val="0070C0"/>
                </a:solidFill>
              </a:rPr>
              <a:t>ii]</a:t>
            </a:r>
            <a:endParaRPr lang="el-GR" b="1" dirty="0">
              <a:solidFill>
                <a:srgbClr val="0070C0"/>
              </a:solidFill>
            </a:endParaRPr>
          </a:p>
        </p:txBody>
      </p:sp>
      <p:sp>
        <p:nvSpPr>
          <p:cNvPr id="3" name="2 - Θέση περιεχομένου"/>
          <p:cNvSpPr>
            <a:spLocks noGrp="1"/>
          </p:cNvSpPr>
          <p:nvPr>
            <p:ph idx="1"/>
          </p:nvPr>
        </p:nvSpPr>
        <p:spPr>
          <a:xfrm>
            <a:off x="457200" y="980728"/>
            <a:ext cx="8229600" cy="5616624"/>
          </a:xfrm>
        </p:spPr>
        <p:txBody>
          <a:bodyPr>
            <a:normAutofit/>
          </a:bodyPr>
          <a:lstStyle/>
          <a:p>
            <a:pPr lvl="0" algn="just"/>
            <a:r>
              <a:rPr lang="en-US" dirty="0" smtClean="0"/>
              <a:t>i) </a:t>
            </a:r>
            <a:r>
              <a:rPr lang="el-GR" dirty="0" smtClean="0"/>
              <a:t>είναι </a:t>
            </a:r>
            <a:r>
              <a:rPr lang="el-GR" dirty="0"/>
              <a:t>εξολοκλήρου ή εν μέρει θυγατρική άλλης οικονομικής οντότητας ή κατέχεται εξολοκλήρου ή μερικώς από άλλη οικονομική οντότητα και οι λοιποί ιδιοκτήτες της, συμπεριλαμβανομένων εκείνων που δεν έχουν δικαίωμα ψήφου, έχουν ενημερωθεί ότι η μητρική εταιρεία δεν θα καταρτίσει ενοποιημένες οικονομικές καταστάσεις και δεν έχουν αντιρρήσεις </a:t>
            </a:r>
            <a:r>
              <a:rPr lang="el-GR" dirty="0" smtClean="0"/>
              <a:t>επ’</a:t>
            </a:r>
            <a:r>
              <a:rPr lang="en-US" dirty="0" smtClean="0"/>
              <a:t> </a:t>
            </a:r>
            <a:r>
              <a:rPr lang="el-GR" dirty="0" smtClean="0"/>
              <a:t>αυτού</a:t>
            </a:r>
            <a:endParaRPr lang="el-GR" dirty="0"/>
          </a:p>
          <a:p>
            <a:pPr lvl="0" algn="just"/>
            <a:r>
              <a:rPr lang="en-US" dirty="0"/>
              <a:t>i</a:t>
            </a:r>
            <a:r>
              <a:rPr lang="en-US" dirty="0" smtClean="0"/>
              <a:t>i) </a:t>
            </a:r>
            <a:r>
              <a:rPr lang="el-GR" dirty="0" smtClean="0"/>
              <a:t>οι </a:t>
            </a:r>
            <a:r>
              <a:rPr lang="el-GR" dirty="0"/>
              <a:t>χρεωστικοί ή συμμετοχικοί τίτλοι της μητρικής εταιρίας δεν διαπραγματεύονται δημόσια (σε εγχώριο ή αλλοδαπό χρηματιστήριο ή σε εξωχρηματιστηριακή αγορά που συμπεριλαμβάνει τοπικές και περιφερειακές αγορές</a:t>
            </a:r>
            <a:r>
              <a:rPr lang="el-GR" dirty="0" smtClean="0"/>
              <a:t>)</a:t>
            </a:r>
            <a:endParaRPr lang="el-GR" dirty="0"/>
          </a:p>
          <a:p>
            <a:endParaRPr lang="el-GR" dirty="0"/>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b="1" dirty="0" smtClean="0">
                <a:solidFill>
                  <a:srgbClr val="0070C0"/>
                </a:solidFill>
              </a:rPr>
              <a:t>ΠΟΤΕ ΔΕΝ ΙΣΧΥΕΙ ΤΟ ΔΠΧΑ </a:t>
            </a:r>
            <a:r>
              <a:rPr lang="el-GR" b="1" dirty="0" smtClean="0">
                <a:solidFill>
                  <a:srgbClr val="0070C0"/>
                </a:solidFill>
                <a:latin typeface="Cambria" pitchFamily="18" charset="0"/>
              </a:rPr>
              <a:t>10 </a:t>
            </a:r>
            <a:r>
              <a:rPr lang="el-GR" b="1" dirty="0" smtClean="0">
                <a:solidFill>
                  <a:srgbClr val="0070C0"/>
                </a:solidFill>
              </a:rPr>
              <a:t>[</a:t>
            </a:r>
            <a:r>
              <a:rPr lang="en-US" b="1" dirty="0" smtClean="0">
                <a:solidFill>
                  <a:srgbClr val="0070C0"/>
                </a:solidFill>
              </a:rPr>
              <a:t>iii]</a:t>
            </a:r>
            <a:endParaRPr lang="el-GR" dirty="0">
              <a:solidFill>
                <a:srgbClr val="0070C0"/>
              </a:solidFill>
            </a:endParaRPr>
          </a:p>
        </p:txBody>
      </p:sp>
      <p:sp>
        <p:nvSpPr>
          <p:cNvPr id="3" name="2 - Θέση περιεχομένου"/>
          <p:cNvSpPr>
            <a:spLocks noGrp="1"/>
          </p:cNvSpPr>
          <p:nvPr>
            <p:ph idx="1"/>
          </p:nvPr>
        </p:nvSpPr>
        <p:spPr>
          <a:xfrm>
            <a:off x="457200" y="1600200"/>
            <a:ext cx="8229600" cy="4997152"/>
          </a:xfrm>
        </p:spPr>
        <p:txBody>
          <a:bodyPr>
            <a:normAutofit/>
          </a:bodyPr>
          <a:lstStyle/>
          <a:p>
            <a:pPr lvl="0" algn="just"/>
            <a:r>
              <a:rPr lang="en-US" dirty="0"/>
              <a:t>i</a:t>
            </a:r>
            <a:r>
              <a:rPr lang="en-US" dirty="0" smtClean="0"/>
              <a:t>ii) </a:t>
            </a:r>
            <a:r>
              <a:rPr lang="el-GR" dirty="0" smtClean="0"/>
              <a:t>δεν </a:t>
            </a:r>
            <a:r>
              <a:rPr lang="el-GR" dirty="0"/>
              <a:t>έχει υποβάλει ούτε βρίσκεται στη διαδικασία υποβολής των οικονομικών καταστάσεών της σε επιτροπή χρηματιστηριακών συναλλαγών ή άλλη διοικητική αρχή προκειμένου να εκδώσει τίτλους οποιασδήποτε κατηγορίας σε δημόσια αγορά, και</a:t>
            </a:r>
          </a:p>
          <a:p>
            <a:pPr lvl="0" algn="just"/>
            <a:r>
              <a:rPr lang="en-US" dirty="0" smtClean="0"/>
              <a:t>iv) </a:t>
            </a:r>
            <a:r>
              <a:rPr lang="el-GR" dirty="0" smtClean="0"/>
              <a:t>η </a:t>
            </a:r>
            <a:r>
              <a:rPr lang="el-GR" dirty="0"/>
              <a:t>τελική ή οποιαδήποτε ενδιάμεση μητρική εταιρεία καταρτίζει ενοποιημένες οικονομικές καταστάσεις που είναι διαθέσιμες για δημόσια χρήση και συμμορφώνονται με τα ΔΠΧΑ. </a:t>
            </a:r>
          </a:p>
          <a:p>
            <a:endParaRPr lang="el-GR" dirty="0"/>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b="1" dirty="0" smtClean="0">
                <a:solidFill>
                  <a:srgbClr val="0070C0"/>
                </a:solidFill>
              </a:rPr>
              <a:t>ΠΟΤΕ ΔΕΝ ΙΣΧΥΕΙ ΤΟ ΔΠΧΑ </a:t>
            </a:r>
            <a:r>
              <a:rPr lang="el-GR" b="1" dirty="0" smtClean="0">
                <a:solidFill>
                  <a:srgbClr val="0070C0"/>
                </a:solidFill>
                <a:latin typeface="Cambria" pitchFamily="18" charset="0"/>
              </a:rPr>
              <a:t>10</a:t>
            </a:r>
            <a:r>
              <a:rPr lang="el-GR" b="1" dirty="0" smtClean="0">
                <a:solidFill>
                  <a:srgbClr val="0070C0"/>
                </a:solidFill>
              </a:rPr>
              <a:t> [</a:t>
            </a:r>
            <a:r>
              <a:rPr lang="en-US" b="1" dirty="0" smtClean="0">
                <a:solidFill>
                  <a:srgbClr val="0070C0"/>
                </a:solidFill>
              </a:rPr>
              <a:t>iv]</a:t>
            </a:r>
            <a:endParaRPr lang="el-GR" dirty="0">
              <a:solidFill>
                <a:srgbClr val="0070C0"/>
              </a:solidFill>
            </a:endParaRPr>
          </a:p>
        </p:txBody>
      </p:sp>
      <p:sp>
        <p:nvSpPr>
          <p:cNvPr id="3" name="2 - Θέση περιεχομένου"/>
          <p:cNvSpPr>
            <a:spLocks noGrp="1"/>
          </p:cNvSpPr>
          <p:nvPr>
            <p:ph idx="1"/>
          </p:nvPr>
        </p:nvSpPr>
        <p:spPr>
          <a:xfrm>
            <a:off x="457200" y="1916832"/>
            <a:ext cx="8229600" cy="4179168"/>
          </a:xfrm>
        </p:spPr>
        <p:txBody>
          <a:bodyPr/>
          <a:lstStyle/>
          <a:p>
            <a:pPr algn="just"/>
            <a:r>
              <a:rPr lang="el-GR" dirty="0">
                <a:solidFill>
                  <a:schemeClr val="bg1"/>
                </a:solidFill>
              </a:rPr>
              <a:t>β</a:t>
            </a:r>
            <a:r>
              <a:rPr lang="en-US" dirty="0" smtClean="0">
                <a:solidFill>
                  <a:schemeClr val="bg1"/>
                </a:solidFill>
              </a:rPr>
              <a:t>) </a:t>
            </a:r>
            <a:r>
              <a:rPr lang="el-GR" dirty="0" smtClean="0">
                <a:solidFill>
                  <a:schemeClr val="bg1"/>
                </a:solidFill>
              </a:rPr>
              <a:t>προγράμματα </a:t>
            </a:r>
            <a:r>
              <a:rPr lang="el-GR" dirty="0">
                <a:solidFill>
                  <a:schemeClr val="bg1"/>
                </a:solidFill>
              </a:rPr>
              <a:t>παροχών μετά την υπηρεσία ή άλλα μακροπρόθεσμα προγράμματα παροχών σε εργαζόμενους στα οποία εφαρμόζεται το ΔΛΠ 19 </a:t>
            </a:r>
            <a:r>
              <a:rPr lang="el-GR" i="1" dirty="0">
                <a:solidFill>
                  <a:schemeClr val="bg1"/>
                </a:solidFill>
              </a:rPr>
              <a:t>Παροχές σε εργαζομένους</a:t>
            </a:r>
            <a:r>
              <a:rPr lang="el-GR" dirty="0">
                <a:solidFill>
                  <a:schemeClr val="bg1"/>
                </a:solidFill>
              </a:rPr>
              <a:t>.</a:t>
            </a:r>
          </a:p>
          <a:p>
            <a:endParaRPr lang="el-GR" dirty="0"/>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solidFill>
                  <a:srgbClr val="C00000"/>
                </a:solidFill>
                <a:latin typeface="Calibri" panose="020F0502020204030204" pitchFamily="34" charset="0"/>
                <a:cs typeface="Calibri" panose="020F0502020204030204" pitchFamily="34" charset="0"/>
              </a:rPr>
              <a:t>ΑΠΑΛΛΑΓΕΣ (1)</a:t>
            </a:r>
            <a:endParaRPr lang="el-GR" b="1" dirty="0">
              <a:solidFill>
                <a:srgbClr val="C00000"/>
              </a:solidFill>
              <a:latin typeface="Calibri" panose="020F0502020204030204" pitchFamily="34" charset="0"/>
              <a:cs typeface="Calibri" panose="020F0502020204030204" pitchFamily="34" charset="0"/>
            </a:endParaRPr>
          </a:p>
        </p:txBody>
      </p:sp>
      <p:pic>
        <p:nvPicPr>
          <p:cNvPr id="492546" name="Picture 2"/>
          <p:cNvPicPr>
            <a:picLocks noGrp="1" noChangeAspect="1" noChangeArrowheads="1"/>
          </p:cNvPicPr>
          <p:nvPr>
            <p:ph idx="1"/>
          </p:nvPr>
        </p:nvPicPr>
        <p:blipFill>
          <a:blip r:embed="rId2" cstate="print"/>
          <a:srcRect/>
          <a:stretch>
            <a:fillRect/>
          </a:stretch>
        </p:blipFill>
        <p:spPr bwMode="auto">
          <a:xfrm>
            <a:off x="611560" y="1340768"/>
            <a:ext cx="7776864" cy="36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323528" y="188640"/>
            <a:ext cx="8640960" cy="63367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620688"/>
            <a:ext cx="8784976" cy="5976664"/>
          </a:xfrm>
        </p:spPr>
        <p:txBody>
          <a:bodyPr>
            <a:normAutofit fontScale="70000" lnSpcReduction="20000"/>
          </a:bodyPr>
          <a:lstStyle/>
          <a:p>
            <a:pPr marL="0" indent="0" algn="just">
              <a:lnSpc>
                <a:spcPct val="90000"/>
              </a:lnSpc>
              <a:buFontTx/>
              <a:buNone/>
            </a:pPr>
            <a:r>
              <a:rPr lang="el-GR" sz="3600" b="1" i="1" dirty="0" smtClean="0">
                <a:solidFill>
                  <a:srgbClr val="C00000"/>
                </a:solidFill>
                <a:latin typeface="Calibri" pitchFamily="34" charset="0"/>
              </a:rPr>
              <a:t>Ο Συνεταιρισμός:</a:t>
            </a:r>
            <a:r>
              <a:rPr lang="el-GR" sz="3600" dirty="0" smtClean="0">
                <a:solidFill>
                  <a:srgbClr val="C00000"/>
                </a:solidFill>
                <a:latin typeface="Calibri" pitchFamily="34" charset="0"/>
              </a:rPr>
              <a:t> </a:t>
            </a:r>
            <a:r>
              <a:rPr lang="el-GR" sz="3600" dirty="0" smtClean="0">
                <a:latin typeface="Calibri" pitchFamily="34" charset="0"/>
              </a:rPr>
              <a:t>είναι μια εταιρεία μικτής(προσωπικής και κεφαλαιουχικής) φύσεως της οποίας το χαρακτηριστικό είναι το μεταβλητό του κεφαλαίου και των εταίρων.  </a:t>
            </a:r>
            <a:endParaRPr lang="en-US" sz="3600" dirty="0" smtClean="0">
              <a:latin typeface="Calibri" pitchFamily="34" charset="0"/>
            </a:endParaRPr>
          </a:p>
          <a:p>
            <a:pPr marL="0" indent="0" algn="just">
              <a:lnSpc>
                <a:spcPct val="90000"/>
              </a:lnSpc>
              <a:buFontTx/>
              <a:buNone/>
            </a:pPr>
            <a:endParaRPr lang="el-GR" sz="3600" dirty="0" smtClean="0">
              <a:latin typeface="Calibri" pitchFamily="34" charset="0"/>
            </a:endParaRPr>
          </a:p>
          <a:p>
            <a:pPr marL="0" indent="0" algn="just">
              <a:lnSpc>
                <a:spcPct val="90000"/>
              </a:lnSpc>
              <a:buFontTx/>
              <a:buNone/>
            </a:pPr>
            <a:r>
              <a:rPr lang="el-GR" sz="3600" b="1" i="1" dirty="0" smtClean="0">
                <a:solidFill>
                  <a:srgbClr val="0000CC"/>
                </a:solidFill>
                <a:latin typeface="Calibri" pitchFamily="34" charset="0"/>
              </a:rPr>
              <a:t>Η ομόρρυθμος εταιρεία (Ο.Ε.):</a:t>
            </a:r>
            <a:r>
              <a:rPr lang="el-GR" sz="3600" dirty="0" smtClean="0">
                <a:solidFill>
                  <a:srgbClr val="0000CC"/>
                </a:solidFill>
                <a:latin typeface="Calibri" pitchFamily="34" charset="0"/>
              </a:rPr>
              <a:t> </a:t>
            </a:r>
            <a:r>
              <a:rPr lang="el-GR" sz="3600" dirty="0" smtClean="0">
                <a:latin typeface="Calibri" pitchFamily="34" charset="0"/>
              </a:rPr>
              <a:t>είναι μια προσωπική εταιρεία που συνιστάται από δύο ή περισσότερα πρόσωπα, η οποία έχει ως σκοπό την διενέργεια εμπορικών πράξεων και στην οποία όλα τα μέλη ευθύνονται απεριόριστα. Στην περίπτωση όμως που μερικοί εταίροι ευθύνονται με το ποσό που έχουν συνεισφέρει η εταιρεία ονομάζεται ετερόρρυθμος εταιρεία.</a:t>
            </a:r>
          </a:p>
          <a:p>
            <a:pPr marL="0" indent="0" algn="just">
              <a:lnSpc>
                <a:spcPct val="90000"/>
              </a:lnSpc>
              <a:buFontTx/>
              <a:buNone/>
            </a:pPr>
            <a:endParaRPr lang="el-GR" sz="3600" dirty="0" smtClean="0">
              <a:latin typeface="Calibri" pitchFamily="34" charset="0"/>
            </a:endParaRPr>
          </a:p>
          <a:p>
            <a:pPr marL="0" indent="0" algn="just">
              <a:lnSpc>
                <a:spcPct val="90000"/>
              </a:lnSpc>
              <a:buFontTx/>
              <a:buNone/>
            </a:pPr>
            <a:r>
              <a:rPr lang="el-GR" sz="3600" b="1" i="1" dirty="0" smtClean="0">
                <a:solidFill>
                  <a:schemeClr val="bg1"/>
                </a:solidFill>
                <a:latin typeface="Calibri" pitchFamily="34" charset="0"/>
              </a:rPr>
              <a:t>Η Ετερόρρυθμος Εταιρεία (Ε.Ε.):</a:t>
            </a:r>
            <a:r>
              <a:rPr lang="el-GR" sz="3600" dirty="0" smtClean="0">
                <a:solidFill>
                  <a:schemeClr val="bg1"/>
                </a:solidFill>
                <a:latin typeface="Calibri" pitchFamily="34" charset="0"/>
              </a:rPr>
              <a:t> </a:t>
            </a:r>
            <a:r>
              <a:rPr lang="el-GR" sz="3600" dirty="0" smtClean="0">
                <a:latin typeface="Calibri" pitchFamily="34" charset="0"/>
              </a:rPr>
              <a:t>είναι ένα </a:t>
            </a:r>
            <a:r>
              <a:rPr lang="el-GR" sz="3600" b="1" dirty="0" smtClean="0">
                <a:latin typeface="Calibri" pitchFamily="34" charset="0"/>
                <a:hlinkClick r:id="rId2" tooltip="Νομικό πρόσωπο"/>
              </a:rPr>
              <a:t>νομικό πρόσωπο</a:t>
            </a:r>
            <a:r>
              <a:rPr lang="el-GR" sz="3600" dirty="0" smtClean="0">
                <a:latin typeface="Calibri" pitchFamily="34" charset="0"/>
              </a:rPr>
              <a:t>, που συνιστάται μεταξύ δύο η περισσοτέρων προσώπων που έχουν σκοπό να εμπορεύονται με </a:t>
            </a:r>
            <a:r>
              <a:rPr lang="el-GR" sz="3600" b="1" dirty="0" smtClean="0">
                <a:latin typeface="Calibri" pitchFamily="34" charset="0"/>
                <a:hlinkClick r:id="rId3" tooltip="Εταιρική επωνυμία (δεν έχει γραφτεί ακόμα)"/>
              </a:rPr>
              <a:t>εταιρική επωνυμία</a:t>
            </a:r>
            <a:r>
              <a:rPr lang="el-GR" sz="3600" dirty="0" smtClean="0">
                <a:latin typeface="Calibri" pitchFamily="34" charset="0"/>
              </a:rPr>
              <a:t>. Στην ετερόρρυθμη εταιρεία, ένας η περισσότεροι εταίροι ευθύνονται απεριόριστα και αλληλέγγυα για τις εταιρικές υποχρεώσεις, όπως ακριβώς και οι εταίροι της </a:t>
            </a:r>
            <a:r>
              <a:rPr lang="el-GR" sz="3600" b="1" dirty="0" smtClean="0">
                <a:latin typeface="Calibri" pitchFamily="34" charset="0"/>
                <a:hlinkClick r:id="rId4" tooltip="Ομόρρυθμη Εταιρεία"/>
              </a:rPr>
              <a:t>ομόρρυθμης εταιρείας</a:t>
            </a:r>
            <a:r>
              <a:rPr lang="el-GR" sz="3600" dirty="0" smtClean="0">
                <a:latin typeface="Calibri" pitchFamily="34" charset="0"/>
              </a:rPr>
              <a:t> και αποκαλούνται ομόρρυθμοι εταίροι, ενώ ένας η περισσότεροι εταίροι ευθύνονται περιορισμένα, δηλαδή μόνο μέχρι του ποσού της εισφοράς τους, και αποκαλούνται ετερόρρυθμοι εταίροι.</a:t>
            </a:r>
            <a:endParaRPr lang="el-GR" dirty="0">
              <a:latin typeface="Calibri" pitchFamily="34" charset="0"/>
            </a:endParaRPr>
          </a:p>
        </p:txBody>
      </p:sp>
      <p:sp>
        <p:nvSpPr>
          <p:cNvPr id="3" name="2 - Τίτλος"/>
          <p:cNvSpPr>
            <a:spLocks noGrp="1"/>
          </p:cNvSpPr>
          <p:nvPr>
            <p:ph type="title"/>
          </p:nvPr>
        </p:nvSpPr>
        <p:spPr>
          <a:xfrm>
            <a:off x="457200" y="0"/>
            <a:ext cx="8229600" cy="692696"/>
          </a:xfrm>
        </p:spPr>
        <p:txBody>
          <a:bodyPr>
            <a:normAutofit fontScale="90000"/>
          </a:bodyPr>
          <a:lstStyle/>
          <a:p>
            <a:pPr algn="ctr"/>
            <a:r>
              <a:rPr lang="el-GR" b="1" dirty="0" smtClean="0">
                <a:solidFill>
                  <a:srgbClr val="C00000"/>
                </a:solidFill>
                <a:latin typeface="Calibri" pitchFamily="34" charset="0"/>
              </a:rPr>
              <a:t>ΕΠΙΧΕΙΡΗΣΕΙΣ (3)</a:t>
            </a:r>
            <a:endParaRPr lang="el-GR" dirty="0">
              <a:latin typeface="Calibri" pitchFamily="34" charset="0"/>
            </a:endParaRP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188640"/>
            <a:ext cx="8229600" cy="706090"/>
          </a:xfrm>
        </p:spPr>
        <p:txBody>
          <a:bodyPr>
            <a:normAutofit fontScale="90000"/>
          </a:bodyPr>
          <a:lstStyle/>
          <a:p>
            <a:r>
              <a:rPr lang="el-GR" b="1" dirty="0" smtClean="0">
                <a:solidFill>
                  <a:srgbClr val="C00000"/>
                </a:solidFill>
                <a:latin typeface="Calibri" panose="020F0502020204030204" pitchFamily="34" charset="0"/>
                <a:cs typeface="Calibri" panose="020F0502020204030204" pitchFamily="34" charset="0"/>
              </a:rPr>
              <a:t>ΑΠΑΛΛΑΓΕΣ (2)</a:t>
            </a:r>
            <a:endParaRPr lang="el-GR" b="1" dirty="0">
              <a:solidFill>
                <a:srgbClr val="C00000"/>
              </a:solidFill>
              <a:latin typeface="Calibri" panose="020F0502020204030204" pitchFamily="34" charset="0"/>
              <a:cs typeface="Calibri" panose="020F0502020204030204" pitchFamily="34" charset="0"/>
            </a:endParaRPr>
          </a:p>
        </p:txBody>
      </p:sp>
      <p:pic>
        <p:nvPicPr>
          <p:cNvPr id="493570" name="Picture 2"/>
          <p:cNvPicPr>
            <a:picLocks noGrp="1" noChangeAspect="1" noChangeArrowheads="1"/>
          </p:cNvPicPr>
          <p:nvPr>
            <p:ph idx="1"/>
          </p:nvPr>
        </p:nvPicPr>
        <p:blipFill>
          <a:blip r:embed="rId2" cstate="print"/>
          <a:srcRect/>
          <a:stretch>
            <a:fillRect/>
          </a:stretch>
        </p:blipFill>
        <p:spPr bwMode="auto">
          <a:xfrm>
            <a:off x="323528" y="908720"/>
            <a:ext cx="8496944" cy="56886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normAutofit fontScale="90000"/>
          </a:bodyPr>
          <a:lstStyle/>
          <a:p>
            <a:r>
              <a:rPr lang="el-GR" b="1" dirty="0" smtClean="0">
                <a:solidFill>
                  <a:srgbClr val="C00000"/>
                </a:solidFill>
                <a:latin typeface="Calibri" panose="020F0502020204030204" pitchFamily="34" charset="0"/>
                <a:cs typeface="Calibri" panose="020F0502020204030204" pitchFamily="34" charset="0"/>
              </a:rPr>
              <a:t>ΑΠΑΛΛΑΓΕΣ (3)</a:t>
            </a:r>
            <a:endParaRPr lang="el-GR" dirty="0">
              <a:solidFill>
                <a:srgbClr val="C00000"/>
              </a:solidFill>
              <a:latin typeface="Calibri" panose="020F0502020204030204" pitchFamily="34" charset="0"/>
              <a:cs typeface="Calibri" panose="020F0502020204030204" pitchFamily="34" charset="0"/>
            </a:endParaRPr>
          </a:p>
        </p:txBody>
      </p:sp>
      <p:pic>
        <p:nvPicPr>
          <p:cNvPr id="494594" name="Picture 2"/>
          <p:cNvPicPr>
            <a:picLocks noGrp="1" noChangeAspect="1" noChangeArrowheads="1"/>
          </p:cNvPicPr>
          <p:nvPr>
            <p:ph idx="1"/>
          </p:nvPr>
        </p:nvPicPr>
        <p:blipFill>
          <a:blip r:embed="rId2" cstate="print"/>
          <a:srcRect/>
          <a:stretch>
            <a:fillRect/>
          </a:stretch>
        </p:blipFill>
        <p:spPr bwMode="auto">
          <a:xfrm>
            <a:off x="251520" y="980728"/>
            <a:ext cx="8640960" cy="55446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18058"/>
          </a:xfrm>
        </p:spPr>
        <p:txBody>
          <a:bodyPr>
            <a:normAutofit fontScale="90000"/>
          </a:bodyPr>
          <a:lstStyle/>
          <a:p>
            <a:r>
              <a:rPr lang="el-GR" b="1" dirty="0" smtClean="0">
                <a:solidFill>
                  <a:srgbClr val="C00000"/>
                </a:solidFill>
                <a:latin typeface="Calibri" panose="020F0502020204030204" pitchFamily="34" charset="0"/>
                <a:cs typeface="Calibri" panose="020F0502020204030204" pitchFamily="34" charset="0"/>
              </a:rPr>
              <a:t>ΑΠΑΛΛΑΓΕΣ (4)</a:t>
            </a:r>
            <a:endParaRPr lang="el-GR" dirty="0">
              <a:solidFill>
                <a:srgbClr val="C00000"/>
              </a:solidFill>
              <a:latin typeface="Calibri" panose="020F0502020204030204" pitchFamily="34" charset="0"/>
              <a:cs typeface="Calibri" panose="020F0502020204030204" pitchFamily="34" charset="0"/>
            </a:endParaRPr>
          </a:p>
        </p:txBody>
      </p:sp>
      <p:pic>
        <p:nvPicPr>
          <p:cNvPr id="495619" name="Picture 3"/>
          <p:cNvPicPr>
            <a:picLocks noGrp="1" noChangeAspect="1" noChangeArrowheads="1"/>
          </p:cNvPicPr>
          <p:nvPr>
            <p:ph idx="1"/>
          </p:nvPr>
        </p:nvPicPr>
        <p:blipFill>
          <a:blip r:embed="rId2" cstate="print"/>
          <a:srcRect/>
          <a:stretch>
            <a:fillRect/>
          </a:stretch>
        </p:blipFill>
        <p:spPr bwMode="auto">
          <a:xfrm>
            <a:off x="179512" y="1052736"/>
            <a:ext cx="8784976" cy="53285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628800"/>
          </a:xfrm>
        </p:spPr>
        <p:txBody>
          <a:bodyPr>
            <a:noAutofit/>
          </a:bodyPr>
          <a:lstStyle/>
          <a:p>
            <a:r>
              <a:rPr lang="el-GR" sz="3200" b="1" u="sng" dirty="0" smtClean="0">
                <a:solidFill>
                  <a:srgbClr val="C00000"/>
                </a:solidFill>
                <a:latin typeface="Calibri" panose="020F0502020204030204" pitchFamily="34" charset="0"/>
                <a:cs typeface="Calibri" panose="020F0502020204030204" pitchFamily="34" charset="0"/>
              </a:rPr>
              <a:t>ΑΠΑΛΛΑΓΕΣ (5)</a:t>
            </a:r>
            <a:r>
              <a:rPr lang="el-GR" sz="2400" b="1" dirty="0" smtClean="0"/>
              <a:t/>
            </a:r>
            <a:br>
              <a:rPr lang="el-GR" sz="2400" b="1" dirty="0" smtClean="0"/>
            </a:br>
            <a:r>
              <a:rPr lang="el-GR" sz="2200" b="1" dirty="0" smtClean="0">
                <a:solidFill>
                  <a:srgbClr val="FFFF00"/>
                </a:solidFill>
              </a:rPr>
              <a:t>Ε.Λ.Π. Άρθρο 31: </a:t>
            </a:r>
            <a:r>
              <a:rPr lang="el-GR" sz="2200" dirty="0" smtClean="0">
                <a:solidFill>
                  <a:srgbClr val="FFFF00"/>
                </a:solidFill>
              </a:rPr>
              <a:t>Μικροί </a:t>
            </a:r>
            <a:r>
              <a:rPr lang="el-GR" sz="2200" dirty="0">
                <a:solidFill>
                  <a:srgbClr val="FFFF00"/>
                </a:solidFill>
              </a:rPr>
              <a:t>και </a:t>
            </a:r>
            <a:r>
              <a:rPr lang="el-GR" sz="2200" dirty="0" smtClean="0">
                <a:solidFill>
                  <a:srgbClr val="FFFF00"/>
                </a:solidFill>
              </a:rPr>
              <a:t>Μεσαίοι Όμιλοι </a:t>
            </a:r>
            <a:r>
              <a:rPr lang="el-GR" sz="2200" dirty="0">
                <a:solidFill>
                  <a:srgbClr val="FFFF00"/>
                </a:solidFill>
              </a:rPr>
              <a:t>απαλλάσσονται από την υποχρέωση σύνταξης </a:t>
            </a:r>
            <a:r>
              <a:rPr lang="el-GR" sz="2200" dirty="0" smtClean="0">
                <a:solidFill>
                  <a:srgbClr val="FFFF00"/>
                </a:solidFill>
              </a:rPr>
              <a:t>Ενοποιημένων Χρηματοοικονομικών Καταστάσεων</a:t>
            </a:r>
            <a:r>
              <a:rPr lang="el-GR" sz="2200" dirty="0">
                <a:solidFill>
                  <a:srgbClr val="FFFF00"/>
                </a:solidFill>
              </a:rPr>
              <a:t>, εκτός και εάν κάποια από τις οντότητες του ομίλου είναι </a:t>
            </a:r>
            <a:r>
              <a:rPr lang="el-GR" sz="2200" dirty="0" smtClean="0">
                <a:solidFill>
                  <a:srgbClr val="FFFF00"/>
                </a:solidFill>
              </a:rPr>
              <a:t>Δημοσίου Συμφέροντος (Ενδιαφέροντος</a:t>
            </a:r>
            <a:r>
              <a:rPr lang="el-GR" sz="2200" dirty="0">
                <a:solidFill>
                  <a:srgbClr val="FFFF00"/>
                </a:solidFill>
              </a:rPr>
              <a:t>).</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179512" y="1700808"/>
            <a:ext cx="8784976" cy="49685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rtlCol="0">
            <a:normAutofit fontScale="90000"/>
          </a:bodyPr>
          <a:lstStyle/>
          <a:p>
            <a:pPr fontAlgn="auto">
              <a:spcAft>
                <a:spcPts val="0"/>
              </a:spcAft>
              <a:defRPr/>
            </a:pPr>
            <a:r>
              <a:rPr lang="el-GR" sz="4000" dirty="0" smtClean="0"/>
              <a:t/>
            </a:r>
            <a:br>
              <a:rPr lang="el-GR" sz="4000" dirty="0" smtClean="0"/>
            </a:br>
            <a:r>
              <a:rPr lang="el-GR" sz="4000" dirty="0" smtClean="0"/>
              <a:t> </a:t>
            </a:r>
            <a:r>
              <a:rPr lang="el-GR" sz="4400" b="1" dirty="0" smtClean="0">
                <a:solidFill>
                  <a:srgbClr val="C00000"/>
                </a:solidFill>
                <a:latin typeface="Cambria" pitchFamily="18" charset="0"/>
              </a:rPr>
              <a:t>Απάλειφες (Αντιλογισμοί) </a:t>
            </a:r>
            <a:r>
              <a:rPr lang="el-GR" sz="4400" b="1" dirty="0">
                <a:solidFill>
                  <a:srgbClr val="C00000"/>
                </a:solidFill>
                <a:latin typeface="Cambria" pitchFamily="18" charset="0"/>
              </a:rPr>
              <a:t/>
            </a:r>
            <a:br>
              <a:rPr lang="el-GR" sz="4400" b="1" dirty="0">
                <a:solidFill>
                  <a:srgbClr val="C00000"/>
                </a:solidFill>
                <a:latin typeface="Cambria" pitchFamily="18" charset="0"/>
              </a:rPr>
            </a:br>
            <a:endParaRPr lang="en-US" sz="4400" b="1" dirty="0">
              <a:solidFill>
                <a:srgbClr val="C00000"/>
              </a:solidFill>
              <a:latin typeface="Cambria" pitchFamily="18" charset="0"/>
            </a:endParaRPr>
          </a:p>
        </p:txBody>
      </p:sp>
      <p:sp>
        <p:nvSpPr>
          <p:cNvPr id="3" name="2 - Θέση περιεχομένου"/>
          <p:cNvSpPr>
            <a:spLocks noGrp="1"/>
          </p:cNvSpPr>
          <p:nvPr>
            <p:ph idx="1"/>
          </p:nvPr>
        </p:nvSpPr>
        <p:spPr>
          <a:xfrm>
            <a:off x="457200" y="1524000"/>
            <a:ext cx="8229600" cy="5001344"/>
          </a:xfrm>
        </p:spPr>
        <p:txBody>
          <a:bodyPr rtlCol="0">
            <a:normAutofit/>
          </a:bodyPr>
          <a:lstStyle/>
          <a:p>
            <a:pPr algn="just" fontAlgn="auto">
              <a:spcAft>
                <a:spcPts val="0"/>
              </a:spcAft>
              <a:buFont typeface="Arial" pitchFamily="34" charset="0"/>
              <a:buNone/>
              <a:defRPr/>
            </a:pPr>
            <a:r>
              <a:rPr lang="el-GR" b="1" dirty="0" smtClean="0">
                <a:solidFill>
                  <a:srgbClr val="006600"/>
                </a:solidFill>
              </a:rPr>
              <a:t>Ιδιαίτερα, τα παρακάτω απαλείφονται από τις ενοποιημένες χρηματοοικονομικές καταστάσεις:</a:t>
            </a:r>
            <a:endParaRPr lang="en-US" b="1" dirty="0" smtClean="0">
              <a:solidFill>
                <a:srgbClr val="006600"/>
              </a:solidFill>
            </a:endParaRPr>
          </a:p>
          <a:p>
            <a:pPr algn="just" fontAlgn="auto">
              <a:spcAft>
                <a:spcPts val="0"/>
              </a:spcAft>
              <a:buFont typeface="Arial" pitchFamily="34" charset="0"/>
              <a:buNone/>
              <a:defRPr/>
            </a:pPr>
            <a:r>
              <a:rPr lang="el-GR" dirty="0" smtClean="0">
                <a:solidFill>
                  <a:schemeClr val="bg1"/>
                </a:solidFill>
              </a:rPr>
              <a:t>α) </a:t>
            </a:r>
            <a:r>
              <a:rPr lang="el-GR" b="1" dirty="0" smtClean="0">
                <a:solidFill>
                  <a:schemeClr val="bg1"/>
                </a:solidFill>
              </a:rPr>
              <a:t>Υποχρεώσεις και απαιτήσεις </a:t>
            </a:r>
            <a:r>
              <a:rPr lang="el-GR" dirty="0" smtClean="0">
                <a:solidFill>
                  <a:schemeClr val="bg1"/>
                </a:solidFill>
              </a:rPr>
              <a:t>μεταξύ των οντοτήτων.</a:t>
            </a:r>
            <a:endParaRPr lang="en-US" dirty="0" smtClean="0">
              <a:solidFill>
                <a:schemeClr val="bg1"/>
              </a:solidFill>
            </a:endParaRPr>
          </a:p>
          <a:p>
            <a:pPr algn="just" fontAlgn="auto">
              <a:spcAft>
                <a:spcPts val="0"/>
              </a:spcAft>
              <a:buFont typeface="Arial" pitchFamily="34" charset="0"/>
              <a:buNone/>
              <a:defRPr/>
            </a:pPr>
            <a:r>
              <a:rPr lang="el-GR" dirty="0" smtClean="0">
                <a:solidFill>
                  <a:srgbClr val="0000FF"/>
                </a:solidFill>
              </a:rPr>
              <a:t>β) </a:t>
            </a:r>
            <a:r>
              <a:rPr lang="el-GR" b="1" dirty="0" smtClean="0">
                <a:solidFill>
                  <a:srgbClr val="0000FF"/>
                </a:solidFill>
              </a:rPr>
              <a:t>Έσοδα, κέρδη, έξοδα και ζημίες </a:t>
            </a:r>
            <a:r>
              <a:rPr lang="el-GR" dirty="0" smtClean="0">
                <a:solidFill>
                  <a:srgbClr val="0000FF"/>
                </a:solidFill>
              </a:rPr>
              <a:t>που σχετίζονται με συναλλαγές μεταξύ των οντοτήτων.</a:t>
            </a:r>
            <a:endParaRPr lang="en-US" dirty="0" smtClean="0">
              <a:solidFill>
                <a:srgbClr val="0000FF"/>
              </a:solidFill>
            </a:endParaRPr>
          </a:p>
          <a:p>
            <a:pPr algn="just" fontAlgn="auto">
              <a:spcAft>
                <a:spcPts val="0"/>
              </a:spcAft>
              <a:buFont typeface="Arial" pitchFamily="34" charset="0"/>
              <a:buNone/>
              <a:defRPr/>
            </a:pPr>
            <a:r>
              <a:rPr lang="el-GR" dirty="0" smtClean="0">
                <a:solidFill>
                  <a:srgbClr val="002060"/>
                </a:solidFill>
              </a:rPr>
              <a:t>γ) </a:t>
            </a:r>
            <a:r>
              <a:rPr lang="el-GR" b="1" dirty="0" smtClean="0">
                <a:solidFill>
                  <a:srgbClr val="002060"/>
                </a:solidFill>
              </a:rPr>
              <a:t>Κέρδη και ζημίες </a:t>
            </a:r>
            <a:r>
              <a:rPr lang="el-GR" dirty="0" smtClean="0">
                <a:solidFill>
                  <a:srgbClr val="002060"/>
                </a:solidFill>
              </a:rPr>
              <a:t>που προκύπτουν από συναλλαγές μεταξύ των οντοτήτων, όταν περιλαμβάνονται στις λογιστικές αξίες των </a:t>
            </a:r>
            <a:r>
              <a:rPr lang="el-GR" b="1" dirty="0" smtClean="0">
                <a:solidFill>
                  <a:srgbClr val="002060"/>
                </a:solidFill>
              </a:rPr>
              <a:t>περιουσιακών στοιχείων</a:t>
            </a:r>
            <a:r>
              <a:rPr lang="el-GR" dirty="0" smtClean="0">
                <a:solidFill>
                  <a:srgbClr val="002060"/>
                </a:solidFill>
              </a:rPr>
              <a:t>.</a:t>
            </a:r>
          </a:p>
          <a:p>
            <a:pPr algn="just" fontAlgn="auto">
              <a:spcAft>
                <a:spcPts val="0"/>
              </a:spcAft>
              <a:buFont typeface="Arial" pitchFamily="34" charset="0"/>
              <a:buNone/>
              <a:defRPr/>
            </a:pPr>
            <a:r>
              <a:rPr lang="el-GR" b="1" dirty="0" smtClean="0">
                <a:solidFill>
                  <a:srgbClr val="7030A0"/>
                </a:solidFill>
              </a:rPr>
              <a:t>δ) Απαλοιφή </a:t>
            </a:r>
            <a:r>
              <a:rPr lang="el-GR" b="1" dirty="0">
                <a:solidFill>
                  <a:srgbClr val="7030A0"/>
                </a:solidFill>
              </a:rPr>
              <a:t>αγορών και πωλήσεων μεταξύ επιχειρήσεων του Ομίλου που η τελική  πώληση τους έχει πραγματοποιηθεί σε τρίτους. </a:t>
            </a:r>
          </a:p>
          <a:p>
            <a:pPr algn="just" fontAlgn="auto">
              <a:spcAft>
                <a:spcPts val="0"/>
              </a:spcAft>
              <a:buFont typeface="Arial" pitchFamily="34" charset="0"/>
              <a:buNone/>
              <a:defRPr/>
            </a:pPr>
            <a:endParaRPr lang="en-US" dirty="0" smtClean="0">
              <a:solidFill>
                <a:srgbClr val="002060"/>
              </a:solidFill>
            </a:endParaRPr>
          </a:p>
          <a:p>
            <a:pPr algn="just" fontAlgn="auto">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1 - Τίτλος"/>
          <p:cNvSpPr>
            <a:spLocks noGrp="1"/>
          </p:cNvSpPr>
          <p:nvPr>
            <p:ph type="title"/>
          </p:nvPr>
        </p:nvSpPr>
        <p:spPr>
          <a:xfrm>
            <a:off x="0" y="274321"/>
            <a:ext cx="9144000" cy="706407"/>
          </a:xfrm>
        </p:spPr>
        <p:txBody>
          <a:bodyPr/>
          <a:lstStyle/>
          <a:p>
            <a:pPr algn="ctr"/>
            <a:r>
              <a:rPr lang="el-GR" sz="2800" b="1" dirty="0" smtClean="0">
                <a:solidFill>
                  <a:srgbClr val="0000CC"/>
                </a:solidFill>
              </a:rPr>
              <a:t>Διεταιρικές Συναλλαγές </a:t>
            </a:r>
          </a:p>
        </p:txBody>
      </p:sp>
      <p:sp>
        <p:nvSpPr>
          <p:cNvPr id="25603" name="4 - Θέση περιεχομένου"/>
          <p:cNvSpPr>
            <a:spLocks noGrp="1"/>
          </p:cNvSpPr>
          <p:nvPr>
            <p:ph idx="1"/>
          </p:nvPr>
        </p:nvSpPr>
        <p:spPr/>
        <p:txBody>
          <a:bodyPr/>
          <a:lstStyle/>
          <a:p>
            <a:pPr>
              <a:buFont typeface="Arial" charset="0"/>
              <a:buNone/>
            </a:pPr>
            <a:r>
              <a:rPr lang="en-US" dirty="0" smtClean="0"/>
              <a:t> </a:t>
            </a:r>
          </a:p>
          <a:p>
            <a:pPr>
              <a:buFont typeface="Arial" charset="0"/>
              <a:buNone/>
            </a:pPr>
            <a:endParaRPr lang="en-US" dirty="0" smtClean="0"/>
          </a:p>
          <a:p>
            <a:pPr>
              <a:buFont typeface="Arial" charset="0"/>
              <a:buNone/>
            </a:pPr>
            <a:endParaRPr lang="en-US" dirty="0" smtClean="0"/>
          </a:p>
        </p:txBody>
      </p:sp>
      <p:pic>
        <p:nvPicPr>
          <p:cNvPr id="25604" name="Picture 4"/>
          <p:cNvPicPr>
            <a:picLocks noChangeAspect="1" noChangeArrowheads="1"/>
          </p:cNvPicPr>
          <p:nvPr/>
        </p:nvPicPr>
        <p:blipFill>
          <a:blip r:embed="rId2" cstate="print"/>
          <a:srcRect/>
          <a:stretch>
            <a:fillRect/>
          </a:stretch>
        </p:blipFill>
        <p:spPr bwMode="auto">
          <a:xfrm>
            <a:off x="323528" y="1268730"/>
            <a:ext cx="8496944" cy="52566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pPr algn="ctr"/>
            <a:r>
              <a:rPr lang="el-GR" sz="3200" b="1" dirty="0" smtClean="0">
                <a:solidFill>
                  <a:srgbClr val="C00000"/>
                </a:solidFill>
              </a:rPr>
              <a:t>Απαλοιφή Αγορών και Πωλήσεων μεταξύ Επιχειρήσεων του Ομίλου </a:t>
            </a:r>
          </a:p>
        </p:txBody>
      </p:sp>
      <p:sp>
        <p:nvSpPr>
          <p:cNvPr id="26626" name="Content Placeholder 2"/>
          <p:cNvSpPr>
            <a:spLocks noGrp="1"/>
          </p:cNvSpPr>
          <p:nvPr>
            <p:ph idx="1"/>
          </p:nvPr>
        </p:nvSpPr>
        <p:spPr/>
        <p:txBody>
          <a:bodyPr/>
          <a:lstStyle/>
          <a:p>
            <a:r>
              <a:rPr lang="el-GR" sz="2600" b="1" dirty="0" smtClean="0"/>
              <a:t>όπου μέρος των αποθεμάτων έχει πωληθεί σε τρίτους και μέρος των αποθεμάτων παραμένει στο </a:t>
            </a:r>
            <a:r>
              <a:rPr lang="el-GR" b="1" dirty="0" smtClean="0"/>
              <a:t>Ό</a:t>
            </a:r>
            <a:r>
              <a:rPr lang="el-GR" sz="2600" b="1" dirty="0" smtClean="0"/>
              <a:t>μιλο.</a:t>
            </a:r>
            <a:endParaRPr lang="el-GR" sz="2600" dirty="0" smtClean="0"/>
          </a:p>
          <a:p>
            <a:endParaRPr lang="el-GR" sz="2600" dirty="0" smtClean="0"/>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1 - Τίτλος"/>
          <p:cNvSpPr>
            <a:spLocks noGrp="1"/>
          </p:cNvSpPr>
          <p:nvPr>
            <p:ph type="title"/>
          </p:nvPr>
        </p:nvSpPr>
        <p:spPr>
          <a:xfrm>
            <a:off x="0" y="116633"/>
            <a:ext cx="9144000" cy="576064"/>
          </a:xfrm>
        </p:spPr>
        <p:txBody>
          <a:bodyPr>
            <a:normAutofit fontScale="90000"/>
          </a:bodyPr>
          <a:lstStyle/>
          <a:p>
            <a:pPr algn="ctr"/>
            <a:r>
              <a:rPr lang="el-GR" sz="3600" b="1" dirty="0" smtClean="0">
                <a:solidFill>
                  <a:srgbClr val="C00000"/>
                </a:solidFill>
              </a:rPr>
              <a:t>Διεταιρικές Συναλλαγές </a:t>
            </a:r>
          </a:p>
        </p:txBody>
      </p:sp>
      <p:sp>
        <p:nvSpPr>
          <p:cNvPr id="27651" name="4 - Θέση περιεχομένου"/>
          <p:cNvSpPr>
            <a:spLocks noGrp="1"/>
          </p:cNvSpPr>
          <p:nvPr>
            <p:ph idx="1"/>
          </p:nvPr>
        </p:nvSpPr>
        <p:spPr/>
        <p:txBody>
          <a:bodyPr/>
          <a:lstStyle/>
          <a:p>
            <a:pPr>
              <a:buFont typeface="Arial" charset="0"/>
              <a:buNone/>
            </a:pPr>
            <a:r>
              <a:rPr lang="en-US" dirty="0" smtClean="0"/>
              <a:t> </a:t>
            </a:r>
          </a:p>
          <a:p>
            <a:pPr>
              <a:buFont typeface="Arial" charset="0"/>
              <a:buNone/>
            </a:pPr>
            <a:endParaRPr lang="en-US" dirty="0" smtClean="0"/>
          </a:p>
          <a:p>
            <a:pPr>
              <a:buFont typeface="Arial" charset="0"/>
              <a:buNone/>
            </a:pPr>
            <a:endParaRPr lang="en-US" dirty="0" smtClean="0"/>
          </a:p>
        </p:txBody>
      </p:sp>
      <p:pic>
        <p:nvPicPr>
          <p:cNvPr id="27652" name="Picture 4"/>
          <p:cNvPicPr>
            <a:picLocks noChangeAspect="1" noChangeArrowheads="1"/>
          </p:cNvPicPr>
          <p:nvPr/>
        </p:nvPicPr>
        <p:blipFill>
          <a:blip r:embed="rId2" cstate="print"/>
          <a:srcRect/>
          <a:stretch>
            <a:fillRect/>
          </a:stretch>
        </p:blipFill>
        <p:spPr bwMode="auto">
          <a:xfrm>
            <a:off x="179512" y="764704"/>
            <a:ext cx="8784976" cy="58326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251520" y="152400"/>
            <a:ext cx="8640960" cy="1044352"/>
          </a:xfrm>
        </p:spPr>
        <p:txBody>
          <a:bodyPr>
            <a:normAutofit fontScale="90000"/>
          </a:bodyPr>
          <a:lstStyle/>
          <a:p>
            <a:pPr algn="ctr"/>
            <a:r>
              <a:rPr lang="el-GR" sz="3200" b="1" dirty="0" smtClean="0">
                <a:solidFill>
                  <a:srgbClr val="002060"/>
                </a:solidFill>
              </a:rPr>
              <a:t>Απαλοιφή Διεταιρικών Υπολοίπων (Απαιτήσεων – Υποχρεώσεων)</a:t>
            </a:r>
          </a:p>
        </p:txBody>
      </p:sp>
      <p:sp>
        <p:nvSpPr>
          <p:cNvPr id="28674" name="Content Placeholder 2"/>
          <p:cNvSpPr>
            <a:spLocks noGrp="1"/>
          </p:cNvSpPr>
          <p:nvPr>
            <p:ph idx="1"/>
          </p:nvPr>
        </p:nvSpPr>
        <p:spPr/>
        <p:txBody>
          <a:bodyPr/>
          <a:lstStyle/>
          <a:p>
            <a:pPr algn="just"/>
            <a:r>
              <a:rPr lang="el-GR" sz="2800" dirty="0" smtClean="0">
                <a:solidFill>
                  <a:schemeClr val="bg1"/>
                </a:solidFill>
              </a:rPr>
              <a:t>Κατά τις διαδικασίες ενοποίησης θα πρέπει </a:t>
            </a:r>
            <a:r>
              <a:rPr lang="el-GR" sz="2800" b="1" dirty="0" smtClean="0">
                <a:solidFill>
                  <a:schemeClr val="bg1"/>
                </a:solidFill>
              </a:rPr>
              <a:t>να απαλειφθούν </a:t>
            </a:r>
            <a:r>
              <a:rPr lang="el-GR" sz="2800" dirty="0" smtClean="0">
                <a:solidFill>
                  <a:schemeClr val="bg1"/>
                </a:solidFill>
              </a:rPr>
              <a:t>όλα τα υπόλοιπα των λογαριασμών που </a:t>
            </a:r>
            <a:r>
              <a:rPr lang="el-GR" sz="2800" b="1" dirty="0" smtClean="0">
                <a:solidFill>
                  <a:schemeClr val="bg1"/>
                </a:solidFill>
              </a:rPr>
              <a:t>συνιστούν απαιτήσεις ή υποχρεώσεις μεταξύ των εταιριών του Ομίλου</a:t>
            </a:r>
            <a:r>
              <a:rPr lang="el-GR" sz="2800" dirty="0" smtClean="0">
                <a:solidFill>
                  <a:schemeClr val="bg1"/>
                </a:solidFill>
              </a:rPr>
              <a:t>. Βασική προϋπόθεση σε κάθε περίοδο κατάρτισης ενοποιημένων οικονομικών καταστάσεων είναι η ύπαρξη συμφωνίας των υπολοίπων μεταξύ των εταιριών του Ομίλου. </a:t>
            </a:r>
          </a:p>
          <a:p>
            <a:endParaRPr lang="el-GR" sz="2600" dirty="0" smtClean="0"/>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1 - Τίτλος"/>
          <p:cNvSpPr>
            <a:spLocks noGrp="1"/>
          </p:cNvSpPr>
          <p:nvPr>
            <p:ph type="title"/>
          </p:nvPr>
        </p:nvSpPr>
        <p:spPr>
          <a:xfrm>
            <a:off x="179512" y="274321"/>
            <a:ext cx="8964488" cy="706407"/>
          </a:xfrm>
        </p:spPr>
        <p:txBody>
          <a:bodyPr/>
          <a:lstStyle/>
          <a:p>
            <a:pPr algn="ctr"/>
            <a:r>
              <a:rPr lang="el-GR" sz="3200" b="1" dirty="0" smtClean="0">
                <a:solidFill>
                  <a:schemeClr val="bg1"/>
                </a:solidFill>
              </a:rPr>
              <a:t>Διεταιρικές Συναλλαγές </a:t>
            </a:r>
          </a:p>
        </p:txBody>
      </p:sp>
      <p:sp>
        <p:nvSpPr>
          <p:cNvPr id="29699" name="4 - Θέση περιεχομένου"/>
          <p:cNvSpPr>
            <a:spLocks noGrp="1"/>
          </p:cNvSpPr>
          <p:nvPr>
            <p:ph idx="1"/>
          </p:nvPr>
        </p:nvSpPr>
        <p:spPr/>
        <p:txBody>
          <a:bodyPr/>
          <a:lstStyle/>
          <a:p>
            <a:pPr>
              <a:buFont typeface="Arial" charset="0"/>
              <a:buNone/>
            </a:pPr>
            <a:r>
              <a:rPr lang="en-US" dirty="0" smtClean="0"/>
              <a:t> </a:t>
            </a:r>
          </a:p>
          <a:p>
            <a:pPr>
              <a:buFont typeface="Arial" charset="0"/>
              <a:buNone/>
            </a:pPr>
            <a:endParaRPr lang="en-US" dirty="0" smtClean="0"/>
          </a:p>
          <a:p>
            <a:pPr>
              <a:buFont typeface="Arial" charset="0"/>
              <a:buNone/>
            </a:pPr>
            <a:endParaRPr lang="en-US" dirty="0" smtClean="0"/>
          </a:p>
        </p:txBody>
      </p:sp>
      <p:pic>
        <p:nvPicPr>
          <p:cNvPr id="29700" name="Picture 4"/>
          <p:cNvPicPr>
            <a:picLocks noChangeAspect="1" noChangeArrowheads="1"/>
          </p:cNvPicPr>
          <p:nvPr/>
        </p:nvPicPr>
        <p:blipFill>
          <a:blip r:embed="rId2" cstate="print"/>
          <a:srcRect/>
          <a:stretch>
            <a:fillRect/>
          </a:stretch>
        </p:blipFill>
        <p:spPr bwMode="auto">
          <a:xfrm>
            <a:off x="323528" y="1124744"/>
            <a:ext cx="8496944" cy="54726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normAutofit fontScale="90000"/>
          </a:bodyPr>
          <a:lstStyle/>
          <a:p>
            <a:pPr algn="ctr"/>
            <a:r>
              <a:rPr lang="el-GR" b="1" dirty="0" smtClean="0">
                <a:solidFill>
                  <a:srgbClr val="C00000"/>
                </a:solidFill>
                <a:latin typeface="Calibri" pitchFamily="34" charset="0"/>
              </a:rPr>
              <a:t>ΕΠΙΧΕΙΡΗΣΕΙΣ (4)</a:t>
            </a:r>
            <a:endParaRPr lang="el-GR" b="1" dirty="0">
              <a:solidFill>
                <a:srgbClr val="C00000"/>
              </a:solidFill>
              <a:latin typeface="Calibri" pitchFamily="34" charset="0"/>
            </a:endParaRPr>
          </a:p>
        </p:txBody>
      </p:sp>
      <p:sp>
        <p:nvSpPr>
          <p:cNvPr id="3" name="2 - Θέση περιεχομένου"/>
          <p:cNvSpPr>
            <a:spLocks noGrp="1"/>
          </p:cNvSpPr>
          <p:nvPr>
            <p:ph idx="1"/>
          </p:nvPr>
        </p:nvSpPr>
        <p:spPr>
          <a:xfrm>
            <a:off x="0" y="908720"/>
            <a:ext cx="8964488" cy="5688632"/>
          </a:xfrm>
        </p:spPr>
        <p:txBody>
          <a:bodyPr>
            <a:normAutofit fontScale="92500" lnSpcReduction="20000"/>
          </a:bodyPr>
          <a:lstStyle/>
          <a:p>
            <a:pPr algn="just"/>
            <a:r>
              <a:rPr lang="el-GR" b="1" i="1" dirty="0" smtClean="0">
                <a:solidFill>
                  <a:srgbClr val="FFC000"/>
                </a:solidFill>
                <a:latin typeface="Calibri" pitchFamily="34" charset="0"/>
                <a:hlinkClick r:id="rId2"/>
              </a:rPr>
              <a:t>Ιδιωτική Κεφαλαιουχική Εταιρία</a:t>
            </a:r>
            <a:r>
              <a:rPr lang="el-GR" b="1" i="1" dirty="0" smtClean="0">
                <a:solidFill>
                  <a:srgbClr val="FFC000"/>
                </a:solidFill>
                <a:latin typeface="Calibri" pitchFamily="34" charset="0"/>
              </a:rPr>
              <a:t> Ι.Κ.Ε:</a:t>
            </a:r>
            <a:r>
              <a:rPr lang="el-GR" b="1" i="1" dirty="0" smtClean="0">
                <a:solidFill>
                  <a:schemeClr val="accent2">
                    <a:lumMod val="50000"/>
                  </a:schemeClr>
                </a:solidFill>
                <a:latin typeface="Calibri" pitchFamily="34" charset="0"/>
              </a:rPr>
              <a:t> </a:t>
            </a:r>
            <a:r>
              <a:rPr lang="el-GR" dirty="0" smtClean="0">
                <a:solidFill>
                  <a:schemeClr val="bg1"/>
                </a:solidFill>
                <a:latin typeface="Calibri" pitchFamily="34" charset="0"/>
              </a:rPr>
              <a:t>Με το δεύτερο μέρος (άρθρα 43-120) του Ν. 4072/2012 θεσπίσθηκε νέα εταιρική μορφή, η ιδιωτική κεφαλαιουχική εταιρεία (ΙΚΕ), η οποία έχει νομική προσωπικότητα και είναι εμπορική, ακόμη και αν ο σκοπός της δεν είναι εμπορική επιχείρηση. Στην ΙΚΕ απαγορεύεται η άσκηση επιχειρήσεως για την οποία έχει ορισθεί από τον νόμο αποκλειστικά άλλη εταιρική μορφή (άρθρο 1 § 1 Ν. 4072/2012), όπως π.χ. οι τραπεζικές, ασφαλιστικές, αθλητικές, αμοιβαίων κεφαλαίων κ.ά. </a:t>
            </a:r>
            <a:endParaRPr lang="en-US" dirty="0" smtClean="0">
              <a:solidFill>
                <a:schemeClr val="bg1"/>
              </a:solidFill>
              <a:latin typeface="Calibri" pitchFamily="34" charset="0"/>
            </a:endParaRPr>
          </a:p>
          <a:p>
            <a:pPr algn="just"/>
            <a:endParaRPr lang="el-GR" u="sng" dirty="0" smtClean="0">
              <a:solidFill>
                <a:schemeClr val="bg1"/>
              </a:solidFill>
              <a:latin typeface="Calibri" pitchFamily="34" charset="0"/>
            </a:endParaRPr>
          </a:p>
          <a:p>
            <a:pPr algn="just"/>
            <a:r>
              <a:rPr lang="el-GR" b="1" i="1" dirty="0" smtClean="0">
                <a:solidFill>
                  <a:srgbClr val="FFC000"/>
                </a:solidFill>
                <a:latin typeface="Calibri" pitchFamily="34" charset="0"/>
                <a:hlinkClick r:id="rId3" tooltip="Κοινωνική Συνεταιριστική Επιχείρηση (δεν έχει γραφτεί ακόμα)"/>
              </a:rPr>
              <a:t>Κοινωνική Συνεταιριστική Επιχείρηση</a:t>
            </a:r>
            <a:r>
              <a:rPr lang="el-GR" b="1" i="1" dirty="0" smtClean="0">
                <a:solidFill>
                  <a:srgbClr val="FFC000"/>
                </a:solidFill>
                <a:latin typeface="Calibri" pitchFamily="34" charset="0"/>
              </a:rPr>
              <a:t> </a:t>
            </a:r>
            <a:r>
              <a:rPr lang="el-GR" b="1" i="1" u="sng" dirty="0" smtClean="0">
                <a:solidFill>
                  <a:srgbClr val="FFFF00"/>
                </a:solidFill>
                <a:latin typeface="Calibri" pitchFamily="34" charset="0"/>
              </a:rPr>
              <a:t>ΚΟΙΝ.ΣΕ.Π.:</a:t>
            </a:r>
            <a:r>
              <a:rPr lang="el-GR" b="1" i="1" dirty="0" smtClean="0">
                <a:solidFill>
                  <a:srgbClr val="FFFF00"/>
                </a:solidFill>
                <a:latin typeface="Calibri" pitchFamily="34" charset="0"/>
              </a:rPr>
              <a:t> </a:t>
            </a:r>
            <a:r>
              <a:rPr lang="el-GR" dirty="0" smtClean="0">
                <a:solidFill>
                  <a:srgbClr val="002060"/>
                </a:solidFill>
                <a:latin typeface="Calibri" pitchFamily="34" charset="0"/>
              </a:rPr>
              <a:t>είναι μια καινοτόμος μορφή ιδιωτικής επιχείρησης, που θεσμοθετήθηκε πρόσφατα στην Ελλάδα. Είναι μια μορφή αστικού συνεταιρισμού, όπου επενδυτές με όραμα ενώνουν τις δυνάμεις τους για να δημιουργήσουν μια κοινά διοικούμενη εταιρεία. Ο καθένας έχει μια ψήφο και έτσι ο κάθε συνεταίρος έχει λόγο στη διοίκηση της επιχείρησης. Συνεταίρος σε μια ΚΟΙΝΣΕΠ μπορεί να είναι οποιοσδήποτε: άνεργος, επιχειρηματίας, φοιτητής, συνταξιούχος, εργαζόμενος, δημόσιος υπάλληλος κοκ.</a:t>
            </a:r>
          </a:p>
          <a:p>
            <a:endParaRPr lang="el-GR" u="sng" dirty="0" smtClean="0"/>
          </a:p>
          <a:p>
            <a:endParaRPr lang="el-GR" dirty="0"/>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320"/>
            <a:ext cx="8964488" cy="821056"/>
          </a:xfrm>
        </p:spPr>
        <p:txBody>
          <a:bodyPr rtlCol="0">
            <a:normAutofit fontScale="90000"/>
          </a:bodyPr>
          <a:lstStyle/>
          <a:p>
            <a:pPr algn="ctr" fontAlgn="auto">
              <a:spcAft>
                <a:spcPts val="0"/>
              </a:spcAft>
              <a:defRPr/>
            </a:pPr>
            <a:r>
              <a:rPr lang="el-GR" sz="3200" dirty="0" smtClean="0"/>
              <a:t/>
            </a:r>
            <a:br>
              <a:rPr lang="el-GR" sz="3200" dirty="0" smtClean="0"/>
            </a:br>
            <a:r>
              <a:rPr lang="el-GR" sz="3600" b="1" dirty="0" smtClean="0">
                <a:solidFill>
                  <a:srgbClr val="006600"/>
                </a:solidFill>
              </a:rPr>
              <a:t>Ενδοεταιρικές </a:t>
            </a:r>
            <a:r>
              <a:rPr lang="el-GR" sz="3600" b="1" dirty="0">
                <a:solidFill>
                  <a:srgbClr val="006600"/>
                </a:solidFill>
              </a:rPr>
              <a:t>συναλλαγές σε  Ενσώματα πάγια </a:t>
            </a:r>
          </a:p>
        </p:txBody>
      </p:sp>
      <p:sp>
        <p:nvSpPr>
          <p:cNvPr id="30722" name="Content Placeholder 2"/>
          <p:cNvSpPr>
            <a:spLocks noGrp="1"/>
          </p:cNvSpPr>
          <p:nvPr>
            <p:ph idx="1"/>
          </p:nvPr>
        </p:nvSpPr>
        <p:spPr>
          <a:xfrm>
            <a:off x="457200" y="1183006"/>
            <a:ext cx="8229600" cy="4943474"/>
          </a:xfrm>
        </p:spPr>
        <p:txBody>
          <a:bodyPr/>
          <a:lstStyle/>
          <a:p>
            <a:pPr algn="just"/>
            <a:r>
              <a:rPr lang="el-GR" sz="2800" dirty="0" smtClean="0"/>
              <a:t>Όταν πωλούνται ενσώματα πάγια μεταξύ των επιχειρήσεων του ομίλου</a:t>
            </a:r>
            <a:r>
              <a:rPr lang="el-GR" sz="2800" b="1" dirty="0" smtClean="0"/>
              <a:t>, προκύπτουν μη πραγματοποιηθέντα κέρδη που πρέπει να απαλειφτούν. </a:t>
            </a:r>
            <a:r>
              <a:rPr lang="el-GR" sz="2800" dirty="0" smtClean="0"/>
              <a:t>Η διαφορά με τα αποθέματα είναι ότι ενώ τα τελευταία κάποια στιγμή θα  πωληθούν εκτός ομίλου, τα ενσώματα πάγια παραμένουν για μεγάλο χρονικό διάστημα στον όμιλο, μέχρι να αποσβεστούν ή να πωληθούν.</a:t>
            </a:r>
          </a:p>
          <a:p>
            <a:endParaRPr lang="el-GR" sz="2600" dirty="0" smtClean="0"/>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1 - Τίτλος"/>
          <p:cNvSpPr>
            <a:spLocks noGrp="1"/>
          </p:cNvSpPr>
          <p:nvPr>
            <p:ph type="title"/>
          </p:nvPr>
        </p:nvSpPr>
        <p:spPr>
          <a:xfrm>
            <a:off x="0" y="274321"/>
            <a:ext cx="9144000" cy="706407"/>
          </a:xfrm>
        </p:spPr>
        <p:txBody>
          <a:bodyPr>
            <a:normAutofit/>
          </a:bodyPr>
          <a:lstStyle/>
          <a:p>
            <a:pPr algn="ctr"/>
            <a:r>
              <a:rPr lang="el-GR" sz="3600" b="1" dirty="0" smtClean="0">
                <a:solidFill>
                  <a:srgbClr val="006600"/>
                </a:solidFill>
              </a:rPr>
              <a:t>Διεταιρικές Συναλλαγές </a:t>
            </a:r>
          </a:p>
        </p:txBody>
      </p:sp>
      <p:sp>
        <p:nvSpPr>
          <p:cNvPr id="31747" name="4 - Θέση περιεχομένου"/>
          <p:cNvSpPr>
            <a:spLocks noGrp="1"/>
          </p:cNvSpPr>
          <p:nvPr>
            <p:ph idx="1"/>
          </p:nvPr>
        </p:nvSpPr>
        <p:spPr/>
        <p:txBody>
          <a:bodyPr/>
          <a:lstStyle/>
          <a:p>
            <a:pPr>
              <a:buFont typeface="Arial" charset="0"/>
              <a:buNone/>
            </a:pPr>
            <a:r>
              <a:rPr lang="en-US" dirty="0" smtClean="0"/>
              <a:t> </a:t>
            </a:r>
          </a:p>
          <a:p>
            <a:pPr>
              <a:buFont typeface="Arial" charset="0"/>
              <a:buNone/>
            </a:pPr>
            <a:endParaRPr lang="en-US" dirty="0" smtClean="0"/>
          </a:p>
          <a:p>
            <a:pPr>
              <a:buFont typeface="Arial" charset="0"/>
              <a:buNone/>
            </a:pPr>
            <a:endParaRPr lang="en-US" dirty="0" smtClean="0"/>
          </a:p>
        </p:txBody>
      </p:sp>
      <p:pic>
        <p:nvPicPr>
          <p:cNvPr id="31748" name="Picture 4"/>
          <p:cNvPicPr>
            <a:picLocks noChangeAspect="1" noChangeArrowheads="1"/>
          </p:cNvPicPr>
          <p:nvPr/>
        </p:nvPicPr>
        <p:blipFill>
          <a:blip r:embed="rId2" cstate="print"/>
          <a:srcRect/>
          <a:stretch>
            <a:fillRect/>
          </a:stretch>
        </p:blipFill>
        <p:spPr bwMode="auto">
          <a:xfrm>
            <a:off x="323850" y="980728"/>
            <a:ext cx="8496622" cy="52565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692696"/>
            <a:ext cx="8640960" cy="5832648"/>
          </a:xfrm>
        </p:spPr>
        <p:txBody>
          <a:bodyPr>
            <a:normAutofit/>
          </a:bodyPr>
          <a:lstStyle/>
          <a:p>
            <a:pPr algn="just"/>
            <a:r>
              <a:rPr lang="el-GR" sz="2400" dirty="0" smtClean="0">
                <a:latin typeface="Calibri" pitchFamily="34" charset="0"/>
              </a:rPr>
              <a:t>Στις 1/1/15 ιδρύθηκε η εταιρία </a:t>
            </a:r>
            <a:r>
              <a:rPr lang="el-GR" sz="2400" b="1" dirty="0" smtClean="0">
                <a:latin typeface="Calibri" pitchFamily="34" charset="0"/>
              </a:rPr>
              <a:t>Κ</a:t>
            </a:r>
            <a:r>
              <a:rPr lang="el-GR" sz="2400" dirty="0" smtClean="0">
                <a:latin typeface="Calibri" pitchFamily="34" charset="0"/>
              </a:rPr>
              <a:t> με κεφάλαιο 10.000 €. </a:t>
            </a:r>
            <a:r>
              <a:rPr lang="en-US" sz="2400" dirty="0" smtClean="0">
                <a:latin typeface="Calibri" pitchFamily="34" charset="0"/>
              </a:rPr>
              <a:t> </a:t>
            </a:r>
            <a:r>
              <a:rPr lang="el-GR" sz="2400" dirty="0" smtClean="0">
                <a:latin typeface="Calibri" pitchFamily="34" charset="0"/>
              </a:rPr>
              <a:t>Κατόπιν, στις 1/12/15, ίδρυσε την εταιρία </a:t>
            </a:r>
            <a:r>
              <a:rPr lang="el-GR" sz="2400" b="1" dirty="0" smtClean="0">
                <a:latin typeface="Calibri" pitchFamily="34" charset="0"/>
              </a:rPr>
              <a:t>Ε </a:t>
            </a:r>
            <a:r>
              <a:rPr lang="el-GR" sz="2400" dirty="0" smtClean="0">
                <a:latin typeface="Calibri" pitchFamily="34" charset="0"/>
              </a:rPr>
              <a:t>με κεφάλαιο 1.000 € στην οποία συμμετέχει με ποσοστό 100%. Ο όμιλος οντοτήτων </a:t>
            </a:r>
            <a:r>
              <a:rPr lang="el-GR" sz="2400" b="1" dirty="0" smtClean="0">
                <a:latin typeface="Calibri" pitchFamily="34" charset="0"/>
              </a:rPr>
              <a:t>Κ+Ε </a:t>
            </a:r>
            <a:r>
              <a:rPr lang="el-GR" sz="2400" dirty="0" smtClean="0">
                <a:latin typeface="Calibri" pitchFamily="34" charset="0"/>
              </a:rPr>
              <a:t>ενοποιήθηκε πρώτη φορά στις 31-12-2015. Στις 31/12/15 οι παραπάνω οντότητες συνέταξαν τις ατομικές ετήσιες οικονομικές καταστάσεις τους, ως εξής: </a:t>
            </a:r>
            <a:endParaRPr lang="el-GR" sz="2400" dirty="0">
              <a:latin typeface="Calibri" pitchFamily="34" charset="0"/>
            </a:endParaRPr>
          </a:p>
        </p:txBody>
      </p:sp>
      <p:sp>
        <p:nvSpPr>
          <p:cNvPr id="3" name="2 - Τίτλος"/>
          <p:cNvSpPr>
            <a:spLocks noGrp="1"/>
          </p:cNvSpPr>
          <p:nvPr>
            <p:ph type="title"/>
          </p:nvPr>
        </p:nvSpPr>
        <p:spPr>
          <a:xfrm>
            <a:off x="457200" y="152400"/>
            <a:ext cx="8229600" cy="540296"/>
          </a:xfrm>
        </p:spPr>
        <p:txBody>
          <a:bodyPr>
            <a:normAutofit fontScale="90000"/>
          </a:bodyPr>
          <a:lstStyle/>
          <a:p>
            <a:r>
              <a:rPr lang="el-GR" b="1" dirty="0" smtClean="0">
                <a:solidFill>
                  <a:srgbClr val="0000FF"/>
                </a:solidFill>
              </a:rPr>
              <a:t>Παράδειγμα  Διεταιρικής Συναλλαγής</a:t>
            </a:r>
            <a:endParaRPr lang="el-GR" b="1" dirty="0">
              <a:solidFill>
                <a:srgbClr val="0000FF"/>
              </a:solidFill>
            </a:endParaRPr>
          </a:p>
        </p:txBody>
      </p:sp>
      <p:pic>
        <p:nvPicPr>
          <p:cNvPr id="1026" name="Picture 2"/>
          <p:cNvPicPr>
            <a:picLocks noChangeAspect="1" noChangeArrowheads="1"/>
          </p:cNvPicPr>
          <p:nvPr/>
        </p:nvPicPr>
        <p:blipFill>
          <a:blip r:embed="rId2" cstate="print"/>
          <a:srcRect/>
          <a:stretch>
            <a:fillRect/>
          </a:stretch>
        </p:blipFill>
        <p:spPr bwMode="auto">
          <a:xfrm>
            <a:off x="251520" y="2996952"/>
            <a:ext cx="8712968" cy="2371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1196752"/>
            <a:ext cx="8784976" cy="4899248"/>
          </a:xfrm>
        </p:spPr>
        <p:txBody>
          <a:bodyPr>
            <a:normAutofit/>
          </a:bodyPr>
          <a:lstStyle/>
          <a:p>
            <a:pPr algn="just"/>
            <a:r>
              <a:rPr lang="el-GR" sz="2400" dirty="0" smtClean="0">
                <a:latin typeface="Calibri" pitchFamily="34" charset="0"/>
              </a:rPr>
              <a:t>Κατόπιν στις 31-12-2015 η κυρίαρχη εταιρία </a:t>
            </a:r>
            <a:r>
              <a:rPr lang="el-GR" sz="2400" b="1" dirty="0" smtClean="0">
                <a:latin typeface="Calibri" pitchFamily="34" charset="0"/>
              </a:rPr>
              <a:t>Κ</a:t>
            </a:r>
            <a:r>
              <a:rPr lang="el-GR" sz="2400" dirty="0" smtClean="0">
                <a:latin typeface="Calibri" pitchFamily="34" charset="0"/>
              </a:rPr>
              <a:t> συνέταξε τον πρώτο ενοποιημένο Ισολογισμό του ομίλου </a:t>
            </a:r>
            <a:r>
              <a:rPr lang="el-GR" sz="2400" b="1" dirty="0" smtClean="0">
                <a:latin typeface="Calibri" pitchFamily="34" charset="0"/>
              </a:rPr>
              <a:t>Κ+Ε</a:t>
            </a:r>
            <a:r>
              <a:rPr lang="el-GR" sz="2400" dirty="0" smtClean="0">
                <a:latin typeface="Calibri" pitchFamily="34" charset="0"/>
              </a:rPr>
              <a:t>, αφού απαλείφθηκε η διεταιρική συναλλαγή (συμμετοχή), ως εξής: </a:t>
            </a:r>
            <a:endParaRPr lang="el-GR" sz="2400" dirty="0">
              <a:latin typeface="Calibri" pitchFamily="34" charset="0"/>
            </a:endParaRPr>
          </a:p>
        </p:txBody>
      </p:sp>
      <p:sp>
        <p:nvSpPr>
          <p:cNvPr id="3" name="2 - Τίτλος"/>
          <p:cNvSpPr>
            <a:spLocks noGrp="1"/>
          </p:cNvSpPr>
          <p:nvPr>
            <p:ph type="title"/>
          </p:nvPr>
        </p:nvSpPr>
        <p:spPr>
          <a:xfrm>
            <a:off x="0" y="152400"/>
            <a:ext cx="9144000" cy="756320"/>
          </a:xfrm>
        </p:spPr>
        <p:txBody>
          <a:bodyPr>
            <a:normAutofit/>
          </a:bodyPr>
          <a:lstStyle/>
          <a:p>
            <a:pPr algn="ctr"/>
            <a:r>
              <a:rPr lang="el-GR" sz="3200" b="1" dirty="0" smtClean="0">
                <a:solidFill>
                  <a:srgbClr val="0000FF"/>
                </a:solidFill>
              </a:rPr>
              <a:t>Παράδειγμα  Διεταιρικής Συναλλαγής Συνέχεια (1)</a:t>
            </a:r>
            <a:endParaRPr lang="el-GR" sz="3200" b="1" dirty="0">
              <a:solidFill>
                <a:srgbClr val="0000FF"/>
              </a:solidFill>
            </a:endParaRPr>
          </a:p>
        </p:txBody>
      </p:sp>
      <p:pic>
        <p:nvPicPr>
          <p:cNvPr id="2050" name="Picture 2"/>
          <p:cNvPicPr>
            <a:picLocks noChangeAspect="1" noChangeArrowheads="1"/>
          </p:cNvPicPr>
          <p:nvPr/>
        </p:nvPicPr>
        <p:blipFill>
          <a:blip r:embed="rId2" cstate="print"/>
          <a:srcRect/>
          <a:stretch>
            <a:fillRect/>
          </a:stretch>
        </p:blipFill>
        <p:spPr bwMode="auto">
          <a:xfrm>
            <a:off x="467544" y="2996952"/>
            <a:ext cx="8280920" cy="3024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836712"/>
            <a:ext cx="8568952" cy="5616624"/>
          </a:xfrm>
        </p:spPr>
        <p:txBody>
          <a:bodyPr/>
          <a:lstStyle/>
          <a:p>
            <a:pPr algn="just"/>
            <a:r>
              <a:rPr lang="el-GR" dirty="0" smtClean="0">
                <a:latin typeface="Calibri" pitchFamily="34" charset="0"/>
              </a:rPr>
              <a:t>Στην συνέχεια, την 31-12-2016, η κυρίαρχη-ιθύνουσα εταιρία Κ χορήγησε δάνειο στην εξαρτημένη-θυγατρική εταιρία Ε 2.000 Ευρώ. Στις 31-12-2016 οι παραπάνω οντότητες συνέταξαν τις ατομικές ετήσιες οικονομικές καταστάσεις τους, ως εξής:</a:t>
            </a:r>
          </a:p>
          <a:p>
            <a:pPr algn="just"/>
            <a:r>
              <a:rPr lang="el-GR" dirty="0" smtClean="0">
                <a:latin typeface="Calibri" pitchFamily="34" charset="0"/>
              </a:rPr>
              <a:t> </a:t>
            </a:r>
            <a:endParaRPr lang="el-GR" dirty="0">
              <a:latin typeface="Calibri" pitchFamily="34" charset="0"/>
            </a:endParaRPr>
          </a:p>
        </p:txBody>
      </p:sp>
      <p:sp>
        <p:nvSpPr>
          <p:cNvPr id="3" name="2 - Τίτλος"/>
          <p:cNvSpPr>
            <a:spLocks noGrp="1"/>
          </p:cNvSpPr>
          <p:nvPr>
            <p:ph type="title"/>
          </p:nvPr>
        </p:nvSpPr>
        <p:spPr>
          <a:xfrm>
            <a:off x="0" y="152400"/>
            <a:ext cx="9144000" cy="612304"/>
          </a:xfrm>
        </p:spPr>
        <p:txBody>
          <a:bodyPr>
            <a:normAutofit/>
          </a:bodyPr>
          <a:lstStyle/>
          <a:p>
            <a:pPr algn="ctr"/>
            <a:r>
              <a:rPr lang="el-GR" sz="3200" b="1" dirty="0" smtClean="0">
                <a:solidFill>
                  <a:srgbClr val="0000FF"/>
                </a:solidFill>
              </a:rPr>
              <a:t>Παράδειγμα  Διεταιρικής Συναλλαγής Συνέχεια (2)</a:t>
            </a:r>
            <a:endParaRPr lang="el-GR" sz="3200" dirty="0"/>
          </a:p>
        </p:txBody>
      </p:sp>
      <p:pic>
        <p:nvPicPr>
          <p:cNvPr id="3074" name="Picture 2"/>
          <p:cNvPicPr>
            <a:picLocks noChangeAspect="1" noChangeArrowheads="1"/>
          </p:cNvPicPr>
          <p:nvPr/>
        </p:nvPicPr>
        <p:blipFill>
          <a:blip r:embed="rId2" cstate="print"/>
          <a:srcRect/>
          <a:stretch>
            <a:fillRect/>
          </a:stretch>
        </p:blipFill>
        <p:spPr bwMode="auto">
          <a:xfrm>
            <a:off x="179512" y="2996952"/>
            <a:ext cx="8640960" cy="302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908720"/>
            <a:ext cx="8640960" cy="5616624"/>
          </a:xfrm>
        </p:spPr>
        <p:txBody>
          <a:bodyPr/>
          <a:lstStyle/>
          <a:p>
            <a:pPr algn="just"/>
            <a:r>
              <a:rPr lang="el-GR" dirty="0" smtClean="0">
                <a:latin typeface="Calibri" pitchFamily="34" charset="0"/>
              </a:rPr>
              <a:t>Κατόπιν στις 31-12-2016 η κυρίαρχη εταιρία Κ συνέταξε τον δεύτερο ενοποιημένο Ισολογισμό του ομίλου Κ και Ε , αφού εξαλείφθηκαν οι διεταιρικές συναλλαγές (συμμετοχή-δάνειο), ως εξής: </a:t>
            </a:r>
            <a:endParaRPr lang="el-GR" dirty="0">
              <a:latin typeface="Calibri" pitchFamily="34" charset="0"/>
            </a:endParaRPr>
          </a:p>
        </p:txBody>
      </p:sp>
      <p:sp>
        <p:nvSpPr>
          <p:cNvPr id="3" name="2 - Τίτλος"/>
          <p:cNvSpPr>
            <a:spLocks noGrp="1"/>
          </p:cNvSpPr>
          <p:nvPr>
            <p:ph type="title"/>
          </p:nvPr>
        </p:nvSpPr>
        <p:spPr>
          <a:xfrm>
            <a:off x="0" y="152400"/>
            <a:ext cx="9144000" cy="756320"/>
          </a:xfrm>
        </p:spPr>
        <p:txBody>
          <a:bodyPr>
            <a:normAutofit/>
          </a:bodyPr>
          <a:lstStyle/>
          <a:p>
            <a:r>
              <a:rPr lang="el-GR" sz="3200" b="1" dirty="0" smtClean="0">
                <a:solidFill>
                  <a:srgbClr val="0000FF"/>
                </a:solidFill>
              </a:rPr>
              <a:t>Παράδειγμα  Διεταιρικής Συναλλαγής Συνέχεια (3)</a:t>
            </a:r>
            <a:endParaRPr lang="el-GR" sz="3200" dirty="0"/>
          </a:p>
        </p:txBody>
      </p:sp>
      <p:pic>
        <p:nvPicPr>
          <p:cNvPr id="4098" name="Picture 2"/>
          <p:cNvPicPr>
            <a:picLocks noChangeAspect="1" noChangeArrowheads="1"/>
          </p:cNvPicPr>
          <p:nvPr/>
        </p:nvPicPr>
        <p:blipFill>
          <a:blip r:embed="rId2" cstate="print"/>
          <a:srcRect/>
          <a:stretch>
            <a:fillRect/>
          </a:stretch>
        </p:blipFill>
        <p:spPr bwMode="auto">
          <a:xfrm>
            <a:off x="683568" y="2636912"/>
            <a:ext cx="7839075" cy="36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23528" y="1196752"/>
            <a:ext cx="8496944" cy="5400600"/>
          </a:xfrm>
        </p:spPr>
        <p:txBody>
          <a:bodyPr/>
          <a:lstStyle/>
          <a:p>
            <a:pPr algn="just"/>
            <a:r>
              <a:rPr lang="el-GR" dirty="0" smtClean="0">
                <a:solidFill>
                  <a:srgbClr val="FFFF00"/>
                </a:solidFill>
                <a:latin typeface="Calibri" pitchFamily="34" charset="0"/>
              </a:rPr>
              <a:t>Στις διατάξεις των άρθρων του Ν. 4308/2014 (Ε.Λ.Π.) αναφέρεται ότι οι ενοποιημένες οικονομικές καταστάσεις απεικονίζουν την περιουσιακή διάρθρωση (ενεργητικό και παθητικό) την χρηματοοικονομική θέση και τα αποτελέσματα των επιχειρήσεων που περιλαμβάνονται στην ενοποίηση </a:t>
            </a:r>
            <a:r>
              <a:rPr lang="el-GR" b="1" dirty="0" smtClean="0">
                <a:solidFill>
                  <a:srgbClr val="C00000"/>
                </a:solidFill>
                <a:latin typeface="Calibri" pitchFamily="34" charset="0"/>
              </a:rPr>
              <a:t>σαν να πρόκειται για μια επιχείρηση. </a:t>
            </a:r>
          </a:p>
          <a:p>
            <a:pPr algn="just"/>
            <a:r>
              <a:rPr lang="el-GR" dirty="0" smtClean="0">
                <a:solidFill>
                  <a:srgbClr val="FFC000"/>
                </a:solidFill>
                <a:latin typeface="Calibri" pitchFamily="34" charset="0"/>
              </a:rPr>
              <a:t>Κατά συνέπεια οι δοσοληψίες μεταξύ των επιχειρήσεων του ομίλου είναι όμοιες με τις δοσοληψίες μεταξύ κεντρικού και υποκαταστημάτων της οικονομικής μονάδας, που παρακολουθούνται σε</a:t>
            </a:r>
            <a:r>
              <a:rPr lang="el-GR" dirty="0" smtClean="0">
                <a:latin typeface="Calibri" pitchFamily="34" charset="0"/>
              </a:rPr>
              <a:t> </a:t>
            </a:r>
            <a:r>
              <a:rPr lang="el-GR" b="1" dirty="0" smtClean="0">
                <a:solidFill>
                  <a:srgbClr val="006600"/>
                </a:solidFill>
                <a:latin typeface="Calibri" pitchFamily="34" charset="0"/>
              </a:rPr>
              <a:t>λογαριασμούς, βάσει λογιστικού σχεδίου Ε.Λ.Π., ως ακολούθως: </a:t>
            </a:r>
            <a:endParaRPr lang="el-GR" dirty="0">
              <a:solidFill>
                <a:srgbClr val="006600"/>
              </a:solidFill>
              <a:latin typeface="Calibri" pitchFamily="34" charset="0"/>
            </a:endParaRPr>
          </a:p>
        </p:txBody>
      </p:sp>
      <p:sp>
        <p:nvSpPr>
          <p:cNvPr id="3" name="2 - Τίτλος"/>
          <p:cNvSpPr>
            <a:spLocks noGrp="1"/>
          </p:cNvSpPr>
          <p:nvPr>
            <p:ph type="title"/>
          </p:nvPr>
        </p:nvSpPr>
        <p:spPr>
          <a:xfrm>
            <a:off x="179512" y="152400"/>
            <a:ext cx="8784976" cy="972344"/>
          </a:xfrm>
        </p:spPr>
        <p:txBody>
          <a:bodyPr>
            <a:normAutofit fontScale="90000"/>
          </a:bodyPr>
          <a:lstStyle/>
          <a:p>
            <a:pPr algn="ctr"/>
            <a:r>
              <a:rPr lang="el-GR" sz="3600" b="1" dirty="0" smtClean="0">
                <a:solidFill>
                  <a:srgbClr val="002060"/>
                </a:solidFill>
              </a:rPr>
              <a:t>Ενδοεταιρικές συναλλαγές μεταξύ συνδεμένων επιχειρήσεων </a:t>
            </a:r>
            <a:r>
              <a:rPr lang="en-US" sz="3600" b="1" dirty="0" smtClean="0">
                <a:solidFill>
                  <a:srgbClr val="002060"/>
                </a:solidFill>
              </a:rPr>
              <a:t> (1)</a:t>
            </a:r>
            <a:endParaRPr lang="el-GR" sz="3600" dirty="0">
              <a:solidFill>
                <a:srgbClr val="002060"/>
              </a:solidFill>
            </a:endParaRPr>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1524000"/>
            <a:ext cx="8784976" cy="5073352"/>
          </a:xfrm>
        </p:spPr>
        <p:txBody>
          <a:bodyPr>
            <a:normAutofit lnSpcReduction="10000"/>
          </a:bodyPr>
          <a:lstStyle/>
          <a:p>
            <a:pPr algn="just"/>
            <a:endParaRPr lang="el-GR" sz="2400" dirty="0" smtClean="0">
              <a:solidFill>
                <a:srgbClr val="FFFF00"/>
              </a:solidFill>
              <a:latin typeface="Calibri" pitchFamily="34" charset="0"/>
            </a:endParaRPr>
          </a:p>
          <a:p>
            <a:pPr algn="just"/>
            <a:endParaRPr lang="el-GR" sz="2400" dirty="0" smtClean="0">
              <a:solidFill>
                <a:srgbClr val="FFFF00"/>
              </a:solidFill>
              <a:latin typeface="Calibri" pitchFamily="34" charset="0"/>
            </a:endParaRPr>
          </a:p>
          <a:p>
            <a:pPr algn="just"/>
            <a:endParaRPr lang="el-GR" sz="2400" dirty="0" smtClean="0">
              <a:solidFill>
                <a:srgbClr val="FFFF00"/>
              </a:solidFill>
              <a:latin typeface="Calibri" pitchFamily="34" charset="0"/>
            </a:endParaRPr>
          </a:p>
          <a:p>
            <a:pPr algn="just"/>
            <a:r>
              <a:rPr lang="el-GR" sz="2500" dirty="0" smtClean="0">
                <a:solidFill>
                  <a:srgbClr val="FFFF00"/>
                </a:solidFill>
                <a:latin typeface="Calibri" pitchFamily="34" charset="0"/>
              </a:rPr>
              <a:t>Ως εκ τούτου, οι δοσοληψίες μεταξύ των ενοποιημένων επιχειρήσεων μπορεί να παρακολουθούνται στους λογαριασμούς:</a:t>
            </a:r>
          </a:p>
          <a:p>
            <a:pPr algn="just"/>
            <a:r>
              <a:rPr lang="el-GR" sz="2500" b="1" dirty="0" smtClean="0">
                <a:solidFill>
                  <a:srgbClr val="006600"/>
                </a:solidFill>
                <a:latin typeface="Calibri" pitchFamily="34" charset="0"/>
              </a:rPr>
              <a:t>«Ενδοεταιρικές συναλλαγές μεταξύ συνδεμένων επιχειρήσεων» </a:t>
            </a:r>
          </a:p>
          <a:p>
            <a:pPr algn="just"/>
            <a:r>
              <a:rPr lang="el-GR" sz="2500" b="1" dirty="0" smtClean="0">
                <a:solidFill>
                  <a:srgbClr val="0000CC"/>
                </a:solidFill>
                <a:latin typeface="Calibri" pitchFamily="34" charset="0"/>
              </a:rPr>
              <a:t>«Ενδοεταιρικές συναλλαγές μεταξύ συγγενών επιχειρήσεων» </a:t>
            </a:r>
          </a:p>
          <a:p>
            <a:pPr algn="just"/>
            <a:r>
              <a:rPr lang="el-GR" sz="2500" dirty="0" smtClean="0">
                <a:solidFill>
                  <a:schemeClr val="bg1"/>
                </a:solidFill>
                <a:latin typeface="Calibri" pitchFamily="34" charset="0"/>
              </a:rPr>
              <a:t>Οι παραπάνω λογαριασμοί δεν εμφανίζονται στον ενοποιημένο ισολογισμό, καθώς τα υπόλοιπά των συμψηφίζονται αμοιβαία κατά την ενσωμάτωση των ισολογισμών των επιμέρους επιχειρήσεων στον ενοποιημένο ισολογισμό. </a:t>
            </a:r>
            <a:endParaRPr lang="el-GR" sz="2500" dirty="0">
              <a:solidFill>
                <a:schemeClr val="bg1"/>
              </a:solidFill>
              <a:latin typeface="Calibri" pitchFamily="34" charset="0"/>
            </a:endParaRPr>
          </a:p>
        </p:txBody>
      </p:sp>
      <p:sp>
        <p:nvSpPr>
          <p:cNvPr id="3" name="2 - Τίτλος"/>
          <p:cNvSpPr>
            <a:spLocks noGrp="1"/>
          </p:cNvSpPr>
          <p:nvPr>
            <p:ph type="title"/>
          </p:nvPr>
        </p:nvSpPr>
        <p:spPr>
          <a:xfrm>
            <a:off x="0" y="152400"/>
            <a:ext cx="9144000" cy="900336"/>
          </a:xfrm>
        </p:spPr>
        <p:txBody>
          <a:bodyPr>
            <a:normAutofit fontScale="90000"/>
          </a:bodyPr>
          <a:lstStyle/>
          <a:p>
            <a:pPr algn="ctr"/>
            <a:r>
              <a:rPr lang="el-GR" sz="3600" b="1" dirty="0" smtClean="0">
                <a:solidFill>
                  <a:srgbClr val="002060"/>
                </a:solidFill>
              </a:rPr>
              <a:t>Ενδοεταιρικές συναλλαγές μεταξύ συνδεμένων επιχειρήσεων </a:t>
            </a:r>
            <a:r>
              <a:rPr lang="en-US" sz="3600" b="1" dirty="0" smtClean="0">
                <a:solidFill>
                  <a:srgbClr val="002060"/>
                </a:solidFill>
              </a:rPr>
              <a:t> (2)</a:t>
            </a:r>
            <a:endParaRPr lang="el-GR" sz="3600" dirty="0"/>
          </a:p>
        </p:txBody>
      </p:sp>
      <p:pic>
        <p:nvPicPr>
          <p:cNvPr id="7170" name="Picture 2"/>
          <p:cNvPicPr>
            <a:picLocks noChangeAspect="1" noChangeArrowheads="1"/>
          </p:cNvPicPr>
          <p:nvPr/>
        </p:nvPicPr>
        <p:blipFill>
          <a:blip r:embed="rId2" cstate="print"/>
          <a:srcRect/>
          <a:stretch>
            <a:fillRect/>
          </a:stretch>
        </p:blipFill>
        <p:spPr bwMode="auto">
          <a:xfrm>
            <a:off x="179512" y="1052736"/>
            <a:ext cx="8640959" cy="16561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1196752"/>
            <a:ext cx="8784976" cy="5472608"/>
          </a:xfrm>
        </p:spPr>
        <p:txBody>
          <a:bodyPr/>
          <a:lstStyle/>
          <a:p>
            <a:pPr algn="just"/>
            <a:r>
              <a:rPr lang="el-GR" dirty="0" smtClean="0">
                <a:latin typeface="Calibri" pitchFamily="34" charset="0"/>
              </a:rPr>
              <a:t>Αφορούν είτε την εξάλειψη των ενδοεταιρικών κερδών-ζημιών, είτε την εξάλειψη των ενδοεταιρικών εσόδων-εξόδων, είτε την διόρθωση στοιχείων της περιουσίας των ενοποιημένων επιχειρήσεων που εμφανίζουν οι ετήσιες οικονομικές καταστάσεις (ομοιόμορφοι μέθοδοι αποτίμησης, απάλειψη πρόσθετων αποσβέσεων, προβλέψεων που σχηματίσθηκαν για λόγους φορολογικούς κ.λ.π.) . </a:t>
            </a:r>
          </a:p>
          <a:p>
            <a:pPr algn="just"/>
            <a:r>
              <a:rPr lang="el-GR" dirty="0" smtClean="0">
                <a:latin typeface="Calibri" pitchFamily="34" charset="0"/>
              </a:rPr>
              <a:t>Ορισμένες από τις αναμορφώσεις των ενοποιημένων αποτελεσμάτων επηρεάζουν τα ενοποιημένα ίδια κεφάλαια και τα αποτελέσματα χρήσεως. </a:t>
            </a:r>
            <a:endParaRPr lang="el-GR" dirty="0">
              <a:latin typeface="Calibri" pitchFamily="34" charset="0"/>
            </a:endParaRPr>
          </a:p>
        </p:txBody>
      </p:sp>
      <p:sp>
        <p:nvSpPr>
          <p:cNvPr id="3" name="2 - Τίτλος"/>
          <p:cNvSpPr>
            <a:spLocks noGrp="1"/>
          </p:cNvSpPr>
          <p:nvPr>
            <p:ph type="title"/>
          </p:nvPr>
        </p:nvSpPr>
        <p:spPr>
          <a:xfrm>
            <a:off x="457200" y="152400"/>
            <a:ext cx="8229600" cy="1044352"/>
          </a:xfrm>
        </p:spPr>
        <p:txBody>
          <a:bodyPr>
            <a:normAutofit fontScale="90000"/>
          </a:bodyPr>
          <a:lstStyle/>
          <a:p>
            <a:pPr algn="ctr"/>
            <a:r>
              <a:rPr lang="el-GR" b="1" dirty="0" smtClean="0">
                <a:solidFill>
                  <a:srgbClr val="FFFF00"/>
                </a:solidFill>
              </a:rPr>
              <a:t>Αναμορφώσεις των Ενοποιημένων Αποτελεσμάτων </a:t>
            </a:r>
            <a:endParaRPr lang="el-GR" b="1" dirty="0">
              <a:solidFill>
                <a:srgbClr val="FFFF00"/>
              </a:solidFill>
            </a:endParaRPr>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1124744"/>
            <a:ext cx="8640960" cy="5472608"/>
          </a:xfrm>
        </p:spPr>
        <p:txBody>
          <a:bodyPr>
            <a:normAutofit fontScale="92500" lnSpcReduction="10000"/>
          </a:bodyPr>
          <a:lstStyle/>
          <a:p>
            <a:pPr algn="just"/>
            <a:r>
              <a:rPr lang="el-GR" dirty="0" smtClean="0">
                <a:latin typeface="Calibri" pitchFamily="34" charset="0"/>
              </a:rPr>
              <a:t>Γίνεται με τους παρακάτω αποτελεσματικούς λογαριασμούς που τηρούνται ξεχωριστά για κάθε επιχείρηση: </a:t>
            </a:r>
          </a:p>
          <a:p>
            <a:pPr marL="514350" indent="-514350" algn="just">
              <a:buFont typeface="+mj-lt"/>
              <a:buAutoNum type="arabicPeriod"/>
            </a:pPr>
            <a:r>
              <a:rPr lang="el-GR" b="1" dirty="0" smtClean="0">
                <a:solidFill>
                  <a:srgbClr val="006600"/>
                </a:solidFill>
                <a:latin typeface="Calibri" pitchFamily="34" charset="0"/>
              </a:rPr>
              <a:t>Αποτελέσματα Χρήσης </a:t>
            </a:r>
          </a:p>
          <a:p>
            <a:pPr marL="514350" indent="-514350" algn="just">
              <a:buFont typeface="+mj-lt"/>
              <a:buAutoNum type="arabicPeriod"/>
            </a:pPr>
            <a:r>
              <a:rPr lang="el-GR" b="1" dirty="0" smtClean="0">
                <a:solidFill>
                  <a:srgbClr val="C00000"/>
                </a:solidFill>
                <a:latin typeface="Calibri" pitchFamily="34" charset="0"/>
              </a:rPr>
              <a:t>Καθαρό Αποτέλεσμα Χρήσης (μετά από φόρους)</a:t>
            </a:r>
          </a:p>
          <a:p>
            <a:pPr marL="514350" indent="-514350" algn="just">
              <a:buFont typeface="+mj-lt"/>
              <a:buAutoNum type="arabicPeriod"/>
            </a:pPr>
            <a:r>
              <a:rPr lang="el-GR" b="1" dirty="0" smtClean="0">
                <a:solidFill>
                  <a:srgbClr val="0000CC"/>
                </a:solidFill>
                <a:latin typeface="Calibri" pitchFamily="34" charset="0"/>
              </a:rPr>
              <a:t>Αναμόρφωση Αποτελεσμάτων λόγω Ενοποίησης </a:t>
            </a:r>
          </a:p>
          <a:p>
            <a:pPr algn="just"/>
            <a:r>
              <a:rPr lang="el-GR" dirty="0" smtClean="0">
                <a:latin typeface="Calibri" pitchFamily="34" charset="0"/>
              </a:rPr>
              <a:t>Στο τέλος της χρήσης τα υπόλοιπα των παραπάνω αποτελεσματικών λογαριασμών μεταφέρονται στον λογαριασμό των </a:t>
            </a:r>
            <a:r>
              <a:rPr lang="el-GR" b="1" dirty="0" smtClean="0">
                <a:solidFill>
                  <a:schemeClr val="accent6">
                    <a:lumMod val="50000"/>
                  </a:schemeClr>
                </a:solidFill>
                <a:latin typeface="Calibri" pitchFamily="34" charset="0"/>
              </a:rPr>
              <a:t>Ενοποιημένων</a:t>
            </a:r>
            <a:r>
              <a:rPr lang="el-GR" dirty="0" smtClean="0">
                <a:latin typeface="Calibri" pitchFamily="34" charset="0"/>
              </a:rPr>
              <a:t> </a:t>
            </a:r>
            <a:r>
              <a:rPr lang="el-GR" b="1" dirty="0" smtClean="0">
                <a:solidFill>
                  <a:schemeClr val="accent6">
                    <a:lumMod val="50000"/>
                  </a:schemeClr>
                </a:solidFill>
                <a:latin typeface="Calibri" pitchFamily="34" charset="0"/>
              </a:rPr>
              <a:t>Ιδίων Κεφαλαίων </a:t>
            </a:r>
            <a:r>
              <a:rPr lang="el-GR" b="1" dirty="0" smtClean="0">
                <a:solidFill>
                  <a:schemeClr val="bg1"/>
                </a:solidFill>
                <a:latin typeface="Calibri" pitchFamily="34" charset="0"/>
              </a:rPr>
              <a:t>«Αναμορφώσεις Ενοποίησης Κλειόμενης Χρήσης» .</a:t>
            </a:r>
          </a:p>
          <a:p>
            <a:pPr algn="just"/>
            <a:r>
              <a:rPr lang="el-GR" dirty="0" smtClean="0">
                <a:latin typeface="Calibri" pitchFamily="34" charset="0"/>
              </a:rPr>
              <a:t>Σε κάθε ενοποιούμενη συνδεμένη επιχείρηση ο πρωτοβάθμιος λογαριασμός </a:t>
            </a:r>
            <a:r>
              <a:rPr lang="el-GR" b="1" dirty="0" smtClean="0">
                <a:latin typeface="Calibri" pitchFamily="34" charset="0"/>
              </a:rPr>
              <a:t> «Αποτελέσματα  εις  Νέον», βάσει Ε.Λ.Π., περιλαμβάνει τους αναλυτικούς: </a:t>
            </a:r>
          </a:p>
          <a:p>
            <a:r>
              <a:rPr lang="el-GR" b="1" dirty="0" smtClean="0">
                <a:solidFill>
                  <a:schemeClr val="accent2">
                    <a:lumMod val="60000"/>
                    <a:lumOff val="40000"/>
                  </a:schemeClr>
                </a:solidFill>
                <a:latin typeface="Calibri" pitchFamily="34" charset="0"/>
              </a:rPr>
              <a:t>«Αναμορφώσεις Ενοποίησης </a:t>
            </a:r>
            <a:r>
              <a:rPr lang="el-GR" b="1" dirty="0" err="1" smtClean="0">
                <a:solidFill>
                  <a:schemeClr val="accent2">
                    <a:lumMod val="60000"/>
                    <a:lumOff val="40000"/>
                  </a:schemeClr>
                </a:solidFill>
                <a:latin typeface="Calibri" pitchFamily="34" charset="0"/>
              </a:rPr>
              <a:t>Κλειόμενης</a:t>
            </a:r>
            <a:r>
              <a:rPr lang="el-GR" b="1" dirty="0" smtClean="0">
                <a:solidFill>
                  <a:schemeClr val="accent2">
                    <a:lumMod val="60000"/>
                    <a:lumOff val="40000"/>
                  </a:schemeClr>
                </a:solidFill>
                <a:latin typeface="Calibri" pitchFamily="34" charset="0"/>
              </a:rPr>
              <a:t> Χρήσης» </a:t>
            </a:r>
          </a:p>
          <a:p>
            <a:r>
              <a:rPr lang="el-GR" b="1" dirty="0" smtClean="0">
                <a:solidFill>
                  <a:schemeClr val="accent3">
                    <a:lumMod val="60000"/>
                    <a:lumOff val="40000"/>
                  </a:schemeClr>
                </a:solidFill>
                <a:latin typeface="Calibri" pitchFamily="34" charset="0"/>
              </a:rPr>
              <a:t>«Αναμορφώσεις Ενοποίησης Προηγούμενων Χρήσεων». </a:t>
            </a:r>
            <a:endParaRPr lang="el-GR" dirty="0">
              <a:solidFill>
                <a:schemeClr val="accent3">
                  <a:lumMod val="60000"/>
                  <a:lumOff val="40000"/>
                </a:schemeClr>
              </a:solidFill>
              <a:latin typeface="Calibri" pitchFamily="34" charset="0"/>
            </a:endParaRPr>
          </a:p>
        </p:txBody>
      </p:sp>
      <p:sp>
        <p:nvSpPr>
          <p:cNvPr id="3" name="2 - Τίτλος"/>
          <p:cNvSpPr>
            <a:spLocks noGrp="1"/>
          </p:cNvSpPr>
          <p:nvPr>
            <p:ph type="title"/>
          </p:nvPr>
        </p:nvSpPr>
        <p:spPr>
          <a:xfrm>
            <a:off x="457200" y="152400"/>
            <a:ext cx="8229600" cy="972344"/>
          </a:xfrm>
        </p:spPr>
        <p:txBody>
          <a:bodyPr>
            <a:normAutofit fontScale="90000"/>
          </a:bodyPr>
          <a:lstStyle/>
          <a:p>
            <a:pPr algn="ctr"/>
            <a:r>
              <a:rPr lang="el-GR" sz="3600" b="1" dirty="0" smtClean="0">
                <a:solidFill>
                  <a:srgbClr val="FFC000"/>
                </a:solidFill>
              </a:rPr>
              <a:t>Η τεχνική της αναμόρφωσης των ενοποιημένων αποτελεσμάτων </a:t>
            </a:r>
            <a:endParaRPr lang="el-GR" sz="3600" b="1" dirty="0">
              <a:solidFill>
                <a:srgbClr val="FFC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1124744"/>
            <a:ext cx="8784976" cy="5472608"/>
          </a:xfrm>
        </p:spPr>
        <p:txBody>
          <a:bodyPr>
            <a:normAutofit lnSpcReduction="10000"/>
          </a:bodyPr>
          <a:lstStyle/>
          <a:p>
            <a:pPr marL="0" indent="0" algn="just">
              <a:buClr>
                <a:schemeClr val="bg2"/>
              </a:buClr>
              <a:buNone/>
            </a:pPr>
            <a:r>
              <a:rPr lang="el-GR" sz="2800" b="1" dirty="0" smtClean="0">
                <a:solidFill>
                  <a:srgbClr val="FFC000"/>
                </a:solidFill>
                <a:latin typeface="Calibri" pitchFamily="34" charset="0"/>
              </a:rPr>
              <a:t>1)</a:t>
            </a:r>
            <a:r>
              <a:rPr lang="el-GR" sz="2800" dirty="0" smtClean="0">
                <a:solidFill>
                  <a:srgbClr val="7030A0"/>
                </a:solidFill>
                <a:latin typeface="Calibri" pitchFamily="34" charset="0"/>
              </a:rPr>
              <a:t> </a:t>
            </a:r>
            <a:r>
              <a:rPr lang="el-GR" sz="2800" dirty="0" smtClean="0">
                <a:latin typeface="Calibri" pitchFamily="34" charset="0"/>
              </a:rPr>
              <a:t>Επί δυο συνεχείς χρήσεις τα στοιχεία των οικονομικών καταστάσεων να υπερβούν τα δύο από τα τρία αριθμητικά κριτήρια που θέτει η παρ. 6 Ν. 2190/1920 </a:t>
            </a:r>
          </a:p>
          <a:p>
            <a:pPr marL="0" indent="0" algn="just">
              <a:buClr>
                <a:schemeClr val="bg2"/>
              </a:buClr>
              <a:buNone/>
            </a:pPr>
            <a:r>
              <a:rPr lang="el-GR" sz="2800" b="1" dirty="0" smtClean="0">
                <a:solidFill>
                  <a:srgbClr val="FFFF00"/>
                </a:solidFill>
                <a:latin typeface="Calibri" pitchFamily="34" charset="0"/>
              </a:rPr>
              <a:t>2)</a:t>
            </a:r>
            <a:r>
              <a:rPr lang="el-GR" sz="2800" b="1" dirty="0" smtClean="0">
                <a:solidFill>
                  <a:srgbClr val="0000FF"/>
                </a:solidFill>
                <a:latin typeface="Calibri" pitchFamily="34" charset="0"/>
              </a:rPr>
              <a:t>  </a:t>
            </a:r>
            <a:r>
              <a:rPr lang="el-GR" sz="2800" dirty="0" smtClean="0">
                <a:latin typeface="Calibri" pitchFamily="34" charset="0"/>
              </a:rPr>
              <a:t>Να έχει τη μορφή :</a:t>
            </a:r>
          </a:p>
          <a:p>
            <a:pPr marL="0" indent="0" algn="just">
              <a:buClr>
                <a:schemeClr val="bg2"/>
              </a:buClr>
              <a:buNone/>
            </a:pPr>
            <a:r>
              <a:rPr lang="el-GR" sz="2800" b="1" dirty="0" smtClean="0">
                <a:solidFill>
                  <a:srgbClr val="006600"/>
                </a:solidFill>
                <a:latin typeface="Calibri" pitchFamily="34" charset="0"/>
              </a:rPr>
              <a:t>α) Της ανώνυμης εταιρείας</a:t>
            </a:r>
          </a:p>
          <a:p>
            <a:pPr marL="0" indent="0" algn="just">
              <a:buClr>
                <a:schemeClr val="bg2"/>
              </a:buClr>
              <a:buNone/>
            </a:pPr>
            <a:r>
              <a:rPr lang="el-GR" sz="2800" b="1" dirty="0" smtClean="0">
                <a:solidFill>
                  <a:schemeClr val="bg1"/>
                </a:solidFill>
                <a:latin typeface="Calibri" pitchFamily="34" charset="0"/>
              </a:rPr>
              <a:t>β)Της εταιρείας περιορισμένης ευθύνης</a:t>
            </a:r>
          </a:p>
          <a:p>
            <a:pPr marL="0" indent="0" algn="just">
              <a:buClr>
                <a:schemeClr val="bg2"/>
              </a:buClr>
              <a:buNone/>
            </a:pPr>
            <a:r>
              <a:rPr lang="el-GR" sz="2800" b="1" dirty="0" smtClean="0">
                <a:solidFill>
                  <a:srgbClr val="C00000"/>
                </a:solidFill>
                <a:latin typeface="Calibri" pitchFamily="34" charset="0"/>
              </a:rPr>
              <a:t>γ) Της ετερόρρυθμης κατά μετοχές εταιρείας</a:t>
            </a:r>
          </a:p>
          <a:p>
            <a:pPr marL="0" indent="0" algn="just">
              <a:buClr>
                <a:schemeClr val="bg2"/>
              </a:buClr>
              <a:buNone/>
            </a:pPr>
            <a:r>
              <a:rPr lang="el-GR" sz="2800" b="1" dirty="0" smtClean="0">
                <a:solidFill>
                  <a:srgbClr val="0000FF"/>
                </a:solidFill>
                <a:latin typeface="Calibri" pitchFamily="34" charset="0"/>
              </a:rPr>
              <a:t>δ) Της ομόρρυθμης και ετερόρρυθμης εταιρείας στην οποία υπεύθυνοι απεριόριστα είναι οι ομόρρυθμες και ετερόρρυθμες εταιρείες των οποίων υπεύθυνοι απεριόριστα εταίροι είναι η Α.Ε. ή ΕΠΕ ή ετερόρρυθμες κατά μετοχές εταιρείες.</a:t>
            </a:r>
          </a:p>
          <a:p>
            <a:endParaRPr lang="el-GR" dirty="0"/>
          </a:p>
        </p:txBody>
      </p:sp>
      <p:sp>
        <p:nvSpPr>
          <p:cNvPr id="3" name="2 - Τίτλος"/>
          <p:cNvSpPr>
            <a:spLocks noGrp="1"/>
          </p:cNvSpPr>
          <p:nvPr>
            <p:ph type="title"/>
          </p:nvPr>
        </p:nvSpPr>
        <p:spPr>
          <a:xfrm>
            <a:off x="179512" y="152400"/>
            <a:ext cx="8784976" cy="900336"/>
          </a:xfrm>
        </p:spPr>
        <p:txBody>
          <a:bodyPr>
            <a:normAutofit fontScale="90000"/>
          </a:bodyPr>
          <a:lstStyle/>
          <a:p>
            <a:pPr algn="ctr"/>
            <a:r>
              <a:rPr lang="el-GR" sz="3600" b="1" dirty="0" smtClean="0">
                <a:solidFill>
                  <a:srgbClr val="7030A0"/>
                </a:solidFill>
              </a:rPr>
              <a:t>Κριτήρια  Χαρακτηρισμού μιας Επιχείρησης ως Μεγάλης</a:t>
            </a:r>
            <a:endParaRPr lang="el-GR" sz="3600" dirty="0">
              <a:solidFill>
                <a:srgbClr val="7030A0"/>
              </a:solidFill>
            </a:endParaRPr>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1196752"/>
            <a:ext cx="8712968" cy="5328592"/>
          </a:xfrm>
        </p:spPr>
        <p:txBody>
          <a:bodyPr/>
          <a:lstStyle/>
          <a:p>
            <a:pPr algn="just"/>
            <a:r>
              <a:rPr lang="el-GR" dirty="0" smtClean="0">
                <a:latin typeface="Calibri" pitchFamily="34" charset="0"/>
              </a:rPr>
              <a:t>Όταν η κυρίαρχη-ιθύνουσα εταιρία δεν συμμετέχει στο κεφάλαιο της εξαρτημένης-θυγατρικής εταιρίας με ποσοστό 100%, αλλά με ποσοστό μικρότερο, τότε τα κεφάλαια της δεύτερης διαχωρίζονται με βάση τα ποσοστά συμμετοχής: </a:t>
            </a:r>
          </a:p>
          <a:p>
            <a:pPr marL="514350" indent="-514350" algn="just">
              <a:buFont typeface="+mj-lt"/>
              <a:buAutoNum type="alphaLcParenR"/>
            </a:pPr>
            <a:r>
              <a:rPr lang="el-GR" b="1" dirty="0" smtClean="0">
                <a:solidFill>
                  <a:srgbClr val="7030A0"/>
                </a:solidFill>
                <a:latin typeface="Calibri" pitchFamily="34" charset="0"/>
              </a:rPr>
              <a:t>Σε κεφάλαια που ανήκουν στην κυρίαρχη </a:t>
            </a:r>
          </a:p>
          <a:p>
            <a:pPr marL="514350" indent="-514350" algn="just">
              <a:buFont typeface="+mj-lt"/>
              <a:buAutoNum type="alphaLcParenR"/>
            </a:pPr>
            <a:r>
              <a:rPr lang="el-GR" b="1" dirty="0" smtClean="0">
                <a:solidFill>
                  <a:srgbClr val="0070C0"/>
                </a:solidFill>
                <a:latin typeface="Calibri" pitchFamily="34" charset="0"/>
              </a:rPr>
              <a:t>Σε κεφάλαια που ανήκουν στους τρίτους εκτός ομίλου</a:t>
            </a:r>
            <a:r>
              <a:rPr lang="el-GR" b="1" dirty="0" smtClean="0">
                <a:solidFill>
                  <a:srgbClr val="FFC000"/>
                </a:solidFill>
                <a:latin typeface="Calibri" pitchFamily="34" charset="0"/>
              </a:rPr>
              <a:t> </a:t>
            </a:r>
          </a:p>
          <a:p>
            <a:pPr algn="just"/>
            <a:r>
              <a:rPr lang="el-GR" dirty="0" smtClean="0">
                <a:latin typeface="Calibri" pitchFamily="34" charset="0"/>
              </a:rPr>
              <a:t>Κατά συνέπεια, στις </a:t>
            </a:r>
            <a:r>
              <a:rPr lang="el-GR" b="1" dirty="0" smtClean="0">
                <a:solidFill>
                  <a:srgbClr val="C00000"/>
                </a:solidFill>
                <a:latin typeface="Calibri" pitchFamily="34" charset="0"/>
              </a:rPr>
              <a:t>Ενοποιημένες Οικονομικές Καταστάσεις </a:t>
            </a:r>
            <a:r>
              <a:rPr lang="el-GR" b="1" dirty="0" smtClean="0">
                <a:latin typeface="Calibri" pitchFamily="34" charset="0"/>
              </a:rPr>
              <a:t>το μέρος των Ιδίων  Κεφαλαίων </a:t>
            </a:r>
            <a:r>
              <a:rPr lang="el-GR" dirty="0" smtClean="0">
                <a:latin typeface="Calibri" pitchFamily="34" charset="0"/>
              </a:rPr>
              <a:t>που ανήκει σε τρίτους εκτός ομίλου θα μεταφερθεί στον λογαριασμό </a:t>
            </a:r>
            <a:r>
              <a:rPr lang="el-GR" b="1" dirty="0" smtClean="0">
                <a:solidFill>
                  <a:srgbClr val="006600"/>
                </a:solidFill>
                <a:latin typeface="Calibri" pitchFamily="34" charset="0"/>
              </a:rPr>
              <a:t>«δικαιώματα που δεν ασκούν έλεγχο - μη ελέγχουσα συμμετοχή». </a:t>
            </a:r>
            <a:endParaRPr lang="el-GR" b="1" dirty="0">
              <a:solidFill>
                <a:srgbClr val="006600"/>
              </a:solidFill>
              <a:latin typeface="Calibri" pitchFamily="34" charset="0"/>
            </a:endParaRPr>
          </a:p>
        </p:txBody>
      </p:sp>
      <p:sp>
        <p:nvSpPr>
          <p:cNvPr id="3" name="2 - Τίτλος"/>
          <p:cNvSpPr>
            <a:spLocks noGrp="1"/>
          </p:cNvSpPr>
          <p:nvPr>
            <p:ph type="title"/>
          </p:nvPr>
        </p:nvSpPr>
        <p:spPr>
          <a:xfrm>
            <a:off x="0" y="152400"/>
            <a:ext cx="9144000" cy="972344"/>
          </a:xfrm>
        </p:spPr>
        <p:txBody>
          <a:bodyPr>
            <a:noAutofit/>
          </a:bodyPr>
          <a:lstStyle/>
          <a:p>
            <a:pPr algn="ctr"/>
            <a:r>
              <a:rPr lang="el-GR" sz="3200" b="1" dirty="0" smtClean="0">
                <a:solidFill>
                  <a:srgbClr val="006600"/>
                </a:solidFill>
              </a:rPr>
              <a:t>Προσδιορισμός δικαιωμάτων τρίτων - μη ελέγχουσα συμμετοχή </a:t>
            </a:r>
            <a:endParaRPr lang="el-GR" sz="3200" dirty="0">
              <a:solidFill>
                <a:srgbClr val="006600"/>
              </a:solidFill>
            </a:endParaRPr>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23528" y="620688"/>
            <a:ext cx="8363272" cy="6048672"/>
          </a:xfrm>
        </p:spPr>
        <p:txBody>
          <a:bodyPr>
            <a:normAutofit/>
          </a:bodyPr>
          <a:lstStyle/>
          <a:p>
            <a:pPr algn="just"/>
            <a:r>
              <a:rPr lang="el-GR" sz="2400" dirty="0" smtClean="0">
                <a:latin typeface="Calibri" pitchFamily="34" charset="0"/>
              </a:rPr>
              <a:t>Στις 1-1-2015 ιδρύθηκε η εταιρία </a:t>
            </a:r>
            <a:r>
              <a:rPr lang="el-GR" sz="2400" b="1" dirty="0" smtClean="0">
                <a:latin typeface="Calibri" pitchFamily="34" charset="0"/>
              </a:rPr>
              <a:t>Κ</a:t>
            </a:r>
            <a:r>
              <a:rPr lang="el-GR" sz="2400" dirty="0" smtClean="0">
                <a:latin typeface="Calibri" pitchFamily="34" charset="0"/>
              </a:rPr>
              <a:t> με κεφάλαιο 10.000 Ευρώ.  Κατόπιν, στις 1-12-2015 ιδρύθηκε η εταιρία </a:t>
            </a:r>
            <a:r>
              <a:rPr lang="el-GR" sz="2400" b="1" dirty="0" smtClean="0">
                <a:latin typeface="Calibri" pitchFamily="34" charset="0"/>
              </a:rPr>
              <a:t>Ε</a:t>
            </a:r>
            <a:r>
              <a:rPr lang="el-GR" sz="2400" dirty="0" smtClean="0">
                <a:latin typeface="Calibri" pitchFamily="34" charset="0"/>
              </a:rPr>
              <a:t> με κεφάλαιο 1.000 Ευρώ στην οποία συμμετέχει η εταιρία </a:t>
            </a:r>
            <a:r>
              <a:rPr lang="el-GR" sz="2400" b="1" dirty="0" smtClean="0">
                <a:latin typeface="Calibri" pitchFamily="34" charset="0"/>
              </a:rPr>
              <a:t>Κ</a:t>
            </a:r>
            <a:r>
              <a:rPr lang="el-GR" sz="2400" dirty="0" smtClean="0">
                <a:latin typeface="Calibri" pitchFamily="34" charset="0"/>
              </a:rPr>
              <a:t> με ποσοστό 80% και οι τρίτοι εκτός ομίλου μέτοχοι με ποσοστό 20%. Ο όμιλος οντοτήτων </a:t>
            </a:r>
            <a:r>
              <a:rPr lang="el-GR" sz="2400" b="1" dirty="0" smtClean="0">
                <a:latin typeface="Calibri" pitchFamily="34" charset="0"/>
              </a:rPr>
              <a:t>Κ+Ε</a:t>
            </a:r>
            <a:r>
              <a:rPr lang="el-GR" sz="2400" dirty="0" smtClean="0">
                <a:latin typeface="Calibri" pitchFamily="34" charset="0"/>
              </a:rPr>
              <a:t> ενοποιήθηκε πρώτη φορά 31-12-2015 και οι παραπάνω επιχειρήσεις συνέταξαν τις ετήσιες οικονομικές καταστάσεις τους, ως ακολούθως: </a:t>
            </a:r>
            <a:endParaRPr lang="el-GR" sz="2400" dirty="0">
              <a:latin typeface="Calibri" pitchFamily="34" charset="0"/>
            </a:endParaRPr>
          </a:p>
        </p:txBody>
      </p:sp>
      <p:sp>
        <p:nvSpPr>
          <p:cNvPr id="3" name="2 - Τίτλος"/>
          <p:cNvSpPr>
            <a:spLocks noGrp="1"/>
          </p:cNvSpPr>
          <p:nvPr>
            <p:ph type="title"/>
          </p:nvPr>
        </p:nvSpPr>
        <p:spPr>
          <a:xfrm>
            <a:off x="457200" y="152400"/>
            <a:ext cx="8229600" cy="540296"/>
          </a:xfrm>
        </p:spPr>
        <p:txBody>
          <a:bodyPr>
            <a:normAutofit fontScale="90000"/>
          </a:bodyPr>
          <a:lstStyle/>
          <a:p>
            <a:r>
              <a:rPr lang="el-GR" b="1" dirty="0" smtClean="0">
                <a:solidFill>
                  <a:srgbClr val="C00000"/>
                </a:solidFill>
              </a:rPr>
              <a:t>ΠΑΡΑΔΕΙΓΜΑ</a:t>
            </a:r>
            <a:endParaRPr lang="el-GR" b="1" dirty="0">
              <a:solidFill>
                <a:srgbClr val="C00000"/>
              </a:solidFill>
            </a:endParaRPr>
          </a:p>
        </p:txBody>
      </p:sp>
      <p:pic>
        <p:nvPicPr>
          <p:cNvPr id="5122" name="Picture 2"/>
          <p:cNvPicPr>
            <a:picLocks noChangeAspect="1" noChangeArrowheads="1"/>
          </p:cNvPicPr>
          <p:nvPr/>
        </p:nvPicPr>
        <p:blipFill>
          <a:blip r:embed="rId2" cstate="print"/>
          <a:srcRect/>
          <a:stretch>
            <a:fillRect/>
          </a:stretch>
        </p:blipFill>
        <p:spPr bwMode="auto">
          <a:xfrm>
            <a:off x="179512" y="3356992"/>
            <a:ext cx="8784976" cy="32144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0" y="908720"/>
            <a:ext cx="8964488" cy="5187280"/>
          </a:xfrm>
        </p:spPr>
        <p:txBody>
          <a:bodyPr/>
          <a:lstStyle/>
          <a:p>
            <a:pPr algn="just"/>
            <a:r>
              <a:rPr lang="el-GR" dirty="0" smtClean="0">
                <a:latin typeface="Calibri" pitchFamily="34" charset="0"/>
              </a:rPr>
              <a:t>Κατόπιν στις 31-12-2015 η κυρίαρχη εταιρία Κ συνέταξε τον πρώτο ενοποιημένο Ισολογισμό του ομίλου </a:t>
            </a:r>
            <a:r>
              <a:rPr lang="el-GR" b="1" dirty="0" smtClean="0">
                <a:latin typeface="Calibri" pitchFamily="34" charset="0"/>
              </a:rPr>
              <a:t>Κ+Ε</a:t>
            </a:r>
            <a:r>
              <a:rPr lang="el-GR" dirty="0" smtClean="0">
                <a:latin typeface="Calibri" pitchFamily="34" charset="0"/>
              </a:rPr>
              <a:t>, όπως παρακάτω: </a:t>
            </a:r>
            <a:endParaRPr lang="el-GR" dirty="0">
              <a:latin typeface="Calibri" pitchFamily="34" charset="0"/>
            </a:endParaRPr>
          </a:p>
        </p:txBody>
      </p:sp>
      <p:sp>
        <p:nvSpPr>
          <p:cNvPr id="3" name="2 - Τίτλος"/>
          <p:cNvSpPr>
            <a:spLocks noGrp="1"/>
          </p:cNvSpPr>
          <p:nvPr>
            <p:ph type="title"/>
          </p:nvPr>
        </p:nvSpPr>
        <p:spPr>
          <a:xfrm>
            <a:off x="457200" y="152400"/>
            <a:ext cx="8229600" cy="828328"/>
          </a:xfrm>
        </p:spPr>
        <p:txBody>
          <a:bodyPr/>
          <a:lstStyle/>
          <a:p>
            <a:r>
              <a:rPr lang="el-GR" dirty="0" smtClean="0">
                <a:solidFill>
                  <a:srgbClr val="C00000"/>
                </a:solidFill>
              </a:rPr>
              <a:t>ΠΑΡΑΔΕΙΓΜΑ ΣΥΝΕΧΕΙΑ</a:t>
            </a:r>
            <a:endParaRPr lang="el-GR" dirty="0">
              <a:solidFill>
                <a:srgbClr val="C00000"/>
              </a:solidFill>
            </a:endParaRPr>
          </a:p>
        </p:txBody>
      </p:sp>
      <p:pic>
        <p:nvPicPr>
          <p:cNvPr id="6147" name="Picture 3"/>
          <p:cNvPicPr>
            <a:picLocks noChangeAspect="1" noChangeArrowheads="1"/>
          </p:cNvPicPr>
          <p:nvPr/>
        </p:nvPicPr>
        <p:blipFill>
          <a:blip r:embed="rId2" cstate="print"/>
          <a:srcRect/>
          <a:stretch>
            <a:fillRect/>
          </a:stretch>
        </p:blipFill>
        <p:spPr bwMode="auto">
          <a:xfrm>
            <a:off x="179512" y="2276872"/>
            <a:ext cx="8640960" cy="38884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1052736"/>
            <a:ext cx="8640960" cy="5472608"/>
          </a:xfrm>
        </p:spPr>
        <p:txBody>
          <a:bodyPr>
            <a:normAutofit/>
          </a:bodyPr>
          <a:lstStyle/>
          <a:p>
            <a:pPr algn="just"/>
            <a:r>
              <a:rPr lang="el-GR" sz="2800" dirty="0" smtClean="0"/>
              <a:t>Η δημιουργία τέτοιων αμοιβαίων χρεαπαιτήσεων μεταξύ των εταιρειών ενός ομίλου είναι σχεδόν βέβαιη, λόγω των ποικίλων και στενών σχέσεων που δημιουργούνται μεταξύ τους. Οι αμοιβαίες χρεαπαιτήσεις που εμφανίζονται στους επιμέρους ετήσιους ισολογισμούς των εταιρειών θα εξαλειφθούν και δεν θα εμφανιστούν στον ενοποιημένο ισολογισμό, εφόσον κατά το χρόνο σύνταξής του υπάρχει λογιστική αντιστοιχία, εμφανίζονται δηλαδή, ως απαίτηση στα βιβλία μιας εταιρείας του ομίλου και ως υποχρέωση ίσης αξίας στα βιβλία άλλης εταιρείας του ιδίου ομίλου. </a:t>
            </a:r>
            <a:endParaRPr lang="el-GR" sz="2800" dirty="0"/>
          </a:p>
        </p:txBody>
      </p:sp>
      <p:sp>
        <p:nvSpPr>
          <p:cNvPr id="3" name="2 - Τίτλος"/>
          <p:cNvSpPr>
            <a:spLocks noGrp="1"/>
          </p:cNvSpPr>
          <p:nvPr>
            <p:ph type="title"/>
          </p:nvPr>
        </p:nvSpPr>
        <p:spPr>
          <a:xfrm>
            <a:off x="457200" y="152400"/>
            <a:ext cx="8229600" cy="828328"/>
          </a:xfrm>
        </p:spPr>
        <p:txBody>
          <a:bodyPr/>
          <a:lstStyle/>
          <a:p>
            <a:pPr algn="ctr"/>
            <a:r>
              <a:rPr lang="el-GR" b="1" dirty="0" smtClean="0">
                <a:solidFill>
                  <a:srgbClr val="7030A0"/>
                </a:solidFill>
              </a:rPr>
              <a:t>ΔΙΕΤΑΙΡΙΚΕΣ  ΧΡΕΑΠΑΙΤΗΣΕΙΣ </a:t>
            </a:r>
            <a:endParaRPr lang="el-GR" dirty="0">
              <a:solidFill>
                <a:srgbClr val="7030A0"/>
              </a:solidFill>
            </a:endParaRPr>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980728"/>
            <a:ext cx="8712968" cy="5544616"/>
          </a:xfrm>
        </p:spPr>
        <p:txBody>
          <a:bodyPr>
            <a:normAutofit/>
          </a:bodyPr>
          <a:lstStyle/>
          <a:p>
            <a:pPr algn="just"/>
            <a:r>
              <a:rPr lang="el-GR" sz="3200" b="1" dirty="0" smtClean="0">
                <a:solidFill>
                  <a:schemeClr val="bg1"/>
                </a:solidFill>
              </a:rPr>
              <a:t>Ομολογιακό Δάνειο </a:t>
            </a:r>
          </a:p>
          <a:p>
            <a:pPr algn="just"/>
            <a:r>
              <a:rPr lang="el-GR" sz="3200" dirty="0" smtClean="0">
                <a:solidFill>
                  <a:schemeClr val="bg1"/>
                </a:solidFill>
              </a:rPr>
              <a:t>Η επιχείρηση </a:t>
            </a:r>
            <a:r>
              <a:rPr lang="el-GR" sz="3200" b="1" dirty="0" smtClean="0">
                <a:solidFill>
                  <a:srgbClr val="C00000"/>
                </a:solidFill>
              </a:rPr>
              <a:t>Κ</a:t>
            </a:r>
            <a:r>
              <a:rPr lang="el-GR" sz="3200" dirty="0" smtClean="0">
                <a:solidFill>
                  <a:schemeClr val="bg1"/>
                </a:solidFill>
              </a:rPr>
              <a:t> εξέδωσε την 01/05/2015, 100 ομολογίες ονομαστικής αξίας 20 ευρώ η κάθε μία, από τις οποίες η θυγατρική </a:t>
            </a:r>
            <a:r>
              <a:rPr lang="el-GR" sz="3200" b="1" dirty="0" smtClean="0">
                <a:solidFill>
                  <a:schemeClr val="accent4">
                    <a:lumMod val="50000"/>
                  </a:schemeClr>
                </a:solidFill>
              </a:rPr>
              <a:t>Μ</a:t>
            </a:r>
            <a:r>
              <a:rPr lang="el-GR" sz="3200" dirty="0" smtClean="0">
                <a:solidFill>
                  <a:schemeClr val="bg1"/>
                </a:solidFill>
              </a:rPr>
              <a:t> αγόρασε τις 40 καταβάλλοντας το αντίστοιχο ποσό. </a:t>
            </a:r>
          </a:p>
          <a:p>
            <a:pPr algn="just"/>
            <a:r>
              <a:rPr lang="el-GR" sz="3200" dirty="0" smtClean="0">
                <a:solidFill>
                  <a:schemeClr val="bg1"/>
                </a:solidFill>
              </a:rPr>
              <a:t>Ζητούνται οι εγγραφές που θα διενεργηθούν στα βιβλία των επιχειρήσεων .</a:t>
            </a:r>
            <a:endParaRPr lang="el-GR" sz="3200" dirty="0">
              <a:solidFill>
                <a:schemeClr val="bg1"/>
              </a:solidFill>
            </a:endParaRPr>
          </a:p>
        </p:txBody>
      </p:sp>
      <p:sp>
        <p:nvSpPr>
          <p:cNvPr id="3" name="2 - Τίτλος"/>
          <p:cNvSpPr>
            <a:spLocks noGrp="1"/>
          </p:cNvSpPr>
          <p:nvPr>
            <p:ph type="title"/>
          </p:nvPr>
        </p:nvSpPr>
        <p:spPr>
          <a:xfrm>
            <a:off x="457200" y="152400"/>
            <a:ext cx="8229600" cy="828328"/>
          </a:xfrm>
        </p:spPr>
        <p:txBody>
          <a:bodyPr/>
          <a:lstStyle/>
          <a:p>
            <a:r>
              <a:rPr lang="el-GR" b="1" dirty="0" smtClean="0">
                <a:solidFill>
                  <a:srgbClr val="7030A0"/>
                </a:solidFill>
              </a:rPr>
              <a:t>Παράδειγμα  (1)</a:t>
            </a:r>
            <a:endParaRPr lang="el-GR" dirty="0">
              <a:solidFill>
                <a:srgbClr val="7030A0"/>
              </a:solidFill>
            </a:endParaRPr>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457200" y="152400"/>
            <a:ext cx="8229600" cy="972344"/>
          </a:xfrm>
        </p:spPr>
        <p:txBody>
          <a:bodyPr/>
          <a:lstStyle/>
          <a:p>
            <a:r>
              <a:rPr lang="el-GR" b="1" dirty="0" smtClean="0">
                <a:solidFill>
                  <a:srgbClr val="7030A0"/>
                </a:solidFill>
              </a:rPr>
              <a:t>Λύση (1): </a:t>
            </a:r>
            <a:endParaRPr lang="el-GR" dirty="0">
              <a:solidFill>
                <a:srgbClr val="7030A0"/>
              </a:solidFill>
            </a:endParaRPr>
          </a:p>
        </p:txBody>
      </p:sp>
      <p:pic>
        <p:nvPicPr>
          <p:cNvPr id="7170" name="Picture 2"/>
          <p:cNvPicPr>
            <a:picLocks noGrp="1" noChangeAspect="1" noChangeArrowheads="1"/>
          </p:cNvPicPr>
          <p:nvPr>
            <p:ph idx="1"/>
          </p:nvPr>
        </p:nvPicPr>
        <p:blipFill>
          <a:blip r:embed="rId2" cstate="print"/>
          <a:srcRect/>
          <a:stretch>
            <a:fillRect/>
          </a:stretch>
        </p:blipFill>
        <p:spPr bwMode="auto">
          <a:xfrm>
            <a:off x="287630" y="1125538"/>
            <a:ext cx="8640177" cy="5472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457200" y="152400"/>
            <a:ext cx="8229600" cy="900336"/>
          </a:xfrm>
        </p:spPr>
        <p:txBody>
          <a:bodyPr/>
          <a:lstStyle/>
          <a:p>
            <a:r>
              <a:rPr lang="el-GR" b="1" dirty="0" smtClean="0">
                <a:solidFill>
                  <a:srgbClr val="7030A0"/>
                </a:solidFill>
              </a:rPr>
              <a:t>Λύση (2):</a:t>
            </a:r>
            <a:endParaRPr lang="el-GR" b="1" dirty="0">
              <a:solidFill>
                <a:srgbClr val="7030A0"/>
              </a:solidFill>
            </a:endParaRPr>
          </a:p>
        </p:txBody>
      </p:sp>
      <p:pic>
        <p:nvPicPr>
          <p:cNvPr id="8194" name="Picture 2"/>
          <p:cNvPicPr>
            <a:picLocks noGrp="1" noChangeAspect="1" noChangeArrowheads="1"/>
          </p:cNvPicPr>
          <p:nvPr>
            <p:ph idx="1"/>
          </p:nvPr>
        </p:nvPicPr>
        <p:blipFill>
          <a:blip r:embed="rId2" cstate="print"/>
          <a:srcRect/>
          <a:stretch>
            <a:fillRect/>
          </a:stretch>
        </p:blipFill>
        <p:spPr bwMode="auto">
          <a:xfrm>
            <a:off x="251520" y="1268760"/>
            <a:ext cx="8568952" cy="51125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dirty="0"/>
          </a:p>
        </p:txBody>
      </p:sp>
      <p:sp>
        <p:nvSpPr>
          <p:cNvPr id="3" name="2 - Τίτλος"/>
          <p:cNvSpPr>
            <a:spLocks noGrp="1"/>
          </p:cNvSpPr>
          <p:nvPr>
            <p:ph type="title"/>
          </p:nvPr>
        </p:nvSpPr>
        <p:spPr>
          <a:xfrm>
            <a:off x="457200" y="152400"/>
            <a:ext cx="8229600" cy="828328"/>
          </a:xfrm>
        </p:spPr>
        <p:txBody>
          <a:bodyPr/>
          <a:lstStyle/>
          <a:p>
            <a:r>
              <a:rPr lang="el-GR" b="1" dirty="0" smtClean="0">
                <a:solidFill>
                  <a:srgbClr val="7030A0"/>
                </a:solidFill>
              </a:rPr>
              <a:t>Λύση (3):</a:t>
            </a:r>
            <a:endParaRPr lang="el-GR" b="1" dirty="0">
              <a:solidFill>
                <a:srgbClr val="7030A0"/>
              </a:solidFill>
            </a:endParaRPr>
          </a:p>
        </p:txBody>
      </p:sp>
      <p:pic>
        <p:nvPicPr>
          <p:cNvPr id="9218" name="Picture 2"/>
          <p:cNvPicPr>
            <a:picLocks noChangeAspect="1" noChangeArrowheads="1"/>
          </p:cNvPicPr>
          <p:nvPr/>
        </p:nvPicPr>
        <p:blipFill>
          <a:blip r:embed="rId2" cstate="print"/>
          <a:srcRect/>
          <a:stretch>
            <a:fillRect/>
          </a:stretch>
        </p:blipFill>
        <p:spPr bwMode="auto">
          <a:xfrm>
            <a:off x="251520" y="1052736"/>
            <a:ext cx="8640960" cy="54726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1524000"/>
            <a:ext cx="8712968" cy="4929336"/>
          </a:xfrm>
        </p:spPr>
        <p:txBody>
          <a:bodyPr/>
          <a:lstStyle/>
          <a:p>
            <a:pPr algn="just"/>
            <a:r>
              <a:rPr lang="el-GR" b="1" dirty="0" smtClean="0">
                <a:latin typeface="Calibri" pitchFamily="34" charset="0"/>
              </a:rPr>
              <a:t>Έκδοση Ομολογιακού δανείου υπό το άρτιο </a:t>
            </a:r>
          </a:p>
          <a:p>
            <a:pPr algn="just"/>
            <a:r>
              <a:rPr lang="el-GR" dirty="0" smtClean="0">
                <a:latin typeface="Calibri" pitchFamily="34" charset="0"/>
              </a:rPr>
              <a:t>Η μητρική επιχείρηση </a:t>
            </a:r>
            <a:r>
              <a:rPr lang="el-GR" b="1" dirty="0" smtClean="0">
                <a:solidFill>
                  <a:srgbClr val="0000FF"/>
                </a:solidFill>
                <a:latin typeface="Calibri" pitchFamily="34" charset="0"/>
              </a:rPr>
              <a:t>Κ</a:t>
            </a:r>
            <a:r>
              <a:rPr lang="el-GR" dirty="0" smtClean="0">
                <a:latin typeface="Calibri" pitchFamily="34" charset="0"/>
              </a:rPr>
              <a:t> εξέδωσε την 01/10/2015, 1.000 ομολογίες ονομαστικής αξίας 10 ευρώ η κάθε μία σε τιμή εκδόσεως 8 ευρώ, από τις οποίες η θυγατρική </a:t>
            </a:r>
            <a:r>
              <a:rPr lang="el-GR" b="1" dirty="0" smtClean="0">
                <a:solidFill>
                  <a:srgbClr val="C00000"/>
                </a:solidFill>
                <a:latin typeface="Calibri" pitchFamily="34" charset="0"/>
              </a:rPr>
              <a:t>Μ</a:t>
            </a:r>
            <a:r>
              <a:rPr lang="el-GR" dirty="0" smtClean="0">
                <a:latin typeface="Calibri" pitchFamily="34" charset="0"/>
              </a:rPr>
              <a:t> αγόρασε ομολογίες ονομαστικής αξίας 5.000 ευρώ, καταβάλλοντας το ποσό που αντιστοιχεί στην τιμή εκδόσεώς των . </a:t>
            </a:r>
          </a:p>
          <a:p>
            <a:pPr algn="just"/>
            <a:r>
              <a:rPr lang="el-GR" dirty="0" smtClean="0">
                <a:latin typeface="Calibri" pitchFamily="34" charset="0"/>
              </a:rPr>
              <a:t>Ζητούνται οι εγγραφές που θα διενεργηθούν στα βιβλία των επιχειρήσεων. </a:t>
            </a:r>
            <a:endParaRPr lang="el-GR" dirty="0">
              <a:latin typeface="Calibri" pitchFamily="34" charset="0"/>
            </a:endParaRPr>
          </a:p>
        </p:txBody>
      </p:sp>
      <p:sp>
        <p:nvSpPr>
          <p:cNvPr id="3" name="2 - Τίτλος"/>
          <p:cNvSpPr>
            <a:spLocks noGrp="1"/>
          </p:cNvSpPr>
          <p:nvPr>
            <p:ph type="title"/>
          </p:nvPr>
        </p:nvSpPr>
        <p:spPr>
          <a:xfrm>
            <a:off x="179512" y="152400"/>
            <a:ext cx="8712968" cy="900336"/>
          </a:xfrm>
        </p:spPr>
        <p:txBody>
          <a:bodyPr/>
          <a:lstStyle/>
          <a:p>
            <a:r>
              <a:rPr lang="el-GR" b="1" dirty="0" smtClean="0">
                <a:solidFill>
                  <a:schemeClr val="accent4">
                    <a:lumMod val="50000"/>
                  </a:schemeClr>
                </a:solidFill>
              </a:rPr>
              <a:t>Παράδειγμα (2)</a:t>
            </a:r>
            <a:endParaRPr lang="el-GR" b="1" dirty="0">
              <a:solidFill>
                <a:schemeClr val="accent4">
                  <a:lumMod val="50000"/>
                </a:schemeClr>
              </a:solidFill>
            </a:endParaRPr>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dirty="0"/>
          </a:p>
        </p:txBody>
      </p:sp>
      <p:sp>
        <p:nvSpPr>
          <p:cNvPr id="3" name="2 - Τίτλος"/>
          <p:cNvSpPr>
            <a:spLocks noGrp="1"/>
          </p:cNvSpPr>
          <p:nvPr>
            <p:ph type="title"/>
          </p:nvPr>
        </p:nvSpPr>
        <p:spPr>
          <a:xfrm>
            <a:off x="457200" y="152400"/>
            <a:ext cx="8229600" cy="900336"/>
          </a:xfrm>
        </p:spPr>
        <p:txBody>
          <a:bodyPr/>
          <a:lstStyle/>
          <a:p>
            <a:r>
              <a:rPr lang="el-GR" b="1" dirty="0" smtClean="0">
                <a:solidFill>
                  <a:srgbClr val="C00000"/>
                </a:solidFill>
              </a:rPr>
              <a:t>Λύση (1):</a:t>
            </a:r>
            <a:endParaRPr lang="el-GR" b="1" dirty="0">
              <a:solidFill>
                <a:srgbClr val="C00000"/>
              </a:solidFill>
            </a:endParaRPr>
          </a:p>
        </p:txBody>
      </p:sp>
      <p:pic>
        <p:nvPicPr>
          <p:cNvPr id="10242" name="Picture 2"/>
          <p:cNvPicPr>
            <a:picLocks noChangeAspect="1" noChangeArrowheads="1"/>
          </p:cNvPicPr>
          <p:nvPr/>
        </p:nvPicPr>
        <p:blipFill>
          <a:blip r:embed="rId2" cstate="print"/>
          <a:srcRect/>
          <a:stretch>
            <a:fillRect/>
          </a:stretch>
        </p:blipFill>
        <p:spPr bwMode="auto">
          <a:xfrm>
            <a:off x="323528" y="1124744"/>
            <a:ext cx="8496944" cy="54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0" y="152400"/>
            <a:ext cx="9144000" cy="523220"/>
          </a:xfrm>
          <a:prstGeom prst="rect">
            <a:avLst/>
          </a:prstGeom>
          <a:noFill/>
          <a:ln w="9525">
            <a:noFill/>
            <a:miter lim="800000"/>
            <a:headEnd/>
            <a:tailEnd/>
          </a:ln>
        </p:spPr>
        <p:txBody>
          <a:bodyPr>
            <a:spAutoFit/>
          </a:bodyPr>
          <a:lstStyle/>
          <a:p>
            <a:pPr algn="ctr" eaLnBrk="0" hangingPunct="0"/>
            <a:r>
              <a:rPr lang="el-GR" sz="2800" b="1" dirty="0">
                <a:solidFill>
                  <a:srgbClr val="C00000"/>
                </a:solidFill>
                <a:latin typeface="+mn-lt"/>
              </a:rPr>
              <a:t>ΑΝΤΙΚΕΙΜΕΝΙΚΟΙ ΣΚΟΠΟΙ ΤΗΣ ΕΠΙΧΕΙΡΗΣΗΣ </a:t>
            </a:r>
          </a:p>
        </p:txBody>
      </p:sp>
      <p:sp>
        <p:nvSpPr>
          <p:cNvPr id="15363" name="Text Box 3"/>
          <p:cNvSpPr txBox="1">
            <a:spLocks noChangeArrowheads="1"/>
          </p:cNvSpPr>
          <p:nvPr/>
        </p:nvSpPr>
        <p:spPr bwMode="auto">
          <a:xfrm>
            <a:off x="685800" y="1435100"/>
            <a:ext cx="3657600" cy="466725"/>
          </a:xfrm>
          <a:prstGeom prst="rect">
            <a:avLst/>
          </a:prstGeom>
          <a:solidFill>
            <a:srgbClr val="FFFF00"/>
          </a:solidFill>
          <a:ln w="9525">
            <a:solidFill>
              <a:schemeClr val="tx1"/>
            </a:solidFill>
            <a:miter lim="800000"/>
            <a:headEnd/>
            <a:tailEnd/>
          </a:ln>
        </p:spPr>
        <p:txBody>
          <a:bodyPr>
            <a:spAutoFit/>
          </a:bodyPr>
          <a:lstStyle/>
          <a:p>
            <a:pPr algn="ctr" eaLnBrk="0" hangingPunct="0">
              <a:spcBef>
                <a:spcPct val="50000"/>
              </a:spcBef>
            </a:pPr>
            <a:r>
              <a:rPr lang="el-GR" sz="2400" b="1" dirty="0">
                <a:solidFill>
                  <a:srgbClr val="FF0000"/>
                </a:solidFill>
                <a:latin typeface="+mn-lt"/>
              </a:rPr>
              <a:t>ΚΕΡΔΗ ΕΠΙΧΕΙΡΗΣΗΣ</a:t>
            </a:r>
          </a:p>
        </p:txBody>
      </p:sp>
      <p:sp>
        <p:nvSpPr>
          <p:cNvPr id="15364" name="Text Box 4"/>
          <p:cNvSpPr txBox="1">
            <a:spLocks noChangeArrowheads="1"/>
          </p:cNvSpPr>
          <p:nvPr/>
        </p:nvSpPr>
        <p:spPr bwMode="auto">
          <a:xfrm>
            <a:off x="4788024" y="2204864"/>
            <a:ext cx="3810000" cy="466725"/>
          </a:xfrm>
          <a:prstGeom prst="rect">
            <a:avLst/>
          </a:prstGeom>
          <a:solidFill>
            <a:srgbClr val="FF9900"/>
          </a:solidFill>
          <a:ln w="9525">
            <a:solidFill>
              <a:schemeClr val="tx1"/>
            </a:solidFill>
            <a:miter lim="800000"/>
            <a:headEnd/>
            <a:tailEnd/>
          </a:ln>
        </p:spPr>
        <p:txBody>
          <a:bodyPr>
            <a:spAutoFit/>
          </a:bodyPr>
          <a:lstStyle/>
          <a:p>
            <a:pPr algn="ctr" eaLnBrk="0" hangingPunct="0">
              <a:spcBef>
                <a:spcPct val="50000"/>
              </a:spcBef>
            </a:pPr>
            <a:r>
              <a:rPr lang="el-GR" sz="2400" b="1" dirty="0">
                <a:solidFill>
                  <a:schemeClr val="accent4">
                    <a:lumMod val="50000"/>
                  </a:schemeClr>
                </a:solidFill>
                <a:latin typeface="+mn-lt"/>
              </a:rPr>
              <a:t>ΠΑΡΑΓΩΓΗ ΑΞΙΑΣ</a:t>
            </a:r>
          </a:p>
        </p:txBody>
      </p:sp>
      <p:sp>
        <p:nvSpPr>
          <p:cNvPr id="15365" name="Rectangle 5"/>
          <p:cNvSpPr>
            <a:spLocks noChangeArrowheads="1"/>
          </p:cNvSpPr>
          <p:nvPr/>
        </p:nvSpPr>
        <p:spPr bwMode="auto">
          <a:xfrm>
            <a:off x="611188" y="2060575"/>
            <a:ext cx="3657600" cy="466725"/>
          </a:xfrm>
          <a:prstGeom prst="rect">
            <a:avLst/>
          </a:prstGeom>
          <a:solidFill>
            <a:srgbClr val="FFFF00"/>
          </a:solidFill>
          <a:ln w="9525">
            <a:solidFill>
              <a:schemeClr val="tx1"/>
            </a:solidFill>
            <a:miter lim="800000"/>
            <a:headEnd/>
            <a:tailEnd/>
          </a:ln>
        </p:spPr>
        <p:txBody>
          <a:bodyPr>
            <a:spAutoFit/>
          </a:bodyPr>
          <a:lstStyle/>
          <a:p>
            <a:pPr algn="ctr" eaLnBrk="0" hangingPunct="0">
              <a:spcBef>
                <a:spcPct val="50000"/>
              </a:spcBef>
            </a:pPr>
            <a:r>
              <a:rPr lang="el-GR" sz="2400" b="1" dirty="0">
                <a:solidFill>
                  <a:schemeClr val="tx2">
                    <a:lumMod val="10000"/>
                  </a:schemeClr>
                </a:solidFill>
                <a:latin typeface="+mn-lt"/>
              </a:rPr>
              <a:t>ΚΕΡΔΗ ΑΝΑ ΜΕΤΟΧΗ</a:t>
            </a:r>
          </a:p>
        </p:txBody>
      </p:sp>
      <p:sp>
        <p:nvSpPr>
          <p:cNvPr id="15366" name="Rectangle 6"/>
          <p:cNvSpPr>
            <a:spLocks noChangeArrowheads="1"/>
          </p:cNvSpPr>
          <p:nvPr/>
        </p:nvSpPr>
        <p:spPr bwMode="auto">
          <a:xfrm>
            <a:off x="4500563" y="1435100"/>
            <a:ext cx="4392612" cy="711200"/>
          </a:xfrm>
          <a:prstGeom prst="rect">
            <a:avLst/>
          </a:prstGeom>
          <a:solidFill>
            <a:srgbClr val="FF9900"/>
          </a:solidFill>
          <a:ln w="9525">
            <a:solidFill>
              <a:schemeClr val="tx1"/>
            </a:solidFill>
            <a:miter lim="800000"/>
            <a:headEnd/>
            <a:tailEnd/>
          </a:ln>
        </p:spPr>
        <p:txBody>
          <a:bodyPr>
            <a:spAutoFit/>
          </a:bodyPr>
          <a:lstStyle/>
          <a:p>
            <a:pPr algn="ctr" eaLnBrk="0" hangingPunct="0">
              <a:spcBef>
                <a:spcPct val="50000"/>
              </a:spcBef>
            </a:pPr>
            <a:r>
              <a:rPr lang="el-GR" sz="2000" b="1" dirty="0">
                <a:solidFill>
                  <a:schemeClr val="bg1"/>
                </a:solidFill>
                <a:latin typeface="+mn-lt"/>
              </a:rPr>
              <a:t>ΧΡΗΜΑΤΙΣΤΗΡΙΑΚΗ ΑΞΙΑ ΜΕΤΟΧΗΣ</a:t>
            </a:r>
          </a:p>
        </p:txBody>
      </p:sp>
      <p:sp>
        <p:nvSpPr>
          <p:cNvPr id="15367" name="Text Box 7"/>
          <p:cNvSpPr txBox="1">
            <a:spLocks noChangeArrowheads="1"/>
          </p:cNvSpPr>
          <p:nvPr/>
        </p:nvSpPr>
        <p:spPr bwMode="auto">
          <a:xfrm>
            <a:off x="685800" y="825500"/>
            <a:ext cx="7848600" cy="528638"/>
          </a:xfrm>
          <a:prstGeom prst="rect">
            <a:avLst/>
          </a:prstGeom>
          <a:solidFill>
            <a:srgbClr val="00FF00"/>
          </a:solidFill>
          <a:ln w="9525">
            <a:solidFill>
              <a:schemeClr val="tx1"/>
            </a:solidFill>
            <a:miter lim="800000"/>
            <a:headEnd/>
            <a:tailEnd/>
          </a:ln>
        </p:spPr>
        <p:txBody>
          <a:bodyPr>
            <a:spAutoFit/>
          </a:bodyPr>
          <a:lstStyle/>
          <a:p>
            <a:pPr algn="ctr" eaLnBrk="0" hangingPunct="0">
              <a:spcBef>
                <a:spcPct val="50000"/>
              </a:spcBef>
            </a:pPr>
            <a:r>
              <a:rPr lang="el-GR" sz="2800" b="1" dirty="0">
                <a:solidFill>
                  <a:srgbClr val="0000FF"/>
                </a:solidFill>
                <a:latin typeface="+mn-lt"/>
              </a:rPr>
              <a:t>ΜΕΓΙΣΤΟΠΟΙΗΣΗ</a:t>
            </a:r>
          </a:p>
        </p:txBody>
      </p:sp>
      <p:sp>
        <p:nvSpPr>
          <p:cNvPr id="15368" name="Text Box 8"/>
          <p:cNvSpPr txBox="1">
            <a:spLocks noChangeArrowheads="1"/>
          </p:cNvSpPr>
          <p:nvPr/>
        </p:nvSpPr>
        <p:spPr bwMode="auto">
          <a:xfrm>
            <a:off x="755576" y="2882900"/>
            <a:ext cx="1800299" cy="400110"/>
          </a:xfrm>
          <a:prstGeom prst="rect">
            <a:avLst/>
          </a:prstGeom>
          <a:solidFill>
            <a:srgbClr val="FF6600"/>
          </a:solidFill>
          <a:ln w="9525">
            <a:solidFill>
              <a:schemeClr val="tx1"/>
            </a:solidFill>
            <a:prstDash val="sysDot"/>
            <a:miter lim="800000"/>
            <a:headEnd/>
            <a:tailEnd/>
          </a:ln>
        </p:spPr>
        <p:txBody>
          <a:bodyPr wrap="square">
            <a:spAutoFit/>
          </a:bodyPr>
          <a:lstStyle/>
          <a:p>
            <a:pPr eaLnBrk="0" hangingPunct="0">
              <a:spcBef>
                <a:spcPct val="50000"/>
              </a:spcBef>
            </a:pPr>
            <a:r>
              <a:rPr lang="el-GR" sz="2000" b="1" dirty="0">
                <a:latin typeface="+mn-lt"/>
              </a:rPr>
              <a:t>ΕΠΕΝΔΥΤΕΣ</a:t>
            </a:r>
          </a:p>
        </p:txBody>
      </p:sp>
      <p:sp>
        <p:nvSpPr>
          <p:cNvPr id="15369" name="Text Box 9"/>
          <p:cNvSpPr txBox="1">
            <a:spLocks noChangeArrowheads="1"/>
          </p:cNvSpPr>
          <p:nvPr/>
        </p:nvSpPr>
        <p:spPr bwMode="auto">
          <a:xfrm>
            <a:off x="2895600" y="2882900"/>
            <a:ext cx="1531938" cy="400110"/>
          </a:xfrm>
          <a:prstGeom prst="rect">
            <a:avLst/>
          </a:prstGeom>
          <a:solidFill>
            <a:srgbClr val="FFCC00"/>
          </a:solidFill>
          <a:ln w="9525">
            <a:solidFill>
              <a:schemeClr val="tx1"/>
            </a:solidFill>
            <a:prstDash val="sysDot"/>
            <a:miter lim="800000"/>
            <a:headEnd/>
            <a:tailEnd/>
          </a:ln>
        </p:spPr>
        <p:txBody>
          <a:bodyPr>
            <a:spAutoFit/>
          </a:bodyPr>
          <a:lstStyle/>
          <a:p>
            <a:pPr eaLnBrk="0" hangingPunct="0"/>
            <a:r>
              <a:rPr lang="el-GR" sz="2000" b="1" dirty="0">
                <a:solidFill>
                  <a:schemeClr val="bg1"/>
                </a:solidFill>
                <a:latin typeface="+mn-lt"/>
              </a:rPr>
              <a:t>ΔΙΟΙΚΗΣΗ</a:t>
            </a:r>
          </a:p>
        </p:txBody>
      </p:sp>
      <p:sp>
        <p:nvSpPr>
          <p:cNvPr id="15370" name="Text Box 10"/>
          <p:cNvSpPr txBox="1">
            <a:spLocks noChangeArrowheads="1"/>
          </p:cNvSpPr>
          <p:nvPr/>
        </p:nvSpPr>
        <p:spPr bwMode="auto">
          <a:xfrm>
            <a:off x="4800600" y="2882900"/>
            <a:ext cx="2076450" cy="400110"/>
          </a:xfrm>
          <a:prstGeom prst="rect">
            <a:avLst/>
          </a:prstGeom>
          <a:solidFill>
            <a:srgbClr val="FFCC99"/>
          </a:solidFill>
          <a:ln w="9525">
            <a:solidFill>
              <a:schemeClr val="tx1"/>
            </a:solidFill>
            <a:prstDash val="sysDot"/>
            <a:miter lim="800000"/>
            <a:headEnd/>
            <a:tailEnd/>
          </a:ln>
        </p:spPr>
        <p:txBody>
          <a:bodyPr>
            <a:spAutoFit/>
          </a:bodyPr>
          <a:lstStyle/>
          <a:p>
            <a:pPr eaLnBrk="0" hangingPunct="0">
              <a:spcBef>
                <a:spcPct val="50000"/>
              </a:spcBef>
            </a:pPr>
            <a:r>
              <a:rPr lang="el-GR" sz="2000" b="1" dirty="0">
                <a:solidFill>
                  <a:srgbClr val="0000CC"/>
                </a:solidFill>
                <a:latin typeface="+mn-lt"/>
              </a:rPr>
              <a:t>ΕΡΓΑΖΟΜΕΝΟΙ</a:t>
            </a:r>
          </a:p>
        </p:txBody>
      </p:sp>
      <p:sp>
        <p:nvSpPr>
          <p:cNvPr id="15371" name="Text Box 11"/>
          <p:cNvSpPr txBox="1">
            <a:spLocks noChangeArrowheads="1"/>
          </p:cNvSpPr>
          <p:nvPr/>
        </p:nvSpPr>
        <p:spPr bwMode="auto">
          <a:xfrm>
            <a:off x="6948264" y="2882900"/>
            <a:ext cx="1584549" cy="384721"/>
          </a:xfrm>
          <a:prstGeom prst="rect">
            <a:avLst/>
          </a:prstGeom>
          <a:solidFill>
            <a:srgbClr val="FF99CC"/>
          </a:solidFill>
          <a:ln w="9525">
            <a:solidFill>
              <a:schemeClr val="tx1"/>
            </a:solidFill>
            <a:prstDash val="sysDot"/>
            <a:miter lim="800000"/>
            <a:headEnd/>
            <a:tailEnd/>
          </a:ln>
        </p:spPr>
        <p:txBody>
          <a:bodyPr wrap="square">
            <a:spAutoFit/>
          </a:bodyPr>
          <a:lstStyle/>
          <a:p>
            <a:pPr eaLnBrk="0" hangingPunct="0"/>
            <a:r>
              <a:rPr lang="el-GR" sz="1900" b="1" dirty="0">
                <a:solidFill>
                  <a:srgbClr val="0000FF"/>
                </a:solidFill>
                <a:latin typeface="+mn-lt"/>
              </a:rPr>
              <a:t>ΚΟΙΝΩΝΙΑ</a:t>
            </a:r>
          </a:p>
        </p:txBody>
      </p:sp>
      <p:sp>
        <p:nvSpPr>
          <p:cNvPr id="15372" name="Line 12"/>
          <p:cNvSpPr>
            <a:spLocks noChangeShapeType="1"/>
          </p:cNvSpPr>
          <p:nvPr/>
        </p:nvSpPr>
        <p:spPr bwMode="auto">
          <a:xfrm>
            <a:off x="609600" y="2730500"/>
            <a:ext cx="7924800" cy="0"/>
          </a:xfrm>
          <a:prstGeom prst="line">
            <a:avLst/>
          </a:prstGeom>
          <a:noFill/>
          <a:ln w="9525">
            <a:solidFill>
              <a:schemeClr val="tx1"/>
            </a:solidFill>
            <a:round/>
            <a:headEnd/>
            <a:tailEnd/>
          </a:ln>
        </p:spPr>
        <p:txBody>
          <a:bodyPr wrap="none" anchor="ctr"/>
          <a:lstStyle/>
          <a:p>
            <a:endParaRPr lang="el-GR" dirty="0"/>
          </a:p>
        </p:txBody>
      </p:sp>
      <p:sp>
        <p:nvSpPr>
          <p:cNvPr id="15373" name="Line 13"/>
          <p:cNvSpPr>
            <a:spLocks noChangeShapeType="1"/>
          </p:cNvSpPr>
          <p:nvPr/>
        </p:nvSpPr>
        <p:spPr bwMode="auto">
          <a:xfrm>
            <a:off x="609600" y="2730500"/>
            <a:ext cx="0" cy="609600"/>
          </a:xfrm>
          <a:prstGeom prst="line">
            <a:avLst/>
          </a:prstGeom>
          <a:noFill/>
          <a:ln w="9525">
            <a:solidFill>
              <a:schemeClr val="tx1"/>
            </a:solidFill>
            <a:round/>
            <a:headEnd/>
            <a:tailEnd/>
          </a:ln>
        </p:spPr>
        <p:txBody>
          <a:bodyPr wrap="none" anchor="ctr"/>
          <a:lstStyle/>
          <a:p>
            <a:endParaRPr lang="el-GR" dirty="0"/>
          </a:p>
        </p:txBody>
      </p:sp>
      <p:sp>
        <p:nvSpPr>
          <p:cNvPr id="15374" name="Line 14"/>
          <p:cNvSpPr>
            <a:spLocks noChangeShapeType="1"/>
          </p:cNvSpPr>
          <p:nvPr/>
        </p:nvSpPr>
        <p:spPr bwMode="auto">
          <a:xfrm>
            <a:off x="609600" y="3340100"/>
            <a:ext cx="7924800" cy="0"/>
          </a:xfrm>
          <a:prstGeom prst="line">
            <a:avLst/>
          </a:prstGeom>
          <a:noFill/>
          <a:ln w="9525">
            <a:solidFill>
              <a:schemeClr val="tx1"/>
            </a:solidFill>
            <a:round/>
            <a:headEnd/>
            <a:tailEnd/>
          </a:ln>
        </p:spPr>
        <p:txBody>
          <a:bodyPr wrap="none" anchor="ctr"/>
          <a:lstStyle/>
          <a:p>
            <a:endParaRPr lang="el-GR" dirty="0"/>
          </a:p>
        </p:txBody>
      </p:sp>
      <p:sp>
        <p:nvSpPr>
          <p:cNvPr id="15375" name="Line 15"/>
          <p:cNvSpPr>
            <a:spLocks noChangeShapeType="1"/>
          </p:cNvSpPr>
          <p:nvPr/>
        </p:nvSpPr>
        <p:spPr bwMode="auto">
          <a:xfrm>
            <a:off x="8534400" y="2730500"/>
            <a:ext cx="0" cy="609600"/>
          </a:xfrm>
          <a:prstGeom prst="line">
            <a:avLst/>
          </a:prstGeom>
          <a:noFill/>
          <a:ln w="9525">
            <a:solidFill>
              <a:schemeClr val="tx1"/>
            </a:solidFill>
            <a:round/>
            <a:headEnd/>
            <a:tailEnd/>
          </a:ln>
        </p:spPr>
        <p:txBody>
          <a:bodyPr wrap="none" anchor="ctr"/>
          <a:lstStyle/>
          <a:p>
            <a:endParaRPr lang="el-GR" dirty="0"/>
          </a:p>
        </p:txBody>
      </p:sp>
      <p:sp>
        <p:nvSpPr>
          <p:cNvPr id="15376" name="Text Box 16"/>
          <p:cNvSpPr txBox="1">
            <a:spLocks noChangeArrowheads="1"/>
          </p:cNvSpPr>
          <p:nvPr/>
        </p:nvSpPr>
        <p:spPr bwMode="auto">
          <a:xfrm>
            <a:off x="0" y="3380125"/>
            <a:ext cx="5181600" cy="3477875"/>
          </a:xfrm>
          <a:prstGeom prst="rect">
            <a:avLst/>
          </a:prstGeom>
          <a:noFill/>
          <a:ln w="9525">
            <a:solidFill>
              <a:schemeClr val="tx1"/>
            </a:solidFill>
            <a:miter lim="800000"/>
            <a:headEnd/>
            <a:tailEnd/>
          </a:ln>
        </p:spPr>
        <p:txBody>
          <a:bodyPr wrap="square">
            <a:spAutoFit/>
          </a:bodyPr>
          <a:lstStyle/>
          <a:p>
            <a:pPr eaLnBrk="0" hangingPunct="0"/>
            <a:r>
              <a:rPr lang="el-GR" b="1" dirty="0">
                <a:latin typeface="Times New Roman" pitchFamily="18" charset="0"/>
              </a:rPr>
              <a:t>                           </a:t>
            </a:r>
            <a:r>
              <a:rPr lang="el-GR" sz="2000" b="1" dirty="0">
                <a:solidFill>
                  <a:srgbClr val="0000CC"/>
                </a:solidFill>
                <a:latin typeface="Times New Roman" pitchFamily="18" charset="0"/>
              </a:rPr>
              <a:t>ΑΠΟΦΑΣΕΙΣ</a:t>
            </a:r>
          </a:p>
          <a:p>
            <a:pPr eaLnBrk="0" hangingPunct="0"/>
            <a:r>
              <a:rPr lang="el-GR" sz="2000" b="1" u="sng" dirty="0">
                <a:solidFill>
                  <a:srgbClr val="0000CC"/>
                </a:solidFill>
                <a:latin typeface="Times New Roman" pitchFamily="18" charset="0"/>
              </a:rPr>
              <a:t>1. ΕΠΕΝΔΥΣΕΙΣ</a:t>
            </a:r>
          </a:p>
          <a:p>
            <a:pPr eaLnBrk="0" hangingPunct="0"/>
            <a:r>
              <a:rPr lang="el-GR" sz="2000" b="1" dirty="0">
                <a:solidFill>
                  <a:srgbClr val="0000CC"/>
                </a:solidFill>
                <a:latin typeface="Times New Roman" pitchFamily="18" charset="0"/>
              </a:rPr>
              <a:t>(Μακροχρόνιες επενδύσεις, Δομή Ενεργητικού, Χρονικός Ορίζοντας, Απαιτούμενη Απόδοση)</a:t>
            </a:r>
          </a:p>
          <a:p>
            <a:pPr eaLnBrk="0" hangingPunct="0"/>
            <a:r>
              <a:rPr lang="el-GR" sz="2000" b="1" u="sng" dirty="0">
                <a:solidFill>
                  <a:srgbClr val="0000CC"/>
                </a:solidFill>
                <a:latin typeface="Times New Roman" pitchFamily="18" charset="0"/>
              </a:rPr>
              <a:t>2. ΧΡΗΜΑΤΟΔΟΤΗΣΗ</a:t>
            </a:r>
            <a:r>
              <a:rPr lang="el-GR" sz="2000" b="1" dirty="0">
                <a:solidFill>
                  <a:srgbClr val="0000CC"/>
                </a:solidFill>
                <a:latin typeface="Times New Roman" pitchFamily="18" charset="0"/>
              </a:rPr>
              <a:t/>
            </a:r>
            <a:br>
              <a:rPr lang="el-GR" sz="2000" b="1" dirty="0">
                <a:solidFill>
                  <a:srgbClr val="0000CC"/>
                </a:solidFill>
                <a:latin typeface="Times New Roman" pitchFamily="18" charset="0"/>
              </a:rPr>
            </a:br>
            <a:r>
              <a:rPr lang="el-GR" sz="2000" b="1" dirty="0">
                <a:solidFill>
                  <a:srgbClr val="0000CC"/>
                </a:solidFill>
                <a:latin typeface="Times New Roman" pitchFamily="18" charset="0"/>
              </a:rPr>
              <a:t>(Σύνθεση Χρηματοδότησης, </a:t>
            </a:r>
            <a:r>
              <a:rPr lang="el-GR" sz="2000" b="1" dirty="0" smtClean="0">
                <a:solidFill>
                  <a:srgbClr val="0000CC"/>
                </a:solidFill>
                <a:latin typeface="Times New Roman" pitchFamily="18" charset="0"/>
              </a:rPr>
              <a:t>Κίνδυνος</a:t>
            </a:r>
            <a:r>
              <a:rPr lang="el-GR" sz="2000" b="1" dirty="0">
                <a:solidFill>
                  <a:srgbClr val="0000CC"/>
                </a:solidFill>
                <a:latin typeface="Times New Roman" pitchFamily="18" charset="0"/>
              </a:rPr>
              <a:t>)</a:t>
            </a:r>
          </a:p>
          <a:p>
            <a:pPr eaLnBrk="0" hangingPunct="0"/>
            <a:r>
              <a:rPr lang="el-GR" sz="2000" b="1" u="sng" dirty="0">
                <a:solidFill>
                  <a:srgbClr val="0000CC"/>
                </a:solidFill>
                <a:latin typeface="Times New Roman" pitchFamily="18" charset="0"/>
              </a:rPr>
              <a:t>3. ΜΕΡΙΣΜΑΤΑ</a:t>
            </a:r>
            <a:r>
              <a:rPr lang="el-GR" sz="2000" b="1" dirty="0">
                <a:solidFill>
                  <a:srgbClr val="0000CC"/>
                </a:solidFill>
                <a:latin typeface="Times New Roman" pitchFamily="18" charset="0"/>
              </a:rPr>
              <a:t/>
            </a:r>
            <a:br>
              <a:rPr lang="el-GR" sz="2000" b="1" dirty="0">
                <a:solidFill>
                  <a:srgbClr val="0000CC"/>
                </a:solidFill>
                <a:latin typeface="Times New Roman" pitchFamily="18" charset="0"/>
              </a:rPr>
            </a:br>
            <a:r>
              <a:rPr lang="el-GR" sz="2000" b="1" dirty="0">
                <a:solidFill>
                  <a:srgbClr val="0000CC"/>
                </a:solidFill>
                <a:latin typeface="Times New Roman" pitchFamily="18" charset="0"/>
              </a:rPr>
              <a:t>(Μερισματική Πολιτική, </a:t>
            </a:r>
            <a:r>
              <a:rPr lang="el-GR" sz="2000" b="1" dirty="0" smtClean="0">
                <a:solidFill>
                  <a:srgbClr val="0000CC"/>
                </a:solidFill>
                <a:latin typeface="Times New Roman" pitchFamily="18" charset="0"/>
              </a:rPr>
              <a:t>Ανάπτυξη &amp; Σταθερότητα</a:t>
            </a:r>
            <a:r>
              <a:rPr lang="el-GR" sz="2000" b="1" dirty="0">
                <a:solidFill>
                  <a:srgbClr val="0000CC"/>
                </a:solidFill>
                <a:latin typeface="Times New Roman" pitchFamily="18" charset="0"/>
              </a:rPr>
              <a:t>)</a:t>
            </a:r>
          </a:p>
          <a:p>
            <a:pPr eaLnBrk="0" hangingPunct="0"/>
            <a:endParaRPr lang="el-GR" sz="2000" b="1" dirty="0">
              <a:latin typeface="Times New Roman" pitchFamily="18" charset="0"/>
            </a:endParaRPr>
          </a:p>
        </p:txBody>
      </p:sp>
      <p:sp>
        <p:nvSpPr>
          <p:cNvPr id="15377" name="Text Box 17"/>
          <p:cNvSpPr txBox="1">
            <a:spLocks noChangeArrowheads="1"/>
          </p:cNvSpPr>
          <p:nvPr/>
        </p:nvSpPr>
        <p:spPr bwMode="auto">
          <a:xfrm>
            <a:off x="5638800" y="3492500"/>
            <a:ext cx="3276600" cy="2985433"/>
          </a:xfrm>
          <a:prstGeom prst="rect">
            <a:avLst/>
          </a:prstGeom>
          <a:noFill/>
          <a:ln w="9525">
            <a:solidFill>
              <a:schemeClr val="tx1"/>
            </a:solidFill>
            <a:miter lim="800000"/>
            <a:headEnd/>
            <a:tailEnd/>
          </a:ln>
        </p:spPr>
        <p:txBody>
          <a:bodyPr>
            <a:spAutoFit/>
          </a:bodyPr>
          <a:lstStyle/>
          <a:p>
            <a:pPr algn="ctr" eaLnBrk="0" hangingPunct="0"/>
            <a:endParaRPr lang="el-GR" dirty="0">
              <a:latin typeface="Times New Roman" pitchFamily="18" charset="0"/>
            </a:endParaRPr>
          </a:p>
          <a:p>
            <a:pPr algn="ctr" eaLnBrk="0" hangingPunct="0"/>
            <a:endParaRPr lang="el-GR" dirty="0">
              <a:latin typeface="Times New Roman" pitchFamily="18" charset="0"/>
            </a:endParaRPr>
          </a:p>
          <a:p>
            <a:pPr algn="ctr" eaLnBrk="0" hangingPunct="0"/>
            <a:endParaRPr lang="el-GR" dirty="0">
              <a:latin typeface="Times New Roman" pitchFamily="18" charset="0"/>
            </a:endParaRPr>
          </a:p>
          <a:p>
            <a:pPr algn="ctr" eaLnBrk="0" hangingPunct="0"/>
            <a:r>
              <a:rPr lang="el-GR" dirty="0">
                <a:latin typeface="Times New Roman" pitchFamily="18" charset="0"/>
              </a:rPr>
              <a:t>   </a:t>
            </a:r>
            <a:r>
              <a:rPr lang="el-GR" sz="2000" b="1" dirty="0">
                <a:solidFill>
                  <a:srgbClr val="0000FF"/>
                </a:solidFill>
                <a:latin typeface="Times New Roman" pitchFamily="18" charset="0"/>
              </a:rPr>
              <a:t>ΧΡΗΜΑΤΟ</a:t>
            </a:r>
            <a:br>
              <a:rPr lang="el-GR" sz="2000" b="1" dirty="0">
                <a:solidFill>
                  <a:srgbClr val="0000FF"/>
                </a:solidFill>
                <a:latin typeface="Times New Roman" pitchFamily="18" charset="0"/>
              </a:rPr>
            </a:br>
            <a:r>
              <a:rPr lang="el-GR" sz="2000" b="1" dirty="0">
                <a:solidFill>
                  <a:srgbClr val="0000FF"/>
                </a:solidFill>
                <a:latin typeface="Times New Roman" pitchFamily="18" charset="0"/>
              </a:rPr>
              <a:t>ΟΙΚΟΝΟΜΙΚΗ</a:t>
            </a:r>
          </a:p>
          <a:p>
            <a:pPr algn="ctr" eaLnBrk="0" hangingPunct="0"/>
            <a:r>
              <a:rPr lang="el-GR" sz="2000" b="1" dirty="0" smtClean="0">
                <a:solidFill>
                  <a:srgbClr val="0000FF"/>
                </a:solidFill>
                <a:latin typeface="Times New Roman" pitchFamily="18" charset="0"/>
              </a:rPr>
              <a:t>ΛΟΓΙΣΤΙΚΗ ΚΑΙ ΔΙΟΙΚΗΣΗ</a:t>
            </a:r>
            <a:endParaRPr lang="el-GR" sz="2000" b="1" dirty="0">
              <a:solidFill>
                <a:srgbClr val="0000FF"/>
              </a:solidFill>
              <a:latin typeface="Times New Roman" pitchFamily="18" charset="0"/>
            </a:endParaRPr>
          </a:p>
          <a:p>
            <a:pPr eaLnBrk="0" hangingPunct="0"/>
            <a:endParaRPr lang="el-GR" b="1" dirty="0">
              <a:latin typeface="Times New Roman" pitchFamily="18" charset="0"/>
            </a:endParaRPr>
          </a:p>
          <a:p>
            <a:pPr eaLnBrk="0" hangingPunct="0"/>
            <a:endParaRPr lang="el-GR" dirty="0">
              <a:latin typeface="Times New Roman" pitchFamily="18" charset="0"/>
            </a:endParaRPr>
          </a:p>
          <a:p>
            <a:pPr eaLnBrk="0" hangingPunct="0"/>
            <a:endParaRPr lang="el-GR" dirty="0">
              <a:latin typeface="Times New Roman" pitchFamily="18" charset="0"/>
            </a:endParaRPr>
          </a:p>
        </p:txBody>
      </p:sp>
      <p:sp>
        <p:nvSpPr>
          <p:cNvPr id="15378" name="Line 18"/>
          <p:cNvSpPr>
            <a:spLocks noChangeShapeType="1"/>
          </p:cNvSpPr>
          <p:nvPr/>
        </p:nvSpPr>
        <p:spPr bwMode="auto">
          <a:xfrm flipH="1" flipV="1">
            <a:off x="228600" y="977900"/>
            <a:ext cx="457200" cy="0"/>
          </a:xfrm>
          <a:prstGeom prst="line">
            <a:avLst/>
          </a:prstGeom>
          <a:noFill/>
          <a:ln w="9525">
            <a:solidFill>
              <a:schemeClr val="tx1"/>
            </a:solidFill>
            <a:round/>
            <a:headEnd/>
            <a:tailEnd type="triangle" w="med" len="med"/>
          </a:ln>
        </p:spPr>
        <p:txBody>
          <a:bodyPr wrap="none" anchor="ctr"/>
          <a:lstStyle/>
          <a:p>
            <a:endParaRPr lang="el-GR" dirty="0"/>
          </a:p>
        </p:txBody>
      </p:sp>
      <p:sp>
        <p:nvSpPr>
          <p:cNvPr id="15379" name="Line 19"/>
          <p:cNvSpPr>
            <a:spLocks noChangeShapeType="1"/>
          </p:cNvSpPr>
          <p:nvPr/>
        </p:nvSpPr>
        <p:spPr bwMode="auto">
          <a:xfrm>
            <a:off x="228600" y="977900"/>
            <a:ext cx="0" cy="2057400"/>
          </a:xfrm>
          <a:prstGeom prst="line">
            <a:avLst/>
          </a:prstGeom>
          <a:noFill/>
          <a:ln w="9525">
            <a:solidFill>
              <a:schemeClr val="tx1"/>
            </a:solidFill>
            <a:round/>
            <a:headEnd/>
            <a:tailEnd type="triangle" w="med" len="med"/>
          </a:ln>
        </p:spPr>
        <p:txBody>
          <a:bodyPr wrap="none" anchor="ctr"/>
          <a:lstStyle/>
          <a:p>
            <a:endParaRPr lang="el-GR" dirty="0"/>
          </a:p>
        </p:txBody>
      </p:sp>
      <p:sp>
        <p:nvSpPr>
          <p:cNvPr id="15380" name="Line 20"/>
          <p:cNvSpPr>
            <a:spLocks noChangeShapeType="1"/>
          </p:cNvSpPr>
          <p:nvPr/>
        </p:nvSpPr>
        <p:spPr bwMode="auto">
          <a:xfrm>
            <a:off x="228600" y="3035300"/>
            <a:ext cx="381000" cy="0"/>
          </a:xfrm>
          <a:prstGeom prst="line">
            <a:avLst/>
          </a:prstGeom>
          <a:noFill/>
          <a:ln w="9525">
            <a:solidFill>
              <a:schemeClr val="tx1"/>
            </a:solidFill>
            <a:round/>
            <a:headEnd/>
            <a:tailEnd type="triangle" w="med" len="med"/>
          </a:ln>
        </p:spPr>
        <p:txBody>
          <a:bodyPr wrap="none" anchor="ctr"/>
          <a:lstStyle/>
          <a:p>
            <a:endParaRPr lang="el-GR" dirty="0"/>
          </a:p>
        </p:txBody>
      </p:sp>
      <p:sp>
        <p:nvSpPr>
          <p:cNvPr id="15381" name="Line 21"/>
          <p:cNvSpPr>
            <a:spLocks noChangeShapeType="1"/>
          </p:cNvSpPr>
          <p:nvPr/>
        </p:nvSpPr>
        <p:spPr bwMode="auto">
          <a:xfrm flipV="1">
            <a:off x="8534400" y="3035300"/>
            <a:ext cx="381000" cy="0"/>
          </a:xfrm>
          <a:prstGeom prst="line">
            <a:avLst/>
          </a:prstGeom>
          <a:noFill/>
          <a:ln w="9525">
            <a:solidFill>
              <a:schemeClr val="tx1"/>
            </a:solidFill>
            <a:round/>
            <a:headEnd/>
            <a:tailEnd type="triangle" w="med" len="med"/>
          </a:ln>
        </p:spPr>
        <p:txBody>
          <a:bodyPr wrap="none" anchor="ctr"/>
          <a:lstStyle/>
          <a:p>
            <a:endParaRPr lang="el-GR" dirty="0"/>
          </a:p>
        </p:txBody>
      </p:sp>
      <p:sp>
        <p:nvSpPr>
          <p:cNvPr id="15382" name="Line 22"/>
          <p:cNvSpPr>
            <a:spLocks noChangeShapeType="1"/>
          </p:cNvSpPr>
          <p:nvPr/>
        </p:nvSpPr>
        <p:spPr bwMode="auto">
          <a:xfrm flipV="1">
            <a:off x="8915400" y="1054100"/>
            <a:ext cx="0" cy="1981200"/>
          </a:xfrm>
          <a:prstGeom prst="line">
            <a:avLst/>
          </a:prstGeom>
          <a:noFill/>
          <a:ln w="9525">
            <a:solidFill>
              <a:schemeClr val="tx1"/>
            </a:solidFill>
            <a:round/>
            <a:headEnd/>
            <a:tailEnd type="triangle" w="med" len="med"/>
          </a:ln>
        </p:spPr>
        <p:txBody>
          <a:bodyPr wrap="none" anchor="ctr"/>
          <a:lstStyle/>
          <a:p>
            <a:endParaRPr lang="el-GR" dirty="0"/>
          </a:p>
        </p:txBody>
      </p:sp>
      <p:sp>
        <p:nvSpPr>
          <p:cNvPr id="15383" name="Line 23"/>
          <p:cNvSpPr>
            <a:spLocks noChangeShapeType="1"/>
          </p:cNvSpPr>
          <p:nvPr/>
        </p:nvSpPr>
        <p:spPr bwMode="auto">
          <a:xfrm flipH="1">
            <a:off x="8534400" y="1054100"/>
            <a:ext cx="381000" cy="0"/>
          </a:xfrm>
          <a:prstGeom prst="line">
            <a:avLst/>
          </a:prstGeom>
          <a:noFill/>
          <a:ln w="9525">
            <a:solidFill>
              <a:schemeClr val="tx1"/>
            </a:solidFill>
            <a:round/>
            <a:headEnd/>
            <a:tailEnd type="triangle" w="med" len="med"/>
          </a:ln>
        </p:spPr>
        <p:txBody>
          <a:bodyPr wrap="none" anchor="ctr"/>
          <a:lstStyle/>
          <a:p>
            <a:endParaRPr lang="el-GR" dirty="0"/>
          </a:p>
        </p:txBody>
      </p:sp>
      <p:sp>
        <p:nvSpPr>
          <p:cNvPr id="15384" name="Line 24"/>
          <p:cNvSpPr>
            <a:spLocks noChangeShapeType="1"/>
          </p:cNvSpPr>
          <p:nvPr/>
        </p:nvSpPr>
        <p:spPr bwMode="auto">
          <a:xfrm flipH="1">
            <a:off x="5181600" y="4025900"/>
            <a:ext cx="457200" cy="0"/>
          </a:xfrm>
          <a:prstGeom prst="line">
            <a:avLst/>
          </a:prstGeom>
          <a:noFill/>
          <a:ln w="9525">
            <a:solidFill>
              <a:schemeClr val="tx1"/>
            </a:solidFill>
            <a:round/>
            <a:headEnd/>
            <a:tailEnd type="triangle" w="med" len="med"/>
          </a:ln>
        </p:spPr>
        <p:txBody>
          <a:bodyPr wrap="none" anchor="ctr"/>
          <a:lstStyle/>
          <a:p>
            <a:endParaRPr lang="el-GR" dirty="0"/>
          </a:p>
        </p:txBody>
      </p:sp>
      <p:sp>
        <p:nvSpPr>
          <p:cNvPr id="15385" name="Line 25"/>
          <p:cNvSpPr>
            <a:spLocks noChangeShapeType="1"/>
          </p:cNvSpPr>
          <p:nvPr/>
        </p:nvSpPr>
        <p:spPr bwMode="auto">
          <a:xfrm flipH="1">
            <a:off x="5181600" y="5473700"/>
            <a:ext cx="457200" cy="0"/>
          </a:xfrm>
          <a:prstGeom prst="line">
            <a:avLst/>
          </a:prstGeom>
          <a:noFill/>
          <a:ln w="9525">
            <a:solidFill>
              <a:schemeClr val="tx1"/>
            </a:solidFill>
            <a:round/>
            <a:headEnd/>
            <a:tailEnd type="triangle" w="med" len="med"/>
          </a:ln>
        </p:spPr>
        <p:txBody>
          <a:bodyPr wrap="none" anchor="ctr"/>
          <a:lstStyle/>
          <a:p>
            <a:endParaRPr lang="el-GR" dirty="0"/>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980728"/>
            <a:ext cx="8640960" cy="5544616"/>
          </a:xfrm>
        </p:spPr>
        <p:txBody>
          <a:bodyPr/>
          <a:lstStyle/>
          <a:p>
            <a:pPr algn="just"/>
            <a:r>
              <a:rPr lang="el-GR" dirty="0" smtClean="0">
                <a:solidFill>
                  <a:srgbClr val="002060"/>
                </a:solidFill>
                <a:latin typeface="Calibri" pitchFamily="34" charset="0"/>
              </a:rPr>
              <a:t>Όταν μια συνδεμένη επιχείρηση πουλήσει σε μια άλλη συνδεμένη επιχείρηση ένα περιουσιακό στοιχείο της π.χ. εμπόρευμα, μηχάνημα κ.λ.π. και από την συναλλαγή αυτή προκύψει ένα αποτέλεσμα (π.χ. κέρδος), αυτό </a:t>
            </a:r>
            <a:r>
              <a:rPr lang="el-GR" b="1" dirty="0" smtClean="0">
                <a:solidFill>
                  <a:srgbClr val="0000FF"/>
                </a:solidFill>
                <a:latin typeface="Calibri" pitchFamily="34" charset="0"/>
              </a:rPr>
              <a:t>θεωρείται σαν κέρδος του ομίλου κατά την στιγμή που θα πουληθεί εκτός ομίλου. </a:t>
            </a:r>
          </a:p>
          <a:p>
            <a:pPr algn="just"/>
            <a:r>
              <a:rPr lang="el-GR" dirty="0" smtClean="0">
                <a:solidFill>
                  <a:srgbClr val="C00000"/>
                </a:solidFill>
                <a:latin typeface="Calibri" pitchFamily="34" charset="0"/>
              </a:rPr>
              <a:t>Μέχρι την χρονική στιγμή εκείνη </a:t>
            </a:r>
            <a:r>
              <a:rPr lang="el-GR" b="1" dirty="0" smtClean="0">
                <a:solidFill>
                  <a:srgbClr val="C00000"/>
                </a:solidFill>
                <a:latin typeface="Calibri" pitchFamily="34" charset="0"/>
              </a:rPr>
              <a:t>θεωρείται σαν κέρδος που δεν πραγματοποιήθηκε για τον όμιλο και για αυτό απαλείφεται από τις ενοποιημένες οικονομικές καταστάσεις, </a:t>
            </a:r>
            <a:r>
              <a:rPr lang="el-GR" dirty="0" smtClean="0">
                <a:solidFill>
                  <a:srgbClr val="C00000"/>
                </a:solidFill>
                <a:latin typeface="Calibri" pitchFamily="34" charset="0"/>
              </a:rPr>
              <a:t>σύμφωνα με τις διατάξεις της παρ. 8 περ. γ΄ του άρθρου 34 του Ν 4308/14 (Ε.Λ.Π.). </a:t>
            </a:r>
            <a:endParaRPr lang="el-GR" dirty="0">
              <a:solidFill>
                <a:srgbClr val="C00000"/>
              </a:solidFill>
              <a:latin typeface="Calibri" pitchFamily="34" charset="0"/>
            </a:endParaRPr>
          </a:p>
        </p:txBody>
      </p:sp>
      <p:sp>
        <p:nvSpPr>
          <p:cNvPr id="3" name="2 - Τίτλος"/>
          <p:cNvSpPr>
            <a:spLocks noGrp="1"/>
          </p:cNvSpPr>
          <p:nvPr>
            <p:ph type="title"/>
          </p:nvPr>
        </p:nvSpPr>
        <p:spPr>
          <a:xfrm>
            <a:off x="0" y="152400"/>
            <a:ext cx="9144000" cy="900336"/>
          </a:xfrm>
        </p:spPr>
        <p:txBody>
          <a:bodyPr>
            <a:normAutofit/>
          </a:bodyPr>
          <a:lstStyle/>
          <a:p>
            <a:pPr algn="ctr"/>
            <a:r>
              <a:rPr lang="el-GR" sz="3600" b="1" dirty="0" smtClean="0">
                <a:solidFill>
                  <a:schemeClr val="bg1"/>
                </a:solidFill>
              </a:rPr>
              <a:t>ΔΙΕΤΑΙΡΙΚΑ ΑΠΟΤΕΛΕΣΜΑΤΑ ΕΠΙ ΠΑΓΙΩΝ </a:t>
            </a:r>
            <a:endParaRPr lang="el-GR" sz="3600" dirty="0">
              <a:solidFill>
                <a:schemeClr val="bg1"/>
              </a:solidFill>
            </a:endParaRPr>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836712"/>
            <a:ext cx="8712968" cy="5259288"/>
          </a:xfrm>
        </p:spPr>
        <p:txBody>
          <a:bodyPr>
            <a:normAutofit/>
          </a:bodyPr>
          <a:lstStyle/>
          <a:p>
            <a:pPr algn="just"/>
            <a:r>
              <a:rPr lang="el-GR" sz="2400" dirty="0" smtClean="0">
                <a:latin typeface="Calibri" pitchFamily="34" charset="0"/>
              </a:rPr>
              <a:t>Η επιχείρηση </a:t>
            </a:r>
            <a:r>
              <a:rPr lang="el-GR" sz="2400" b="1" dirty="0" smtClean="0">
                <a:solidFill>
                  <a:schemeClr val="bg1"/>
                </a:solidFill>
                <a:latin typeface="Calibri" pitchFamily="34" charset="0"/>
              </a:rPr>
              <a:t>Κ</a:t>
            </a:r>
            <a:r>
              <a:rPr lang="el-GR" sz="2400" dirty="0" smtClean="0">
                <a:latin typeface="Calibri" pitchFamily="34" charset="0"/>
              </a:rPr>
              <a:t>, αγόρασε στις 21/10/2014, το 80% των μετοχών της επιχείρησης </a:t>
            </a:r>
            <a:r>
              <a:rPr lang="el-GR" sz="2400" b="1" dirty="0" smtClean="0">
                <a:solidFill>
                  <a:srgbClr val="C00000"/>
                </a:solidFill>
                <a:latin typeface="Calibri" pitchFamily="34" charset="0"/>
              </a:rPr>
              <a:t>Ε</a:t>
            </a:r>
            <a:r>
              <a:rPr lang="el-GR" sz="2400" dirty="0" smtClean="0">
                <a:latin typeface="Calibri" pitchFamily="34" charset="0"/>
              </a:rPr>
              <a:t> αντί 720 ευρώ. Ο όμιλος επιχειρήσεων </a:t>
            </a:r>
            <a:r>
              <a:rPr lang="el-GR" sz="2400" b="1" dirty="0" smtClean="0">
                <a:solidFill>
                  <a:srgbClr val="006600"/>
                </a:solidFill>
                <a:latin typeface="Calibri" pitchFamily="34" charset="0"/>
              </a:rPr>
              <a:t>Κ+Ε</a:t>
            </a:r>
            <a:r>
              <a:rPr lang="el-GR" sz="2400" dirty="0" smtClean="0">
                <a:latin typeface="Calibri" pitchFamily="34" charset="0"/>
              </a:rPr>
              <a:t> θα καταρτίσει για πρώτη φορά ενοποιημένο ισολογισμό στις 31/12/2015, και ως πρώτο φορολογικό έτος ενοποίησης θα είναι το 1/1-31/12/2015. </a:t>
            </a:r>
          </a:p>
          <a:p>
            <a:pPr algn="just"/>
            <a:r>
              <a:rPr lang="el-GR" sz="2400" dirty="0" smtClean="0">
                <a:latin typeface="Calibri" pitchFamily="34" charset="0"/>
              </a:rPr>
              <a:t>Στις 31/12/2015 η εξαρτημένη </a:t>
            </a:r>
            <a:r>
              <a:rPr lang="el-GR" sz="2400" b="1" dirty="0" smtClean="0">
                <a:solidFill>
                  <a:srgbClr val="C00000"/>
                </a:solidFill>
                <a:latin typeface="Calibri" pitchFamily="34" charset="0"/>
              </a:rPr>
              <a:t>Ε </a:t>
            </a:r>
            <a:r>
              <a:rPr lang="el-GR" sz="2400" dirty="0" smtClean="0">
                <a:latin typeface="Calibri" pitchFamily="34" charset="0"/>
              </a:rPr>
              <a:t>διέθεσε ένα μηχάνημα στην μητρική αναπόσβεστης αξίας 28 € αντί 60 €. </a:t>
            </a:r>
          </a:p>
          <a:p>
            <a:pPr algn="just"/>
            <a:r>
              <a:rPr lang="el-GR" sz="2400" dirty="0" smtClean="0">
                <a:latin typeface="Calibri" pitchFamily="34" charset="0"/>
              </a:rPr>
              <a:t>Οι ετήσιες οικονομικές καταστάσεις που συνέταξαν οι επιχειρήσεις </a:t>
            </a:r>
            <a:r>
              <a:rPr lang="el-GR" sz="2400" b="1" dirty="0" smtClean="0">
                <a:solidFill>
                  <a:srgbClr val="006600"/>
                </a:solidFill>
                <a:latin typeface="Calibri" pitchFamily="34" charset="0"/>
              </a:rPr>
              <a:t>Κ+Ε</a:t>
            </a:r>
            <a:r>
              <a:rPr lang="el-GR" sz="2400" dirty="0" smtClean="0">
                <a:latin typeface="Calibri" pitchFamily="34" charset="0"/>
              </a:rPr>
              <a:t> , στις 31/12/2015, έχουν ως εξής: </a:t>
            </a:r>
            <a:endParaRPr lang="el-GR" sz="2400" dirty="0">
              <a:latin typeface="Calibri" pitchFamily="34" charset="0"/>
            </a:endParaRPr>
          </a:p>
        </p:txBody>
      </p:sp>
      <p:sp>
        <p:nvSpPr>
          <p:cNvPr id="3" name="2 - Τίτλος"/>
          <p:cNvSpPr>
            <a:spLocks noGrp="1"/>
          </p:cNvSpPr>
          <p:nvPr>
            <p:ph type="title"/>
          </p:nvPr>
        </p:nvSpPr>
        <p:spPr>
          <a:xfrm>
            <a:off x="457200" y="152400"/>
            <a:ext cx="8229600" cy="756320"/>
          </a:xfrm>
        </p:spPr>
        <p:txBody>
          <a:bodyPr/>
          <a:lstStyle/>
          <a:p>
            <a:r>
              <a:rPr lang="el-GR" dirty="0" smtClean="0">
                <a:solidFill>
                  <a:schemeClr val="bg1"/>
                </a:solidFill>
              </a:rPr>
              <a:t>Παράδειγμα </a:t>
            </a:r>
            <a:endParaRPr lang="el-GR" dirty="0">
              <a:solidFill>
                <a:schemeClr val="bg1"/>
              </a:solidFill>
            </a:endParaRPr>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276225" y="260648"/>
            <a:ext cx="8591550" cy="63367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179512" y="166688"/>
            <a:ext cx="8784976" cy="6524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179512" y="188640"/>
            <a:ext cx="8784976" cy="6408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908720"/>
            <a:ext cx="8640960" cy="5688632"/>
          </a:xfrm>
        </p:spPr>
        <p:txBody>
          <a:bodyPr>
            <a:normAutofit lnSpcReduction="10000"/>
          </a:bodyPr>
          <a:lstStyle/>
          <a:p>
            <a:pPr algn="just"/>
            <a:r>
              <a:rPr lang="el-GR" sz="2400" dirty="0" smtClean="0">
                <a:solidFill>
                  <a:srgbClr val="002060"/>
                </a:solidFill>
                <a:latin typeface="Calibri" pitchFamily="34" charset="0"/>
              </a:rPr>
              <a:t>Η διενέργεια συναλλαγών επί αποθεμάτων μεταξύ εταιρειών του ομίλου είναι πολύ συνηθισμένη, ειδικά στην περίπτωση που με τη δημιουργία του ομίλου επιτυγχάνεται η κάθετη βιομηχανική επέκταση σ’ έναν παραγωγικό κλάδο. Έτσι, π.χ., η μητρική </a:t>
            </a:r>
            <a:r>
              <a:rPr lang="el-GR" sz="2400" b="1" dirty="0" smtClean="0">
                <a:solidFill>
                  <a:srgbClr val="006600"/>
                </a:solidFill>
                <a:latin typeface="Calibri" pitchFamily="34" charset="0"/>
              </a:rPr>
              <a:t>«Κ»</a:t>
            </a:r>
            <a:r>
              <a:rPr lang="el-GR" sz="2400" dirty="0" smtClean="0">
                <a:latin typeface="Calibri" pitchFamily="34" charset="0"/>
              </a:rPr>
              <a:t> </a:t>
            </a:r>
            <a:r>
              <a:rPr lang="el-GR" sz="2400" dirty="0" smtClean="0">
                <a:solidFill>
                  <a:srgbClr val="002060"/>
                </a:solidFill>
                <a:latin typeface="Calibri" pitchFamily="34" charset="0"/>
              </a:rPr>
              <a:t>προμηθεύεται πρώτες ύλες από τη θυγατρική της </a:t>
            </a:r>
            <a:r>
              <a:rPr lang="el-GR" sz="2400" b="1" dirty="0" smtClean="0">
                <a:solidFill>
                  <a:srgbClr val="FFC000"/>
                </a:solidFill>
                <a:latin typeface="Calibri" pitchFamily="34" charset="0"/>
              </a:rPr>
              <a:t>«Θ»</a:t>
            </a:r>
            <a:r>
              <a:rPr lang="el-GR" sz="2400" dirty="0" smtClean="0">
                <a:latin typeface="Calibri" pitchFamily="34" charset="0"/>
              </a:rPr>
              <a:t>, </a:t>
            </a:r>
            <a:r>
              <a:rPr lang="el-GR" sz="2400" dirty="0" smtClean="0">
                <a:solidFill>
                  <a:srgbClr val="002060"/>
                </a:solidFill>
                <a:latin typeface="Calibri" pitchFamily="34" charset="0"/>
              </a:rPr>
              <a:t>τις οποίες η</a:t>
            </a:r>
            <a:r>
              <a:rPr lang="el-GR" sz="2400" dirty="0" smtClean="0">
                <a:latin typeface="Calibri" pitchFamily="34" charset="0"/>
              </a:rPr>
              <a:t> </a:t>
            </a:r>
            <a:r>
              <a:rPr lang="el-GR" sz="2400" b="1" dirty="0" smtClean="0">
                <a:solidFill>
                  <a:srgbClr val="006600"/>
                </a:solidFill>
                <a:latin typeface="Calibri" pitchFamily="34" charset="0"/>
              </a:rPr>
              <a:t>«Κ»</a:t>
            </a:r>
            <a:r>
              <a:rPr lang="el-GR" sz="2400" dirty="0" smtClean="0">
                <a:latin typeface="Calibri" pitchFamily="34" charset="0"/>
              </a:rPr>
              <a:t> </a:t>
            </a:r>
            <a:r>
              <a:rPr lang="el-GR" sz="2400" dirty="0" smtClean="0">
                <a:solidFill>
                  <a:srgbClr val="002060"/>
                </a:solidFill>
                <a:latin typeface="Calibri" pitchFamily="34" charset="0"/>
              </a:rPr>
              <a:t>επεξεργάζεται και παράγει το έτοιμο προϊόν, το οποίο στη συνέχεια πωλεί στη θυγατρική </a:t>
            </a:r>
            <a:r>
              <a:rPr lang="el-GR" sz="2400" b="1" dirty="0" smtClean="0">
                <a:solidFill>
                  <a:srgbClr val="C00000"/>
                </a:solidFill>
                <a:latin typeface="Calibri" pitchFamily="34" charset="0"/>
              </a:rPr>
              <a:t>«Λ»</a:t>
            </a:r>
            <a:r>
              <a:rPr lang="el-GR" sz="2400" dirty="0" smtClean="0">
                <a:latin typeface="Calibri" pitchFamily="34" charset="0"/>
              </a:rPr>
              <a:t>, </a:t>
            </a:r>
            <a:r>
              <a:rPr lang="el-GR" sz="2400" dirty="0" smtClean="0">
                <a:solidFill>
                  <a:srgbClr val="002060"/>
                </a:solidFill>
                <a:latin typeface="Calibri" pitchFamily="34" charset="0"/>
              </a:rPr>
              <a:t>που αναλαμβάνει την παραπέρα προώθησή του . </a:t>
            </a:r>
          </a:p>
          <a:p>
            <a:pPr algn="just"/>
            <a:r>
              <a:rPr lang="el-GR" sz="2400" dirty="0" smtClean="0">
                <a:latin typeface="Calibri" pitchFamily="34" charset="0"/>
              </a:rPr>
              <a:t>Όταν γίνεται μία αγοραπωλησία μεταξύ των εταιρειών του ομίλου, αυτή δημιουργεί </a:t>
            </a:r>
            <a:r>
              <a:rPr lang="el-GR" sz="2400" dirty="0" smtClean="0">
                <a:solidFill>
                  <a:srgbClr val="0000CC"/>
                </a:solidFill>
                <a:latin typeface="Calibri" pitchFamily="34" charset="0"/>
              </a:rPr>
              <a:t>για την πωλήτρια εταιρεία και ένα αποτέλεσμα, συνήθως κέρδος</a:t>
            </a:r>
            <a:r>
              <a:rPr lang="el-GR" sz="2400" dirty="0" smtClean="0">
                <a:latin typeface="Calibri" pitchFamily="34" charset="0"/>
              </a:rPr>
              <a:t>, ενώ για την </a:t>
            </a:r>
            <a:r>
              <a:rPr lang="el-GR" sz="2400" dirty="0" smtClean="0">
                <a:solidFill>
                  <a:srgbClr val="C00000"/>
                </a:solidFill>
                <a:latin typeface="Calibri" pitchFamily="34" charset="0"/>
              </a:rPr>
              <a:t>αγοράστρια εταιρεία το σύνολο του τιμήματος αποτελεί κόστος. </a:t>
            </a:r>
          </a:p>
          <a:p>
            <a:pPr algn="just"/>
            <a:r>
              <a:rPr lang="el-GR" sz="2400" dirty="0" smtClean="0">
                <a:solidFill>
                  <a:schemeClr val="bg1"/>
                </a:solidFill>
                <a:latin typeface="Calibri" pitchFamily="34" charset="0"/>
              </a:rPr>
              <a:t>Από οικονομική όμως άποψη, αν δηλαδή οι δύο εταιρείες θεωρηθούν ως μία επιχείρηση, η συναλλαγή της πώλησης εμπορευμάτων, </a:t>
            </a:r>
            <a:r>
              <a:rPr lang="el-GR" sz="2400" b="1" dirty="0" smtClean="0">
                <a:solidFill>
                  <a:schemeClr val="bg1"/>
                </a:solidFill>
                <a:latin typeface="Calibri" pitchFamily="34" charset="0"/>
              </a:rPr>
              <a:t>θεωρείται ότι δεν έγινε. </a:t>
            </a:r>
            <a:endParaRPr lang="el-GR" sz="2400" dirty="0">
              <a:solidFill>
                <a:schemeClr val="bg1"/>
              </a:solidFill>
              <a:latin typeface="Calibri" pitchFamily="34" charset="0"/>
            </a:endParaRPr>
          </a:p>
        </p:txBody>
      </p:sp>
      <p:sp>
        <p:nvSpPr>
          <p:cNvPr id="3" name="2 - Τίτλος"/>
          <p:cNvSpPr>
            <a:spLocks noGrp="1"/>
          </p:cNvSpPr>
          <p:nvPr>
            <p:ph type="title"/>
          </p:nvPr>
        </p:nvSpPr>
        <p:spPr>
          <a:xfrm>
            <a:off x="0" y="152400"/>
            <a:ext cx="9144000" cy="612304"/>
          </a:xfrm>
        </p:spPr>
        <p:txBody>
          <a:bodyPr>
            <a:noAutofit/>
          </a:bodyPr>
          <a:lstStyle/>
          <a:p>
            <a:pPr algn="ctr"/>
            <a:r>
              <a:rPr lang="el-GR" sz="3200" b="1" dirty="0" smtClean="0">
                <a:solidFill>
                  <a:srgbClr val="006600"/>
                </a:solidFill>
              </a:rPr>
              <a:t>Διεταιρικά Αποτελέσματα επί των Αποθεμάτων </a:t>
            </a:r>
            <a:endParaRPr lang="el-GR" sz="3200" dirty="0">
              <a:solidFill>
                <a:srgbClr val="006600"/>
              </a:solidFill>
              <a:latin typeface="Calibri" pitchFamily="34" charset="0"/>
            </a:endParaRPr>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pPr algn="just"/>
            <a:r>
              <a:rPr lang="el-GR" dirty="0" smtClean="0">
                <a:latin typeface="Calibri" pitchFamily="34" charset="0"/>
              </a:rPr>
              <a:t>Στην περίπτωση αυτή, εφόσον </a:t>
            </a:r>
            <a:r>
              <a:rPr lang="el-GR" b="1" dirty="0" smtClean="0">
                <a:latin typeface="Calibri" pitchFamily="34" charset="0"/>
              </a:rPr>
              <a:t>η πωληθείσα ποσότητα παραμείνει εντός του ομίλου, στις 31.12 του φορολογικού έτους που διενεργήθηκε η συναλλαγή, πρέπει : </a:t>
            </a:r>
          </a:p>
          <a:p>
            <a:pPr algn="just"/>
            <a:r>
              <a:rPr lang="el-GR" b="1" dirty="0" smtClean="0">
                <a:solidFill>
                  <a:srgbClr val="7030A0"/>
                </a:solidFill>
                <a:latin typeface="Calibri" pitchFamily="34" charset="0"/>
              </a:rPr>
              <a:t>α) να εξαλειφθεί το κέρδος που πραγματοποιήθηκε από την πωλήτρια εταιρεία του ομίλου και </a:t>
            </a:r>
          </a:p>
          <a:p>
            <a:pPr algn="just"/>
            <a:r>
              <a:rPr lang="el-GR" b="1" dirty="0" smtClean="0">
                <a:solidFill>
                  <a:schemeClr val="tx2">
                    <a:lumMod val="10000"/>
                  </a:schemeClr>
                </a:solidFill>
                <a:latin typeface="Calibri" pitchFamily="34" charset="0"/>
              </a:rPr>
              <a:t>β) το απόθεμα εμπορεύματος από την αγοράστρια επιχείρηση του ομίλου να αποτιμηθεί στην αρχική τιμή κτήσης του. </a:t>
            </a:r>
            <a:endParaRPr lang="el-GR" b="1" dirty="0">
              <a:solidFill>
                <a:schemeClr val="tx2">
                  <a:lumMod val="10000"/>
                </a:schemeClr>
              </a:solidFill>
              <a:latin typeface="Calibri" pitchFamily="34" charset="0"/>
            </a:endParaRPr>
          </a:p>
        </p:txBody>
      </p:sp>
      <p:sp>
        <p:nvSpPr>
          <p:cNvPr id="3" name="2 - Τίτλος"/>
          <p:cNvSpPr>
            <a:spLocks noGrp="1"/>
          </p:cNvSpPr>
          <p:nvPr>
            <p:ph type="title"/>
          </p:nvPr>
        </p:nvSpPr>
        <p:spPr>
          <a:xfrm>
            <a:off x="0" y="152400"/>
            <a:ext cx="9144000" cy="1219200"/>
          </a:xfrm>
        </p:spPr>
        <p:txBody>
          <a:bodyPr>
            <a:normAutofit/>
          </a:bodyPr>
          <a:lstStyle/>
          <a:p>
            <a:pPr algn="ctr"/>
            <a:r>
              <a:rPr lang="el-GR" sz="3600" b="1" dirty="0" smtClean="0">
                <a:solidFill>
                  <a:srgbClr val="002060"/>
                </a:solidFill>
                <a:latin typeface="Calibri" pitchFamily="34" charset="0"/>
              </a:rPr>
              <a:t>Διάθεση εμπορευμάτων από κυρίαρχη σε εξαρτημένη κατά 100% </a:t>
            </a:r>
            <a:endParaRPr lang="el-GR" sz="3600" dirty="0">
              <a:solidFill>
                <a:srgbClr val="002060"/>
              </a:solidFill>
              <a:latin typeface="Calibri" pitchFamily="34" charset="0"/>
            </a:endParaRPr>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23528" y="1124744"/>
            <a:ext cx="8496944" cy="5256584"/>
          </a:xfrm>
        </p:spPr>
        <p:txBody>
          <a:bodyPr>
            <a:normAutofit/>
          </a:bodyPr>
          <a:lstStyle/>
          <a:p>
            <a:pPr algn="just"/>
            <a:r>
              <a:rPr lang="el-GR" dirty="0" smtClean="0">
                <a:latin typeface="Calibri" pitchFamily="34" charset="0"/>
              </a:rPr>
              <a:t>Έστω στις 20-12-2015 η κυρίαρχη εταιρία </a:t>
            </a:r>
            <a:r>
              <a:rPr lang="el-GR" b="1" dirty="0" smtClean="0">
                <a:solidFill>
                  <a:schemeClr val="tx2">
                    <a:lumMod val="10000"/>
                  </a:schemeClr>
                </a:solidFill>
                <a:latin typeface="Calibri" pitchFamily="34" charset="0"/>
              </a:rPr>
              <a:t>Κ</a:t>
            </a:r>
            <a:r>
              <a:rPr lang="el-GR" dirty="0" smtClean="0">
                <a:latin typeface="Calibri" pitchFamily="34" charset="0"/>
              </a:rPr>
              <a:t> πώλησε εμπορεύματα κόστους κτήσης 50€ αντί 70€, τοις μετρητοίς, σε εξαρτημένη </a:t>
            </a:r>
            <a:r>
              <a:rPr lang="el-GR" b="1" dirty="0" smtClean="0">
                <a:solidFill>
                  <a:srgbClr val="FFC000"/>
                </a:solidFill>
                <a:latin typeface="Calibri" pitchFamily="34" charset="0"/>
              </a:rPr>
              <a:t>Ε</a:t>
            </a:r>
            <a:r>
              <a:rPr lang="el-GR" dirty="0" smtClean="0">
                <a:latin typeface="Calibri" pitchFamily="34" charset="0"/>
              </a:rPr>
              <a:t> κατά 100%, τα οποία στις 31-12-2015 ήταν στις εγκαταστάσεις της. Η κυρίαρχη εταιρία </a:t>
            </a:r>
            <a:r>
              <a:rPr lang="el-GR" b="1" dirty="0" smtClean="0">
                <a:solidFill>
                  <a:schemeClr val="bg1"/>
                </a:solidFill>
                <a:latin typeface="Calibri" pitchFamily="34" charset="0"/>
              </a:rPr>
              <a:t>Κ</a:t>
            </a:r>
            <a:r>
              <a:rPr lang="el-GR" dirty="0" smtClean="0">
                <a:latin typeface="Calibri" pitchFamily="34" charset="0"/>
              </a:rPr>
              <a:t> αγόρασε το 100% των μετοχών της </a:t>
            </a:r>
            <a:r>
              <a:rPr lang="el-GR" b="1" dirty="0" smtClean="0">
                <a:solidFill>
                  <a:srgbClr val="FFC000"/>
                </a:solidFill>
                <a:latin typeface="Calibri" pitchFamily="34" charset="0"/>
              </a:rPr>
              <a:t>Ε</a:t>
            </a:r>
            <a:r>
              <a:rPr lang="el-GR" dirty="0" smtClean="0">
                <a:latin typeface="Calibri" pitchFamily="34" charset="0"/>
              </a:rPr>
              <a:t>, στις 10-1-2014, αντί 3.000 ευρώ. Ο όμιλος επιχειρήσεων </a:t>
            </a:r>
            <a:r>
              <a:rPr lang="el-GR" b="1" dirty="0" smtClean="0">
                <a:solidFill>
                  <a:srgbClr val="C00000"/>
                </a:solidFill>
                <a:latin typeface="Calibri" pitchFamily="34" charset="0"/>
              </a:rPr>
              <a:t>Κ+Ε</a:t>
            </a:r>
            <a:r>
              <a:rPr lang="el-GR" dirty="0" smtClean="0">
                <a:latin typeface="Calibri" pitchFamily="34" charset="0"/>
              </a:rPr>
              <a:t> θα καταρτίσει πρώτη φορά ενοποιημένο ισολογισμό στις 31-12-2015, με πρώτο φορολογικό έτος ενοποίησης το 1.1-31.12.2015. </a:t>
            </a:r>
          </a:p>
          <a:p>
            <a:pPr algn="just"/>
            <a:r>
              <a:rPr lang="el-GR" dirty="0" smtClean="0">
                <a:latin typeface="Calibri" pitchFamily="34" charset="0"/>
              </a:rPr>
              <a:t>Οι ετήσιες οικονομικές καταστάσεις που συνέταξαν οι επιχειρήσεις του ομίλου </a:t>
            </a:r>
            <a:r>
              <a:rPr lang="el-GR" b="1" dirty="0" smtClean="0">
                <a:solidFill>
                  <a:schemeClr val="bg1"/>
                </a:solidFill>
                <a:latin typeface="Calibri" pitchFamily="34" charset="0"/>
              </a:rPr>
              <a:t>Κ</a:t>
            </a:r>
            <a:r>
              <a:rPr lang="el-GR" dirty="0" smtClean="0">
                <a:latin typeface="Calibri" pitchFamily="34" charset="0"/>
              </a:rPr>
              <a:t>, στις 31-12-2015, έχουν ως εξής: </a:t>
            </a:r>
            <a:endParaRPr lang="el-GR" dirty="0">
              <a:latin typeface="Calibri" pitchFamily="34" charset="0"/>
            </a:endParaRPr>
          </a:p>
        </p:txBody>
      </p:sp>
      <p:sp>
        <p:nvSpPr>
          <p:cNvPr id="3" name="2 - Τίτλος"/>
          <p:cNvSpPr>
            <a:spLocks noGrp="1"/>
          </p:cNvSpPr>
          <p:nvPr>
            <p:ph type="title"/>
          </p:nvPr>
        </p:nvSpPr>
        <p:spPr>
          <a:xfrm>
            <a:off x="457200" y="152400"/>
            <a:ext cx="8229600" cy="900336"/>
          </a:xfrm>
        </p:spPr>
        <p:txBody>
          <a:bodyPr/>
          <a:lstStyle/>
          <a:p>
            <a:r>
              <a:rPr lang="el-GR" b="1" dirty="0" smtClean="0">
                <a:solidFill>
                  <a:schemeClr val="bg1"/>
                </a:solidFill>
              </a:rPr>
              <a:t>Παράδειγμα</a:t>
            </a:r>
            <a:r>
              <a:rPr lang="el-GR" dirty="0" smtClean="0">
                <a:solidFill>
                  <a:schemeClr val="bg1"/>
                </a:solidFill>
              </a:rPr>
              <a:t> </a:t>
            </a:r>
            <a:endParaRPr lang="el-GR" dirty="0">
              <a:solidFill>
                <a:schemeClr val="bg1"/>
              </a:solidFill>
            </a:endParaRPr>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251520" y="260648"/>
            <a:ext cx="8640959" cy="63367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body" idx="1"/>
          </p:nvPr>
        </p:nvSpPr>
        <p:spPr>
          <a:xfrm>
            <a:off x="107950" y="115888"/>
            <a:ext cx="8856663" cy="6742112"/>
          </a:xfrm>
        </p:spPr>
        <p:txBody>
          <a:bodyPr>
            <a:normAutofit/>
          </a:bodyPr>
          <a:lstStyle/>
          <a:p>
            <a:pPr algn="ctr">
              <a:buFontTx/>
              <a:buNone/>
            </a:pPr>
            <a:r>
              <a:rPr lang="el-GR" sz="2400" b="1" u="sng" dirty="0">
                <a:solidFill>
                  <a:srgbClr val="0000FF"/>
                </a:solidFill>
              </a:rPr>
              <a:t>ΚΥΚΛΟΣ ΕΜΠΟΡΙΚΗΣ ΕΠΙΧΕΙΡΗΣΗΣ</a:t>
            </a:r>
          </a:p>
        </p:txBody>
      </p:sp>
      <p:sp>
        <p:nvSpPr>
          <p:cNvPr id="357379" name="Rectangle 3"/>
          <p:cNvSpPr>
            <a:spLocks noChangeArrowheads="1"/>
          </p:cNvSpPr>
          <p:nvPr/>
        </p:nvSpPr>
        <p:spPr bwMode="auto">
          <a:xfrm>
            <a:off x="250825" y="1125538"/>
            <a:ext cx="1871663" cy="503237"/>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ΧΡΗΜΑ</a:t>
            </a:r>
            <a:r>
              <a:rPr lang="el-GR" sz="1200" b="1" dirty="0">
                <a:effectLst>
                  <a:outerShdw blurRad="38100" dist="38100" dir="2700000" algn="tl">
                    <a:srgbClr val="FFFFFF"/>
                  </a:outerShdw>
                </a:effectLst>
              </a:rPr>
              <a:t> </a:t>
            </a:r>
          </a:p>
        </p:txBody>
      </p:sp>
      <p:sp>
        <p:nvSpPr>
          <p:cNvPr id="357380" name="Line 4"/>
          <p:cNvSpPr>
            <a:spLocks noChangeShapeType="1"/>
          </p:cNvSpPr>
          <p:nvPr/>
        </p:nvSpPr>
        <p:spPr bwMode="auto">
          <a:xfrm>
            <a:off x="2051050" y="1341438"/>
            <a:ext cx="360363" cy="0"/>
          </a:xfrm>
          <a:prstGeom prst="line">
            <a:avLst/>
          </a:prstGeom>
          <a:noFill/>
          <a:ln w="9525">
            <a:solidFill>
              <a:schemeClr val="tx1"/>
            </a:solidFill>
            <a:round/>
            <a:headEnd/>
            <a:tailEnd type="triangle" w="med" len="med"/>
          </a:ln>
          <a:effectLst/>
        </p:spPr>
        <p:txBody>
          <a:bodyPr/>
          <a:lstStyle/>
          <a:p>
            <a:endParaRPr lang="el-GR" dirty="0"/>
          </a:p>
        </p:txBody>
      </p:sp>
      <p:sp>
        <p:nvSpPr>
          <p:cNvPr id="357381" name="Rectangle 5"/>
          <p:cNvSpPr>
            <a:spLocks noChangeArrowheads="1"/>
          </p:cNvSpPr>
          <p:nvPr/>
        </p:nvSpPr>
        <p:spPr bwMode="auto">
          <a:xfrm>
            <a:off x="2411413" y="1125538"/>
            <a:ext cx="1655762" cy="503237"/>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ΠΡΟΜΗΘΕΥΤΕΣ</a:t>
            </a:r>
          </a:p>
        </p:txBody>
      </p:sp>
      <p:sp>
        <p:nvSpPr>
          <p:cNvPr id="357382" name="Line 6"/>
          <p:cNvSpPr>
            <a:spLocks noChangeShapeType="1"/>
          </p:cNvSpPr>
          <p:nvPr/>
        </p:nvSpPr>
        <p:spPr bwMode="auto">
          <a:xfrm>
            <a:off x="4067175" y="1341438"/>
            <a:ext cx="431800" cy="0"/>
          </a:xfrm>
          <a:prstGeom prst="line">
            <a:avLst/>
          </a:prstGeom>
          <a:noFill/>
          <a:ln w="9525">
            <a:solidFill>
              <a:schemeClr val="tx1"/>
            </a:solidFill>
            <a:round/>
            <a:headEnd/>
            <a:tailEnd type="triangle" w="med" len="med"/>
          </a:ln>
          <a:effectLst/>
        </p:spPr>
        <p:txBody>
          <a:bodyPr/>
          <a:lstStyle/>
          <a:p>
            <a:endParaRPr lang="el-GR" dirty="0"/>
          </a:p>
        </p:txBody>
      </p:sp>
      <p:sp>
        <p:nvSpPr>
          <p:cNvPr id="357383" name="Rectangle 7"/>
          <p:cNvSpPr>
            <a:spLocks noChangeArrowheads="1"/>
          </p:cNvSpPr>
          <p:nvPr/>
        </p:nvSpPr>
        <p:spPr bwMode="auto">
          <a:xfrm>
            <a:off x="4500563" y="1125538"/>
            <a:ext cx="1584325" cy="503237"/>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ΕΜΠΟΡΕΥΜΑΤΑ</a:t>
            </a:r>
            <a:r>
              <a:rPr lang="el-GR" sz="1200" b="1" dirty="0">
                <a:effectLst>
                  <a:outerShdw blurRad="38100" dist="38100" dir="2700000" algn="tl">
                    <a:srgbClr val="FFFFFF"/>
                  </a:outerShdw>
                </a:effectLst>
              </a:rPr>
              <a:t> </a:t>
            </a:r>
          </a:p>
        </p:txBody>
      </p:sp>
      <p:sp>
        <p:nvSpPr>
          <p:cNvPr id="357384" name="Line 8"/>
          <p:cNvSpPr>
            <a:spLocks noChangeShapeType="1"/>
          </p:cNvSpPr>
          <p:nvPr/>
        </p:nvSpPr>
        <p:spPr bwMode="auto">
          <a:xfrm>
            <a:off x="6084888" y="1341438"/>
            <a:ext cx="288925" cy="0"/>
          </a:xfrm>
          <a:prstGeom prst="line">
            <a:avLst/>
          </a:prstGeom>
          <a:noFill/>
          <a:ln w="9525">
            <a:solidFill>
              <a:schemeClr val="tx1"/>
            </a:solidFill>
            <a:round/>
            <a:headEnd/>
            <a:tailEnd type="triangle" w="med" len="med"/>
          </a:ln>
          <a:effectLst/>
        </p:spPr>
        <p:txBody>
          <a:bodyPr/>
          <a:lstStyle/>
          <a:p>
            <a:endParaRPr lang="el-GR" dirty="0"/>
          </a:p>
        </p:txBody>
      </p:sp>
      <p:sp>
        <p:nvSpPr>
          <p:cNvPr id="357385" name="Rectangle 9"/>
          <p:cNvSpPr>
            <a:spLocks noChangeArrowheads="1"/>
          </p:cNvSpPr>
          <p:nvPr/>
        </p:nvSpPr>
        <p:spPr bwMode="auto">
          <a:xfrm>
            <a:off x="6372225" y="1125538"/>
            <a:ext cx="1223963" cy="503237"/>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ΠΕΛΑΤΕΣ</a:t>
            </a:r>
          </a:p>
        </p:txBody>
      </p:sp>
      <p:sp>
        <p:nvSpPr>
          <p:cNvPr id="357386" name="Line 10"/>
          <p:cNvSpPr>
            <a:spLocks noChangeShapeType="1"/>
          </p:cNvSpPr>
          <p:nvPr/>
        </p:nvSpPr>
        <p:spPr bwMode="auto">
          <a:xfrm>
            <a:off x="7596188" y="1341438"/>
            <a:ext cx="431800" cy="0"/>
          </a:xfrm>
          <a:prstGeom prst="line">
            <a:avLst/>
          </a:prstGeom>
          <a:noFill/>
          <a:ln w="9525">
            <a:solidFill>
              <a:schemeClr val="tx1"/>
            </a:solidFill>
            <a:round/>
            <a:headEnd/>
            <a:tailEnd type="triangle" w="med" len="med"/>
          </a:ln>
          <a:effectLst/>
        </p:spPr>
        <p:txBody>
          <a:bodyPr/>
          <a:lstStyle/>
          <a:p>
            <a:endParaRPr lang="el-GR" dirty="0"/>
          </a:p>
        </p:txBody>
      </p:sp>
      <p:sp>
        <p:nvSpPr>
          <p:cNvPr id="357387" name="Rectangle 11"/>
          <p:cNvSpPr>
            <a:spLocks noChangeArrowheads="1"/>
          </p:cNvSpPr>
          <p:nvPr/>
        </p:nvSpPr>
        <p:spPr bwMode="auto">
          <a:xfrm>
            <a:off x="8027988" y="1125538"/>
            <a:ext cx="936625" cy="503237"/>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ΧΡΗΜΑ</a:t>
            </a:r>
          </a:p>
        </p:txBody>
      </p:sp>
      <p:sp>
        <p:nvSpPr>
          <p:cNvPr id="357388" name="Rectangle 12"/>
          <p:cNvSpPr>
            <a:spLocks noGrp="1" noChangeArrowheads="1"/>
          </p:cNvSpPr>
          <p:nvPr>
            <p:ph type="title"/>
          </p:nvPr>
        </p:nvSpPr>
        <p:spPr>
          <a:xfrm>
            <a:off x="0" y="2276475"/>
            <a:ext cx="9144000" cy="792485"/>
          </a:xfrm>
          <a:noFill/>
          <a:ln/>
        </p:spPr>
        <p:txBody>
          <a:bodyPr anchorCtr="1">
            <a:noAutofit/>
          </a:bodyPr>
          <a:lstStyle/>
          <a:p>
            <a:pPr algn="ctr"/>
            <a:r>
              <a:rPr lang="el-GR" sz="2400" b="1" dirty="0">
                <a:solidFill>
                  <a:srgbClr val="C00000"/>
                </a:solidFill>
              </a:rPr>
              <a:t>                </a:t>
            </a:r>
            <a:r>
              <a:rPr lang="el-GR" sz="2400" b="1" u="sng" dirty="0" smtClean="0">
                <a:solidFill>
                  <a:srgbClr val="C00000"/>
                </a:solidFill>
              </a:rPr>
              <a:t>ΚΥΚΛΟΣ  </a:t>
            </a:r>
            <a:r>
              <a:rPr lang="el-GR" sz="2400" b="1" u="sng" dirty="0">
                <a:solidFill>
                  <a:srgbClr val="C00000"/>
                </a:solidFill>
              </a:rPr>
              <a:t>ΒΙΟΜΗΧΑΝΙΚΗΣ </a:t>
            </a:r>
            <a:r>
              <a:rPr lang="el-GR" sz="2400" b="1" u="sng" dirty="0" smtClean="0">
                <a:solidFill>
                  <a:srgbClr val="C00000"/>
                </a:solidFill>
              </a:rPr>
              <a:t>&amp; ΒΙΟΤΕΧΝΙΚΗΣ ΕΠΙΧΕΙΡΗΣΗΣ</a:t>
            </a:r>
            <a:endParaRPr lang="el-GR" sz="2400" b="1" u="sng" dirty="0">
              <a:solidFill>
                <a:srgbClr val="C00000"/>
              </a:solidFill>
            </a:endParaRPr>
          </a:p>
        </p:txBody>
      </p:sp>
      <p:sp>
        <p:nvSpPr>
          <p:cNvPr id="357389" name="Rectangle 13"/>
          <p:cNvSpPr>
            <a:spLocks noChangeArrowheads="1"/>
          </p:cNvSpPr>
          <p:nvPr/>
        </p:nvSpPr>
        <p:spPr bwMode="auto">
          <a:xfrm>
            <a:off x="179388" y="3644900"/>
            <a:ext cx="1512887" cy="504825"/>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ΧΡΗΜΑ</a:t>
            </a:r>
            <a:r>
              <a:rPr lang="el-GR" sz="1200" b="1" dirty="0">
                <a:effectLst>
                  <a:outerShdw blurRad="38100" dist="38100" dir="2700000" algn="tl">
                    <a:srgbClr val="FFFFFF"/>
                  </a:outerShdw>
                </a:effectLst>
              </a:rPr>
              <a:t> </a:t>
            </a:r>
          </a:p>
        </p:txBody>
      </p:sp>
      <p:sp>
        <p:nvSpPr>
          <p:cNvPr id="357390" name="Line 14"/>
          <p:cNvSpPr>
            <a:spLocks noChangeShapeType="1"/>
          </p:cNvSpPr>
          <p:nvPr/>
        </p:nvSpPr>
        <p:spPr bwMode="auto">
          <a:xfrm>
            <a:off x="1692275" y="3933825"/>
            <a:ext cx="360363" cy="0"/>
          </a:xfrm>
          <a:prstGeom prst="line">
            <a:avLst/>
          </a:prstGeom>
          <a:noFill/>
          <a:ln w="9525">
            <a:solidFill>
              <a:schemeClr val="tx1"/>
            </a:solidFill>
            <a:round/>
            <a:headEnd/>
            <a:tailEnd type="triangle" w="med" len="med"/>
          </a:ln>
          <a:effectLst/>
        </p:spPr>
        <p:txBody>
          <a:bodyPr/>
          <a:lstStyle/>
          <a:p>
            <a:endParaRPr lang="el-GR" dirty="0"/>
          </a:p>
        </p:txBody>
      </p:sp>
      <p:sp>
        <p:nvSpPr>
          <p:cNvPr id="357391" name="Rectangle 15"/>
          <p:cNvSpPr>
            <a:spLocks noChangeArrowheads="1"/>
          </p:cNvSpPr>
          <p:nvPr/>
        </p:nvSpPr>
        <p:spPr bwMode="auto">
          <a:xfrm>
            <a:off x="2051050" y="3716338"/>
            <a:ext cx="1223963" cy="433387"/>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ΠΡΟΜΗΘΕΥΤΕΣ</a:t>
            </a:r>
          </a:p>
        </p:txBody>
      </p:sp>
      <p:sp>
        <p:nvSpPr>
          <p:cNvPr id="357392" name="Line 16"/>
          <p:cNvSpPr>
            <a:spLocks noChangeShapeType="1"/>
          </p:cNvSpPr>
          <p:nvPr/>
        </p:nvSpPr>
        <p:spPr bwMode="auto">
          <a:xfrm>
            <a:off x="3276600" y="3933825"/>
            <a:ext cx="215900" cy="0"/>
          </a:xfrm>
          <a:prstGeom prst="line">
            <a:avLst/>
          </a:prstGeom>
          <a:noFill/>
          <a:ln w="9525">
            <a:solidFill>
              <a:schemeClr val="tx1"/>
            </a:solidFill>
            <a:round/>
            <a:headEnd/>
            <a:tailEnd/>
          </a:ln>
          <a:effectLst/>
        </p:spPr>
        <p:txBody>
          <a:bodyPr/>
          <a:lstStyle/>
          <a:p>
            <a:endParaRPr lang="el-GR" dirty="0"/>
          </a:p>
        </p:txBody>
      </p:sp>
      <p:sp>
        <p:nvSpPr>
          <p:cNvPr id="357393" name="Line 17"/>
          <p:cNvSpPr>
            <a:spLocks noChangeShapeType="1"/>
          </p:cNvSpPr>
          <p:nvPr/>
        </p:nvSpPr>
        <p:spPr bwMode="auto">
          <a:xfrm>
            <a:off x="3492500" y="3573463"/>
            <a:ext cx="0" cy="719137"/>
          </a:xfrm>
          <a:prstGeom prst="line">
            <a:avLst/>
          </a:prstGeom>
          <a:noFill/>
          <a:ln w="9525">
            <a:solidFill>
              <a:schemeClr val="tx1"/>
            </a:solidFill>
            <a:round/>
            <a:headEnd/>
            <a:tailEnd/>
          </a:ln>
          <a:effectLst/>
        </p:spPr>
        <p:txBody>
          <a:bodyPr/>
          <a:lstStyle/>
          <a:p>
            <a:endParaRPr lang="el-GR" dirty="0"/>
          </a:p>
        </p:txBody>
      </p:sp>
      <p:sp>
        <p:nvSpPr>
          <p:cNvPr id="357394" name="Line 18"/>
          <p:cNvSpPr>
            <a:spLocks noChangeShapeType="1"/>
          </p:cNvSpPr>
          <p:nvPr/>
        </p:nvSpPr>
        <p:spPr bwMode="auto">
          <a:xfrm>
            <a:off x="3492500" y="3573463"/>
            <a:ext cx="142875" cy="0"/>
          </a:xfrm>
          <a:prstGeom prst="line">
            <a:avLst/>
          </a:prstGeom>
          <a:noFill/>
          <a:ln w="9525">
            <a:solidFill>
              <a:schemeClr val="tx1"/>
            </a:solidFill>
            <a:round/>
            <a:headEnd/>
            <a:tailEnd type="triangle" w="med" len="med"/>
          </a:ln>
          <a:effectLst/>
        </p:spPr>
        <p:txBody>
          <a:bodyPr/>
          <a:lstStyle/>
          <a:p>
            <a:endParaRPr lang="el-GR" dirty="0"/>
          </a:p>
        </p:txBody>
      </p:sp>
      <p:sp>
        <p:nvSpPr>
          <p:cNvPr id="357395" name="Line 19"/>
          <p:cNvSpPr>
            <a:spLocks noChangeShapeType="1"/>
          </p:cNvSpPr>
          <p:nvPr/>
        </p:nvSpPr>
        <p:spPr bwMode="auto">
          <a:xfrm flipV="1">
            <a:off x="3492500" y="4292600"/>
            <a:ext cx="142875" cy="0"/>
          </a:xfrm>
          <a:prstGeom prst="line">
            <a:avLst/>
          </a:prstGeom>
          <a:noFill/>
          <a:ln w="9525">
            <a:solidFill>
              <a:schemeClr val="tx1"/>
            </a:solidFill>
            <a:round/>
            <a:headEnd/>
            <a:tailEnd type="triangle" w="med" len="med"/>
          </a:ln>
          <a:effectLst/>
        </p:spPr>
        <p:txBody>
          <a:bodyPr/>
          <a:lstStyle/>
          <a:p>
            <a:endParaRPr lang="el-GR" dirty="0"/>
          </a:p>
        </p:txBody>
      </p:sp>
      <p:sp>
        <p:nvSpPr>
          <p:cNvPr id="357396" name="Rectangle 20"/>
          <p:cNvSpPr>
            <a:spLocks noChangeArrowheads="1"/>
          </p:cNvSpPr>
          <p:nvPr/>
        </p:nvSpPr>
        <p:spPr bwMode="auto">
          <a:xfrm>
            <a:off x="3635375" y="3429000"/>
            <a:ext cx="1152525" cy="360363"/>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ΠΑΓΙΑ</a:t>
            </a:r>
          </a:p>
        </p:txBody>
      </p:sp>
      <p:sp>
        <p:nvSpPr>
          <p:cNvPr id="357397" name="Rectangle 21"/>
          <p:cNvSpPr>
            <a:spLocks noChangeArrowheads="1"/>
          </p:cNvSpPr>
          <p:nvPr/>
        </p:nvSpPr>
        <p:spPr bwMode="auto">
          <a:xfrm>
            <a:off x="3635375" y="4149725"/>
            <a:ext cx="1152525" cy="358775"/>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ΠΡΩΤΕΣ</a:t>
            </a:r>
            <a:r>
              <a:rPr lang="el-GR" sz="1200" b="1" dirty="0">
                <a:effectLst>
                  <a:outerShdw blurRad="38100" dist="38100" dir="2700000" algn="tl">
                    <a:srgbClr val="FFFFFF"/>
                  </a:outerShdw>
                </a:effectLst>
              </a:rPr>
              <a:t> </a:t>
            </a:r>
          </a:p>
          <a:p>
            <a:pPr algn="ctr"/>
            <a:r>
              <a:rPr lang="el-GR" sz="1200" b="1" dirty="0"/>
              <a:t>ΥΛΕΣ</a:t>
            </a:r>
          </a:p>
        </p:txBody>
      </p:sp>
      <p:sp>
        <p:nvSpPr>
          <p:cNvPr id="357398" name="Line 22"/>
          <p:cNvSpPr>
            <a:spLocks noChangeShapeType="1"/>
          </p:cNvSpPr>
          <p:nvPr/>
        </p:nvSpPr>
        <p:spPr bwMode="auto">
          <a:xfrm>
            <a:off x="4787900" y="3573463"/>
            <a:ext cx="288925" cy="0"/>
          </a:xfrm>
          <a:prstGeom prst="line">
            <a:avLst/>
          </a:prstGeom>
          <a:noFill/>
          <a:ln w="9525">
            <a:solidFill>
              <a:schemeClr val="tx1"/>
            </a:solidFill>
            <a:round/>
            <a:headEnd/>
            <a:tailEnd/>
          </a:ln>
          <a:effectLst/>
        </p:spPr>
        <p:txBody>
          <a:bodyPr/>
          <a:lstStyle/>
          <a:p>
            <a:endParaRPr lang="el-GR" dirty="0"/>
          </a:p>
        </p:txBody>
      </p:sp>
      <p:sp>
        <p:nvSpPr>
          <p:cNvPr id="357399" name="Line 23"/>
          <p:cNvSpPr>
            <a:spLocks noChangeShapeType="1"/>
          </p:cNvSpPr>
          <p:nvPr/>
        </p:nvSpPr>
        <p:spPr bwMode="auto">
          <a:xfrm>
            <a:off x="4787900" y="4292600"/>
            <a:ext cx="288925" cy="0"/>
          </a:xfrm>
          <a:prstGeom prst="line">
            <a:avLst/>
          </a:prstGeom>
          <a:noFill/>
          <a:ln w="9525">
            <a:solidFill>
              <a:schemeClr val="tx1"/>
            </a:solidFill>
            <a:round/>
            <a:headEnd/>
            <a:tailEnd/>
          </a:ln>
          <a:effectLst/>
        </p:spPr>
        <p:txBody>
          <a:bodyPr/>
          <a:lstStyle/>
          <a:p>
            <a:endParaRPr lang="el-GR" dirty="0"/>
          </a:p>
        </p:txBody>
      </p:sp>
      <p:sp>
        <p:nvSpPr>
          <p:cNvPr id="357400" name="Line 24"/>
          <p:cNvSpPr>
            <a:spLocks noChangeShapeType="1"/>
          </p:cNvSpPr>
          <p:nvPr/>
        </p:nvSpPr>
        <p:spPr bwMode="auto">
          <a:xfrm>
            <a:off x="5076825" y="3573463"/>
            <a:ext cx="0" cy="719137"/>
          </a:xfrm>
          <a:prstGeom prst="line">
            <a:avLst/>
          </a:prstGeom>
          <a:noFill/>
          <a:ln w="9525">
            <a:solidFill>
              <a:schemeClr val="tx1"/>
            </a:solidFill>
            <a:round/>
            <a:headEnd/>
            <a:tailEnd/>
          </a:ln>
          <a:effectLst/>
        </p:spPr>
        <p:txBody>
          <a:bodyPr/>
          <a:lstStyle/>
          <a:p>
            <a:endParaRPr lang="el-GR" dirty="0"/>
          </a:p>
        </p:txBody>
      </p:sp>
      <p:sp>
        <p:nvSpPr>
          <p:cNvPr id="357401" name="Line 25"/>
          <p:cNvSpPr>
            <a:spLocks noChangeShapeType="1"/>
          </p:cNvSpPr>
          <p:nvPr/>
        </p:nvSpPr>
        <p:spPr bwMode="auto">
          <a:xfrm>
            <a:off x="5076825" y="3789363"/>
            <a:ext cx="142875" cy="0"/>
          </a:xfrm>
          <a:prstGeom prst="line">
            <a:avLst/>
          </a:prstGeom>
          <a:noFill/>
          <a:ln w="9525">
            <a:solidFill>
              <a:schemeClr val="tx1"/>
            </a:solidFill>
            <a:round/>
            <a:headEnd/>
            <a:tailEnd type="triangle" w="med" len="med"/>
          </a:ln>
          <a:effectLst/>
        </p:spPr>
        <p:txBody>
          <a:bodyPr/>
          <a:lstStyle/>
          <a:p>
            <a:endParaRPr lang="el-GR" dirty="0"/>
          </a:p>
        </p:txBody>
      </p:sp>
      <p:sp>
        <p:nvSpPr>
          <p:cNvPr id="357402" name="Rectangle 26"/>
          <p:cNvSpPr>
            <a:spLocks noChangeArrowheads="1"/>
          </p:cNvSpPr>
          <p:nvPr/>
        </p:nvSpPr>
        <p:spPr bwMode="auto">
          <a:xfrm>
            <a:off x="5219700" y="3644900"/>
            <a:ext cx="1296988" cy="431800"/>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ΗΜΙΕΤΟΙΜΑ</a:t>
            </a:r>
            <a:r>
              <a:rPr lang="el-GR" sz="1200" b="1" dirty="0">
                <a:effectLst>
                  <a:outerShdw blurRad="38100" dist="38100" dir="2700000" algn="tl">
                    <a:srgbClr val="FFFFFF"/>
                  </a:outerShdw>
                </a:effectLst>
              </a:rPr>
              <a:t> </a:t>
            </a:r>
          </a:p>
        </p:txBody>
      </p:sp>
      <p:sp>
        <p:nvSpPr>
          <p:cNvPr id="357403" name="Line 27"/>
          <p:cNvSpPr>
            <a:spLocks noChangeShapeType="1"/>
          </p:cNvSpPr>
          <p:nvPr/>
        </p:nvSpPr>
        <p:spPr bwMode="auto">
          <a:xfrm>
            <a:off x="6516688" y="3860800"/>
            <a:ext cx="142875" cy="0"/>
          </a:xfrm>
          <a:prstGeom prst="line">
            <a:avLst/>
          </a:prstGeom>
          <a:noFill/>
          <a:ln w="9525">
            <a:solidFill>
              <a:schemeClr val="tx1"/>
            </a:solidFill>
            <a:round/>
            <a:headEnd/>
            <a:tailEnd type="triangle" w="med" len="med"/>
          </a:ln>
          <a:effectLst/>
        </p:spPr>
        <p:txBody>
          <a:bodyPr/>
          <a:lstStyle/>
          <a:p>
            <a:endParaRPr lang="el-GR" dirty="0"/>
          </a:p>
        </p:txBody>
      </p:sp>
      <p:sp>
        <p:nvSpPr>
          <p:cNvPr id="357404" name="Rectangle 28"/>
          <p:cNvSpPr>
            <a:spLocks noChangeArrowheads="1"/>
          </p:cNvSpPr>
          <p:nvPr/>
        </p:nvSpPr>
        <p:spPr bwMode="auto">
          <a:xfrm>
            <a:off x="6659563" y="3644900"/>
            <a:ext cx="1079500" cy="504825"/>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effectLst>
                  <a:outerShdw blurRad="38100" dist="38100" dir="2700000" algn="tl">
                    <a:srgbClr val="FFFFFF"/>
                  </a:outerShdw>
                </a:effectLst>
              </a:rPr>
              <a:t>ΕΤΟΙΜΑ </a:t>
            </a:r>
          </a:p>
          <a:p>
            <a:pPr algn="ctr"/>
            <a:r>
              <a:rPr lang="el-GR" sz="1200" b="1" dirty="0"/>
              <a:t>ΠΡΟΪΟΝΤΑ</a:t>
            </a:r>
            <a:r>
              <a:rPr lang="el-GR" sz="1200" b="1" dirty="0">
                <a:effectLst>
                  <a:outerShdw blurRad="38100" dist="38100" dir="2700000" algn="tl">
                    <a:srgbClr val="FFFFFF"/>
                  </a:outerShdw>
                </a:effectLst>
              </a:rPr>
              <a:t> </a:t>
            </a:r>
          </a:p>
        </p:txBody>
      </p:sp>
      <p:sp>
        <p:nvSpPr>
          <p:cNvPr id="357405" name="Line 29"/>
          <p:cNvSpPr>
            <a:spLocks noChangeShapeType="1"/>
          </p:cNvSpPr>
          <p:nvPr/>
        </p:nvSpPr>
        <p:spPr bwMode="auto">
          <a:xfrm>
            <a:off x="7740650" y="3860800"/>
            <a:ext cx="215900" cy="0"/>
          </a:xfrm>
          <a:prstGeom prst="line">
            <a:avLst/>
          </a:prstGeom>
          <a:noFill/>
          <a:ln w="9525">
            <a:solidFill>
              <a:schemeClr val="tx1"/>
            </a:solidFill>
            <a:round/>
            <a:headEnd/>
            <a:tailEnd type="triangle" w="med" len="med"/>
          </a:ln>
          <a:effectLst/>
        </p:spPr>
        <p:txBody>
          <a:bodyPr/>
          <a:lstStyle/>
          <a:p>
            <a:endParaRPr lang="el-GR" dirty="0"/>
          </a:p>
        </p:txBody>
      </p:sp>
      <p:sp>
        <p:nvSpPr>
          <p:cNvPr id="357406" name="Rectangle 30"/>
          <p:cNvSpPr>
            <a:spLocks noChangeArrowheads="1"/>
          </p:cNvSpPr>
          <p:nvPr/>
        </p:nvSpPr>
        <p:spPr bwMode="auto">
          <a:xfrm>
            <a:off x="7956550" y="3716338"/>
            <a:ext cx="936625" cy="360362"/>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ΠΕΛΑΤΕΣ</a:t>
            </a:r>
          </a:p>
        </p:txBody>
      </p:sp>
      <p:sp>
        <p:nvSpPr>
          <p:cNvPr id="357407" name="Line 31"/>
          <p:cNvSpPr>
            <a:spLocks noChangeShapeType="1"/>
          </p:cNvSpPr>
          <p:nvPr/>
        </p:nvSpPr>
        <p:spPr bwMode="auto">
          <a:xfrm>
            <a:off x="8459788" y="4076700"/>
            <a:ext cx="0" cy="215900"/>
          </a:xfrm>
          <a:prstGeom prst="line">
            <a:avLst/>
          </a:prstGeom>
          <a:noFill/>
          <a:ln w="9525">
            <a:solidFill>
              <a:schemeClr val="tx1"/>
            </a:solidFill>
            <a:round/>
            <a:headEnd/>
            <a:tailEnd type="triangle" w="med" len="med"/>
          </a:ln>
          <a:effectLst/>
        </p:spPr>
        <p:txBody>
          <a:bodyPr/>
          <a:lstStyle/>
          <a:p>
            <a:endParaRPr lang="el-GR" dirty="0"/>
          </a:p>
        </p:txBody>
      </p:sp>
      <p:sp>
        <p:nvSpPr>
          <p:cNvPr id="357408" name="Rectangle 32"/>
          <p:cNvSpPr>
            <a:spLocks noChangeArrowheads="1"/>
          </p:cNvSpPr>
          <p:nvPr/>
        </p:nvSpPr>
        <p:spPr bwMode="auto">
          <a:xfrm>
            <a:off x="8101013" y="4292600"/>
            <a:ext cx="720725" cy="503238"/>
          </a:xfrm>
          <a:prstGeom prst="rect">
            <a:avLst/>
          </a:prstGeom>
          <a:solidFill>
            <a:schemeClr val="bg2"/>
          </a:solidFill>
          <a:ln w="9525">
            <a:solidFill>
              <a:schemeClr val="tx1"/>
            </a:solidFill>
            <a:miter lim="800000"/>
            <a:headEnd/>
            <a:tailEnd/>
          </a:ln>
          <a:effectLst/>
        </p:spPr>
        <p:txBody>
          <a:bodyPr wrap="none" anchor="ctr"/>
          <a:lstStyle/>
          <a:p>
            <a:pPr algn="ctr"/>
            <a:r>
              <a:rPr lang="el-GR" sz="1200" b="1" dirty="0"/>
              <a:t>ΧΡΗΜΑ</a:t>
            </a:r>
            <a:r>
              <a:rPr lang="el-GR" sz="1200" b="1" dirty="0">
                <a:effectLst>
                  <a:outerShdw blurRad="38100" dist="38100" dir="2700000" algn="tl">
                    <a:srgbClr val="FFFFFF"/>
                  </a:outerShdw>
                </a:effectLst>
              </a:rPr>
              <a:t> </a:t>
            </a:r>
          </a:p>
        </p:txBody>
      </p:sp>
    </p:spTree>
  </p:cSld>
  <p:clrMapOvr>
    <a:masterClrMapping/>
  </p:clrMapOvr>
  <p:transition advClick="0" advTm="5000"/>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179512" y="188640"/>
            <a:ext cx="8784976" cy="6408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1052736"/>
            <a:ext cx="8712968" cy="5472608"/>
          </a:xfrm>
        </p:spPr>
        <p:txBody>
          <a:bodyPr>
            <a:normAutofit/>
          </a:bodyPr>
          <a:lstStyle/>
          <a:p>
            <a:pPr algn="just"/>
            <a:r>
              <a:rPr lang="el-GR" b="1" dirty="0" smtClean="0">
                <a:solidFill>
                  <a:schemeClr val="accent4">
                    <a:lumMod val="50000"/>
                  </a:schemeClr>
                </a:solidFill>
                <a:latin typeface="Calibri" pitchFamily="34" charset="0"/>
              </a:rPr>
              <a:t>Στην περίπτωση αυτή, κατά τη οποία η πωληθείσα ποσότητα, στο τέλος της χρήσης, παραμένει εντός ομίλου, υποστηρίζονται δύο βασικές απόψεις: </a:t>
            </a:r>
          </a:p>
          <a:p>
            <a:pPr marL="514350" indent="-514350" algn="just">
              <a:buFont typeface="+mj-lt"/>
              <a:buAutoNum type="arabicPeriod"/>
            </a:pPr>
            <a:r>
              <a:rPr lang="el-GR" dirty="0" smtClean="0">
                <a:solidFill>
                  <a:srgbClr val="FFC000"/>
                </a:solidFill>
                <a:latin typeface="Calibri" pitchFamily="34" charset="0"/>
              </a:rPr>
              <a:t>Κατά την πρώτη άποψη, </a:t>
            </a:r>
            <a:r>
              <a:rPr lang="el-GR" b="1" dirty="0" smtClean="0">
                <a:solidFill>
                  <a:srgbClr val="FFC000"/>
                </a:solidFill>
                <a:latin typeface="Calibri" pitchFamily="34" charset="0"/>
              </a:rPr>
              <a:t>ολόκληρο το ποσό κέρδους από τη διεταιρική συναλλαγή πρέπει να εξαλειφθεί. </a:t>
            </a:r>
          </a:p>
          <a:p>
            <a:pPr marL="514350" indent="-514350" algn="just">
              <a:buFont typeface="+mj-lt"/>
              <a:buAutoNum type="arabicPeriod"/>
            </a:pPr>
            <a:r>
              <a:rPr lang="el-GR" dirty="0" smtClean="0">
                <a:solidFill>
                  <a:srgbClr val="0000CC"/>
                </a:solidFill>
                <a:latin typeface="Calibri" pitchFamily="34" charset="0"/>
              </a:rPr>
              <a:t>Κατά τη δεύτερη άποψη, </a:t>
            </a:r>
            <a:r>
              <a:rPr lang="el-GR" b="1" dirty="0" smtClean="0">
                <a:solidFill>
                  <a:srgbClr val="0000CC"/>
                </a:solidFill>
                <a:latin typeface="Calibri" pitchFamily="34" charset="0"/>
              </a:rPr>
              <a:t>η εξάλειψη του κέρδους πρέπει να είναι μερική και αντίστοιχη προς το ποσοστό συμμετοχής της μητρικής στη θυγατρική, ενώ το υπόλοιπο ποσό κέρδους, που αντιστοιχεί στο ποσοστό με το οποίο η μειοψηφία μετέχει στο κεφάλαιο της θυγατρικής, πρέπει να εμφανιστεί στον ενοποιημένο ισολογισμό στην κατηγορία των δικαιωμάτων μειοψηφίας. </a:t>
            </a:r>
            <a:endParaRPr lang="el-GR" dirty="0">
              <a:solidFill>
                <a:srgbClr val="0000CC"/>
              </a:solidFill>
              <a:latin typeface="Calibri" pitchFamily="34" charset="0"/>
            </a:endParaRPr>
          </a:p>
        </p:txBody>
      </p:sp>
      <p:sp>
        <p:nvSpPr>
          <p:cNvPr id="3" name="2 - Τίτλος"/>
          <p:cNvSpPr>
            <a:spLocks noGrp="1"/>
          </p:cNvSpPr>
          <p:nvPr>
            <p:ph type="title"/>
          </p:nvPr>
        </p:nvSpPr>
        <p:spPr>
          <a:xfrm>
            <a:off x="0" y="0"/>
            <a:ext cx="8964488" cy="1052736"/>
          </a:xfrm>
        </p:spPr>
        <p:txBody>
          <a:bodyPr>
            <a:noAutofit/>
          </a:bodyPr>
          <a:lstStyle/>
          <a:p>
            <a:pPr algn="ctr"/>
            <a:r>
              <a:rPr lang="el-GR" sz="3200" b="1" dirty="0" smtClean="0">
                <a:solidFill>
                  <a:srgbClr val="7030A0"/>
                </a:solidFill>
                <a:latin typeface="Calibri" pitchFamily="34" charset="0"/>
              </a:rPr>
              <a:t>Διάθεση Εμπορευμάτων από Εξαρτημένη </a:t>
            </a:r>
            <a:br>
              <a:rPr lang="el-GR" sz="3200" b="1" dirty="0" smtClean="0">
                <a:solidFill>
                  <a:srgbClr val="7030A0"/>
                </a:solidFill>
                <a:latin typeface="Calibri" pitchFamily="34" charset="0"/>
              </a:rPr>
            </a:br>
            <a:r>
              <a:rPr lang="el-GR" sz="3200" b="1" dirty="0" smtClean="0">
                <a:solidFill>
                  <a:srgbClr val="7030A0"/>
                </a:solidFill>
                <a:latin typeface="Calibri" pitchFamily="34" charset="0"/>
              </a:rPr>
              <a:t>κατά 70% σε Κυρίαρχη </a:t>
            </a:r>
            <a:endParaRPr lang="el-GR" sz="3200" dirty="0">
              <a:solidFill>
                <a:srgbClr val="7030A0"/>
              </a:solidFill>
              <a:latin typeface="Calibri" pitchFamily="34" charset="0"/>
            </a:endParaRPr>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0" y="1124744"/>
            <a:ext cx="8892480" cy="5472608"/>
          </a:xfrm>
        </p:spPr>
        <p:txBody>
          <a:bodyPr/>
          <a:lstStyle/>
          <a:p>
            <a:pPr algn="just"/>
            <a:r>
              <a:rPr lang="el-GR" dirty="0" smtClean="0">
                <a:latin typeface="Calibri" pitchFamily="34" charset="0"/>
              </a:rPr>
              <a:t>Έστω, στις 1-11-2015, η θυγατρική εταιρία </a:t>
            </a:r>
            <a:r>
              <a:rPr lang="el-GR" b="1" dirty="0" smtClean="0">
                <a:solidFill>
                  <a:srgbClr val="0000CC"/>
                </a:solidFill>
                <a:latin typeface="Calibri" pitchFamily="34" charset="0"/>
              </a:rPr>
              <a:t>Θ</a:t>
            </a:r>
            <a:r>
              <a:rPr lang="el-GR" dirty="0" smtClean="0">
                <a:latin typeface="Calibri" pitchFamily="34" charset="0"/>
              </a:rPr>
              <a:t> αγόρασε 10 τηλεοράσεις από προμηθευτή της Γ. Γεωργίου προς 100 € την κάθε μία και εν συνεχεία στις 1/12/2015 διέθεσε ποσότητα 8 τηλεοράσεων σε κυρίαρχη </a:t>
            </a:r>
            <a:r>
              <a:rPr lang="el-GR" b="1" dirty="0" smtClean="0">
                <a:solidFill>
                  <a:srgbClr val="C00000"/>
                </a:solidFill>
                <a:latin typeface="Calibri" pitchFamily="34" charset="0"/>
              </a:rPr>
              <a:t>Κ</a:t>
            </a:r>
            <a:r>
              <a:rPr lang="el-GR" dirty="0" smtClean="0">
                <a:latin typeface="Calibri" pitchFamily="34" charset="0"/>
              </a:rPr>
              <a:t> προς 110 € την κάθε μία, με πίστωση, οι οποίες στις 31.12.2015 παρέμειναν στο εσωτερικό του ομίλου και απογράφηκαν από την μητρική. </a:t>
            </a:r>
          </a:p>
          <a:p>
            <a:pPr algn="just"/>
            <a:r>
              <a:rPr lang="el-GR" dirty="0" smtClean="0">
                <a:latin typeface="Calibri" pitchFamily="34" charset="0"/>
              </a:rPr>
              <a:t>Η ιθύνουσα εταιρία </a:t>
            </a:r>
            <a:r>
              <a:rPr lang="el-GR" b="1" dirty="0" smtClean="0">
                <a:solidFill>
                  <a:srgbClr val="C00000"/>
                </a:solidFill>
                <a:latin typeface="Calibri" pitchFamily="34" charset="0"/>
              </a:rPr>
              <a:t>Κ</a:t>
            </a:r>
            <a:r>
              <a:rPr lang="el-GR" dirty="0" smtClean="0">
                <a:latin typeface="Calibri" pitchFamily="34" charset="0"/>
              </a:rPr>
              <a:t> αγόρασε το 70% των μετοχών της </a:t>
            </a:r>
            <a:r>
              <a:rPr lang="el-GR" b="1" dirty="0" smtClean="0">
                <a:solidFill>
                  <a:srgbClr val="0000CC"/>
                </a:solidFill>
                <a:latin typeface="Calibri" pitchFamily="34" charset="0"/>
              </a:rPr>
              <a:t>Θ</a:t>
            </a:r>
            <a:r>
              <a:rPr lang="el-GR" dirty="0" smtClean="0">
                <a:latin typeface="Calibri" pitchFamily="34" charset="0"/>
              </a:rPr>
              <a:t>, στις 10-5-201</a:t>
            </a:r>
            <a:r>
              <a:rPr lang="en-US" dirty="0" smtClean="0">
                <a:latin typeface="Calibri" pitchFamily="34" charset="0"/>
              </a:rPr>
              <a:t>4</a:t>
            </a:r>
            <a:r>
              <a:rPr lang="el-GR" dirty="0" smtClean="0">
                <a:latin typeface="Calibri" pitchFamily="34" charset="0"/>
              </a:rPr>
              <a:t>, αντί 700 ευρώ. Ο όμιλος επιχειρήσεων </a:t>
            </a:r>
            <a:r>
              <a:rPr lang="el-GR" b="1" dirty="0" smtClean="0">
                <a:solidFill>
                  <a:srgbClr val="C00000"/>
                </a:solidFill>
                <a:latin typeface="Calibri" pitchFamily="34" charset="0"/>
              </a:rPr>
              <a:t>Κ</a:t>
            </a:r>
            <a:r>
              <a:rPr lang="el-GR" dirty="0" smtClean="0">
                <a:latin typeface="Calibri" pitchFamily="34" charset="0"/>
              </a:rPr>
              <a:t> θα καταρτίσει πρώτη φορά ενοποιημένο ισολογισμό 31-12-2015, με πρώτο φορολογικό έτος ενοποίησης το 1.1-31.12.2015. </a:t>
            </a:r>
          </a:p>
          <a:p>
            <a:pPr algn="just"/>
            <a:r>
              <a:rPr lang="el-GR" dirty="0" smtClean="0">
                <a:latin typeface="Calibri" pitchFamily="34" charset="0"/>
              </a:rPr>
              <a:t>Οι ετήσιες οικονομικές καταστάσεις που συνέταξαν οι επιχειρήσεις του ομίλου </a:t>
            </a:r>
            <a:r>
              <a:rPr lang="el-GR" b="1" dirty="0" smtClean="0">
                <a:solidFill>
                  <a:srgbClr val="C00000"/>
                </a:solidFill>
                <a:latin typeface="Calibri" pitchFamily="34" charset="0"/>
              </a:rPr>
              <a:t>Κ</a:t>
            </a:r>
            <a:r>
              <a:rPr lang="el-GR" dirty="0" smtClean="0">
                <a:latin typeface="Calibri" pitchFamily="34" charset="0"/>
              </a:rPr>
              <a:t>, στις 31-12-2015, έχουν ως εξής: </a:t>
            </a:r>
            <a:endParaRPr lang="el-GR" dirty="0">
              <a:latin typeface="Calibri" pitchFamily="34" charset="0"/>
            </a:endParaRPr>
          </a:p>
        </p:txBody>
      </p:sp>
      <p:sp>
        <p:nvSpPr>
          <p:cNvPr id="3" name="2 - Τίτλος"/>
          <p:cNvSpPr>
            <a:spLocks noGrp="1"/>
          </p:cNvSpPr>
          <p:nvPr>
            <p:ph type="title"/>
          </p:nvPr>
        </p:nvSpPr>
        <p:spPr>
          <a:xfrm>
            <a:off x="457200" y="152400"/>
            <a:ext cx="8229600" cy="972344"/>
          </a:xfrm>
        </p:spPr>
        <p:txBody>
          <a:bodyPr>
            <a:normAutofit fontScale="90000"/>
          </a:bodyPr>
          <a:lstStyle/>
          <a:p>
            <a:pPr algn="ctr"/>
            <a:r>
              <a:rPr lang="el-GR" sz="3200" b="1" dirty="0" smtClean="0">
                <a:solidFill>
                  <a:srgbClr val="0000CC"/>
                </a:solidFill>
              </a:rPr>
              <a:t>ΠΑΡΑΔΕΙΓΜΑ ΟΛΙΚΗΣ ΕΞΑΛΕΙΨΗΣ ΔΙΕΤΑΙΡΙΚΟΥ ΚΕΡΔΟΥΣ </a:t>
            </a:r>
            <a:endParaRPr lang="el-GR" sz="3200" dirty="0">
              <a:solidFill>
                <a:srgbClr val="0000CC"/>
              </a:solidFill>
            </a:endParaRPr>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179512" y="260648"/>
            <a:ext cx="8712967" cy="63367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0" y="152400"/>
            <a:ext cx="8964488" cy="1219200"/>
          </a:xfrm>
        </p:spPr>
        <p:txBody>
          <a:bodyPr>
            <a:normAutofit/>
          </a:bodyPr>
          <a:lstStyle/>
          <a:p>
            <a:pPr algn="ctr"/>
            <a:r>
              <a:rPr lang="el-GR" sz="2400" dirty="0" smtClean="0">
                <a:solidFill>
                  <a:srgbClr val="C00000"/>
                </a:solidFill>
              </a:rPr>
              <a:t>Οι λογιστικές εγγραφές </a:t>
            </a:r>
            <a:r>
              <a:rPr lang="el-GR" sz="2400" b="1" dirty="0" smtClean="0">
                <a:solidFill>
                  <a:srgbClr val="C00000"/>
                </a:solidFill>
              </a:rPr>
              <a:t>αναμόρφωσης των ετήσιων οικονομικών καταστάσεων κάθε επιχείρησης , με ολική εξάλειψη του ενδοεταιρικού κέρδους, είναι οι ακόλουθες: </a:t>
            </a:r>
            <a:endParaRPr lang="el-GR" sz="2400" dirty="0">
              <a:solidFill>
                <a:srgbClr val="C00000"/>
              </a:solidFill>
            </a:endParaRPr>
          </a:p>
        </p:txBody>
      </p:sp>
      <p:pic>
        <p:nvPicPr>
          <p:cNvPr id="20482" name="Picture 2"/>
          <p:cNvPicPr>
            <a:picLocks noGrp="1" noChangeAspect="1" noChangeArrowheads="1"/>
          </p:cNvPicPr>
          <p:nvPr>
            <p:ph idx="1"/>
          </p:nvPr>
        </p:nvPicPr>
        <p:blipFill>
          <a:blip r:embed="rId2" cstate="print"/>
          <a:srcRect/>
          <a:stretch>
            <a:fillRect/>
          </a:stretch>
        </p:blipFill>
        <p:spPr bwMode="auto">
          <a:xfrm>
            <a:off x="251520" y="1412776"/>
            <a:ext cx="8712968" cy="51845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179512" y="260648"/>
            <a:ext cx="8712968" cy="63367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457200" y="1524000"/>
            <a:ext cx="8229600" cy="4929336"/>
          </a:xfrm>
        </p:spPr>
        <p:txBody>
          <a:bodyPr/>
          <a:lstStyle/>
          <a:p>
            <a:pPr algn="just"/>
            <a:r>
              <a:rPr lang="el-GR" dirty="0" smtClean="0">
                <a:latin typeface="Calibri" pitchFamily="34" charset="0"/>
              </a:rPr>
              <a:t>Έστω, στις 15-9-2015, η κυρίαρχη εταιρία </a:t>
            </a:r>
            <a:r>
              <a:rPr lang="el-GR" b="1" dirty="0" smtClean="0">
                <a:solidFill>
                  <a:srgbClr val="7030A0"/>
                </a:solidFill>
                <a:latin typeface="Calibri" pitchFamily="34" charset="0"/>
              </a:rPr>
              <a:t>Κ</a:t>
            </a:r>
            <a:r>
              <a:rPr lang="el-GR" dirty="0" smtClean="0">
                <a:latin typeface="Calibri" pitchFamily="34" charset="0"/>
              </a:rPr>
              <a:t> αγόρασε εμπορεύματα αξίας 30 ευρώ αντί 45 ευρώ, τοις μετρητοίς, από εξαρτημένη </a:t>
            </a:r>
            <a:r>
              <a:rPr lang="el-GR" b="1" dirty="0" smtClean="0">
                <a:solidFill>
                  <a:srgbClr val="002060"/>
                </a:solidFill>
                <a:latin typeface="Calibri" pitchFamily="34" charset="0"/>
              </a:rPr>
              <a:t>Ε</a:t>
            </a:r>
            <a:r>
              <a:rPr lang="el-GR" dirty="0" smtClean="0">
                <a:latin typeface="Calibri" pitchFamily="34" charset="0"/>
              </a:rPr>
              <a:t> κατά 60%, τα οποία διέθεσε σε τρίτους εκτός ομίλου, κατά την διάρκεια της χρήσης. Η κυρίαρχη εταιρία </a:t>
            </a:r>
            <a:r>
              <a:rPr lang="el-GR" b="1" dirty="0" smtClean="0">
                <a:solidFill>
                  <a:srgbClr val="7030A0"/>
                </a:solidFill>
                <a:latin typeface="Calibri" pitchFamily="34" charset="0"/>
              </a:rPr>
              <a:t>Κ</a:t>
            </a:r>
            <a:r>
              <a:rPr lang="el-GR" dirty="0" smtClean="0">
                <a:latin typeface="Calibri" pitchFamily="34" charset="0"/>
              </a:rPr>
              <a:t> αγόρασε το 60% των μετοχών της </a:t>
            </a:r>
            <a:r>
              <a:rPr lang="el-GR" b="1" dirty="0" smtClean="0">
                <a:solidFill>
                  <a:srgbClr val="0000CC"/>
                </a:solidFill>
                <a:latin typeface="Calibri" pitchFamily="34" charset="0"/>
              </a:rPr>
              <a:t>Ε,</a:t>
            </a:r>
            <a:r>
              <a:rPr lang="el-GR" dirty="0" smtClean="0">
                <a:latin typeface="Calibri" pitchFamily="34" charset="0"/>
              </a:rPr>
              <a:t> στις 10-5-2014, αντί 600 ευρώ. Ο όμιλος επιχειρήσεων </a:t>
            </a:r>
            <a:r>
              <a:rPr lang="el-GR" b="1" dirty="0" smtClean="0">
                <a:solidFill>
                  <a:srgbClr val="FFC000"/>
                </a:solidFill>
                <a:latin typeface="Calibri" pitchFamily="34" charset="0"/>
              </a:rPr>
              <a:t>Κ+Ε</a:t>
            </a:r>
            <a:r>
              <a:rPr lang="el-GR" dirty="0" smtClean="0">
                <a:latin typeface="Calibri" pitchFamily="34" charset="0"/>
              </a:rPr>
              <a:t> θα καταρτίσει πρώτη φορά ενοποιημένο ισολογισμό στις 31-12-2015, με πρώτο φορολογικό έτος ενοποίησης το 1.1-31.12.2015. </a:t>
            </a:r>
            <a:endParaRPr lang="el-GR" dirty="0">
              <a:latin typeface="Calibri" pitchFamily="34" charset="0"/>
            </a:endParaRPr>
          </a:p>
        </p:txBody>
      </p:sp>
      <p:sp>
        <p:nvSpPr>
          <p:cNvPr id="3" name="2 - Τίτλος"/>
          <p:cNvSpPr>
            <a:spLocks noGrp="1"/>
          </p:cNvSpPr>
          <p:nvPr>
            <p:ph type="title"/>
          </p:nvPr>
        </p:nvSpPr>
        <p:spPr/>
        <p:txBody>
          <a:bodyPr>
            <a:normAutofit/>
          </a:bodyPr>
          <a:lstStyle/>
          <a:p>
            <a:pPr algn="ctr"/>
            <a:r>
              <a:rPr lang="el-GR" sz="2400" b="1" dirty="0" smtClean="0">
                <a:solidFill>
                  <a:srgbClr val="0070C0"/>
                </a:solidFill>
                <a:latin typeface="Calibri" pitchFamily="34" charset="0"/>
              </a:rPr>
              <a:t>Παράδειγμα Διάθεσης Εμπορευμάτων από Εξαρτημένη κατά 60% σε Κυρίαρχη, τα οποία στο τέλος της χρήσης δεν εμφανίζονται στην απογραφή, επειδή πουλήθηκαν σε τρίτους εκτός ομίλου. </a:t>
            </a:r>
            <a:endParaRPr lang="el-GR" sz="2400" dirty="0">
              <a:solidFill>
                <a:srgbClr val="0070C0"/>
              </a:solidFill>
              <a:latin typeface="Calibri" pitchFamily="34" charset="0"/>
            </a:endParaRPr>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323528" y="332656"/>
            <a:ext cx="8640960" cy="62646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457200" y="980728"/>
            <a:ext cx="8229600" cy="5400600"/>
          </a:xfrm>
        </p:spPr>
        <p:txBody>
          <a:bodyPr/>
          <a:lstStyle/>
          <a:p>
            <a:pPr marL="0" algn="just">
              <a:lnSpc>
                <a:spcPct val="80000"/>
              </a:lnSpc>
              <a:buNone/>
            </a:pPr>
            <a:r>
              <a:rPr lang="el-GR" sz="2800" b="1" dirty="0" smtClean="0">
                <a:solidFill>
                  <a:schemeClr val="bg1"/>
                </a:solidFill>
              </a:rPr>
              <a:t>Όμιλος </a:t>
            </a:r>
            <a:r>
              <a:rPr lang="el-GR" sz="2800" dirty="0" smtClean="0">
                <a:solidFill>
                  <a:schemeClr val="bg1"/>
                </a:solidFill>
              </a:rPr>
              <a:t>επιχειρήσεων για την επιστήμη της λογιστικής ορίζεται ένα </a:t>
            </a:r>
            <a:r>
              <a:rPr lang="el-GR" sz="2800" b="1" dirty="0" smtClean="0">
                <a:solidFill>
                  <a:schemeClr val="bg1"/>
                </a:solidFill>
              </a:rPr>
              <a:t>σύνολο  επιχειρήσεων (ομοειδών ή μη), στο οποίο μια εταιρία, η μητρική επιχείρηση ασκεί άμεσα ή έμμεσα έλεγχο</a:t>
            </a:r>
            <a:r>
              <a:rPr lang="el-GR" sz="2800" dirty="0" smtClean="0">
                <a:solidFill>
                  <a:schemeClr val="bg1"/>
                </a:solidFill>
              </a:rPr>
              <a:t>  επί των άλλων επιχειρήσεων. </a:t>
            </a:r>
          </a:p>
          <a:p>
            <a:pPr algn="just">
              <a:lnSpc>
                <a:spcPct val="80000"/>
              </a:lnSpc>
              <a:buNone/>
            </a:pPr>
            <a:endParaRPr lang="el-GR" sz="2800" dirty="0" smtClean="0"/>
          </a:p>
          <a:p>
            <a:pPr algn="just">
              <a:lnSpc>
                <a:spcPct val="80000"/>
              </a:lnSpc>
            </a:pPr>
            <a:r>
              <a:rPr lang="el-GR" sz="2800" b="1" dirty="0" smtClean="0">
                <a:solidFill>
                  <a:srgbClr val="FFC000"/>
                </a:solidFill>
              </a:rPr>
              <a:t>Όμιλο επιχειρήσεων μπορεί να συγκροτήσουν και </a:t>
            </a:r>
            <a:r>
              <a:rPr lang="el-GR" sz="2800" b="1" dirty="0" smtClean="0">
                <a:solidFill>
                  <a:srgbClr val="FF0000"/>
                </a:solidFill>
              </a:rPr>
              <a:t>όσες επιχειρήσεις δεν συνδέονται μετοχικά </a:t>
            </a:r>
            <a:r>
              <a:rPr lang="el-GR" sz="2800" b="1" dirty="0" smtClean="0">
                <a:solidFill>
                  <a:srgbClr val="FFC000"/>
                </a:solidFill>
              </a:rPr>
              <a:t>μεταξύ τους, </a:t>
            </a:r>
            <a:r>
              <a:rPr lang="el-GR" sz="2800" b="1" dirty="0" smtClean="0">
                <a:solidFill>
                  <a:srgbClr val="0000CC"/>
                </a:solidFill>
              </a:rPr>
              <a:t>εφόσον όμως έχουν τεθεί κάτω από ενιαία διεύθυνση</a:t>
            </a:r>
            <a:r>
              <a:rPr lang="el-GR" sz="2800" b="1" dirty="0" smtClean="0">
                <a:solidFill>
                  <a:srgbClr val="FFC000"/>
                </a:solidFill>
              </a:rPr>
              <a:t> ή τα διοικητικά, διαχειριστικά ή εποπτικά όργανά τους </a:t>
            </a:r>
            <a:r>
              <a:rPr lang="el-GR" sz="2800" b="1" dirty="0" smtClean="0">
                <a:solidFill>
                  <a:srgbClr val="7030A0"/>
                </a:solidFill>
              </a:rPr>
              <a:t>αποτελούνται κατά πλειοψηφία από τα ίδια πρόσωπα.</a:t>
            </a:r>
          </a:p>
          <a:p>
            <a:endParaRPr lang="el-GR" dirty="0"/>
          </a:p>
        </p:txBody>
      </p:sp>
      <p:sp>
        <p:nvSpPr>
          <p:cNvPr id="3" name="2 - Τίτλος"/>
          <p:cNvSpPr>
            <a:spLocks noGrp="1"/>
          </p:cNvSpPr>
          <p:nvPr>
            <p:ph type="title"/>
          </p:nvPr>
        </p:nvSpPr>
        <p:spPr>
          <a:xfrm>
            <a:off x="0" y="152400"/>
            <a:ext cx="9144000" cy="756320"/>
          </a:xfrm>
        </p:spPr>
        <p:txBody>
          <a:bodyPr>
            <a:normAutofit/>
          </a:bodyPr>
          <a:lstStyle/>
          <a:p>
            <a:pPr algn="ctr"/>
            <a:r>
              <a:rPr lang="el-GR" sz="3600" b="1" dirty="0" smtClean="0">
                <a:solidFill>
                  <a:srgbClr val="0000FF"/>
                </a:solidFill>
              </a:rPr>
              <a:t>ΟΡΙΣΜΟΣ ΕΠΙΧΕΙΡΗΜΑΤΙΚΩΝ ΟΜΙΛΩΝ</a:t>
            </a:r>
            <a:endParaRPr lang="el-GR" sz="3600" b="1" dirty="0">
              <a:solidFill>
                <a:srgbClr val="0000FF"/>
              </a:solidFill>
            </a:endParaRPr>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251520" y="188640"/>
            <a:ext cx="8712967" cy="6408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179512" y="188640"/>
            <a:ext cx="8784975" cy="64807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normAutofit fontScale="90000"/>
          </a:bodyPr>
          <a:lstStyle/>
          <a:p>
            <a:pPr algn="ctr"/>
            <a:r>
              <a:rPr lang="el-GR" b="1" dirty="0" smtClean="0">
                <a:solidFill>
                  <a:srgbClr val="FF3300"/>
                </a:solidFill>
              </a:rPr>
              <a:t>ΕΠΕΝΔΥΤΙΚΕΣ ΕΠΙΧΕΙΡΗΣΕΙΣ </a:t>
            </a:r>
            <a:r>
              <a:rPr lang="en-US" b="1" dirty="0" smtClean="0">
                <a:solidFill>
                  <a:srgbClr val="FF3300"/>
                </a:solidFill>
              </a:rPr>
              <a:t>[i]</a:t>
            </a:r>
            <a:endParaRPr lang="el-GR" dirty="0">
              <a:solidFill>
                <a:srgbClr val="FF3300"/>
              </a:solidFill>
            </a:endParaRPr>
          </a:p>
        </p:txBody>
      </p:sp>
      <p:sp>
        <p:nvSpPr>
          <p:cNvPr id="3" name="2 - Θέση περιεχομένου"/>
          <p:cNvSpPr>
            <a:spLocks noGrp="1"/>
          </p:cNvSpPr>
          <p:nvPr>
            <p:ph idx="1"/>
          </p:nvPr>
        </p:nvSpPr>
        <p:spPr>
          <a:xfrm>
            <a:off x="179512" y="980728"/>
            <a:ext cx="8640960" cy="5616624"/>
          </a:xfrm>
        </p:spPr>
        <p:txBody>
          <a:bodyPr>
            <a:normAutofit/>
          </a:bodyPr>
          <a:lstStyle/>
          <a:p>
            <a:pPr algn="just"/>
            <a:r>
              <a:rPr lang="el-GR" dirty="0" smtClean="0"/>
              <a:t>Σύμφωνα με το Δ.Π.Χ.Α.</a:t>
            </a:r>
            <a:r>
              <a:rPr lang="en-US" dirty="0" smtClean="0"/>
              <a:t> </a:t>
            </a:r>
            <a:r>
              <a:rPr lang="el-GR" dirty="0" smtClean="0"/>
              <a:t>10, υπάρχουν συγκεκριμένες αναφορές για τις επενδυτικές επιχειρήσεις. Στις περιπτώσεις αυτές, η εταιρεία επενδύσεων δεν ενοποιεί τις οικονομικές καταστάσεις, όταν αποκτά τον έλεγχο κάποιας επιχείρησης. Για τον λόγο αυτόν, θα πρέπει να εξεταστεί αναλυτικά εάν πληροί κάποια από τα ακόλουθα χαρακτηριστικά, ώστε να θεωρείται η επιχείρηση ως εταιρεία επενδύσεων: </a:t>
            </a:r>
            <a:endParaRPr lang="en-US" dirty="0" smtClean="0"/>
          </a:p>
          <a:p>
            <a:pPr algn="just"/>
            <a:r>
              <a:rPr lang="el-GR" dirty="0" smtClean="0"/>
              <a:t>1. να έχει πάνω από μία επένδυση, </a:t>
            </a:r>
            <a:endParaRPr lang="en-US" dirty="0" smtClean="0"/>
          </a:p>
          <a:p>
            <a:pPr algn="just"/>
            <a:r>
              <a:rPr lang="el-GR" dirty="0" smtClean="0"/>
              <a:t>2. να έχει πάνω από έναν επενδυτή, </a:t>
            </a:r>
            <a:endParaRPr lang="en-US" dirty="0" smtClean="0"/>
          </a:p>
          <a:p>
            <a:pPr algn="just"/>
            <a:r>
              <a:rPr lang="el-GR" dirty="0" smtClean="0"/>
              <a:t>3. να έχει επενδυτές που δεν σχετίζονται με την επιχείρηση, </a:t>
            </a:r>
            <a:endParaRPr lang="en-US" dirty="0" smtClean="0"/>
          </a:p>
          <a:p>
            <a:pPr algn="just"/>
            <a:r>
              <a:rPr lang="el-GR" dirty="0" smtClean="0"/>
              <a:t>4. να έχει συμφέροντα με μορφή επενδύσεων κεφαλαίου.</a:t>
            </a:r>
            <a:endParaRPr lang="el-GR" dirty="0"/>
          </a:p>
        </p:txBody>
      </p: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normAutofit fontScale="90000"/>
          </a:bodyPr>
          <a:lstStyle/>
          <a:p>
            <a:pPr algn="ctr"/>
            <a:r>
              <a:rPr lang="el-GR" b="1" dirty="0" smtClean="0">
                <a:solidFill>
                  <a:srgbClr val="FF3300"/>
                </a:solidFill>
              </a:rPr>
              <a:t>ΕΠΕΝΔΥΤΙΚΕΣ ΕΠΙΧΕΙΡΗΣΕΙΣ </a:t>
            </a:r>
            <a:r>
              <a:rPr lang="en-US" b="1" dirty="0" smtClean="0">
                <a:solidFill>
                  <a:srgbClr val="FF3300"/>
                </a:solidFill>
              </a:rPr>
              <a:t>[ii]</a:t>
            </a:r>
            <a:endParaRPr lang="el-GR" dirty="0">
              <a:solidFill>
                <a:srgbClr val="FF3300"/>
              </a:solidFill>
            </a:endParaRPr>
          </a:p>
        </p:txBody>
      </p:sp>
      <p:sp>
        <p:nvSpPr>
          <p:cNvPr id="3" name="2 - Θέση περιεχομένου"/>
          <p:cNvSpPr>
            <a:spLocks noGrp="1"/>
          </p:cNvSpPr>
          <p:nvPr>
            <p:ph idx="1"/>
          </p:nvPr>
        </p:nvSpPr>
        <p:spPr>
          <a:xfrm>
            <a:off x="323528" y="980728"/>
            <a:ext cx="8363272" cy="5616624"/>
          </a:xfrm>
        </p:spPr>
        <p:txBody>
          <a:bodyPr>
            <a:normAutofit/>
          </a:bodyPr>
          <a:lstStyle/>
          <a:p>
            <a:pPr algn="just"/>
            <a:r>
              <a:rPr lang="el-GR" dirty="0" smtClean="0"/>
              <a:t>Η εταιρεία επενδύσεων οφείλει να αποτιμά τη θυγατρική στην εύλογη αξία μέσω των κερδών ή ζημίας, σύμφωνα με το Δ.Π.Χ.Α.</a:t>
            </a:r>
            <a:r>
              <a:rPr lang="en-US" dirty="0" smtClean="0"/>
              <a:t> </a:t>
            </a:r>
            <a:r>
              <a:rPr lang="el-GR" dirty="0" smtClean="0"/>
              <a:t>9 ή το Δ.Λ.Π.</a:t>
            </a:r>
            <a:r>
              <a:rPr lang="en-US" dirty="0" smtClean="0"/>
              <a:t> </a:t>
            </a:r>
            <a:r>
              <a:rPr lang="el-GR" dirty="0" smtClean="0"/>
              <a:t>39. Θα πρέπει όμως η θυγατρική αυτή να ενοποιηθεί, εφόσον παρέχει υπηρεσίες που σχετίζονται με τις επενδυτικές υπηρεσίες της εταιρείας επενδύσεων. Στο Δ.Π.Χ.Α.</a:t>
            </a:r>
            <a:r>
              <a:rPr lang="en-US" dirty="0" smtClean="0"/>
              <a:t> </a:t>
            </a:r>
            <a:r>
              <a:rPr lang="el-GR" dirty="0" smtClean="0"/>
              <a:t>10 δεν αναφέρονται ειδικότερες ανάγκες παροχής πληροφόρησης, καθώς οι ανάγκες αυτές καλύπτονται από το Δ.Π.Χ.Α.</a:t>
            </a:r>
            <a:r>
              <a:rPr lang="en-US" dirty="0" smtClean="0"/>
              <a:t> </a:t>
            </a:r>
            <a:r>
              <a:rPr lang="el-GR" dirty="0" smtClean="0"/>
              <a:t>12 που εξειδικεύεται ακριβώς στην παροχή πληροφόρησης.</a:t>
            </a:r>
            <a:endParaRPr lang="el-GR" dirty="0"/>
          </a:p>
        </p:txBody>
      </p:sp>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778098"/>
          </a:xfrm>
        </p:spPr>
        <p:txBody>
          <a:bodyPr/>
          <a:lstStyle/>
          <a:p>
            <a:pPr algn="ctr"/>
            <a:r>
              <a:rPr lang="el-GR" b="1" dirty="0">
                <a:solidFill>
                  <a:srgbClr val="002060"/>
                </a:solidFill>
              </a:rPr>
              <a:t>Λογιστικές </a:t>
            </a:r>
            <a:r>
              <a:rPr lang="el-GR" b="1" dirty="0" smtClean="0">
                <a:solidFill>
                  <a:srgbClr val="002060"/>
                </a:solidFill>
              </a:rPr>
              <a:t>Απαιτήσεις</a:t>
            </a:r>
            <a:r>
              <a:rPr lang="en-US" b="1" dirty="0" smtClean="0">
                <a:solidFill>
                  <a:srgbClr val="002060"/>
                </a:solidFill>
              </a:rPr>
              <a:t> </a:t>
            </a:r>
            <a:r>
              <a:rPr lang="el-GR" b="1" dirty="0" smtClean="0">
                <a:solidFill>
                  <a:srgbClr val="002060"/>
                </a:solidFill>
              </a:rPr>
              <a:t>ΔΠΧΑ 10</a:t>
            </a:r>
            <a:endParaRPr lang="el-GR" b="1" dirty="0">
              <a:solidFill>
                <a:srgbClr val="002060"/>
              </a:solidFill>
            </a:endParaRPr>
          </a:p>
        </p:txBody>
      </p:sp>
      <p:sp>
        <p:nvSpPr>
          <p:cNvPr id="3" name="2 - Θέση περιεχομένου"/>
          <p:cNvSpPr>
            <a:spLocks noGrp="1"/>
          </p:cNvSpPr>
          <p:nvPr>
            <p:ph idx="1"/>
          </p:nvPr>
        </p:nvSpPr>
        <p:spPr>
          <a:xfrm>
            <a:off x="457200" y="1196752"/>
            <a:ext cx="8229600" cy="5400600"/>
          </a:xfrm>
        </p:spPr>
        <p:txBody>
          <a:bodyPr>
            <a:normAutofit/>
          </a:bodyPr>
          <a:lstStyle/>
          <a:p>
            <a:pPr algn="just"/>
            <a:r>
              <a:rPr lang="el-GR" dirty="0"/>
              <a:t>Η μητρική εταιρεία συντάσσει τις ενοποιημένες οικονομικές καταστάσεις χρησιμοποιώντας ομοιόμορφες λογιστικές πολιτικές για όμοιες συναλλαγές και άλλα συμβάντα σε όμοιες συνθήκες. </a:t>
            </a:r>
          </a:p>
          <a:p>
            <a:pPr algn="just"/>
            <a:r>
              <a:rPr lang="el-GR" dirty="0" smtClean="0"/>
              <a:t>Η </a:t>
            </a:r>
            <a:r>
              <a:rPr lang="el-GR" dirty="0"/>
              <a:t>ενοποίηση μιας εκδότριας αρχίζει από την ημερομηνία που ο επενδυτής αποκτά τον έλεγχό της και παύει όταν ο επενδυτής χάσει τον έλεγχό της.</a:t>
            </a:r>
          </a:p>
          <a:p>
            <a:pPr algn="just"/>
            <a:r>
              <a:rPr lang="el-GR" dirty="0" smtClean="0"/>
              <a:t>Οι </a:t>
            </a:r>
            <a:r>
              <a:rPr lang="el-GR" dirty="0"/>
              <a:t>παράγραφοι B86–B93 παρέχουν κατευθύνσεις για την κατάρτιση των ενοποιημένων οικονομικών καταστάσεων.</a:t>
            </a:r>
          </a:p>
        </p:txBody>
      </p:sp>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normAutofit fontScale="90000"/>
          </a:bodyPr>
          <a:lstStyle/>
          <a:p>
            <a:pPr algn="ctr"/>
            <a:r>
              <a:rPr lang="el-GR" b="1" dirty="0">
                <a:solidFill>
                  <a:schemeClr val="bg1">
                    <a:lumMod val="95000"/>
                    <a:lumOff val="5000"/>
                  </a:schemeClr>
                </a:solidFill>
              </a:rPr>
              <a:t>Διαδικασίες </a:t>
            </a:r>
            <a:r>
              <a:rPr lang="el-GR" b="1" dirty="0" smtClean="0">
                <a:solidFill>
                  <a:schemeClr val="bg1">
                    <a:lumMod val="95000"/>
                    <a:lumOff val="5000"/>
                  </a:schemeClr>
                </a:solidFill>
              </a:rPr>
              <a:t>Ενοποίησης [</a:t>
            </a:r>
            <a:r>
              <a:rPr lang="en-US" b="1" dirty="0" smtClean="0">
                <a:solidFill>
                  <a:schemeClr val="bg1">
                    <a:lumMod val="95000"/>
                    <a:lumOff val="5000"/>
                  </a:schemeClr>
                </a:solidFill>
              </a:rPr>
              <a:t>i]</a:t>
            </a:r>
            <a:endParaRPr lang="el-GR" b="1" dirty="0">
              <a:solidFill>
                <a:schemeClr val="bg1">
                  <a:lumMod val="95000"/>
                  <a:lumOff val="5000"/>
                </a:schemeClr>
              </a:solidFill>
            </a:endParaRPr>
          </a:p>
        </p:txBody>
      </p:sp>
      <p:sp>
        <p:nvSpPr>
          <p:cNvPr id="3" name="2 - Θέση περιεχομένου"/>
          <p:cNvSpPr>
            <a:spLocks noGrp="1"/>
          </p:cNvSpPr>
          <p:nvPr>
            <p:ph idx="1"/>
          </p:nvPr>
        </p:nvSpPr>
        <p:spPr>
          <a:xfrm>
            <a:off x="251520" y="1052736"/>
            <a:ext cx="8640960" cy="5544616"/>
          </a:xfrm>
        </p:spPr>
        <p:txBody>
          <a:bodyPr>
            <a:normAutofit/>
          </a:bodyPr>
          <a:lstStyle/>
          <a:p>
            <a:pPr algn="just"/>
            <a:r>
              <a:rPr lang="el-GR" dirty="0"/>
              <a:t>Οι ενοποιημένες οικονομικές καταστάσεις: </a:t>
            </a:r>
          </a:p>
          <a:p>
            <a:pPr algn="just"/>
            <a:r>
              <a:rPr lang="el-GR" dirty="0"/>
              <a:t>α)	συνδυάζουν όμοια στοιχεία ενεργητικού, υποχρεώσεις, ίδια κεφάλαια, έσοδα, έξοδα και ταμειακές ροές της μητρικής εταιρείας με τις θυγατρικές της. </a:t>
            </a:r>
          </a:p>
          <a:p>
            <a:pPr algn="just"/>
            <a:r>
              <a:rPr lang="el-GR" dirty="0"/>
              <a:t>β)	συμψηφίζουν (απαλείφουν) τη λογιστική αξία της επένδυσης της μητρικής εταιρίας σε κάθε θυγατρική και το ποσοστό της μητρικής στα ίδια κεφάλαια κάθε θυγατρικής (το ΔΠΧΑ 3 εξηγεί τον τρόπο με τον οποίο αντιμετωπίζεται λογιστικά κάθε σχετική υπεραξία</a:t>
            </a:r>
            <a:r>
              <a:rPr lang="el-GR" dirty="0" smtClean="0"/>
              <a:t>).</a:t>
            </a:r>
          </a:p>
          <a:p>
            <a:endParaRPr lang="el-GR" dirty="0"/>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90066"/>
          </a:xfrm>
        </p:spPr>
        <p:txBody>
          <a:bodyPr>
            <a:normAutofit fontScale="90000"/>
          </a:bodyPr>
          <a:lstStyle/>
          <a:p>
            <a:pPr algn="ctr"/>
            <a:r>
              <a:rPr lang="el-GR" b="1" dirty="0" smtClean="0">
                <a:solidFill>
                  <a:schemeClr val="bg1">
                    <a:lumMod val="95000"/>
                    <a:lumOff val="5000"/>
                  </a:schemeClr>
                </a:solidFill>
              </a:rPr>
              <a:t>Διαδικασίες Ενοποίησης</a:t>
            </a:r>
            <a:r>
              <a:rPr lang="en-US" b="1" dirty="0" smtClean="0">
                <a:solidFill>
                  <a:schemeClr val="bg1">
                    <a:lumMod val="95000"/>
                    <a:lumOff val="5000"/>
                  </a:schemeClr>
                </a:solidFill>
              </a:rPr>
              <a:t> </a:t>
            </a:r>
            <a:r>
              <a:rPr lang="el-GR" b="1" dirty="0" smtClean="0">
                <a:solidFill>
                  <a:schemeClr val="bg1">
                    <a:lumMod val="95000"/>
                    <a:lumOff val="5000"/>
                  </a:schemeClr>
                </a:solidFill>
              </a:rPr>
              <a:t>[</a:t>
            </a:r>
            <a:r>
              <a:rPr lang="en-US" b="1" dirty="0" smtClean="0">
                <a:solidFill>
                  <a:schemeClr val="bg1">
                    <a:lumMod val="95000"/>
                    <a:lumOff val="5000"/>
                  </a:schemeClr>
                </a:solidFill>
              </a:rPr>
              <a:t>ii]</a:t>
            </a:r>
            <a:endParaRPr lang="el-GR" dirty="0">
              <a:solidFill>
                <a:schemeClr val="bg1">
                  <a:lumMod val="95000"/>
                  <a:lumOff val="5000"/>
                </a:schemeClr>
              </a:solidFill>
            </a:endParaRPr>
          </a:p>
        </p:txBody>
      </p:sp>
      <p:sp>
        <p:nvSpPr>
          <p:cNvPr id="3" name="2 - Θέση περιεχομένου"/>
          <p:cNvSpPr>
            <a:spLocks noGrp="1"/>
          </p:cNvSpPr>
          <p:nvPr>
            <p:ph idx="1"/>
          </p:nvPr>
        </p:nvSpPr>
        <p:spPr>
          <a:xfrm>
            <a:off x="323528" y="1052736"/>
            <a:ext cx="8496944" cy="5544616"/>
          </a:xfrm>
        </p:spPr>
        <p:txBody>
          <a:bodyPr>
            <a:normAutofit lnSpcReduction="10000"/>
          </a:bodyPr>
          <a:lstStyle/>
          <a:p>
            <a:pPr algn="just">
              <a:lnSpc>
                <a:spcPct val="110000"/>
              </a:lnSpc>
              <a:spcBef>
                <a:spcPts val="2400"/>
              </a:spcBef>
            </a:pPr>
            <a:r>
              <a:rPr lang="el-GR" dirty="0" smtClean="0"/>
              <a:t>γ) απαλείφουν πλήρως τα ενδοεταιρικά στοιχεία ενεργητικού και παθητικού, ίδια κεφάλαια, έσοδα, έξοδα και ταμειακές ροές που αφορούν συναλλαγές μεταξύ οντοτήτων του ομίλου (τα κέρδη ή οι ζημίες που προκύπτουν από ενδοεταιρικές συναλλαγές που αναγνωρίζονται στο ενεργητικό, όπως αποθέματα και πάγια στοιχεία ενεργητικού απαλείφονται εξ ολοκλήρου). Οι ενδοεταιρικές ζημίες ενδέχεται να υποδηλώνουν μια απομείωση αξίας η οποία πρέπει να αναγνωριστεί στις ενοποιημένες οικονομικές καταστάσεις. Το ΔΛΠ 12 </a:t>
            </a:r>
            <a:r>
              <a:rPr lang="el-GR" i="1" dirty="0" smtClean="0"/>
              <a:t>Φόροι Εισοδήματος</a:t>
            </a:r>
            <a:r>
              <a:rPr lang="el-GR" dirty="0" smtClean="0"/>
              <a:t> εφαρμόζεται σε προσωρινές διαφορές που προκύπτουν από την απάλειψη των κερδών και των ζημιών που προκύπτουν από ενδοεταιρικές συναλλαγές.</a:t>
            </a:r>
          </a:p>
          <a:p>
            <a:endParaRPr lang="el-GR" dirty="0"/>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4082"/>
          </a:xfrm>
        </p:spPr>
        <p:txBody>
          <a:bodyPr>
            <a:normAutofit fontScale="90000"/>
          </a:bodyPr>
          <a:lstStyle/>
          <a:p>
            <a:pPr algn="ctr"/>
            <a:r>
              <a:rPr lang="el-GR" b="1" dirty="0">
                <a:solidFill>
                  <a:srgbClr val="FFC000"/>
                </a:solidFill>
              </a:rPr>
              <a:t>Ενιαίες </a:t>
            </a:r>
            <a:r>
              <a:rPr lang="el-GR" b="1" dirty="0" smtClean="0">
                <a:solidFill>
                  <a:srgbClr val="FFC000"/>
                </a:solidFill>
              </a:rPr>
              <a:t>Λογιστικές Πολιτικές</a:t>
            </a:r>
            <a:endParaRPr lang="el-GR" b="1" dirty="0">
              <a:solidFill>
                <a:srgbClr val="FFC000"/>
              </a:solidFill>
            </a:endParaRPr>
          </a:p>
        </p:txBody>
      </p:sp>
      <p:sp>
        <p:nvSpPr>
          <p:cNvPr id="3" name="2 - Θέση περιεχομένου"/>
          <p:cNvSpPr>
            <a:spLocks noGrp="1"/>
          </p:cNvSpPr>
          <p:nvPr>
            <p:ph idx="1"/>
          </p:nvPr>
        </p:nvSpPr>
        <p:spPr>
          <a:xfrm>
            <a:off x="457200" y="1124744"/>
            <a:ext cx="8229600" cy="5328592"/>
          </a:xfrm>
        </p:spPr>
        <p:txBody>
          <a:bodyPr>
            <a:normAutofit/>
          </a:bodyPr>
          <a:lstStyle/>
          <a:p>
            <a:pPr algn="just"/>
            <a:r>
              <a:rPr lang="el-GR" dirty="0"/>
              <a:t>Αν ένα μέλος του ομίλου χρησιμοποιεί λογιστικές πολιτικές διαφορετικές από εκείνες που υιοθετήθηκαν στις ενοποιημένες οικονομικές καταστάσεις για όμοιες συναλλαγές και γεγονότα σε όμοιες συνθήκες, γίνονται κατάλληλες προσαρμογές στις οικονομικές καταστάσεις του, κατά την κατάρτιση των ενοποιημένων οικονομικών καταστάσεων, προκειμένου να εξασφαλιστεί ομοιομορφία στις λογιστικές πολιτικές του ομίλου.</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normAutofit fontScale="90000"/>
          </a:bodyPr>
          <a:lstStyle/>
          <a:p>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el-GR" b="1" dirty="0" smtClean="0">
                <a:solidFill>
                  <a:srgbClr val="006600"/>
                </a:solidFill>
              </a:rPr>
              <a:t>Επιμέτρηση</a:t>
            </a:r>
            <a:endParaRPr lang="el-GR" dirty="0">
              <a:solidFill>
                <a:srgbClr val="006600"/>
              </a:solidFill>
            </a:endParaRPr>
          </a:p>
        </p:txBody>
      </p:sp>
      <p:sp>
        <p:nvSpPr>
          <p:cNvPr id="3" name="2 - Θέση περιεχομένου"/>
          <p:cNvSpPr>
            <a:spLocks noGrp="1"/>
          </p:cNvSpPr>
          <p:nvPr>
            <p:ph idx="1"/>
          </p:nvPr>
        </p:nvSpPr>
        <p:spPr>
          <a:xfrm>
            <a:off x="0" y="980728"/>
            <a:ext cx="8892480" cy="5688632"/>
          </a:xfrm>
        </p:spPr>
        <p:txBody>
          <a:bodyPr>
            <a:normAutofit lnSpcReduction="10000"/>
          </a:bodyPr>
          <a:lstStyle/>
          <a:p>
            <a:pPr algn="just"/>
            <a:r>
              <a:rPr lang="el-GR" dirty="0">
                <a:solidFill>
                  <a:srgbClr val="0000CC"/>
                </a:solidFill>
              </a:rPr>
              <a:t>Μια οικονομική οντότητα θα πρέπει να συμπεριλάβει τα έσοδα και τα έξοδα μιας θυγατρικής στις ενοποιημένες οικονομικές καταστάσεις από την ημερομηνία κατά την οποία αποκτά τον έλεγχο έως την ημερομηνία κατά την οποία η οικονομική οντότητα αυτή παύει να έχει τον έλεγχο της θυγατρικής. </a:t>
            </a:r>
            <a:r>
              <a:rPr lang="el-GR" dirty="0">
                <a:solidFill>
                  <a:srgbClr val="C00000"/>
                </a:solidFill>
              </a:rPr>
              <a:t>Τα έσοδα και τα έξοδα της θυγατρικής θα βασίζονται στην αξία των περιουσιακών στοιχείων και των υποχρεώσεων που αναγνωρίζονται στις ενοποιημένες οικονομικές καταστάσεις κατά την ημερομηνία απόκτησης. </a:t>
            </a:r>
            <a:endParaRPr lang="el-GR" dirty="0" smtClean="0">
              <a:solidFill>
                <a:srgbClr val="C00000"/>
              </a:solidFill>
            </a:endParaRPr>
          </a:p>
          <a:p>
            <a:pPr algn="just"/>
            <a:r>
              <a:rPr lang="el-GR" dirty="0" smtClean="0"/>
              <a:t>Για </a:t>
            </a:r>
            <a:r>
              <a:rPr lang="el-GR" dirty="0"/>
              <a:t>παράδειγμα, το έξοδο απόσβεσης που αναγνωρίζεται στην ενοποιημένη κατάσταση συνολικών εσόδων μετά την ημερομηνία της απόκτησης θα βασίζεται στις εύλογες αξίες εκείνων των αποσβέσιμων περιουσιακών στοιχείων που αναγνωρίζονται στις ενοποιημένες οικονομικές καταστάσεις κατά την ημερομηνία της απόκτησης.</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normAutofit fontScale="90000"/>
          </a:bodyPr>
          <a:lstStyle/>
          <a:p>
            <a:r>
              <a:rPr lang="el-GR" b="1" dirty="0">
                <a:solidFill>
                  <a:srgbClr val="FFFF00"/>
                </a:solidFill>
              </a:rPr>
              <a:t>Ημερομηνία </a:t>
            </a:r>
            <a:r>
              <a:rPr lang="el-GR" b="1" dirty="0" smtClean="0">
                <a:solidFill>
                  <a:srgbClr val="FFFF00"/>
                </a:solidFill>
              </a:rPr>
              <a:t>Αναφοράς</a:t>
            </a:r>
            <a:r>
              <a:rPr lang="en-US" b="1" dirty="0" smtClean="0">
                <a:solidFill>
                  <a:srgbClr val="FFFF00"/>
                </a:solidFill>
              </a:rPr>
              <a:t> [i]</a:t>
            </a:r>
            <a:endParaRPr lang="el-GR" b="1" dirty="0">
              <a:solidFill>
                <a:srgbClr val="FFFF00"/>
              </a:solidFill>
            </a:endParaRPr>
          </a:p>
        </p:txBody>
      </p:sp>
      <p:sp>
        <p:nvSpPr>
          <p:cNvPr id="3" name="2 - Θέση περιεχομένου"/>
          <p:cNvSpPr>
            <a:spLocks noGrp="1"/>
          </p:cNvSpPr>
          <p:nvPr>
            <p:ph idx="1"/>
          </p:nvPr>
        </p:nvSpPr>
        <p:spPr>
          <a:xfrm>
            <a:off x="251520" y="980728"/>
            <a:ext cx="8568952" cy="5616624"/>
          </a:xfrm>
        </p:spPr>
        <p:txBody>
          <a:bodyPr>
            <a:normAutofit/>
          </a:bodyPr>
          <a:lstStyle/>
          <a:p>
            <a:pPr algn="just"/>
            <a:r>
              <a:rPr lang="el-GR" dirty="0">
                <a:solidFill>
                  <a:srgbClr val="C00000"/>
                </a:solidFill>
              </a:rPr>
              <a:t>Οι οικονομικές καταστάσεις της μητρικής εταιρείας και των θυγατρικών της που χρησιμοποιούνται για την κατάρτιση των ενοποιημένων οικονομικών καταστάσεων, θα καταρτίζονται με την ίδια ημερομηνία. </a:t>
            </a:r>
            <a:r>
              <a:rPr lang="el-GR" dirty="0"/>
              <a:t>Όταν το τέλος της περιόδου αναφοράς της μητρικής και της θυγατρικής διαφέρουν, για τους σκοπούς της ενοποίησης, η θυγατρική καταρτίζει επιπρόσθετες οικονομικές καταστάσεις με την ίδια ημερομηνία των οικονομικών καταστάσεων της μητρικής, ώστε να μπορέσει η μητρική να ενοποιήσει τα χρηματοοικονομικά στοιχεία της θυγατρικής, εκτός αν αυτό είναι πρακτικά αδύνατον.</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92695"/>
          </a:xfrm>
        </p:spPr>
        <p:txBody>
          <a:bodyPr>
            <a:noAutofit/>
          </a:bodyPr>
          <a:lstStyle/>
          <a:p>
            <a:pPr algn="ctr"/>
            <a:r>
              <a:rPr lang="el-GR" sz="3200" b="1" dirty="0" smtClean="0">
                <a:solidFill>
                  <a:srgbClr val="0000CC"/>
                </a:solidFill>
              </a:rPr>
              <a:t>ΕΠΙΧΕΙΡΗΣΕΙΣ ΠΟΥ ΜΕΤΕΧΟΥΝ ΣΕ ΟΜΙΛΟ</a:t>
            </a:r>
            <a:endParaRPr lang="el-GR" sz="3200" b="1" dirty="0">
              <a:solidFill>
                <a:srgbClr val="0000CC"/>
              </a:solidFill>
            </a:endParaRPr>
          </a:p>
        </p:txBody>
      </p:sp>
      <p:sp>
        <p:nvSpPr>
          <p:cNvPr id="3" name="Content Placeholder 2"/>
          <p:cNvSpPr>
            <a:spLocks noGrp="1"/>
          </p:cNvSpPr>
          <p:nvPr>
            <p:ph idx="1"/>
          </p:nvPr>
        </p:nvSpPr>
        <p:spPr>
          <a:xfrm>
            <a:off x="0" y="620688"/>
            <a:ext cx="9036496" cy="6091877"/>
          </a:xfrm>
        </p:spPr>
        <p:txBody>
          <a:bodyPr>
            <a:normAutofit/>
          </a:bodyPr>
          <a:lstStyle/>
          <a:p>
            <a:pPr algn="just">
              <a:lnSpc>
                <a:spcPct val="80000"/>
              </a:lnSpc>
            </a:pPr>
            <a:r>
              <a:rPr lang="el-GR" sz="2700" b="1" u="sng" dirty="0" smtClean="0">
                <a:solidFill>
                  <a:srgbClr val="002060"/>
                </a:solidFill>
                <a:latin typeface="Calibri" pitchFamily="34" charset="0"/>
              </a:rPr>
              <a:t>Μητρική</a:t>
            </a:r>
            <a:r>
              <a:rPr lang="en-US" sz="2700" b="1" u="sng" dirty="0" smtClean="0">
                <a:solidFill>
                  <a:srgbClr val="002060"/>
                </a:solidFill>
                <a:latin typeface="Calibri" pitchFamily="34" charset="0"/>
              </a:rPr>
              <a:t>:</a:t>
            </a:r>
            <a:r>
              <a:rPr lang="el-GR" sz="2700" dirty="0" smtClean="0">
                <a:latin typeface="Calibri" pitchFamily="34" charset="0"/>
              </a:rPr>
              <a:t> </a:t>
            </a:r>
            <a:r>
              <a:rPr lang="el-GR" sz="2700" dirty="0" smtClean="0">
                <a:solidFill>
                  <a:srgbClr val="0000FF"/>
                </a:solidFill>
                <a:latin typeface="Calibri" pitchFamily="34" charset="0"/>
              </a:rPr>
              <a:t>επιχείρηση ορίζεται μια επιχείρηση που έχει μια ή περισσότερες θυγατρικές. </a:t>
            </a:r>
            <a:endParaRPr lang="el-GR" sz="2700" b="1" dirty="0" smtClean="0">
              <a:solidFill>
                <a:srgbClr val="0000FF"/>
              </a:solidFill>
              <a:latin typeface="Calibri" pitchFamily="34" charset="0"/>
            </a:endParaRPr>
          </a:p>
          <a:p>
            <a:pPr algn="just">
              <a:lnSpc>
                <a:spcPct val="80000"/>
              </a:lnSpc>
            </a:pPr>
            <a:r>
              <a:rPr lang="el-GR" sz="2700" b="1" u="sng" dirty="0" smtClean="0">
                <a:solidFill>
                  <a:srgbClr val="7030A0"/>
                </a:solidFill>
                <a:latin typeface="Calibri" pitchFamily="34" charset="0"/>
              </a:rPr>
              <a:t>Θυγατρική</a:t>
            </a:r>
            <a:r>
              <a:rPr lang="en-US" sz="2700" b="1" u="sng" dirty="0" smtClean="0">
                <a:solidFill>
                  <a:srgbClr val="7030A0"/>
                </a:solidFill>
                <a:latin typeface="Calibri" pitchFamily="34" charset="0"/>
              </a:rPr>
              <a:t>:</a:t>
            </a:r>
            <a:r>
              <a:rPr lang="el-GR" sz="2700" dirty="0" smtClean="0">
                <a:latin typeface="Calibri" pitchFamily="34" charset="0"/>
              </a:rPr>
              <a:t> </a:t>
            </a:r>
            <a:r>
              <a:rPr lang="el-GR" sz="2700" dirty="0" smtClean="0">
                <a:solidFill>
                  <a:schemeClr val="bg1"/>
                </a:solidFill>
                <a:latin typeface="Calibri" pitchFamily="34" charset="0"/>
              </a:rPr>
              <a:t>είναι η επιχείρηση που ελέγχεται από μια άλλη μητρική επιχείρηση. </a:t>
            </a:r>
            <a:endParaRPr lang="el-GR" sz="2700" b="1" dirty="0" smtClean="0">
              <a:solidFill>
                <a:schemeClr val="bg1"/>
              </a:solidFill>
              <a:latin typeface="Calibri" pitchFamily="34" charset="0"/>
            </a:endParaRPr>
          </a:p>
          <a:p>
            <a:pPr algn="just">
              <a:lnSpc>
                <a:spcPct val="80000"/>
              </a:lnSpc>
            </a:pPr>
            <a:r>
              <a:rPr lang="el-GR" sz="2700" b="1" u="sng" dirty="0" smtClean="0">
                <a:solidFill>
                  <a:srgbClr val="006600"/>
                </a:solidFill>
                <a:latin typeface="Calibri" pitchFamily="34" charset="0"/>
              </a:rPr>
              <a:t>Συγγενής</a:t>
            </a:r>
            <a:r>
              <a:rPr lang="el-GR" sz="2700" u="sng" dirty="0" smtClean="0">
                <a:solidFill>
                  <a:srgbClr val="006600"/>
                </a:solidFill>
                <a:latin typeface="Calibri" pitchFamily="34" charset="0"/>
              </a:rPr>
              <a:t>:</a:t>
            </a:r>
            <a:r>
              <a:rPr lang="el-GR" sz="2700" dirty="0" smtClean="0">
                <a:solidFill>
                  <a:srgbClr val="006600"/>
                </a:solidFill>
                <a:latin typeface="Calibri" pitchFamily="34" charset="0"/>
              </a:rPr>
              <a:t> </a:t>
            </a:r>
            <a:r>
              <a:rPr lang="el-GR" sz="2700" dirty="0" smtClean="0">
                <a:solidFill>
                  <a:srgbClr val="FFFF00"/>
                </a:solidFill>
                <a:latin typeface="Calibri" pitchFamily="34" charset="0"/>
              </a:rPr>
              <a:t>Μια επιχείρηση «Α» χαρακτηρίζεται συγγενής μιας άλλης επιχείρησης «Β», όταν η επιχείρηση «Β» ασκεί </a:t>
            </a:r>
            <a:r>
              <a:rPr lang="el-GR" sz="2700" b="1" dirty="0" smtClean="0">
                <a:solidFill>
                  <a:srgbClr val="C00000"/>
                </a:solidFill>
                <a:latin typeface="Calibri" pitchFamily="34" charset="0"/>
              </a:rPr>
              <a:t>ουσιώδη επιρροή</a:t>
            </a:r>
            <a:r>
              <a:rPr lang="el-GR" sz="2700" dirty="0" smtClean="0">
                <a:solidFill>
                  <a:srgbClr val="C00000"/>
                </a:solidFill>
                <a:latin typeface="Calibri" pitchFamily="34" charset="0"/>
              </a:rPr>
              <a:t> </a:t>
            </a:r>
            <a:r>
              <a:rPr lang="el-GR" sz="2700" dirty="0" smtClean="0">
                <a:solidFill>
                  <a:srgbClr val="FFFF00"/>
                </a:solidFill>
                <a:latin typeface="Calibri" pitchFamily="34" charset="0"/>
              </a:rPr>
              <a:t>στην πρώτη </a:t>
            </a:r>
            <a:r>
              <a:rPr lang="el-GR" sz="2800" dirty="0" smtClean="0">
                <a:latin typeface="Calibri" pitchFamily="34" charset="0"/>
              </a:rPr>
              <a:t>και η οποία δεν είναι ούτε θυγατρική ούτε κοινοπραξία αυτής (ΔΛΠ 28). </a:t>
            </a:r>
            <a:endParaRPr lang="el-GR" sz="2700" dirty="0" smtClean="0">
              <a:solidFill>
                <a:srgbClr val="FFFF00"/>
              </a:solidFill>
              <a:latin typeface="Calibri" pitchFamily="34" charset="0"/>
            </a:endParaRPr>
          </a:p>
          <a:p>
            <a:pPr algn="just">
              <a:lnSpc>
                <a:spcPct val="80000"/>
              </a:lnSpc>
              <a:buNone/>
            </a:pPr>
            <a:r>
              <a:rPr lang="el-GR" sz="2700" b="1" dirty="0" smtClean="0">
                <a:latin typeface="Calibri" pitchFamily="34" charset="0"/>
              </a:rPr>
              <a:t>     </a:t>
            </a:r>
            <a:r>
              <a:rPr lang="el-GR" sz="2700" b="1" dirty="0" smtClean="0">
                <a:solidFill>
                  <a:srgbClr val="C00000"/>
                </a:solidFill>
                <a:latin typeface="Calibri" pitchFamily="34" charset="0"/>
              </a:rPr>
              <a:t>--Ουσιώδη Επιρροή</a:t>
            </a:r>
            <a:r>
              <a:rPr lang="el-GR" sz="2700" dirty="0" smtClean="0">
                <a:solidFill>
                  <a:srgbClr val="C00000"/>
                </a:solidFill>
                <a:latin typeface="Calibri" pitchFamily="34" charset="0"/>
              </a:rPr>
              <a:t> </a:t>
            </a:r>
            <a:r>
              <a:rPr lang="el-GR" sz="2700" dirty="0" smtClean="0">
                <a:solidFill>
                  <a:schemeClr val="bg2">
                    <a:lumMod val="50000"/>
                  </a:schemeClr>
                </a:solidFill>
                <a:latin typeface="Calibri" pitchFamily="34" charset="0"/>
              </a:rPr>
              <a:t>τεκμαίρεται όταν το ποσοστό συμμετοχής σε μία άλλη επιχείρηση είναι ίσο ή </a:t>
            </a:r>
            <a:r>
              <a:rPr lang="el-GR" sz="2700" b="1" dirty="0" smtClean="0">
                <a:solidFill>
                  <a:schemeClr val="bg2">
                    <a:lumMod val="50000"/>
                  </a:schemeClr>
                </a:solidFill>
                <a:latin typeface="Calibri" pitchFamily="34" charset="0"/>
              </a:rPr>
              <a:t>μεγαλύτερο από το  20%</a:t>
            </a:r>
            <a:r>
              <a:rPr lang="el-GR" sz="2700" dirty="0" smtClean="0">
                <a:solidFill>
                  <a:schemeClr val="bg2">
                    <a:lumMod val="50000"/>
                  </a:schemeClr>
                </a:solidFill>
                <a:latin typeface="Calibri" pitchFamily="34" charset="0"/>
              </a:rPr>
              <a:t> και μικρότερο του </a:t>
            </a:r>
            <a:r>
              <a:rPr lang="el-GR" sz="2700" b="1" dirty="0" smtClean="0">
                <a:solidFill>
                  <a:schemeClr val="bg2">
                    <a:lumMod val="50000"/>
                  </a:schemeClr>
                </a:solidFill>
                <a:latin typeface="Calibri" pitchFamily="34" charset="0"/>
              </a:rPr>
              <a:t>50%</a:t>
            </a:r>
            <a:r>
              <a:rPr lang="el-GR" sz="2700" dirty="0" smtClean="0">
                <a:solidFill>
                  <a:schemeClr val="bg2">
                    <a:lumMod val="50000"/>
                  </a:schemeClr>
                </a:solidFill>
                <a:latin typeface="Calibri" pitchFamily="34" charset="0"/>
              </a:rPr>
              <a:t> του κεφαλαίου ή των δικαιωμάτων ψήφου της επιχείρησης αυτής. </a:t>
            </a:r>
            <a:endParaRPr lang="el-GR" sz="2700" b="1" dirty="0" smtClean="0">
              <a:solidFill>
                <a:schemeClr val="bg2">
                  <a:lumMod val="50000"/>
                </a:schemeClr>
              </a:solidFill>
              <a:latin typeface="Calibri" pitchFamily="34" charset="0"/>
            </a:endParaRPr>
          </a:p>
          <a:p>
            <a:pPr algn="just">
              <a:lnSpc>
                <a:spcPct val="80000"/>
              </a:lnSpc>
            </a:pPr>
            <a:r>
              <a:rPr lang="el-GR" sz="2700" b="1" dirty="0" smtClean="0">
                <a:solidFill>
                  <a:srgbClr val="FFFF00"/>
                </a:solidFill>
                <a:latin typeface="Calibri" pitchFamily="34" charset="0"/>
              </a:rPr>
              <a:t>Δικαιώματα Μειοψηφίας</a:t>
            </a:r>
            <a:r>
              <a:rPr lang="el-GR" sz="2700" dirty="0" smtClean="0">
                <a:solidFill>
                  <a:srgbClr val="FFFF00"/>
                </a:solidFill>
                <a:latin typeface="Calibri" pitchFamily="34" charset="0"/>
              </a:rPr>
              <a:t> </a:t>
            </a:r>
            <a:r>
              <a:rPr lang="el-GR" sz="2700" dirty="0" smtClean="0">
                <a:solidFill>
                  <a:srgbClr val="7030A0"/>
                </a:solidFill>
                <a:latin typeface="Calibri" pitchFamily="34" charset="0"/>
              </a:rPr>
              <a:t>είναι το μέρος της λογιστικής </a:t>
            </a:r>
            <a:r>
              <a:rPr lang="el-GR" sz="2700" b="1" dirty="0" smtClean="0">
                <a:solidFill>
                  <a:srgbClr val="7030A0"/>
                </a:solidFill>
                <a:latin typeface="Calibri" pitchFamily="34" charset="0"/>
              </a:rPr>
              <a:t>καθαρής θέσης και των καθαρών αποτελεσμάτων</a:t>
            </a:r>
            <a:r>
              <a:rPr lang="el-GR" sz="2700" dirty="0" smtClean="0">
                <a:solidFill>
                  <a:srgbClr val="7030A0"/>
                </a:solidFill>
                <a:latin typeface="Calibri" pitchFamily="34" charset="0"/>
              </a:rPr>
              <a:t> μιας θυγατρικής επιχείρησης που αναλογεί στους </a:t>
            </a:r>
            <a:r>
              <a:rPr lang="el-GR" sz="2700" b="1" dirty="0" smtClean="0">
                <a:solidFill>
                  <a:srgbClr val="7030A0"/>
                </a:solidFill>
                <a:latin typeface="Calibri" pitchFamily="34" charset="0"/>
              </a:rPr>
              <a:t>εκτός του ομίλου</a:t>
            </a:r>
            <a:r>
              <a:rPr lang="el-GR" sz="2700" dirty="0" smtClean="0">
                <a:solidFill>
                  <a:srgbClr val="7030A0"/>
                </a:solidFill>
                <a:latin typeface="Calibri" pitchFamily="34" charset="0"/>
              </a:rPr>
              <a:t> μετόχους. </a:t>
            </a:r>
          </a:p>
          <a:p>
            <a:pPr algn="just">
              <a:buNone/>
            </a:pPr>
            <a:endParaRPr lang="el-GR" sz="2400" dirty="0" smtClean="0"/>
          </a:p>
          <a:p>
            <a:pPr marL="0" algn="just">
              <a:buNone/>
            </a:pPr>
            <a:endParaRPr lang="el-GR" sz="2000" dirty="0"/>
          </a:p>
        </p:txBody>
      </p:sp>
      <p:sp>
        <p:nvSpPr>
          <p:cNvPr id="6" name="Slide Number Placeholder 5"/>
          <p:cNvSpPr>
            <a:spLocks noGrp="1"/>
          </p:cNvSpPr>
          <p:nvPr>
            <p:ph type="sldNum" sz="quarter" idx="4294967295"/>
          </p:nvPr>
        </p:nvSpPr>
        <p:spPr>
          <a:xfrm>
            <a:off x="6553200" y="6356352"/>
            <a:ext cx="2133600" cy="365125"/>
          </a:xfrm>
          <a:prstGeom prst="rect">
            <a:avLst/>
          </a:prstGeom>
        </p:spPr>
        <p:txBody>
          <a:bodyPr/>
          <a:lstStyle/>
          <a:p>
            <a:fld id="{95390251-5B84-4D2F-A9C7-1C62C4738B3F}" type="slidenum">
              <a:rPr lang="el-GR" smtClean="0"/>
              <a:pPr/>
              <a:t>26</a:t>
            </a:fld>
            <a:endParaRPr lang="el-GR" dirty="0"/>
          </a:p>
        </p:txBody>
      </p:sp>
    </p:spTree>
    <p:extLst>
      <p:ext uri="{BB962C8B-B14F-4D97-AF65-F5344CB8AC3E}">
        <p14:creationId xmlns:p14="http://schemas.microsoft.com/office/powerpoint/2010/main" val="3120438891"/>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06090"/>
          </a:xfrm>
        </p:spPr>
        <p:txBody>
          <a:bodyPr>
            <a:normAutofit fontScale="90000"/>
          </a:bodyPr>
          <a:lstStyle/>
          <a:p>
            <a:r>
              <a:rPr lang="el-GR" b="1" dirty="0" smtClean="0">
                <a:solidFill>
                  <a:srgbClr val="FFFF00"/>
                </a:solidFill>
              </a:rPr>
              <a:t>Ημερομηνία Αναφοράς</a:t>
            </a:r>
            <a:r>
              <a:rPr lang="en-US" b="1" dirty="0" smtClean="0">
                <a:solidFill>
                  <a:srgbClr val="FFFF00"/>
                </a:solidFill>
              </a:rPr>
              <a:t> [ii]</a:t>
            </a:r>
            <a:endParaRPr lang="el-GR" dirty="0">
              <a:solidFill>
                <a:srgbClr val="FFFF00"/>
              </a:solidFill>
            </a:endParaRPr>
          </a:p>
        </p:txBody>
      </p:sp>
      <p:sp>
        <p:nvSpPr>
          <p:cNvPr id="3" name="2 - Θέση περιεχομένου"/>
          <p:cNvSpPr>
            <a:spLocks noGrp="1"/>
          </p:cNvSpPr>
          <p:nvPr>
            <p:ph idx="1"/>
          </p:nvPr>
        </p:nvSpPr>
        <p:spPr>
          <a:xfrm>
            <a:off x="251520" y="1052736"/>
            <a:ext cx="8568952" cy="5616624"/>
          </a:xfrm>
        </p:spPr>
        <p:txBody>
          <a:bodyPr>
            <a:normAutofit lnSpcReduction="10000"/>
          </a:bodyPr>
          <a:lstStyle/>
          <a:p>
            <a:pPr algn="just">
              <a:spcBef>
                <a:spcPts val="2400"/>
              </a:spcBef>
            </a:pPr>
            <a:r>
              <a:rPr lang="el-GR" dirty="0"/>
              <a:t>Αν είναι πρακτικά αδύνατον να το πράξει αυτό, η μητρική εταιρεία θα ενοποιήσει τα οικονομικά στοιχεία της θυγατρικής με βάση τις πιο πρόσφατες οικονομικές καταστάσεις της θυγατρικής προσαρμοσμένες με βάση τις επιπτώσεις των σημαντικών συναλλαγών ή γεγονότων που συνέβησαν μεταξύ της ημερομηνίας των οικονομικών καταστάσεων αυτών και της ημερομηνίας των ενοποιημένων οικονομικών καταστάσεων. </a:t>
            </a:r>
            <a:r>
              <a:rPr lang="el-GR" dirty="0">
                <a:solidFill>
                  <a:srgbClr val="FFC000"/>
                </a:solidFill>
              </a:rPr>
              <a:t>Σε κάθε περίπτωση, η διαφορά μεταξύ της ημερομηνίας των οικονομικών καταστάσεων της θυγατρικής και της ημερομηνίας των ενοποιημένων οικονομικών καταστάσεων δεν πρέπει να υπερβαίνει τους τρεις μήνες και η διάρκεια των περιόδων αναφοράς και κάθε διαφορά μεταξύ των ημερομηνιών των οικονομικών καταστάσεων θα είναι η ίδια από περίοδο σε περίοδο.</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1 - Τίτλος"/>
          <p:cNvSpPr>
            <a:spLocks noGrp="1"/>
          </p:cNvSpPr>
          <p:nvPr>
            <p:ph type="title"/>
          </p:nvPr>
        </p:nvSpPr>
        <p:spPr>
          <a:xfrm>
            <a:off x="457200" y="152400"/>
            <a:ext cx="8229600" cy="828328"/>
          </a:xfrm>
        </p:spPr>
        <p:txBody>
          <a:bodyPr/>
          <a:lstStyle/>
          <a:p>
            <a:r>
              <a:rPr lang="el-GR" sz="3600" b="1" dirty="0" smtClean="0">
                <a:solidFill>
                  <a:srgbClr val="002060"/>
                </a:solidFill>
              </a:rPr>
              <a:t>Ημερομηνίες- Μέθοδοι Επιμέτρησης</a:t>
            </a:r>
            <a:endParaRPr lang="en-US" sz="3600" b="1" dirty="0" smtClean="0">
              <a:solidFill>
                <a:srgbClr val="002060"/>
              </a:solidFill>
            </a:endParaRPr>
          </a:p>
        </p:txBody>
      </p:sp>
      <p:sp>
        <p:nvSpPr>
          <p:cNvPr id="31746" name="2 - Θέση περιεχομένου"/>
          <p:cNvSpPr>
            <a:spLocks noGrp="1"/>
          </p:cNvSpPr>
          <p:nvPr>
            <p:ph idx="1"/>
          </p:nvPr>
        </p:nvSpPr>
        <p:spPr/>
        <p:txBody>
          <a:bodyPr/>
          <a:lstStyle/>
          <a:p>
            <a:pPr algn="just"/>
            <a:r>
              <a:rPr lang="el-GR" sz="2600" dirty="0" smtClean="0"/>
              <a:t>Οι ενοποιημένες χρηματοοικονομικές καταστάσεις συντάσσονται κατά την ίδια </a:t>
            </a:r>
            <a:r>
              <a:rPr lang="el-GR" sz="2600" b="1" dirty="0" smtClean="0"/>
              <a:t>ημερομηνία</a:t>
            </a:r>
            <a:r>
              <a:rPr lang="el-GR" sz="2600" dirty="0" smtClean="0"/>
              <a:t> με τις ετήσιες χρηματοοικονομικές καταστάσεις της </a:t>
            </a:r>
            <a:r>
              <a:rPr lang="el-GR" sz="2600" b="1" dirty="0" smtClean="0"/>
              <a:t>μητρικής</a:t>
            </a:r>
            <a:r>
              <a:rPr lang="el-GR" sz="2600" dirty="0" smtClean="0"/>
              <a:t> οντότητας.</a:t>
            </a:r>
            <a:endParaRPr lang="en-US" sz="2600" dirty="0" smtClean="0"/>
          </a:p>
          <a:p>
            <a:pPr algn="just"/>
            <a:r>
              <a:rPr lang="el-GR" dirty="0" smtClean="0"/>
              <a:t>Τ</a:t>
            </a:r>
            <a:r>
              <a:rPr lang="el-GR" sz="2600" dirty="0" smtClean="0"/>
              <a:t>α </a:t>
            </a:r>
            <a:r>
              <a:rPr lang="el-GR" sz="2600" b="1" dirty="0" smtClean="0"/>
              <a:t>περιουσιακά στοιχεία </a:t>
            </a:r>
            <a:r>
              <a:rPr lang="el-GR" sz="2600" dirty="0" smtClean="0"/>
              <a:t>και οι </a:t>
            </a:r>
            <a:r>
              <a:rPr lang="el-GR" sz="2600" b="1" dirty="0" smtClean="0"/>
              <a:t>υποχρεώσεις </a:t>
            </a:r>
            <a:r>
              <a:rPr lang="el-GR" sz="2600" dirty="0" smtClean="0"/>
              <a:t>που περιλαμβάνονται στην ενοποίηση </a:t>
            </a:r>
            <a:r>
              <a:rPr lang="el-GR" sz="2600" b="1" dirty="0" smtClean="0"/>
              <a:t>επιμετρούνται</a:t>
            </a:r>
            <a:r>
              <a:rPr lang="el-GR" sz="2600" dirty="0" smtClean="0"/>
              <a:t> με τις ίδιες </a:t>
            </a:r>
            <a:r>
              <a:rPr lang="el-GR" sz="2600" b="1" dirty="0" smtClean="0"/>
              <a:t>μεθόδους</a:t>
            </a:r>
            <a:r>
              <a:rPr lang="el-GR" sz="2600" dirty="0" smtClean="0"/>
              <a:t> και σύμφωνα με τα άρθρα 16 έως 29 του νόμου 4308/2014.</a:t>
            </a:r>
            <a:endParaRPr lang="en-US" sz="2600" dirty="0" smtClean="0"/>
          </a:p>
          <a:p>
            <a:pPr algn="just">
              <a:buFont typeface="Arial" charset="0"/>
              <a:buNone/>
            </a:pPr>
            <a:endParaRPr lang="en-US" sz="2600" dirty="0" smtClean="0"/>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52400"/>
            <a:ext cx="8229600" cy="756320"/>
          </a:xfrm>
        </p:spPr>
        <p:txBody>
          <a:bodyPr rtlCol="0">
            <a:normAutofit/>
          </a:bodyPr>
          <a:lstStyle/>
          <a:p>
            <a:pPr fontAlgn="auto">
              <a:spcAft>
                <a:spcPts val="0"/>
              </a:spcAft>
              <a:defRPr/>
            </a:pPr>
            <a:r>
              <a:rPr lang="el-GR" sz="3600" b="1" dirty="0" smtClean="0">
                <a:solidFill>
                  <a:srgbClr val="002060"/>
                </a:solidFill>
              </a:rPr>
              <a:t>Μέθοδοι Επιμέτρησης (1)</a:t>
            </a:r>
            <a:endParaRPr lang="en-US" b="1" dirty="0">
              <a:solidFill>
                <a:srgbClr val="002060"/>
              </a:solidFill>
            </a:endParaRPr>
          </a:p>
        </p:txBody>
      </p:sp>
      <p:sp>
        <p:nvSpPr>
          <p:cNvPr id="32770" name="2 - Θέση περιεχομένου"/>
          <p:cNvSpPr>
            <a:spLocks noGrp="1"/>
          </p:cNvSpPr>
          <p:nvPr>
            <p:ph idx="1"/>
          </p:nvPr>
        </p:nvSpPr>
        <p:spPr>
          <a:xfrm>
            <a:off x="457200" y="1196752"/>
            <a:ext cx="8229600" cy="4899248"/>
          </a:xfrm>
        </p:spPr>
        <p:txBody>
          <a:bodyPr/>
          <a:lstStyle/>
          <a:p>
            <a:pPr algn="just"/>
            <a:r>
              <a:rPr lang="el-GR" sz="2400" dirty="0" smtClean="0"/>
              <a:t>Όταν </a:t>
            </a:r>
            <a:r>
              <a:rPr lang="el-GR" sz="2400" b="1" dirty="0" smtClean="0"/>
              <a:t>περιουσιακά στοιχεία </a:t>
            </a:r>
            <a:r>
              <a:rPr lang="el-GR" sz="2400" dirty="0" smtClean="0"/>
              <a:t>και οι </a:t>
            </a:r>
            <a:r>
              <a:rPr lang="el-GR" sz="2400" b="1" dirty="0" smtClean="0"/>
              <a:t>υποχρεώσεις</a:t>
            </a:r>
            <a:r>
              <a:rPr lang="el-GR" sz="2400" dirty="0" smtClean="0"/>
              <a:t> που περιλαμβάνονται στις Ενοποιημένες Οικονομικές Καταστάσεις (Ε.Ο.Κ.) έχουν επιμετρηθεί, από οντότητες που περιλαμβάνονται στην ενοποίηση, </a:t>
            </a:r>
            <a:r>
              <a:rPr lang="el-GR" sz="2400" b="1" dirty="0" smtClean="0"/>
              <a:t>με τη χρήση διαφορετικών μεθόδων</a:t>
            </a:r>
            <a:r>
              <a:rPr lang="el-GR" sz="2400" dirty="0" smtClean="0"/>
              <a:t> από αυτές που χρησιμοποιούνται για σκοπούς της ενοποίησης, τα εν λόγω περιουσιακά στοιχεία και οι υποχρεώσεις </a:t>
            </a:r>
            <a:r>
              <a:rPr lang="el-GR" sz="2400" b="1" dirty="0" smtClean="0"/>
              <a:t>επαναμετρούνται</a:t>
            </a:r>
            <a:r>
              <a:rPr lang="el-GR" sz="2400" dirty="0" smtClean="0"/>
              <a:t> σύμφωνα με τις μεθόδους που χρησιμοποιούνται στην ενοποίηση. </a:t>
            </a:r>
            <a:r>
              <a:rPr lang="el-GR" sz="2400" b="1" dirty="0" smtClean="0"/>
              <a:t>Παρέκκλιση</a:t>
            </a:r>
            <a:r>
              <a:rPr lang="el-GR" sz="2400" dirty="0" smtClean="0"/>
              <a:t> από αυτή την απαίτηση επιτρέπεται σε </a:t>
            </a:r>
            <a:r>
              <a:rPr lang="el-GR" sz="2400" b="1" dirty="0" smtClean="0"/>
              <a:t>εξαιρετικές περιπτώσεις</a:t>
            </a:r>
            <a:r>
              <a:rPr lang="el-GR" sz="2400" dirty="0" smtClean="0"/>
              <a:t>. Κάθε παρέκκλιση </a:t>
            </a:r>
            <a:r>
              <a:rPr lang="el-GR" sz="2400" b="1" dirty="0" smtClean="0"/>
              <a:t>γνωστοποιείται και δικαιολογείται </a:t>
            </a:r>
            <a:r>
              <a:rPr lang="el-GR" sz="2400" dirty="0" smtClean="0"/>
              <a:t>στις σημειώσεις των ΕΟΚ.</a:t>
            </a:r>
            <a:endParaRPr lang="en-US" sz="2400" dirty="0" smtClean="0"/>
          </a:p>
          <a:p>
            <a:pPr algn="just">
              <a:buFont typeface="Arial" charset="0"/>
              <a:buNone/>
            </a:pPr>
            <a:endParaRPr lang="en-US" sz="2400" dirty="0" smtClean="0"/>
          </a:p>
        </p:txBody>
      </p:sp>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52400"/>
            <a:ext cx="8229600" cy="756320"/>
          </a:xfrm>
        </p:spPr>
        <p:txBody>
          <a:bodyPr rtlCol="0">
            <a:normAutofit/>
          </a:bodyPr>
          <a:lstStyle/>
          <a:p>
            <a:pPr fontAlgn="auto">
              <a:spcAft>
                <a:spcPts val="0"/>
              </a:spcAft>
              <a:defRPr/>
            </a:pPr>
            <a:r>
              <a:rPr lang="el-GR" sz="3600" b="1" dirty="0" smtClean="0">
                <a:solidFill>
                  <a:srgbClr val="002060"/>
                </a:solidFill>
              </a:rPr>
              <a:t>Μέθοδοι Επιμέτρησης (2)</a:t>
            </a:r>
            <a:endParaRPr lang="en-US" sz="3600" b="1" dirty="0">
              <a:solidFill>
                <a:srgbClr val="002060"/>
              </a:solidFill>
            </a:endParaRPr>
          </a:p>
        </p:txBody>
      </p:sp>
      <p:sp>
        <p:nvSpPr>
          <p:cNvPr id="33794" name="2 - Θέση περιεχομένου"/>
          <p:cNvSpPr>
            <a:spLocks noGrp="1"/>
          </p:cNvSpPr>
          <p:nvPr>
            <p:ph idx="1"/>
          </p:nvPr>
        </p:nvSpPr>
        <p:spPr/>
        <p:txBody>
          <a:bodyPr/>
          <a:lstStyle/>
          <a:p>
            <a:pPr algn="just"/>
            <a:r>
              <a:rPr lang="el-GR" sz="2800" b="1" dirty="0" smtClean="0"/>
              <a:t>Αναβαλλόμενοι φόροι </a:t>
            </a:r>
            <a:r>
              <a:rPr lang="el-GR" sz="2800" dirty="0" smtClean="0"/>
              <a:t>αναγνωρίζονται στις ενοποιημένες χρηματοοικονομικές καταστάσεις σύμφωνα με τα οριζόμενα στο άρθρο 23 .</a:t>
            </a:r>
            <a:endParaRPr lang="en-US" sz="2800" dirty="0" smtClean="0"/>
          </a:p>
          <a:p>
            <a:pPr algn="just"/>
            <a:r>
              <a:rPr lang="el-GR" sz="2800" b="1" dirty="0" smtClean="0"/>
              <a:t>Κοινές δραστηριότητες </a:t>
            </a:r>
            <a:r>
              <a:rPr lang="el-GR" sz="2800" dirty="0" smtClean="0"/>
              <a:t>ενοποιούνται με τη χρήση της </a:t>
            </a:r>
            <a:r>
              <a:rPr lang="el-GR" sz="2800" b="1" dirty="0" smtClean="0"/>
              <a:t>μεθόδου της αναλογικής ενοποίησης</a:t>
            </a:r>
            <a:r>
              <a:rPr lang="el-GR" sz="2800" dirty="0" smtClean="0"/>
              <a:t>. Οι παράγραφοι (6) και (7) του άρθρου 33 και το παρόν άρθρο εφαρμόζονται κατ΄ αναλογία στην αναλογική ενοποίηση.</a:t>
            </a:r>
            <a:endParaRPr lang="en-US" sz="2800" dirty="0" smtClean="0"/>
          </a:p>
          <a:p>
            <a:pPr>
              <a:buFont typeface="Arial" charset="0"/>
              <a:buNone/>
            </a:pPr>
            <a:endParaRPr lang="en-US" dirty="0" smtClean="0"/>
          </a:p>
        </p:txBody>
      </p:sp>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152400"/>
            <a:ext cx="8712968" cy="756320"/>
          </a:xfrm>
        </p:spPr>
        <p:txBody>
          <a:bodyPr rtlCol="0">
            <a:normAutofit/>
          </a:bodyPr>
          <a:lstStyle/>
          <a:p>
            <a:pPr fontAlgn="auto">
              <a:spcAft>
                <a:spcPts val="0"/>
              </a:spcAft>
              <a:defRPr/>
            </a:pPr>
            <a:r>
              <a:rPr lang="el-GR" sz="3600" b="1" dirty="0" smtClean="0">
                <a:solidFill>
                  <a:srgbClr val="002060"/>
                </a:solidFill>
              </a:rPr>
              <a:t>Μέθοδοι Επιμέτρησης (3)</a:t>
            </a:r>
            <a:endParaRPr lang="en-US" sz="3600" b="1" dirty="0">
              <a:solidFill>
                <a:srgbClr val="002060"/>
              </a:solidFill>
            </a:endParaRPr>
          </a:p>
        </p:txBody>
      </p:sp>
      <p:sp>
        <p:nvSpPr>
          <p:cNvPr id="3" name="2 - Θέση περιεχομένου"/>
          <p:cNvSpPr>
            <a:spLocks noGrp="1"/>
          </p:cNvSpPr>
          <p:nvPr>
            <p:ph idx="1"/>
          </p:nvPr>
        </p:nvSpPr>
        <p:spPr>
          <a:xfrm>
            <a:off x="457200" y="1196752"/>
            <a:ext cx="8229600" cy="4899248"/>
          </a:xfrm>
        </p:spPr>
        <p:txBody>
          <a:bodyPr rtlCol="0">
            <a:normAutofit/>
          </a:bodyPr>
          <a:lstStyle/>
          <a:p>
            <a:pPr marL="0" algn="just" fontAlgn="auto">
              <a:spcAft>
                <a:spcPts val="0"/>
              </a:spcAft>
              <a:buFont typeface="Arial" pitchFamily="34" charset="0"/>
              <a:buNone/>
              <a:defRPr/>
            </a:pPr>
            <a:r>
              <a:rPr lang="el-GR" sz="2800" dirty="0" smtClean="0"/>
              <a:t>Το στοιχείο αυτό της </a:t>
            </a:r>
            <a:r>
              <a:rPr lang="el-GR" sz="2800" b="1" dirty="0" smtClean="0"/>
              <a:t>καθαρής θέσης μεταφέρεται </a:t>
            </a:r>
            <a:r>
              <a:rPr lang="el-GR" sz="2800" dirty="0" smtClean="0"/>
              <a:t>στην ενοποιημένη </a:t>
            </a:r>
            <a:r>
              <a:rPr lang="el-GR" sz="2800" b="1" dirty="0" smtClean="0"/>
              <a:t>κατάσταση αποτελεσμάτων κατά την εκποίηση</a:t>
            </a:r>
            <a:r>
              <a:rPr lang="el-GR" sz="2800" dirty="0" smtClean="0"/>
              <a:t> της θυγατρικής.</a:t>
            </a:r>
            <a:endParaRPr lang="en-US" sz="2800" dirty="0" smtClean="0"/>
          </a:p>
          <a:p>
            <a:pPr marL="0" algn="just" fontAlgn="auto">
              <a:spcAft>
                <a:spcPts val="0"/>
              </a:spcAft>
              <a:buFont typeface="Arial" pitchFamily="34" charset="0"/>
              <a:buNone/>
              <a:defRPr/>
            </a:pPr>
            <a:r>
              <a:rPr lang="el-GR" sz="2800" dirty="0" smtClean="0"/>
              <a:t>Εξαγορά και υπεραξία (Άρθρο 34),</a:t>
            </a:r>
            <a:endParaRPr lang="en-US" sz="2800" dirty="0" smtClean="0"/>
          </a:p>
          <a:p>
            <a:pPr marL="0" algn="just" fontAlgn="auto">
              <a:spcAft>
                <a:spcPts val="0"/>
              </a:spcAft>
              <a:buFont typeface="Arial" pitchFamily="34" charset="0"/>
              <a:buNone/>
              <a:defRPr/>
            </a:pPr>
            <a:r>
              <a:rPr lang="el-GR" sz="2800" dirty="0" smtClean="0"/>
              <a:t>Πρώτη ενοποίηση θυγατρικής και προσαρμογές κατά την ενοποίηση (Άρθρο 34),</a:t>
            </a:r>
            <a:endParaRPr lang="en-US" sz="2800" dirty="0" smtClean="0"/>
          </a:p>
          <a:p>
            <a:pPr marL="0" algn="just" fontAlgn="auto">
              <a:spcAft>
                <a:spcPts val="0"/>
              </a:spcAft>
              <a:buFont typeface="Arial" pitchFamily="34" charset="0"/>
              <a:buNone/>
              <a:defRPr/>
            </a:pPr>
            <a:r>
              <a:rPr lang="el-GR" sz="2800" dirty="0" smtClean="0"/>
              <a:t>Ενδοομιλικές συναλλαγές (Άρθρο 34),</a:t>
            </a:r>
            <a:endParaRPr lang="en-US" sz="2800" dirty="0" smtClean="0"/>
          </a:p>
          <a:p>
            <a:pPr marL="0" algn="just" fontAlgn="auto">
              <a:spcAft>
                <a:spcPts val="0"/>
              </a:spcAft>
              <a:buFont typeface="Arial" pitchFamily="34" charset="0"/>
              <a:buNone/>
              <a:defRPr/>
            </a:pPr>
            <a:r>
              <a:rPr lang="el-GR" sz="2800" dirty="0" smtClean="0"/>
              <a:t>Ενοποίηση για «Κοινές Δραστηριότητες» με την μέθοδο της αναλογικής ενοποίησης (Άρθρο 34)</a:t>
            </a:r>
            <a:endParaRPr lang="en-US" sz="2800" dirty="0" smtClean="0"/>
          </a:p>
          <a:p>
            <a:pPr fontAlgn="auto">
              <a:spcAft>
                <a:spcPts val="0"/>
              </a:spcAft>
              <a:buFont typeface="Arial" pitchFamily="34" charset="0"/>
              <a:buNone/>
              <a:defRPr/>
            </a:pPr>
            <a:endParaRPr lang="en-US" sz="2200" dirty="0"/>
          </a:p>
        </p:txBody>
      </p:sp>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320"/>
            <a:ext cx="9144000" cy="1167766"/>
          </a:xfrm>
        </p:spPr>
        <p:txBody>
          <a:bodyPr rtlCol="0">
            <a:normAutofit fontScale="90000"/>
          </a:bodyPr>
          <a:lstStyle/>
          <a:p>
            <a:pPr marL="342900" indent="-342900" algn="ctr" fontAlgn="auto">
              <a:spcBef>
                <a:spcPts val="1200"/>
              </a:spcBef>
              <a:spcAft>
                <a:spcPts val="0"/>
              </a:spcAft>
              <a:defRPr/>
            </a:pPr>
            <a:r>
              <a:rPr lang="el-GR" sz="2800" dirty="0" smtClean="0">
                <a:ea typeface="+mn-ea"/>
                <a:cs typeface="+mn-cs"/>
              </a:rPr>
              <a:t/>
            </a:r>
            <a:br>
              <a:rPr lang="el-GR" sz="2800" dirty="0" smtClean="0">
                <a:ea typeface="+mn-ea"/>
                <a:cs typeface="+mn-cs"/>
              </a:rPr>
            </a:br>
            <a:r>
              <a:rPr lang="el-GR" sz="2800" dirty="0" smtClean="0">
                <a:ea typeface="+mn-ea"/>
                <a:cs typeface="+mn-cs"/>
              </a:rPr>
              <a:t/>
            </a:r>
            <a:br>
              <a:rPr lang="el-GR" sz="2800" dirty="0" smtClean="0">
                <a:ea typeface="+mn-ea"/>
                <a:cs typeface="+mn-cs"/>
              </a:rPr>
            </a:br>
            <a:r>
              <a:rPr lang="el-GR" sz="3600" b="1" dirty="0" smtClean="0">
                <a:solidFill>
                  <a:srgbClr val="002060"/>
                </a:solidFill>
                <a:ea typeface="+mn-ea"/>
                <a:cs typeface="+mn-cs"/>
              </a:rPr>
              <a:t>Μέθοδος </a:t>
            </a:r>
            <a:r>
              <a:rPr lang="el-GR" sz="3600" b="1" dirty="0">
                <a:solidFill>
                  <a:srgbClr val="002060"/>
                </a:solidFill>
                <a:ea typeface="+mn-ea"/>
                <a:cs typeface="+mn-cs"/>
              </a:rPr>
              <a:t>της </a:t>
            </a:r>
            <a:r>
              <a:rPr lang="el-GR" sz="3600" b="1" dirty="0" smtClean="0">
                <a:solidFill>
                  <a:srgbClr val="002060"/>
                </a:solidFill>
                <a:ea typeface="+mn-ea"/>
                <a:cs typeface="+mn-cs"/>
              </a:rPr>
              <a:t>«Καθαρής Θέσης» Συγγενικών Επιχειρήσεων </a:t>
            </a:r>
            <a:r>
              <a:rPr lang="el-GR" sz="3600" b="1" dirty="0">
                <a:solidFill>
                  <a:srgbClr val="002060"/>
                </a:solidFill>
                <a:ea typeface="+mn-ea"/>
                <a:cs typeface="+mn-cs"/>
              </a:rPr>
              <a:t>και </a:t>
            </a:r>
            <a:r>
              <a:rPr lang="el-GR" sz="3600" b="1" dirty="0" smtClean="0">
                <a:solidFill>
                  <a:srgbClr val="002060"/>
                </a:solidFill>
                <a:ea typeface="+mn-ea"/>
                <a:cs typeface="+mn-cs"/>
              </a:rPr>
              <a:t>Κοινοπραξίες </a:t>
            </a:r>
            <a:r>
              <a:rPr lang="el-GR" sz="3200" b="1" dirty="0" smtClean="0">
                <a:solidFill>
                  <a:srgbClr val="002060"/>
                </a:solidFill>
              </a:rPr>
              <a:t>ΕΛΠ  Άρθρο 35 [1]</a:t>
            </a:r>
            <a:endParaRPr lang="en-US" sz="3600" b="1" dirty="0">
              <a:solidFill>
                <a:srgbClr val="002060"/>
              </a:solidFill>
            </a:endParaRPr>
          </a:p>
        </p:txBody>
      </p:sp>
      <p:sp>
        <p:nvSpPr>
          <p:cNvPr id="3" name="2 - Θέση περιεχομένου"/>
          <p:cNvSpPr>
            <a:spLocks noGrp="1"/>
          </p:cNvSpPr>
          <p:nvPr>
            <p:ph idx="1"/>
          </p:nvPr>
        </p:nvSpPr>
        <p:spPr/>
        <p:txBody>
          <a:bodyPr rtlCol="0">
            <a:normAutofit/>
          </a:bodyPr>
          <a:lstStyle/>
          <a:p>
            <a:pPr algn="just" fontAlgn="auto">
              <a:spcAft>
                <a:spcPts val="0"/>
              </a:spcAft>
              <a:buFont typeface="Arial" pitchFamily="34" charset="0"/>
              <a:buNone/>
              <a:defRPr/>
            </a:pPr>
            <a:r>
              <a:rPr lang="el-GR" sz="2800" dirty="0" smtClean="0"/>
              <a:t>1. Όταν μια οντότητα που περιλαμβάνεται στην ενοποίηση έχει μια </a:t>
            </a:r>
            <a:r>
              <a:rPr lang="el-GR" sz="2800" b="1" dirty="0" smtClean="0"/>
              <a:t>συμμετοχή σε συγγενή ή κοινοπραξία</a:t>
            </a:r>
            <a:r>
              <a:rPr lang="el-GR" sz="2800" dirty="0" smtClean="0"/>
              <a:t>, αυτή η συμμετοχή εμφανίζεται στον ενοποιημένο ισολογισμό σε </a:t>
            </a:r>
            <a:r>
              <a:rPr lang="el-GR" sz="2800" b="1" dirty="0" smtClean="0"/>
              <a:t>ιδιαίτερο κονδύλι </a:t>
            </a:r>
            <a:r>
              <a:rPr lang="el-GR" sz="2800" dirty="0" smtClean="0"/>
              <a:t>με τον τίτλο </a:t>
            </a:r>
            <a:r>
              <a:rPr lang="el-GR" sz="2800" b="1" dirty="0" smtClean="0"/>
              <a:t>«συμμετοχή σε συγγενή ή και κοινοπραξία»</a:t>
            </a:r>
            <a:r>
              <a:rPr lang="el-GR" sz="2800" dirty="0" smtClean="0"/>
              <a:t>, βάσει της μεθόδου της καθαρής θέσης. </a:t>
            </a:r>
            <a:endParaRPr lang="en-US" sz="2800" dirty="0" smtClean="0"/>
          </a:p>
          <a:p>
            <a:pPr fontAlgn="auto">
              <a:spcAft>
                <a:spcPts val="0"/>
              </a:spcAft>
              <a:buFont typeface="Arial" pitchFamily="34" charset="0"/>
              <a:buNone/>
              <a:defRPr/>
            </a:pPr>
            <a:r>
              <a:rPr lang="el-GR" sz="2800" dirty="0" smtClean="0"/>
              <a:t>2. Με τη μέθοδο της καθαρής θέσης, μια συγγενής ή κοινοπραξία </a:t>
            </a:r>
            <a:r>
              <a:rPr lang="el-GR" sz="2800" b="1" dirty="0" smtClean="0"/>
              <a:t>αναγνωρίζεται κατά την απόκτησή της στο κόστος κτήσης. </a:t>
            </a:r>
            <a:endParaRPr lang="en-US" sz="2800" b="1" dirty="0" smtClean="0"/>
          </a:p>
          <a:p>
            <a:pPr fontAlgn="auto">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52400"/>
            <a:ext cx="9144000" cy="972344"/>
          </a:xfrm>
        </p:spPr>
        <p:txBody>
          <a:bodyPr rtlCol="0">
            <a:normAutofit fontScale="90000"/>
          </a:bodyPr>
          <a:lstStyle/>
          <a:p>
            <a:pPr algn="ctr" fontAlgn="auto">
              <a:spcAft>
                <a:spcPts val="0"/>
              </a:spcAft>
              <a:defRPr/>
            </a:pPr>
            <a:r>
              <a:rPr lang="el-GR" sz="3200" dirty="0" smtClean="0"/>
              <a:t/>
            </a:r>
            <a:br>
              <a:rPr lang="el-GR" sz="3200" dirty="0" smtClean="0"/>
            </a:br>
            <a:r>
              <a:rPr lang="el-GR" sz="3600" b="1" dirty="0" smtClean="0">
                <a:solidFill>
                  <a:srgbClr val="002060"/>
                </a:solidFill>
              </a:rPr>
              <a:t>Μέθοδος της «Καθαρής Θέσης» Συγγενικών Επιχειρήσεων και Κοινοπραξίες ΕΛΠ  Άρθρο 35 [2]</a:t>
            </a:r>
            <a:endParaRPr lang="en-US" sz="3600" dirty="0"/>
          </a:p>
        </p:txBody>
      </p:sp>
      <p:sp>
        <p:nvSpPr>
          <p:cNvPr id="3" name="2 - Θέση περιεχομένου"/>
          <p:cNvSpPr>
            <a:spLocks noGrp="1"/>
          </p:cNvSpPr>
          <p:nvPr>
            <p:ph idx="1"/>
          </p:nvPr>
        </p:nvSpPr>
        <p:spPr>
          <a:xfrm>
            <a:off x="251520" y="1052736"/>
            <a:ext cx="8640960" cy="5400600"/>
          </a:xfrm>
        </p:spPr>
        <p:txBody>
          <a:bodyPr rtlCol="0">
            <a:normAutofit fontScale="92500" lnSpcReduction="10000"/>
          </a:bodyPr>
          <a:lstStyle/>
          <a:p>
            <a:pPr algn="just" fontAlgn="auto">
              <a:spcAft>
                <a:spcPts val="0"/>
              </a:spcAft>
              <a:buFont typeface="Arial" pitchFamily="34" charset="0"/>
              <a:buNone/>
              <a:defRPr/>
            </a:pPr>
            <a:r>
              <a:rPr lang="el-GR" dirty="0" smtClean="0"/>
              <a:t>3. </a:t>
            </a:r>
            <a:r>
              <a:rPr lang="el-GR" b="1" dirty="0" smtClean="0"/>
              <a:t>Το ποσό </a:t>
            </a:r>
            <a:r>
              <a:rPr lang="el-GR" dirty="0" smtClean="0"/>
              <a:t>που αντιστοιχεί στην </a:t>
            </a:r>
            <a:r>
              <a:rPr lang="el-GR" b="1" dirty="0" smtClean="0"/>
              <a:t>αναλογία της καθαρής θέσης </a:t>
            </a:r>
            <a:r>
              <a:rPr lang="el-GR" dirty="0" smtClean="0"/>
              <a:t>της συγγενούς ή της κοινοπραξίας, που προκύπτει από την εφαρμογή των παραγράφων 1 και 2 αυτού του άρθρου, </a:t>
            </a:r>
            <a:r>
              <a:rPr lang="el-GR" b="1" dirty="0" smtClean="0"/>
              <a:t>αυξάνεται ή μειώνεται με το ποσό της μεταβολής της καθαρής θέσης της κατά την διάρκεια της περιόδου </a:t>
            </a:r>
            <a:r>
              <a:rPr lang="el-GR" dirty="0" smtClean="0"/>
              <a:t>που αντιστοιχεί στα συμμετοχικά δικαιώματα της οντότητας (επενδυτής) </a:t>
            </a:r>
            <a:r>
              <a:rPr lang="el-GR" b="1" dirty="0" smtClean="0"/>
              <a:t>και μειώνεται με το ποσό των εισπραττόμενων μερισμάτων</a:t>
            </a:r>
            <a:r>
              <a:rPr lang="el-GR" dirty="0" smtClean="0"/>
              <a:t> που αναλογούν σε αυτά τα συμμετοχικά δικαιώματα. </a:t>
            </a:r>
            <a:endParaRPr lang="en-US" dirty="0" smtClean="0"/>
          </a:p>
          <a:p>
            <a:pPr algn="just" fontAlgn="auto">
              <a:spcAft>
                <a:spcPts val="0"/>
              </a:spcAft>
              <a:buFont typeface="Arial" pitchFamily="34" charset="0"/>
              <a:buNone/>
              <a:defRPr/>
            </a:pPr>
            <a:r>
              <a:rPr lang="el-GR" dirty="0" smtClean="0"/>
              <a:t>4. Στο βαθμό που </a:t>
            </a:r>
            <a:r>
              <a:rPr lang="el-GR" b="1" dirty="0" smtClean="0"/>
              <a:t>η θετική διαφορά μεταξύ του κόστους κτήσης και της αναλογίας της καθαρής θέσης </a:t>
            </a:r>
            <a:r>
              <a:rPr lang="el-GR" dirty="0" smtClean="0"/>
              <a:t>που αποκτήθηκε </a:t>
            </a:r>
            <a:r>
              <a:rPr lang="el-GR" b="1" dirty="0" smtClean="0"/>
              <a:t>δεν μπορεί να συσχετισθεί</a:t>
            </a:r>
            <a:r>
              <a:rPr lang="el-GR" dirty="0" smtClean="0"/>
              <a:t> με κάποια κατηγορία περιουσιακών στοιχείων ή υποχρεώσεων, </a:t>
            </a:r>
            <a:r>
              <a:rPr lang="el-GR" b="1" dirty="0" smtClean="0"/>
              <a:t>αντιμετωπίζεται</a:t>
            </a:r>
            <a:r>
              <a:rPr lang="el-GR" dirty="0" smtClean="0"/>
              <a:t> ως </a:t>
            </a:r>
            <a:r>
              <a:rPr lang="el-GR" b="1" dirty="0" smtClean="0"/>
              <a:t>«υπεραξία» </a:t>
            </a:r>
            <a:r>
              <a:rPr lang="el-GR" dirty="0" smtClean="0"/>
              <a:t>σύμφωνα με την παράγραφο 3(α)(6) ή 3(α)(7), κατά περίπτωση, του άρθρου 18.</a:t>
            </a:r>
            <a:endParaRPr lang="en-US" dirty="0" smtClean="0"/>
          </a:p>
          <a:p>
            <a:pPr algn="just" fontAlgn="auto">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52400"/>
            <a:ext cx="8964488" cy="1219200"/>
          </a:xfrm>
        </p:spPr>
        <p:txBody>
          <a:bodyPr rtlCol="0">
            <a:normAutofit fontScale="90000"/>
          </a:bodyPr>
          <a:lstStyle/>
          <a:p>
            <a:pPr algn="ctr" fontAlgn="auto">
              <a:spcAft>
                <a:spcPts val="0"/>
              </a:spcAft>
              <a:defRPr/>
            </a:pPr>
            <a:r>
              <a:rPr lang="el-GR" sz="3200" dirty="0" smtClean="0"/>
              <a:t/>
            </a:r>
            <a:br>
              <a:rPr lang="el-GR" sz="3200" dirty="0" smtClean="0"/>
            </a:br>
            <a:r>
              <a:rPr lang="el-GR" sz="3600" b="1" dirty="0" smtClean="0">
                <a:solidFill>
                  <a:srgbClr val="002060"/>
                </a:solidFill>
              </a:rPr>
              <a:t>Μέθοδος της «Καθαρής Θέσης» Συγγενικών Επιχειρήσεων και Κοινοπραξίες ΕΛΠ  Άρθρο 35 [3]</a:t>
            </a:r>
            <a:endParaRPr lang="en-US" sz="3600" dirty="0"/>
          </a:p>
        </p:txBody>
      </p:sp>
      <p:sp>
        <p:nvSpPr>
          <p:cNvPr id="3" name="2 - Θέση περιεχομένου"/>
          <p:cNvSpPr>
            <a:spLocks noGrp="1"/>
          </p:cNvSpPr>
          <p:nvPr>
            <p:ph idx="1"/>
          </p:nvPr>
        </p:nvSpPr>
        <p:spPr>
          <a:xfrm>
            <a:off x="251520" y="1524000"/>
            <a:ext cx="8640960" cy="4929336"/>
          </a:xfrm>
        </p:spPr>
        <p:txBody>
          <a:bodyPr rtlCol="0">
            <a:normAutofit fontScale="92500" lnSpcReduction="10000"/>
          </a:bodyPr>
          <a:lstStyle/>
          <a:p>
            <a:pPr algn="just" fontAlgn="auto">
              <a:spcAft>
                <a:spcPts val="0"/>
              </a:spcAft>
              <a:buFont typeface="Arial" pitchFamily="34" charset="0"/>
              <a:buNone/>
              <a:defRPr/>
            </a:pPr>
            <a:r>
              <a:rPr lang="el-GR" dirty="0" smtClean="0"/>
              <a:t>5. </a:t>
            </a:r>
            <a:r>
              <a:rPr lang="el-GR" b="1" dirty="0" smtClean="0"/>
              <a:t>Η αναλογία των αποτελεσμάτων </a:t>
            </a:r>
            <a:r>
              <a:rPr lang="el-GR" dirty="0" smtClean="0"/>
              <a:t>των συγγενών ή των κοινοπραξιών που αποδίδεται στα συμμετοχικά δικαιώματα της οντότητας εμφανίζεται στα </a:t>
            </a:r>
            <a:r>
              <a:rPr lang="el-GR" b="1" dirty="0" smtClean="0"/>
              <a:t>ενοποιημένα αποτελέσματα </a:t>
            </a:r>
            <a:r>
              <a:rPr lang="el-GR" dirty="0" smtClean="0"/>
              <a:t>ως ξεχωριστό κονδύλι με τον τίτλο «</a:t>
            </a:r>
            <a:r>
              <a:rPr lang="el-GR" b="1" dirty="0" smtClean="0"/>
              <a:t>αποτέλεσμα από συγγενείς και κοινοπραξίες»</a:t>
            </a:r>
            <a:r>
              <a:rPr lang="el-GR" dirty="0" smtClean="0"/>
              <a:t>.</a:t>
            </a:r>
            <a:endParaRPr lang="en-US" dirty="0" smtClean="0"/>
          </a:p>
          <a:p>
            <a:pPr algn="just" fontAlgn="auto">
              <a:spcAft>
                <a:spcPts val="0"/>
              </a:spcAft>
              <a:buFont typeface="Arial" pitchFamily="34" charset="0"/>
              <a:buNone/>
              <a:defRPr/>
            </a:pPr>
            <a:r>
              <a:rPr lang="el-GR" dirty="0" smtClean="0"/>
              <a:t>6. Οι απαλοιφές που αναφέρονται στο άρθρο 34 παράγραφος (8) </a:t>
            </a:r>
            <a:r>
              <a:rPr lang="el-GR" b="1" dirty="0" smtClean="0"/>
              <a:t>γίνονται </a:t>
            </a:r>
            <a:r>
              <a:rPr lang="el-GR" dirty="0" smtClean="0"/>
              <a:t>στο βαθμό που τα </a:t>
            </a:r>
            <a:r>
              <a:rPr lang="el-GR" b="1" dirty="0" smtClean="0"/>
              <a:t>γεγονότα είναι γνωστά ή μπορούν να επιβεβαιωθούν</a:t>
            </a:r>
            <a:r>
              <a:rPr lang="el-GR" dirty="0" smtClean="0"/>
              <a:t>.</a:t>
            </a:r>
            <a:endParaRPr lang="en-US" dirty="0" smtClean="0"/>
          </a:p>
          <a:p>
            <a:pPr algn="just" fontAlgn="auto">
              <a:spcAft>
                <a:spcPts val="0"/>
              </a:spcAft>
              <a:buFont typeface="Arial" pitchFamily="34" charset="0"/>
              <a:buNone/>
              <a:defRPr/>
            </a:pPr>
            <a:r>
              <a:rPr lang="el-GR" dirty="0" smtClean="0"/>
              <a:t>7. </a:t>
            </a:r>
            <a:r>
              <a:rPr lang="el-GR" b="1" dirty="0" smtClean="0"/>
              <a:t>Όταν μια συγγενική επιχείρηση ή μια κοινοπραξία </a:t>
            </a:r>
            <a:r>
              <a:rPr lang="el-GR" dirty="0" smtClean="0"/>
              <a:t>συντάσσει ενοποιημένες χρηματοοικονομικές καταστάσεις, οι παράγραφοι </a:t>
            </a:r>
            <a:r>
              <a:rPr lang="el-GR" b="1" dirty="0" smtClean="0"/>
              <a:t>1 έως 6 </a:t>
            </a:r>
            <a:r>
              <a:rPr lang="el-GR" dirty="0" smtClean="0"/>
              <a:t>του άρθρου </a:t>
            </a:r>
            <a:r>
              <a:rPr lang="el-GR" b="1" dirty="0" smtClean="0"/>
              <a:t>35 εφαρμόζονται στην καθαρή θέση </a:t>
            </a:r>
            <a:r>
              <a:rPr lang="el-GR" dirty="0" smtClean="0"/>
              <a:t>που εμφανίζεται σε αυτές τις ενοποιημένες χρηματοοικονομικές καταστάσεις.</a:t>
            </a:r>
            <a:endParaRPr lang="en-US" dirty="0" smtClean="0"/>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rtlCol="0">
            <a:normAutofit fontScale="90000"/>
          </a:bodyPr>
          <a:lstStyle/>
          <a:p>
            <a:pPr fontAlgn="auto">
              <a:spcAft>
                <a:spcPts val="0"/>
              </a:spcAft>
              <a:defRPr/>
            </a:pPr>
            <a:r>
              <a:rPr lang="el-GR" sz="2900" dirty="0" smtClean="0"/>
              <a:t/>
            </a:r>
            <a:br>
              <a:rPr lang="el-GR" sz="2900" dirty="0" smtClean="0"/>
            </a:br>
            <a:r>
              <a:rPr lang="el-GR" sz="3200" b="1" dirty="0" smtClean="0">
                <a:solidFill>
                  <a:srgbClr val="002060"/>
                </a:solidFill>
              </a:rPr>
              <a:t>Μέθοδος της «Καθαρής Θέσης» Συγγενικών Επιχειρήσεων και Κοινοπραξίες ΕΛΠ  Άρθρο 35 [4]</a:t>
            </a:r>
            <a:endParaRPr lang="en-US" dirty="0"/>
          </a:p>
        </p:txBody>
      </p:sp>
      <p:sp>
        <p:nvSpPr>
          <p:cNvPr id="3" name="2 - Θέση περιεχομένου"/>
          <p:cNvSpPr>
            <a:spLocks noGrp="1"/>
          </p:cNvSpPr>
          <p:nvPr>
            <p:ph idx="1"/>
          </p:nvPr>
        </p:nvSpPr>
        <p:spPr/>
        <p:txBody>
          <a:bodyPr rtlCol="0">
            <a:normAutofit/>
          </a:bodyPr>
          <a:lstStyle/>
          <a:p>
            <a:pPr fontAlgn="auto">
              <a:spcAft>
                <a:spcPts val="0"/>
              </a:spcAft>
              <a:buFont typeface="Arial" pitchFamily="34" charset="0"/>
              <a:buNone/>
              <a:defRPr/>
            </a:pPr>
            <a:r>
              <a:rPr lang="el-GR" dirty="0" smtClean="0"/>
              <a:t>8. Αυτό το άρθρο δεν απαιτείται να εφαρμόζεται όταν τα συμμετοχικά δικαιώματα στο κεφάλαιο συγγενούς ή κοινοπραξίας είναι ασήμαντα.</a:t>
            </a:r>
            <a:endParaRPr lang="en-US" dirty="0" smtClean="0"/>
          </a:p>
          <a:p>
            <a:pPr algn="just" fontAlgn="auto">
              <a:spcAft>
                <a:spcPts val="0"/>
              </a:spcAft>
              <a:buFont typeface="Arial" pitchFamily="34" charset="0"/>
              <a:buNone/>
              <a:defRPr/>
            </a:pPr>
            <a:r>
              <a:rPr lang="el-GR" dirty="0" smtClean="0"/>
              <a:t>9. Οι προβλέψεις της παραγράφου 14 του άρθρου 34 εφαρμόζονται στη μετατροπή των χρηματοοικονομικών καταστάσεων συγγενών ή κοινοπραξιών που έχουν συνταχθεί σε νόμισμα άλλο από το νόμισμα στο οποίο έχουν συνταχθεί οι χρηματοοικονομικές καταστάσεις της επενδύτριας οντότητας.</a:t>
            </a:r>
            <a:endParaRPr lang="en-US" dirty="0" smtClean="0"/>
          </a:p>
          <a:p>
            <a:pPr fontAlgn="auto">
              <a:spcAft>
                <a:spcPts val="0"/>
              </a:spcAft>
              <a:buFont typeface="Arial" pitchFamily="34" charset="0"/>
              <a:buNone/>
              <a:defRPr/>
            </a:pPr>
            <a:endParaRPr lang="en-US" dirty="0"/>
          </a:p>
        </p:txBody>
      </p:sp>
      <p:sp>
        <p:nvSpPr>
          <p:cNvPr id="29699" name="3 - Θέση αριθμού διαφάνειας"/>
          <p:cNvSpPr>
            <a:spLocks noGrp="1"/>
          </p:cNvSpPr>
          <p:nvPr>
            <p:ph type="sldNum" sz="quarter" idx="4294967295"/>
          </p:nvPr>
        </p:nvSpPr>
        <p:spPr bwMode="auto">
          <a:xfrm>
            <a:off x="6553200" y="6356986"/>
            <a:ext cx="2133600" cy="363854"/>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4D3DB543-7833-4FE3-A964-154BEF12E7E1}" type="slidenum">
              <a:rPr lang="el-GR"/>
              <a:pPr fontAlgn="base">
                <a:spcBef>
                  <a:spcPct val="0"/>
                </a:spcBef>
                <a:spcAft>
                  <a:spcPct val="0"/>
                </a:spcAft>
              </a:pPr>
              <a:t>268</a:t>
            </a:fld>
            <a:endParaRPr lang="el-GR" dirty="0"/>
          </a:p>
        </p:txBody>
      </p:sp>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320"/>
            <a:ext cx="8229600" cy="634400"/>
          </a:xfrm>
        </p:spPr>
        <p:txBody>
          <a:bodyPr rtlCol="0">
            <a:normAutofit fontScale="90000"/>
          </a:bodyPr>
          <a:lstStyle/>
          <a:p>
            <a:pPr fontAlgn="auto">
              <a:spcAft>
                <a:spcPts val="0"/>
              </a:spcAft>
              <a:defRPr/>
            </a:pPr>
            <a:r>
              <a:rPr lang="el-GR" i="1" dirty="0" smtClean="0"/>
              <a:t/>
            </a:r>
            <a:br>
              <a:rPr lang="el-GR" i="1" dirty="0" smtClean="0"/>
            </a:br>
            <a:r>
              <a:rPr lang="el-GR" i="1" dirty="0" smtClean="0"/>
              <a:t/>
            </a:r>
            <a:br>
              <a:rPr lang="el-GR" i="1" dirty="0" smtClean="0"/>
            </a:br>
            <a:r>
              <a:rPr lang="el-GR" b="1" i="1" dirty="0" smtClean="0">
                <a:solidFill>
                  <a:srgbClr val="C00000"/>
                </a:solidFill>
                <a:latin typeface="Cambria" pitchFamily="18" charset="0"/>
              </a:rPr>
              <a:t>Παράδειγμα:</a:t>
            </a:r>
            <a:endParaRPr lang="en-US" b="1" i="1" dirty="0">
              <a:solidFill>
                <a:srgbClr val="C00000"/>
              </a:solidFill>
              <a:latin typeface="Cambria" pitchFamily="18" charset="0"/>
            </a:endParaRPr>
          </a:p>
        </p:txBody>
      </p:sp>
      <p:sp>
        <p:nvSpPr>
          <p:cNvPr id="3" name="2 - Θέση περιεχομένου"/>
          <p:cNvSpPr>
            <a:spLocks noGrp="1"/>
          </p:cNvSpPr>
          <p:nvPr>
            <p:ph idx="1"/>
          </p:nvPr>
        </p:nvSpPr>
        <p:spPr>
          <a:xfrm>
            <a:off x="251520" y="980728"/>
            <a:ext cx="8640960" cy="5644862"/>
          </a:xfrm>
        </p:spPr>
        <p:txBody>
          <a:bodyPr rtlCol="0">
            <a:normAutofit fontScale="92500" lnSpcReduction="10000"/>
          </a:bodyPr>
          <a:lstStyle/>
          <a:p>
            <a:pPr algn="just" fontAlgn="auto">
              <a:lnSpc>
                <a:spcPct val="96000"/>
              </a:lnSpc>
              <a:spcAft>
                <a:spcPts val="0"/>
              </a:spcAft>
              <a:buFont typeface="Arial" pitchFamily="34" charset="0"/>
              <a:buChar char="•"/>
              <a:defRPr/>
            </a:pPr>
            <a:r>
              <a:rPr lang="el-GR" dirty="0" smtClean="0">
                <a:latin typeface="Calibri" pitchFamily="34" charset="0"/>
              </a:rPr>
              <a:t>Η εταιρία </a:t>
            </a:r>
            <a:r>
              <a:rPr lang="el-GR" b="1" dirty="0" smtClean="0">
                <a:solidFill>
                  <a:srgbClr val="FFC000"/>
                </a:solidFill>
                <a:latin typeface="Calibri" pitchFamily="34" charset="0"/>
              </a:rPr>
              <a:t>Δ</a:t>
            </a:r>
            <a:r>
              <a:rPr lang="el-GR" b="1" dirty="0" smtClean="0">
                <a:latin typeface="Calibri" pitchFamily="34" charset="0"/>
              </a:rPr>
              <a:t> </a:t>
            </a:r>
            <a:r>
              <a:rPr lang="el-GR" dirty="0" smtClean="0">
                <a:latin typeface="Calibri" pitchFamily="34" charset="0"/>
              </a:rPr>
              <a:t>εξαγόρασε στις 30/4/200Χ το </a:t>
            </a:r>
            <a:r>
              <a:rPr lang="el-GR" b="1" dirty="0" smtClean="0">
                <a:latin typeface="Calibri" pitchFamily="34" charset="0"/>
              </a:rPr>
              <a:t>30%</a:t>
            </a:r>
            <a:r>
              <a:rPr lang="el-GR" dirty="0" smtClean="0">
                <a:latin typeface="Calibri" pitchFamily="34" charset="0"/>
              </a:rPr>
              <a:t> των μετοχών της εταιρίας </a:t>
            </a:r>
            <a:r>
              <a:rPr lang="el-GR" b="1" dirty="0" smtClean="0">
                <a:solidFill>
                  <a:srgbClr val="C00000"/>
                </a:solidFill>
                <a:latin typeface="Calibri" pitchFamily="34" charset="0"/>
              </a:rPr>
              <a:t>Λ</a:t>
            </a:r>
            <a:r>
              <a:rPr lang="el-GR" dirty="0" smtClean="0">
                <a:latin typeface="Calibri" pitchFamily="34" charset="0"/>
              </a:rPr>
              <a:t> καταβάλλοντας το ποσό των </a:t>
            </a:r>
            <a:r>
              <a:rPr lang="el-GR" b="1" dirty="0" smtClean="0">
                <a:latin typeface="Calibri" pitchFamily="34" charset="0"/>
              </a:rPr>
              <a:t>80</a:t>
            </a:r>
            <a:r>
              <a:rPr lang="el-GR" dirty="0" smtClean="0">
                <a:latin typeface="Calibri" pitchFamily="34" charset="0"/>
              </a:rPr>
              <a:t> εκατ. ευρώ. Εάν υποτεθεί ότι η </a:t>
            </a:r>
            <a:r>
              <a:rPr lang="el-GR" b="1" dirty="0" smtClean="0">
                <a:latin typeface="Calibri" pitchFamily="34" charset="0"/>
              </a:rPr>
              <a:t>λογιστική καθαρά θέση</a:t>
            </a:r>
            <a:r>
              <a:rPr lang="el-GR" dirty="0" smtClean="0">
                <a:latin typeface="Calibri" pitchFamily="34" charset="0"/>
              </a:rPr>
              <a:t> της εταιρίας </a:t>
            </a:r>
            <a:r>
              <a:rPr lang="el-GR" b="1" dirty="0" smtClean="0">
                <a:solidFill>
                  <a:srgbClr val="C00000"/>
                </a:solidFill>
                <a:latin typeface="Calibri" pitchFamily="34" charset="0"/>
              </a:rPr>
              <a:t>Λ</a:t>
            </a:r>
            <a:r>
              <a:rPr lang="el-GR" dirty="0" smtClean="0">
                <a:latin typeface="Calibri" pitchFamily="34" charset="0"/>
              </a:rPr>
              <a:t> στο τέλος των χρήσεων </a:t>
            </a:r>
            <a:r>
              <a:rPr lang="el-GR" b="1" dirty="0" smtClean="0">
                <a:latin typeface="Calibri" pitchFamily="34" charset="0"/>
              </a:rPr>
              <a:t>200Χ, 200Χ+1 και 200Χ+2</a:t>
            </a:r>
            <a:r>
              <a:rPr lang="el-GR" dirty="0" smtClean="0">
                <a:latin typeface="Calibri" pitchFamily="34" charset="0"/>
              </a:rPr>
              <a:t> ήταν 2</a:t>
            </a:r>
            <a:r>
              <a:rPr lang="en-US" dirty="0" smtClean="0">
                <a:latin typeface="Calibri" pitchFamily="34" charset="0"/>
              </a:rPr>
              <a:t>7</a:t>
            </a:r>
            <a:r>
              <a:rPr lang="el-GR" dirty="0" smtClean="0">
                <a:latin typeface="Calibri" pitchFamily="34" charset="0"/>
              </a:rPr>
              <a:t>0, 300 και 2</a:t>
            </a:r>
            <a:r>
              <a:rPr lang="en-US" dirty="0" smtClean="0">
                <a:latin typeface="Calibri" pitchFamily="34" charset="0"/>
              </a:rPr>
              <a:t>7</a:t>
            </a:r>
            <a:r>
              <a:rPr lang="el-GR" dirty="0" smtClean="0">
                <a:latin typeface="Calibri" pitchFamily="34" charset="0"/>
              </a:rPr>
              <a:t>5 εκατ. ευρώ η </a:t>
            </a:r>
            <a:r>
              <a:rPr lang="el-GR" b="1" dirty="0" smtClean="0">
                <a:latin typeface="Calibri" pitchFamily="34" charset="0"/>
              </a:rPr>
              <a:t>αποτίμηση</a:t>
            </a:r>
            <a:r>
              <a:rPr lang="el-GR" dirty="0" smtClean="0">
                <a:latin typeface="Calibri" pitchFamily="34" charset="0"/>
              </a:rPr>
              <a:t> της εν λόγω συμμετοχής θα έχει ως ακολούθως: </a:t>
            </a:r>
          </a:p>
          <a:p>
            <a:pPr fontAlgn="auto">
              <a:lnSpc>
                <a:spcPct val="96000"/>
              </a:lnSpc>
              <a:spcAft>
                <a:spcPts val="0"/>
              </a:spcAft>
              <a:buFont typeface="Arial" pitchFamily="34" charset="0"/>
              <a:buChar char="•"/>
              <a:defRPr/>
            </a:pPr>
            <a:r>
              <a:rPr lang="el-GR" b="1" dirty="0" smtClean="0">
                <a:latin typeface="Calibri" pitchFamily="34" charset="0"/>
              </a:rPr>
              <a:t>30/4/200Χ </a:t>
            </a:r>
            <a:r>
              <a:rPr lang="el-GR" dirty="0" smtClean="0">
                <a:latin typeface="Calibri" pitchFamily="34" charset="0"/>
              </a:rPr>
              <a:t>         </a:t>
            </a:r>
            <a:r>
              <a:rPr lang="el-GR" b="1" dirty="0" smtClean="0">
                <a:latin typeface="Calibri" pitchFamily="34" charset="0"/>
              </a:rPr>
              <a:t>Αξία κτήσης</a:t>
            </a:r>
            <a:r>
              <a:rPr lang="el-GR" dirty="0" smtClean="0">
                <a:latin typeface="Calibri" pitchFamily="34" charset="0"/>
              </a:rPr>
              <a:t>                	   </a:t>
            </a:r>
            <a:r>
              <a:rPr lang="el-GR" b="1" dirty="0" smtClean="0">
                <a:latin typeface="Calibri" pitchFamily="34" charset="0"/>
              </a:rPr>
              <a:t>80.000.000</a:t>
            </a:r>
          </a:p>
          <a:p>
            <a:pPr fontAlgn="auto">
              <a:lnSpc>
                <a:spcPct val="96000"/>
              </a:lnSpc>
              <a:spcAft>
                <a:spcPts val="0"/>
              </a:spcAft>
              <a:buFont typeface="Arial" pitchFamily="34" charset="0"/>
              <a:buChar char="•"/>
              <a:defRPr/>
            </a:pPr>
            <a:r>
              <a:rPr lang="el-GR" dirty="0" smtClean="0">
                <a:latin typeface="Calibri" pitchFamily="34" charset="0"/>
              </a:rPr>
              <a:t>31/12/200Χ        (2</a:t>
            </a:r>
            <a:r>
              <a:rPr lang="en-US" dirty="0" smtClean="0">
                <a:latin typeface="Calibri" pitchFamily="34" charset="0"/>
              </a:rPr>
              <a:t>7</a:t>
            </a:r>
            <a:r>
              <a:rPr lang="el-GR" dirty="0" smtClean="0">
                <a:latin typeface="Calibri" pitchFamily="34" charset="0"/>
              </a:rPr>
              <a:t>0.000.000 χ 30%)             81.000.000</a:t>
            </a:r>
          </a:p>
          <a:p>
            <a:pPr fontAlgn="auto">
              <a:lnSpc>
                <a:spcPct val="96000"/>
              </a:lnSpc>
              <a:spcAft>
                <a:spcPts val="0"/>
              </a:spcAft>
              <a:buFont typeface="Arial" pitchFamily="34" charset="0"/>
              <a:buChar char="•"/>
              <a:defRPr/>
            </a:pPr>
            <a:r>
              <a:rPr lang="el-GR" dirty="0" smtClean="0">
                <a:latin typeface="Calibri" pitchFamily="34" charset="0"/>
              </a:rPr>
              <a:t>31/12/200Χ+1   (300.000.000 χ 30%)              90.000.000</a:t>
            </a:r>
          </a:p>
          <a:p>
            <a:pPr fontAlgn="auto">
              <a:lnSpc>
                <a:spcPct val="96000"/>
              </a:lnSpc>
              <a:spcAft>
                <a:spcPts val="0"/>
              </a:spcAft>
              <a:buFont typeface="Arial" pitchFamily="34" charset="0"/>
              <a:buChar char="•"/>
              <a:defRPr/>
            </a:pPr>
            <a:r>
              <a:rPr lang="el-GR" dirty="0" smtClean="0">
                <a:latin typeface="Calibri" pitchFamily="34" charset="0"/>
              </a:rPr>
              <a:t>31/12/200Χ+2   (2</a:t>
            </a:r>
            <a:r>
              <a:rPr lang="en-US" dirty="0" smtClean="0">
                <a:latin typeface="Calibri" pitchFamily="34" charset="0"/>
              </a:rPr>
              <a:t>7</a:t>
            </a:r>
            <a:r>
              <a:rPr lang="el-GR" dirty="0" smtClean="0">
                <a:latin typeface="Calibri" pitchFamily="34" charset="0"/>
              </a:rPr>
              <a:t>5.000.000 χ 30%)              82.500.000</a:t>
            </a:r>
          </a:p>
          <a:p>
            <a:pPr fontAlgn="auto">
              <a:lnSpc>
                <a:spcPct val="96000"/>
              </a:lnSpc>
              <a:spcAft>
                <a:spcPts val="0"/>
              </a:spcAft>
              <a:buFont typeface="Arial" pitchFamily="34" charset="0"/>
              <a:buNone/>
              <a:defRPr/>
            </a:pPr>
            <a:endParaRPr lang="el-GR" dirty="0" smtClean="0">
              <a:latin typeface="Calibri" pitchFamily="34" charset="0"/>
            </a:endParaRPr>
          </a:p>
          <a:p>
            <a:pPr algn="just" fontAlgn="auto">
              <a:lnSpc>
                <a:spcPct val="96000"/>
              </a:lnSpc>
              <a:spcAft>
                <a:spcPts val="0"/>
              </a:spcAft>
              <a:buFont typeface="Arial" pitchFamily="34" charset="0"/>
              <a:buChar char="•"/>
              <a:defRPr/>
            </a:pPr>
            <a:r>
              <a:rPr lang="el-GR" dirty="0" smtClean="0">
                <a:latin typeface="Calibri" pitchFamily="34" charset="0"/>
              </a:rPr>
              <a:t>Οι </a:t>
            </a:r>
            <a:r>
              <a:rPr lang="el-GR" b="1" dirty="0" smtClean="0">
                <a:latin typeface="Calibri" pitchFamily="34" charset="0"/>
              </a:rPr>
              <a:t>λογιστικές εγγραφές</a:t>
            </a:r>
            <a:r>
              <a:rPr lang="el-GR" dirty="0" smtClean="0">
                <a:latin typeface="Calibri" pitchFamily="34" charset="0"/>
              </a:rPr>
              <a:t> που πρέπει να γίνουν είναι οι ακόλουθες:</a:t>
            </a:r>
            <a:endParaRPr lang="en-US" dirty="0" smtClean="0">
              <a:latin typeface="Calibri" pitchFamily="34" charset="0"/>
            </a:endParaRPr>
          </a:p>
          <a:p>
            <a:pPr fontAlgn="auto">
              <a:lnSpc>
                <a:spcPct val="96000"/>
              </a:lnSpc>
              <a:spcAft>
                <a:spcPts val="0"/>
              </a:spcAft>
              <a:buFont typeface="Arial" pitchFamily="34" charset="0"/>
              <a:buChar char="•"/>
              <a:defRPr/>
            </a:pPr>
            <a:endParaRPr lang="el-GR" dirty="0" smtClean="0"/>
          </a:p>
          <a:p>
            <a:pPr fontAlgn="auto">
              <a:lnSpc>
                <a:spcPct val="96000"/>
              </a:lnSpc>
              <a:spcAft>
                <a:spcPts val="0"/>
              </a:spcAft>
              <a:buFont typeface="Arial" pitchFamily="34" charset="0"/>
              <a:buNone/>
              <a:defRPr/>
            </a:pPr>
            <a:r>
              <a:rPr lang="el-GR" dirty="0" smtClean="0"/>
              <a:t> </a:t>
            </a:r>
          </a:p>
          <a:p>
            <a:pPr fontAlgn="auto">
              <a:lnSpc>
                <a:spcPct val="96000"/>
              </a:lnSpc>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9144000" cy="634081"/>
          </a:xfrm>
        </p:spPr>
        <p:txBody>
          <a:bodyPr>
            <a:noAutofit/>
          </a:bodyPr>
          <a:lstStyle/>
          <a:p>
            <a:pPr algn="ctr"/>
            <a:r>
              <a:rPr lang="el-GR" sz="3200" b="1" dirty="0" smtClean="0">
                <a:solidFill>
                  <a:srgbClr val="C00000"/>
                </a:solidFill>
              </a:rPr>
              <a:t>Επιχειρηματική Σχέση Μητρικής – Θυγατρικών (1)</a:t>
            </a:r>
            <a:endParaRPr lang="el-GR" sz="3200" b="1" dirty="0">
              <a:solidFill>
                <a:srgbClr val="C00000"/>
              </a:solidFill>
            </a:endParaRPr>
          </a:p>
        </p:txBody>
      </p:sp>
      <p:sp>
        <p:nvSpPr>
          <p:cNvPr id="3" name="Content Placeholder 2"/>
          <p:cNvSpPr>
            <a:spLocks noGrp="1"/>
          </p:cNvSpPr>
          <p:nvPr>
            <p:ph idx="1"/>
          </p:nvPr>
        </p:nvSpPr>
        <p:spPr>
          <a:xfrm>
            <a:off x="0" y="1268760"/>
            <a:ext cx="9036496" cy="5443805"/>
          </a:xfrm>
        </p:spPr>
        <p:txBody>
          <a:bodyPr>
            <a:normAutofit/>
          </a:bodyPr>
          <a:lstStyle/>
          <a:p>
            <a:pPr marL="0">
              <a:lnSpc>
                <a:spcPct val="80000"/>
              </a:lnSpc>
              <a:buNone/>
            </a:pPr>
            <a:r>
              <a:rPr lang="el-GR" sz="2800" b="1" dirty="0" smtClean="0">
                <a:solidFill>
                  <a:srgbClr val="FFFF00"/>
                </a:solidFill>
              </a:rPr>
              <a:t>Σχέση μητρικής επιχείρησης προς θυγατρική υπάρχει όταν  η μητρική επιχείρηση :</a:t>
            </a:r>
          </a:p>
          <a:p>
            <a:pPr algn="just">
              <a:lnSpc>
                <a:spcPct val="80000"/>
              </a:lnSpc>
              <a:buNone/>
            </a:pPr>
            <a:r>
              <a:rPr lang="el-GR" sz="2800" dirty="0" smtClean="0">
                <a:solidFill>
                  <a:schemeClr val="bg1"/>
                </a:solidFill>
                <a:latin typeface="Calibri" pitchFamily="34" charset="0"/>
              </a:rPr>
              <a:t>1. έχει την </a:t>
            </a:r>
            <a:r>
              <a:rPr lang="el-GR" sz="2800" b="1" dirty="0" smtClean="0">
                <a:solidFill>
                  <a:schemeClr val="bg1"/>
                </a:solidFill>
                <a:latin typeface="Calibri" pitchFamily="34" charset="0"/>
              </a:rPr>
              <a:t>πλειοψηφία του κεφαλαίου ή των δικαιωμάτων ψήφου</a:t>
            </a:r>
            <a:r>
              <a:rPr lang="el-GR" sz="2800" dirty="0" smtClean="0">
                <a:solidFill>
                  <a:schemeClr val="bg1"/>
                </a:solidFill>
                <a:latin typeface="Calibri" pitchFamily="34" charset="0"/>
              </a:rPr>
              <a:t> </a:t>
            </a:r>
            <a:r>
              <a:rPr lang="en-US" sz="2800" dirty="0" smtClean="0">
                <a:solidFill>
                  <a:schemeClr val="bg1"/>
                </a:solidFill>
                <a:latin typeface="Calibri" pitchFamily="34" charset="0"/>
              </a:rPr>
              <a:t>(51%) </a:t>
            </a:r>
            <a:r>
              <a:rPr lang="el-GR" sz="2800" dirty="0" smtClean="0">
                <a:solidFill>
                  <a:schemeClr val="bg1"/>
                </a:solidFill>
                <a:latin typeface="Calibri" pitchFamily="34" charset="0"/>
              </a:rPr>
              <a:t>μιας άλλης (θυγατρικής) επιχείρησης, έστω κι αν η πλειοψηφία αυτή σχηματίζεται ύστερα από συνυπολογισμό των τίτλων και δικαιωμάτων  που κατέχονται από τρίτους για λογαριασμό της, </a:t>
            </a:r>
          </a:p>
          <a:p>
            <a:pPr algn="just">
              <a:lnSpc>
                <a:spcPct val="80000"/>
              </a:lnSpc>
              <a:buNone/>
            </a:pPr>
            <a:r>
              <a:rPr lang="el-GR" sz="2800" dirty="0" smtClean="0">
                <a:solidFill>
                  <a:srgbClr val="0000FF"/>
                </a:solidFill>
                <a:latin typeface="Calibri" pitchFamily="34" charset="0"/>
              </a:rPr>
              <a:t>2. </a:t>
            </a:r>
            <a:r>
              <a:rPr lang="el-GR" sz="2800" b="1" dirty="0" smtClean="0">
                <a:solidFill>
                  <a:srgbClr val="0000FF"/>
                </a:solidFill>
                <a:latin typeface="Calibri" pitchFamily="34" charset="0"/>
              </a:rPr>
              <a:t>ελέγχει την πλειοψηφία των δικαιωμάτων ψήφου</a:t>
            </a:r>
            <a:r>
              <a:rPr lang="el-GR" sz="2800" dirty="0" smtClean="0">
                <a:solidFill>
                  <a:srgbClr val="0000FF"/>
                </a:solidFill>
                <a:latin typeface="Calibri" pitchFamily="34" charset="0"/>
              </a:rPr>
              <a:t> μιας άλλης (θυγατρικής) επιχείρησης  ύστερα από </a:t>
            </a:r>
            <a:r>
              <a:rPr lang="el-GR" sz="2800" b="1" dirty="0" smtClean="0">
                <a:solidFill>
                  <a:srgbClr val="0000FF"/>
                </a:solidFill>
                <a:latin typeface="Calibri" pitchFamily="34" charset="0"/>
              </a:rPr>
              <a:t>συμφωνία με άλλους μετόχους</a:t>
            </a:r>
            <a:r>
              <a:rPr lang="el-GR" sz="2800" dirty="0" smtClean="0">
                <a:solidFill>
                  <a:srgbClr val="0000FF"/>
                </a:solidFill>
                <a:latin typeface="Calibri" pitchFamily="34" charset="0"/>
              </a:rPr>
              <a:t> ή εταίρους της επιχείρησης αυτής, </a:t>
            </a:r>
          </a:p>
          <a:p>
            <a:pPr>
              <a:buNone/>
            </a:pPr>
            <a:endParaRPr lang="el-GR" sz="2400" dirty="0" smtClean="0"/>
          </a:p>
          <a:p>
            <a:pPr marL="0">
              <a:buNone/>
            </a:pPr>
            <a:endParaRPr lang="el-GR" sz="2000" dirty="0"/>
          </a:p>
        </p:txBody>
      </p:sp>
      <p:sp>
        <p:nvSpPr>
          <p:cNvPr id="6" name="Slide Number Placeholder 5"/>
          <p:cNvSpPr>
            <a:spLocks noGrp="1"/>
          </p:cNvSpPr>
          <p:nvPr>
            <p:ph type="sldNum" sz="quarter" idx="4294967295"/>
          </p:nvPr>
        </p:nvSpPr>
        <p:spPr>
          <a:xfrm>
            <a:off x="6553200" y="6356352"/>
            <a:ext cx="2133600" cy="365125"/>
          </a:xfrm>
          <a:prstGeom prst="rect">
            <a:avLst/>
          </a:prstGeom>
        </p:spPr>
        <p:txBody>
          <a:bodyPr/>
          <a:lstStyle/>
          <a:p>
            <a:fld id="{95390251-5B84-4D2F-A9C7-1C62C4738B3F}" type="slidenum">
              <a:rPr lang="el-GR" smtClean="0"/>
              <a:pPr/>
              <a:t>27</a:t>
            </a:fld>
            <a:endParaRPr lang="el-GR" dirty="0"/>
          </a:p>
        </p:txBody>
      </p:sp>
    </p:spTree>
    <p:extLst>
      <p:ext uri="{BB962C8B-B14F-4D97-AF65-F5344CB8AC3E}">
        <p14:creationId xmlns:p14="http://schemas.microsoft.com/office/powerpoint/2010/main" val="2666809963"/>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457200" y="152400"/>
            <a:ext cx="8229600" cy="828328"/>
          </a:xfrm>
        </p:spPr>
        <p:txBody>
          <a:bodyPr/>
          <a:lstStyle/>
          <a:p>
            <a:r>
              <a:rPr lang="el-GR" sz="3600" b="1" dirty="0" smtClean="0">
                <a:solidFill>
                  <a:srgbClr val="C00000"/>
                </a:solidFill>
              </a:rPr>
              <a:t>Οι λογιστικές εγγραφές</a:t>
            </a:r>
          </a:p>
        </p:txBody>
      </p:sp>
      <p:pic>
        <p:nvPicPr>
          <p:cNvPr id="28675" name="Content Placeholder 4"/>
          <p:cNvPicPr>
            <a:picLocks noGrp="1" noChangeAspect="1" noChangeArrowheads="1"/>
          </p:cNvPicPr>
          <p:nvPr>
            <p:ph idx="1"/>
          </p:nvPr>
        </p:nvPicPr>
        <p:blipFill>
          <a:blip r:embed="rId2" cstate="print"/>
          <a:srcRect/>
          <a:stretch>
            <a:fillRect/>
          </a:stretch>
        </p:blipFill>
        <p:spPr>
          <a:xfrm>
            <a:off x="323528" y="1052736"/>
            <a:ext cx="8568952" cy="5544616"/>
          </a:xfrm>
        </p:spPr>
      </p:pic>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52400"/>
            <a:ext cx="8229600" cy="900336"/>
          </a:xfrm>
        </p:spPr>
        <p:txBody>
          <a:bodyPr rtlCol="0">
            <a:normAutofit/>
          </a:bodyPr>
          <a:lstStyle/>
          <a:p>
            <a:pPr fontAlgn="auto">
              <a:spcAft>
                <a:spcPts val="0"/>
              </a:spcAft>
              <a:defRPr/>
            </a:pPr>
            <a:r>
              <a:rPr lang="el-GR" sz="3200" b="1" dirty="0" smtClean="0">
                <a:solidFill>
                  <a:srgbClr val="002060"/>
                </a:solidFill>
              </a:rPr>
              <a:t>Μέθοδοι Επιμέτρησης - Ξένο Νόμισμα (1) </a:t>
            </a:r>
            <a:endParaRPr lang="en-US" b="1" dirty="0">
              <a:solidFill>
                <a:srgbClr val="002060"/>
              </a:solidFill>
            </a:endParaRPr>
          </a:p>
        </p:txBody>
      </p:sp>
      <p:sp>
        <p:nvSpPr>
          <p:cNvPr id="3" name="2 - Θέση περιεχομένου"/>
          <p:cNvSpPr>
            <a:spLocks noGrp="1"/>
          </p:cNvSpPr>
          <p:nvPr>
            <p:ph idx="1"/>
          </p:nvPr>
        </p:nvSpPr>
        <p:spPr>
          <a:xfrm>
            <a:off x="457200" y="1124744"/>
            <a:ext cx="8229600" cy="4971256"/>
          </a:xfrm>
        </p:spPr>
        <p:txBody>
          <a:bodyPr rtlCol="0">
            <a:normAutofit/>
          </a:bodyPr>
          <a:lstStyle/>
          <a:p>
            <a:pPr algn="just">
              <a:defRPr/>
            </a:pPr>
            <a:r>
              <a:rPr lang="el-GR" dirty="0" smtClean="0"/>
              <a:t>Όταν η </a:t>
            </a:r>
            <a:r>
              <a:rPr lang="el-GR" b="1" dirty="0" smtClean="0"/>
              <a:t>θυγατρική</a:t>
            </a:r>
            <a:r>
              <a:rPr lang="el-GR" dirty="0" smtClean="0"/>
              <a:t> καταρτίζει τις χρηματοοικονομικές της  καταστάσεις </a:t>
            </a:r>
            <a:r>
              <a:rPr lang="el-GR" b="1" dirty="0" smtClean="0"/>
              <a:t>σε ένα νόμισμα άλλο </a:t>
            </a:r>
            <a:r>
              <a:rPr lang="el-GR" dirty="0" smtClean="0"/>
              <a:t>από το νόμισμα στο οποίο καταρτίζονται οι χρηματοοικονομικές καταστάσεις της </a:t>
            </a:r>
            <a:r>
              <a:rPr lang="el-GR" b="1" dirty="0" smtClean="0"/>
              <a:t>μητρικής</a:t>
            </a:r>
            <a:r>
              <a:rPr lang="el-GR" dirty="0" smtClean="0"/>
              <a:t>, τα στοιχεία των χρηματοοικονομικών καταστάσεων της θυγατρικής </a:t>
            </a:r>
            <a:r>
              <a:rPr lang="el-GR" b="1" dirty="0" smtClean="0"/>
              <a:t>μετατρέπονται στο νόμισμα </a:t>
            </a:r>
            <a:r>
              <a:rPr lang="el-GR" dirty="0" smtClean="0"/>
              <a:t>στο οποίο καταρτίζονται οι χρηματοοικονομικές καταστάσεις </a:t>
            </a:r>
            <a:r>
              <a:rPr lang="el-GR" b="1" dirty="0" smtClean="0"/>
              <a:t>της μητρικής </a:t>
            </a:r>
            <a:r>
              <a:rPr lang="el-GR" dirty="0" smtClean="0"/>
              <a:t>οντότητας ως εξής: </a:t>
            </a:r>
            <a:endParaRPr lang="en-US" dirty="0" smtClean="0"/>
          </a:p>
          <a:p>
            <a:pPr algn="just" fontAlgn="auto">
              <a:spcAft>
                <a:spcPts val="0"/>
              </a:spcAft>
              <a:buFont typeface="Arial" pitchFamily="34" charset="0"/>
              <a:buNone/>
              <a:defRPr/>
            </a:pPr>
            <a:r>
              <a:rPr lang="el-GR" dirty="0" smtClean="0"/>
              <a:t>α) Τα στοιχεία της </a:t>
            </a:r>
            <a:r>
              <a:rPr lang="el-GR" b="1" dirty="0" smtClean="0"/>
              <a:t>κατάστασης αποτελεσμάτων </a:t>
            </a:r>
            <a:r>
              <a:rPr lang="el-GR" dirty="0" smtClean="0"/>
              <a:t>μετατρέπονται με τη μέση ισοτιμία της περιόδου αναφοράς. </a:t>
            </a:r>
            <a:endParaRPr lang="en-US" dirty="0" smtClean="0"/>
          </a:p>
          <a:p>
            <a:pPr algn="just" fontAlgn="auto">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152400"/>
            <a:ext cx="8640960" cy="756320"/>
          </a:xfrm>
        </p:spPr>
        <p:txBody>
          <a:bodyPr rtlCol="0">
            <a:normAutofit fontScale="90000"/>
          </a:bodyPr>
          <a:lstStyle/>
          <a:p>
            <a:pPr fontAlgn="auto">
              <a:spcAft>
                <a:spcPts val="0"/>
              </a:spcAft>
              <a:defRPr/>
            </a:pPr>
            <a:r>
              <a:rPr lang="el-GR" sz="3200" dirty="0"/>
              <a:t/>
            </a:r>
            <a:br>
              <a:rPr lang="el-GR" sz="3200" dirty="0"/>
            </a:br>
            <a:r>
              <a:rPr lang="el-GR" sz="4000" b="1" dirty="0">
                <a:solidFill>
                  <a:srgbClr val="002060"/>
                </a:solidFill>
              </a:rPr>
              <a:t>Μέθοδοι Επιμέτρησης- </a:t>
            </a:r>
            <a:r>
              <a:rPr lang="el-GR" sz="4000" b="1" dirty="0" smtClean="0">
                <a:solidFill>
                  <a:srgbClr val="002060"/>
                </a:solidFill>
              </a:rPr>
              <a:t>Ξένο Νόμισμα (2) </a:t>
            </a:r>
            <a:endParaRPr lang="en-US" sz="4000" b="1" dirty="0">
              <a:solidFill>
                <a:srgbClr val="002060"/>
              </a:solidFill>
            </a:endParaRPr>
          </a:p>
        </p:txBody>
      </p:sp>
      <p:sp>
        <p:nvSpPr>
          <p:cNvPr id="35842" name="2 - Θέση περιεχομένου"/>
          <p:cNvSpPr>
            <a:spLocks noGrp="1"/>
          </p:cNvSpPr>
          <p:nvPr>
            <p:ph idx="1"/>
          </p:nvPr>
        </p:nvSpPr>
        <p:spPr>
          <a:xfrm>
            <a:off x="457200" y="1196752"/>
            <a:ext cx="8229600" cy="4899248"/>
          </a:xfrm>
        </p:spPr>
        <p:txBody>
          <a:bodyPr/>
          <a:lstStyle/>
          <a:p>
            <a:pPr algn="just">
              <a:buFont typeface="Arial" charset="0"/>
              <a:buNone/>
            </a:pPr>
            <a:r>
              <a:rPr lang="el-GR" sz="2500" dirty="0" smtClean="0"/>
              <a:t>β) Τα </a:t>
            </a:r>
            <a:r>
              <a:rPr lang="el-GR" sz="2500" b="1" dirty="0" smtClean="0"/>
              <a:t>περιουσιακά </a:t>
            </a:r>
            <a:r>
              <a:rPr lang="el-GR" sz="2500" dirty="0" smtClean="0"/>
              <a:t>στοιχεία και οι </a:t>
            </a:r>
            <a:r>
              <a:rPr lang="el-GR" sz="2500" b="1" dirty="0" smtClean="0"/>
              <a:t>υποχρεώσεις</a:t>
            </a:r>
            <a:r>
              <a:rPr lang="el-GR" sz="2500" dirty="0" smtClean="0"/>
              <a:t> μετατρέπονται με τη </a:t>
            </a:r>
            <a:r>
              <a:rPr lang="el-GR" sz="2500" b="1" dirty="0" smtClean="0"/>
              <a:t>συναλλαγματική ισοτιμία κλεισίματος</a:t>
            </a:r>
            <a:r>
              <a:rPr lang="el-GR" sz="2500" dirty="0" smtClean="0"/>
              <a:t> της ημερομηνίας του </a:t>
            </a:r>
            <a:r>
              <a:rPr lang="el-GR" sz="2500" b="1" dirty="0" smtClean="0"/>
              <a:t>ισολογισμού</a:t>
            </a:r>
            <a:r>
              <a:rPr lang="el-GR" sz="2500" dirty="0" smtClean="0"/>
              <a:t>. </a:t>
            </a:r>
            <a:endParaRPr lang="en-US" sz="2500" dirty="0" smtClean="0"/>
          </a:p>
          <a:p>
            <a:pPr algn="just">
              <a:buFont typeface="Arial" charset="0"/>
              <a:buNone/>
            </a:pPr>
            <a:r>
              <a:rPr lang="el-GR" sz="2500" dirty="0" smtClean="0"/>
              <a:t>γ) Τα στοιχεία της </a:t>
            </a:r>
            <a:r>
              <a:rPr lang="el-GR" sz="2500" b="1" dirty="0" smtClean="0"/>
              <a:t>καθαρής θέσης </a:t>
            </a:r>
            <a:r>
              <a:rPr lang="el-GR" sz="2500" dirty="0" smtClean="0"/>
              <a:t>μετατρέπονται με τη συναλλαγματική ισοτιμία </a:t>
            </a:r>
            <a:r>
              <a:rPr lang="el-GR" sz="2500" b="1" dirty="0" smtClean="0"/>
              <a:t>της ημερομηνίας </a:t>
            </a:r>
            <a:r>
              <a:rPr lang="el-GR" sz="2500" dirty="0" smtClean="0"/>
              <a:t>κατά την οποία </a:t>
            </a:r>
            <a:r>
              <a:rPr lang="el-GR" sz="2500" b="1" dirty="0" smtClean="0"/>
              <a:t>εισφέρθηκαν ή σχηματίσθηκαν</a:t>
            </a:r>
            <a:r>
              <a:rPr lang="el-GR" sz="2500" dirty="0" smtClean="0"/>
              <a:t>. </a:t>
            </a:r>
            <a:endParaRPr lang="en-US" sz="2500" dirty="0" smtClean="0"/>
          </a:p>
          <a:p>
            <a:pPr algn="just">
              <a:buFont typeface="Arial" charset="0"/>
              <a:buNone/>
            </a:pPr>
            <a:r>
              <a:rPr lang="el-GR" sz="2500" dirty="0" smtClean="0"/>
              <a:t>δ) Οι </a:t>
            </a:r>
            <a:r>
              <a:rPr lang="el-GR" sz="2500" b="1" dirty="0" smtClean="0"/>
              <a:t>συναλλαγματικές διαφορές </a:t>
            </a:r>
            <a:r>
              <a:rPr lang="el-GR" sz="2500" dirty="0" smtClean="0"/>
              <a:t>που προκύπτουν από τις παραπάνω μετατροπές υπό (α), (β) και (γ) </a:t>
            </a:r>
            <a:r>
              <a:rPr lang="el-GR" sz="2500" b="1" dirty="0" smtClean="0"/>
              <a:t>αναγνωρίζονται</a:t>
            </a:r>
            <a:r>
              <a:rPr lang="el-GR" sz="2500" dirty="0" smtClean="0"/>
              <a:t> κατευθείαν ως στοιχείο (διαφορά) </a:t>
            </a:r>
            <a:r>
              <a:rPr lang="el-GR" sz="2500" b="1" dirty="0" smtClean="0"/>
              <a:t>στην καθαρή θέση.</a:t>
            </a:r>
            <a:endParaRPr lang="en-US" sz="2500" b="1" dirty="0" smtClean="0"/>
          </a:p>
        </p:txBody>
      </p:sp>
      <p:sp>
        <p:nvSpPr>
          <p:cNvPr id="35843" name="3 - Θέση αριθμού διαφάνειας"/>
          <p:cNvSpPr>
            <a:spLocks noGrp="1"/>
          </p:cNvSpPr>
          <p:nvPr>
            <p:ph type="sldNum" sz="quarter" idx="4294967295"/>
          </p:nvPr>
        </p:nvSpPr>
        <p:spPr bwMode="auto">
          <a:xfrm>
            <a:off x="6553200" y="6356986"/>
            <a:ext cx="2133600" cy="363854"/>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B2631EC3-29A9-4E4A-9FBF-C649ED65C468}" type="slidenum">
              <a:rPr lang="el-GR"/>
              <a:pPr fontAlgn="base">
                <a:spcBef>
                  <a:spcPct val="0"/>
                </a:spcBef>
                <a:spcAft>
                  <a:spcPct val="0"/>
                </a:spcAft>
              </a:pPr>
              <a:t>272</a:t>
            </a:fld>
            <a:endParaRPr lang="el-GR" dirty="0"/>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4082"/>
          </a:xfrm>
        </p:spPr>
        <p:txBody>
          <a:bodyPr>
            <a:normAutofit fontScale="90000"/>
          </a:bodyPr>
          <a:lstStyle/>
          <a:p>
            <a:r>
              <a:rPr lang="el-GR" b="1" dirty="0" smtClean="0">
                <a:solidFill>
                  <a:schemeClr val="accent2">
                    <a:lumMod val="75000"/>
                  </a:schemeClr>
                </a:solidFill>
                <a:latin typeface="Calibri" pitchFamily="34" charset="0"/>
              </a:rPr>
              <a:t>Δ.Π.Χ.Α.11: Κοινοπραξίες</a:t>
            </a:r>
            <a:endParaRPr lang="el-GR" b="1" dirty="0">
              <a:solidFill>
                <a:schemeClr val="accent2">
                  <a:lumMod val="75000"/>
                </a:schemeClr>
              </a:solidFill>
              <a:latin typeface="Calibri" pitchFamily="34" charset="0"/>
            </a:endParaRPr>
          </a:p>
        </p:txBody>
      </p:sp>
      <p:sp>
        <p:nvSpPr>
          <p:cNvPr id="3" name="2 - Θέση περιεχομένου"/>
          <p:cNvSpPr>
            <a:spLocks noGrp="1"/>
          </p:cNvSpPr>
          <p:nvPr>
            <p:ph idx="1"/>
          </p:nvPr>
        </p:nvSpPr>
        <p:spPr>
          <a:xfrm>
            <a:off x="0" y="980728"/>
            <a:ext cx="9144000" cy="5688632"/>
          </a:xfrm>
        </p:spPr>
        <p:txBody>
          <a:bodyPr>
            <a:normAutofit fontScale="92500" lnSpcReduction="10000"/>
          </a:bodyPr>
          <a:lstStyle/>
          <a:p>
            <a:pPr algn="just"/>
            <a:r>
              <a:rPr lang="el-GR" dirty="0" smtClean="0"/>
              <a:t>Ως κοινοπραξία ορίζεται η συμφωνία κατά την οποία δύο ή περισσότερα μέρη έχουν κοινό έλεγχο, το οποίο σημαίνει ότι έχει συμφωνηθεί το ποσοστό επηρεασμού για κάθε μέρος, αλλά και οι αποφάσεις για τις οποίες απαιτείται ομοφωνία. Η συμφωνία αυτή έχει τα εξής χαρακτηριστικά: τα μέλη δεσμεύονται με βάση κάποιο συμβόλαιο και η συμφωνία περιλαμβάνει δύο ή περισσότερα μέλη. </a:t>
            </a:r>
            <a:endParaRPr lang="en-US" dirty="0" smtClean="0"/>
          </a:p>
          <a:p>
            <a:pPr algn="just"/>
            <a:endParaRPr lang="en-US" dirty="0" smtClean="0"/>
          </a:p>
          <a:p>
            <a:pPr algn="just"/>
            <a:r>
              <a:rPr lang="el-GR" dirty="0" smtClean="0"/>
              <a:t>Αφού οριστικοποιηθεί ότι όλα τα μέλη έχουν έλεγχο επί της κοινής συμφωνίας, θα πρέπει στις οικονομικές καταστάσεις της κοινοπραξίας να περιλαμβάνονται τα περιουσιακά στοιχεία,</a:t>
            </a:r>
            <a:r>
              <a:rPr lang="en-US" dirty="0" smtClean="0"/>
              <a:t> </a:t>
            </a:r>
            <a:r>
              <a:rPr lang="el-GR" dirty="0" smtClean="0"/>
              <a:t>συμπεριλαμβανομένων των στοιχείων που κατέχονται από κοινού, τις υποχρεώσεις, συμπεριλαμβανομένου του ποσοστού υποχρεώσεων που κατέχονται από κοινού, τα έσοδα από την πώληση μεριδίου του αποτελέσματος της κοινοπραξίας και τις δαπάνες, συμπεριλαμβανομένου του μεριδίου από τα κοινά έξοδα, εφαρμόζοντας σε κάθε περίπτωση το αντίστοιχο Πρότυπο.</a:t>
            </a:r>
            <a:endParaRPr lang="el-GR" dirty="0"/>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850106"/>
          </a:xfrm>
        </p:spPr>
        <p:txBody>
          <a:bodyPr>
            <a:noAutofit/>
          </a:bodyPr>
          <a:lstStyle/>
          <a:p>
            <a:pPr algn="ctr"/>
            <a:r>
              <a:rPr lang="en-US" sz="3600" b="1" dirty="0" smtClean="0"/>
              <a:t/>
            </a:r>
            <a:br>
              <a:rPr lang="en-US" sz="3600" b="1" dirty="0" smtClean="0"/>
            </a:br>
            <a:r>
              <a:rPr lang="el-GR" sz="3200" b="1" dirty="0" smtClean="0">
                <a:solidFill>
                  <a:srgbClr val="FFFF00"/>
                </a:solidFill>
                <a:latin typeface="Calibri" pitchFamily="34" charset="0"/>
              </a:rPr>
              <a:t>Δ.Π.Χ.Α.12: Γνωστοποιήσεις για Συμφέροντα σε Τρίτους</a:t>
            </a:r>
            <a:endParaRPr lang="el-GR" sz="3200" b="1" dirty="0">
              <a:solidFill>
                <a:srgbClr val="FFFF00"/>
              </a:solidFill>
              <a:latin typeface="Calibri" pitchFamily="34" charset="0"/>
            </a:endParaRPr>
          </a:p>
        </p:txBody>
      </p:sp>
      <p:sp>
        <p:nvSpPr>
          <p:cNvPr id="3" name="2 - Θέση περιεχομένου"/>
          <p:cNvSpPr>
            <a:spLocks noGrp="1"/>
          </p:cNvSpPr>
          <p:nvPr>
            <p:ph idx="1"/>
          </p:nvPr>
        </p:nvSpPr>
        <p:spPr>
          <a:xfrm>
            <a:off x="0" y="1196752"/>
            <a:ext cx="9144000" cy="5661248"/>
          </a:xfrm>
        </p:spPr>
        <p:txBody>
          <a:bodyPr>
            <a:noAutofit/>
          </a:bodyPr>
          <a:lstStyle/>
          <a:p>
            <a:pPr algn="just"/>
            <a:r>
              <a:rPr lang="el-GR" sz="2600" dirty="0" smtClean="0"/>
              <a:t>Οι επιχειρήσεις που έχουν συμφέροντα σε κοινοπραξίες και συγγενείς επιχειρήσεις, θα πρέπει να παρέχουν πληροφόρηση προς τους χρήστες των οικονομικών καταστάσεων, προκειμένου να είναι εφικτή η εκτίμηση της φύσης, της έκτασης και των χρηματοοικονομικών συνεπειών της συμμετοχής στην κοινοπραξιακή της σχέση με τη συγγενή επιχείρηση, τη φύση και τις αλλαγές στους κινδύνους που σχετίζονται με τα συμφέροντα σε κοινοπραξίες ή συγγενείς επιχειρήσεις. Μία επιχείρηση που έχει συμφέροντα σε μη ενοποιούμενη δομημένη επιχείρηση, θα πρέπει να παρέχει πληροφόρηση σχετικά με τη φύση και την έκταση των συμφερόντων και να εκτιμά τις επιπτώσεις των κινδύνων που προέρχονται από τα συγκεκριμένα συμφέροντα.</a:t>
            </a:r>
            <a:endParaRPr lang="el-GR" sz="2600" dirty="0"/>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80728"/>
          </a:xfrm>
        </p:spPr>
        <p:txBody>
          <a:bodyPr>
            <a:normAutofit fontScale="90000"/>
          </a:bodyPr>
          <a:lstStyle/>
          <a:p>
            <a:r>
              <a:rPr lang="el-GR" sz="3600" b="1" dirty="0" smtClean="0">
                <a:solidFill>
                  <a:srgbClr val="006600"/>
                </a:solidFill>
              </a:rPr>
              <a:t>ΜΕΘΟΔΟΙ ΕΝΟΠΟΙΗΣΗΣ ΙΣΟΛΟΓΙΣΜΩΝ</a:t>
            </a:r>
            <a:r>
              <a:rPr lang="en-US" sz="3600" b="1" dirty="0" smtClean="0">
                <a:solidFill>
                  <a:srgbClr val="006600"/>
                </a:solidFill>
              </a:rPr>
              <a:t> [i]</a:t>
            </a:r>
            <a:r>
              <a:rPr lang="el-GR" sz="3600" b="1" dirty="0" smtClean="0">
                <a:solidFill>
                  <a:srgbClr val="006600"/>
                </a:solidFill>
              </a:rPr>
              <a:t> </a:t>
            </a:r>
            <a:endParaRPr lang="el-GR" sz="3600" b="1" dirty="0">
              <a:solidFill>
                <a:srgbClr val="006600"/>
              </a:solidFill>
            </a:endParaRPr>
          </a:p>
        </p:txBody>
      </p:sp>
      <p:sp>
        <p:nvSpPr>
          <p:cNvPr id="3" name="2 - Θέση περιεχομένου"/>
          <p:cNvSpPr>
            <a:spLocks noGrp="1"/>
          </p:cNvSpPr>
          <p:nvPr>
            <p:ph idx="1"/>
          </p:nvPr>
        </p:nvSpPr>
        <p:spPr>
          <a:xfrm>
            <a:off x="457200" y="1124744"/>
            <a:ext cx="8229600" cy="5001419"/>
          </a:xfrm>
        </p:spPr>
        <p:txBody>
          <a:bodyPr/>
          <a:lstStyle/>
          <a:p>
            <a:pPr algn="just"/>
            <a:r>
              <a:rPr lang="el-GR" dirty="0" smtClean="0"/>
              <a:t>Η πλειοψηφική συμμετοχή της ιθύνουσας</a:t>
            </a:r>
            <a:r>
              <a:rPr lang="en-US" dirty="0" smtClean="0"/>
              <a:t> </a:t>
            </a:r>
            <a:r>
              <a:rPr lang="el-GR" dirty="0" smtClean="0"/>
              <a:t>(Μητρικής) στην θυγατρική εμφανίζεται στους λογαριασμούς της ως μια μορφή επένδυσης που δεν διαφέρει από τις λοιπές σε τίτλους τοποθετήσεις, στα πλαίσια όμως του ομίλου των εταιρειών αντιπροσωπεύει συγκεκριμένα περιουσιακά στοιχεία των εξαρτημένων εταιρειών. </a:t>
            </a:r>
            <a:endParaRPr lang="el-GR" dirty="0"/>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64704"/>
          </a:xfrm>
        </p:spPr>
        <p:txBody>
          <a:bodyPr>
            <a:noAutofit/>
          </a:bodyPr>
          <a:lstStyle/>
          <a:p>
            <a:r>
              <a:rPr lang="el-GR" sz="3200" b="1" dirty="0" smtClean="0">
                <a:solidFill>
                  <a:srgbClr val="006600"/>
                </a:solidFill>
              </a:rPr>
              <a:t>ΜΕΘΟΔΟΙ ΕΝΟΠΟΙΗΣΗΣ ΙΣΟΛΟΓΙΣΜΩΝ</a:t>
            </a:r>
            <a:r>
              <a:rPr lang="en-US" sz="3200" b="1" dirty="0" smtClean="0">
                <a:solidFill>
                  <a:srgbClr val="006600"/>
                </a:solidFill>
              </a:rPr>
              <a:t> [ii]</a:t>
            </a:r>
            <a:r>
              <a:rPr lang="el-GR" sz="3200" b="1" dirty="0" smtClean="0">
                <a:solidFill>
                  <a:srgbClr val="006600"/>
                </a:solidFill>
              </a:rPr>
              <a:t> </a:t>
            </a:r>
            <a:endParaRPr lang="el-GR" sz="3200" dirty="0">
              <a:solidFill>
                <a:srgbClr val="006600"/>
              </a:solidFill>
            </a:endParaRPr>
          </a:p>
        </p:txBody>
      </p:sp>
      <p:sp>
        <p:nvSpPr>
          <p:cNvPr id="3" name="2 - Θέση περιεχομένου"/>
          <p:cNvSpPr>
            <a:spLocks noGrp="1"/>
          </p:cNvSpPr>
          <p:nvPr>
            <p:ph idx="1"/>
          </p:nvPr>
        </p:nvSpPr>
        <p:spPr>
          <a:xfrm>
            <a:off x="457200" y="908720"/>
            <a:ext cx="8229600" cy="5616624"/>
          </a:xfrm>
        </p:spPr>
        <p:txBody>
          <a:bodyPr>
            <a:normAutofit/>
          </a:bodyPr>
          <a:lstStyle/>
          <a:p>
            <a:pPr algn="just"/>
            <a:r>
              <a:rPr lang="el-GR" dirty="0" smtClean="0"/>
              <a:t>Κατά την ενοποίηση, η λογιστική αξία της συμμετοχής αυτής υποκαθίσταται με το μέρος της λογιστικής αξίας των περιουσιακών στοιχείων και των υποχρεώσεων της εξαρτημένης επιχειρήσεως, που αναλογεί στο ποσοστό συμμετοχής της ιθύνουσας ή διαφορετικά, η λογιστική αξία της συμμετοχής αυτής υποκαθίσταται με το μέρος των ιδίων κεφαλαίων της εξαρτημένης επιχειρήσεως, που αναλογεί στο ποσοστό συμμετοχής της ιθύνουσας. </a:t>
            </a:r>
            <a:endParaRPr lang="el-GR" dirty="0"/>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562074"/>
          </a:xfrm>
        </p:spPr>
        <p:txBody>
          <a:bodyPr>
            <a:normAutofit fontScale="90000"/>
          </a:bodyPr>
          <a:lstStyle/>
          <a:p>
            <a:r>
              <a:rPr lang="el-GR" sz="3600" b="1" dirty="0" smtClean="0">
                <a:solidFill>
                  <a:srgbClr val="006600"/>
                </a:solidFill>
              </a:rPr>
              <a:t>ΜΕΘΟΔΟΙ ΕΝΟΠΟΙΗΣΗΣ ΙΣΟΛΟΓΙΣΜΩΝ</a:t>
            </a:r>
            <a:r>
              <a:rPr lang="en-US" sz="3600" b="1" dirty="0" smtClean="0">
                <a:solidFill>
                  <a:srgbClr val="006600"/>
                </a:solidFill>
              </a:rPr>
              <a:t> [iii]</a:t>
            </a:r>
            <a:r>
              <a:rPr lang="el-GR" sz="3600" b="1" dirty="0" smtClean="0">
                <a:solidFill>
                  <a:srgbClr val="006600"/>
                </a:solidFill>
              </a:rPr>
              <a:t> </a:t>
            </a:r>
            <a:endParaRPr lang="el-GR" sz="3600" dirty="0">
              <a:solidFill>
                <a:srgbClr val="006600"/>
              </a:solidFill>
            </a:endParaRPr>
          </a:p>
        </p:txBody>
      </p:sp>
      <p:sp>
        <p:nvSpPr>
          <p:cNvPr id="3" name="2 - Θέση περιεχομένου"/>
          <p:cNvSpPr>
            <a:spLocks noGrp="1"/>
          </p:cNvSpPr>
          <p:nvPr>
            <p:ph idx="1"/>
          </p:nvPr>
        </p:nvSpPr>
        <p:spPr>
          <a:xfrm>
            <a:off x="251520" y="1196752"/>
            <a:ext cx="8435280" cy="4929411"/>
          </a:xfrm>
        </p:spPr>
        <p:txBody>
          <a:bodyPr/>
          <a:lstStyle/>
          <a:p>
            <a:pPr algn="just"/>
            <a:r>
              <a:rPr lang="el-GR" dirty="0" smtClean="0"/>
              <a:t>Η υποκατάσταση αυτή μπορεί να πραγματοποιηθεί με ένα από τους κατωτέρω τρεις τρόπους : </a:t>
            </a:r>
            <a:endParaRPr lang="en-US" dirty="0" smtClean="0"/>
          </a:p>
          <a:p>
            <a:r>
              <a:rPr lang="el-GR" dirty="0" smtClean="0"/>
              <a:t>1. Με την ολική ενοποίηση</a:t>
            </a:r>
            <a:r>
              <a:rPr lang="en-US" dirty="0" smtClean="0"/>
              <a:t> </a:t>
            </a:r>
            <a:r>
              <a:rPr lang="el-GR" dirty="0" smtClean="0"/>
              <a:t>άρθρο 102 του Κ.Ν. 2190/1920. </a:t>
            </a:r>
            <a:endParaRPr lang="en-US" dirty="0" smtClean="0"/>
          </a:p>
          <a:p>
            <a:r>
              <a:rPr lang="el-GR" dirty="0" smtClean="0"/>
              <a:t>2. Με την αναλογική ενοποίηση. </a:t>
            </a:r>
            <a:endParaRPr lang="en-US" dirty="0" smtClean="0"/>
          </a:p>
          <a:p>
            <a:r>
              <a:rPr lang="el-GR" dirty="0" smtClean="0"/>
              <a:t>3. Με την ισοδύναμη ενοποίηση. </a:t>
            </a:r>
            <a:endParaRPr lang="el-GR" dirty="0"/>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4082"/>
          </a:xfrm>
        </p:spPr>
        <p:txBody>
          <a:bodyPr>
            <a:normAutofit fontScale="90000"/>
          </a:bodyPr>
          <a:lstStyle/>
          <a:p>
            <a:r>
              <a:rPr lang="el-GR" b="1" dirty="0" smtClean="0">
                <a:solidFill>
                  <a:srgbClr val="0000CC"/>
                </a:solidFill>
              </a:rPr>
              <a:t>ΟΛΙΚΗ ΕΝΟΠΟΙΗΣΗ </a:t>
            </a:r>
            <a:r>
              <a:rPr lang="en-US" b="1" dirty="0" smtClean="0">
                <a:solidFill>
                  <a:srgbClr val="0000CC"/>
                </a:solidFill>
              </a:rPr>
              <a:t>[i]</a:t>
            </a:r>
            <a:endParaRPr lang="el-GR" b="1" dirty="0">
              <a:solidFill>
                <a:srgbClr val="0000CC"/>
              </a:solidFill>
            </a:endParaRPr>
          </a:p>
        </p:txBody>
      </p:sp>
      <p:sp>
        <p:nvSpPr>
          <p:cNvPr id="3" name="2 - Θέση περιεχομένου"/>
          <p:cNvSpPr>
            <a:spLocks noGrp="1"/>
          </p:cNvSpPr>
          <p:nvPr>
            <p:ph idx="1"/>
          </p:nvPr>
        </p:nvSpPr>
        <p:spPr>
          <a:xfrm>
            <a:off x="179512" y="1124744"/>
            <a:ext cx="8507288" cy="5001419"/>
          </a:xfrm>
        </p:spPr>
        <p:txBody>
          <a:bodyPr/>
          <a:lstStyle/>
          <a:p>
            <a:pPr algn="just">
              <a:buNone/>
            </a:pPr>
            <a:r>
              <a:rPr lang="en-US" dirty="0" smtClean="0"/>
              <a:t>1. </a:t>
            </a:r>
            <a:r>
              <a:rPr lang="el-GR" dirty="0" smtClean="0"/>
              <a:t>Τα επιμέρους στοιχεία του ενεργητικού και οι υποχρεώσεις κάθε Θυγατρικής επιχείρησης ενοποιούνται (ενσωματώνονται) με τα αντίστοιχα στοιχεία και υποχρεώσεις της Μητρικής, στο σύνολό τους, και η αναλογία των τρίτων, εκτός των εταιρειών του ομίλου, μετόχων σ’ αυτά εμφανίζεται σε ιδιαίτερο λογαριασμό υπό τον τίτλο «Δικαιώματα τρίτων». </a:t>
            </a:r>
            <a:endParaRPr lang="el-GR" dirty="0"/>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normAutofit fontScale="90000"/>
          </a:bodyPr>
          <a:lstStyle/>
          <a:p>
            <a:r>
              <a:rPr lang="el-GR" b="1" dirty="0" smtClean="0">
                <a:solidFill>
                  <a:srgbClr val="0000FF"/>
                </a:solidFill>
              </a:rPr>
              <a:t>ΟΛΙΚΗ ΕΝΟΠΟΙΗΣΗ </a:t>
            </a:r>
            <a:r>
              <a:rPr lang="en-US" b="1" dirty="0" smtClean="0">
                <a:solidFill>
                  <a:srgbClr val="0000FF"/>
                </a:solidFill>
              </a:rPr>
              <a:t>[ii]</a:t>
            </a:r>
            <a:endParaRPr lang="el-GR" dirty="0">
              <a:solidFill>
                <a:srgbClr val="0000FF"/>
              </a:solidFill>
            </a:endParaRPr>
          </a:p>
        </p:txBody>
      </p:sp>
      <p:sp>
        <p:nvSpPr>
          <p:cNvPr id="3" name="2 - Θέση περιεχομένου"/>
          <p:cNvSpPr>
            <a:spLocks noGrp="1"/>
          </p:cNvSpPr>
          <p:nvPr>
            <p:ph idx="1"/>
          </p:nvPr>
        </p:nvSpPr>
        <p:spPr>
          <a:xfrm>
            <a:off x="179512" y="1052736"/>
            <a:ext cx="8507288" cy="5073427"/>
          </a:xfrm>
        </p:spPr>
        <p:txBody>
          <a:bodyPr>
            <a:normAutofit/>
          </a:bodyPr>
          <a:lstStyle/>
          <a:p>
            <a:pPr algn="just">
              <a:buNone/>
            </a:pPr>
            <a:r>
              <a:rPr lang="en-US" dirty="0" smtClean="0"/>
              <a:t>2. </a:t>
            </a:r>
            <a:r>
              <a:rPr lang="el-GR" dirty="0" smtClean="0"/>
              <a:t>Τα επιμέρους κονδύλια των εσόδων και εξόδων, που συνθέτουν τα αποτελέσματα χρήσης κάθε Θυγατρικής επιχείρησης, ενοποιούνται (ενσωματώνονται) με τα αντίστοιχα κονδύλια της Μητρικής, στο σύνολό τους, και η αναλογία των τρίτων, εκτός των εταιρειών του ομίλου, μετόχων στα αποτελέσματα αυτά εμφανίζεται σε ιδιαίτερο λογαριασμό υπό τον τίτλο «Αναλογία μετοχών και μεριδίων τρίτων». </a:t>
            </a:r>
            <a:endParaRPr lang="el-G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9144000" cy="562073"/>
          </a:xfrm>
        </p:spPr>
        <p:txBody>
          <a:bodyPr>
            <a:noAutofit/>
          </a:bodyPr>
          <a:lstStyle/>
          <a:p>
            <a:pPr algn="ctr"/>
            <a:r>
              <a:rPr lang="el-GR" sz="3200" b="1" dirty="0" smtClean="0">
                <a:solidFill>
                  <a:srgbClr val="C00000"/>
                </a:solidFill>
              </a:rPr>
              <a:t>Επιχειρηματική Σχέση Μητρικής – Θυγατρικών (2)</a:t>
            </a:r>
            <a:endParaRPr lang="el-GR" sz="3200" b="1" dirty="0"/>
          </a:p>
        </p:txBody>
      </p:sp>
      <p:sp>
        <p:nvSpPr>
          <p:cNvPr id="3" name="Content Placeholder 2"/>
          <p:cNvSpPr>
            <a:spLocks noGrp="1"/>
          </p:cNvSpPr>
          <p:nvPr>
            <p:ph idx="1"/>
          </p:nvPr>
        </p:nvSpPr>
        <p:spPr>
          <a:xfrm>
            <a:off x="0" y="908720"/>
            <a:ext cx="9036496" cy="5803845"/>
          </a:xfrm>
        </p:spPr>
        <p:txBody>
          <a:bodyPr>
            <a:normAutofit/>
          </a:bodyPr>
          <a:lstStyle/>
          <a:p>
            <a:pPr algn="just">
              <a:lnSpc>
                <a:spcPct val="80000"/>
              </a:lnSpc>
              <a:buNone/>
            </a:pPr>
            <a:r>
              <a:rPr lang="el-GR" sz="2800" dirty="0" smtClean="0">
                <a:solidFill>
                  <a:srgbClr val="0000FF"/>
                </a:solidFill>
                <a:latin typeface="Calibri" pitchFamily="34" charset="0"/>
              </a:rPr>
              <a:t>3.</a:t>
            </a:r>
            <a:r>
              <a:rPr lang="el-GR" sz="2800" b="1" dirty="0" smtClean="0">
                <a:solidFill>
                  <a:srgbClr val="0000FF"/>
                </a:solidFill>
                <a:latin typeface="Calibri" pitchFamily="34" charset="0"/>
              </a:rPr>
              <a:t>	 συμμετέχει στο κεφάλαιο</a:t>
            </a:r>
            <a:r>
              <a:rPr lang="el-GR" sz="2800" dirty="0" smtClean="0">
                <a:solidFill>
                  <a:srgbClr val="0000FF"/>
                </a:solidFill>
                <a:latin typeface="Calibri" pitchFamily="34" charset="0"/>
              </a:rPr>
              <a:t> μιας άλλης επιχείρησης και έχει το </a:t>
            </a:r>
            <a:r>
              <a:rPr lang="el-GR" sz="2800" b="1" dirty="0" smtClean="0">
                <a:solidFill>
                  <a:srgbClr val="0000FF"/>
                </a:solidFill>
                <a:latin typeface="Calibri" pitchFamily="34" charset="0"/>
              </a:rPr>
              <a:t>δικαίωμα είτε άμεσα είτε έμμεσα, είτε μέσω τρίτων</a:t>
            </a:r>
            <a:r>
              <a:rPr lang="el-GR" sz="2800" dirty="0" smtClean="0">
                <a:solidFill>
                  <a:srgbClr val="0000FF"/>
                </a:solidFill>
                <a:latin typeface="Calibri" pitchFamily="34" charset="0"/>
              </a:rPr>
              <a:t> να </a:t>
            </a:r>
            <a:r>
              <a:rPr lang="el-GR" sz="2800" b="1" dirty="0" smtClean="0">
                <a:solidFill>
                  <a:srgbClr val="0000FF"/>
                </a:solidFill>
                <a:latin typeface="Calibri" pitchFamily="34" charset="0"/>
              </a:rPr>
              <a:t>διορίζει ή  παύει</a:t>
            </a:r>
            <a:r>
              <a:rPr lang="el-GR" sz="2800" dirty="0" smtClean="0">
                <a:solidFill>
                  <a:srgbClr val="0000FF"/>
                </a:solidFill>
                <a:latin typeface="Calibri" pitchFamily="34" charset="0"/>
              </a:rPr>
              <a:t> την πλειοψηφία των μελών του </a:t>
            </a:r>
            <a:r>
              <a:rPr lang="el-GR" sz="2800" b="1" dirty="0" smtClean="0">
                <a:solidFill>
                  <a:srgbClr val="0000FF"/>
                </a:solidFill>
                <a:latin typeface="Calibri" pitchFamily="34" charset="0"/>
              </a:rPr>
              <a:t>ΔΣ ή των οργάνων διοίκησης</a:t>
            </a:r>
            <a:r>
              <a:rPr lang="el-GR" sz="2800" dirty="0" smtClean="0">
                <a:solidFill>
                  <a:srgbClr val="0000FF"/>
                </a:solidFill>
                <a:latin typeface="Calibri" pitchFamily="34" charset="0"/>
              </a:rPr>
              <a:t> της επιχείρησης αυτής.</a:t>
            </a:r>
          </a:p>
          <a:p>
            <a:pPr algn="just">
              <a:lnSpc>
                <a:spcPct val="80000"/>
              </a:lnSpc>
              <a:buNone/>
            </a:pPr>
            <a:r>
              <a:rPr lang="el-GR" sz="2800" b="1" dirty="0" smtClean="0">
                <a:solidFill>
                  <a:srgbClr val="002060"/>
                </a:solidFill>
                <a:latin typeface="Calibri" pitchFamily="34" charset="0"/>
              </a:rPr>
              <a:t>4.</a:t>
            </a:r>
            <a:r>
              <a:rPr lang="el-GR" sz="2800" dirty="0" smtClean="0">
                <a:solidFill>
                  <a:srgbClr val="002060"/>
                </a:solidFill>
                <a:latin typeface="Calibri" pitchFamily="34" charset="0"/>
              </a:rPr>
              <a:t> ασκεί </a:t>
            </a:r>
            <a:r>
              <a:rPr lang="el-GR" sz="2800" b="1" dirty="0" smtClean="0">
                <a:solidFill>
                  <a:srgbClr val="002060"/>
                </a:solidFill>
                <a:latin typeface="Calibri" pitchFamily="34" charset="0"/>
              </a:rPr>
              <a:t>δεσπόζουσα επιρροή</a:t>
            </a:r>
            <a:r>
              <a:rPr lang="el-GR" sz="2800" dirty="0" smtClean="0">
                <a:solidFill>
                  <a:srgbClr val="002060"/>
                </a:solidFill>
                <a:latin typeface="Calibri" pitchFamily="34" charset="0"/>
              </a:rPr>
              <a:t> σε μια άλλη θυγατρική επιχείρηση. </a:t>
            </a:r>
          </a:p>
          <a:p>
            <a:pPr>
              <a:lnSpc>
                <a:spcPct val="80000"/>
              </a:lnSpc>
              <a:buNone/>
            </a:pPr>
            <a:endParaRPr lang="el-GR" sz="2800" dirty="0" smtClean="0">
              <a:solidFill>
                <a:srgbClr val="002060"/>
              </a:solidFill>
              <a:latin typeface="Calibri" pitchFamily="34" charset="0"/>
            </a:endParaRPr>
          </a:p>
          <a:p>
            <a:pPr algn="just">
              <a:lnSpc>
                <a:spcPct val="80000"/>
              </a:lnSpc>
            </a:pPr>
            <a:r>
              <a:rPr lang="el-GR" sz="2800" i="1" dirty="0" smtClean="0">
                <a:solidFill>
                  <a:srgbClr val="002060"/>
                </a:solidFill>
                <a:latin typeface="Calibri" pitchFamily="34" charset="0"/>
              </a:rPr>
              <a:t>  </a:t>
            </a:r>
            <a:r>
              <a:rPr lang="el-GR" sz="2800" b="1" u="sng" dirty="0" smtClean="0">
                <a:solidFill>
                  <a:srgbClr val="006600"/>
                </a:solidFill>
                <a:latin typeface="Calibri" pitchFamily="34" charset="0"/>
              </a:rPr>
              <a:t>Δεσπόζουσα Επιρροή</a:t>
            </a:r>
            <a:r>
              <a:rPr lang="el-GR" sz="2800" b="1" dirty="0" smtClean="0">
                <a:solidFill>
                  <a:srgbClr val="FFFF00"/>
                </a:solidFill>
                <a:latin typeface="Calibri" pitchFamily="34" charset="0"/>
              </a:rPr>
              <a:t> υπάρχει όταν η μητρική επιχείρηση διαθέτει, άμεσα ή έμμεσα, δηλαδή μέσω τρίτων που ενεργούν για λογαριασμό της επιχείρησης αυτής, τουλάχιστον το 20% του κεφαλαίου ή των δικαιωμάτων ψήφου της θυγατρικής και ταυτόχρονα ασκεί κυρίαρχη επιρροή στη διοίκηση ή τη λειτουργία της τελευταίας. </a:t>
            </a:r>
          </a:p>
          <a:p>
            <a:pPr>
              <a:buNone/>
            </a:pPr>
            <a:endParaRPr lang="el-GR" sz="2400" dirty="0" smtClean="0"/>
          </a:p>
          <a:p>
            <a:pPr marL="0">
              <a:buNone/>
            </a:pPr>
            <a:endParaRPr lang="el-GR" sz="2000" dirty="0"/>
          </a:p>
        </p:txBody>
      </p:sp>
      <p:sp>
        <p:nvSpPr>
          <p:cNvPr id="6" name="Slide Number Placeholder 5"/>
          <p:cNvSpPr>
            <a:spLocks noGrp="1"/>
          </p:cNvSpPr>
          <p:nvPr>
            <p:ph type="sldNum" sz="quarter" idx="4294967295"/>
          </p:nvPr>
        </p:nvSpPr>
        <p:spPr>
          <a:xfrm>
            <a:off x="6553200" y="6356352"/>
            <a:ext cx="2133600" cy="365125"/>
          </a:xfrm>
          <a:prstGeom prst="rect">
            <a:avLst/>
          </a:prstGeom>
        </p:spPr>
        <p:txBody>
          <a:bodyPr/>
          <a:lstStyle/>
          <a:p>
            <a:fld id="{95390251-5B84-4D2F-A9C7-1C62C4738B3F}" type="slidenum">
              <a:rPr lang="el-GR" smtClean="0"/>
              <a:pPr/>
              <a:t>28</a:t>
            </a:fld>
            <a:endParaRPr lang="el-GR" dirty="0"/>
          </a:p>
        </p:txBody>
      </p:sp>
    </p:spTree>
    <p:extLst>
      <p:ext uri="{BB962C8B-B14F-4D97-AF65-F5344CB8AC3E}">
        <p14:creationId xmlns:p14="http://schemas.microsoft.com/office/powerpoint/2010/main" val="1862944679"/>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solidFill>
                  <a:srgbClr val="0000CC"/>
                </a:solidFill>
              </a:rPr>
              <a:t>ΠΑΡΑΔΕΙΓΜΑ ΟΛΙΚΗΣ ΕΝΟΠΟΙΗΣΗΣ</a:t>
            </a:r>
            <a:endParaRPr lang="el-GR" b="1" dirty="0">
              <a:solidFill>
                <a:srgbClr val="0000CC"/>
              </a:solidFill>
            </a:endParaRPr>
          </a:p>
        </p:txBody>
      </p:sp>
      <p:sp>
        <p:nvSpPr>
          <p:cNvPr id="3" name="2 - Θέση περιεχομένου"/>
          <p:cNvSpPr>
            <a:spLocks noGrp="1"/>
          </p:cNvSpPr>
          <p:nvPr>
            <p:ph idx="1"/>
          </p:nvPr>
        </p:nvSpPr>
        <p:spPr/>
        <p:txBody>
          <a:bodyPr/>
          <a:lstStyle/>
          <a:p>
            <a:pPr algn="just"/>
            <a:r>
              <a:rPr lang="el-GR" dirty="0" smtClean="0"/>
              <a:t>Έστω οι εταιρείες ΒΗΤΑ Α.Ε. και ΘΗΤΑ Α.Ε. συνδέονται ως εξής:</a:t>
            </a:r>
          </a:p>
          <a:p>
            <a:pPr algn="just"/>
            <a:r>
              <a:rPr lang="el-GR" dirty="0" smtClean="0"/>
              <a:t>Η ΒΗΤΑ Α.Ε. είναι η μητρική με ποσοστό συμμετοχής 60%. </a:t>
            </a:r>
          </a:p>
          <a:p>
            <a:pPr algn="just"/>
            <a:r>
              <a:rPr lang="el-GR" dirty="0" smtClean="0"/>
              <a:t>Η ΘΗΤΑ Α.Ε. είναι η θυγατρική. </a:t>
            </a:r>
            <a:endParaRPr lang="el-GR" dirty="0"/>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normAutofit fontScale="90000"/>
          </a:bodyPr>
          <a:lstStyle/>
          <a:p>
            <a:r>
              <a:rPr lang="el-GR" b="1" dirty="0" smtClean="0">
                <a:solidFill>
                  <a:srgbClr val="0000CC"/>
                </a:solidFill>
              </a:rPr>
              <a:t>ΙΣΟΛΟΓΙΣΜΟΣ ΒΗΤΑ Α.Ε.</a:t>
            </a:r>
            <a:endParaRPr lang="el-GR" b="1" dirty="0">
              <a:solidFill>
                <a:srgbClr val="0000CC"/>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980728"/>
            <a:ext cx="8568952"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4082"/>
          </a:xfrm>
        </p:spPr>
        <p:txBody>
          <a:bodyPr>
            <a:normAutofit fontScale="90000"/>
          </a:bodyPr>
          <a:lstStyle/>
          <a:p>
            <a:r>
              <a:rPr lang="el-GR" b="1" dirty="0" smtClean="0">
                <a:solidFill>
                  <a:srgbClr val="0000CC"/>
                </a:solidFill>
              </a:rPr>
              <a:t>ΙΣΟΛΟΓΙΣΜΟΣ ΘΗΤΑ Α.Ε.</a:t>
            </a:r>
            <a:endParaRPr lang="el-GR" b="1" dirty="0">
              <a:solidFill>
                <a:srgbClr val="0000CC"/>
              </a:solidFill>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908720"/>
            <a:ext cx="8640960"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Autofit/>
          </a:bodyPr>
          <a:lstStyle/>
          <a:p>
            <a:pPr algn="ctr"/>
            <a:r>
              <a:rPr lang="el-GR" sz="3200" b="1" dirty="0" smtClean="0">
                <a:solidFill>
                  <a:srgbClr val="0000CC"/>
                </a:solidFill>
              </a:rPr>
              <a:t>ΕΝΟΠΟΙΗΜΕΝΟΣ ΙΣΟΛΟΓΙΣΜΟΣ ΤΩΝ ΕΤΑΙΡΕΙΩΝ ΒΗΤΑ Α.Ε. + ΘΗΤΑ Α.Ε.</a:t>
            </a:r>
            <a:endParaRPr lang="el-GR" sz="3200" b="1" dirty="0">
              <a:solidFill>
                <a:srgbClr val="0000CC"/>
              </a:solidFill>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124744"/>
            <a:ext cx="8496943"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692696"/>
          </a:xfrm>
        </p:spPr>
        <p:txBody>
          <a:bodyPr>
            <a:normAutofit fontScale="90000"/>
          </a:bodyPr>
          <a:lstStyle/>
          <a:p>
            <a:r>
              <a:rPr lang="el-GR" b="1" dirty="0" smtClean="0">
                <a:solidFill>
                  <a:srgbClr val="FFFF00"/>
                </a:solidFill>
              </a:rPr>
              <a:t>ΕΠΕΞΗΓΗΣΗ</a:t>
            </a:r>
            <a:endParaRPr lang="el-GR" b="1" dirty="0">
              <a:solidFill>
                <a:srgbClr val="FFFF00"/>
              </a:solidFill>
            </a:endParaRPr>
          </a:p>
        </p:txBody>
      </p:sp>
      <p:sp>
        <p:nvSpPr>
          <p:cNvPr id="3" name="2 - Θέση περιεχομένου"/>
          <p:cNvSpPr>
            <a:spLocks noGrp="1"/>
          </p:cNvSpPr>
          <p:nvPr>
            <p:ph idx="1"/>
          </p:nvPr>
        </p:nvSpPr>
        <p:spPr>
          <a:xfrm>
            <a:off x="0" y="692696"/>
            <a:ext cx="8964488" cy="5976664"/>
          </a:xfrm>
        </p:spPr>
        <p:txBody>
          <a:bodyPr>
            <a:noAutofit/>
          </a:bodyPr>
          <a:lstStyle/>
          <a:p>
            <a:pPr algn="just"/>
            <a:r>
              <a:rPr lang="el-GR" dirty="0" smtClean="0">
                <a:solidFill>
                  <a:schemeClr val="bg1"/>
                </a:solidFill>
                <a:latin typeface="Calibri" pitchFamily="34" charset="0"/>
              </a:rPr>
              <a:t>Στα Ίδια Κεφάλαια του ενοποιημένου Ισολογισμού αναγνωρίζονται τα δικαιώματα μειοψηφίας. Παράλληλα εξαλείφεται </a:t>
            </a:r>
            <a:r>
              <a:rPr lang="el-GR" dirty="0" smtClean="0">
                <a:solidFill>
                  <a:schemeClr val="accent3">
                    <a:lumMod val="60000"/>
                    <a:lumOff val="40000"/>
                  </a:schemeClr>
                </a:solidFill>
                <a:latin typeface="Calibri" pitchFamily="34" charset="0"/>
              </a:rPr>
              <a:t>ο λογαριασμός </a:t>
            </a:r>
            <a:r>
              <a:rPr lang="el-GR" b="1" dirty="0" smtClean="0">
                <a:solidFill>
                  <a:schemeClr val="accent3">
                    <a:lumMod val="60000"/>
                    <a:lumOff val="40000"/>
                  </a:schemeClr>
                </a:solidFill>
                <a:latin typeface="Calibri" pitchFamily="34" charset="0"/>
              </a:rPr>
              <a:t>«συμμετοχές» </a:t>
            </a:r>
            <a:r>
              <a:rPr lang="el-GR" dirty="0" smtClean="0">
                <a:solidFill>
                  <a:schemeClr val="bg1"/>
                </a:solidFill>
                <a:latin typeface="Calibri" pitchFamily="34" charset="0"/>
              </a:rPr>
              <a:t>από τα στοιχεία του Ενεργητικού του ενοποιημένου ισολογισμού. Η Καθαρή Περιουσία της εταιρείας ΘΗΤΑ Α.Ε. ανέρχεται σε 80 (=ΙΚ 55+25 Αποθεματικά) και η ΒΗΤΑ Α.Ε. συμμετέχει σε αυτήν με ποσοστό 60%</a:t>
            </a:r>
            <a:r>
              <a:rPr lang="en-US" dirty="0" smtClean="0">
                <a:solidFill>
                  <a:schemeClr val="bg1"/>
                </a:solidFill>
                <a:latin typeface="Calibri" pitchFamily="34" charset="0"/>
              </a:rPr>
              <a:t>x</a:t>
            </a:r>
            <a:r>
              <a:rPr lang="el-GR" dirty="0" smtClean="0">
                <a:solidFill>
                  <a:schemeClr val="bg1"/>
                </a:solidFill>
                <a:latin typeface="Calibri" pitchFamily="34" charset="0"/>
              </a:rPr>
              <a:t>80</a:t>
            </a:r>
            <a:r>
              <a:rPr lang="en-US" dirty="0" smtClean="0">
                <a:solidFill>
                  <a:schemeClr val="bg1"/>
                </a:solidFill>
                <a:latin typeface="Calibri" pitchFamily="34" charset="0"/>
              </a:rPr>
              <a:t>=</a:t>
            </a:r>
            <a:r>
              <a:rPr lang="el-GR" dirty="0" smtClean="0">
                <a:solidFill>
                  <a:schemeClr val="bg1"/>
                </a:solidFill>
                <a:latin typeface="Calibri" pitchFamily="34" charset="0"/>
              </a:rPr>
              <a:t>48. Το υπόλοιπο 40% της καθαρής θέσης της εταιρείας Θ</a:t>
            </a:r>
            <a:r>
              <a:rPr lang="en-US" dirty="0" smtClean="0">
                <a:solidFill>
                  <a:schemeClr val="bg1"/>
                </a:solidFill>
                <a:latin typeface="Calibri" pitchFamily="34" charset="0"/>
              </a:rPr>
              <a:t>HTA A.E.</a:t>
            </a:r>
            <a:r>
              <a:rPr lang="el-GR" dirty="0" smtClean="0">
                <a:solidFill>
                  <a:schemeClr val="bg1"/>
                </a:solidFill>
                <a:latin typeface="Calibri" pitchFamily="34" charset="0"/>
              </a:rPr>
              <a:t> ανήκει σε τρίτους μετόχους, ξένους προς τον όμιλο. Το ποσό του </a:t>
            </a:r>
            <a:r>
              <a:rPr lang="el-GR" dirty="0" smtClean="0">
                <a:solidFill>
                  <a:schemeClr val="tx2">
                    <a:lumMod val="50000"/>
                  </a:schemeClr>
                </a:solidFill>
                <a:latin typeface="Calibri" pitchFamily="34" charset="0"/>
              </a:rPr>
              <a:t>λογαριασμού</a:t>
            </a:r>
            <a:r>
              <a:rPr lang="el-GR" dirty="0" smtClean="0">
                <a:solidFill>
                  <a:schemeClr val="bg1"/>
                </a:solidFill>
                <a:latin typeface="Calibri" pitchFamily="34" charset="0"/>
              </a:rPr>
              <a:t> </a:t>
            </a:r>
            <a:r>
              <a:rPr lang="en-US" b="1" dirty="0" smtClean="0">
                <a:solidFill>
                  <a:schemeClr val="tx2">
                    <a:lumMod val="50000"/>
                  </a:schemeClr>
                </a:solidFill>
                <a:latin typeface="Calibri" pitchFamily="34" charset="0"/>
              </a:rPr>
              <a:t>“</a:t>
            </a:r>
            <a:r>
              <a:rPr lang="el-GR" b="1" dirty="0" smtClean="0">
                <a:solidFill>
                  <a:schemeClr val="tx2">
                    <a:lumMod val="50000"/>
                  </a:schemeClr>
                </a:solidFill>
                <a:latin typeface="Calibri" pitchFamily="34" charset="0"/>
              </a:rPr>
              <a:t>δικαιώματα μειοψηφίας</a:t>
            </a:r>
            <a:r>
              <a:rPr lang="en-US" b="1" dirty="0" smtClean="0">
                <a:solidFill>
                  <a:schemeClr val="tx2">
                    <a:lumMod val="50000"/>
                  </a:schemeClr>
                </a:solidFill>
                <a:latin typeface="Calibri" pitchFamily="34" charset="0"/>
              </a:rPr>
              <a:t>”</a:t>
            </a:r>
            <a:r>
              <a:rPr lang="el-GR" dirty="0" smtClean="0">
                <a:solidFill>
                  <a:schemeClr val="bg1"/>
                </a:solidFill>
                <a:latin typeface="Calibri" pitchFamily="34" charset="0"/>
              </a:rPr>
              <a:t> 32€ (=80</a:t>
            </a:r>
            <a:r>
              <a:rPr lang="en-US" dirty="0" smtClean="0">
                <a:solidFill>
                  <a:schemeClr val="bg1"/>
                </a:solidFill>
                <a:latin typeface="Calibri" pitchFamily="34" charset="0"/>
              </a:rPr>
              <a:t>x40%)</a:t>
            </a:r>
            <a:r>
              <a:rPr lang="el-GR" dirty="0" smtClean="0">
                <a:solidFill>
                  <a:schemeClr val="bg1"/>
                </a:solidFill>
                <a:latin typeface="Calibri" pitchFamily="34" charset="0"/>
              </a:rPr>
              <a:t> εκφράζει αυτό ακριβώς το ποσοστό. Όλα τα υπόλοιπα στοιχεία, του Ενεργητικού, καθώς και οι υποχρεώσεις του Παθητικού, αθροίστηκαν και περιλήφθηκαν με ολόκληρη την αξία τους στον ενοποιημένο ισολογισμό.</a:t>
            </a:r>
            <a:endParaRPr lang="el-GR" dirty="0">
              <a:solidFill>
                <a:schemeClr val="bg1"/>
              </a:solidFill>
              <a:latin typeface="Calibri" pitchFamily="34" charset="0"/>
            </a:endParaRP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908720"/>
            <a:ext cx="8568952" cy="5616624"/>
          </a:xfrm>
        </p:spPr>
        <p:txBody>
          <a:bodyPr/>
          <a:lstStyle/>
          <a:p>
            <a:r>
              <a:rPr lang="el-GR" dirty="0" smtClean="0">
                <a:latin typeface="Calibri" pitchFamily="34" charset="0"/>
              </a:rPr>
              <a:t>Δίνονται οι παρακάτω ισολογισμοί των εταιρειών Μ και Θ, από τις οποίες η Μ είναι η μητρική της Θ, με ποσοστό συμμετοχής 60% (ποσά σε χιλ. € ). </a:t>
            </a:r>
          </a:p>
          <a:p>
            <a:endParaRPr lang="el-GR" dirty="0">
              <a:latin typeface="Calibri" pitchFamily="34" charset="0"/>
            </a:endParaRPr>
          </a:p>
        </p:txBody>
      </p:sp>
      <p:sp>
        <p:nvSpPr>
          <p:cNvPr id="3" name="2 - Τίτλος"/>
          <p:cNvSpPr>
            <a:spLocks noGrp="1"/>
          </p:cNvSpPr>
          <p:nvPr>
            <p:ph type="title"/>
          </p:nvPr>
        </p:nvSpPr>
        <p:spPr>
          <a:xfrm>
            <a:off x="457200" y="152400"/>
            <a:ext cx="8229600" cy="756320"/>
          </a:xfrm>
        </p:spPr>
        <p:txBody>
          <a:bodyPr>
            <a:normAutofit fontScale="90000"/>
          </a:bodyPr>
          <a:lstStyle/>
          <a:p>
            <a:pPr algn="ctr"/>
            <a:r>
              <a:rPr lang="el-GR" b="1" dirty="0" smtClean="0">
                <a:solidFill>
                  <a:srgbClr val="0070C0"/>
                </a:solidFill>
              </a:rPr>
              <a:t>ΑΣΚΗΣΗ ΟΛΙΚΗΣ ΕΝΟΠΟΙΗΣΗΣ</a:t>
            </a:r>
            <a:endParaRPr lang="el-GR" b="1" dirty="0">
              <a:solidFill>
                <a:srgbClr val="0070C0"/>
              </a:solidFill>
            </a:endParaRPr>
          </a:p>
        </p:txBody>
      </p:sp>
      <p:pic>
        <p:nvPicPr>
          <p:cNvPr id="10242" name="Picture 2"/>
          <p:cNvPicPr>
            <a:picLocks noChangeAspect="1" noChangeArrowheads="1"/>
          </p:cNvPicPr>
          <p:nvPr/>
        </p:nvPicPr>
        <p:blipFill>
          <a:blip r:embed="rId2" cstate="print"/>
          <a:srcRect/>
          <a:stretch>
            <a:fillRect/>
          </a:stretch>
        </p:blipFill>
        <p:spPr bwMode="auto">
          <a:xfrm>
            <a:off x="323528" y="2204864"/>
            <a:ext cx="8568952" cy="4343400"/>
          </a:xfrm>
          <a:prstGeom prst="rect">
            <a:avLst/>
          </a:prstGeom>
          <a:noFill/>
          <a:ln w="9525">
            <a:noFill/>
            <a:miter lim="800000"/>
            <a:headEnd/>
            <a:tailEnd/>
          </a:ln>
        </p:spPr>
      </p:pic>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79512" y="332656"/>
            <a:ext cx="8568952" cy="6120680"/>
          </a:xfrm>
          <a:prstGeom prst="rect">
            <a:avLst/>
          </a:prstGeom>
          <a:noFill/>
          <a:ln w="9525">
            <a:noFill/>
            <a:miter lim="800000"/>
            <a:headEnd/>
            <a:tailEnd/>
          </a:ln>
        </p:spPr>
      </p:pic>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490538" y="260648"/>
            <a:ext cx="8401942" cy="6048672"/>
          </a:xfrm>
          <a:prstGeom prst="rect">
            <a:avLst/>
          </a:prstGeom>
          <a:noFill/>
          <a:ln w="9525">
            <a:noFill/>
            <a:miter lim="800000"/>
            <a:headEnd/>
            <a:tailEnd/>
          </a:ln>
        </p:spPr>
      </p:pic>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908720"/>
            <a:ext cx="8712968" cy="5688632"/>
          </a:xfrm>
        </p:spPr>
        <p:txBody>
          <a:bodyPr>
            <a:normAutofit fontScale="92500"/>
          </a:bodyPr>
          <a:lstStyle/>
          <a:p>
            <a:pPr algn="just"/>
            <a:r>
              <a:rPr lang="el-GR" b="1" dirty="0" smtClean="0">
                <a:latin typeface="Calibri" pitchFamily="34" charset="0"/>
              </a:rPr>
              <a:t>Η</a:t>
            </a:r>
            <a:r>
              <a:rPr lang="el-GR" dirty="0" smtClean="0">
                <a:latin typeface="Calibri" pitchFamily="34" charset="0"/>
              </a:rPr>
              <a:t> </a:t>
            </a:r>
            <a:r>
              <a:rPr lang="el-GR" b="1" dirty="0" smtClean="0">
                <a:latin typeface="Calibri" pitchFamily="34" charset="0"/>
              </a:rPr>
              <a:t>ολική ενοποίηση βασίζεται στην άποψη ότι κάθε επιχείρηση αποτελεί ξεχωριστή και ενιαία οντότητα (entity approach ) στην οποία ανήκει η περιουσία και τα επιμέρους στοιχεία της, και επομένως τα στοιχεία αυτά πρέπει να περιληφθούν με ακέραιη την αξία τους στον ισολογισμό. Με άλλα λόγια, κατά την άποψη αυτή, δεν είναι νοητό να θεωρηθεί ότι συγκεκριμένο περιουσιακό στοιχείο ανήκει κατά ένα ποσοστό στην πλειοψηφία, και κατά άλλο ποσοστό στη μειοψηφία, δεδομένου ότι η άσκηση των δικαιωμάτων αυτών δεν είναι δυνατή όσο βρίσκεται σε λειτουργία η οικονομική μονάδα, οπότε φορέας των αντίστοιχων δικαιωμάτων (κυριότητας κ.λ.π.), είναι η ίδια η μονάδα. Μόνο κατά τη λύση της μπορούν να ασκηθούν τα δικαιώματα αυτά από τους φορείς της μονάδας (μετόχους, κ.λ.π. ), αλλά τότε παύει να υπάρχει ως οντότητα η οικονομική μονάδα . </a:t>
            </a:r>
            <a:endParaRPr lang="el-GR" dirty="0">
              <a:latin typeface="Calibri" pitchFamily="34" charset="0"/>
            </a:endParaRPr>
          </a:p>
        </p:txBody>
      </p:sp>
      <p:sp>
        <p:nvSpPr>
          <p:cNvPr id="3" name="2 - Τίτλος"/>
          <p:cNvSpPr>
            <a:spLocks noGrp="1"/>
          </p:cNvSpPr>
          <p:nvPr>
            <p:ph type="title"/>
          </p:nvPr>
        </p:nvSpPr>
        <p:spPr>
          <a:xfrm>
            <a:off x="457200" y="0"/>
            <a:ext cx="8229600" cy="692696"/>
          </a:xfrm>
        </p:spPr>
        <p:txBody>
          <a:bodyPr>
            <a:normAutofit/>
          </a:bodyPr>
          <a:lstStyle/>
          <a:p>
            <a:pPr algn="ctr"/>
            <a:r>
              <a:rPr lang="el-GR" sz="3200" b="1" dirty="0" smtClean="0">
                <a:solidFill>
                  <a:srgbClr val="0000FF"/>
                </a:solidFill>
              </a:rPr>
              <a:t>ΕΠΕΞΗΓΗΣΗ ΟΛΙΚΗΣ ΕΝΟΠΟΙΗΣΗΣ</a:t>
            </a:r>
            <a:endParaRPr lang="el-GR" sz="3200" b="1" dirty="0">
              <a:solidFill>
                <a:srgbClr val="0000FF"/>
              </a:solidFill>
            </a:endParaRP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36712"/>
          </a:xfrm>
        </p:spPr>
        <p:txBody>
          <a:bodyPr>
            <a:normAutofit/>
          </a:bodyPr>
          <a:lstStyle/>
          <a:p>
            <a:r>
              <a:rPr lang="el-GR" sz="3200" b="1" dirty="0" smtClean="0">
                <a:solidFill>
                  <a:srgbClr val="7030A0"/>
                </a:solidFill>
              </a:rPr>
              <a:t>ΑΝΑΛΟΓΙΚΗ ΕΝΟΠΟΙΗΣΗ </a:t>
            </a:r>
            <a:r>
              <a:rPr lang="en-US" sz="3200" b="1" dirty="0" smtClean="0">
                <a:solidFill>
                  <a:srgbClr val="7030A0"/>
                </a:solidFill>
              </a:rPr>
              <a:t>[i]</a:t>
            </a:r>
            <a:endParaRPr lang="el-GR" sz="3200" dirty="0">
              <a:solidFill>
                <a:srgbClr val="7030A0"/>
              </a:solidFill>
            </a:endParaRPr>
          </a:p>
        </p:txBody>
      </p:sp>
      <p:sp>
        <p:nvSpPr>
          <p:cNvPr id="3" name="2 - Θέση περιεχομένου"/>
          <p:cNvSpPr>
            <a:spLocks noGrp="1"/>
          </p:cNvSpPr>
          <p:nvPr>
            <p:ph idx="1"/>
          </p:nvPr>
        </p:nvSpPr>
        <p:spPr>
          <a:xfrm>
            <a:off x="179512" y="908720"/>
            <a:ext cx="8784976" cy="5616624"/>
          </a:xfrm>
        </p:spPr>
        <p:txBody>
          <a:bodyPr/>
          <a:lstStyle/>
          <a:p>
            <a:pPr marL="514350" indent="-514350" algn="just">
              <a:buFont typeface="Wingdings" pitchFamily="2" charset="2"/>
              <a:buChar char="v"/>
            </a:pPr>
            <a:r>
              <a:rPr lang="el-GR" dirty="0" smtClean="0">
                <a:solidFill>
                  <a:srgbClr val="002060"/>
                </a:solidFill>
                <a:latin typeface="Calibri" pitchFamily="34" charset="0"/>
              </a:rPr>
              <a:t>Τα επιμέρους στοιχεία του ενεργητικού και οι υποχρεώσεις κάθε Θυγατρικής επιχείρησης ενοποιούνται δηλαδή ενσωματώνονται με τα αντίστοιχα στοιχεία και υποχρεώσεις της Μητρικής, κατά το μέρος που αναλογεί στο ποσοστό συμμετοχής της Μητρικής στις επιχειρήσεις αυτές . </a:t>
            </a:r>
          </a:p>
          <a:p>
            <a:pPr marL="514350" indent="-514350" algn="just">
              <a:buFont typeface="Wingdings" pitchFamily="2" charset="2"/>
              <a:buChar char="v"/>
            </a:pPr>
            <a:r>
              <a:rPr lang="el-GR" dirty="0" smtClean="0">
                <a:latin typeface="Calibri" pitchFamily="34" charset="0"/>
              </a:rPr>
              <a:t>Η μέθοδος της αναλογικής ενοποίησης, είχε υιοθετηθεί αρχικά από τα ΔΠΧΑ (ΔΛΠ 31) «Συμμετοχές σε κοινοπραξίες» μόνο για τις από κοινού ελεγχόμενες οικονομικές μονάδες. Η μέθοδος αυτή </a:t>
            </a:r>
            <a:r>
              <a:rPr lang="el-GR" b="1" dirty="0" smtClean="0">
                <a:solidFill>
                  <a:srgbClr val="C00000"/>
                </a:solidFill>
                <a:latin typeface="Calibri" pitchFamily="34" charset="0"/>
              </a:rPr>
              <a:t>δεν υιοθετείται </a:t>
            </a:r>
            <a:r>
              <a:rPr lang="el-GR" b="1" dirty="0" smtClean="0">
                <a:latin typeface="Calibri" pitchFamily="34" charset="0"/>
              </a:rPr>
              <a:t>από </a:t>
            </a:r>
            <a:r>
              <a:rPr lang="el-GR" b="1" dirty="0" smtClean="0">
                <a:solidFill>
                  <a:srgbClr val="C00000"/>
                </a:solidFill>
                <a:latin typeface="Calibri" pitchFamily="34" charset="0"/>
              </a:rPr>
              <a:t>το νέο ΔΠΧΑ 11 </a:t>
            </a:r>
            <a:r>
              <a:rPr lang="el-GR" b="1" dirty="0" smtClean="0">
                <a:latin typeface="Calibri" pitchFamily="34" charset="0"/>
              </a:rPr>
              <a:t>«Σχήματα υπό κοινό έλεγχο», το οποίο </a:t>
            </a:r>
            <a:r>
              <a:rPr lang="el-GR" b="1" dirty="0" smtClean="0">
                <a:solidFill>
                  <a:srgbClr val="0000CC"/>
                </a:solidFill>
                <a:latin typeface="Calibri" pitchFamily="34" charset="0"/>
              </a:rPr>
              <a:t>αναγνωρίζει ως μέθοδο ενοποίησης μόνον την μέθοδο της καθαρής θέσης. </a:t>
            </a:r>
            <a:endParaRPr lang="el-GR" dirty="0">
              <a:solidFill>
                <a:srgbClr val="0000CC"/>
              </a:solidFill>
              <a:latin typeface="Calibri"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1"/>
            <a:ext cx="9144000" cy="432047"/>
          </a:xfrm>
        </p:spPr>
        <p:txBody>
          <a:bodyPr>
            <a:noAutofit/>
          </a:bodyPr>
          <a:lstStyle/>
          <a:p>
            <a:pPr algn="ctr"/>
            <a:r>
              <a:rPr lang="el-GR" sz="2800" b="1" dirty="0" smtClean="0">
                <a:solidFill>
                  <a:schemeClr val="bg1"/>
                </a:solidFill>
              </a:rPr>
              <a:t>Ορισμός Δικαιωμάτων Συμμετοχής </a:t>
            </a:r>
            <a:endParaRPr lang="el-GR" sz="2800" b="1" dirty="0">
              <a:solidFill>
                <a:schemeClr val="bg1"/>
              </a:solidFill>
            </a:endParaRPr>
          </a:p>
        </p:txBody>
      </p:sp>
      <p:sp>
        <p:nvSpPr>
          <p:cNvPr id="3" name="Content Placeholder 2"/>
          <p:cNvSpPr>
            <a:spLocks noGrp="1"/>
          </p:cNvSpPr>
          <p:nvPr>
            <p:ph idx="1"/>
          </p:nvPr>
        </p:nvSpPr>
        <p:spPr>
          <a:xfrm>
            <a:off x="0" y="548680"/>
            <a:ext cx="9036496" cy="6163885"/>
          </a:xfrm>
        </p:spPr>
        <p:txBody>
          <a:bodyPr>
            <a:normAutofit fontScale="92500" lnSpcReduction="10000"/>
          </a:bodyPr>
          <a:lstStyle/>
          <a:p>
            <a:pPr algn="just">
              <a:lnSpc>
                <a:spcPct val="96000"/>
              </a:lnSpc>
            </a:pPr>
            <a:r>
              <a:rPr lang="el-GR" sz="2400" b="1" u="sng" dirty="0" smtClean="0">
                <a:solidFill>
                  <a:srgbClr val="002060"/>
                </a:solidFill>
              </a:rPr>
              <a:t>Για την εφαρμογή των παραπάνω περιπτώσεων ορίζεται ότι:</a:t>
            </a:r>
          </a:p>
          <a:p>
            <a:pPr algn="just">
              <a:lnSpc>
                <a:spcPct val="96000"/>
              </a:lnSpc>
              <a:buNone/>
            </a:pPr>
            <a:r>
              <a:rPr lang="el-GR" sz="2400" b="1" dirty="0" smtClean="0">
                <a:solidFill>
                  <a:schemeClr val="tx2">
                    <a:lumMod val="50000"/>
                  </a:schemeClr>
                </a:solidFill>
              </a:rPr>
              <a:t>α) Στα ποσοστά συμμετοχής ή στα δικαιώματα ψήφου, καθώς και στα δικαιώματα διορισμού ή ανάκλησης που έχει η μητρική επιχείρηση, πρέπει να προστίθενται τα ποσοστά συμμετοχής και τα δικαιώματα κάθε άλλης επιχείρησης που είναι θυγατρική της ή θυγατρική θυγατρικής της.</a:t>
            </a:r>
          </a:p>
          <a:p>
            <a:pPr algn="just">
              <a:lnSpc>
                <a:spcPct val="96000"/>
              </a:lnSpc>
              <a:buNone/>
            </a:pPr>
            <a:r>
              <a:rPr lang="el-GR" sz="2400" b="1" dirty="0" smtClean="0">
                <a:solidFill>
                  <a:srgbClr val="7030A0"/>
                </a:solidFill>
              </a:rPr>
              <a:t>β) Από τα αναφερόμενα ποσοστά συμμετοχής ή δικαιώματα ψήφου πρέπει να αφαιρούνται εκείνα που απορρέουν από: </a:t>
            </a:r>
          </a:p>
          <a:p>
            <a:pPr algn="just">
              <a:lnSpc>
                <a:spcPct val="96000"/>
              </a:lnSpc>
              <a:buNone/>
            </a:pPr>
            <a:r>
              <a:rPr lang="el-GR" sz="2400" b="1" dirty="0" smtClean="0">
                <a:solidFill>
                  <a:srgbClr val="002060"/>
                </a:solidFill>
              </a:rPr>
              <a:t>     </a:t>
            </a:r>
            <a:r>
              <a:rPr lang="en-US" sz="2400" b="1" dirty="0" smtClean="0">
                <a:solidFill>
                  <a:srgbClr val="002060"/>
                </a:solidFill>
              </a:rPr>
              <a:t>i)</a:t>
            </a:r>
            <a:r>
              <a:rPr lang="el-GR" sz="2400" b="1" dirty="0" smtClean="0">
                <a:solidFill>
                  <a:srgbClr val="002060"/>
                </a:solidFill>
              </a:rPr>
              <a:t> μετοχές που κατέχονται για λογαριασμό άλλου προσώπου εκτός του Ομίλου,</a:t>
            </a:r>
          </a:p>
          <a:p>
            <a:pPr algn="just">
              <a:lnSpc>
                <a:spcPct val="96000"/>
              </a:lnSpc>
              <a:buNone/>
            </a:pPr>
            <a:r>
              <a:rPr lang="el-GR" sz="2400" b="1" dirty="0" smtClean="0">
                <a:solidFill>
                  <a:srgbClr val="FFC000"/>
                </a:solidFill>
              </a:rPr>
              <a:t>     </a:t>
            </a:r>
            <a:r>
              <a:rPr lang="en-US" sz="2400" b="1" dirty="0" smtClean="0">
                <a:solidFill>
                  <a:srgbClr val="002060"/>
                </a:solidFill>
              </a:rPr>
              <a:t>ii)</a:t>
            </a:r>
            <a:r>
              <a:rPr lang="el-GR" sz="2400" b="1" dirty="0" smtClean="0">
                <a:solidFill>
                  <a:srgbClr val="002060"/>
                </a:solidFill>
              </a:rPr>
              <a:t> μετοχές που κατέχονται για εγγύηση, εφόσον τα δικαιώματα αυτά ασκούνται σύμφωνα με τις οδηγίες που έχουν δοθεί, ή κατέχονται για ασφάλεια δανείων υπό τον όρο τα δικαιώματα ψήφου ασκούνται προς όφελος του παρέχοντος την εγγύηση. </a:t>
            </a:r>
          </a:p>
          <a:p>
            <a:pPr algn="just">
              <a:lnSpc>
                <a:spcPct val="96000"/>
              </a:lnSpc>
              <a:buNone/>
            </a:pPr>
            <a:r>
              <a:rPr lang="el-GR" sz="2400" b="1" dirty="0" smtClean="0">
                <a:solidFill>
                  <a:srgbClr val="C00000"/>
                </a:solidFill>
              </a:rPr>
              <a:t>γ) Από το σύνολο του κεφαλαίου ή των δικαιωμάτων ψήφου αφαιρούνται τα ποσοστά κεφαλαίου ή τα δικαιώματα  ψήφου από μετοχές που κατέχονται από την ίδια την επιχείρηση ή από θυγατρικές της. </a:t>
            </a:r>
          </a:p>
          <a:p>
            <a:pPr algn="just">
              <a:lnSpc>
                <a:spcPct val="96000"/>
              </a:lnSpc>
              <a:buNone/>
            </a:pPr>
            <a:endParaRPr lang="el-GR" sz="2400" dirty="0" smtClean="0"/>
          </a:p>
          <a:p>
            <a:pPr marL="0" algn="just">
              <a:lnSpc>
                <a:spcPct val="96000"/>
              </a:lnSpc>
              <a:buNone/>
            </a:pPr>
            <a:endParaRPr lang="el-GR" sz="2000" dirty="0"/>
          </a:p>
        </p:txBody>
      </p:sp>
    </p:spTree>
    <p:extLst>
      <p:ext uri="{BB962C8B-B14F-4D97-AF65-F5344CB8AC3E}">
        <p14:creationId xmlns:p14="http://schemas.microsoft.com/office/powerpoint/2010/main" val="1650819117"/>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92696"/>
          </a:xfrm>
        </p:spPr>
        <p:txBody>
          <a:bodyPr>
            <a:noAutofit/>
          </a:bodyPr>
          <a:lstStyle/>
          <a:p>
            <a:r>
              <a:rPr lang="el-GR" sz="3600" b="1" dirty="0" smtClean="0">
                <a:solidFill>
                  <a:srgbClr val="7030A0"/>
                </a:solidFill>
              </a:rPr>
              <a:t>ΑΝΑΛΟΓΙΚΗ ΕΝΟΠΟΙΗΣΗ </a:t>
            </a:r>
            <a:r>
              <a:rPr lang="en-US" sz="3600" b="1" dirty="0" smtClean="0">
                <a:solidFill>
                  <a:srgbClr val="7030A0"/>
                </a:solidFill>
              </a:rPr>
              <a:t>[ii]</a:t>
            </a:r>
            <a:endParaRPr lang="el-GR" sz="3600" dirty="0">
              <a:solidFill>
                <a:srgbClr val="7030A0"/>
              </a:solidFill>
            </a:endParaRPr>
          </a:p>
        </p:txBody>
      </p:sp>
      <p:sp>
        <p:nvSpPr>
          <p:cNvPr id="3" name="2 - Θέση περιεχομένου"/>
          <p:cNvSpPr>
            <a:spLocks noGrp="1"/>
          </p:cNvSpPr>
          <p:nvPr>
            <p:ph idx="1"/>
          </p:nvPr>
        </p:nvSpPr>
        <p:spPr>
          <a:xfrm>
            <a:off x="0" y="620688"/>
            <a:ext cx="9144000" cy="6237312"/>
          </a:xfrm>
        </p:spPr>
        <p:txBody>
          <a:bodyPr>
            <a:normAutofit fontScale="92500"/>
          </a:bodyPr>
          <a:lstStyle/>
          <a:p>
            <a:pPr algn="just">
              <a:buFont typeface="Wingdings" pitchFamily="2" charset="2"/>
              <a:buChar char="v"/>
            </a:pPr>
            <a:r>
              <a:rPr lang="el-GR" dirty="0" smtClean="0">
                <a:latin typeface="Calibri" pitchFamily="34" charset="0"/>
              </a:rPr>
              <a:t>Τα επιμέρους κονδύλια των εσόδων και εξόδων που συνθέτουν τα αποτελέσματα χρήσης της κάθε θυγατρικής επιχείρησης ενοποιούνται, δηλαδή ενσωματώνονται με τα αντίστοιχα κονδύλια της μητρικής, κατά το μέρος που αναλογεί στο ποσοστό συμμετοχής της ιθύνουσας στις επιχειρήσεις αυτές.  Επισημαίνεται ότι κατά την εφαρμογή της αναλογικής ενοποίησης δεν λογίζονται δικαιώματα τρίτων. </a:t>
            </a:r>
            <a:r>
              <a:rPr lang="el-GR" dirty="0" smtClean="0">
                <a:solidFill>
                  <a:srgbClr val="FF0000"/>
                </a:solidFill>
                <a:latin typeface="Calibri" pitchFamily="34" charset="0"/>
              </a:rPr>
              <a:t>Η αναλογική ενοποίηση, δεν υιοθετούνταν από την Ελληνική νομοθεσία.</a:t>
            </a:r>
            <a:r>
              <a:rPr lang="el-GR" dirty="0" smtClean="0">
                <a:latin typeface="Calibri" pitchFamily="34" charset="0"/>
              </a:rPr>
              <a:t>  Όμως τα Ε. Λ. Π. σύμφωνα με τον Ν. 4308/2014, έχουν υιοθετήσει την </a:t>
            </a:r>
            <a:r>
              <a:rPr lang="el-GR" b="1" dirty="0" smtClean="0">
                <a:latin typeface="Calibri" pitchFamily="34" charset="0"/>
              </a:rPr>
              <a:t>εφαρμογή της μεθόδου της αναλογικής ενοποίησης μόνον για τις κοινές δραστηριότητες, δηλαδή δραστηριότητες που διενεργούνται από κοινού από τα εμπλεκόμενα μέρη, ήτοι Κοινοπραξία (</a:t>
            </a:r>
            <a:r>
              <a:rPr lang="en-US" b="1" dirty="0" smtClean="0">
                <a:latin typeface="Calibri" pitchFamily="34" charset="0"/>
              </a:rPr>
              <a:t>joint venture) </a:t>
            </a:r>
            <a:r>
              <a:rPr lang="el-GR" b="1" dirty="0" smtClean="0">
                <a:latin typeface="Calibri" pitchFamily="34" charset="0"/>
              </a:rPr>
              <a:t>και κοινός έλεγχος (</a:t>
            </a:r>
            <a:r>
              <a:rPr lang="en-US" b="1" dirty="0" smtClean="0">
                <a:latin typeface="Calibri" pitchFamily="34" charset="0"/>
              </a:rPr>
              <a:t>joint control).</a:t>
            </a:r>
            <a:r>
              <a:rPr lang="el-GR" b="1" dirty="0" smtClean="0">
                <a:latin typeface="Calibri" pitchFamily="34" charset="0"/>
              </a:rPr>
              <a:t> </a:t>
            </a:r>
            <a:endParaRPr lang="el-GR" dirty="0" smtClean="0">
              <a:latin typeface="Calibri" pitchFamily="34" charset="0"/>
            </a:endParaRPr>
          </a:p>
          <a:p>
            <a:pPr algn="just">
              <a:buFont typeface="Wingdings" pitchFamily="2" charset="2"/>
              <a:buChar char="v"/>
            </a:pPr>
            <a:r>
              <a:rPr lang="el-GR" dirty="0" smtClean="0">
                <a:latin typeface="Calibri" pitchFamily="34" charset="0"/>
              </a:rPr>
              <a:t>Σε όσα από τα Κράτη - μέλη έχει υιοθετηθεί η αναλογική ενοποίηση, χρησιμοποιείται μόνο για την ενοποίηση κοινοπραξιών ή επενδύσεων σε εταιρείες που διευθύνονται από ενώσεις μικρού αριθμού μετόχων. </a:t>
            </a:r>
            <a:endParaRPr lang="el-GR" dirty="0">
              <a:latin typeface="Calibri" pitchFamily="34" charset="0"/>
            </a:endParaRP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836712"/>
            <a:ext cx="8784976" cy="5760640"/>
          </a:xfrm>
        </p:spPr>
        <p:txBody>
          <a:bodyPr/>
          <a:lstStyle/>
          <a:p>
            <a:pPr algn="just"/>
            <a:r>
              <a:rPr lang="el-GR" dirty="0" smtClean="0">
                <a:latin typeface="Calibri" pitchFamily="34" charset="0"/>
              </a:rPr>
              <a:t>Δίνονται οι παρακάτω ισολογισμοί των εταιρειών Μ και Θ, από τις οποίες η Μ είναι η μητρική της Θ, με ποσοστό συμμετοχής 60% (ποσά σε χιλ. € ). </a:t>
            </a:r>
            <a:endParaRPr lang="el-GR" dirty="0">
              <a:latin typeface="Calibri" pitchFamily="34" charset="0"/>
            </a:endParaRPr>
          </a:p>
        </p:txBody>
      </p:sp>
      <p:sp>
        <p:nvSpPr>
          <p:cNvPr id="3" name="2 - Τίτλος"/>
          <p:cNvSpPr>
            <a:spLocks noGrp="1"/>
          </p:cNvSpPr>
          <p:nvPr>
            <p:ph type="title"/>
          </p:nvPr>
        </p:nvSpPr>
        <p:spPr>
          <a:xfrm>
            <a:off x="0" y="0"/>
            <a:ext cx="9144000" cy="836712"/>
          </a:xfrm>
        </p:spPr>
        <p:txBody>
          <a:bodyPr>
            <a:noAutofit/>
          </a:bodyPr>
          <a:lstStyle/>
          <a:p>
            <a:pPr algn="ctr"/>
            <a:r>
              <a:rPr lang="el-GR" sz="3200" b="1" dirty="0" smtClean="0">
                <a:solidFill>
                  <a:srgbClr val="7030A0"/>
                </a:solidFill>
              </a:rPr>
              <a:t>ΠΑΡΑΔΕΙΓΜΑ ΑΝΑΛΟΓΙΚΗΣ ΕΝΟΠΟΙΗΣΗΣ</a:t>
            </a:r>
            <a:endParaRPr lang="el-GR" sz="3200" b="1" dirty="0">
              <a:solidFill>
                <a:srgbClr val="7030A0"/>
              </a:solidFill>
            </a:endParaRPr>
          </a:p>
        </p:txBody>
      </p:sp>
      <p:pic>
        <p:nvPicPr>
          <p:cNvPr id="9218" name="Picture 2"/>
          <p:cNvPicPr>
            <a:picLocks noChangeAspect="1" noChangeArrowheads="1"/>
          </p:cNvPicPr>
          <p:nvPr/>
        </p:nvPicPr>
        <p:blipFill>
          <a:blip r:embed="rId2" cstate="print"/>
          <a:srcRect/>
          <a:stretch>
            <a:fillRect/>
          </a:stretch>
        </p:blipFill>
        <p:spPr bwMode="auto">
          <a:xfrm>
            <a:off x="323528" y="2204864"/>
            <a:ext cx="8568952" cy="4362450"/>
          </a:xfrm>
          <a:prstGeom prst="rect">
            <a:avLst/>
          </a:prstGeom>
          <a:noFill/>
          <a:ln w="9525">
            <a:noFill/>
            <a:miter lim="800000"/>
            <a:headEnd/>
            <a:tailEnd/>
          </a:ln>
        </p:spPr>
      </p:pic>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323528" y="276225"/>
            <a:ext cx="8568952" cy="6305550"/>
          </a:xfrm>
          <a:prstGeom prst="rect">
            <a:avLst/>
          </a:prstGeom>
          <a:noFill/>
          <a:ln w="9525">
            <a:noFill/>
            <a:miter lim="800000"/>
            <a:headEnd/>
            <a:tailEnd/>
          </a:ln>
        </p:spPr>
      </p:pic>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1268760"/>
            <a:ext cx="8712968" cy="5400600"/>
          </a:xfrm>
        </p:spPr>
        <p:txBody>
          <a:bodyPr>
            <a:normAutofit/>
          </a:bodyPr>
          <a:lstStyle/>
          <a:p>
            <a:pPr algn="just"/>
            <a:r>
              <a:rPr lang="el-GR" dirty="0" smtClean="0">
                <a:latin typeface="Calibri" pitchFamily="34" charset="0"/>
              </a:rPr>
              <a:t>Όπως φαίνεται από τις παραπάνω εγγραφές, η Μ έχει ίδιες εγγραφές και στην ολική ενοποίηση. Στη Θ όμως κάθε λογαριασμός του ενεργητικού και παθητικού της μειώνεται κατά το 40% (το ποσοστό της μειοψηφίας), και με το ίδιο ποσοστό 40% χρεώνονται και εξισώνονται οι λογαριασμοί της καθαρής θέσης της Θ. Έτσι, αφ’ ενός οι λογαριασμοί ενεργητικού και παθητικού της Θ ενσωματώνονται στον ενοποιημένο ισολογισμό με το υπόλοιπο 60% (το ποσοστό συμμετοχής της Μ στη Θ) και αφ’ ετέρου, για το λόγο ακριβώς αυτό, ότι δηλαδή </a:t>
            </a:r>
            <a:r>
              <a:rPr lang="el-GR" b="1" dirty="0" smtClean="0">
                <a:latin typeface="Calibri" pitchFamily="34" charset="0"/>
              </a:rPr>
              <a:t>δεν εμφανίζεται το 40% κάθε ενεργητικού και παθητικού στοιχείου της θυγατρικής, δεν εμφανίζονται με την παραλλαγή αυτή, ούτε και δικαιώματα μειοψηφίας στον ενοποιημένο ισολογισμό. </a:t>
            </a:r>
            <a:endParaRPr lang="el-GR" dirty="0">
              <a:latin typeface="Calibri" pitchFamily="34" charset="0"/>
            </a:endParaRPr>
          </a:p>
        </p:txBody>
      </p:sp>
      <p:sp>
        <p:nvSpPr>
          <p:cNvPr id="3" name="2 - Τίτλος"/>
          <p:cNvSpPr>
            <a:spLocks noGrp="1"/>
          </p:cNvSpPr>
          <p:nvPr>
            <p:ph type="title"/>
          </p:nvPr>
        </p:nvSpPr>
        <p:spPr>
          <a:xfrm>
            <a:off x="0" y="152400"/>
            <a:ext cx="9144000" cy="972344"/>
          </a:xfrm>
        </p:spPr>
        <p:txBody>
          <a:bodyPr>
            <a:noAutofit/>
          </a:bodyPr>
          <a:lstStyle/>
          <a:p>
            <a:pPr algn="ctr"/>
            <a:r>
              <a:rPr lang="el-GR" sz="3200" b="1" dirty="0" smtClean="0">
                <a:solidFill>
                  <a:srgbClr val="7030A0"/>
                </a:solidFill>
              </a:rPr>
              <a:t>ΠΑΡΑΔΕΙΓΜΑ ΑΝΑΛΟΓΙΚΗΣ ΕΝΟΠΟΙΗΣΗΣ ΣΥΝΕΧΕΙΑ (1)</a:t>
            </a:r>
            <a:endParaRPr lang="el-GR" sz="3200" b="1" dirty="0">
              <a:solidFill>
                <a:srgbClr val="7030A0"/>
              </a:solidFill>
            </a:endParaRP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pPr algn="just"/>
            <a:r>
              <a:rPr lang="el-GR" dirty="0" smtClean="0">
                <a:latin typeface="Calibri" pitchFamily="34" charset="0"/>
              </a:rPr>
              <a:t>Ύστερα από τα παραπάνω άρθρα, ο ενοποιημένος ισολογισμός με </a:t>
            </a:r>
            <a:r>
              <a:rPr lang="el-GR" b="1" dirty="0" smtClean="0">
                <a:latin typeface="Calibri" pitchFamily="34" charset="0"/>
              </a:rPr>
              <a:t>αναλογική ενοποίηση θα έχει την εξής διάρθρωση: </a:t>
            </a:r>
          </a:p>
          <a:p>
            <a:pPr algn="just"/>
            <a:endParaRPr lang="el-GR" dirty="0">
              <a:latin typeface="Calibri" pitchFamily="34" charset="0"/>
            </a:endParaRPr>
          </a:p>
        </p:txBody>
      </p:sp>
      <p:sp>
        <p:nvSpPr>
          <p:cNvPr id="3" name="2 - Τίτλος"/>
          <p:cNvSpPr>
            <a:spLocks noGrp="1"/>
          </p:cNvSpPr>
          <p:nvPr>
            <p:ph type="title"/>
          </p:nvPr>
        </p:nvSpPr>
        <p:spPr>
          <a:xfrm>
            <a:off x="0" y="152400"/>
            <a:ext cx="8964488" cy="1219200"/>
          </a:xfrm>
        </p:spPr>
        <p:txBody>
          <a:bodyPr>
            <a:normAutofit/>
          </a:bodyPr>
          <a:lstStyle/>
          <a:p>
            <a:pPr algn="ctr"/>
            <a:r>
              <a:rPr lang="el-GR" sz="3200" b="1" dirty="0" smtClean="0">
                <a:solidFill>
                  <a:srgbClr val="7030A0"/>
                </a:solidFill>
              </a:rPr>
              <a:t>ΠΑΡΑΔΕΙΓΜΑ ΑΝΑΛΟΓΙΚΗΣ ΕΝΟΠΟΙΗΣΗΣ ΣΥΝΕΧΕΙΑ (2)</a:t>
            </a:r>
            <a:endParaRPr lang="el-GR" sz="3200" dirty="0">
              <a:solidFill>
                <a:srgbClr val="7030A0"/>
              </a:solidFill>
            </a:endParaRPr>
          </a:p>
        </p:txBody>
      </p:sp>
      <p:pic>
        <p:nvPicPr>
          <p:cNvPr id="13314" name="Picture 2"/>
          <p:cNvPicPr>
            <a:picLocks noChangeAspect="1" noChangeArrowheads="1"/>
          </p:cNvPicPr>
          <p:nvPr/>
        </p:nvPicPr>
        <p:blipFill>
          <a:blip r:embed="rId2" cstate="print"/>
          <a:srcRect/>
          <a:stretch>
            <a:fillRect/>
          </a:stretch>
        </p:blipFill>
        <p:spPr bwMode="auto">
          <a:xfrm>
            <a:off x="323528" y="2996952"/>
            <a:ext cx="8496944" cy="3240360"/>
          </a:xfrm>
          <a:prstGeom prst="rect">
            <a:avLst/>
          </a:prstGeom>
          <a:noFill/>
          <a:ln w="9525">
            <a:noFill/>
            <a:miter lim="800000"/>
            <a:headEnd/>
            <a:tailEnd/>
          </a:ln>
        </p:spPr>
      </p:pic>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457200" y="1124744"/>
            <a:ext cx="8229600" cy="5184576"/>
          </a:xfrm>
        </p:spPr>
        <p:txBody>
          <a:bodyPr>
            <a:normAutofit/>
          </a:bodyPr>
          <a:lstStyle/>
          <a:p>
            <a:pPr algn="just"/>
            <a:r>
              <a:rPr lang="el-GR" sz="2800" dirty="0" smtClean="0">
                <a:latin typeface="Calibri" pitchFamily="34" charset="0"/>
              </a:rPr>
              <a:t>Η </a:t>
            </a:r>
            <a:r>
              <a:rPr lang="el-GR" sz="2800" b="1" dirty="0" smtClean="0">
                <a:latin typeface="Calibri" pitchFamily="34" charset="0"/>
              </a:rPr>
              <a:t>αναλογική ενοποίηση βασίζεται στην άποψη ότι η κατάρτιση των ενοποιημένων καταστάσεων γίνεται κυρίως για την ενημέρωση των μετόχων της μητρικής επιχείρησης και επομένως, τα επιμέρους περιουσιακά στοιχεία της θυγατρικής θα πρέπει να περιληφθούν στον ενοποιημένο ισολογισμό κατά το ποσοστό που η μητρική ασκεί δικαιώματα στα στοιχεία αυτά. </a:t>
            </a:r>
            <a:endParaRPr lang="el-GR" sz="2800" dirty="0">
              <a:latin typeface="Calibri" pitchFamily="34" charset="0"/>
            </a:endParaRPr>
          </a:p>
        </p:txBody>
      </p:sp>
      <p:sp>
        <p:nvSpPr>
          <p:cNvPr id="3" name="2 - Τίτλος"/>
          <p:cNvSpPr>
            <a:spLocks noGrp="1"/>
          </p:cNvSpPr>
          <p:nvPr>
            <p:ph type="title"/>
          </p:nvPr>
        </p:nvSpPr>
        <p:spPr>
          <a:xfrm>
            <a:off x="457200" y="152400"/>
            <a:ext cx="8229600" cy="756320"/>
          </a:xfrm>
        </p:spPr>
        <p:txBody>
          <a:bodyPr>
            <a:normAutofit/>
          </a:bodyPr>
          <a:lstStyle/>
          <a:p>
            <a:pPr algn="ctr"/>
            <a:r>
              <a:rPr lang="el-GR" sz="3200" b="1" dirty="0" smtClean="0">
                <a:solidFill>
                  <a:srgbClr val="7030A0"/>
                </a:solidFill>
              </a:rPr>
              <a:t>ΕΠΕΞΗΓΗΣΗ ΑΝΑΛΟΓΙΚΗΣ ΕΝΟΠΟΙΗΣΗΣ</a:t>
            </a:r>
            <a:endParaRPr lang="el-GR" sz="3200" b="1" dirty="0">
              <a:solidFill>
                <a:srgbClr val="7030A0"/>
              </a:solidFill>
            </a:endParaRP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solidFill>
                  <a:srgbClr val="FF0000"/>
                </a:solidFill>
              </a:rPr>
              <a:t>ΙΣΟΔΥΝΑΜΗ ΕΝΟΠΟΙΗΣΗ</a:t>
            </a:r>
            <a:endParaRPr lang="el-GR" b="1" dirty="0">
              <a:solidFill>
                <a:srgbClr val="FF0000"/>
              </a:solidFill>
            </a:endParaRPr>
          </a:p>
        </p:txBody>
      </p:sp>
      <p:sp>
        <p:nvSpPr>
          <p:cNvPr id="3" name="2 - Θέση περιεχομένου"/>
          <p:cNvSpPr>
            <a:spLocks noGrp="1"/>
          </p:cNvSpPr>
          <p:nvPr>
            <p:ph idx="1"/>
          </p:nvPr>
        </p:nvSpPr>
        <p:spPr>
          <a:xfrm>
            <a:off x="457200" y="1340768"/>
            <a:ext cx="8229600" cy="4785395"/>
          </a:xfrm>
        </p:spPr>
        <p:txBody>
          <a:bodyPr>
            <a:normAutofit/>
          </a:bodyPr>
          <a:lstStyle/>
          <a:p>
            <a:pPr algn="just"/>
            <a:r>
              <a:rPr lang="el-GR" dirty="0" smtClean="0"/>
              <a:t>Κατά την ισοδύναμη ενοποίηση η λογιστική αξία των συμμετοχών της μητρικής αντικαθίσταται από το ποσό της Καθαρής Θέσης κάθε θυγατρικής της επιχείρησης, προς το οποίο αντιστοιχούν οι συμμετοχές, δηλαδή παρουσιάζεται η Καθαρή Θέση του Ομίλου δίχως τα επιμέρους περιουσιακά στοιχεία που την συνθέτουν και για αυτό το λόγο αμφισβητείται αν με την ισοδύναμη ενοποίηση απεικονίζεται η πλήρης περιουσιακή διάρθρωση του ομίλου.</a:t>
            </a:r>
            <a:endParaRPr lang="el-GR" dirty="0"/>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24744"/>
          </a:xfrm>
        </p:spPr>
        <p:txBody>
          <a:bodyPr>
            <a:normAutofit/>
          </a:bodyPr>
          <a:lstStyle/>
          <a:p>
            <a:pPr algn="ctr"/>
            <a:r>
              <a:rPr lang="el-GR" sz="3200" b="1" dirty="0" smtClean="0">
                <a:solidFill>
                  <a:srgbClr val="FFC000"/>
                </a:solidFill>
              </a:rPr>
              <a:t>ΑΠΟΤΙΜΗΣΗ ΣΤΟΙΧΕΙΩΝ ΕΝΕΡΓΗΤΙΚΟΥ </a:t>
            </a:r>
            <a:r>
              <a:rPr lang="en-US" sz="3200" b="1" dirty="0" smtClean="0">
                <a:solidFill>
                  <a:srgbClr val="FFC000"/>
                </a:solidFill>
              </a:rPr>
              <a:t>KAI</a:t>
            </a:r>
            <a:r>
              <a:rPr lang="el-GR" sz="3200" b="1" dirty="0" smtClean="0">
                <a:solidFill>
                  <a:srgbClr val="FFC000"/>
                </a:solidFill>
              </a:rPr>
              <a:t> ΠΑΘΗΤΙΚΟΥ</a:t>
            </a:r>
            <a:endParaRPr lang="el-GR" sz="3200" b="1" dirty="0">
              <a:solidFill>
                <a:srgbClr val="FFC000"/>
              </a:solidFill>
            </a:endParaRPr>
          </a:p>
        </p:txBody>
      </p:sp>
      <p:sp>
        <p:nvSpPr>
          <p:cNvPr id="3" name="2 - Θέση περιεχομένου"/>
          <p:cNvSpPr>
            <a:spLocks noGrp="1"/>
          </p:cNvSpPr>
          <p:nvPr>
            <p:ph idx="1"/>
          </p:nvPr>
        </p:nvSpPr>
        <p:spPr>
          <a:xfrm>
            <a:off x="179512" y="1052736"/>
            <a:ext cx="8507288" cy="5616624"/>
          </a:xfrm>
        </p:spPr>
        <p:txBody>
          <a:bodyPr>
            <a:normAutofit/>
          </a:bodyPr>
          <a:lstStyle/>
          <a:p>
            <a:pPr algn="just"/>
            <a:r>
              <a:rPr lang="el-GR" dirty="0" smtClean="0"/>
              <a:t>Η επιχείρηση που καταρτίζει ενοποιημένες οικονομικές καταστάσεις εφαρμόζει τις ίδιες αρχές, μεθόδους και κανόνες αποτίμησης που εφαρμόζει και για την κατάρτιση των ετήσιων οικονομικών της καταστάσεων.</a:t>
            </a:r>
          </a:p>
          <a:p>
            <a:pPr algn="just"/>
            <a:r>
              <a:rPr lang="el-GR" dirty="0" smtClean="0"/>
              <a:t>Οι αρχές αποτίμησης των στοιχείων του ενεργητικού και του παθητικού, που εφαρμόζονται τόσο για την κατάρτιση των ετήσιων οικονομικών καταστάσεων, όσο και των ενοποιημένων οικονομικών καταστάσεων, βασίζονται στη θεμελιώδη παραδοχή της συνεχίσεως των επιχειρηματικών δραστηριοτήτων</a:t>
            </a:r>
            <a:endParaRPr lang="el-GR" dirty="0"/>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52400"/>
            <a:ext cx="9144000" cy="1219200"/>
          </a:xfrm>
        </p:spPr>
        <p:txBody>
          <a:bodyPr>
            <a:normAutofit fontScale="90000"/>
          </a:bodyPr>
          <a:lstStyle/>
          <a:p>
            <a:pPr algn="ctr"/>
            <a:r>
              <a:rPr lang="el-GR" b="1" dirty="0" smtClean="0">
                <a:solidFill>
                  <a:schemeClr val="accent4">
                    <a:lumMod val="75000"/>
                  </a:schemeClr>
                </a:solidFill>
              </a:rPr>
              <a:t>Αρχές Αποτίμησης Ενοποιημένων Λογιστικών Καταστάσεων</a:t>
            </a:r>
            <a:endParaRPr lang="el-GR" b="1" dirty="0">
              <a:solidFill>
                <a:schemeClr val="accent4">
                  <a:lumMod val="75000"/>
                </a:schemeClr>
              </a:solidFill>
            </a:endParaRPr>
          </a:p>
        </p:txBody>
      </p:sp>
      <p:sp>
        <p:nvSpPr>
          <p:cNvPr id="3" name="2 - Θέση περιεχομένου"/>
          <p:cNvSpPr>
            <a:spLocks noGrp="1"/>
          </p:cNvSpPr>
          <p:nvPr>
            <p:ph idx="1"/>
          </p:nvPr>
        </p:nvSpPr>
        <p:spPr/>
        <p:txBody>
          <a:bodyPr/>
          <a:lstStyle/>
          <a:p>
            <a:pPr marL="514350" indent="-514350">
              <a:buFont typeface="+mj-lt"/>
              <a:buAutoNum type="arabicPeriod"/>
            </a:pPr>
            <a:r>
              <a:rPr lang="el-GR" dirty="0" smtClean="0"/>
              <a:t>Η αρχή της συντηρητικότητας (conservation ή prudent principle). </a:t>
            </a:r>
          </a:p>
          <a:p>
            <a:pPr marL="514350" indent="-514350">
              <a:buFont typeface="+mj-lt"/>
              <a:buAutoNum type="arabicPeriod"/>
            </a:pPr>
            <a:r>
              <a:rPr lang="el-GR" dirty="0" smtClean="0"/>
              <a:t>Η αρχή της πραγματοποίησης του εσόδου (the revenue realization principle). </a:t>
            </a:r>
          </a:p>
          <a:p>
            <a:pPr marL="514350" indent="-514350">
              <a:buFont typeface="+mj-lt"/>
              <a:buAutoNum type="arabicPeriod"/>
            </a:pPr>
            <a:r>
              <a:rPr lang="el-GR" dirty="0" smtClean="0"/>
              <a:t>Η αρχή της χωριστής αποτίμησης των στοιχείων του ενεργητικού και του παθητικού.</a:t>
            </a:r>
          </a:p>
          <a:p>
            <a:pPr marL="514350" indent="-514350">
              <a:buFont typeface="+mj-lt"/>
              <a:buAutoNum type="arabicPeriod"/>
            </a:pPr>
            <a:r>
              <a:rPr lang="el-GR" dirty="0" smtClean="0"/>
              <a:t>Η αρχή του ιστορικού κόστους.</a:t>
            </a:r>
            <a:endParaRPr lang="el-GR" dirty="0"/>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Rectangle 2"/>
          <p:cNvSpPr>
            <a:spLocks noGrp="1" noChangeArrowheads="1"/>
          </p:cNvSpPr>
          <p:nvPr>
            <p:ph type="title"/>
          </p:nvPr>
        </p:nvSpPr>
        <p:spPr>
          <a:xfrm>
            <a:off x="0" y="1"/>
            <a:ext cx="9144000" cy="836712"/>
          </a:xfrm>
        </p:spPr>
        <p:txBody>
          <a:bodyPr>
            <a:normAutofit/>
          </a:bodyPr>
          <a:lstStyle/>
          <a:p>
            <a:pPr algn="ctr"/>
            <a:r>
              <a:rPr lang="el-GR" sz="4400" b="1" dirty="0" smtClean="0">
                <a:solidFill>
                  <a:srgbClr val="002060"/>
                </a:solidFill>
                <a:latin typeface="Arial" pitchFamily="34" charset="0"/>
                <a:cs typeface="Arial" pitchFamily="34" charset="0"/>
              </a:rPr>
              <a:t>ΔΠΧΠ 3</a:t>
            </a:r>
            <a:endParaRPr lang="en-GB" sz="4400" b="1" dirty="0" smtClean="0">
              <a:solidFill>
                <a:srgbClr val="002060"/>
              </a:solidFill>
              <a:latin typeface="Arial" pitchFamily="34" charset="0"/>
              <a:cs typeface="Arial" pitchFamily="34" charset="0"/>
            </a:endParaRPr>
          </a:p>
        </p:txBody>
      </p:sp>
      <p:sp>
        <p:nvSpPr>
          <p:cNvPr id="73733" name="Rectangle 3"/>
          <p:cNvSpPr>
            <a:spLocks noGrp="1" noChangeArrowheads="1"/>
          </p:cNvSpPr>
          <p:nvPr>
            <p:ph type="body" sz="half" idx="1"/>
          </p:nvPr>
        </p:nvSpPr>
        <p:spPr>
          <a:xfrm>
            <a:off x="179512" y="764704"/>
            <a:ext cx="8712968" cy="5904656"/>
          </a:xfrm>
        </p:spPr>
        <p:txBody>
          <a:bodyPr>
            <a:normAutofit lnSpcReduction="10000"/>
          </a:bodyPr>
          <a:lstStyle/>
          <a:p>
            <a:pPr algn="just">
              <a:lnSpc>
                <a:spcPct val="110000"/>
              </a:lnSpc>
              <a:buFont typeface="Wingdings" pitchFamily="2" charset="2"/>
              <a:buNone/>
              <a:defRPr/>
            </a:pPr>
            <a:r>
              <a:rPr lang="el-GR" dirty="0" smtClean="0">
                <a:solidFill>
                  <a:srgbClr val="002060"/>
                </a:solidFill>
                <a:latin typeface="Arial" pitchFamily="34" charset="0"/>
                <a:cs typeface="Arial" pitchFamily="34" charset="0"/>
              </a:rPr>
              <a:t>Το Δ.Π.Χ.Π. 3 αντικαθιστά από 01/01/2005 το Δ.Λ.Π. 22 που ίσχυε από το 1998 για την παρουσίαση ενοποιημένων οικονομικών καταστάσεων</a:t>
            </a:r>
          </a:p>
          <a:p>
            <a:pPr algn="just">
              <a:lnSpc>
                <a:spcPct val="110000"/>
              </a:lnSpc>
              <a:buFont typeface="Wingdings" pitchFamily="2" charset="2"/>
              <a:buNone/>
              <a:defRPr/>
            </a:pPr>
            <a:r>
              <a:rPr lang="el-GR" b="1" dirty="0" smtClean="0">
                <a:solidFill>
                  <a:srgbClr val="002060"/>
                </a:solidFill>
                <a:latin typeface="Arial" pitchFamily="34" charset="0"/>
                <a:cs typeface="Arial" pitchFamily="34" charset="0"/>
              </a:rPr>
              <a:t>Λογιστική αναγνώριση</a:t>
            </a:r>
          </a:p>
          <a:p>
            <a:pPr algn="just">
              <a:lnSpc>
                <a:spcPct val="110000"/>
              </a:lnSpc>
              <a:buFont typeface="Wingdings" pitchFamily="2" charset="2"/>
              <a:buNone/>
              <a:defRPr/>
            </a:pPr>
            <a:r>
              <a:rPr lang="el-GR" dirty="0" smtClean="0">
                <a:solidFill>
                  <a:srgbClr val="002060"/>
                </a:solidFill>
                <a:latin typeface="Arial" pitchFamily="34" charset="0"/>
                <a:cs typeface="Arial" pitchFamily="34" charset="0"/>
              </a:rPr>
              <a:t>   Όλες οι ενοποιήσεις των επιχειρήσεων θα πρέπει να αναγνωρίζονται με τη μέθοδο της αγοράς, αφού προηγηθούν τρία σημαντικά στάδια. Αυτά είναι:</a:t>
            </a:r>
          </a:p>
          <a:p>
            <a:pPr algn="just">
              <a:lnSpc>
                <a:spcPct val="110000"/>
              </a:lnSpc>
              <a:defRPr/>
            </a:pPr>
            <a:r>
              <a:rPr lang="el-GR" dirty="0" smtClean="0">
                <a:solidFill>
                  <a:srgbClr val="002060"/>
                </a:solidFill>
                <a:latin typeface="Arial" pitchFamily="34" charset="0"/>
                <a:cs typeface="Arial" pitchFamily="34" charset="0"/>
              </a:rPr>
              <a:t>Ο προσδιορισμός της αποκτώσας επιχείρησης.</a:t>
            </a:r>
          </a:p>
          <a:p>
            <a:pPr algn="just">
              <a:lnSpc>
                <a:spcPct val="110000"/>
              </a:lnSpc>
              <a:defRPr/>
            </a:pPr>
            <a:r>
              <a:rPr lang="el-GR" dirty="0" smtClean="0">
                <a:solidFill>
                  <a:srgbClr val="002060"/>
                </a:solidFill>
                <a:latin typeface="Arial" pitchFamily="34" charset="0"/>
                <a:cs typeface="Arial" pitchFamily="34" charset="0"/>
              </a:rPr>
              <a:t>Ο προσδιορισμός του κόστους της απόκτησης.</a:t>
            </a:r>
          </a:p>
          <a:p>
            <a:pPr algn="just">
              <a:lnSpc>
                <a:spcPct val="110000"/>
              </a:lnSpc>
              <a:defRPr/>
            </a:pPr>
            <a:r>
              <a:rPr lang="el-GR" dirty="0" smtClean="0">
                <a:solidFill>
                  <a:srgbClr val="002060"/>
                </a:solidFill>
                <a:latin typeface="Arial" pitchFamily="34" charset="0"/>
                <a:cs typeface="Arial" pitchFamily="34" charset="0"/>
              </a:rPr>
              <a:t>Η κατανομή του κόστους αυτού στα στοιχεία του ενεργητικού, τις υποχρεώσεις και τις ενδεχόμενες υποχρεώσεις που αποκτήθηκαν κατά την ενοποίηση των επιχειρήσεων.</a:t>
            </a:r>
          </a:p>
          <a:p>
            <a:pPr>
              <a:lnSpc>
                <a:spcPct val="200000"/>
              </a:lnSpc>
              <a:buFont typeface="Wingdings" pitchFamily="2" charset="2"/>
              <a:buNone/>
              <a:defRPr/>
            </a:pPr>
            <a:endParaRPr lang="el-GR" sz="2000" dirty="0" smtClean="0">
              <a:solidFill>
                <a:srgbClr val="002060"/>
              </a:solidFill>
            </a:endParaRPr>
          </a:p>
          <a:p>
            <a:pPr>
              <a:lnSpc>
                <a:spcPct val="200000"/>
              </a:lnSpc>
              <a:buFont typeface="Wingdings" pitchFamily="2" charset="2"/>
              <a:buNone/>
              <a:defRPr/>
            </a:pPr>
            <a:endParaRPr lang="el-GR" sz="2400" dirty="0" smtClean="0"/>
          </a:p>
          <a:p>
            <a:pPr>
              <a:buFont typeface="Wingdings" pitchFamily="2" charset="2"/>
              <a:buNone/>
              <a:defRPr/>
            </a:pPr>
            <a:endParaRPr lang="el-GR" sz="1800" dirty="0" smtClean="0"/>
          </a:p>
          <a:p>
            <a:pPr>
              <a:buFont typeface="Wingdings" pitchFamily="2" charset="2"/>
              <a:buNone/>
              <a:defRPr/>
            </a:pPr>
            <a:endParaRPr lang="el-GR" sz="1800" dirty="0" smtClean="0"/>
          </a:p>
          <a:p>
            <a:pPr>
              <a:lnSpc>
                <a:spcPct val="150000"/>
              </a:lnSpc>
              <a:buFont typeface="Wingdings" pitchFamily="2" charset="2"/>
              <a:buNone/>
              <a:defRPr/>
            </a:pPr>
            <a:endParaRPr lang="el-GR" sz="2400"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251520" y="188640"/>
            <a:ext cx="8712968" cy="6408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1052736"/>
            <a:ext cx="8640960" cy="5544616"/>
          </a:xfrm>
        </p:spPr>
        <p:txBody>
          <a:bodyPr/>
          <a:lstStyle/>
          <a:p>
            <a:pPr algn="just"/>
            <a:r>
              <a:rPr lang="el-GR" sz="2400" dirty="0" smtClean="0">
                <a:solidFill>
                  <a:schemeClr val="bg1"/>
                </a:solidFill>
              </a:rPr>
              <a:t>Οι επιχειρήσεις προκειμένου να επιτύχουν  την </a:t>
            </a:r>
            <a:r>
              <a:rPr lang="el-GR" sz="2400" b="1" dirty="0" smtClean="0">
                <a:solidFill>
                  <a:schemeClr val="bg1"/>
                </a:solidFill>
              </a:rPr>
              <a:t>οικονομική τους ανάπτυξη και την μεγέθυνση της κερδοφορίας τους</a:t>
            </a:r>
            <a:r>
              <a:rPr lang="el-GR" sz="2400" dirty="0" smtClean="0">
                <a:solidFill>
                  <a:schemeClr val="bg1"/>
                </a:solidFill>
              </a:rPr>
              <a:t>, εξασφαλίζοντας έτσι </a:t>
            </a:r>
            <a:r>
              <a:rPr lang="el-GR" sz="2400" b="1" dirty="0" smtClean="0">
                <a:solidFill>
                  <a:schemeClr val="bg1"/>
                </a:solidFill>
              </a:rPr>
              <a:t>συγκριτικά πλεονεκτήματα έναντι του ανταγωνισμού</a:t>
            </a:r>
            <a:r>
              <a:rPr lang="el-GR" sz="2400" dirty="0" smtClean="0">
                <a:solidFill>
                  <a:schemeClr val="bg1"/>
                </a:solidFill>
              </a:rPr>
              <a:t>, συχνά επιλέγουν την δημιουργία νέων </a:t>
            </a:r>
            <a:r>
              <a:rPr lang="el-GR" sz="2400" b="1" dirty="0" smtClean="0">
                <a:solidFill>
                  <a:schemeClr val="bg1"/>
                </a:solidFill>
              </a:rPr>
              <a:t>εταιριών ή αποκτούν άλλες ομοειδείς συνήθως επιχειρήσεις</a:t>
            </a:r>
            <a:r>
              <a:rPr lang="el-GR" sz="2400" dirty="0" smtClean="0">
                <a:solidFill>
                  <a:schemeClr val="bg1"/>
                </a:solidFill>
              </a:rPr>
              <a:t> επεκτείνοντας τις δραστηριότητές τους μέσω των επιχειρήσεων αυτών και όχι απευθείας από την ίδια αυτή καθαυτή την επιχείρηση.</a:t>
            </a:r>
            <a:endParaRPr lang="en-US" sz="2400" dirty="0" smtClean="0">
              <a:solidFill>
                <a:schemeClr val="bg1"/>
              </a:solidFill>
            </a:endParaRPr>
          </a:p>
          <a:p>
            <a:pPr algn="just"/>
            <a:r>
              <a:rPr lang="el-GR" sz="2400" b="1" dirty="0" smtClean="0">
                <a:solidFill>
                  <a:srgbClr val="0000FF"/>
                </a:solidFill>
              </a:rPr>
              <a:t>Η απόκτηση του ελέγχου</a:t>
            </a:r>
            <a:r>
              <a:rPr lang="el-GR" sz="2400" dirty="0" smtClean="0">
                <a:solidFill>
                  <a:srgbClr val="0000FF"/>
                </a:solidFill>
              </a:rPr>
              <a:t>, ειδικά τις Α.Ε., ή τις ΕΠΕ,   προϋποθέτει την απόκτηση </a:t>
            </a:r>
            <a:r>
              <a:rPr lang="el-GR" sz="2400" b="1" dirty="0" smtClean="0">
                <a:solidFill>
                  <a:srgbClr val="0000FF"/>
                </a:solidFill>
              </a:rPr>
              <a:t>πλειοψηφικής συμμετοχής  στο μετοχικό κεφάλαιο, ή στα δικαιώματα ψήφου</a:t>
            </a:r>
            <a:r>
              <a:rPr lang="el-GR" sz="2400" dirty="0" smtClean="0">
                <a:solidFill>
                  <a:srgbClr val="0000FF"/>
                </a:solidFill>
              </a:rPr>
              <a:t> των υπό απόκτηση εταιριών αυτών, γεγονός το οποίο μπορεί να επιτευχθεί είτε με </a:t>
            </a:r>
            <a:r>
              <a:rPr lang="el-GR" sz="2400" b="1" dirty="0" smtClean="0">
                <a:solidFill>
                  <a:srgbClr val="0000FF"/>
                </a:solidFill>
              </a:rPr>
              <a:t>εξαγορά τους, είτε με συγχώνευση. </a:t>
            </a:r>
            <a:endParaRPr lang="el-GR" sz="2400" dirty="0" smtClean="0">
              <a:solidFill>
                <a:srgbClr val="0000FF"/>
              </a:solidFill>
            </a:endParaRPr>
          </a:p>
          <a:p>
            <a:endParaRPr lang="el-GR" sz="2400" dirty="0" smtClean="0"/>
          </a:p>
          <a:p>
            <a:endParaRPr lang="el-GR" dirty="0"/>
          </a:p>
        </p:txBody>
      </p:sp>
      <p:sp>
        <p:nvSpPr>
          <p:cNvPr id="3" name="2 - Τίτλος"/>
          <p:cNvSpPr>
            <a:spLocks noGrp="1"/>
          </p:cNvSpPr>
          <p:nvPr>
            <p:ph type="title"/>
          </p:nvPr>
        </p:nvSpPr>
        <p:spPr>
          <a:xfrm>
            <a:off x="457200" y="152400"/>
            <a:ext cx="8229600" cy="900336"/>
          </a:xfrm>
        </p:spPr>
        <p:txBody>
          <a:bodyPr/>
          <a:lstStyle/>
          <a:p>
            <a:pPr algn="ctr"/>
            <a:r>
              <a:rPr lang="el-GR" dirty="0" smtClean="0">
                <a:solidFill>
                  <a:srgbClr val="FF0000"/>
                </a:solidFill>
              </a:rPr>
              <a:t>ΔΗΜΙΟΥΡΓΙΑ ΟΜΙΛΩΝ (1)</a:t>
            </a:r>
            <a:endParaRPr lang="el-GR" dirty="0">
              <a:solidFill>
                <a:srgbClr val="FF0000"/>
              </a:solidFill>
            </a:endParaRPr>
          </a:p>
        </p:txBody>
      </p:sp>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2"/>
          <p:cNvSpPr>
            <a:spLocks noGrp="1" noChangeArrowheads="1"/>
          </p:cNvSpPr>
          <p:nvPr>
            <p:ph type="title"/>
          </p:nvPr>
        </p:nvSpPr>
        <p:spPr>
          <a:xfrm>
            <a:off x="0" y="1"/>
            <a:ext cx="9144000" cy="764703"/>
          </a:xfrm>
        </p:spPr>
        <p:txBody>
          <a:bodyPr>
            <a:normAutofit/>
          </a:bodyPr>
          <a:lstStyle/>
          <a:p>
            <a:pPr algn="ctr"/>
            <a:r>
              <a:rPr lang="el-GR" sz="4000" b="1" dirty="0" smtClean="0">
                <a:solidFill>
                  <a:srgbClr val="002060"/>
                </a:solidFill>
                <a:latin typeface="Arial" pitchFamily="34" charset="0"/>
                <a:cs typeface="Arial" pitchFamily="34" charset="0"/>
              </a:rPr>
              <a:t>ΔΠΧΠ 3</a:t>
            </a:r>
            <a:endParaRPr lang="en-GB" sz="4000" b="1" dirty="0" smtClean="0">
              <a:solidFill>
                <a:srgbClr val="002060"/>
              </a:solidFill>
              <a:latin typeface="Arial" pitchFamily="34" charset="0"/>
              <a:cs typeface="Arial" pitchFamily="34" charset="0"/>
            </a:endParaRPr>
          </a:p>
        </p:txBody>
      </p:sp>
      <p:sp>
        <p:nvSpPr>
          <p:cNvPr id="73733" name="Rectangle 3"/>
          <p:cNvSpPr>
            <a:spLocks noGrp="1" noChangeArrowheads="1"/>
          </p:cNvSpPr>
          <p:nvPr>
            <p:ph type="body" sz="half" idx="1"/>
          </p:nvPr>
        </p:nvSpPr>
        <p:spPr>
          <a:xfrm>
            <a:off x="251520" y="692696"/>
            <a:ext cx="8712968" cy="5976664"/>
          </a:xfrm>
        </p:spPr>
        <p:txBody>
          <a:bodyPr>
            <a:normAutofit lnSpcReduction="10000"/>
          </a:bodyPr>
          <a:lstStyle/>
          <a:p>
            <a:pPr algn="just">
              <a:defRPr/>
            </a:pPr>
            <a:r>
              <a:rPr lang="el-GR" sz="2000" b="1" dirty="0" smtClean="0">
                <a:solidFill>
                  <a:srgbClr val="002060"/>
                </a:solidFill>
              </a:rPr>
              <a:t>Προσδιορισμός της αποκτώσας επιχείρησης: </a:t>
            </a:r>
            <a:r>
              <a:rPr lang="el-GR" sz="2000" dirty="0" smtClean="0">
                <a:solidFill>
                  <a:srgbClr val="002060"/>
                </a:solidFill>
              </a:rPr>
              <a:t>Είναι απαραίτητο να αναγνωρίζεται ποια επιχείρηση αποκτά τον </a:t>
            </a:r>
            <a:r>
              <a:rPr lang="el-GR" sz="2000" b="1" dirty="0" smtClean="0">
                <a:solidFill>
                  <a:srgbClr val="002060"/>
                </a:solidFill>
              </a:rPr>
              <a:t>ουσιαστικό έλεγχο </a:t>
            </a:r>
            <a:r>
              <a:rPr lang="el-GR" sz="2000" dirty="0" smtClean="0">
                <a:solidFill>
                  <a:srgbClr val="002060"/>
                </a:solidFill>
              </a:rPr>
              <a:t>επί της άλλης. Σε αυτήν την περίπτωση η μία είναι η </a:t>
            </a:r>
            <a:r>
              <a:rPr lang="el-GR" sz="2000" b="1" dirty="0" smtClean="0">
                <a:solidFill>
                  <a:srgbClr val="002060"/>
                </a:solidFill>
              </a:rPr>
              <a:t>αποκτώσα </a:t>
            </a:r>
            <a:r>
              <a:rPr lang="el-GR" sz="2000" dirty="0" smtClean="0">
                <a:solidFill>
                  <a:srgbClr val="002060"/>
                </a:solidFill>
              </a:rPr>
              <a:t>επιχείρηση και η άλλη είναι η </a:t>
            </a:r>
            <a:r>
              <a:rPr lang="el-GR" sz="2000" b="1" dirty="0" smtClean="0">
                <a:solidFill>
                  <a:srgbClr val="002060"/>
                </a:solidFill>
              </a:rPr>
              <a:t>αποκτώμενη.</a:t>
            </a:r>
            <a:r>
              <a:rPr lang="el-GR" sz="2000" dirty="0" smtClean="0">
                <a:solidFill>
                  <a:srgbClr val="002060"/>
                </a:solidFill>
              </a:rPr>
              <a:t> Βάσει του Δ.Π.Χ.Π. 3 (αλλά και του Δ.Λ.Π. 22), για να αναγνωρισθεί η αποκτώσα επιχείρηση θα πρέπει να ισχύει μία από τις εξής προϋποθέσεις:</a:t>
            </a:r>
          </a:p>
          <a:p>
            <a:pPr>
              <a:defRPr/>
            </a:pPr>
            <a:r>
              <a:rPr lang="el-GR" sz="2000" b="1" dirty="0" smtClean="0">
                <a:solidFill>
                  <a:srgbClr val="C00000"/>
                </a:solidFill>
              </a:rPr>
              <a:t>Η αποκτώσα επιχείρηση να αποκτά την πλειοψηφία των δικαιωμάτων ψήφου μίας άλλης αποκτώμενης επιχείρησης.</a:t>
            </a:r>
          </a:p>
          <a:p>
            <a:pPr>
              <a:defRPr/>
            </a:pPr>
            <a:r>
              <a:rPr lang="el-GR" sz="2000" b="1" dirty="0" smtClean="0">
                <a:solidFill>
                  <a:srgbClr val="0000FF"/>
                </a:solidFill>
              </a:rPr>
              <a:t>Η αποκτώσα επιχείρηση να εξασφαλίζει, σε συμφωνία με άλλους, τον έλεγχο της πλειοψηφίας των ψήφων της αποκτώμενης επιχείρησης.</a:t>
            </a:r>
          </a:p>
          <a:p>
            <a:pPr>
              <a:defRPr/>
            </a:pPr>
            <a:r>
              <a:rPr lang="el-GR" sz="2000" b="1" dirty="0" smtClean="0">
                <a:solidFill>
                  <a:srgbClr val="006600"/>
                </a:solidFill>
              </a:rPr>
              <a:t>Η αποκτώσα επιχείρηση να κατευθύνει την οικονομική και επιχειρηματική πολιτική της αποκτώμενης επιχείρησης με σύμβαση ή με νόμο, ακόμη και εάν κατέχει ποσοστό μικρότερο του 50% των ψήφων.</a:t>
            </a:r>
          </a:p>
          <a:p>
            <a:pPr>
              <a:defRPr/>
            </a:pPr>
            <a:r>
              <a:rPr lang="el-GR" sz="2000" b="1" dirty="0" smtClean="0">
                <a:solidFill>
                  <a:srgbClr val="FFFF00"/>
                </a:solidFill>
              </a:rPr>
              <a:t>Η αποκτώσα επιχείρηση να έχει τη δυνατότητα να διορίζει ή να παύει την πλειονότητα των μελών του Δ..Σ.. της αποκτώμενης επιχείρησης, ακόμη και εάν κατέχει ποσοστό μικρότερο του 50% των ψήφων.</a:t>
            </a:r>
          </a:p>
          <a:p>
            <a:pPr>
              <a:defRPr/>
            </a:pPr>
            <a:r>
              <a:rPr lang="el-GR" sz="2000" b="1" dirty="0" smtClean="0">
                <a:solidFill>
                  <a:srgbClr val="7030A0"/>
                </a:solidFill>
              </a:rPr>
              <a:t>Η αποκτώσα επιχείρηση να έχει τον έλεγχο της πλειοψηφίας των μελών του Δ.Σ. της αποκτώμενης επιχείρησης, ακόμη και εάν κατέχει ποσοστό μικρότερο του 50% των ψήφων.</a:t>
            </a:r>
          </a:p>
          <a:p>
            <a:pPr algn="just">
              <a:buFont typeface="Wingdings" pitchFamily="2" charset="2"/>
              <a:buNone/>
              <a:defRPr/>
            </a:pPr>
            <a:endParaRPr lang="el-GR" sz="1800" dirty="0" smtClean="0">
              <a:solidFill>
                <a:srgbClr val="002060"/>
              </a:solidFill>
            </a:endParaRPr>
          </a:p>
          <a:p>
            <a:pPr>
              <a:lnSpc>
                <a:spcPct val="200000"/>
              </a:lnSpc>
              <a:buFont typeface="Wingdings" pitchFamily="2" charset="2"/>
              <a:buNone/>
              <a:defRPr/>
            </a:pPr>
            <a:endParaRPr lang="el-GR" sz="2400" dirty="0" smtClean="0"/>
          </a:p>
          <a:p>
            <a:pPr>
              <a:buFont typeface="Wingdings" pitchFamily="2" charset="2"/>
              <a:buNone/>
              <a:defRPr/>
            </a:pPr>
            <a:endParaRPr lang="el-GR" sz="1800" dirty="0" smtClean="0"/>
          </a:p>
          <a:p>
            <a:pPr>
              <a:buFont typeface="Wingdings" pitchFamily="2" charset="2"/>
              <a:buNone/>
              <a:defRPr/>
            </a:pPr>
            <a:endParaRPr lang="el-GR" sz="1800" dirty="0" smtClean="0"/>
          </a:p>
          <a:p>
            <a:pPr>
              <a:lnSpc>
                <a:spcPct val="150000"/>
              </a:lnSpc>
              <a:buFont typeface="Wingdings" pitchFamily="2" charset="2"/>
              <a:buNone/>
              <a:defRPr/>
            </a:pPr>
            <a:endParaRPr lang="el-GR" sz="2400" dirty="0" smtClean="0"/>
          </a:p>
        </p:txBody>
      </p:sp>
    </p:spTree>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2"/>
          <p:cNvSpPr>
            <a:spLocks noGrp="1" noChangeArrowheads="1"/>
          </p:cNvSpPr>
          <p:nvPr>
            <p:ph type="title"/>
          </p:nvPr>
        </p:nvSpPr>
        <p:spPr>
          <a:xfrm>
            <a:off x="0" y="1"/>
            <a:ext cx="9144000" cy="692696"/>
          </a:xfrm>
        </p:spPr>
        <p:txBody>
          <a:bodyPr>
            <a:noAutofit/>
          </a:bodyPr>
          <a:lstStyle/>
          <a:p>
            <a:pPr algn="ctr"/>
            <a:r>
              <a:rPr lang="el-GR" sz="4000" b="1" dirty="0" smtClean="0">
                <a:solidFill>
                  <a:srgbClr val="002060"/>
                </a:solidFill>
                <a:latin typeface="Arial" pitchFamily="34" charset="0"/>
                <a:cs typeface="Arial" pitchFamily="34" charset="0"/>
              </a:rPr>
              <a:t>ΔΠΧΠ 3</a:t>
            </a:r>
            <a:endParaRPr lang="en-GB" sz="4000" b="1" dirty="0" smtClean="0"/>
          </a:p>
        </p:txBody>
      </p:sp>
      <p:sp>
        <p:nvSpPr>
          <p:cNvPr id="73733" name="Rectangle 3"/>
          <p:cNvSpPr>
            <a:spLocks noGrp="1" noChangeArrowheads="1"/>
          </p:cNvSpPr>
          <p:nvPr>
            <p:ph type="body" sz="half" idx="1"/>
          </p:nvPr>
        </p:nvSpPr>
        <p:spPr>
          <a:xfrm>
            <a:off x="0" y="692696"/>
            <a:ext cx="9144000" cy="5639842"/>
          </a:xfrm>
        </p:spPr>
        <p:txBody>
          <a:bodyPr/>
          <a:lstStyle/>
          <a:p>
            <a:pPr algn="ctr">
              <a:buFont typeface="Wingdings" pitchFamily="2" charset="2"/>
              <a:buNone/>
              <a:defRPr/>
            </a:pPr>
            <a:r>
              <a:rPr lang="el-GR" sz="1800" b="1" dirty="0" smtClean="0"/>
              <a:t> </a:t>
            </a:r>
            <a:r>
              <a:rPr lang="el-GR" b="1" u="sng" dirty="0" smtClean="0">
                <a:solidFill>
                  <a:srgbClr val="0000FF"/>
                </a:solidFill>
              </a:rPr>
              <a:t>Προσδιορισμός του κόστους της απόκτησης</a:t>
            </a:r>
          </a:p>
          <a:p>
            <a:pPr algn="just">
              <a:buFont typeface="Wingdings" pitchFamily="2" charset="2"/>
              <a:buNone/>
              <a:defRPr/>
            </a:pPr>
            <a:r>
              <a:rPr lang="el-GR" dirty="0" smtClean="0">
                <a:solidFill>
                  <a:srgbClr val="7030A0"/>
                </a:solidFill>
              </a:rPr>
              <a:t>Το κόστος απόκτησης προσδιορίζεται από το άθροισμα:</a:t>
            </a:r>
          </a:p>
          <a:p>
            <a:pPr algn="just">
              <a:buFont typeface="Wingdings" pitchFamily="2" charset="2"/>
              <a:buChar char="ü"/>
              <a:defRPr/>
            </a:pPr>
            <a:r>
              <a:rPr lang="el-GR" dirty="0" smtClean="0">
                <a:solidFill>
                  <a:srgbClr val="7030A0"/>
                </a:solidFill>
              </a:rPr>
              <a:t> Των μετρητών η ταμειακών ισοδύναμων που κατεβλήθησαν ή της εύλογης αξίας (κατά την ημερομηνία απόκτησης) κάθε άλλου στοιχείου που μεταβιβάσθηκε από την αποκτώσα επιχείρηση για την απόκτηση του ελέγχου της αποκτώμενης επιχείρησης. Τα ανταλλάγματα αυτά πρέπει να αποτιμηθούν σε εύλογες αξίες κατά την ημερομηνία της απόκτησης.</a:t>
            </a:r>
          </a:p>
          <a:p>
            <a:pPr algn="just">
              <a:buFont typeface="Wingdings" pitchFamily="2" charset="2"/>
              <a:buChar char="ü"/>
              <a:defRPr/>
            </a:pPr>
            <a:r>
              <a:rPr lang="el-GR" dirty="0" smtClean="0">
                <a:solidFill>
                  <a:srgbClr val="7030A0"/>
                </a:solidFill>
              </a:rPr>
              <a:t>Των επιπλέον εξόδων που αφορούν άμεσα στη συγκεκριμένη ενοποίηση και τέτοια μπορεί να είναι οι αμοιβές ελεγκτών, λογιστών και νομικών συμβούλων, οι οποίοι λαμβάνουν μέρος στις διαδικασίες εξαγοράς.</a:t>
            </a:r>
          </a:p>
          <a:p>
            <a:pPr>
              <a:lnSpc>
                <a:spcPct val="200000"/>
              </a:lnSpc>
              <a:buFont typeface="Wingdings" pitchFamily="2" charset="2"/>
              <a:buNone/>
              <a:defRPr/>
            </a:pPr>
            <a:endParaRPr lang="el-GR" sz="2400" dirty="0" smtClean="0"/>
          </a:p>
          <a:p>
            <a:pPr>
              <a:buFont typeface="Wingdings" pitchFamily="2" charset="2"/>
              <a:buNone/>
              <a:defRPr/>
            </a:pPr>
            <a:endParaRPr lang="el-GR" sz="1800" dirty="0" smtClean="0"/>
          </a:p>
          <a:p>
            <a:pPr>
              <a:buFont typeface="Wingdings" pitchFamily="2" charset="2"/>
              <a:buNone/>
              <a:defRPr/>
            </a:pPr>
            <a:endParaRPr lang="el-GR" sz="1800" dirty="0" smtClean="0"/>
          </a:p>
          <a:p>
            <a:pPr>
              <a:lnSpc>
                <a:spcPct val="150000"/>
              </a:lnSpc>
              <a:buFont typeface="Wingdings" pitchFamily="2" charset="2"/>
              <a:buNone/>
              <a:defRPr/>
            </a:pPr>
            <a:endParaRPr lang="el-GR" sz="2400" dirty="0" smtClean="0"/>
          </a:p>
        </p:txBody>
      </p:sp>
    </p:spTree>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2"/>
          <p:cNvSpPr>
            <a:spLocks noGrp="1" noChangeArrowheads="1"/>
          </p:cNvSpPr>
          <p:nvPr>
            <p:ph type="title"/>
          </p:nvPr>
        </p:nvSpPr>
        <p:spPr>
          <a:xfrm>
            <a:off x="0" y="1"/>
            <a:ext cx="9144000" cy="620687"/>
          </a:xfrm>
        </p:spPr>
        <p:txBody>
          <a:bodyPr>
            <a:normAutofit fontScale="90000"/>
          </a:bodyPr>
          <a:lstStyle/>
          <a:p>
            <a:pPr algn="ctr"/>
            <a:r>
              <a:rPr lang="el-GR" sz="4000" b="1" dirty="0" smtClean="0">
                <a:solidFill>
                  <a:srgbClr val="002060"/>
                </a:solidFill>
                <a:latin typeface="Arial" pitchFamily="34" charset="0"/>
                <a:cs typeface="Arial" pitchFamily="34" charset="0"/>
              </a:rPr>
              <a:t>ΔΠΧΠ 3</a:t>
            </a:r>
            <a:endParaRPr lang="en-GB" sz="4000" b="1" dirty="0" smtClean="0"/>
          </a:p>
        </p:txBody>
      </p:sp>
      <p:sp>
        <p:nvSpPr>
          <p:cNvPr id="73733" name="Rectangle 3"/>
          <p:cNvSpPr>
            <a:spLocks noGrp="1" noChangeArrowheads="1"/>
          </p:cNvSpPr>
          <p:nvPr>
            <p:ph type="body" sz="half" idx="1"/>
          </p:nvPr>
        </p:nvSpPr>
        <p:spPr>
          <a:xfrm>
            <a:off x="179512" y="548680"/>
            <a:ext cx="8784976" cy="6120680"/>
          </a:xfrm>
        </p:spPr>
        <p:txBody>
          <a:bodyPr>
            <a:normAutofit fontScale="92500" lnSpcReduction="10000"/>
          </a:bodyPr>
          <a:lstStyle/>
          <a:p>
            <a:pPr algn="ctr">
              <a:lnSpc>
                <a:spcPct val="110000"/>
              </a:lnSpc>
              <a:buFont typeface="Wingdings" pitchFamily="2" charset="2"/>
              <a:buNone/>
              <a:defRPr/>
            </a:pPr>
            <a:r>
              <a:rPr lang="el-GR" sz="1800" b="1" dirty="0" smtClean="0"/>
              <a:t> </a:t>
            </a:r>
            <a:r>
              <a:rPr lang="el-GR" sz="2000" b="1" u="sng" dirty="0" smtClean="0">
                <a:solidFill>
                  <a:srgbClr val="0000FF"/>
                </a:solidFill>
                <a:latin typeface="Arial" pitchFamily="34" charset="0"/>
                <a:cs typeface="Arial" pitchFamily="34" charset="0"/>
              </a:rPr>
              <a:t>Προσδιορισμός του κόστους της απόκτησης</a:t>
            </a:r>
          </a:p>
          <a:p>
            <a:pPr algn="just">
              <a:lnSpc>
                <a:spcPct val="110000"/>
              </a:lnSpc>
              <a:defRPr/>
            </a:pPr>
            <a:r>
              <a:rPr lang="el-GR" sz="2000" dirty="0" smtClean="0">
                <a:solidFill>
                  <a:schemeClr val="bg1"/>
                </a:solidFill>
                <a:latin typeface="Calibri" pitchFamily="34" charset="0"/>
                <a:cs typeface="Arial" pitchFamily="34" charset="0"/>
              </a:rPr>
              <a:t>Το Δ.Π.Χ.Π. 3 προβλέπει επίσης, ότι σε περίπτωση που το αντίτιμο της απόκτησης καταβάλλεται στην αποκτώμενη επιχείρηση σε ημερομηνία μεταγενέστερη της ημερομηνίας απόκτησης, τότε για τον προσδιορισμό του κόστους αγοράς, τα ποσά που θα καταβληθούν σε μεταγενέστερο χρόνο, θα πρέπει να προεξοφληθούν με το κατάλληλο προεξοφλητικό επιτόκιο στην ημερομηνία αγοράς.</a:t>
            </a:r>
          </a:p>
          <a:p>
            <a:pPr algn="just">
              <a:lnSpc>
                <a:spcPct val="110000"/>
              </a:lnSpc>
              <a:buFont typeface="Wingdings" pitchFamily="2" charset="2"/>
              <a:buNone/>
              <a:defRPr/>
            </a:pPr>
            <a:r>
              <a:rPr lang="el-GR" sz="2000" b="1" dirty="0" smtClean="0">
                <a:solidFill>
                  <a:schemeClr val="bg1"/>
                </a:solidFill>
                <a:latin typeface="Calibri" pitchFamily="34" charset="0"/>
                <a:cs typeface="Arial" pitchFamily="34" charset="0"/>
              </a:rPr>
              <a:t>Θα πρέπει επίσης να ληφθούν υπόψη τα εξής:</a:t>
            </a:r>
          </a:p>
          <a:p>
            <a:pPr algn="just">
              <a:lnSpc>
                <a:spcPct val="110000"/>
              </a:lnSpc>
              <a:defRPr/>
            </a:pPr>
            <a:r>
              <a:rPr lang="el-GR" sz="2000" b="1" dirty="0" smtClean="0">
                <a:solidFill>
                  <a:srgbClr val="C00000"/>
                </a:solidFill>
                <a:latin typeface="Calibri" pitchFamily="34" charset="0"/>
                <a:cs typeface="Arial" pitchFamily="34" charset="0"/>
              </a:rPr>
              <a:t>Εάν τα χρηματοοικονομικά μέσα (π.χ. μετοχές) που χρησιμοποιούνται ως αντάλλαγμα απόκτησης, διαπραγματεύονται σε μία οργανωμένη αγορά, τότε η εύλογη αξία τους είναι η τιμή διαπραγμάτευσης,  </a:t>
            </a:r>
          </a:p>
          <a:p>
            <a:pPr algn="just">
              <a:lnSpc>
                <a:spcPct val="110000"/>
              </a:lnSpc>
              <a:defRPr/>
            </a:pPr>
            <a:r>
              <a:rPr lang="el-GR" sz="2000" b="1" dirty="0" smtClean="0">
                <a:solidFill>
                  <a:srgbClr val="006600"/>
                </a:solidFill>
                <a:latin typeface="Calibri" pitchFamily="34" charset="0"/>
                <a:cs typeface="Arial" pitchFamily="34" charset="0"/>
              </a:rPr>
              <a:t>Για τον προσδιορισμό του κόστους απόκτησης, δε λαμβάνονται υπόψη μελλοντικές ζημίες ή άλλα έξοδα που θα προκύψουν στο μέλλον, καθώς αυτά θα αναγνωρισθούν ως έξοδα των χρήσεων που αφορούν.</a:t>
            </a:r>
          </a:p>
          <a:p>
            <a:pPr algn="just">
              <a:lnSpc>
                <a:spcPct val="110000"/>
              </a:lnSpc>
              <a:defRPr/>
            </a:pPr>
            <a:r>
              <a:rPr lang="el-GR" sz="2000" b="1" dirty="0" smtClean="0">
                <a:solidFill>
                  <a:srgbClr val="7030A0"/>
                </a:solidFill>
                <a:latin typeface="Calibri" pitchFamily="34" charset="0"/>
                <a:cs typeface="Arial" pitchFamily="34" charset="0"/>
              </a:rPr>
              <a:t>Έξοδα συνδεόμενα με τις αναλαμβανόμενες υποχρεώσεις δεν θα πρέπει να περιλαμβάνονται στο κόστος αγοράς, αλλά να αυξάνουν την αξία των υποχρεώσεων.</a:t>
            </a:r>
          </a:p>
          <a:p>
            <a:pPr algn="just">
              <a:lnSpc>
                <a:spcPct val="110000"/>
              </a:lnSpc>
              <a:defRPr/>
            </a:pPr>
            <a:r>
              <a:rPr lang="el-GR" sz="2000" b="1" dirty="0" smtClean="0">
                <a:solidFill>
                  <a:srgbClr val="FFFF00"/>
                </a:solidFill>
                <a:latin typeface="Calibri" pitchFamily="34" charset="0"/>
                <a:cs typeface="Arial" pitchFamily="34" charset="0"/>
              </a:rPr>
              <a:t>Τα έξοδα έκδοσης των χρηματοοικονομικών μέσων δε συμπεριλαμβά­νονται στο κόστος της απόκτησης αλλά θα πρέπει να μειώσουν τα «έσοδα» από την έκδοση.</a:t>
            </a:r>
            <a:r>
              <a:rPr lang="el-GR" sz="2000" b="1" dirty="0" smtClean="0">
                <a:solidFill>
                  <a:srgbClr val="FFFF00"/>
                </a:solidFill>
                <a:latin typeface="Calibri" pitchFamily="34" charset="0"/>
              </a:rPr>
              <a:t> </a:t>
            </a:r>
          </a:p>
          <a:p>
            <a:pPr>
              <a:lnSpc>
                <a:spcPct val="150000"/>
              </a:lnSpc>
              <a:buFont typeface="Wingdings" pitchFamily="2" charset="2"/>
              <a:buNone/>
              <a:defRPr/>
            </a:pPr>
            <a:endParaRPr lang="el-GR" sz="1800" b="1" dirty="0" smtClean="0">
              <a:solidFill>
                <a:schemeClr val="bg1"/>
              </a:solidFill>
            </a:endParaRPr>
          </a:p>
          <a:p>
            <a:pPr>
              <a:lnSpc>
                <a:spcPct val="150000"/>
              </a:lnSpc>
              <a:buFont typeface="Wingdings" pitchFamily="2" charset="2"/>
              <a:buNone/>
              <a:defRPr/>
            </a:pPr>
            <a:endParaRPr lang="el-GR" sz="1800" b="1" dirty="0" smtClean="0">
              <a:solidFill>
                <a:schemeClr val="bg1"/>
              </a:solidFill>
            </a:endParaRPr>
          </a:p>
          <a:p>
            <a:pPr>
              <a:lnSpc>
                <a:spcPct val="200000"/>
              </a:lnSpc>
              <a:buFont typeface="Wingdings" pitchFamily="2" charset="2"/>
              <a:buNone/>
              <a:defRPr/>
            </a:pPr>
            <a:endParaRPr lang="el-GR" sz="2400" dirty="0" smtClean="0"/>
          </a:p>
          <a:p>
            <a:pPr>
              <a:buFont typeface="Wingdings" pitchFamily="2" charset="2"/>
              <a:buNone/>
              <a:defRPr/>
            </a:pPr>
            <a:endParaRPr lang="el-GR" sz="1800" dirty="0" smtClean="0"/>
          </a:p>
          <a:p>
            <a:pPr>
              <a:buFont typeface="Wingdings" pitchFamily="2" charset="2"/>
              <a:buNone/>
              <a:defRPr/>
            </a:pPr>
            <a:endParaRPr lang="el-GR" sz="1800" dirty="0" smtClean="0"/>
          </a:p>
          <a:p>
            <a:pPr>
              <a:lnSpc>
                <a:spcPct val="150000"/>
              </a:lnSpc>
              <a:buFont typeface="Wingdings" pitchFamily="2" charset="2"/>
              <a:buNone/>
              <a:defRPr/>
            </a:pPr>
            <a:endParaRPr lang="el-GR" sz="2400" dirty="0" smtClean="0"/>
          </a:p>
        </p:txBody>
      </p:sp>
    </p:spTree>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Rectangle 2"/>
          <p:cNvSpPr>
            <a:spLocks noGrp="1" noChangeArrowheads="1"/>
          </p:cNvSpPr>
          <p:nvPr>
            <p:ph type="title"/>
          </p:nvPr>
        </p:nvSpPr>
        <p:spPr>
          <a:xfrm>
            <a:off x="0" y="1"/>
            <a:ext cx="9144000" cy="692696"/>
          </a:xfrm>
        </p:spPr>
        <p:txBody>
          <a:bodyPr>
            <a:normAutofit fontScale="90000"/>
          </a:bodyPr>
          <a:lstStyle/>
          <a:p>
            <a:pPr algn="ctr"/>
            <a:r>
              <a:rPr lang="el-GR" sz="4000" b="1" dirty="0" smtClean="0">
                <a:solidFill>
                  <a:srgbClr val="002060"/>
                </a:solidFill>
                <a:latin typeface="Arial" pitchFamily="34" charset="0"/>
                <a:cs typeface="Arial" pitchFamily="34" charset="0"/>
              </a:rPr>
              <a:t>ΔΠΧΠ 3</a:t>
            </a:r>
            <a:endParaRPr lang="en-GB" sz="4000" b="1" dirty="0" smtClean="0">
              <a:solidFill>
                <a:srgbClr val="002060"/>
              </a:solidFill>
              <a:latin typeface="Arial" pitchFamily="34" charset="0"/>
              <a:cs typeface="Arial" pitchFamily="34" charset="0"/>
            </a:endParaRPr>
          </a:p>
        </p:txBody>
      </p:sp>
      <p:sp>
        <p:nvSpPr>
          <p:cNvPr id="73733" name="Rectangle 3"/>
          <p:cNvSpPr>
            <a:spLocks noGrp="1" noChangeArrowheads="1"/>
          </p:cNvSpPr>
          <p:nvPr>
            <p:ph type="body" sz="half" idx="1"/>
          </p:nvPr>
        </p:nvSpPr>
        <p:spPr>
          <a:xfrm>
            <a:off x="251520" y="836712"/>
            <a:ext cx="8640960" cy="5495826"/>
          </a:xfrm>
        </p:spPr>
        <p:txBody>
          <a:bodyPr>
            <a:normAutofit lnSpcReduction="10000"/>
          </a:bodyPr>
          <a:lstStyle/>
          <a:p>
            <a:pPr algn="ctr">
              <a:buFont typeface="Wingdings" pitchFamily="2" charset="2"/>
              <a:buNone/>
              <a:defRPr/>
            </a:pPr>
            <a:r>
              <a:rPr lang="el-GR" sz="2400" b="1" u="sng" dirty="0" smtClean="0">
                <a:solidFill>
                  <a:srgbClr val="FFFF00"/>
                </a:solidFill>
                <a:latin typeface="Calibri" pitchFamily="34" charset="0"/>
              </a:rPr>
              <a:t>Αναγνώριση των αποκτηθέντων στοιχείων Ενεργητικού και Παθητικού</a:t>
            </a:r>
            <a:endParaRPr lang="el-GR" sz="2400" u="sng" dirty="0" smtClean="0">
              <a:solidFill>
                <a:srgbClr val="FFFF00"/>
              </a:solidFill>
              <a:latin typeface="Calibri" pitchFamily="34" charset="0"/>
            </a:endParaRPr>
          </a:p>
          <a:p>
            <a:pPr algn="just">
              <a:defRPr/>
            </a:pPr>
            <a:r>
              <a:rPr lang="el-GR" sz="2400" dirty="0" smtClean="0">
                <a:solidFill>
                  <a:srgbClr val="006600"/>
                </a:solidFill>
                <a:latin typeface="Calibri" pitchFamily="34" charset="0"/>
              </a:rPr>
              <a:t>Για την αναγνώριση των στοιχείων αυτών θα πρέπει να ικανοποιούνται 3 κριτήρια:</a:t>
            </a:r>
          </a:p>
          <a:p>
            <a:pPr>
              <a:buFont typeface="Wingdings" pitchFamily="2" charset="2"/>
              <a:buNone/>
              <a:defRPr/>
            </a:pPr>
            <a:endParaRPr lang="el-GR" sz="2400" dirty="0" smtClean="0">
              <a:latin typeface="Calibri" pitchFamily="34" charset="0"/>
            </a:endParaRPr>
          </a:p>
          <a:p>
            <a:pPr marL="457200" indent="-457200" algn="just">
              <a:buFont typeface="+mj-lt"/>
              <a:buAutoNum type="arabicPeriod"/>
              <a:defRPr/>
            </a:pPr>
            <a:r>
              <a:rPr lang="el-GR" sz="2400" dirty="0" smtClean="0">
                <a:solidFill>
                  <a:srgbClr val="7030A0"/>
                </a:solidFill>
                <a:latin typeface="Calibri" pitchFamily="34" charset="0"/>
              </a:rPr>
              <a:t>Για τα στοιχεία του ενεργητικού (εκτός άϋλων παγίων) να είναι πιθανό ότι η αποκτώσα επιχείρηση θα εισπράξει τα μελλοντικά οικονομικά οφέλη και η εύλογη αξία τους να μπορεί να αποτιμηθεί αξιόπιστα.</a:t>
            </a:r>
          </a:p>
          <a:p>
            <a:pPr marL="457200" indent="-457200" algn="just">
              <a:buFont typeface="+mj-lt"/>
              <a:buAutoNum type="arabicPeriod"/>
              <a:defRPr/>
            </a:pPr>
            <a:r>
              <a:rPr lang="el-GR" sz="2400" dirty="0" smtClean="0">
                <a:solidFill>
                  <a:srgbClr val="FFC000"/>
                </a:solidFill>
                <a:latin typeface="Calibri" pitchFamily="34" charset="0"/>
              </a:rPr>
              <a:t>Για τις υποχρεώσεις, να είναι πιθανή η εκροή πόρων που ενσωματώνουν οικονομικά οφέλη προκειμένου να διακανονισθούν αυτές οι υποχρεώσεις και η εύλογη αξία τους να μπορεί να αποτιμηθεί αξιόπιστα.</a:t>
            </a:r>
          </a:p>
          <a:p>
            <a:pPr marL="457200" indent="-457200" algn="just">
              <a:buFont typeface="+mj-lt"/>
              <a:buAutoNum type="arabicPeriod"/>
              <a:defRPr/>
            </a:pPr>
            <a:r>
              <a:rPr lang="el-GR" sz="2400" dirty="0" smtClean="0">
                <a:solidFill>
                  <a:srgbClr val="0000FF"/>
                </a:solidFill>
                <a:latin typeface="Calibri" pitchFamily="34" charset="0"/>
              </a:rPr>
              <a:t>Για τα άϋλα πάγια και τις ενδεχόμενες υποχρεώσεις, η εύλογη αξία τους να μπορεί να αποτιμηθεί αξιόπιστα.</a:t>
            </a:r>
          </a:p>
          <a:p>
            <a:pPr>
              <a:lnSpc>
                <a:spcPct val="200000"/>
              </a:lnSpc>
              <a:buFont typeface="Wingdings" pitchFamily="2" charset="2"/>
              <a:buNone/>
              <a:defRPr/>
            </a:pPr>
            <a:endParaRPr lang="el-GR" sz="2400" dirty="0" smtClean="0"/>
          </a:p>
          <a:p>
            <a:pPr>
              <a:buFont typeface="Wingdings" pitchFamily="2" charset="2"/>
              <a:buNone/>
              <a:defRPr/>
            </a:pPr>
            <a:endParaRPr lang="el-GR" sz="1800" dirty="0" smtClean="0"/>
          </a:p>
          <a:p>
            <a:pPr>
              <a:buFont typeface="Wingdings" pitchFamily="2" charset="2"/>
              <a:buNone/>
              <a:defRPr/>
            </a:pPr>
            <a:endParaRPr lang="el-GR" sz="1800" dirty="0" smtClean="0"/>
          </a:p>
          <a:p>
            <a:pPr>
              <a:lnSpc>
                <a:spcPct val="150000"/>
              </a:lnSpc>
              <a:buFont typeface="Wingdings" pitchFamily="2" charset="2"/>
              <a:buNone/>
              <a:defRPr/>
            </a:pPr>
            <a:endParaRPr lang="el-GR" sz="2400" dirty="0" smtClean="0"/>
          </a:p>
        </p:txBody>
      </p:sp>
    </p:spTree>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Rectangle 2"/>
          <p:cNvSpPr>
            <a:spLocks noGrp="1" noChangeArrowheads="1"/>
          </p:cNvSpPr>
          <p:nvPr>
            <p:ph type="title"/>
          </p:nvPr>
        </p:nvSpPr>
        <p:spPr>
          <a:xfrm>
            <a:off x="0" y="1"/>
            <a:ext cx="9144000" cy="836712"/>
          </a:xfrm>
        </p:spPr>
        <p:txBody>
          <a:bodyPr>
            <a:normAutofit/>
          </a:bodyPr>
          <a:lstStyle/>
          <a:p>
            <a:pPr algn="ctr"/>
            <a:r>
              <a:rPr lang="el-GR" sz="2600" b="1" dirty="0" smtClean="0">
                <a:solidFill>
                  <a:srgbClr val="0000FF"/>
                </a:solidFill>
              </a:rPr>
              <a:t>ΑΠΟΤΙΜΗΣΗ ΣΤΟΙΧΕΙΩΝ ΕΝΕΡΓΗΤΙΚΟΥ ΚΑΙ ΠΑΘΗΤΙΚΟΥ</a:t>
            </a:r>
            <a:endParaRPr lang="en-GB" sz="2600" b="1" dirty="0" smtClean="0">
              <a:solidFill>
                <a:srgbClr val="0000FF"/>
              </a:solidFill>
            </a:endParaRPr>
          </a:p>
        </p:txBody>
      </p:sp>
      <p:sp>
        <p:nvSpPr>
          <p:cNvPr id="73733" name="Rectangle 3"/>
          <p:cNvSpPr>
            <a:spLocks noGrp="1" noChangeArrowheads="1"/>
          </p:cNvSpPr>
          <p:nvPr>
            <p:ph type="body" sz="half" idx="1"/>
          </p:nvPr>
        </p:nvSpPr>
        <p:spPr>
          <a:xfrm>
            <a:off x="0" y="1989138"/>
            <a:ext cx="9144000" cy="4343400"/>
          </a:xfrm>
        </p:spPr>
        <p:txBody>
          <a:bodyPr/>
          <a:lstStyle/>
          <a:p>
            <a:pPr>
              <a:buFont typeface="Wingdings" pitchFamily="2" charset="2"/>
              <a:buNone/>
              <a:defRPr/>
            </a:pPr>
            <a:r>
              <a:rPr lang="el-GR" sz="1800" b="1" dirty="0" smtClean="0"/>
              <a:t> </a:t>
            </a:r>
            <a:r>
              <a:rPr lang="el-GR" sz="1800" b="1" cap="small" dirty="0" smtClean="0"/>
              <a:t> </a:t>
            </a:r>
            <a:endParaRPr lang="el-GR" sz="2400" dirty="0" smtClean="0"/>
          </a:p>
          <a:p>
            <a:pPr>
              <a:buFont typeface="Wingdings" pitchFamily="2" charset="2"/>
              <a:buNone/>
              <a:defRPr/>
            </a:pPr>
            <a:endParaRPr lang="el-GR" sz="1800" dirty="0" smtClean="0"/>
          </a:p>
          <a:p>
            <a:pPr>
              <a:buFont typeface="Wingdings" pitchFamily="2" charset="2"/>
              <a:buNone/>
              <a:defRPr/>
            </a:pPr>
            <a:endParaRPr lang="el-GR" sz="1800" dirty="0" smtClean="0"/>
          </a:p>
          <a:p>
            <a:pPr>
              <a:lnSpc>
                <a:spcPct val="150000"/>
              </a:lnSpc>
              <a:buFont typeface="Wingdings" pitchFamily="2" charset="2"/>
              <a:buNone/>
              <a:defRPr/>
            </a:pPr>
            <a:endParaRPr lang="el-GR" sz="2400" dirty="0" smtClean="0"/>
          </a:p>
        </p:txBody>
      </p:sp>
      <p:graphicFrame>
        <p:nvGraphicFramePr>
          <p:cNvPr id="7" name="6 - Πίνακας"/>
          <p:cNvGraphicFramePr>
            <a:graphicFrameLocks noGrp="1"/>
          </p:cNvGraphicFramePr>
          <p:nvPr/>
        </p:nvGraphicFramePr>
        <p:xfrm>
          <a:off x="323528" y="980732"/>
          <a:ext cx="8496944" cy="5440104"/>
        </p:xfrm>
        <a:graphic>
          <a:graphicData uri="http://schemas.openxmlformats.org/drawingml/2006/table">
            <a:tbl>
              <a:tblPr/>
              <a:tblGrid>
                <a:gridCol w="3240360"/>
                <a:gridCol w="5256584"/>
              </a:tblGrid>
              <a:tr h="360036">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1600" b="1" i="0" u="none" strike="noStrike" cap="none" normalizeH="0" baseline="0" dirty="0" smtClean="0">
                          <a:ln>
                            <a:noFill/>
                          </a:ln>
                          <a:solidFill>
                            <a:srgbClr val="FFFF00"/>
                          </a:solidFill>
                          <a:effectLst/>
                          <a:latin typeface="Calibri" pitchFamily="34" charset="0"/>
                          <a:cs typeface="Times New Roman" pitchFamily="18" charset="0"/>
                        </a:rPr>
                        <a:t>Στοιχείο  του Ενεργητικού ή Υποχρέωση</a:t>
                      </a:r>
                      <a:endParaRPr kumimoji="0" lang="el-GR" sz="1600" b="1"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l-GR" sz="1600" b="1" i="0" u="none" strike="noStrike" cap="none" normalizeH="0" baseline="0" dirty="0" smtClean="0">
                          <a:ln>
                            <a:noFill/>
                          </a:ln>
                          <a:solidFill>
                            <a:srgbClr val="C00000"/>
                          </a:solidFill>
                          <a:effectLst/>
                          <a:latin typeface="Calibri" pitchFamily="34" charset="0"/>
                          <a:cs typeface="Times New Roman" pitchFamily="18" charset="0"/>
                        </a:rPr>
                        <a:t>Αποτίμηση</a:t>
                      </a:r>
                      <a:endParaRPr kumimoji="0" lang="el-GR" sz="1600" b="1" i="0" u="none" strike="noStrike" cap="none" normalizeH="0" baseline="0" dirty="0" smtClean="0">
                        <a:ln>
                          <a:noFill/>
                        </a:ln>
                        <a:solidFill>
                          <a:srgbClr val="C0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47922">
                <a:tc>
                  <a:txBody>
                    <a:bodyPr/>
                    <a:lstStyle/>
                    <a:p>
                      <a:pPr marL="0" marR="0" lvl="0" indent="0" algn="l" defTabSz="914400" rtl="0" eaLnBrk="1" fontAlgn="base" latinLnBrk="0" hangingPunct="1">
                        <a:lnSpc>
                          <a:spcPct val="7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cs typeface="Times New Roman" pitchFamily="18" charset="0"/>
                      </a:endParaRPr>
                    </a:p>
                    <a:p>
                      <a:pPr marL="0" marR="0" lvl="0" indent="0" algn="l" defTabSz="914400" rtl="0" eaLnBrk="1" fontAlgn="base" latinLnBrk="0" hangingPunct="1">
                        <a:lnSpc>
                          <a:spcPct val="7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cs typeface="Times New Roman" pitchFamily="18" charset="0"/>
                        </a:rPr>
                        <a:t>Διαπραγματεύσιμα Χρηματοοικονομικά Μέσα</a:t>
                      </a:r>
                      <a:endParaRPr kumimoji="0" lang="el-GR"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c>
                  <a:txBody>
                    <a:bodyPr/>
                    <a:lstStyle/>
                    <a:p>
                      <a:pPr marL="0" marR="0" lvl="0" indent="0" algn="just" defTabSz="914400" rtl="0" eaLnBrk="1" fontAlgn="base" latinLnBrk="0" hangingPunct="1">
                        <a:lnSpc>
                          <a:spcPct val="7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cs typeface="Times New Roman" pitchFamily="18" charset="0"/>
                      </a:endParaRPr>
                    </a:p>
                    <a:p>
                      <a:pPr marL="0" marR="0" lvl="0" indent="0" algn="just" defTabSz="914400" rtl="0" eaLnBrk="1" fontAlgn="base" latinLnBrk="0" hangingPunct="1">
                        <a:lnSpc>
                          <a:spcPct val="70000"/>
                        </a:lnSpc>
                        <a:spcBef>
                          <a:spcPct val="0"/>
                        </a:spcBef>
                        <a:spcAft>
                          <a:spcPct val="0"/>
                        </a:spcAft>
                        <a:buClrTx/>
                        <a:buSzTx/>
                        <a:buFontTx/>
                        <a:buNone/>
                        <a:tabLst/>
                      </a:pPr>
                      <a:r>
                        <a:rPr kumimoji="0" lang="el-GR" sz="1600" b="0" i="0" u="none" strike="noStrike" cap="none" normalizeH="0" baseline="0" dirty="0" smtClean="0">
                          <a:ln>
                            <a:noFill/>
                          </a:ln>
                          <a:solidFill>
                            <a:srgbClr val="000000"/>
                          </a:solidFill>
                          <a:effectLst/>
                          <a:latin typeface="Calibri" pitchFamily="34" charset="0"/>
                          <a:cs typeface="Times New Roman" pitchFamily="18" charset="0"/>
                        </a:rPr>
                        <a:t>Στην εύλογη αγοραία αξία τους</a:t>
                      </a:r>
                      <a:endParaRPr kumimoji="0" lang="el-GR"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r>
              <a:tr h="716378">
                <a:tc>
                  <a:txBody>
                    <a:bodyPr/>
                    <a:lstStyle/>
                    <a:p>
                      <a:pPr marL="0" marR="0" lvl="0" indent="0" algn="l" defTabSz="914400" rtl="0" eaLnBrk="1" fontAlgn="base" latinLnBrk="0" hangingPunct="1">
                        <a:lnSpc>
                          <a:spcPct val="7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cs typeface="Times New Roman" pitchFamily="18" charset="0"/>
                      </a:endParaRPr>
                    </a:p>
                    <a:p>
                      <a:pPr marL="0" marR="0" lvl="0" indent="0" algn="l" defTabSz="914400" rtl="0" eaLnBrk="1" fontAlgn="base" latinLnBrk="0" hangingPunct="1">
                        <a:lnSpc>
                          <a:spcPct val="7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cs typeface="Times New Roman" pitchFamily="18" charset="0"/>
                        </a:rPr>
                        <a:t>Μη Διαπραγματεύσιμα Χρηματοοικονομικά</a:t>
                      </a:r>
                      <a:endParaRPr kumimoji="0" lang="el-GR"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7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cs typeface="Times New Roman" pitchFamily="18" charset="0"/>
                        </a:rPr>
                        <a:t>Μέσα</a:t>
                      </a:r>
                      <a:endParaRPr kumimoji="0" lang="el-GR" sz="1600" b="1" i="0" u="none" strike="noStrike" cap="none" normalizeH="0" baseline="0" dirty="0" smtClean="0">
                        <a:ln>
                          <a:noFill/>
                        </a:ln>
                        <a:solidFill>
                          <a:srgbClr val="000000"/>
                        </a:solidFill>
                        <a:effectLst/>
                        <a:latin typeface="Calibri" pitchFamily="34" charset="0"/>
                        <a:ea typeface="Calibri" pitchFamily="34" charset="0"/>
                        <a:cs typeface="Calibri"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AF1"/>
                    </a:solidFill>
                  </a:tcPr>
                </a:tc>
                <a:tc>
                  <a:txBody>
                    <a:bodyPr/>
                    <a:lstStyle/>
                    <a:p>
                      <a:pPr marL="0" marR="0" lvl="0" indent="3175" algn="just" defTabSz="914400" rtl="0" eaLnBrk="1" fontAlgn="base" latinLnBrk="0" hangingPunct="1">
                        <a:lnSpc>
                          <a:spcPct val="7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cs typeface="Times New Roman" pitchFamily="18" charset="0"/>
                      </a:endParaRPr>
                    </a:p>
                    <a:p>
                      <a:pPr marL="0" marR="0" lvl="0" indent="3175" algn="just" defTabSz="914400" rtl="0" eaLnBrk="1" fontAlgn="base" latinLnBrk="0" hangingPunct="1">
                        <a:lnSpc>
                          <a:spcPct val="70000"/>
                        </a:lnSpc>
                        <a:spcBef>
                          <a:spcPct val="0"/>
                        </a:spcBef>
                        <a:spcAft>
                          <a:spcPct val="0"/>
                        </a:spcAft>
                        <a:buClrTx/>
                        <a:buSzTx/>
                        <a:buFontTx/>
                        <a:buNone/>
                        <a:tabLst/>
                      </a:pPr>
                      <a:r>
                        <a:rPr kumimoji="0" lang="el-GR" sz="1600" b="0" i="0" u="none" strike="noStrike" cap="none" normalizeH="0" baseline="0" dirty="0" smtClean="0">
                          <a:ln>
                            <a:noFill/>
                          </a:ln>
                          <a:solidFill>
                            <a:srgbClr val="000000"/>
                          </a:solidFill>
                          <a:effectLst/>
                          <a:latin typeface="Calibri" pitchFamily="34" charset="0"/>
                          <a:cs typeface="Times New Roman" pitchFamily="18" charset="0"/>
                        </a:rPr>
                        <a:t>Παρούσα αξία στα τρέχοντα επιτόκια (ομολογίες) </a:t>
                      </a:r>
                      <a:r>
                        <a:rPr kumimoji="0" lang="en-US" sz="1600" b="0" i="0" u="none" strike="noStrike" cap="none" normalizeH="0" baseline="0" dirty="0" smtClean="0">
                          <a:ln>
                            <a:noFill/>
                          </a:ln>
                          <a:solidFill>
                            <a:srgbClr val="000000"/>
                          </a:solidFill>
                          <a:effectLst/>
                          <a:latin typeface="Calibri" pitchFamily="34" charset="0"/>
                          <a:cs typeface="Times New Roman" pitchFamily="18" charset="0"/>
                        </a:rPr>
                        <a:t> </a:t>
                      </a:r>
                      <a:r>
                        <a:rPr kumimoji="0" lang="el-GR" sz="1600" b="0" i="0" u="none" strike="noStrike" cap="none" normalizeH="0" baseline="0" dirty="0" smtClean="0">
                          <a:ln>
                            <a:noFill/>
                          </a:ln>
                          <a:solidFill>
                            <a:srgbClr val="000000"/>
                          </a:solidFill>
                          <a:effectLst/>
                          <a:latin typeface="Calibri" pitchFamily="34" charset="0"/>
                          <a:cs typeface="Times New Roman" pitchFamily="18" charset="0"/>
                        </a:rPr>
                        <a:t>εκτιμηθείσες αξίες (μετοχές) βάσει πολλαπλασίων δεικτών και συγκρίσιμων συναλλαγών</a:t>
                      </a:r>
                      <a:endParaRPr kumimoji="0" lang="el-GR"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AF1"/>
                    </a:solidFill>
                  </a:tcPr>
                </a:tc>
              </a:tr>
              <a:tr h="644370">
                <a:tc>
                  <a:txBody>
                    <a:bodyPr/>
                    <a:lstStyle/>
                    <a:p>
                      <a:pPr marL="0" marR="0" lvl="0" indent="0" algn="l" defTabSz="914400" rtl="0" eaLnBrk="1" fontAlgn="base" latinLnBrk="0" hangingPunct="1">
                        <a:lnSpc>
                          <a:spcPct val="7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cs typeface="Times New Roman" pitchFamily="18" charset="0"/>
                      </a:endParaRPr>
                    </a:p>
                    <a:p>
                      <a:pPr marL="0" marR="0" lvl="0" indent="0" algn="l" defTabSz="914400" rtl="0" eaLnBrk="1" fontAlgn="base" latinLnBrk="0" hangingPunct="1">
                        <a:lnSpc>
                          <a:spcPct val="7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cs typeface="Times New Roman" pitchFamily="18" charset="0"/>
                        </a:rPr>
                        <a:t>Εισπρακτέες Απαιτήσεις (κυρίως μακροπρόθεσμες)</a:t>
                      </a:r>
                      <a:endParaRPr kumimoji="0" lang="el-GR"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c>
                  <a:txBody>
                    <a:bodyPr/>
                    <a:lstStyle/>
                    <a:p>
                      <a:pPr marL="0" marR="0" lvl="0" indent="0" algn="just" defTabSz="914400" rtl="0" eaLnBrk="1" fontAlgn="base" latinLnBrk="0" hangingPunct="1">
                        <a:lnSpc>
                          <a:spcPct val="7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cs typeface="Times New Roman" pitchFamily="18" charset="0"/>
                      </a:endParaRPr>
                    </a:p>
                    <a:p>
                      <a:pPr marL="0" marR="0" lvl="0" indent="0" algn="just" defTabSz="914400" rtl="0" eaLnBrk="1" fontAlgn="base" latinLnBrk="0" hangingPunct="1">
                        <a:lnSpc>
                          <a:spcPct val="70000"/>
                        </a:lnSpc>
                        <a:spcBef>
                          <a:spcPct val="0"/>
                        </a:spcBef>
                        <a:spcAft>
                          <a:spcPct val="0"/>
                        </a:spcAft>
                        <a:buClrTx/>
                        <a:buSzTx/>
                        <a:buFontTx/>
                        <a:buNone/>
                        <a:tabLst/>
                      </a:pPr>
                      <a:r>
                        <a:rPr kumimoji="0" lang="el-GR" sz="1600" b="0" i="0" u="none" strike="noStrike" cap="none" normalizeH="0" baseline="0" dirty="0" smtClean="0">
                          <a:ln>
                            <a:noFill/>
                          </a:ln>
                          <a:solidFill>
                            <a:srgbClr val="000000"/>
                          </a:solidFill>
                          <a:effectLst/>
                          <a:latin typeface="Calibri" pitchFamily="34" charset="0"/>
                          <a:cs typeface="Times New Roman" pitchFamily="18" charset="0"/>
                        </a:rPr>
                        <a:t>Στην παρούσα αξία των εισπρακτέων ποσών μείον προβλέψεις για επισφάλειες και τα πιθανά έξοδα είσπραξης των απαιτήσεων</a:t>
                      </a:r>
                      <a:endParaRPr kumimoji="0" lang="el-GR"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r>
              <a:tr h="560186">
                <a:tc>
                  <a:txBody>
                    <a:bodyPr/>
                    <a:lstStyle/>
                    <a:p>
                      <a:pPr marL="0" marR="0" lvl="0" indent="0" algn="l" defTabSz="914400" rtl="0" eaLnBrk="1" fontAlgn="base" latinLnBrk="0" hangingPunct="1">
                        <a:lnSpc>
                          <a:spcPct val="7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cs typeface="Times New Roman" pitchFamily="18" charset="0"/>
                      </a:endParaRPr>
                    </a:p>
                    <a:p>
                      <a:pPr marL="0" marR="0" lvl="0" indent="0" algn="l" defTabSz="914400" rtl="0" eaLnBrk="1" fontAlgn="base" latinLnBrk="0" hangingPunct="1">
                        <a:lnSpc>
                          <a:spcPct val="7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cs typeface="Times New Roman" pitchFamily="18" charset="0"/>
                        </a:rPr>
                        <a:t>Εμπορεύματα και Έτοιμα Προϊόντα</a:t>
                      </a:r>
                      <a:endParaRPr kumimoji="0" lang="el-GR"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AF1"/>
                    </a:solidFill>
                  </a:tcPr>
                </a:tc>
                <a:tc>
                  <a:txBody>
                    <a:bodyPr/>
                    <a:lstStyle/>
                    <a:p>
                      <a:pPr marL="0" marR="0" lvl="0" indent="0" algn="just" defTabSz="914400" rtl="0" eaLnBrk="1" fontAlgn="base" latinLnBrk="0" hangingPunct="1">
                        <a:lnSpc>
                          <a:spcPct val="7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cs typeface="Times New Roman" pitchFamily="18" charset="0"/>
                      </a:endParaRPr>
                    </a:p>
                    <a:p>
                      <a:pPr marL="0" marR="0" lvl="0" indent="0" algn="just" defTabSz="914400" rtl="0" eaLnBrk="1" fontAlgn="base" latinLnBrk="0" hangingPunct="1">
                        <a:lnSpc>
                          <a:spcPct val="70000"/>
                        </a:lnSpc>
                        <a:spcBef>
                          <a:spcPct val="0"/>
                        </a:spcBef>
                        <a:spcAft>
                          <a:spcPct val="0"/>
                        </a:spcAft>
                        <a:buClrTx/>
                        <a:buSzTx/>
                        <a:buFontTx/>
                        <a:buNone/>
                        <a:tabLst/>
                      </a:pPr>
                      <a:r>
                        <a:rPr kumimoji="0" lang="el-GR" sz="1600" b="0" i="0" u="none" strike="noStrike" cap="none" normalizeH="0" baseline="0" dirty="0" smtClean="0">
                          <a:ln>
                            <a:noFill/>
                          </a:ln>
                          <a:solidFill>
                            <a:srgbClr val="000000"/>
                          </a:solidFill>
                          <a:effectLst/>
                          <a:latin typeface="Calibri" pitchFamily="34" charset="0"/>
                          <a:cs typeface="Times New Roman" pitchFamily="18" charset="0"/>
                        </a:rPr>
                        <a:t>Στην τιμή πώλησης μείον το κόστος διάθεσης συν ένα εύλογο περιθώριο κέρδους</a:t>
                      </a:r>
                      <a:endParaRPr kumimoji="0" lang="el-GR"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AF1"/>
                    </a:solidFill>
                  </a:tcPr>
                </a:tc>
              </a:tr>
              <a:tr h="560186">
                <a:tc>
                  <a:txBody>
                    <a:bodyPr/>
                    <a:lstStyle/>
                    <a:p>
                      <a:pPr marL="0" marR="0" lvl="0" indent="0" algn="l" defTabSz="914400" rtl="0" eaLnBrk="1" fontAlgn="base" latinLnBrk="0" hangingPunct="1">
                        <a:lnSpc>
                          <a:spcPct val="7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cs typeface="Times New Roman" pitchFamily="18" charset="0"/>
                      </a:endParaRPr>
                    </a:p>
                    <a:p>
                      <a:pPr marL="0" marR="0" lvl="0" indent="0" algn="l" defTabSz="914400" rtl="0" eaLnBrk="1" fontAlgn="base" latinLnBrk="0" hangingPunct="1">
                        <a:lnSpc>
                          <a:spcPct val="7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cs typeface="Times New Roman" pitchFamily="18" charset="0"/>
                        </a:rPr>
                        <a:t>Ημικατεργασμένα Προϊόντα</a:t>
                      </a:r>
                      <a:endParaRPr kumimoji="0" lang="el-GR"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c>
                  <a:txBody>
                    <a:bodyPr/>
                    <a:lstStyle/>
                    <a:p>
                      <a:pPr marL="0" marR="0" lvl="0" indent="0" algn="just" defTabSz="914400" rtl="0" eaLnBrk="1" fontAlgn="base" latinLnBrk="0" hangingPunct="1">
                        <a:lnSpc>
                          <a:spcPct val="7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cs typeface="Times New Roman" pitchFamily="18" charset="0"/>
                      </a:endParaRPr>
                    </a:p>
                    <a:p>
                      <a:pPr marL="0" marR="0" lvl="0" indent="0" algn="just" defTabSz="914400" rtl="0" eaLnBrk="1" fontAlgn="base" latinLnBrk="0" hangingPunct="1">
                        <a:lnSpc>
                          <a:spcPct val="70000"/>
                        </a:lnSpc>
                        <a:spcBef>
                          <a:spcPct val="0"/>
                        </a:spcBef>
                        <a:spcAft>
                          <a:spcPct val="0"/>
                        </a:spcAft>
                        <a:buClrTx/>
                        <a:buSzTx/>
                        <a:buFontTx/>
                        <a:buNone/>
                        <a:tabLst/>
                      </a:pPr>
                      <a:r>
                        <a:rPr kumimoji="0" lang="el-GR" sz="1600" b="0" i="0" u="none" strike="noStrike" cap="none" normalizeH="0" baseline="0" dirty="0" smtClean="0">
                          <a:ln>
                            <a:noFill/>
                          </a:ln>
                          <a:solidFill>
                            <a:srgbClr val="000000"/>
                          </a:solidFill>
                          <a:effectLst/>
                          <a:latin typeface="Calibri" pitchFamily="34" charset="0"/>
                          <a:cs typeface="Times New Roman" pitchFamily="18" charset="0"/>
                        </a:rPr>
                        <a:t>Στην τιμή πώλησης των ετοίμων μείον το κόστος ολοκλήρωσης, το κόστος διάθεσης και ένα εύ­λογο κέρδος</a:t>
                      </a:r>
                      <a:endParaRPr kumimoji="0" lang="el-GR"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r>
              <a:tr h="560186">
                <a:tc>
                  <a:txBody>
                    <a:bodyPr/>
                    <a:lstStyle/>
                    <a:p>
                      <a:pPr marL="0" marR="0" lvl="0" indent="0" algn="l" defTabSz="914400" rtl="0" eaLnBrk="1" fontAlgn="base" latinLnBrk="0" hangingPunct="1">
                        <a:lnSpc>
                          <a:spcPct val="7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cs typeface="Times New Roman" pitchFamily="18" charset="0"/>
                      </a:endParaRPr>
                    </a:p>
                    <a:p>
                      <a:pPr marL="0" marR="0" lvl="0" indent="0" algn="l" defTabSz="914400" rtl="0" eaLnBrk="1" fontAlgn="base" latinLnBrk="0" hangingPunct="1">
                        <a:lnSpc>
                          <a:spcPct val="7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cs typeface="Times New Roman" pitchFamily="18" charset="0"/>
                        </a:rPr>
                        <a:t>Πρώτες Ύλες</a:t>
                      </a:r>
                      <a:endParaRPr kumimoji="0" lang="el-GR"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AF1"/>
                    </a:solidFill>
                  </a:tcPr>
                </a:tc>
                <a:tc>
                  <a:txBody>
                    <a:bodyPr/>
                    <a:lstStyle/>
                    <a:p>
                      <a:pPr marL="0" marR="0" lvl="0" indent="0" algn="just" defTabSz="914400" rtl="0" eaLnBrk="1" fontAlgn="base" latinLnBrk="0" hangingPunct="1">
                        <a:lnSpc>
                          <a:spcPct val="7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cs typeface="Times New Roman" pitchFamily="18" charset="0"/>
                      </a:endParaRPr>
                    </a:p>
                    <a:p>
                      <a:pPr marL="0" marR="0" lvl="0" indent="0" algn="just" defTabSz="914400" rtl="0" eaLnBrk="1" fontAlgn="base" latinLnBrk="0" hangingPunct="1">
                        <a:lnSpc>
                          <a:spcPct val="70000"/>
                        </a:lnSpc>
                        <a:spcBef>
                          <a:spcPct val="0"/>
                        </a:spcBef>
                        <a:spcAft>
                          <a:spcPct val="0"/>
                        </a:spcAft>
                        <a:buClrTx/>
                        <a:buSzTx/>
                        <a:buFontTx/>
                        <a:buNone/>
                        <a:tabLst/>
                      </a:pPr>
                      <a:r>
                        <a:rPr kumimoji="0" lang="el-GR" sz="1600" b="0" i="0" u="none" strike="noStrike" cap="none" normalizeH="0" baseline="0" dirty="0" smtClean="0">
                          <a:ln>
                            <a:noFill/>
                          </a:ln>
                          <a:solidFill>
                            <a:srgbClr val="000000"/>
                          </a:solidFill>
                          <a:effectLst/>
                          <a:latin typeface="Calibri" pitchFamily="34" charset="0"/>
                          <a:cs typeface="Times New Roman" pitchFamily="18" charset="0"/>
                        </a:rPr>
                        <a:t>Στο κόστος αντικατάστασης</a:t>
                      </a:r>
                      <a:endParaRPr kumimoji="0" lang="el-GR"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AF1"/>
                    </a:solidFill>
                  </a:tcPr>
                </a:tc>
              </a:tr>
              <a:tr h="434080">
                <a:tc>
                  <a:txBody>
                    <a:bodyPr/>
                    <a:lstStyle/>
                    <a:p>
                      <a:pPr marL="0" marR="0" lvl="0" indent="0" algn="l" defTabSz="914400" rtl="0" eaLnBrk="1" fontAlgn="base" latinLnBrk="0" hangingPunct="1">
                        <a:lnSpc>
                          <a:spcPct val="7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cs typeface="Times New Roman" pitchFamily="18" charset="0"/>
                      </a:endParaRPr>
                    </a:p>
                    <a:p>
                      <a:pPr marL="0" marR="0" lvl="0" indent="0" algn="l" defTabSz="914400" rtl="0" eaLnBrk="1" fontAlgn="base" latinLnBrk="0" hangingPunct="1">
                        <a:lnSpc>
                          <a:spcPct val="7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cs typeface="Times New Roman" pitchFamily="18" charset="0"/>
                        </a:rPr>
                        <a:t>Οικόπεδα, κτήρια</a:t>
                      </a:r>
                      <a:endParaRPr kumimoji="0" lang="el-GR"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c>
                  <a:txBody>
                    <a:bodyPr/>
                    <a:lstStyle/>
                    <a:p>
                      <a:pPr marL="0" marR="0" lvl="0" indent="0" algn="just" defTabSz="914400" rtl="0" eaLnBrk="1" fontAlgn="base" latinLnBrk="0" hangingPunct="1">
                        <a:lnSpc>
                          <a:spcPct val="7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cs typeface="Times New Roman" pitchFamily="18" charset="0"/>
                      </a:endParaRPr>
                    </a:p>
                    <a:p>
                      <a:pPr marL="0" marR="0" lvl="0" indent="0" algn="just" defTabSz="914400" rtl="0" eaLnBrk="1" fontAlgn="base" latinLnBrk="0" hangingPunct="1">
                        <a:lnSpc>
                          <a:spcPct val="70000"/>
                        </a:lnSpc>
                        <a:spcBef>
                          <a:spcPct val="0"/>
                        </a:spcBef>
                        <a:spcAft>
                          <a:spcPct val="0"/>
                        </a:spcAft>
                        <a:buClrTx/>
                        <a:buSzTx/>
                        <a:buFontTx/>
                        <a:buNone/>
                        <a:tabLst/>
                      </a:pPr>
                      <a:r>
                        <a:rPr kumimoji="0" lang="el-GR" sz="1600" b="0" i="0" u="none" strike="noStrike" cap="none" normalizeH="0" baseline="0" dirty="0" smtClean="0">
                          <a:ln>
                            <a:noFill/>
                          </a:ln>
                          <a:solidFill>
                            <a:srgbClr val="000000"/>
                          </a:solidFill>
                          <a:effectLst/>
                          <a:latin typeface="Calibri" pitchFamily="34" charset="0"/>
                          <a:cs typeface="Times New Roman" pitchFamily="18" charset="0"/>
                        </a:rPr>
                        <a:t>Στην εύλογη αξία τους (Αγοραία/εκτιμηθείσα)</a:t>
                      </a:r>
                      <a:endParaRPr kumimoji="0" lang="el-GR"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r>
              <a:tr h="842674">
                <a:tc>
                  <a:txBody>
                    <a:bodyPr/>
                    <a:lstStyle/>
                    <a:p>
                      <a:pPr marL="0" marR="0" lvl="0" indent="0" algn="l" defTabSz="914400" rtl="0" eaLnBrk="1" fontAlgn="base" latinLnBrk="0" hangingPunct="1">
                        <a:lnSpc>
                          <a:spcPct val="70000"/>
                        </a:lnSpc>
                        <a:spcBef>
                          <a:spcPct val="0"/>
                        </a:spcBef>
                        <a:spcAft>
                          <a:spcPct val="0"/>
                        </a:spcAft>
                        <a:buClrTx/>
                        <a:buSzTx/>
                        <a:buFontTx/>
                        <a:buNone/>
                        <a:tabLst/>
                      </a:pPr>
                      <a:endParaRPr kumimoji="0" lang="el-GR" sz="1600" b="1" i="0" u="none" strike="noStrike" cap="none" normalizeH="0" baseline="0" dirty="0" smtClean="0">
                        <a:ln>
                          <a:noFill/>
                        </a:ln>
                        <a:solidFill>
                          <a:srgbClr val="000000"/>
                        </a:solidFill>
                        <a:effectLst/>
                        <a:latin typeface="Calibri" pitchFamily="34" charset="0"/>
                        <a:cs typeface="Times New Roman" pitchFamily="18" charset="0"/>
                      </a:endParaRPr>
                    </a:p>
                    <a:p>
                      <a:pPr marL="0" marR="0" lvl="0" indent="0" algn="l" defTabSz="914400" rtl="0" eaLnBrk="1" fontAlgn="base" latinLnBrk="0" hangingPunct="1">
                        <a:lnSpc>
                          <a:spcPct val="70000"/>
                        </a:lnSpc>
                        <a:spcBef>
                          <a:spcPct val="0"/>
                        </a:spcBef>
                        <a:spcAft>
                          <a:spcPct val="0"/>
                        </a:spcAft>
                        <a:buClrTx/>
                        <a:buSzTx/>
                        <a:buFontTx/>
                        <a:buNone/>
                        <a:tabLst/>
                      </a:pPr>
                      <a:r>
                        <a:rPr kumimoji="0" lang="el-GR" sz="1600" b="1" i="0" u="none" strike="noStrike" cap="none" normalizeH="0" baseline="0" dirty="0" smtClean="0">
                          <a:ln>
                            <a:noFill/>
                          </a:ln>
                          <a:solidFill>
                            <a:srgbClr val="000000"/>
                          </a:solidFill>
                          <a:effectLst/>
                          <a:latin typeface="Calibri" pitchFamily="34" charset="0"/>
                          <a:cs typeface="Times New Roman" pitchFamily="18" charset="0"/>
                        </a:rPr>
                        <a:t>Μηχανήματα &amp; λοιπός εξοπλισμός</a:t>
                      </a:r>
                      <a:endParaRPr kumimoji="0" lang="el-GR"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AF1"/>
                    </a:solidFill>
                  </a:tcPr>
                </a:tc>
                <a:tc>
                  <a:txBody>
                    <a:bodyPr/>
                    <a:lstStyle/>
                    <a:p>
                      <a:pPr marL="0" marR="0" lvl="0" indent="-3175" algn="just" defTabSz="914400" rtl="0" eaLnBrk="1" fontAlgn="base" latinLnBrk="0" hangingPunct="1">
                        <a:lnSpc>
                          <a:spcPct val="70000"/>
                        </a:lnSpc>
                        <a:spcBef>
                          <a:spcPct val="0"/>
                        </a:spcBef>
                        <a:spcAft>
                          <a:spcPct val="0"/>
                        </a:spcAft>
                        <a:buClrTx/>
                        <a:buSzTx/>
                        <a:buFontTx/>
                        <a:buNone/>
                        <a:tabLst/>
                      </a:pPr>
                      <a:endParaRPr kumimoji="0" lang="el-GR" sz="1600" b="0" i="0" u="none" strike="noStrike" cap="none" normalizeH="0" baseline="0" dirty="0" smtClean="0">
                        <a:ln>
                          <a:noFill/>
                        </a:ln>
                        <a:solidFill>
                          <a:srgbClr val="000000"/>
                        </a:solidFill>
                        <a:effectLst/>
                        <a:latin typeface="Calibri" pitchFamily="34" charset="0"/>
                        <a:cs typeface="Times New Roman" pitchFamily="18" charset="0"/>
                      </a:endParaRPr>
                    </a:p>
                    <a:p>
                      <a:pPr marL="0" marR="0" lvl="0" indent="-3175" algn="just" defTabSz="914400" rtl="0" eaLnBrk="1" fontAlgn="base" latinLnBrk="0" hangingPunct="1">
                        <a:lnSpc>
                          <a:spcPct val="70000"/>
                        </a:lnSpc>
                        <a:spcBef>
                          <a:spcPct val="0"/>
                        </a:spcBef>
                        <a:spcAft>
                          <a:spcPct val="0"/>
                        </a:spcAft>
                        <a:buClrTx/>
                        <a:buSzTx/>
                        <a:buFontTx/>
                        <a:buNone/>
                        <a:tabLst/>
                      </a:pPr>
                      <a:r>
                        <a:rPr kumimoji="0" lang="el-GR" sz="1600" b="0" i="0" u="none" strike="noStrike" cap="none" normalizeH="0" baseline="0" dirty="0" smtClean="0">
                          <a:ln>
                            <a:noFill/>
                          </a:ln>
                          <a:solidFill>
                            <a:srgbClr val="000000"/>
                          </a:solidFill>
                          <a:effectLst/>
                          <a:latin typeface="Calibri" pitchFamily="34" charset="0"/>
                          <a:cs typeface="Times New Roman" pitchFamily="18" charset="0"/>
                        </a:rPr>
                        <a:t>Στην αγοραία αξία προσδιορισμένη κατ‘ εκτίμηση. Στην περίπτωση που δεν υπάρχει αξιόπιστη εκτί­μηση της αγοραίας αξίας τους, τότε θα αποτιμη­θούν λαμβάνοντας υπόψη τα αναμενόμενα έσοδα ή το κόστος αντικατάστασης.</a:t>
                      </a:r>
                      <a:endParaRPr kumimoji="0" lang="el-GR"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AF1"/>
                    </a:solidFill>
                  </a:tcPr>
                </a:tc>
              </a:tr>
            </a:tbl>
          </a:graphicData>
        </a:graphic>
      </p:graphicFrame>
    </p:spTree>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Rectangle 2"/>
          <p:cNvSpPr>
            <a:spLocks noGrp="1" noChangeArrowheads="1"/>
          </p:cNvSpPr>
          <p:nvPr>
            <p:ph type="title"/>
          </p:nvPr>
        </p:nvSpPr>
        <p:spPr>
          <a:xfrm>
            <a:off x="0" y="1"/>
            <a:ext cx="9144000" cy="692696"/>
          </a:xfrm>
        </p:spPr>
        <p:txBody>
          <a:bodyPr>
            <a:normAutofit fontScale="90000"/>
          </a:bodyPr>
          <a:lstStyle/>
          <a:p>
            <a:pPr algn="ctr"/>
            <a:r>
              <a:rPr lang="el-GR" sz="4000" b="1" dirty="0" smtClean="0">
                <a:solidFill>
                  <a:srgbClr val="002060"/>
                </a:solidFill>
                <a:latin typeface="Arial" pitchFamily="34" charset="0"/>
                <a:cs typeface="Arial" pitchFamily="34" charset="0"/>
              </a:rPr>
              <a:t>ΔΠΧΠ 3</a:t>
            </a:r>
            <a:endParaRPr lang="en-GB" sz="4000" b="1" dirty="0" smtClean="0">
              <a:solidFill>
                <a:srgbClr val="002060"/>
              </a:solidFill>
              <a:latin typeface="Arial" pitchFamily="34" charset="0"/>
              <a:cs typeface="Arial" pitchFamily="34" charset="0"/>
            </a:endParaRPr>
          </a:p>
        </p:txBody>
      </p:sp>
      <p:sp>
        <p:nvSpPr>
          <p:cNvPr id="73733" name="Rectangle 3"/>
          <p:cNvSpPr>
            <a:spLocks noGrp="1" noChangeArrowheads="1"/>
          </p:cNvSpPr>
          <p:nvPr>
            <p:ph type="body" sz="half" idx="1"/>
          </p:nvPr>
        </p:nvSpPr>
        <p:spPr>
          <a:xfrm>
            <a:off x="0" y="692696"/>
            <a:ext cx="8892480" cy="5639842"/>
          </a:xfrm>
        </p:spPr>
        <p:txBody>
          <a:bodyPr/>
          <a:lstStyle/>
          <a:p>
            <a:pPr algn="just">
              <a:defRPr/>
            </a:pPr>
            <a:r>
              <a:rPr lang="el-GR" sz="1800" b="1" dirty="0" smtClean="0"/>
              <a:t> </a:t>
            </a:r>
            <a:r>
              <a:rPr lang="el-GR" sz="2400" b="1" dirty="0" smtClean="0">
                <a:solidFill>
                  <a:srgbClr val="0000FF"/>
                </a:solidFill>
              </a:rPr>
              <a:t>Υπεραξία Αποκτώμενης Επιχείρησης</a:t>
            </a:r>
          </a:p>
          <a:p>
            <a:pPr algn="just">
              <a:defRPr/>
            </a:pPr>
            <a:r>
              <a:rPr lang="el-GR" sz="2400" dirty="0" smtClean="0">
                <a:solidFill>
                  <a:srgbClr val="0000FF"/>
                </a:solidFill>
              </a:rPr>
              <a:t> Η υπεραξία απόκτησης (</a:t>
            </a:r>
            <a:r>
              <a:rPr lang="en-US" sz="2400" dirty="0" smtClean="0">
                <a:solidFill>
                  <a:srgbClr val="0000FF"/>
                </a:solidFill>
              </a:rPr>
              <a:t>Acquisition Goodwill</a:t>
            </a:r>
            <a:r>
              <a:rPr lang="el-GR" sz="2400" dirty="0" smtClean="0">
                <a:solidFill>
                  <a:srgbClr val="0000FF"/>
                </a:solidFill>
              </a:rPr>
              <a:t>) ισούται με το κόστος απόκτησης </a:t>
            </a:r>
            <a:r>
              <a:rPr lang="el-GR" sz="2400" b="1" dirty="0" smtClean="0">
                <a:solidFill>
                  <a:srgbClr val="C00000"/>
                </a:solidFill>
              </a:rPr>
              <a:t>μείον</a:t>
            </a:r>
            <a:r>
              <a:rPr lang="el-GR" sz="2400" dirty="0" smtClean="0">
                <a:solidFill>
                  <a:srgbClr val="0000FF"/>
                </a:solidFill>
              </a:rPr>
              <a:t> το μερίδιο της αποκτώσας σε εύλογες αξίες επί των στοιχείων του ενεργητικού και των υποχρεώσεων της αποκτώμενης.</a:t>
            </a:r>
          </a:p>
          <a:p>
            <a:pPr algn="just">
              <a:defRPr/>
            </a:pPr>
            <a:endParaRPr lang="el-GR" sz="2400" dirty="0" smtClean="0">
              <a:solidFill>
                <a:srgbClr val="0000FF"/>
              </a:solidFill>
            </a:endParaRPr>
          </a:p>
          <a:p>
            <a:pPr algn="just">
              <a:defRPr/>
            </a:pPr>
            <a:r>
              <a:rPr lang="el-GR" sz="2400" b="1" dirty="0" smtClean="0">
                <a:solidFill>
                  <a:srgbClr val="0000FF"/>
                </a:solidFill>
              </a:rPr>
              <a:t> Υπεραξία Απόκτησης = Κόστος Απόκτησης - Εύλογη Αξία Μεριδίου Ιδίων Κεφαλαίων Αποκτώσας Επιχείρησης</a:t>
            </a:r>
          </a:p>
          <a:p>
            <a:pPr algn="just">
              <a:defRPr/>
            </a:pPr>
            <a:endParaRPr lang="el-GR" sz="2400" dirty="0" smtClean="0">
              <a:solidFill>
                <a:srgbClr val="0000FF"/>
              </a:solidFill>
            </a:endParaRPr>
          </a:p>
          <a:p>
            <a:pPr algn="just">
              <a:defRPr/>
            </a:pPr>
            <a:r>
              <a:rPr lang="el-GR" sz="2400" dirty="0" smtClean="0">
                <a:solidFill>
                  <a:srgbClr val="0000FF"/>
                </a:solidFill>
              </a:rPr>
              <a:t> Η υπεραξία απόκτησης θα πρέπει στη συνέχεια να αναγνωρισθεί στα στοιχεία του Ενεργητικού (Άϋλα Πάγια Στοιχεία).</a:t>
            </a:r>
          </a:p>
          <a:p>
            <a:pPr algn="just">
              <a:defRPr/>
            </a:pPr>
            <a:endParaRPr lang="el-GR" sz="2400" dirty="0" smtClean="0">
              <a:solidFill>
                <a:srgbClr val="0000FF"/>
              </a:solidFill>
            </a:endParaRPr>
          </a:p>
          <a:p>
            <a:pPr>
              <a:buFont typeface="Wingdings" pitchFamily="2" charset="2"/>
              <a:buNone/>
              <a:defRPr/>
            </a:pPr>
            <a:endParaRPr lang="el-GR" sz="1800" dirty="0" smtClean="0"/>
          </a:p>
          <a:p>
            <a:pPr>
              <a:lnSpc>
                <a:spcPct val="150000"/>
              </a:lnSpc>
              <a:buFont typeface="Wingdings" pitchFamily="2" charset="2"/>
              <a:buNone/>
              <a:defRPr/>
            </a:pPr>
            <a:endParaRPr lang="el-GR" sz="2400" dirty="0" smtClean="0"/>
          </a:p>
        </p:txBody>
      </p:sp>
    </p:spTree>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64488" cy="1332384"/>
          </a:xfrm>
        </p:spPr>
        <p:txBody>
          <a:bodyPr rtlCol="0">
            <a:normAutofit fontScale="90000"/>
          </a:bodyPr>
          <a:lstStyle/>
          <a:p>
            <a:pPr algn="ctr" fontAlgn="auto">
              <a:spcAft>
                <a:spcPts val="0"/>
              </a:spcAft>
              <a:defRPr/>
            </a:pPr>
            <a:r>
              <a:rPr lang="el-GR" sz="2800" kern="0" dirty="0" smtClean="0"/>
              <a:t/>
            </a:r>
            <a:br>
              <a:rPr lang="el-GR" sz="2800" kern="0" dirty="0" smtClean="0"/>
            </a:br>
            <a:r>
              <a:rPr lang="el-GR" sz="3600" b="1" kern="0" dirty="0" smtClean="0">
                <a:solidFill>
                  <a:srgbClr val="C00000"/>
                </a:solidFill>
              </a:rPr>
              <a:t>Συμψηφισμός </a:t>
            </a:r>
            <a:r>
              <a:rPr lang="el-GR" sz="3600" b="1" kern="0" dirty="0">
                <a:solidFill>
                  <a:srgbClr val="C00000"/>
                </a:solidFill>
              </a:rPr>
              <a:t>της αξίας συμμετοχής της </a:t>
            </a:r>
            <a:r>
              <a:rPr lang="el-GR" sz="3600" b="1" kern="0" dirty="0" smtClean="0">
                <a:solidFill>
                  <a:srgbClr val="C00000"/>
                </a:solidFill>
              </a:rPr>
              <a:t>Μητρικής </a:t>
            </a:r>
            <a:r>
              <a:rPr lang="el-GR" sz="3600" b="1" kern="0" dirty="0">
                <a:solidFill>
                  <a:srgbClr val="C00000"/>
                </a:solidFill>
              </a:rPr>
              <a:t>με αναλογία των </a:t>
            </a:r>
            <a:r>
              <a:rPr lang="el-GR" sz="3600" b="1" kern="0" dirty="0" smtClean="0">
                <a:solidFill>
                  <a:srgbClr val="C00000"/>
                </a:solidFill>
              </a:rPr>
              <a:t>Ιδίων Κεφαλαίων </a:t>
            </a:r>
            <a:r>
              <a:rPr lang="el-GR" sz="3600" b="1" kern="0" dirty="0">
                <a:solidFill>
                  <a:srgbClr val="C00000"/>
                </a:solidFill>
              </a:rPr>
              <a:t>της Θυγατρικής </a:t>
            </a:r>
            <a:endParaRPr lang="el-GR" sz="3600" b="1" dirty="0">
              <a:solidFill>
                <a:srgbClr val="C00000"/>
              </a:solidFill>
            </a:endParaRPr>
          </a:p>
        </p:txBody>
      </p:sp>
      <p:sp>
        <p:nvSpPr>
          <p:cNvPr id="3" name="Content Placeholder 2"/>
          <p:cNvSpPr>
            <a:spLocks noGrp="1"/>
          </p:cNvSpPr>
          <p:nvPr>
            <p:ph idx="1"/>
          </p:nvPr>
        </p:nvSpPr>
        <p:spPr>
          <a:xfrm>
            <a:off x="457200" y="1524000"/>
            <a:ext cx="8229600" cy="4857328"/>
          </a:xfrm>
        </p:spPr>
        <p:txBody>
          <a:bodyPr rtlCol="0">
            <a:normAutofit fontScale="92500" lnSpcReduction="10000"/>
          </a:bodyPr>
          <a:lstStyle/>
          <a:p>
            <a:pPr algn="just" fontAlgn="auto">
              <a:spcBef>
                <a:spcPts val="600"/>
              </a:spcBef>
              <a:spcAft>
                <a:spcPts val="0"/>
              </a:spcAft>
              <a:buFont typeface="Arial" pitchFamily="34" charset="0"/>
              <a:buChar char="•"/>
              <a:defRPr/>
            </a:pPr>
            <a:r>
              <a:rPr lang="el-GR" kern="0" dirty="0" smtClean="0">
                <a:solidFill>
                  <a:schemeClr val="bg1"/>
                </a:solidFill>
                <a:latin typeface="+mj-lt"/>
              </a:rPr>
              <a:t>Βασικός </a:t>
            </a:r>
            <a:r>
              <a:rPr lang="el-GR" kern="0" dirty="0">
                <a:solidFill>
                  <a:schemeClr val="bg1"/>
                </a:solidFill>
                <a:latin typeface="+mj-lt"/>
              </a:rPr>
              <a:t>μηχανισμός της ενοποίησης είναι η </a:t>
            </a:r>
            <a:r>
              <a:rPr lang="el-GR" b="1" kern="0" dirty="0">
                <a:solidFill>
                  <a:schemeClr val="bg1"/>
                </a:solidFill>
                <a:latin typeface="+mj-lt"/>
              </a:rPr>
              <a:t>απάλειψη</a:t>
            </a:r>
            <a:r>
              <a:rPr lang="el-GR" kern="0" dirty="0">
                <a:solidFill>
                  <a:schemeClr val="bg1"/>
                </a:solidFill>
                <a:latin typeface="+mj-lt"/>
              </a:rPr>
              <a:t> από τον ισολογισμό της μητρικής της </a:t>
            </a:r>
            <a:r>
              <a:rPr lang="el-GR" b="1" kern="0" dirty="0">
                <a:solidFill>
                  <a:schemeClr val="bg1"/>
                </a:solidFill>
                <a:latin typeface="+mj-lt"/>
              </a:rPr>
              <a:t>αξίας κτήσης της συμμετοχής</a:t>
            </a:r>
            <a:r>
              <a:rPr lang="el-GR" kern="0" dirty="0">
                <a:solidFill>
                  <a:schemeClr val="bg1"/>
                </a:solidFill>
                <a:latin typeface="+mj-lt"/>
              </a:rPr>
              <a:t> στη θυγατρική και η </a:t>
            </a:r>
            <a:r>
              <a:rPr lang="el-GR" b="1" kern="0" dirty="0">
                <a:solidFill>
                  <a:schemeClr val="bg1"/>
                </a:solidFill>
                <a:latin typeface="+mj-lt"/>
              </a:rPr>
              <a:t>αντικατάστασή</a:t>
            </a:r>
            <a:r>
              <a:rPr lang="el-GR" kern="0" dirty="0">
                <a:solidFill>
                  <a:schemeClr val="bg1"/>
                </a:solidFill>
                <a:latin typeface="+mj-lt"/>
              </a:rPr>
              <a:t> της με τη λογιστική αξία των </a:t>
            </a:r>
            <a:r>
              <a:rPr lang="el-GR" b="1" kern="0" dirty="0">
                <a:solidFill>
                  <a:schemeClr val="bg1"/>
                </a:solidFill>
                <a:latin typeface="+mj-lt"/>
              </a:rPr>
              <a:t>επιμέρους</a:t>
            </a:r>
            <a:r>
              <a:rPr lang="el-GR" kern="0" dirty="0">
                <a:solidFill>
                  <a:schemeClr val="bg1"/>
                </a:solidFill>
                <a:latin typeface="+mj-lt"/>
              </a:rPr>
              <a:t> περιουσιακών της στοιχείων.  </a:t>
            </a:r>
            <a:endParaRPr lang="el-GR" sz="4000" b="1" kern="1600" dirty="0">
              <a:solidFill>
                <a:schemeClr val="bg1"/>
              </a:solidFill>
              <a:latin typeface="+mj-lt"/>
            </a:endParaRPr>
          </a:p>
          <a:p>
            <a:pPr marL="0" indent="0" algn="just" fontAlgn="auto">
              <a:spcBef>
                <a:spcPts val="600"/>
              </a:spcBef>
              <a:spcAft>
                <a:spcPts val="0"/>
              </a:spcAft>
              <a:buFont typeface="Arial" pitchFamily="34" charset="0"/>
              <a:buNone/>
              <a:defRPr/>
            </a:pPr>
            <a:r>
              <a:rPr lang="el-GR" b="1" kern="0" dirty="0">
                <a:solidFill>
                  <a:schemeClr val="bg1"/>
                </a:solidFill>
                <a:latin typeface="+mj-lt"/>
              </a:rPr>
              <a:t>Αρχική  Αποτίμηση </a:t>
            </a:r>
            <a:endParaRPr lang="el-GR" sz="4000" b="1" kern="1600" dirty="0">
              <a:solidFill>
                <a:schemeClr val="bg1"/>
              </a:solidFill>
              <a:latin typeface="+mj-lt"/>
            </a:endParaRPr>
          </a:p>
          <a:p>
            <a:pPr algn="just" fontAlgn="auto">
              <a:spcBef>
                <a:spcPts val="600"/>
              </a:spcBef>
              <a:spcAft>
                <a:spcPts val="0"/>
              </a:spcAft>
              <a:buFont typeface="Arial" pitchFamily="34" charset="0"/>
              <a:buChar char="•"/>
              <a:defRPr/>
            </a:pPr>
            <a:r>
              <a:rPr lang="el-GR" kern="0" dirty="0">
                <a:solidFill>
                  <a:schemeClr val="bg1"/>
                </a:solidFill>
                <a:latin typeface="+mj-lt"/>
              </a:rPr>
              <a:t>Η απόκτηση συμμετοχής σε θυγατρική επιχείρηση απεικονίζεται στα βιβλία της μητρικής επιχείρησης στην </a:t>
            </a:r>
            <a:r>
              <a:rPr lang="el-GR" b="1" kern="0" dirty="0">
                <a:solidFill>
                  <a:schemeClr val="bg1"/>
                </a:solidFill>
                <a:latin typeface="+mj-lt"/>
              </a:rPr>
              <a:t>αξία κτήσης</a:t>
            </a:r>
            <a:r>
              <a:rPr lang="el-GR" kern="0" dirty="0">
                <a:solidFill>
                  <a:schemeClr val="bg1"/>
                </a:solidFill>
                <a:latin typeface="+mj-lt"/>
              </a:rPr>
              <a:t>, η οποία προσδιορίζεται κατά την ημερομηνία της εξαγοράς / απόκτησης και αντιστοιχεί στο καταβληθέν </a:t>
            </a:r>
            <a:r>
              <a:rPr lang="el-GR" b="1" kern="0" dirty="0">
                <a:solidFill>
                  <a:schemeClr val="bg1"/>
                </a:solidFill>
                <a:latin typeface="+mj-lt"/>
              </a:rPr>
              <a:t>τίμημα</a:t>
            </a:r>
            <a:r>
              <a:rPr lang="el-GR" kern="0" dirty="0">
                <a:solidFill>
                  <a:schemeClr val="bg1"/>
                </a:solidFill>
                <a:latin typeface="+mj-lt"/>
              </a:rPr>
              <a:t>. Με βάση τη σχέση του καταβληθέντος τιμήματος και τη λογιστική αξία του αποκτηθέντος </a:t>
            </a:r>
            <a:r>
              <a:rPr lang="el-GR" b="1" kern="0" dirty="0">
                <a:solidFill>
                  <a:schemeClr val="bg1"/>
                </a:solidFill>
                <a:latin typeface="+mj-lt"/>
              </a:rPr>
              <a:t>ποσοστού</a:t>
            </a:r>
            <a:r>
              <a:rPr lang="el-GR" kern="0" dirty="0">
                <a:solidFill>
                  <a:schemeClr val="bg1"/>
                </a:solidFill>
                <a:latin typeface="+mj-lt"/>
              </a:rPr>
              <a:t> συμμετοχής στη θυγατρική εταιρία διακρίνονται οι ακόλουθες περιπτώσεις: </a:t>
            </a:r>
            <a:endParaRPr lang="el-GR" sz="4000" b="1" kern="1600" dirty="0">
              <a:solidFill>
                <a:schemeClr val="bg1"/>
              </a:solidFill>
              <a:latin typeface="+mj-lt"/>
            </a:endParaRPr>
          </a:p>
          <a:p>
            <a:pPr algn="just" fontAlgn="auto">
              <a:spcAft>
                <a:spcPts val="0"/>
              </a:spcAft>
              <a:buFont typeface="Arial" pitchFamily="34" charset="0"/>
              <a:buChar char="•"/>
              <a:defRPr/>
            </a:pPr>
            <a:endParaRPr lang="el-GR" dirty="0">
              <a:latin typeface="+mj-lt"/>
            </a:endParaRPr>
          </a:p>
        </p:txBody>
      </p:sp>
    </p:spTree>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1 - Τίτλος"/>
          <p:cNvSpPr>
            <a:spLocks noGrp="1"/>
          </p:cNvSpPr>
          <p:nvPr>
            <p:ph type="title"/>
          </p:nvPr>
        </p:nvSpPr>
        <p:spPr>
          <a:xfrm>
            <a:off x="0" y="274321"/>
            <a:ext cx="9144000" cy="994410"/>
          </a:xfrm>
        </p:spPr>
        <p:txBody>
          <a:bodyPr>
            <a:noAutofit/>
          </a:bodyPr>
          <a:lstStyle/>
          <a:p>
            <a:pPr algn="ctr"/>
            <a:r>
              <a:rPr lang="el-GR" sz="3600" b="1" dirty="0" smtClean="0">
                <a:solidFill>
                  <a:srgbClr val="C00000"/>
                </a:solidFill>
              </a:rPr>
              <a:t>Απόκτηση Συμμετοχής  με Αξία Κτήσης στη Λογιστική της Αξία.</a:t>
            </a:r>
          </a:p>
        </p:txBody>
      </p:sp>
      <p:sp>
        <p:nvSpPr>
          <p:cNvPr id="7" name="6 - Θέση περιεχομένου"/>
          <p:cNvSpPr>
            <a:spLocks noGrp="1"/>
          </p:cNvSpPr>
          <p:nvPr>
            <p:ph idx="1"/>
          </p:nvPr>
        </p:nvSpPr>
        <p:spPr>
          <a:xfrm>
            <a:off x="0" y="1700808"/>
            <a:ext cx="8686800" cy="4665702"/>
          </a:xfrm>
        </p:spPr>
        <p:txBody>
          <a:bodyPr rtlCol="0">
            <a:normAutofit/>
          </a:bodyPr>
          <a:lstStyle/>
          <a:p>
            <a:pPr algn="just" fontAlgn="auto">
              <a:spcAft>
                <a:spcPts val="0"/>
              </a:spcAft>
              <a:buFont typeface="Arial" pitchFamily="34" charset="0"/>
              <a:buChar char="•"/>
              <a:defRPr/>
            </a:pPr>
            <a:r>
              <a:rPr lang="el-GR" sz="2800" dirty="0" smtClean="0">
                <a:solidFill>
                  <a:srgbClr val="0000CC"/>
                </a:solidFill>
                <a:latin typeface="+mj-lt"/>
              </a:rPr>
              <a:t>Στην περίπτωση αυτή θεωρείται ότι η μητρική επιχείρηση αποκτά το σύνολο  100% των μετοχών της θυγατρικής με τίμημα τη λογιστική τους αξία,  καθαρή θέση (Ιδία Κεφάλαια) της Θυγατρικής.</a:t>
            </a:r>
          </a:p>
          <a:p>
            <a:pPr algn="just" fontAlgn="auto">
              <a:spcAft>
                <a:spcPts val="0"/>
              </a:spcAft>
              <a:buFont typeface="Arial" pitchFamily="34" charset="0"/>
              <a:buChar char="•"/>
              <a:defRPr/>
            </a:pPr>
            <a:r>
              <a:rPr lang="el-GR" sz="2800" dirty="0" smtClean="0">
                <a:solidFill>
                  <a:srgbClr val="0000CC"/>
                </a:solidFill>
                <a:latin typeface="+mj-lt"/>
              </a:rPr>
              <a:t>Παράδειγμα: Έστω η Μητρική εταιρία Μ κατέχει το 100% του κεφαλαίου της θυγατρικής Θ1 και οι οικονομικές καταστάσεις έχουν ως ακολούθως:</a:t>
            </a:r>
          </a:p>
        </p:txBody>
      </p:sp>
    </p:spTree>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1 - Τίτλος"/>
          <p:cNvSpPr>
            <a:spLocks noGrp="1"/>
          </p:cNvSpPr>
          <p:nvPr>
            <p:ph type="title"/>
          </p:nvPr>
        </p:nvSpPr>
        <p:spPr>
          <a:xfrm>
            <a:off x="0" y="274321"/>
            <a:ext cx="9144000" cy="994410"/>
          </a:xfrm>
        </p:spPr>
        <p:txBody>
          <a:bodyPr>
            <a:noAutofit/>
          </a:bodyPr>
          <a:lstStyle/>
          <a:p>
            <a:pPr algn="ctr"/>
            <a:r>
              <a:rPr lang="el-GR" sz="3200" b="1" dirty="0" smtClean="0">
                <a:solidFill>
                  <a:srgbClr val="C00000"/>
                </a:solidFill>
              </a:rPr>
              <a:t>Απόκτηση Συμμετοχής  με Αξία Κτήσης στη Λογιστική της Αξία.</a:t>
            </a:r>
          </a:p>
        </p:txBody>
      </p:sp>
      <p:pic>
        <p:nvPicPr>
          <p:cNvPr id="26627" name="Content Placeholder 4"/>
          <p:cNvPicPr>
            <a:picLocks noGrp="1" noChangeAspect="1" noChangeArrowheads="1"/>
          </p:cNvPicPr>
          <p:nvPr>
            <p:ph idx="1"/>
          </p:nvPr>
        </p:nvPicPr>
        <p:blipFill>
          <a:blip r:embed="rId2" cstate="print"/>
          <a:srcRect/>
          <a:stretch>
            <a:fillRect/>
          </a:stretch>
        </p:blipFill>
        <p:spPr>
          <a:xfrm>
            <a:off x="323528" y="1340768"/>
            <a:ext cx="8496944" cy="5256584"/>
          </a:xfrm>
        </p:spPr>
      </p:pic>
    </p:spTree>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1052736"/>
            <a:ext cx="8640960" cy="5472608"/>
          </a:xfrm>
        </p:spPr>
        <p:txBody>
          <a:bodyPr>
            <a:normAutofit/>
          </a:bodyPr>
          <a:lstStyle/>
          <a:p>
            <a:pPr algn="just"/>
            <a:r>
              <a:rPr lang="el-GR" sz="2200" dirty="0" smtClean="0">
                <a:latin typeface="Calibri" pitchFamily="34" charset="0"/>
              </a:rPr>
              <a:t>Ας υποθέσουμε, π.χ. ότι η M αγοράζει 6.000 μετοχές της Θ επί συνόλου 10.000 μετοχών καταβάλλοντας 20€ ανά μετοχή. Το σύνολο του ενεργητικού της Θ ανέρχεται σε 300.000 € ενώ οι υποχρεώσεις της σε 150.000€. </a:t>
            </a:r>
            <a:endParaRPr lang="el-GR" sz="2200" dirty="0">
              <a:latin typeface="Calibri" pitchFamily="34" charset="0"/>
            </a:endParaRPr>
          </a:p>
        </p:txBody>
      </p:sp>
      <p:sp>
        <p:nvSpPr>
          <p:cNvPr id="3" name="2 - Τίτλος"/>
          <p:cNvSpPr>
            <a:spLocks noGrp="1"/>
          </p:cNvSpPr>
          <p:nvPr>
            <p:ph type="title"/>
          </p:nvPr>
        </p:nvSpPr>
        <p:spPr>
          <a:xfrm>
            <a:off x="0" y="152400"/>
            <a:ext cx="9144000" cy="900336"/>
          </a:xfrm>
        </p:spPr>
        <p:txBody>
          <a:bodyPr>
            <a:normAutofit/>
          </a:bodyPr>
          <a:lstStyle/>
          <a:p>
            <a:pPr algn="ctr"/>
            <a:r>
              <a:rPr lang="el-GR" sz="2400" b="1" dirty="0" smtClean="0">
                <a:solidFill>
                  <a:srgbClr val="0000FF"/>
                </a:solidFill>
              </a:rPr>
              <a:t>Η τιμή κτήσεως της συμμετοχής είναι μεγαλύτερη από την λογιστική αξία των ιδίων κεφαλαίων. - Θετική διαφορά ενοποίησης </a:t>
            </a:r>
            <a:endParaRPr lang="el-GR" sz="2400" dirty="0">
              <a:solidFill>
                <a:srgbClr val="0000FF"/>
              </a:solidFill>
            </a:endParaRPr>
          </a:p>
        </p:txBody>
      </p:sp>
      <p:pic>
        <p:nvPicPr>
          <p:cNvPr id="14338" name="Picture 2"/>
          <p:cNvPicPr>
            <a:picLocks noChangeAspect="1" noChangeArrowheads="1"/>
          </p:cNvPicPr>
          <p:nvPr/>
        </p:nvPicPr>
        <p:blipFill>
          <a:blip r:embed="rId2" cstate="print"/>
          <a:srcRect/>
          <a:stretch>
            <a:fillRect/>
          </a:stretch>
        </p:blipFill>
        <p:spPr bwMode="auto">
          <a:xfrm>
            <a:off x="251520" y="2564904"/>
            <a:ext cx="8640959" cy="3888432"/>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0" y="548680"/>
            <a:ext cx="8964488" cy="6120680"/>
          </a:xfrm>
        </p:spPr>
        <p:txBody>
          <a:bodyPr>
            <a:normAutofit fontScale="70000" lnSpcReduction="20000"/>
          </a:bodyPr>
          <a:lstStyle/>
          <a:p>
            <a:pPr algn="just"/>
            <a:r>
              <a:rPr lang="el-GR" sz="3400" b="1" dirty="0" smtClean="0">
                <a:solidFill>
                  <a:schemeClr val="accent4">
                    <a:lumMod val="50000"/>
                  </a:schemeClr>
                </a:solidFill>
                <a:latin typeface="Calibri" pitchFamily="34" charset="0"/>
              </a:rPr>
              <a:t>Από ιδιωτικοοικονομική άποψη ο Όμιλος επιχειρήσεων  δημιουργείται: </a:t>
            </a:r>
          </a:p>
          <a:p>
            <a:pPr marL="514350" indent="-514350" algn="just">
              <a:buFont typeface="+mj-lt"/>
              <a:buAutoNum type="arabicPeriod"/>
            </a:pPr>
            <a:r>
              <a:rPr lang="el-GR" sz="3400" dirty="0" smtClean="0">
                <a:solidFill>
                  <a:srgbClr val="FFFF00"/>
                </a:solidFill>
                <a:latin typeface="Calibri" pitchFamily="34" charset="0"/>
              </a:rPr>
              <a:t>είτε ως </a:t>
            </a:r>
            <a:r>
              <a:rPr lang="el-GR" sz="3400" b="1" u="sng" dirty="0" smtClean="0">
                <a:solidFill>
                  <a:srgbClr val="FFFF00"/>
                </a:solidFill>
                <a:latin typeface="Calibri" pitchFamily="34" charset="0"/>
              </a:rPr>
              <a:t>χρηματοοικονομικός</a:t>
            </a:r>
            <a:r>
              <a:rPr lang="el-GR" sz="3400" dirty="0" smtClean="0">
                <a:solidFill>
                  <a:srgbClr val="FFFF00"/>
                </a:solidFill>
                <a:latin typeface="Calibri" pitchFamily="34" charset="0"/>
              </a:rPr>
              <a:t> όταν οι συμμετοχές αποκτώνται με σκοπό την μακροπρόθεσμη επένδυση κεφαλαίων (η μητρική είναι εταιρία  </a:t>
            </a:r>
            <a:r>
              <a:rPr lang="en-US" sz="3400" dirty="0" smtClean="0">
                <a:solidFill>
                  <a:srgbClr val="FFFF00"/>
                </a:solidFill>
                <a:latin typeface="Calibri" pitchFamily="34" charset="0"/>
              </a:rPr>
              <a:t>Holding</a:t>
            </a:r>
            <a:r>
              <a:rPr lang="el-GR" sz="3400" dirty="0" smtClean="0">
                <a:solidFill>
                  <a:srgbClr val="FFFF00"/>
                </a:solidFill>
                <a:latin typeface="Calibri" pitchFamily="34" charset="0"/>
              </a:rPr>
              <a:t>) </a:t>
            </a:r>
          </a:p>
          <a:p>
            <a:pPr marL="514350" indent="-514350" algn="just">
              <a:buFont typeface="+mj-lt"/>
              <a:buAutoNum type="arabicPeriod"/>
            </a:pPr>
            <a:r>
              <a:rPr lang="el-GR" sz="3400" dirty="0" smtClean="0">
                <a:solidFill>
                  <a:srgbClr val="002060"/>
                </a:solidFill>
                <a:latin typeface="Calibri" pitchFamily="34" charset="0"/>
              </a:rPr>
              <a:t>είτε ως </a:t>
            </a:r>
            <a:r>
              <a:rPr lang="el-GR" sz="3400" b="1" u="sng" dirty="0" smtClean="0">
                <a:solidFill>
                  <a:srgbClr val="002060"/>
                </a:solidFill>
                <a:latin typeface="Calibri" pitchFamily="34" charset="0"/>
              </a:rPr>
              <a:t>επιχειρηματικός</a:t>
            </a:r>
            <a:r>
              <a:rPr lang="el-GR" sz="3400" dirty="0" smtClean="0">
                <a:solidFill>
                  <a:srgbClr val="002060"/>
                </a:solidFill>
                <a:latin typeface="Calibri" pitchFamily="34" charset="0"/>
              </a:rPr>
              <a:t> όταν η μητρική αποκτά ή δημιουργεί  συμμετοχές σε άλλες επιχειρήσεις,  προκειμένου να εξυπηρετήσει καλύτερα  τα επιχειρηματικά της συμφέροντα με σκοπό την αύξηση της οικονομικής της μεγέθυνσης και κερδοφορίας της. </a:t>
            </a:r>
          </a:p>
          <a:p>
            <a:pPr algn="just"/>
            <a:r>
              <a:rPr lang="el-GR" sz="3400" dirty="0" smtClean="0">
                <a:solidFill>
                  <a:schemeClr val="bg1"/>
                </a:solidFill>
                <a:latin typeface="Calibri" pitchFamily="34" charset="0"/>
              </a:rPr>
              <a:t>Η επίτευξη της </a:t>
            </a:r>
            <a:r>
              <a:rPr lang="el-GR" sz="3400" b="1" dirty="0" smtClean="0">
                <a:solidFill>
                  <a:schemeClr val="bg1"/>
                </a:solidFill>
                <a:latin typeface="Calibri" pitchFamily="34" charset="0"/>
              </a:rPr>
              <a:t>οικονομικής μεγέθυνσης</a:t>
            </a:r>
            <a:r>
              <a:rPr lang="el-GR" sz="3400" dirty="0" smtClean="0">
                <a:solidFill>
                  <a:schemeClr val="bg1"/>
                </a:solidFill>
                <a:latin typeface="Calibri" pitchFamily="34" charset="0"/>
              </a:rPr>
              <a:t> μιας επιχείρησης μπορεί  κυρίως να γίνει:</a:t>
            </a:r>
          </a:p>
          <a:p>
            <a:pPr marL="571500" indent="-571500" algn="just">
              <a:buFont typeface="+mj-lt"/>
              <a:buAutoNum type="romanLcPeriod"/>
            </a:pPr>
            <a:r>
              <a:rPr lang="el-GR" sz="3400" dirty="0" smtClean="0">
                <a:latin typeface="Calibri" pitchFamily="34" charset="0"/>
              </a:rPr>
              <a:t>Με αύξηση: μεριδίου αγοράς-πωλήσεων, επενδύσεων για περαιτέρω αύξησης της παραγωγικότητας της εργασίας και του κεφαλαίου. </a:t>
            </a:r>
          </a:p>
          <a:p>
            <a:pPr marL="571500" indent="-571500" algn="just">
              <a:buFont typeface="+mj-lt"/>
              <a:buAutoNum type="romanLcPeriod"/>
            </a:pPr>
            <a:r>
              <a:rPr lang="el-GR" sz="3400" dirty="0" smtClean="0">
                <a:solidFill>
                  <a:srgbClr val="006600"/>
                </a:solidFill>
                <a:latin typeface="Calibri" pitchFamily="34" charset="0"/>
              </a:rPr>
              <a:t>Με δημιουργία μιας νέας εταιρίας σε νέα αγορά</a:t>
            </a:r>
          </a:p>
          <a:p>
            <a:pPr marL="571500" indent="-571500" algn="just">
              <a:buFont typeface="+mj-lt"/>
              <a:buAutoNum type="romanLcPeriod"/>
            </a:pPr>
            <a:r>
              <a:rPr lang="el-GR" sz="3400" dirty="0" smtClean="0">
                <a:solidFill>
                  <a:srgbClr val="0000FF"/>
                </a:solidFill>
                <a:latin typeface="Calibri" pitchFamily="34" charset="0"/>
              </a:rPr>
              <a:t>Με εξαγορά υφιστάμενης εταιρίας εγχώρια ή διασυνοριακά και τέλος</a:t>
            </a:r>
          </a:p>
          <a:p>
            <a:pPr marL="571500" indent="-571500" algn="just">
              <a:buFont typeface="+mj-lt"/>
              <a:buAutoNum type="romanLcPeriod"/>
            </a:pPr>
            <a:r>
              <a:rPr lang="el-GR" sz="3400" dirty="0" smtClean="0">
                <a:solidFill>
                  <a:srgbClr val="FF3300"/>
                </a:solidFill>
                <a:latin typeface="Calibri" pitchFamily="34" charset="0"/>
              </a:rPr>
              <a:t>Με συγχώνευση </a:t>
            </a:r>
          </a:p>
          <a:p>
            <a:endParaRPr lang="el-GR" dirty="0"/>
          </a:p>
        </p:txBody>
      </p:sp>
      <p:sp>
        <p:nvSpPr>
          <p:cNvPr id="3" name="2 - Τίτλος"/>
          <p:cNvSpPr>
            <a:spLocks noGrp="1"/>
          </p:cNvSpPr>
          <p:nvPr>
            <p:ph type="title"/>
          </p:nvPr>
        </p:nvSpPr>
        <p:spPr>
          <a:xfrm>
            <a:off x="0" y="0"/>
            <a:ext cx="9144000" cy="548680"/>
          </a:xfrm>
        </p:spPr>
        <p:txBody>
          <a:bodyPr>
            <a:normAutofit fontScale="90000"/>
          </a:bodyPr>
          <a:lstStyle/>
          <a:p>
            <a:pPr algn="ctr"/>
            <a:r>
              <a:rPr lang="el-GR" sz="3600" b="1" dirty="0" smtClean="0">
                <a:solidFill>
                  <a:srgbClr val="FFC000"/>
                </a:solidFill>
              </a:rPr>
              <a:t>ΑΝΑΓΚΑΙΟΤΗΤΑ ΔΗΜΙΟΥΡΓΙΑΣ ΟΜΙΛΩΝ</a:t>
            </a:r>
            <a:endParaRPr lang="el-GR" sz="3600" b="1" dirty="0">
              <a:solidFill>
                <a:srgbClr val="FFC000"/>
              </a:solidFill>
            </a:endParaRPr>
          </a:p>
        </p:txBody>
      </p:sp>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1196752"/>
            <a:ext cx="8784976" cy="5328592"/>
          </a:xfrm>
        </p:spPr>
        <p:txBody>
          <a:bodyPr>
            <a:normAutofit fontScale="92500"/>
          </a:bodyPr>
          <a:lstStyle/>
          <a:p>
            <a:pPr algn="just"/>
            <a:r>
              <a:rPr lang="el-GR" sz="2400" dirty="0" smtClean="0">
                <a:latin typeface="Calibri" pitchFamily="34" charset="0"/>
              </a:rPr>
              <a:t>Η απάλειψη της συμμετοχής της κυρίαρχης επιχείρησης στα ίδια κεφάλαια της θυγατρικής γίνεται με την </a:t>
            </a:r>
            <a:r>
              <a:rPr lang="el-GR" sz="2400" b="1" dirty="0" smtClean="0">
                <a:latin typeface="Calibri" pitchFamily="34" charset="0"/>
              </a:rPr>
              <a:t>μέθοδο της Αγοράς . Όπως αναφέρθηκε στο προηγούμενο κεφάλαιο, κατά την μέθοδο αυτή οι λογιστικές αξίες των επί μέρους περιουσιακών στοιχείων της θυγατρικής αναμορφώνονται , ούτως ώστε τα περιουσιακά στοιχεία της να απεικονίζουν τις τρέχουσες αξίες κατά τον χρόνο της πρώτης ενοποίησης. </a:t>
            </a:r>
          </a:p>
          <a:p>
            <a:pPr algn="just"/>
            <a:r>
              <a:rPr lang="el-GR" sz="2400" dirty="0" smtClean="0">
                <a:latin typeface="Calibri" pitchFamily="34" charset="0"/>
              </a:rPr>
              <a:t>Με το ποσό της </a:t>
            </a:r>
            <a:r>
              <a:rPr lang="el-GR" sz="2400" b="1" dirty="0" smtClean="0">
                <a:latin typeface="Calibri" pitchFamily="34" charset="0"/>
              </a:rPr>
              <a:t>θετικής διαφοράς ενοποίησης θα πρέπει να αναπροσαρμοσθούν μόνο τα περιουσιακά στοιχεία της θυγατρικής (κτίρια, οικόπεδα, βιομηχανοστάσια κ.λ.π.) ώστε οι λογιστικές αξίες αυτών να απεικονίζουν τις τρέχουσες αξίες κατά την ημερομηνία της πρώτης ενοποίησης, σύμφωνα με τον Ν. 4308/14 (ΕΛΠ).</a:t>
            </a:r>
          </a:p>
          <a:p>
            <a:pPr algn="just"/>
            <a:r>
              <a:rPr lang="el-GR" sz="2400" dirty="0" smtClean="0">
                <a:latin typeface="Calibri" pitchFamily="34" charset="0"/>
              </a:rPr>
              <a:t>Σημειώνεται ότι τα περιουσιακά στοιχεία της κυρίαρχης δεν θα υποστούν καμία μεταβολή από την παραπάνω χρεωστική διαφορά</a:t>
            </a:r>
            <a:r>
              <a:rPr lang="el-GR" sz="2400" b="1" dirty="0" smtClean="0">
                <a:latin typeface="Calibri" pitchFamily="34" charset="0"/>
              </a:rPr>
              <a:t>. </a:t>
            </a:r>
            <a:endParaRPr lang="el-GR" sz="2400" dirty="0">
              <a:latin typeface="Calibri" pitchFamily="34" charset="0"/>
            </a:endParaRPr>
          </a:p>
        </p:txBody>
      </p:sp>
      <p:sp>
        <p:nvSpPr>
          <p:cNvPr id="3" name="2 - Τίτλος"/>
          <p:cNvSpPr>
            <a:spLocks noGrp="1"/>
          </p:cNvSpPr>
          <p:nvPr>
            <p:ph type="title"/>
          </p:nvPr>
        </p:nvSpPr>
        <p:spPr>
          <a:xfrm>
            <a:off x="457200" y="152400"/>
            <a:ext cx="8229600" cy="900336"/>
          </a:xfrm>
        </p:spPr>
        <p:txBody>
          <a:bodyPr>
            <a:normAutofit/>
          </a:bodyPr>
          <a:lstStyle/>
          <a:p>
            <a:pPr algn="ctr"/>
            <a:r>
              <a:rPr lang="el-GR" sz="2600" b="1" dirty="0" smtClean="0">
                <a:solidFill>
                  <a:srgbClr val="002060"/>
                </a:solidFill>
              </a:rPr>
              <a:t>Κατανομή Θετικής- Χρεωστικής Διαφοράς Ενοποίησης στα Περιουσιακά Στοιχεία της Θυγατρικής </a:t>
            </a:r>
            <a:endParaRPr lang="el-GR" sz="2600" dirty="0">
              <a:solidFill>
                <a:srgbClr val="002060"/>
              </a:solidFill>
            </a:endParaRP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457200" y="764704"/>
            <a:ext cx="8229600" cy="5616624"/>
          </a:xfrm>
        </p:spPr>
        <p:txBody>
          <a:bodyPr>
            <a:normAutofit/>
          </a:bodyPr>
          <a:lstStyle/>
          <a:p>
            <a:pPr algn="just"/>
            <a:r>
              <a:rPr lang="el-GR" dirty="0" smtClean="0">
                <a:latin typeface="Calibri" pitchFamily="34" charset="0"/>
              </a:rPr>
              <a:t>Στις 31.12.2015 η επιχείρηση </a:t>
            </a:r>
            <a:r>
              <a:rPr lang="el-GR" b="1" dirty="0" smtClean="0">
                <a:solidFill>
                  <a:srgbClr val="C00000"/>
                </a:solidFill>
                <a:latin typeface="Calibri" pitchFamily="34" charset="0"/>
              </a:rPr>
              <a:t>Κ</a:t>
            </a:r>
            <a:r>
              <a:rPr lang="el-GR" dirty="0" smtClean="0">
                <a:latin typeface="Calibri" pitchFamily="34" charset="0"/>
              </a:rPr>
              <a:t> αγόρασε το 100% των μετοχών της επιχείρησης </a:t>
            </a:r>
            <a:r>
              <a:rPr lang="el-GR" b="1" dirty="0" smtClean="0">
                <a:solidFill>
                  <a:srgbClr val="0000CC"/>
                </a:solidFill>
                <a:latin typeface="Calibri" pitchFamily="34" charset="0"/>
              </a:rPr>
              <a:t>Ε</a:t>
            </a:r>
            <a:r>
              <a:rPr lang="el-GR" dirty="0" smtClean="0">
                <a:latin typeface="Calibri" pitchFamily="34" charset="0"/>
              </a:rPr>
              <a:t> επειδή ενδιαφέρεται να αποκτήσει τα κτίρια της, που αποτελούν το μόνο περιουσιακό της στοιχείο και έχουν λογιστική αξία 1.000 ευρώ την ημέρα της αγοράς, ενώ η τρέχουσα αξία των ανέρχεται σε 1.500 ευρώ, ποσό το οποίο κατέβαλε η </a:t>
            </a:r>
            <a:r>
              <a:rPr lang="el-GR" b="1" dirty="0" smtClean="0">
                <a:solidFill>
                  <a:srgbClr val="C00000"/>
                </a:solidFill>
                <a:latin typeface="Calibri" pitchFamily="34" charset="0"/>
              </a:rPr>
              <a:t>Κ</a:t>
            </a:r>
            <a:r>
              <a:rPr lang="el-GR" dirty="0" smtClean="0">
                <a:latin typeface="Calibri" pitchFamily="34" charset="0"/>
              </a:rPr>
              <a:t> στην </a:t>
            </a:r>
            <a:r>
              <a:rPr lang="el-GR" b="1" dirty="0" smtClean="0">
                <a:solidFill>
                  <a:srgbClr val="0000CC"/>
                </a:solidFill>
                <a:latin typeface="Calibri" pitchFamily="34" charset="0"/>
              </a:rPr>
              <a:t>Ε</a:t>
            </a:r>
            <a:r>
              <a:rPr lang="el-GR" dirty="0" smtClean="0">
                <a:latin typeface="Calibri" pitchFamily="34" charset="0"/>
              </a:rPr>
              <a:t>. </a:t>
            </a:r>
          </a:p>
          <a:p>
            <a:pPr algn="just"/>
            <a:r>
              <a:rPr lang="el-GR" dirty="0" smtClean="0">
                <a:latin typeface="Calibri" pitchFamily="34" charset="0"/>
              </a:rPr>
              <a:t>Ο όμιλος επιχειρήσεων </a:t>
            </a:r>
            <a:r>
              <a:rPr lang="el-GR" b="1" dirty="0" smtClean="0">
                <a:solidFill>
                  <a:srgbClr val="FFC000"/>
                </a:solidFill>
                <a:latin typeface="Calibri" pitchFamily="34" charset="0"/>
              </a:rPr>
              <a:t>Κ+Ε</a:t>
            </a:r>
            <a:r>
              <a:rPr lang="el-GR" dirty="0" smtClean="0">
                <a:latin typeface="Calibri" pitchFamily="34" charset="0"/>
              </a:rPr>
              <a:t> θα καταρτίσει πρώτη φορά ενοποιημένο ισολογισμό στις 31-12-2016 , με πρώτο φορολογικό έτος ενοποίησης το 1.1-31.12.2016. </a:t>
            </a:r>
          </a:p>
          <a:p>
            <a:pPr algn="just"/>
            <a:r>
              <a:rPr lang="el-GR" dirty="0" smtClean="0">
                <a:latin typeface="Calibri" pitchFamily="34" charset="0"/>
              </a:rPr>
              <a:t>Οι ετήσιες οικονομικές καταστάσεις που συνέταξαν οι επιχειρήσεις Κ και Ε, στις 31-12-2016, έχουν ως εξής: </a:t>
            </a:r>
            <a:endParaRPr lang="el-GR" dirty="0">
              <a:latin typeface="Calibri" pitchFamily="34" charset="0"/>
            </a:endParaRPr>
          </a:p>
        </p:txBody>
      </p:sp>
      <p:sp>
        <p:nvSpPr>
          <p:cNvPr id="3" name="2 - Τίτλος"/>
          <p:cNvSpPr>
            <a:spLocks noGrp="1"/>
          </p:cNvSpPr>
          <p:nvPr>
            <p:ph type="title"/>
          </p:nvPr>
        </p:nvSpPr>
        <p:spPr>
          <a:xfrm>
            <a:off x="457200" y="152400"/>
            <a:ext cx="8229600" cy="684312"/>
          </a:xfrm>
        </p:spPr>
        <p:txBody>
          <a:bodyPr>
            <a:normAutofit fontScale="90000"/>
          </a:bodyPr>
          <a:lstStyle/>
          <a:p>
            <a:r>
              <a:rPr lang="el-GR" dirty="0" smtClean="0">
                <a:solidFill>
                  <a:srgbClr val="002060"/>
                </a:solidFill>
              </a:rPr>
              <a:t>ΠΑΡΑΔΕΙΓΜΑ</a:t>
            </a:r>
            <a:endParaRPr lang="el-GR" dirty="0">
              <a:solidFill>
                <a:srgbClr val="002060"/>
              </a:solidFill>
            </a:endParaRP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251521" y="260648"/>
            <a:ext cx="8712967" cy="6264695"/>
          </a:xfrm>
          <a:prstGeom prst="rect">
            <a:avLst/>
          </a:prstGeom>
          <a:noFill/>
          <a:ln w="9525">
            <a:noFill/>
            <a:miter lim="800000"/>
            <a:headEnd/>
            <a:tailEnd/>
          </a:ln>
        </p:spPr>
      </p:pic>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908720"/>
            <a:ext cx="8640960" cy="5688632"/>
          </a:xfrm>
        </p:spPr>
        <p:txBody>
          <a:bodyPr/>
          <a:lstStyle/>
          <a:p>
            <a:pPr algn="just"/>
            <a:r>
              <a:rPr lang="el-GR" dirty="0" smtClean="0"/>
              <a:t>Οι λογιστικές εγγραφές </a:t>
            </a:r>
            <a:r>
              <a:rPr lang="el-GR" b="1" dirty="0" smtClean="0"/>
              <a:t>αναμόρφωσης των ετήσιων οικονομικών καταστάσεων κάθε </a:t>
            </a:r>
            <a:r>
              <a:rPr lang="el-GR" dirty="0" smtClean="0"/>
              <a:t>επιχείρησης, είναι οι ακόλουθες:  </a:t>
            </a:r>
            <a:r>
              <a:rPr lang="el-GR" dirty="0" smtClean="0">
                <a:solidFill>
                  <a:srgbClr val="002060"/>
                </a:solidFill>
              </a:rPr>
              <a:t>ΗΜΕΡΟΛΟΓΙΟ ΕΝΟΠΟΙΗΣΗΣ ΤΗΣ </a:t>
            </a:r>
            <a:r>
              <a:rPr lang="el-GR" b="1" dirty="0" smtClean="0">
                <a:solidFill>
                  <a:srgbClr val="002060"/>
                </a:solidFill>
              </a:rPr>
              <a:t>(Κ)</a:t>
            </a:r>
            <a:endParaRPr lang="el-GR" b="1" dirty="0">
              <a:solidFill>
                <a:srgbClr val="002060"/>
              </a:solidFill>
            </a:endParaRPr>
          </a:p>
        </p:txBody>
      </p:sp>
      <p:sp>
        <p:nvSpPr>
          <p:cNvPr id="3" name="2 - Τίτλος"/>
          <p:cNvSpPr>
            <a:spLocks noGrp="1"/>
          </p:cNvSpPr>
          <p:nvPr>
            <p:ph type="title"/>
          </p:nvPr>
        </p:nvSpPr>
        <p:spPr>
          <a:xfrm>
            <a:off x="179512" y="152400"/>
            <a:ext cx="8784976" cy="756320"/>
          </a:xfrm>
        </p:spPr>
        <p:txBody>
          <a:bodyPr/>
          <a:lstStyle/>
          <a:p>
            <a:r>
              <a:rPr lang="el-GR" b="1" dirty="0" smtClean="0">
                <a:solidFill>
                  <a:srgbClr val="002060"/>
                </a:solidFill>
              </a:rPr>
              <a:t>Ενέργειες </a:t>
            </a:r>
            <a:endParaRPr lang="el-GR" dirty="0">
              <a:solidFill>
                <a:srgbClr val="002060"/>
              </a:solidFill>
            </a:endParaRPr>
          </a:p>
        </p:txBody>
      </p:sp>
      <p:pic>
        <p:nvPicPr>
          <p:cNvPr id="16386" name="Picture 2"/>
          <p:cNvPicPr>
            <a:picLocks noChangeAspect="1" noChangeArrowheads="1"/>
          </p:cNvPicPr>
          <p:nvPr/>
        </p:nvPicPr>
        <p:blipFill>
          <a:blip r:embed="rId2" cstate="print"/>
          <a:srcRect/>
          <a:stretch>
            <a:fillRect/>
          </a:stretch>
        </p:blipFill>
        <p:spPr bwMode="auto">
          <a:xfrm>
            <a:off x="179512" y="2276872"/>
            <a:ext cx="8784976" cy="4392488"/>
          </a:xfrm>
          <a:prstGeom prst="rect">
            <a:avLst/>
          </a:prstGeom>
          <a:noFill/>
          <a:ln w="9525">
            <a:noFill/>
            <a:miter lim="800000"/>
            <a:headEnd/>
            <a:tailEnd/>
          </a:ln>
        </p:spPr>
      </p:pic>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251521" y="332656"/>
            <a:ext cx="8640960" cy="6264696"/>
          </a:xfrm>
          <a:prstGeom prst="rect">
            <a:avLst/>
          </a:prstGeom>
          <a:noFill/>
          <a:ln w="9525">
            <a:noFill/>
            <a:miter lim="800000"/>
            <a:headEnd/>
            <a:tailEnd/>
          </a:ln>
        </p:spPr>
      </p:pic>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836712"/>
            <a:ext cx="8712968" cy="5760640"/>
          </a:xfrm>
        </p:spPr>
        <p:txBody>
          <a:bodyPr>
            <a:normAutofit fontScale="92500"/>
          </a:bodyPr>
          <a:lstStyle/>
          <a:p>
            <a:pPr algn="just"/>
            <a:r>
              <a:rPr lang="el-GR" dirty="0" smtClean="0">
                <a:solidFill>
                  <a:srgbClr val="FFFF00"/>
                </a:solidFill>
                <a:latin typeface="Calibri" pitchFamily="34" charset="0"/>
              </a:rPr>
              <a:t>Οι λογιστικές αξίες των μετοχών στο κεφάλαιο των οντοτήτων που περιλαμβάνονται στην ενοποίηση συμψηφίζονται έναντι της αναλογίας που αντιπροσωπεύουν στην καθαρή θέση εκείνων των οντοτήτων, ως εξής: </a:t>
            </a:r>
          </a:p>
          <a:p>
            <a:pPr algn="just"/>
            <a:r>
              <a:rPr lang="el-GR" dirty="0" smtClean="0">
                <a:solidFill>
                  <a:srgbClr val="0000FF"/>
                </a:solidFill>
                <a:latin typeface="Calibri" pitchFamily="34" charset="0"/>
              </a:rPr>
              <a:t>α) εκτός της περίπτωσης μετοχών στο κεφάλαιο της μητρικής οντότητας που κατέχονται είτε από την ίδια την οντότητα είτε από άλλη οντότητα που περιλαμβάνεται στην ενοποίηση, οι οποίες αντιμετωπίζονται </a:t>
            </a:r>
            <a:r>
              <a:rPr lang="el-GR" b="1" dirty="0" smtClean="0">
                <a:solidFill>
                  <a:srgbClr val="0000FF"/>
                </a:solidFill>
                <a:latin typeface="Calibri" pitchFamily="34" charset="0"/>
              </a:rPr>
              <a:t>ως ίδιες μετοχές σύμφωνα με τον παρόντα νόμο, ο εν λόγω συμψηφισμός γίνεται με βάση τις λογιστικές αξίες που υπάρχουν κατά την ημερομηνία που εκείνες οι οντότητες περιελήφθησαν στην ενοποίηση για πρώτη φορά. Οι διαφορές που προκύπτουν από τον συμψηφισμό κατανέμονται, στο βαθμό που είναι δυνατόν, σε εκείνα τα στοιχεία του ενοποιημένου ισολογισμού, των οποίων οι εύλογες αξίες είναι μεγαλύτερες ή μικρότερες από τις λογιστικές αξίες τους. </a:t>
            </a:r>
            <a:endParaRPr lang="el-GR" dirty="0">
              <a:solidFill>
                <a:srgbClr val="0000FF"/>
              </a:solidFill>
              <a:latin typeface="Calibri" pitchFamily="34" charset="0"/>
            </a:endParaRPr>
          </a:p>
        </p:txBody>
      </p:sp>
      <p:sp>
        <p:nvSpPr>
          <p:cNvPr id="3" name="2 - Τίτλος"/>
          <p:cNvSpPr>
            <a:spLocks noGrp="1"/>
          </p:cNvSpPr>
          <p:nvPr>
            <p:ph type="title"/>
          </p:nvPr>
        </p:nvSpPr>
        <p:spPr>
          <a:xfrm>
            <a:off x="457200" y="152400"/>
            <a:ext cx="8229600" cy="684312"/>
          </a:xfrm>
        </p:spPr>
        <p:txBody>
          <a:bodyPr>
            <a:normAutofit/>
          </a:bodyPr>
          <a:lstStyle/>
          <a:p>
            <a:pPr algn="ctr"/>
            <a:r>
              <a:rPr lang="el-GR" sz="3200" b="1" dirty="0" smtClean="0">
                <a:solidFill>
                  <a:srgbClr val="C00000"/>
                </a:solidFill>
                <a:latin typeface="Calibri" pitchFamily="34" charset="0"/>
              </a:rPr>
              <a:t>Μη Κατανομή Θετικής Διαφοράς Ενοποίησης (1)</a:t>
            </a:r>
            <a:endParaRPr lang="el-GR" sz="3200" dirty="0">
              <a:solidFill>
                <a:srgbClr val="C00000"/>
              </a:solidFill>
              <a:latin typeface="Calibri" pitchFamily="34" charset="0"/>
            </a:endParaRP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836712"/>
            <a:ext cx="8712968" cy="5688632"/>
          </a:xfrm>
        </p:spPr>
        <p:txBody>
          <a:bodyPr>
            <a:normAutofit/>
          </a:bodyPr>
          <a:lstStyle/>
          <a:p>
            <a:pPr algn="just"/>
            <a:r>
              <a:rPr lang="el-GR" sz="2800" b="1" dirty="0" smtClean="0">
                <a:solidFill>
                  <a:srgbClr val="006600"/>
                </a:solidFill>
                <a:latin typeface="Calibri" pitchFamily="34" charset="0"/>
              </a:rPr>
              <a:t>β) Η διαφορά που απομένει μετά την εφαρμογή της περίπτωσης (α) αφορά υπεραξία και αντιμετωπίζεται λογιστικά ως εξής: </a:t>
            </a:r>
          </a:p>
          <a:p>
            <a:pPr lvl="1" algn="just"/>
            <a:r>
              <a:rPr lang="el-GR" sz="2600" b="1" dirty="0" smtClean="0">
                <a:solidFill>
                  <a:srgbClr val="0070C0"/>
                </a:solidFill>
                <a:latin typeface="Calibri" pitchFamily="34" charset="0"/>
              </a:rPr>
              <a:t>β1) Η θετική διαφορά εμφανίζεται στον ενοποιημένο ισολογισμό ως περιουσιακό στοιχείο με τον τίτλο </a:t>
            </a:r>
            <a:r>
              <a:rPr lang="el-GR" sz="2600" b="1" dirty="0" smtClean="0">
                <a:solidFill>
                  <a:srgbClr val="FFFF00"/>
                </a:solidFill>
                <a:latin typeface="Calibri" pitchFamily="34" charset="0"/>
              </a:rPr>
              <a:t>«Yπεραξία» </a:t>
            </a:r>
            <a:r>
              <a:rPr lang="el-GR" sz="2600" b="1" dirty="0" smtClean="0">
                <a:solidFill>
                  <a:srgbClr val="0070C0"/>
                </a:solidFill>
                <a:latin typeface="Calibri" pitchFamily="34" charset="0"/>
              </a:rPr>
              <a:t>και αντιμετωπίζεται, κατά περίπτωση, βάσει των παραγράφων 3(α)(6) ή 3(α)(7) του άρθρου 18. </a:t>
            </a:r>
          </a:p>
          <a:p>
            <a:pPr lvl="1" algn="just"/>
            <a:endParaRPr lang="el-GR" sz="2600" b="1" dirty="0" smtClean="0">
              <a:solidFill>
                <a:srgbClr val="0070C0"/>
              </a:solidFill>
              <a:latin typeface="Calibri" pitchFamily="34" charset="0"/>
            </a:endParaRPr>
          </a:p>
          <a:p>
            <a:pPr lvl="1" algn="just"/>
            <a:r>
              <a:rPr lang="el-GR" sz="2600" b="1" dirty="0" smtClean="0">
                <a:solidFill>
                  <a:srgbClr val="7030A0"/>
                </a:solidFill>
                <a:latin typeface="Calibri" pitchFamily="34" charset="0"/>
              </a:rPr>
              <a:t>β2) Η αρνητική διαφορά που υποδηλώνει αγορά σε τιμή ευκαιρίας μεταφέρεται άμεσα στα αποτελέσματα των ενοποιημένων χρηματοοικονομικών καταστάσεων ως κέρδος. </a:t>
            </a:r>
            <a:endParaRPr lang="el-GR" sz="2600" dirty="0">
              <a:solidFill>
                <a:srgbClr val="7030A0"/>
              </a:solidFill>
              <a:latin typeface="Calibri" pitchFamily="34" charset="0"/>
            </a:endParaRPr>
          </a:p>
        </p:txBody>
      </p:sp>
      <p:sp>
        <p:nvSpPr>
          <p:cNvPr id="3" name="2 - Τίτλος"/>
          <p:cNvSpPr>
            <a:spLocks noGrp="1"/>
          </p:cNvSpPr>
          <p:nvPr>
            <p:ph type="title"/>
          </p:nvPr>
        </p:nvSpPr>
        <p:spPr>
          <a:xfrm>
            <a:off x="457200" y="152400"/>
            <a:ext cx="8229600" cy="612304"/>
          </a:xfrm>
        </p:spPr>
        <p:txBody>
          <a:bodyPr>
            <a:normAutofit/>
          </a:bodyPr>
          <a:lstStyle/>
          <a:p>
            <a:pPr algn="ctr"/>
            <a:r>
              <a:rPr lang="el-GR" sz="3200" b="1" dirty="0" smtClean="0">
                <a:solidFill>
                  <a:srgbClr val="C00000"/>
                </a:solidFill>
                <a:latin typeface="Calibri" pitchFamily="34" charset="0"/>
              </a:rPr>
              <a:t>Μη Κατανομή Θετικής Διαφοράς Ενοποίησης (2)</a:t>
            </a:r>
            <a:endParaRPr lang="el-GR" sz="3200" dirty="0"/>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980728"/>
            <a:ext cx="8712968" cy="5616624"/>
          </a:xfrm>
        </p:spPr>
        <p:txBody>
          <a:bodyPr>
            <a:normAutofit/>
          </a:bodyPr>
          <a:lstStyle/>
          <a:p>
            <a:pPr algn="just"/>
            <a:r>
              <a:rPr lang="el-GR" dirty="0" smtClean="0">
                <a:latin typeface="Calibri" pitchFamily="34" charset="0"/>
              </a:rPr>
              <a:t>Η επιχείρηση </a:t>
            </a:r>
            <a:r>
              <a:rPr lang="el-GR" b="1" dirty="0" smtClean="0">
                <a:solidFill>
                  <a:schemeClr val="accent2">
                    <a:lumMod val="50000"/>
                  </a:schemeClr>
                </a:solidFill>
                <a:latin typeface="Calibri" pitchFamily="34" charset="0"/>
              </a:rPr>
              <a:t>Κ</a:t>
            </a:r>
            <a:r>
              <a:rPr lang="el-GR" dirty="0" smtClean="0">
                <a:latin typeface="Calibri" pitchFamily="34" charset="0"/>
              </a:rPr>
              <a:t>, αγόρασε στις 20-12-2015, το 100% των μετοχών της επιχείρησης </a:t>
            </a:r>
            <a:r>
              <a:rPr lang="el-GR" b="1" dirty="0" smtClean="0">
                <a:solidFill>
                  <a:schemeClr val="tx2">
                    <a:lumMod val="50000"/>
                  </a:schemeClr>
                </a:solidFill>
                <a:latin typeface="Calibri" pitchFamily="34" charset="0"/>
              </a:rPr>
              <a:t>Ε</a:t>
            </a:r>
            <a:r>
              <a:rPr lang="el-GR" dirty="0" smtClean="0">
                <a:latin typeface="Calibri" pitchFamily="34" charset="0"/>
              </a:rPr>
              <a:t> αντί 1.000 ευρώ. Ο όμιλος επιχειρήσεων </a:t>
            </a:r>
            <a:r>
              <a:rPr lang="el-GR" b="1" dirty="0" smtClean="0">
                <a:solidFill>
                  <a:schemeClr val="accent5">
                    <a:lumMod val="50000"/>
                  </a:schemeClr>
                </a:solidFill>
                <a:latin typeface="Calibri" pitchFamily="34" charset="0"/>
              </a:rPr>
              <a:t>Κ+Ε</a:t>
            </a:r>
            <a:r>
              <a:rPr lang="el-GR" dirty="0" smtClean="0">
                <a:latin typeface="Calibri" pitchFamily="34" charset="0"/>
              </a:rPr>
              <a:t> θα καταρτίσει πρώτη φορά ενοποιημένο ισολογισμό στις 31/12/2015, με πρώτο φορολογικό έτος ενοποίησης το 1/1 – 31/12/2015. </a:t>
            </a:r>
          </a:p>
          <a:p>
            <a:pPr algn="just"/>
            <a:r>
              <a:rPr lang="el-GR" dirty="0" smtClean="0">
                <a:latin typeface="Calibri" pitchFamily="34" charset="0"/>
              </a:rPr>
              <a:t>Η απάλειψη της συμμετοχής της μητρικής στα ίδια κεφάλαια της θυγατρικής </a:t>
            </a:r>
            <a:r>
              <a:rPr lang="el-GR" b="1" dirty="0" smtClean="0">
                <a:solidFill>
                  <a:schemeClr val="tx2">
                    <a:lumMod val="50000"/>
                  </a:schemeClr>
                </a:solidFill>
                <a:latin typeface="Calibri" pitchFamily="34" charset="0"/>
              </a:rPr>
              <a:t>Ε</a:t>
            </a:r>
            <a:r>
              <a:rPr lang="el-GR" dirty="0" smtClean="0">
                <a:latin typeface="Calibri" pitchFamily="34" charset="0"/>
              </a:rPr>
              <a:t> θα γίνει με βάση </a:t>
            </a:r>
            <a:r>
              <a:rPr lang="el-GR" b="1" dirty="0" smtClean="0">
                <a:latin typeface="Calibri" pitchFamily="34" charset="0"/>
              </a:rPr>
              <a:t>τα ίδια κεφάλαιά της που ανήρχοντο σε 800€, κατά την ημερομηνία της πρώτης ενοποίησης 1.1.2015. </a:t>
            </a:r>
          </a:p>
          <a:p>
            <a:pPr algn="just"/>
            <a:r>
              <a:rPr lang="el-GR" dirty="0" smtClean="0">
                <a:latin typeface="Calibri" pitchFamily="34" charset="0"/>
              </a:rPr>
              <a:t>Οι ετήσιες οικονομικές καταστάσεις που συνέταξαν οι επιχειρήσεις του ομίλου </a:t>
            </a:r>
            <a:r>
              <a:rPr lang="el-GR" b="1" dirty="0" smtClean="0">
                <a:solidFill>
                  <a:schemeClr val="accent2">
                    <a:lumMod val="50000"/>
                  </a:schemeClr>
                </a:solidFill>
                <a:latin typeface="Calibri" pitchFamily="34" charset="0"/>
              </a:rPr>
              <a:t>Κ</a:t>
            </a:r>
            <a:r>
              <a:rPr lang="el-GR" dirty="0" smtClean="0">
                <a:latin typeface="Calibri" pitchFamily="34" charset="0"/>
              </a:rPr>
              <a:t>, στις 31/12 του φορολογικού έτους 1/1 – 31/12/2015, έχουν ως εξής: </a:t>
            </a:r>
            <a:endParaRPr lang="el-GR" dirty="0">
              <a:latin typeface="Calibri" pitchFamily="34" charset="0"/>
            </a:endParaRPr>
          </a:p>
        </p:txBody>
      </p:sp>
      <p:sp>
        <p:nvSpPr>
          <p:cNvPr id="3" name="2 - Τίτλος"/>
          <p:cNvSpPr>
            <a:spLocks noGrp="1"/>
          </p:cNvSpPr>
          <p:nvPr>
            <p:ph type="title"/>
          </p:nvPr>
        </p:nvSpPr>
        <p:spPr>
          <a:xfrm>
            <a:off x="457200" y="152400"/>
            <a:ext cx="8229600" cy="828328"/>
          </a:xfrm>
        </p:spPr>
        <p:txBody>
          <a:bodyPr/>
          <a:lstStyle/>
          <a:p>
            <a:r>
              <a:rPr lang="el-GR" b="1" dirty="0" smtClean="0">
                <a:solidFill>
                  <a:schemeClr val="tx2">
                    <a:lumMod val="50000"/>
                  </a:schemeClr>
                </a:solidFill>
              </a:rPr>
              <a:t>Παράδειγμα</a:t>
            </a:r>
            <a:endParaRPr lang="el-GR" b="1" dirty="0">
              <a:solidFill>
                <a:schemeClr val="tx2">
                  <a:lumMod val="50000"/>
                </a:schemeClr>
              </a:solidFill>
            </a:endParaRP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79512" y="138113"/>
            <a:ext cx="8784976" cy="6581775"/>
          </a:xfrm>
          <a:prstGeom prst="rect">
            <a:avLst/>
          </a:prstGeom>
          <a:noFill/>
          <a:ln w="9525">
            <a:noFill/>
            <a:miter lim="800000"/>
            <a:headEnd/>
            <a:tailEnd/>
          </a:ln>
        </p:spPr>
      </p:pic>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692696"/>
            <a:ext cx="8712968" cy="5904656"/>
          </a:xfrm>
        </p:spPr>
        <p:txBody>
          <a:bodyPr>
            <a:normAutofit/>
          </a:bodyPr>
          <a:lstStyle/>
          <a:p>
            <a:pPr algn="just"/>
            <a:r>
              <a:rPr lang="el-GR" sz="2400" dirty="0" smtClean="0">
                <a:latin typeface="Calibri" pitchFamily="34" charset="0"/>
              </a:rPr>
              <a:t>Οι λογιστικές εγγραφές </a:t>
            </a:r>
            <a:r>
              <a:rPr lang="el-GR" sz="2400" b="1" dirty="0" smtClean="0">
                <a:latin typeface="Calibri" pitchFamily="34" charset="0"/>
              </a:rPr>
              <a:t>αναμόρφωσης των ετήσιων οικονομικών καταστάσεων κάθε </a:t>
            </a:r>
            <a:r>
              <a:rPr lang="el-GR" sz="2400" dirty="0" smtClean="0">
                <a:latin typeface="Calibri" pitchFamily="34" charset="0"/>
              </a:rPr>
              <a:t>επιχείρησης , είναι οι ακόλουθες: </a:t>
            </a:r>
            <a:endParaRPr lang="el-GR" sz="2400" dirty="0">
              <a:latin typeface="Calibri" pitchFamily="34" charset="0"/>
            </a:endParaRPr>
          </a:p>
        </p:txBody>
      </p:sp>
      <p:sp>
        <p:nvSpPr>
          <p:cNvPr id="3" name="2 - Τίτλος"/>
          <p:cNvSpPr>
            <a:spLocks noGrp="1"/>
          </p:cNvSpPr>
          <p:nvPr>
            <p:ph type="title"/>
          </p:nvPr>
        </p:nvSpPr>
        <p:spPr>
          <a:xfrm>
            <a:off x="457200" y="152400"/>
            <a:ext cx="8229600" cy="612304"/>
          </a:xfrm>
        </p:spPr>
        <p:txBody>
          <a:bodyPr>
            <a:normAutofit fontScale="90000"/>
          </a:bodyPr>
          <a:lstStyle/>
          <a:p>
            <a:pPr algn="ctr"/>
            <a:r>
              <a:rPr lang="el-GR" b="1" dirty="0" smtClean="0">
                <a:solidFill>
                  <a:schemeClr val="accent2">
                    <a:lumMod val="50000"/>
                  </a:schemeClr>
                </a:solidFill>
              </a:rPr>
              <a:t>ΛΟΓΙΣΤΙΚΕΣ ΕΝΕΡΓΕΙΕΣ</a:t>
            </a:r>
            <a:endParaRPr lang="el-GR" b="1" dirty="0">
              <a:solidFill>
                <a:schemeClr val="accent2">
                  <a:lumMod val="50000"/>
                </a:schemeClr>
              </a:solidFill>
            </a:endParaRPr>
          </a:p>
        </p:txBody>
      </p:sp>
      <p:pic>
        <p:nvPicPr>
          <p:cNvPr id="2050" name="Picture 2"/>
          <p:cNvPicPr>
            <a:picLocks noChangeAspect="1" noChangeArrowheads="1"/>
          </p:cNvPicPr>
          <p:nvPr/>
        </p:nvPicPr>
        <p:blipFill>
          <a:blip r:embed="rId2" cstate="print"/>
          <a:srcRect/>
          <a:stretch>
            <a:fillRect/>
          </a:stretch>
        </p:blipFill>
        <p:spPr bwMode="auto">
          <a:xfrm>
            <a:off x="251520" y="1484784"/>
            <a:ext cx="8640960" cy="5158904"/>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0" y="1"/>
            <a:ext cx="9144000" cy="980728"/>
          </a:xfrm>
        </p:spPr>
        <p:txBody>
          <a:bodyPr>
            <a:noAutofit/>
          </a:bodyPr>
          <a:lstStyle/>
          <a:p>
            <a:pPr algn="ctr"/>
            <a:r>
              <a:rPr lang="el-GR" sz="4000" b="1" dirty="0" smtClean="0">
                <a:solidFill>
                  <a:schemeClr val="accent5">
                    <a:lumMod val="50000"/>
                  </a:schemeClr>
                </a:solidFill>
              </a:rPr>
              <a:t>Εξαγορές και Συγχωνεύσεις</a:t>
            </a:r>
            <a:endParaRPr lang="en-GB" sz="4000" b="1" dirty="0" smtClean="0">
              <a:solidFill>
                <a:schemeClr val="accent5">
                  <a:lumMod val="50000"/>
                </a:schemeClr>
              </a:solidFill>
            </a:endParaRPr>
          </a:p>
        </p:txBody>
      </p:sp>
      <p:sp>
        <p:nvSpPr>
          <p:cNvPr id="3077" name="Rectangle 3"/>
          <p:cNvSpPr>
            <a:spLocks noGrp="1" noChangeArrowheads="1"/>
          </p:cNvSpPr>
          <p:nvPr>
            <p:ph type="body" sz="half" idx="1"/>
          </p:nvPr>
        </p:nvSpPr>
        <p:spPr>
          <a:xfrm>
            <a:off x="304800" y="1052736"/>
            <a:ext cx="8659688" cy="5472608"/>
          </a:xfrm>
        </p:spPr>
        <p:txBody>
          <a:bodyPr>
            <a:noAutofit/>
          </a:bodyPr>
          <a:lstStyle/>
          <a:p>
            <a:pPr algn="just">
              <a:lnSpc>
                <a:spcPct val="150000"/>
              </a:lnSpc>
            </a:pPr>
            <a:r>
              <a:rPr lang="el-GR" dirty="0" smtClean="0">
                <a:solidFill>
                  <a:schemeClr val="bg1"/>
                </a:solidFill>
                <a:latin typeface="Calibri" pitchFamily="34" charset="0"/>
              </a:rPr>
              <a:t>Οι εξαγορές και οι συγχωνεύσεις είναι μορφές επιχειρησιακής στρατηγικής που</a:t>
            </a:r>
            <a:r>
              <a:rPr lang="en-GB" dirty="0" smtClean="0">
                <a:solidFill>
                  <a:schemeClr val="bg1"/>
                </a:solidFill>
                <a:latin typeface="Calibri" pitchFamily="34" charset="0"/>
              </a:rPr>
              <a:t> </a:t>
            </a:r>
            <a:r>
              <a:rPr lang="el-GR" dirty="0" smtClean="0">
                <a:solidFill>
                  <a:schemeClr val="bg1"/>
                </a:solidFill>
                <a:latin typeface="Calibri" pitchFamily="34" charset="0"/>
              </a:rPr>
              <a:t>σχετίζονται με φάσεις ανάπτυξης, ολοκλήρωσης και επέκτασης δραστηριοτήτων. </a:t>
            </a:r>
            <a:endParaRPr lang="en-GB" dirty="0" smtClean="0">
              <a:solidFill>
                <a:schemeClr val="bg1"/>
              </a:solidFill>
              <a:latin typeface="Calibri" pitchFamily="34" charset="0"/>
            </a:endParaRPr>
          </a:p>
          <a:p>
            <a:pPr algn="just">
              <a:lnSpc>
                <a:spcPct val="150000"/>
              </a:lnSpc>
            </a:pPr>
            <a:r>
              <a:rPr lang="el-GR" dirty="0" smtClean="0">
                <a:solidFill>
                  <a:schemeClr val="bg1"/>
                </a:solidFill>
                <a:latin typeface="Calibri" pitchFamily="34" charset="0"/>
              </a:rPr>
              <a:t>Οι</a:t>
            </a:r>
            <a:r>
              <a:rPr lang="en-GB" dirty="0" smtClean="0">
                <a:solidFill>
                  <a:schemeClr val="bg1"/>
                </a:solidFill>
                <a:latin typeface="Calibri" pitchFamily="34" charset="0"/>
              </a:rPr>
              <a:t> </a:t>
            </a:r>
            <a:r>
              <a:rPr lang="el-GR" dirty="0" smtClean="0">
                <a:solidFill>
                  <a:schemeClr val="bg1"/>
                </a:solidFill>
                <a:latin typeface="Calibri" pitchFamily="34" charset="0"/>
              </a:rPr>
              <a:t>έννοιες αυτές, πολλές φορές συγχέονται.</a:t>
            </a:r>
          </a:p>
          <a:p>
            <a:pPr algn="just">
              <a:lnSpc>
                <a:spcPct val="150000"/>
              </a:lnSpc>
            </a:pPr>
            <a:r>
              <a:rPr lang="el-GR" dirty="0" smtClean="0">
                <a:solidFill>
                  <a:schemeClr val="bg1"/>
                </a:solidFill>
                <a:latin typeface="Calibri" pitchFamily="34" charset="0"/>
              </a:rPr>
              <a:t>Οι συγχωνεύσεις και εξαγορές αποτελούν τη δίοδο                  µε την οποία µια επιχείρηση βρίσκει πρόσβαση σε νέους πόρους, αυξάνοντας τα εισοδήµατά της και βελτιώνοντας       την ανταγωνιστικότητά της στην αγορά.</a:t>
            </a:r>
          </a:p>
        </p:txBody>
      </p:sp>
    </p:spTree>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836712"/>
            <a:ext cx="8568952" cy="5760640"/>
          </a:xfrm>
        </p:spPr>
        <p:txBody>
          <a:bodyPr>
            <a:normAutofit/>
          </a:bodyPr>
          <a:lstStyle/>
          <a:p>
            <a:pPr algn="just"/>
            <a:r>
              <a:rPr lang="el-GR" sz="2000" b="1" dirty="0" smtClean="0">
                <a:latin typeface="Calibri" pitchFamily="34" charset="0"/>
              </a:rPr>
              <a:t>Το ΔΠΧΠ3 προβλέπει ότι αν η διαφορά ενοποίησης συνιστά </a:t>
            </a:r>
            <a:r>
              <a:rPr lang="el-GR" sz="2000" b="1" dirty="0" smtClean="0">
                <a:solidFill>
                  <a:schemeClr val="tx2">
                    <a:lumMod val="50000"/>
                  </a:schemeClr>
                </a:solidFill>
                <a:latin typeface="Calibri" pitchFamily="34" charset="0"/>
              </a:rPr>
              <a:t>«υπεραξία επιχείρησης»</a:t>
            </a:r>
            <a:r>
              <a:rPr lang="el-GR" sz="2000" b="1" dirty="0" smtClean="0">
                <a:latin typeface="Calibri" pitchFamily="34" charset="0"/>
              </a:rPr>
              <a:t> δεν θα αποσβένεται. Αντίθετα, ο αποκτών </a:t>
            </a:r>
            <a:r>
              <a:rPr lang="el-GR" sz="2000" b="1" dirty="0" smtClean="0">
                <a:solidFill>
                  <a:schemeClr val="bg1"/>
                </a:solidFill>
                <a:latin typeface="Calibri" pitchFamily="34" charset="0"/>
              </a:rPr>
              <a:t>θα εξετάζει</a:t>
            </a:r>
            <a:r>
              <a:rPr lang="el-GR" sz="2000" b="1" dirty="0" smtClean="0">
                <a:latin typeface="Calibri" pitchFamily="34" charset="0"/>
              </a:rPr>
              <a:t> την ως άνω </a:t>
            </a:r>
            <a:r>
              <a:rPr lang="el-GR" sz="2000" b="1" dirty="0" smtClean="0">
                <a:solidFill>
                  <a:schemeClr val="tx2">
                    <a:lumMod val="50000"/>
                  </a:schemeClr>
                </a:solidFill>
                <a:latin typeface="Calibri" pitchFamily="34" charset="0"/>
              </a:rPr>
              <a:t>υπεραξία</a:t>
            </a:r>
            <a:r>
              <a:rPr lang="el-GR" sz="2000" b="1" dirty="0" smtClean="0">
                <a:latin typeface="Calibri" pitchFamily="34" charset="0"/>
              </a:rPr>
              <a:t> </a:t>
            </a:r>
            <a:r>
              <a:rPr lang="el-GR" sz="2000" b="1" dirty="0" smtClean="0">
                <a:solidFill>
                  <a:schemeClr val="bg1"/>
                </a:solidFill>
                <a:latin typeface="Calibri" pitchFamily="34" charset="0"/>
              </a:rPr>
              <a:t>για</a:t>
            </a:r>
            <a:r>
              <a:rPr lang="el-GR" sz="2000" b="1" dirty="0" smtClean="0">
                <a:latin typeface="Calibri" pitchFamily="34" charset="0"/>
              </a:rPr>
              <a:t> </a:t>
            </a:r>
            <a:r>
              <a:rPr lang="el-GR" sz="2000" b="1" dirty="0" smtClean="0">
                <a:solidFill>
                  <a:srgbClr val="C00000"/>
                </a:solidFill>
                <a:latin typeface="Calibri" pitchFamily="34" charset="0"/>
              </a:rPr>
              <a:t>υποτίμηση</a:t>
            </a:r>
            <a:r>
              <a:rPr lang="el-GR" sz="2000" b="1" dirty="0" smtClean="0">
                <a:latin typeface="Calibri" pitchFamily="34" charset="0"/>
              </a:rPr>
              <a:t> (ή απομείωση) </a:t>
            </a:r>
            <a:r>
              <a:rPr lang="el-GR" sz="2000" b="1" dirty="0" smtClean="0">
                <a:solidFill>
                  <a:schemeClr val="bg1"/>
                </a:solidFill>
                <a:latin typeface="Calibri" pitchFamily="34" charset="0"/>
              </a:rPr>
              <a:t>της αξίας της </a:t>
            </a:r>
            <a:r>
              <a:rPr lang="el-GR" sz="2000" b="1" dirty="0" smtClean="0">
                <a:latin typeface="Calibri" pitchFamily="34" charset="0"/>
              </a:rPr>
              <a:t>σε ετήσια βάση ή και πιο συχνά αν τα γεγονότα ή οι μεταβολές των συνθηκών υποδεικνύουν ότι θα μπορούσε να απομειωθεί αυτή. (ΔΠΧΠ 3 παρ. 55). </a:t>
            </a:r>
          </a:p>
        </p:txBody>
      </p:sp>
      <p:sp>
        <p:nvSpPr>
          <p:cNvPr id="3" name="2 - Τίτλος"/>
          <p:cNvSpPr>
            <a:spLocks noGrp="1"/>
          </p:cNvSpPr>
          <p:nvPr>
            <p:ph type="title"/>
          </p:nvPr>
        </p:nvSpPr>
        <p:spPr>
          <a:xfrm>
            <a:off x="0" y="152400"/>
            <a:ext cx="8964488" cy="756320"/>
          </a:xfrm>
        </p:spPr>
        <p:txBody>
          <a:bodyPr>
            <a:normAutofit/>
          </a:bodyPr>
          <a:lstStyle/>
          <a:p>
            <a:pPr algn="ctr"/>
            <a:r>
              <a:rPr lang="el-GR" sz="3600" dirty="0" smtClean="0">
                <a:solidFill>
                  <a:schemeClr val="accent2">
                    <a:lumMod val="50000"/>
                  </a:schemeClr>
                </a:solidFill>
                <a:latin typeface="Calibri" pitchFamily="34" charset="0"/>
              </a:rPr>
              <a:t>ΑΠΟΣΒΕΣΗ ΚΑΙ ΥΠΕΡΑΞΙΑ ΔΠΧΠ 3</a:t>
            </a:r>
            <a:endParaRPr lang="el-GR" sz="3600" dirty="0">
              <a:solidFill>
                <a:schemeClr val="accent2">
                  <a:lumMod val="50000"/>
                </a:schemeClr>
              </a:solidFill>
              <a:latin typeface="Calibri" pitchFamily="34" charset="0"/>
            </a:endParaRPr>
          </a:p>
        </p:txBody>
      </p:sp>
      <p:pic>
        <p:nvPicPr>
          <p:cNvPr id="3074" name="Picture 2"/>
          <p:cNvPicPr>
            <a:picLocks noChangeAspect="1" noChangeArrowheads="1"/>
          </p:cNvPicPr>
          <p:nvPr/>
        </p:nvPicPr>
        <p:blipFill>
          <a:blip r:embed="rId2" cstate="print"/>
          <a:srcRect/>
          <a:stretch>
            <a:fillRect/>
          </a:stretch>
        </p:blipFill>
        <p:spPr bwMode="auto">
          <a:xfrm>
            <a:off x="179512" y="2492896"/>
            <a:ext cx="8712968" cy="4104456"/>
          </a:xfrm>
          <a:prstGeom prst="rect">
            <a:avLst/>
          </a:prstGeom>
          <a:noFill/>
          <a:ln w="9525">
            <a:noFill/>
            <a:miter lim="800000"/>
            <a:headEnd/>
            <a:tailEnd/>
          </a:ln>
        </p:spPr>
      </p:pic>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1124744"/>
            <a:ext cx="8712968" cy="5400600"/>
          </a:xfrm>
        </p:spPr>
        <p:txBody>
          <a:bodyPr>
            <a:normAutofit/>
          </a:bodyPr>
          <a:lstStyle/>
          <a:p>
            <a:pPr algn="just"/>
            <a:r>
              <a:rPr lang="el-GR" b="1" dirty="0" smtClean="0">
                <a:latin typeface="Calibri" pitchFamily="34" charset="0"/>
              </a:rPr>
              <a:t>Στην περίπτωση που η αξία κτήσεως της συμμετοχής είναι μικρότερη της αντίστοιχης  λογιστικής της αξίας, η επί έλλαττον πιστωτική διαφορά μπορεί να οφείλεται </a:t>
            </a:r>
          </a:p>
          <a:p>
            <a:pPr algn="just">
              <a:buNone/>
            </a:pPr>
            <a:r>
              <a:rPr lang="el-GR" b="1" dirty="0" smtClean="0">
                <a:solidFill>
                  <a:srgbClr val="FFFF00"/>
                </a:solidFill>
                <a:latin typeface="Calibri" pitchFamily="34" charset="0"/>
              </a:rPr>
              <a:t>Α) σε υποτίμηση στοιχείων του ενεργητικού, επειδή αυτά εμφανίζονται υπερτιμημένα στο ισολογισμό της θυγατρικής επιχείρησης, ή </a:t>
            </a:r>
          </a:p>
          <a:p>
            <a:pPr algn="just">
              <a:buNone/>
            </a:pPr>
            <a:r>
              <a:rPr lang="el-GR" b="1" dirty="0" smtClean="0">
                <a:solidFill>
                  <a:srgbClr val="006600"/>
                </a:solidFill>
                <a:latin typeface="Calibri" pitchFamily="34" charset="0"/>
              </a:rPr>
              <a:t>Β) σε υπερτίμηση στοιχείων του παθητικού, επειδή αυτά εμφανίζονται υποτιμημένα στο ισολογισμό της θυγατρικής, </a:t>
            </a:r>
          </a:p>
          <a:p>
            <a:pPr algn="just">
              <a:buNone/>
            </a:pPr>
            <a:r>
              <a:rPr lang="el-GR" b="1" dirty="0" smtClean="0">
                <a:solidFill>
                  <a:schemeClr val="accent5">
                    <a:lumMod val="50000"/>
                  </a:schemeClr>
                </a:solidFill>
                <a:latin typeface="Calibri" pitchFamily="34" charset="0"/>
              </a:rPr>
              <a:t>Γ) και στις δύο παραπάνω περιπτώσεις (εμφανίζονται υπερτιμημένα τα στοιχεία ενεργητικού ή υποτιμημένα τα στοιχεία του παθητικού). </a:t>
            </a:r>
            <a:endParaRPr lang="el-GR" dirty="0">
              <a:solidFill>
                <a:schemeClr val="accent5">
                  <a:lumMod val="50000"/>
                </a:schemeClr>
              </a:solidFill>
              <a:latin typeface="Calibri" pitchFamily="34" charset="0"/>
            </a:endParaRPr>
          </a:p>
        </p:txBody>
      </p:sp>
      <p:sp>
        <p:nvSpPr>
          <p:cNvPr id="3" name="2 - Τίτλος"/>
          <p:cNvSpPr>
            <a:spLocks noGrp="1"/>
          </p:cNvSpPr>
          <p:nvPr>
            <p:ph type="title"/>
          </p:nvPr>
        </p:nvSpPr>
        <p:spPr>
          <a:xfrm>
            <a:off x="0" y="152400"/>
            <a:ext cx="9144000" cy="900336"/>
          </a:xfrm>
        </p:spPr>
        <p:txBody>
          <a:bodyPr>
            <a:normAutofit fontScale="90000"/>
          </a:bodyPr>
          <a:lstStyle/>
          <a:p>
            <a:pPr algn="ctr"/>
            <a:r>
              <a:rPr lang="el-GR" sz="2800" b="1" dirty="0" smtClean="0">
                <a:solidFill>
                  <a:srgbClr val="FFC000"/>
                </a:solidFill>
                <a:latin typeface="Calibri" pitchFamily="34" charset="0"/>
              </a:rPr>
              <a:t>Κατανομή Αρνητικής Διαφοράς Ενοποίησης στα Περιουσιακά Στοιχεία της Θυγατρικής (1). </a:t>
            </a:r>
            <a:endParaRPr lang="el-GR" sz="2800" dirty="0">
              <a:solidFill>
                <a:srgbClr val="FFC000"/>
              </a:solidFill>
              <a:latin typeface="Calibri" pitchFamily="34" charset="0"/>
            </a:endParaRP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980728"/>
            <a:ext cx="8712968" cy="5472608"/>
          </a:xfrm>
        </p:spPr>
        <p:txBody>
          <a:bodyPr>
            <a:normAutofit fontScale="92500"/>
          </a:bodyPr>
          <a:lstStyle/>
          <a:p>
            <a:pPr algn="just"/>
            <a:r>
              <a:rPr lang="el-GR" dirty="0" smtClean="0">
                <a:latin typeface="Calibri" pitchFamily="34" charset="0"/>
              </a:rPr>
              <a:t>Στις 31.12.2014 η επιχείρηση </a:t>
            </a:r>
            <a:r>
              <a:rPr lang="el-GR" b="1" dirty="0" smtClean="0">
                <a:solidFill>
                  <a:schemeClr val="accent5">
                    <a:lumMod val="50000"/>
                  </a:schemeClr>
                </a:solidFill>
                <a:latin typeface="Calibri" pitchFamily="34" charset="0"/>
              </a:rPr>
              <a:t>Κ</a:t>
            </a:r>
            <a:r>
              <a:rPr lang="el-GR" dirty="0" smtClean="0">
                <a:latin typeface="Calibri" pitchFamily="34" charset="0"/>
              </a:rPr>
              <a:t> αγόρασε το 100% των μετοχών της επιχείρησης </a:t>
            </a:r>
            <a:r>
              <a:rPr lang="el-GR" b="1" dirty="0" smtClean="0">
                <a:solidFill>
                  <a:srgbClr val="FFFF00"/>
                </a:solidFill>
                <a:latin typeface="Calibri" pitchFamily="34" charset="0"/>
              </a:rPr>
              <a:t>Ε</a:t>
            </a:r>
            <a:r>
              <a:rPr lang="el-GR" dirty="0" smtClean="0">
                <a:latin typeface="Calibri" pitchFamily="34" charset="0"/>
              </a:rPr>
              <a:t> αντί 900 ευρώ. Ο όμιλος επιχειρήσεων </a:t>
            </a:r>
            <a:r>
              <a:rPr lang="el-GR" b="1" dirty="0" smtClean="0">
                <a:solidFill>
                  <a:srgbClr val="006600"/>
                </a:solidFill>
                <a:latin typeface="Calibri" pitchFamily="34" charset="0"/>
              </a:rPr>
              <a:t>Κ+Ε</a:t>
            </a:r>
            <a:r>
              <a:rPr lang="el-GR" dirty="0" smtClean="0">
                <a:latin typeface="Calibri" pitchFamily="34" charset="0"/>
              </a:rPr>
              <a:t> θα καταρτίσει πρώτη φορά ενοποιημένο ισολογισμό στις 31/12/2015, με πρώτη χρήση ενοποίησης την 1/1 - 31/12/2015. </a:t>
            </a:r>
          </a:p>
          <a:p>
            <a:pPr algn="just"/>
            <a:r>
              <a:rPr lang="el-GR" dirty="0" smtClean="0">
                <a:latin typeface="Calibri" pitchFamily="34" charset="0"/>
              </a:rPr>
              <a:t>Κατά την προσαρμογή των περιουσιακών στοιχείων της </a:t>
            </a:r>
            <a:r>
              <a:rPr lang="el-GR" b="1" dirty="0" smtClean="0">
                <a:solidFill>
                  <a:srgbClr val="FFFF00"/>
                </a:solidFill>
                <a:latin typeface="Calibri" pitchFamily="34" charset="0"/>
              </a:rPr>
              <a:t>Ε</a:t>
            </a:r>
            <a:r>
              <a:rPr lang="el-GR" dirty="0" smtClean="0">
                <a:latin typeface="Calibri" pitchFamily="34" charset="0"/>
              </a:rPr>
              <a:t> στις τρέχουσες αξίες αυτών, την 1.1.2015, διαπιστώθηκε ότι ένας πελάτης με υπόλοιπο 100 ευρώ ήταν ανεπίδεκτος είσπραξης και για τον οποίο η επιχείρηση δεν σχημάτισε πρόβλεψη για επισφαλείς απαιτήσεις. Για αυτό, την πιστωτική διαφορά ενοποίησης 100 ευρώ που προέκυψε κατά την πρώτη ενοποίηση, την χρησιμοποίησε για τον σχηματισμό της ως άνω πρόβλεψης. </a:t>
            </a:r>
          </a:p>
          <a:p>
            <a:pPr algn="just"/>
            <a:r>
              <a:rPr lang="el-GR" dirty="0" smtClean="0">
                <a:latin typeface="Calibri" pitchFamily="34" charset="0"/>
              </a:rPr>
              <a:t>Οι ετήσιες οικονομικές καταστάσεις που συνέταξαν οι επιχειρήσεις του ομίλου </a:t>
            </a:r>
            <a:r>
              <a:rPr lang="el-GR" b="1" dirty="0" smtClean="0">
                <a:solidFill>
                  <a:srgbClr val="006600"/>
                </a:solidFill>
                <a:latin typeface="Calibri" pitchFamily="34" charset="0"/>
              </a:rPr>
              <a:t>Κ+Ε</a:t>
            </a:r>
            <a:r>
              <a:rPr lang="el-GR" dirty="0" smtClean="0">
                <a:latin typeface="Calibri" pitchFamily="34" charset="0"/>
              </a:rPr>
              <a:t>, </a:t>
            </a:r>
            <a:r>
              <a:rPr lang="el-GR" dirty="0" smtClean="0">
                <a:latin typeface="Calibri" pitchFamily="34" charset="0"/>
              </a:rPr>
              <a:t>στις 31. 12. του φορολογικού έτους 1.1.-</a:t>
            </a:r>
            <a:r>
              <a:rPr lang="el-GR" dirty="0" smtClean="0">
                <a:latin typeface="Calibri" pitchFamily="34" charset="0"/>
              </a:rPr>
              <a:t>31.12.2015, </a:t>
            </a:r>
            <a:r>
              <a:rPr lang="el-GR" dirty="0" smtClean="0">
                <a:latin typeface="Calibri" pitchFamily="34" charset="0"/>
              </a:rPr>
              <a:t>έχουν ως εξής: </a:t>
            </a:r>
            <a:endParaRPr lang="el-GR" dirty="0">
              <a:latin typeface="Calibri" pitchFamily="34" charset="0"/>
            </a:endParaRPr>
          </a:p>
        </p:txBody>
      </p:sp>
      <p:sp>
        <p:nvSpPr>
          <p:cNvPr id="3" name="2 - Τίτλος"/>
          <p:cNvSpPr>
            <a:spLocks noGrp="1"/>
          </p:cNvSpPr>
          <p:nvPr>
            <p:ph type="title"/>
          </p:nvPr>
        </p:nvSpPr>
        <p:spPr>
          <a:xfrm>
            <a:off x="457200" y="152400"/>
            <a:ext cx="8229600" cy="828328"/>
          </a:xfrm>
        </p:spPr>
        <p:txBody>
          <a:bodyPr/>
          <a:lstStyle/>
          <a:p>
            <a:r>
              <a:rPr lang="el-GR" b="1" dirty="0" smtClean="0">
                <a:solidFill>
                  <a:schemeClr val="accent5">
                    <a:lumMod val="50000"/>
                  </a:schemeClr>
                </a:solidFill>
              </a:rPr>
              <a:t>Παράδειγμα </a:t>
            </a:r>
            <a:endParaRPr lang="el-GR" dirty="0">
              <a:solidFill>
                <a:schemeClr val="accent5">
                  <a:lumMod val="50000"/>
                </a:schemeClr>
              </a:solidFill>
            </a:endParaRP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51521" y="195263"/>
            <a:ext cx="8640959" cy="6467475"/>
          </a:xfrm>
          <a:prstGeom prst="rect">
            <a:avLst/>
          </a:prstGeom>
          <a:noFill/>
          <a:ln w="9525">
            <a:noFill/>
            <a:miter lim="800000"/>
            <a:headEnd/>
            <a:tailEnd/>
          </a:ln>
        </p:spPr>
      </p:pic>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908720"/>
            <a:ext cx="8784976" cy="5616624"/>
          </a:xfrm>
        </p:spPr>
        <p:txBody>
          <a:bodyPr>
            <a:normAutofit/>
          </a:bodyPr>
          <a:lstStyle/>
          <a:p>
            <a:pPr algn="just"/>
            <a:r>
              <a:rPr lang="el-GR" sz="2400" dirty="0" smtClean="0">
                <a:latin typeface="Calibri" pitchFamily="34" charset="0"/>
              </a:rPr>
              <a:t>Οι λογιστικές εγγραφές </a:t>
            </a:r>
            <a:r>
              <a:rPr lang="el-GR" sz="2400" b="1" dirty="0" smtClean="0">
                <a:latin typeface="Calibri" pitchFamily="34" charset="0"/>
              </a:rPr>
              <a:t>αναμόρφωσης των ετήσιων οικονομικών καταστάσεων κάθε  </a:t>
            </a:r>
            <a:r>
              <a:rPr lang="el-GR" sz="2400" dirty="0" smtClean="0">
                <a:latin typeface="Calibri" pitchFamily="34" charset="0"/>
              </a:rPr>
              <a:t>επιχείρησης, είναι οι ακόλουθες: </a:t>
            </a:r>
            <a:endParaRPr lang="el-GR" sz="2400" dirty="0">
              <a:latin typeface="Calibri" pitchFamily="34" charset="0"/>
            </a:endParaRPr>
          </a:p>
        </p:txBody>
      </p:sp>
      <p:sp>
        <p:nvSpPr>
          <p:cNvPr id="3" name="2 - Τίτλος"/>
          <p:cNvSpPr>
            <a:spLocks noGrp="1"/>
          </p:cNvSpPr>
          <p:nvPr>
            <p:ph type="title"/>
          </p:nvPr>
        </p:nvSpPr>
        <p:spPr>
          <a:xfrm>
            <a:off x="457200" y="152400"/>
            <a:ext cx="8229600" cy="756320"/>
          </a:xfrm>
        </p:spPr>
        <p:txBody>
          <a:bodyPr/>
          <a:lstStyle/>
          <a:p>
            <a:pPr algn="ctr"/>
            <a:r>
              <a:rPr lang="el-GR" b="1" dirty="0" smtClean="0">
                <a:solidFill>
                  <a:srgbClr val="006600"/>
                </a:solidFill>
              </a:rPr>
              <a:t>Ενέργειες Ενοποίησης Μητρικής </a:t>
            </a:r>
            <a:endParaRPr lang="el-GR" dirty="0">
              <a:solidFill>
                <a:srgbClr val="006600"/>
              </a:solidFill>
            </a:endParaRPr>
          </a:p>
        </p:txBody>
      </p:sp>
      <p:pic>
        <p:nvPicPr>
          <p:cNvPr id="5122" name="Picture 2"/>
          <p:cNvPicPr>
            <a:picLocks noChangeAspect="1" noChangeArrowheads="1"/>
          </p:cNvPicPr>
          <p:nvPr/>
        </p:nvPicPr>
        <p:blipFill>
          <a:blip r:embed="rId2" cstate="print"/>
          <a:srcRect/>
          <a:stretch>
            <a:fillRect/>
          </a:stretch>
        </p:blipFill>
        <p:spPr bwMode="auto">
          <a:xfrm>
            <a:off x="251520" y="1772816"/>
            <a:ext cx="8712968" cy="4824536"/>
          </a:xfrm>
          <a:prstGeom prst="rect">
            <a:avLst/>
          </a:prstGeom>
          <a:noFill/>
          <a:ln w="9525">
            <a:noFill/>
            <a:miter lim="800000"/>
            <a:headEnd/>
            <a:tailEnd/>
          </a:ln>
        </p:spPr>
      </p:pic>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457200" y="152400"/>
            <a:ext cx="8229600" cy="756320"/>
          </a:xfrm>
        </p:spPr>
        <p:txBody>
          <a:bodyPr>
            <a:normAutofit fontScale="90000"/>
          </a:bodyPr>
          <a:lstStyle/>
          <a:p>
            <a:pPr algn="ctr"/>
            <a:r>
              <a:rPr lang="el-GR" b="1" dirty="0" smtClean="0">
                <a:solidFill>
                  <a:srgbClr val="7030A0"/>
                </a:solidFill>
              </a:rPr>
              <a:t>Ενέργειες  Ενοποίησης Θυγατρικής</a:t>
            </a:r>
            <a:endParaRPr lang="el-GR" b="1" dirty="0">
              <a:solidFill>
                <a:srgbClr val="7030A0"/>
              </a:solidFill>
            </a:endParaRPr>
          </a:p>
        </p:txBody>
      </p:sp>
      <p:pic>
        <p:nvPicPr>
          <p:cNvPr id="6146" name="Picture 2"/>
          <p:cNvPicPr>
            <a:picLocks noGrp="1" noChangeAspect="1" noChangeArrowheads="1"/>
          </p:cNvPicPr>
          <p:nvPr>
            <p:ph idx="1"/>
          </p:nvPr>
        </p:nvPicPr>
        <p:blipFill>
          <a:blip r:embed="rId2" cstate="print"/>
          <a:srcRect/>
          <a:stretch>
            <a:fillRect/>
          </a:stretch>
        </p:blipFill>
        <p:spPr bwMode="auto">
          <a:xfrm>
            <a:off x="457200" y="1196752"/>
            <a:ext cx="8229600" cy="5256584"/>
          </a:xfrm>
          <a:prstGeom prst="rect">
            <a:avLst/>
          </a:prstGeom>
          <a:noFill/>
          <a:ln w="9525">
            <a:noFill/>
            <a:miter lim="800000"/>
            <a:headEnd/>
            <a:tailEnd/>
          </a:ln>
        </p:spPr>
      </p:pic>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normAutofit/>
          </a:bodyPr>
          <a:lstStyle/>
          <a:p>
            <a:pPr algn="just"/>
            <a:r>
              <a:rPr lang="el-GR" sz="2800" b="1" dirty="0" smtClean="0">
                <a:solidFill>
                  <a:srgbClr val="92D050"/>
                </a:solidFill>
              </a:rPr>
              <a:t>α6) Η υπεραξία και τα άυλα περιουσιακά στοιχεία με απεριόριστη ζωή δεν υπόκεινται σε απόσβεση. </a:t>
            </a:r>
          </a:p>
          <a:p>
            <a:pPr algn="just"/>
            <a:r>
              <a:rPr lang="el-GR" sz="2800" b="1" dirty="0" smtClean="0">
                <a:solidFill>
                  <a:schemeClr val="tx2">
                    <a:lumMod val="50000"/>
                  </a:schemeClr>
                </a:solidFill>
              </a:rPr>
              <a:t>α7) Η υπεραξία και τα άυλα περιουσιακά στοιχεία με ωφέλιμη ζωή που δεν μπορεί να προσδιοριστεί αξιόπιστα υπόκεινται σε απόσβεση, με περίοδο απόσβεσης που δεν υπερβαίνει τα δέκα έτη. </a:t>
            </a:r>
            <a:endParaRPr lang="el-GR" sz="2800" dirty="0">
              <a:solidFill>
                <a:schemeClr val="tx2">
                  <a:lumMod val="50000"/>
                </a:schemeClr>
              </a:solidFill>
            </a:endParaRPr>
          </a:p>
        </p:txBody>
      </p:sp>
      <p:sp>
        <p:nvSpPr>
          <p:cNvPr id="3" name="2 - Τίτλος"/>
          <p:cNvSpPr>
            <a:spLocks noGrp="1"/>
          </p:cNvSpPr>
          <p:nvPr>
            <p:ph type="title"/>
          </p:nvPr>
        </p:nvSpPr>
        <p:spPr>
          <a:xfrm>
            <a:off x="0" y="152400"/>
            <a:ext cx="9144000" cy="1044352"/>
          </a:xfrm>
        </p:spPr>
        <p:txBody>
          <a:bodyPr>
            <a:normAutofit fontScale="90000"/>
          </a:bodyPr>
          <a:lstStyle/>
          <a:p>
            <a:pPr algn="ctr"/>
            <a:r>
              <a:rPr lang="el-GR" b="1" dirty="0" smtClean="0">
                <a:solidFill>
                  <a:srgbClr val="7030A0"/>
                </a:solidFill>
              </a:rPr>
              <a:t>Προσαρμογή  Αξιών  - Αποσβέσεις Βάσει ΕΛΠ</a:t>
            </a:r>
            <a:endParaRPr lang="el-GR" b="1" dirty="0">
              <a:solidFill>
                <a:srgbClr val="7030A0"/>
              </a:solidFill>
            </a:endParaRP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0"/>
            <a:ext cx="9143999" cy="1268760"/>
          </a:xfrm>
        </p:spPr>
        <p:txBody>
          <a:bodyPr>
            <a:normAutofit fontScale="90000"/>
          </a:bodyPr>
          <a:lstStyle/>
          <a:p>
            <a:pPr algn="ctr"/>
            <a:r>
              <a:rPr lang="el-GR" sz="3200" b="1" dirty="0" smtClean="0"/>
              <a:t/>
            </a:r>
            <a:br>
              <a:rPr lang="el-GR" sz="3200" b="1" dirty="0" smtClean="0"/>
            </a:br>
            <a:r>
              <a:rPr lang="en-US" sz="3200" b="1" dirty="0" smtClean="0"/>
              <a:t/>
            </a:r>
            <a:br>
              <a:rPr lang="en-US" sz="3200" b="1" dirty="0" smtClean="0"/>
            </a:br>
            <a:r>
              <a:rPr lang="en-US" sz="3200" b="1" dirty="0" smtClean="0"/>
              <a:t/>
            </a:r>
            <a:br>
              <a:rPr lang="en-US" sz="3200" b="1" dirty="0" smtClean="0"/>
            </a:br>
            <a:r>
              <a:rPr lang="en-US" sz="3200" b="1" dirty="0" smtClean="0"/>
              <a:t/>
            </a:r>
            <a:br>
              <a:rPr lang="en-US" sz="3200" b="1" dirty="0" smtClean="0"/>
            </a:br>
            <a:r>
              <a:rPr lang="en-US" sz="3200" b="1" dirty="0" smtClean="0"/>
              <a:t/>
            </a:r>
            <a:br>
              <a:rPr lang="en-US" sz="3200" b="1" dirty="0" smtClean="0"/>
            </a:br>
            <a:r>
              <a:rPr lang="el-GR" sz="3200" b="1" dirty="0" smtClean="0">
                <a:solidFill>
                  <a:srgbClr val="00B0F0"/>
                </a:solidFill>
              </a:rPr>
              <a:t>ΔΙΑΔΙΚΑΣΙΑ </a:t>
            </a:r>
            <a:r>
              <a:rPr lang="el-GR" sz="3200" b="1" dirty="0">
                <a:solidFill>
                  <a:srgbClr val="00B0F0"/>
                </a:solidFill>
              </a:rPr>
              <a:t>ΚΑΤΑΡΤΙΣΗΣ ΕΝΟΠΟΙΗΜΕΝΟΥ ΙΣΟΛΟΓΙΣΜΟΥ</a:t>
            </a:r>
            <a:r>
              <a:rPr lang="el-GR" sz="4000" dirty="0">
                <a:solidFill>
                  <a:srgbClr val="00B0F0"/>
                </a:solidFill>
              </a:rPr>
              <a:t> </a:t>
            </a:r>
          </a:p>
        </p:txBody>
      </p:sp>
      <p:sp>
        <p:nvSpPr>
          <p:cNvPr id="9219" name="Rectangle 3"/>
          <p:cNvSpPr>
            <a:spLocks noGrp="1" noChangeArrowheads="1"/>
          </p:cNvSpPr>
          <p:nvPr>
            <p:ph type="body" idx="1"/>
          </p:nvPr>
        </p:nvSpPr>
        <p:spPr>
          <a:xfrm>
            <a:off x="250825" y="1268760"/>
            <a:ext cx="8642350" cy="5184428"/>
          </a:xfrm>
        </p:spPr>
        <p:txBody>
          <a:bodyPr/>
          <a:lstStyle/>
          <a:p>
            <a:pPr algn="just">
              <a:lnSpc>
                <a:spcPct val="90000"/>
              </a:lnSpc>
            </a:pPr>
            <a:r>
              <a:rPr lang="el-GR" sz="2600" dirty="0" smtClean="0"/>
              <a:t>Αφού </a:t>
            </a:r>
            <a:r>
              <a:rPr lang="el-GR" sz="2600" dirty="0"/>
              <a:t>πραγματοποιηθεί η συγκέντρωση των αναγκαίων στοιχείων-πληροφοριών είναι δυνατή η έναρξη κατάρτισης του ενοποιημένου ισολογισμού. Η έναρξη διαδικασίας αρχίζει με την απλογραφική μεταφορά όλων των λογαριασμών των επιμέρους ισολογισμών των επιχειρήσεων που υπόκεινται σε ενοποίηση. Η ενοποίηση εφαρμόζεται σε εξωλογιστικούς λογαριασμούς ενοποιήσεως, κατά τίτλο λογαριασμού σε μορφή καθολικού. </a:t>
            </a:r>
            <a:endParaRPr lang="el-GR" sz="2600" dirty="0" smtClean="0"/>
          </a:p>
          <a:p>
            <a:pPr algn="just">
              <a:lnSpc>
                <a:spcPct val="90000"/>
              </a:lnSpc>
            </a:pPr>
            <a:r>
              <a:rPr lang="el-GR" sz="2600" dirty="0" smtClean="0"/>
              <a:t>Επίσης</a:t>
            </a:r>
            <a:r>
              <a:rPr lang="el-GR" sz="2600" dirty="0"/>
              <a:t>, η ενοποίηση (2ος τρόπος) γίνεται σ’ έναν πίνακα ενοποιήσεως που τηρεί σε κάθετη διάταξη τους τίτλους λογαριασμών των επιμέρους ισολογισμών.</a:t>
            </a:r>
          </a:p>
        </p:txBody>
      </p:sp>
    </p:spTree>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274638"/>
            <a:ext cx="9144000" cy="1210146"/>
          </a:xfrm>
        </p:spPr>
        <p:txBody>
          <a:bodyPr>
            <a:noAutofit/>
          </a:bodyPr>
          <a:lstStyle/>
          <a:p>
            <a:pPr algn="ctr"/>
            <a:r>
              <a:rPr lang="el-GR" sz="3600" b="1" dirty="0">
                <a:solidFill>
                  <a:srgbClr val="FFC000"/>
                </a:solidFill>
              </a:rPr>
              <a:t>ΠΡΟΫΠΟΘΕΣΕΙΣ ΕΝΑΡΞΗΣ ΤΩΝ ΔΙΑΔΙΚΑΣΙΩΝ ΕΝΟΠΟΙΗΣΗΣ</a:t>
            </a:r>
          </a:p>
        </p:txBody>
      </p:sp>
      <p:sp>
        <p:nvSpPr>
          <p:cNvPr id="10243" name="Rectangle 3"/>
          <p:cNvSpPr>
            <a:spLocks noGrp="1" noChangeArrowheads="1"/>
          </p:cNvSpPr>
          <p:nvPr>
            <p:ph type="body" idx="1"/>
          </p:nvPr>
        </p:nvSpPr>
        <p:spPr>
          <a:xfrm>
            <a:off x="457200" y="2060848"/>
            <a:ext cx="8229600" cy="4065315"/>
          </a:xfrm>
        </p:spPr>
        <p:txBody>
          <a:bodyPr>
            <a:normAutofit/>
          </a:bodyPr>
          <a:lstStyle/>
          <a:p>
            <a:r>
              <a:rPr lang="el-GR" sz="3200" dirty="0"/>
              <a:t>Δομή του ομίλου</a:t>
            </a:r>
          </a:p>
          <a:p>
            <a:r>
              <a:rPr lang="el-GR" sz="3200" dirty="0"/>
              <a:t>Μεταβολή του ομίλου κατά τη διάρκεια της χρήσης</a:t>
            </a:r>
          </a:p>
          <a:p>
            <a:r>
              <a:rPr lang="el-GR" sz="3200" dirty="0"/>
              <a:t>Λογιστικές αξίες των συμμετεχόντων σε επιχειρήσεις του ομίλου &amp; σε συγγενείς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43">
                                            <p:txEl>
                                              <p:pRg st="0" end="0"/>
                                            </p:txEl>
                                          </p:spTgt>
                                        </p:tgtEl>
                                        <p:attrNameLst>
                                          <p:attrName>style.visibility</p:attrName>
                                        </p:attrNameLst>
                                      </p:cBhvr>
                                      <p:to>
                                        <p:strVal val="visible"/>
                                      </p:to>
                                    </p:set>
                                    <p:animEffect transition="in" filter="fade">
                                      <p:cBhvr>
                                        <p:cTn id="12" dur="2000"/>
                                        <p:tgtEl>
                                          <p:spTgt spid="1024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43">
                                            <p:txEl>
                                              <p:pRg st="1" end="1"/>
                                            </p:txEl>
                                          </p:spTgt>
                                        </p:tgtEl>
                                        <p:attrNameLst>
                                          <p:attrName>style.visibility</p:attrName>
                                        </p:attrNameLst>
                                      </p:cBhvr>
                                      <p:to>
                                        <p:strVal val="visible"/>
                                      </p:to>
                                    </p:set>
                                    <p:animEffect transition="in" filter="fade">
                                      <p:cBhvr>
                                        <p:cTn id="17" dur="2000"/>
                                        <p:tgtEl>
                                          <p:spTgt spid="1024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243">
                                            <p:txEl>
                                              <p:pRg st="2" end="2"/>
                                            </p:txEl>
                                          </p:spTgt>
                                        </p:tgtEl>
                                        <p:attrNameLst>
                                          <p:attrName>style.visibility</p:attrName>
                                        </p:attrNameLst>
                                      </p:cBhvr>
                                      <p:to>
                                        <p:strVal val="visible"/>
                                      </p:to>
                                    </p:set>
                                    <p:animEffect transition="in" filter="fade">
                                      <p:cBhvr>
                                        <p:cTn id="22" dur="2000"/>
                                        <p:tgtEl>
                                          <p:spTgt spid="102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3" grpId="0" build="p"/>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b="1" dirty="0" smtClean="0">
                <a:solidFill>
                  <a:schemeClr val="tx2">
                    <a:lumMod val="75000"/>
                  </a:schemeClr>
                </a:solidFill>
              </a:rPr>
              <a:t>ΚΑΝΟΝΕΣ ΕΝΟΠΟΙΗΣΗΣ ΛΟΓΙΣΤΙΚΩΝ ΚΑΤΑΣΤΑΣΕΩΝ (1)</a:t>
            </a:r>
            <a:endParaRPr lang="el-GR" b="1" dirty="0">
              <a:solidFill>
                <a:schemeClr val="tx2">
                  <a:lumMod val="75000"/>
                </a:schemeClr>
              </a:solidFill>
            </a:endParaRPr>
          </a:p>
        </p:txBody>
      </p:sp>
      <p:pic>
        <p:nvPicPr>
          <p:cNvPr id="499715" name="Picture 3"/>
          <p:cNvPicPr>
            <a:picLocks noGrp="1" noChangeAspect="1" noChangeArrowheads="1"/>
          </p:cNvPicPr>
          <p:nvPr>
            <p:ph idx="1"/>
          </p:nvPr>
        </p:nvPicPr>
        <p:blipFill>
          <a:blip r:embed="rId2" cstate="print"/>
          <a:srcRect/>
          <a:stretch>
            <a:fillRect/>
          </a:stretch>
        </p:blipFill>
        <p:spPr bwMode="auto">
          <a:xfrm>
            <a:off x="755576" y="1844824"/>
            <a:ext cx="7632848" cy="3024336"/>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a:xfrm>
            <a:off x="0" y="1"/>
            <a:ext cx="9144000" cy="764704"/>
          </a:xfrm>
        </p:spPr>
        <p:txBody>
          <a:bodyPr>
            <a:normAutofit/>
          </a:bodyPr>
          <a:lstStyle/>
          <a:p>
            <a:pPr algn="ctr"/>
            <a:r>
              <a:rPr lang="el-GR" sz="4000" b="1" dirty="0" smtClean="0">
                <a:solidFill>
                  <a:srgbClr val="C00000"/>
                </a:solidFill>
              </a:rPr>
              <a:t>ΟΡΙΣΜΟΣ ΕΞΑΓΟΡΑΣ</a:t>
            </a:r>
            <a:endParaRPr lang="en-GB" sz="4000" b="1" dirty="0" smtClean="0">
              <a:solidFill>
                <a:srgbClr val="C00000"/>
              </a:solidFill>
            </a:endParaRPr>
          </a:p>
        </p:txBody>
      </p:sp>
      <p:sp>
        <p:nvSpPr>
          <p:cNvPr id="4101" name="Rectangle 3"/>
          <p:cNvSpPr>
            <a:spLocks noGrp="1" noChangeArrowheads="1"/>
          </p:cNvSpPr>
          <p:nvPr>
            <p:ph type="body" sz="half" idx="1"/>
          </p:nvPr>
        </p:nvSpPr>
        <p:spPr>
          <a:xfrm>
            <a:off x="0" y="836712"/>
            <a:ext cx="8964488" cy="5760640"/>
          </a:xfrm>
        </p:spPr>
        <p:txBody>
          <a:bodyPr>
            <a:normAutofit fontScale="92500" lnSpcReduction="10000"/>
          </a:bodyPr>
          <a:lstStyle/>
          <a:p>
            <a:pPr algn="just">
              <a:lnSpc>
                <a:spcPct val="150000"/>
              </a:lnSpc>
              <a:buFont typeface="Wingdings" pitchFamily="2" charset="2"/>
              <a:buNone/>
            </a:pPr>
            <a:r>
              <a:rPr lang="el-GR" sz="2400" dirty="0" smtClean="0"/>
              <a:t>  </a:t>
            </a:r>
            <a:r>
              <a:rPr lang="el-GR" sz="2800" b="1" dirty="0" smtClean="0">
                <a:solidFill>
                  <a:schemeClr val="bg1"/>
                </a:solidFill>
                <a:latin typeface="Calibri" pitchFamily="34" charset="0"/>
              </a:rPr>
              <a:t>Ως εξαγορά (Ε) </a:t>
            </a:r>
            <a:r>
              <a:rPr lang="el-GR" sz="2800" dirty="0" smtClean="0">
                <a:solidFill>
                  <a:schemeClr val="bg1"/>
                </a:solidFill>
                <a:latin typeface="Calibri" pitchFamily="34" charset="0"/>
              </a:rPr>
              <a:t>ορίζεται η συναλλαγή κατά την οποία μια επιχείρηση αποκτά ένα μέρος ή το σύνολο της συμμετοχής (μετοχές ή εταιρικά μερίδια) σε μια άλλη έναντι χρηματικού ανταλλάγματος. </a:t>
            </a:r>
          </a:p>
          <a:p>
            <a:pPr algn="just">
              <a:lnSpc>
                <a:spcPct val="150000"/>
              </a:lnSpc>
              <a:buFont typeface="Wingdings" pitchFamily="2" charset="2"/>
              <a:buNone/>
            </a:pPr>
            <a:r>
              <a:rPr lang="el-GR" sz="2800" dirty="0" smtClean="0">
                <a:solidFill>
                  <a:schemeClr val="bg1"/>
                </a:solidFill>
                <a:latin typeface="Calibri" pitchFamily="34" charset="0"/>
              </a:rPr>
              <a:t>   Οι εξαγορές διακρίνονται σε </a:t>
            </a:r>
            <a:r>
              <a:rPr lang="el-GR" sz="2800" b="1" dirty="0" smtClean="0">
                <a:solidFill>
                  <a:schemeClr val="bg1"/>
                </a:solidFill>
                <a:latin typeface="Calibri" pitchFamily="34" charset="0"/>
              </a:rPr>
              <a:t>απλές</a:t>
            </a:r>
            <a:r>
              <a:rPr lang="el-GR" sz="2800" dirty="0" smtClean="0">
                <a:solidFill>
                  <a:schemeClr val="bg1"/>
                </a:solidFill>
                <a:latin typeface="Calibri" pitchFamily="34" charset="0"/>
              </a:rPr>
              <a:t> και σε </a:t>
            </a:r>
            <a:r>
              <a:rPr lang="el-GR" sz="2800" b="1" dirty="0" smtClean="0">
                <a:solidFill>
                  <a:schemeClr val="bg1"/>
                </a:solidFill>
                <a:latin typeface="Calibri" pitchFamily="34" charset="0"/>
              </a:rPr>
              <a:t>συγχωνευτικές</a:t>
            </a:r>
            <a:r>
              <a:rPr lang="el-GR" sz="2800" dirty="0" smtClean="0">
                <a:solidFill>
                  <a:schemeClr val="bg1"/>
                </a:solidFill>
                <a:latin typeface="Calibri" pitchFamily="34" charset="0"/>
              </a:rPr>
              <a:t>. Σε μια </a:t>
            </a:r>
            <a:r>
              <a:rPr lang="el-GR" sz="2800" b="1" dirty="0" smtClean="0">
                <a:solidFill>
                  <a:schemeClr val="bg1"/>
                </a:solidFill>
                <a:latin typeface="Calibri" pitchFamily="34" charset="0"/>
              </a:rPr>
              <a:t>απλή</a:t>
            </a:r>
            <a:r>
              <a:rPr lang="el-GR" sz="2800" dirty="0" smtClean="0">
                <a:solidFill>
                  <a:schemeClr val="bg1"/>
                </a:solidFill>
                <a:latin typeface="Calibri" pitchFamily="34" charset="0"/>
              </a:rPr>
              <a:t> εξαγορά η εξαγοραζόμενη επιχείρηση συνεχίζει να υπάρχει ως υποκείμενο του δικαίου, ενώ σε μια </a:t>
            </a:r>
            <a:r>
              <a:rPr lang="el-GR" sz="2800" b="1" dirty="0" smtClean="0">
                <a:solidFill>
                  <a:schemeClr val="bg1"/>
                </a:solidFill>
                <a:latin typeface="Calibri" pitchFamily="34" charset="0"/>
              </a:rPr>
              <a:t>συγχωνευτική</a:t>
            </a:r>
            <a:r>
              <a:rPr lang="el-GR" sz="2800" dirty="0" smtClean="0">
                <a:solidFill>
                  <a:schemeClr val="bg1"/>
                </a:solidFill>
                <a:latin typeface="Calibri" pitchFamily="34" charset="0"/>
              </a:rPr>
              <a:t> εξαγορά η επιχείρηση που μεταβιβάζει όλη την περιουσία της σε μια άλλη έναντι χρηματικού ανταλλάγματος παύει να υπάρχει ως υποκείμενο δικαίου.</a:t>
            </a:r>
          </a:p>
        </p:txBody>
      </p:sp>
    </p:spTree>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9144000" cy="864096"/>
          </a:xfrm>
        </p:spPr>
        <p:txBody>
          <a:bodyPr>
            <a:normAutofit fontScale="90000"/>
          </a:bodyPr>
          <a:lstStyle/>
          <a:p>
            <a:pPr algn="ctr"/>
            <a:r>
              <a:rPr lang="en-US" sz="3200" b="1" dirty="0" smtClean="0">
                <a:solidFill>
                  <a:schemeClr val="tx2">
                    <a:lumMod val="75000"/>
                  </a:schemeClr>
                </a:solidFill>
              </a:rPr>
              <a:t/>
            </a:r>
            <a:br>
              <a:rPr lang="en-US" sz="3200" b="1" dirty="0" smtClean="0">
                <a:solidFill>
                  <a:schemeClr val="tx2">
                    <a:lumMod val="75000"/>
                  </a:schemeClr>
                </a:solidFill>
              </a:rPr>
            </a:br>
            <a:r>
              <a:rPr lang="el-GR" sz="3200" b="1" dirty="0" smtClean="0">
                <a:solidFill>
                  <a:schemeClr val="tx2">
                    <a:lumMod val="75000"/>
                  </a:schemeClr>
                </a:solidFill>
              </a:rPr>
              <a:t>ΚΑΝΟΝΕΣ ΕΝΟΠΟΙΗΣΗΣ ΛΟΓΙΣΤΙΚΩΝ ΚΑΤΑΣΤΑΣΕΩΝ (2)</a:t>
            </a:r>
            <a:endParaRPr lang="el-GR" sz="3200" dirty="0">
              <a:solidFill>
                <a:schemeClr val="tx2">
                  <a:lumMod val="75000"/>
                </a:schemeClr>
              </a:solidFill>
            </a:endParaRPr>
          </a:p>
        </p:txBody>
      </p:sp>
      <p:pic>
        <p:nvPicPr>
          <p:cNvPr id="500738" name="Picture 2"/>
          <p:cNvPicPr>
            <a:picLocks noGrp="1" noChangeAspect="1" noChangeArrowheads="1"/>
          </p:cNvPicPr>
          <p:nvPr>
            <p:ph idx="1"/>
          </p:nvPr>
        </p:nvPicPr>
        <p:blipFill>
          <a:blip r:embed="rId2" cstate="print"/>
          <a:srcRect/>
          <a:stretch>
            <a:fillRect/>
          </a:stretch>
        </p:blipFill>
        <p:spPr bwMode="auto">
          <a:xfrm>
            <a:off x="251520" y="1052736"/>
            <a:ext cx="8568952" cy="5544616"/>
          </a:xfrm>
          <a:prstGeom prst="rect">
            <a:avLst/>
          </a:prstGeom>
          <a:noFill/>
          <a:ln w="9525">
            <a:noFill/>
            <a:miter lim="800000"/>
            <a:headEnd/>
            <a:tailEnd/>
          </a:ln>
        </p:spPr>
      </p:pic>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Autofit/>
          </a:bodyPr>
          <a:lstStyle/>
          <a:p>
            <a:pPr algn="ctr"/>
            <a:r>
              <a:rPr lang="el-GR" sz="3600" b="1" dirty="0" smtClean="0">
                <a:solidFill>
                  <a:schemeClr val="tx2">
                    <a:lumMod val="75000"/>
                  </a:schemeClr>
                </a:solidFill>
              </a:rPr>
              <a:t>ΚΑΝΟΝΕΣ ΕΝΟΠΟΙΗΣΗΣ ΛΟΓΙΣΤΙΚΩΝ ΚΑΤΑΣΤΑΣΕΩΝ (3)</a:t>
            </a:r>
            <a:endParaRPr lang="el-GR" sz="3600" dirty="0">
              <a:solidFill>
                <a:schemeClr val="tx2">
                  <a:lumMod val="75000"/>
                </a:schemeClr>
              </a:solidFill>
            </a:endParaRPr>
          </a:p>
        </p:txBody>
      </p:sp>
      <p:pic>
        <p:nvPicPr>
          <p:cNvPr id="501762" name="Picture 2"/>
          <p:cNvPicPr>
            <a:picLocks noGrp="1" noChangeAspect="1" noChangeArrowheads="1"/>
          </p:cNvPicPr>
          <p:nvPr>
            <p:ph idx="1"/>
          </p:nvPr>
        </p:nvPicPr>
        <p:blipFill>
          <a:blip r:embed="rId2" cstate="print"/>
          <a:srcRect/>
          <a:stretch>
            <a:fillRect/>
          </a:stretch>
        </p:blipFill>
        <p:spPr bwMode="auto">
          <a:xfrm>
            <a:off x="323528" y="1628800"/>
            <a:ext cx="8640960" cy="5040560"/>
          </a:xfrm>
          <a:prstGeom prst="rect">
            <a:avLst/>
          </a:prstGeom>
          <a:noFill/>
          <a:ln w="9525">
            <a:noFill/>
            <a:miter lim="800000"/>
            <a:headEnd/>
            <a:tailEnd/>
          </a:ln>
        </p:spPr>
      </p:pic>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b="1" dirty="0" smtClean="0">
                <a:solidFill>
                  <a:schemeClr val="tx2">
                    <a:lumMod val="75000"/>
                  </a:schemeClr>
                </a:solidFill>
              </a:rPr>
              <a:t>ΚΑΝΟΝΕΣ ΕΝΟΠΟΙΗΣΗΣ ΛΟΓΙΣΤΙΚΩΝ ΚΑΤΑΣΤΑΣΕΩΝ (4)</a:t>
            </a:r>
            <a:endParaRPr lang="el-GR" dirty="0">
              <a:solidFill>
                <a:schemeClr val="tx2">
                  <a:lumMod val="75000"/>
                </a:schemeClr>
              </a:solidFill>
            </a:endParaRPr>
          </a:p>
        </p:txBody>
      </p:sp>
      <p:pic>
        <p:nvPicPr>
          <p:cNvPr id="504834" name="Picture 2"/>
          <p:cNvPicPr>
            <a:picLocks noGrp="1" noChangeAspect="1" noChangeArrowheads="1"/>
          </p:cNvPicPr>
          <p:nvPr>
            <p:ph idx="1"/>
          </p:nvPr>
        </p:nvPicPr>
        <p:blipFill>
          <a:blip r:embed="rId2" cstate="print"/>
          <a:srcRect/>
          <a:stretch>
            <a:fillRect/>
          </a:stretch>
        </p:blipFill>
        <p:spPr bwMode="auto">
          <a:xfrm>
            <a:off x="179512" y="1484784"/>
            <a:ext cx="8712968" cy="5112568"/>
          </a:xfrm>
          <a:prstGeom prst="rect">
            <a:avLst/>
          </a:prstGeom>
          <a:noFill/>
          <a:ln w="9525">
            <a:noFill/>
            <a:miter lim="800000"/>
            <a:headEnd/>
            <a:tailEnd/>
          </a:ln>
        </p:spPr>
      </p:pic>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24744"/>
          </a:xfrm>
        </p:spPr>
        <p:txBody>
          <a:bodyPr>
            <a:noAutofit/>
          </a:bodyPr>
          <a:lstStyle/>
          <a:p>
            <a:pPr algn="ctr"/>
            <a:r>
              <a:rPr lang="en-US" sz="3200" b="1" dirty="0" smtClean="0">
                <a:solidFill>
                  <a:schemeClr val="tx2">
                    <a:lumMod val="75000"/>
                  </a:schemeClr>
                </a:solidFill>
              </a:rPr>
              <a:t/>
            </a:r>
            <a:br>
              <a:rPr lang="en-US" sz="3200" b="1" dirty="0" smtClean="0">
                <a:solidFill>
                  <a:schemeClr val="tx2">
                    <a:lumMod val="75000"/>
                  </a:schemeClr>
                </a:solidFill>
              </a:rPr>
            </a:br>
            <a:r>
              <a:rPr lang="en-US" sz="3200" b="1" dirty="0" smtClean="0">
                <a:solidFill>
                  <a:schemeClr val="tx2">
                    <a:lumMod val="75000"/>
                  </a:schemeClr>
                </a:solidFill>
              </a:rPr>
              <a:t/>
            </a:r>
            <a:br>
              <a:rPr lang="en-US" sz="3200" b="1" dirty="0" smtClean="0">
                <a:solidFill>
                  <a:schemeClr val="tx2">
                    <a:lumMod val="75000"/>
                  </a:schemeClr>
                </a:solidFill>
              </a:rPr>
            </a:br>
            <a:r>
              <a:rPr lang="el-GR" sz="3200" b="1" dirty="0" smtClean="0">
                <a:solidFill>
                  <a:schemeClr val="tx2">
                    <a:lumMod val="75000"/>
                  </a:schemeClr>
                </a:solidFill>
              </a:rPr>
              <a:t>ΚΑΝΟΝΕΣ ΕΝΟΠΟΙΗΣΗΣ ΛΟΓΙΣΤΙΚΩΝ ΚΑΤΑΣΤΑΣΕΩΝ (5)</a:t>
            </a:r>
            <a:endParaRPr lang="el-GR" sz="3200" dirty="0">
              <a:solidFill>
                <a:schemeClr val="tx2">
                  <a:lumMod val="75000"/>
                </a:schemeClr>
              </a:solidFill>
            </a:endParaRPr>
          </a:p>
        </p:txBody>
      </p:sp>
      <p:pic>
        <p:nvPicPr>
          <p:cNvPr id="505858" name="Picture 2"/>
          <p:cNvPicPr>
            <a:picLocks noGrp="1" noChangeAspect="1" noChangeArrowheads="1"/>
          </p:cNvPicPr>
          <p:nvPr>
            <p:ph idx="1"/>
          </p:nvPr>
        </p:nvPicPr>
        <p:blipFill>
          <a:blip r:embed="rId2" cstate="print"/>
          <a:srcRect/>
          <a:stretch>
            <a:fillRect/>
          </a:stretch>
        </p:blipFill>
        <p:spPr bwMode="auto">
          <a:xfrm>
            <a:off x="251520" y="1268760"/>
            <a:ext cx="8568952" cy="5400600"/>
          </a:xfrm>
          <a:prstGeom prst="rect">
            <a:avLst/>
          </a:prstGeom>
          <a:noFill/>
          <a:ln w="9525">
            <a:noFill/>
            <a:miter lim="800000"/>
            <a:headEnd/>
            <a:tailEnd/>
          </a:ln>
        </p:spPr>
      </p:pic>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b="1" dirty="0" smtClean="0">
                <a:solidFill>
                  <a:schemeClr val="tx2">
                    <a:lumMod val="75000"/>
                  </a:schemeClr>
                </a:solidFill>
              </a:rPr>
              <a:t>ΚΑΝΟΝΕΣ ΕΝΟΠΟΙΗΣΗΣ ΛΟΓΙΣΤΙΚΩΝ ΚΑΤΑΣΤΑΣΕΩΝ (5)</a:t>
            </a:r>
            <a:endParaRPr lang="el-GR" dirty="0">
              <a:solidFill>
                <a:schemeClr val="tx2">
                  <a:lumMod val="75000"/>
                </a:schemeClr>
              </a:solidFill>
            </a:endParaRPr>
          </a:p>
        </p:txBody>
      </p:sp>
      <p:pic>
        <p:nvPicPr>
          <p:cNvPr id="506882" name="Picture 2"/>
          <p:cNvPicPr>
            <a:picLocks noGrp="1" noChangeAspect="1" noChangeArrowheads="1"/>
          </p:cNvPicPr>
          <p:nvPr>
            <p:ph idx="1"/>
          </p:nvPr>
        </p:nvPicPr>
        <p:blipFill>
          <a:blip r:embed="rId2" cstate="print"/>
          <a:srcRect/>
          <a:stretch>
            <a:fillRect/>
          </a:stretch>
        </p:blipFill>
        <p:spPr bwMode="auto">
          <a:xfrm>
            <a:off x="395536" y="1484784"/>
            <a:ext cx="8424936" cy="4608512"/>
          </a:xfrm>
          <a:prstGeom prst="rect">
            <a:avLst/>
          </a:prstGeom>
          <a:noFill/>
          <a:ln w="9525">
            <a:noFill/>
            <a:miter lim="800000"/>
            <a:headEnd/>
            <a:tailEnd/>
          </a:ln>
        </p:spPr>
      </p:pic>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9144000" cy="864096"/>
          </a:xfrm>
        </p:spPr>
        <p:txBody>
          <a:bodyPr>
            <a:normAutofit fontScale="90000"/>
          </a:bodyPr>
          <a:lstStyle/>
          <a:p>
            <a:pPr algn="ctr"/>
            <a:r>
              <a:rPr lang="el-GR" sz="3100" b="1" dirty="0" smtClean="0">
                <a:solidFill>
                  <a:srgbClr val="C00000"/>
                </a:solidFill>
                <a:latin typeface="Calibri" pitchFamily="34" charset="0"/>
              </a:rPr>
              <a:t>ΜΕΘΟΔΟΣ ΚΑΘΑΡΗΣ ΘΕΣΗΣ ΓΙΑ ΣΥΓΓΕΝΕΙΣ ΕΠΙΧΕΙΡΗΣΕΙΣ ΚΑΙ ΚΟΙΝΟΠΡΑΞΙΕΣ (1)</a:t>
            </a:r>
            <a:endParaRPr lang="el-GR" sz="3100" b="1" dirty="0">
              <a:solidFill>
                <a:srgbClr val="C00000"/>
              </a:solidFill>
              <a:latin typeface="Calibri" pitchFamily="34" charset="0"/>
            </a:endParaRPr>
          </a:p>
        </p:txBody>
      </p:sp>
      <p:pic>
        <p:nvPicPr>
          <p:cNvPr id="507906" name="Picture 2"/>
          <p:cNvPicPr>
            <a:picLocks noGrp="1" noChangeAspect="1" noChangeArrowheads="1"/>
          </p:cNvPicPr>
          <p:nvPr>
            <p:ph idx="1"/>
          </p:nvPr>
        </p:nvPicPr>
        <p:blipFill>
          <a:blip r:embed="rId2" cstate="print"/>
          <a:srcRect/>
          <a:stretch>
            <a:fillRect/>
          </a:stretch>
        </p:blipFill>
        <p:spPr bwMode="auto">
          <a:xfrm>
            <a:off x="251520" y="1196752"/>
            <a:ext cx="8640960" cy="5472608"/>
          </a:xfrm>
          <a:prstGeom prst="rect">
            <a:avLst/>
          </a:prstGeom>
          <a:noFill/>
          <a:ln w="9525">
            <a:noFill/>
            <a:miter lim="800000"/>
            <a:headEnd/>
            <a:tailEnd/>
          </a:ln>
        </p:spPr>
      </p:pic>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a:bodyPr>
          <a:lstStyle/>
          <a:p>
            <a:pPr algn="ctr"/>
            <a:r>
              <a:rPr lang="el-GR" sz="3200" b="1" dirty="0" smtClean="0">
                <a:solidFill>
                  <a:srgbClr val="C00000"/>
                </a:solidFill>
                <a:latin typeface="Calibri" pitchFamily="34" charset="0"/>
              </a:rPr>
              <a:t>ΜΕΘΟΔΟΣ ΚΑΘΑΡΗΣ ΘΕΣΗΣ ΓΙΑ ΣΥΓΓΕΝΕΙΣ ΕΠΙΧΕΙΡΗΣΕΙΣ ΚΑΙ ΚΟΙΝΟΠΡΑΞΙΕΣ (2)</a:t>
            </a:r>
            <a:endParaRPr lang="el-GR" sz="3200" dirty="0">
              <a:solidFill>
                <a:srgbClr val="C00000"/>
              </a:solidFill>
              <a:latin typeface="Calibri" pitchFamily="34" charset="0"/>
            </a:endParaRPr>
          </a:p>
        </p:txBody>
      </p:sp>
      <p:pic>
        <p:nvPicPr>
          <p:cNvPr id="508930" name="Picture 2"/>
          <p:cNvPicPr>
            <a:picLocks noGrp="1" noChangeAspect="1" noChangeArrowheads="1"/>
          </p:cNvPicPr>
          <p:nvPr>
            <p:ph idx="1"/>
          </p:nvPr>
        </p:nvPicPr>
        <p:blipFill>
          <a:blip r:embed="rId2" cstate="print"/>
          <a:srcRect/>
          <a:stretch>
            <a:fillRect/>
          </a:stretch>
        </p:blipFill>
        <p:spPr bwMode="auto">
          <a:xfrm>
            <a:off x="179512" y="1412776"/>
            <a:ext cx="8784976" cy="5112568"/>
          </a:xfrm>
          <a:prstGeom prst="rect">
            <a:avLst/>
          </a:prstGeom>
          <a:noFill/>
          <a:ln w="9525">
            <a:noFill/>
            <a:miter lim="800000"/>
            <a:headEnd/>
            <a:tailEnd/>
          </a:ln>
        </p:spPr>
      </p:pic>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Autofit/>
          </a:bodyPr>
          <a:lstStyle/>
          <a:p>
            <a:pPr algn="ctr"/>
            <a:r>
              <a:rPr lang="el-GR" sz="3200" b="1" dirty="0" smtClean="0">
                <a:solidFill>
                  <a:srgbClr val="C00000"/>
                </a:solidFill>
                <a:latin typeface="Calibri" pitchFamily="34" charset="0"/>
              </a:rPr>
              <a:t/>
            </a:r>
            <a:br>
              <a:rPr lang="el-GR" sz="3200" b="1" dirty="0" smtClean="0">
                <a:solidFill>
                  <a:srgbClr val="C00000"/>
                </a:solidFill>
                <a:latin typeface="Calibri" pitchFamily="34" charset="0"/>
              </a:rPr>
            </a:br>
            <a:r>
              <a:rPr lang="el-GR" sz="3200" b="1" dirty="0" smtClean="0">
                <a:solidFill>
                  <a:srgbClr val="C00000"/>
                </a:solidFill>
                <a:latin typeface="Calibri" pitchFamily="34" charset="0"/>
              </a:rPr>
              <a:t>ΜΕΘΟΔΟΣ ΚΑΘΑΡΗΣ ΘΕΣΗΣ ΓΙΑ ΣΥΓΓΕΝΕΙΣ ΕΠΙΧΕΙΡΗΣΕΙΣ ΚΑΙ ΚΟΙΝΟΠΡΑΞΙΕΣ (</a:t>
            </a:r>
            <a:r>
              <a:rPr lang="el-GR" sz="3200" b="1" dirty="0" smtClean="0">
                <a:solidFill>
                  <a:srgbClr val="C00000"/>
                </a:solidFill>
                <a:latin typeface="Calibri" pitchFamily="34" charset="0"/>
              </a:rPr>
              <a:t>3)</a:t>
            </a:r>
            <a:r>
              <a:rPr lang="en-US" sz="3200" b="1" dirty="0" smtClean="0">
                <a:solidFill>
                  <a:srgbClr val="C00000"/>
                </a:solidFill>
                <a:latin typeface="Calibri" pitchFamily="34" charset="0"/>
              </a:rPr>
              <a:t> </a:t>
            </a:r>
            <a:endParaRPr lang="el-GR" sz="3200" dirty="0">
              <a:solidFill>
                <a:schemeClr val="bg1"/>
              </a:solidFill>
            </a:endParaRPr>
          </a:p>
        </p:txBody>
      </p:sp>
      <p:pic>
        <p:nvPicPr>
          <p:cNvPr id="509954" name="Picture 2"/>
          <p:cNvPicPr>
            <a:picLocks noGrp="1" noChangeAspect="1" noChangeArrowheads="1"/>
          </p:cNvPicPr>
          <p:nvPr>
            <p:ph idx="1"/>
          </p:nvPr>
        </p:nvPicPr>
        <p:blipFill>
          <a:blip r:embed="rId2" cstate="print"/>
          <a:srcRect/>
          <a:stretch>
            <a:fillRect/>
          </a:stretch>
        </p:blipFill>
        <p:spPr bwMode="auto">
          <a:xfrm>
            <a:off x="179512" y="1340768"/>
            <a:ext cx="8784975" cy="5256584"/>
          </a:xfrm>
          <a:prstGeom prst="rect">
            <a:avLst/>
          </a:prstGeom>
          <a:noFill/>
          <a:ln w="9525">
            <a:noFill/>
            <a:miter lim="800000"/>
            <a:headEnd/>
            <a:tailEnd/>
          </a:ln>
        </p:spPr>
      </p:pic>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52400"/>
            <a:ext cx="9144000" cy="1044352"/>
          </a:xfrm>
        </p:spPr>
        <p:txBody>
          <a:bodyPr rtlCol="0">
            <a:normAutofit fontScale="90000"/>
          </a:bodyPr>
          <a:lstStyle/>
          <a:p>
            <a:pPr algn="ctr" fontAlgn="auto">
              <a:spcAft>
                <a:spcPts val="0"/>
              </a:spcAft>
              <a:defRPr/>
            </a:pPr>
            <a:r>
              <a:rPr lang="el-GR" sz="2900" dirty="0" smtClean="0"/>
              <a:t/>
            </a:r>
            <a:br>
              <a:rPr lang="el-GR" sz="2900" dirty="0" smtClean="0"/>
            </a:br>
            <a:r>
              <a:rPr lang="el-GR" sz="4000" b="1" dirty="0" smtClean="0">
                <a:solidFill>
                  <a:srgbClr val="C00000"/>
                </a:solidFill>
                <a:latin typeface="Calibri" pitchFamily="34" charset="0"/>
              </a:rPr>
              <a:t>Μέθοδος </a:t>
            </a:r>
            <a:r>
              <a:rPr lang="el-GR" sz="4000" b="1" dirty="0">
                <a:solidFill>
                  <a:srgbClr val="C00000"/>
                </a:solidFill>
                <a:latin typeface="Calibri" pitchFamily="34" charset="0"/>
              </a:rPr>
              <a:t>της </a:t>
            </a:r>
            <a:r>
              <a:rPr lang="el-GR" sz="4000" b="1" dirty="0" smtClean="0">
                <a:solidFill>
                  <a:srgbClr val="C00000"/>
                </a:solidFill>
                <a:latin typeface="Calibri" pitchFamily="34" charset="0"/>
              </a:rPr>
              <a:t>«Καθαρής </a:t>
            </a:r>
            <a:r>
              <a:rPr lang="el-GR" sz="4000" b="1" dirty="0">
                <a:solidFill>
                  <a:srgbClr val="C00000"/>
                </a:solidFill>
                <a:latin typeface="Calibri" pitchFamily="34" charset="0"/>
              </a:rPr>
              <a:t>Θέσης</a:t>
            </a:r>
            <a:r>
              <a:rPr lang="el-GR" sz="4000" b="1" dirty="0" smtClean="0">
                <a:solidFill>
                  <a:srgbClr val="C00000"/>
                </a:solidFill>
                <a:latin typeface="Calibri" pitchFamily="34" charset="0"/>
              </a:rPr>
              <a:t>» </a:t>
            </a:r>
            <a:r>
              <a:rPr lang="el-GR" sz="4000" b="1" dirty="0">
                <a:solidFill>
                  <a:srgbClr val="C00000"/>
                </a:solidFill>
                <a:latin typeface="Calibri" pitchFamily="34" charset="0"/>
              </a:rPr>
              <a:t>για </a:t>
            </a:r>
            <a:r>
              <a:rPr lang="el-GR" sz="4000" b="1" dirty="0" smtClean="0">
                <a:solidFill>
                  <a:srgbClr val="C00000"/>
                </a:solidFill>
                <a:latin typeface="Calibri" pitchFamily="34" charset="0"/>
              </a:rPr>
              <a:t>Συγγενείς </a:t>
            </a:r>
            <a:r>
              <a:rPr lang="el-GR" sz="4000" b="1" dirty="0">
                <a:solidFill>
                  <a:srgbClr val="C00000"/>
                </a:solidFill>
                <a:latin typeface="Calibri" pitchFamily="34" charset="0"/>
              </a:rPr>
              <a:t>και </a:t>
            </a:r>
            <a:r>
              <a:rPr lang="el-GR" sz="4000" b="1" dirty="0" smtClean="0">
                <a:solidFill>
                  <a:srgbClr val="C00000"/>
                </a:solidFill>
                <a:latin typeface="Calibri" pitchFamily="34" charset="0"/>
              </a:rPr>
              <a:t>Κοινοπραξίες (4)</a:t>
            </a:r>
            <a:endParaRPr lang="en-US" sz="4000" b="1" dirty="0">
              <a:solidFill>
                <a:srgbClr val="C00000"/>
              </a:solidFill>
              <a:latin typeface="Calibri" pitchFamily="34" charset="0"/>
            </a:endParaRPr>
          </a:p>
        </p:txBody>
      </p:sp>
      <p:sp>
        <p:nvSpPr>
          <p:cNvPr id="3" name="2 - Θέση περιεχομένου"/>
          <p:cNvSpPr>
            <a:spLocks noGrp="1"/>
          </p:cNvSpPr>
          <p:nvPr>
            <p:ph idx="1"/>
          </p:nvPr>
        </p:nvSpPr>
        <p:spPr/>
        <p:txBody>
          <a:bodyPr rtlCol="0">
            <a:normAutofit/>
          </a:bodyPr>
          <a:lstStyle/>
          <a:p>
            <a:pPr fontAlgn="auto">
              <a:spcAft>
                <a:spcPts val="0"/>
              </a:spcAft>
              <a:buFont typeface="Arial" pitchFamily="34" charset="0"/>
              <a:buNone/>
              <a:defRPr/>
            </a:pPr>
            <a:r>
              <a:rPr lang="el-GR" dirty="0" smtClean="0"/>
              <a:t>8. Αυτό το άρθρο δεν απαιτείται να εφαρμόζεται όταν τα συμμετοχικά δικαιώματα στο κεφάλαιο συγγενούς ή κοινοπραξίας είναι ασήμαντα.</a:t>
            </a:r>
            <a:endParaRPr lang="en-US" dirty="0" smtClean="0"/>
          </a:p>
          <a:p>
            <a:pPr algn="just" fontAlgn="auto">
              <a:spcAft>
                <a:spcPts val="0"/>
              </a:spcAft>
              <a:buFont typeface="Arial" pitchFamily="34" charset="0"/>
              <a:buNone/>
              <a:defRPr/>
            </a:pPr>
            <a:r>
              <a:rPr lang="el-GR" dirty="0" smtClean="0"/>
              <a:t>9. Οι προβλέψεις της παραγράφου 14 του άρθρου 34 εφαρμόζονται στη μετατροπή των χρηματοοικονομικών καταστάσεων συγγενών ή κοινοπραξιών που έχουν συνταχθεί σε νόμισμα άλλο από το νόμισμα στο οποίο έχουν συνταχθεί οι χρηματοοικονομικές καταστάσεις της επενδύτριας οντότητας.</a:t>
            </a:r>
            <a:endParaRPr lang="en-US" dirty="0" smtClean="0"/>
          </a:p>
          <a:p>
            <a:pPr fontAlgn="auto">
              <a:spcAft>
                <a:spcPts val="0"/>
              </a:spcAft>
              <a:buFont typeface="Arial" pitchFamily="34" charset="0"/>
              <a:buNone/>
              <a:defRPr/>
            </a:pPr>
            <a:endParaRPr lang="en-US" dirty="0"/>
          </a:p>
        </p:txBody>
      </p:sp>
      <p:sp>
        <p:nvSpPr>
          <p:cNvPr id="29699" name="3 - Θέση αριθμού διαφάνειας"/>
          <p:cNvSpPr>
            <a:spLocks noGrp="1"/>
          </p:cNvSpPr>
          <p:nvPr>
            <p:ph type="sldNum" sz="quarter" idx="4294967295"/>
          </p:nvPr>
        </p:nvSpPr>
        <p:spPr bwMode="auto">
          <a:xfrm>
            <a:off x="457200" y="6356350"/>
            <a:ext cx="2133600" cy="36512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4D3DB543-7833-4FE3-A964-154BEF12E7E1}" type="slidenum">
              <a:rPr lang="el-GR"/>
              <a:pPr fontAlgn="base">
                <a:spcBef>
                  <a:spcPct val="0"/>
                </a:spcBef>
                <a:spcAft>
                  <a:spcPct val="0"/>
                </a:spcAft>
              </a:pPr>
              <a:t>338</a:t>
            </a:fld>
            <a:endParaRPr lang="el-GR" dirty="0"/>
          </a:p>
        </p:txBody>
      </p:sp>
    </p:spTree>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1 - Τίτλος"/>
          <p:cNvSpPr>
            <a:spLocks noGrp="1"/>
          </p:cNvSpPr>
          <p:nvPr>
            <p:ph type="title"/>
          </p:nvPr>
        </p:nvSpPr>
        <p:spPr>
          <a:xfrm>
            <a:off x="0" y="274320"/>
            <a:ext cx="9144000" cy="850424"/>
          </a:xfrm>
        </p:spPr>
        <p:txBody>
          <a:bodyPr>
            <a:noAutofit/>
          </a:bodyPr>
          <a:lstStyle/>
          <a:p>
            <a:pPr algn="ctr"/>
            <a:r>
              <a:rPr lang="el-GR" sz="2800" b="1" dirty="0" smtClean="0">
                <a:solidFill>
                  <a:srgbClr val="C00000"/>
                </a:solidFill>
              </a:rPr>
              <a:t>Στάδια κατάρτισης των Ενοποιημένων Οικονομικών Καταστάσεων (1/10)</a:t>
            </a:r>
            <a:endParaRPr lang="en-US" sz="2800" b="1" dirty="0" smtClean="0">
              <a:solidFill>
                <a:srgbClr val="C00000"/>
              </a:solidFill>
            </a:endParaRPr>
          </a:p>
        </p:txBody>
      </p:sp>
      <p:sp>
        <p:nvSpPr>
          <p:cNvPr id="3" name="2 - Θέση περιεχομένου"/>
          <p:cNvSpPr>
            <a:spLocks noGrp="1"/>
          </p:cNvSpPr>
          <p:nvPr>
            <p:ph idx="1"/>
          </p:nvPr>
        </p:nvSpPr>
        <p:spPr>
          <a:xfrm>
            <a:off x="323850" y="1268730"/>
            <a:ext cx="8301038" cy="4665346"/>
          </a:xfrm>
        </p:spPr>
        <p:txBody>
          <a:bodyPr>
            <a:noAutofit/>
          </a:bodyPr>
          <a:lstStyle/>
          <a:p>
            <a:pPr>
              <a:lnSpc>
                <a:spcPct val="80000"/>
              </a:lnSpc>
              <a:buFont typeface="Arial" charset="0"/>
              <a:buNone/>
            </a:pPr>
            <a:r>
              <a:rPr lang="el-GR" sz="2800" b="1" u="sng" dirty="0" smtClean="0">
                <a:solidFill>
                  <a:schemeClr val="bg1"/>
                </a:solidFill>
              </a:rPr>
              <a:t>Α . Συγκέντρωση και καταγραφή πληροφοριών της δομής   του Ομίλου</a:t>
            </a:r>
            <a:r>
              <a:rPr lang="el-GR" sz="2800" u="sng" dirty="0" smtClean="0">
                <a:solidFill>
                  <a:schemeClr val="bg1"/>
                </a:solidFill>
              </a:rPr>
              <a:t> </a:t>
            </a:r>
            <a:endParaRPr lang="el-GR" sz="2800" b="1" dirty="0" smtClean="0">
              <a:solidFill>
                <a:schemeClr val="bg1"/>
              </a:solidFill>
            </a:endParaRPr>
          </a:p>
          <a:p>
            <a:pPr>
              <a:lnSpc>
                <a:spcPct val="80000"/>
              </a:lnSpc>
              <a:buFont typeface="Arial" charset="0"/>
              <a:buNone/>
            </a:pPr>
            <a:r>
              <a:rPr lang="el-GR" sz="2800" dirty="0" smtClean="0">
                <a:solidFill>
                  <a:schemeClr val="bg1"/>
                </a:solidFill>
              </a:rPr>
              <a:t>Στο στάδιο αυτό συγκεντρώνονται οι απαραίτητες πληροφορίες για τη δομή του </a:t>
            </a:r>
          </a:p>
          <a:p>
            <a:pPr>
              <a:lnSpc>
                <a:spcPct val="80000"/>
              </a:lnSpc>
              <a:buFont typeface="Arial" charset="0"/>
              <a:buNone/>
            </a:pPr>
            <a:r>
              <a:rPr lang="el-GR" sz="2800" dirty="0" smtClean="0">
                <a:solidFill>
                  <a:schemeClr val="bg1"/>
                </a:solidFill>
              </a:rPr>
              <a:t>Ομίλου με σκοπό την : </a:t>
            </a:r>
            <a:endParaRPr lang="el-GR" sz="2800" b="1" dirty="0" smtClean="0">
              <a:solidFill>
                <a:schemeClr val="bg1"/>
              </a:solidFill>
            </a:endParaRPr>
          </a:p>
          <a:p>
            <a:pPr>
              <a:lnSpc>
                <a:spcPct val="80000"/>
              </a:lnSpc>
              <a:buFont typeface="Arial" charset="0"/>
              <a:buAutoNum type="arabicPeriod"/>
            </a:pPr>
            <a:r>
              <a:rPr lang="el-GR" sz="2800" b="1" dirty="0" smtClean="0">
                <a:solidFill>
                  <a:schemeClr val="bg1"/>
                </a:solidFill>
              </a:rPr>
              <a:t>Σκιαγράφηση της δομής του ομίλου</a:t>
            </a:r>
            <a:endParaRPr lang="el-GR" sz="2800" dirty="0" smtClean="0">
              <a:solidFill>
                <a:schemeClr val="bg1"/>
              </a:solidFill>
            </a:endParaRPr>
          </a:p>
          <a:p>
            <a:pPr>
              <a:lnSpc>
                <a:spcPct val="80000"/>
              </a:lnSpc>
              <a:buFont typeface="Wingdings" pitchFamily="2" charset="2"/>
              <a:buChar char="§"/>
            </a:pPr>
            <a:r>
              <a:rPr lang="el-GR" sz="2800" dirty="0" smtClean="0">
                <a:solidFill>
                  <a:schemeClr val="bg1"/>
                </a:solidFill>
              </a:rPr>
              <a:t>  Επωνυμία, έδρα, αντικείμενο δραστηριότητας όλων των εταιριών </a:t>
            </a:r>
          </a:p>
          <a:p>
            <a:pPr>
              <a:lnSpc>
                <a:spcPct val="80000"/>
              </a:lnSpc>
              <a:buFont typeface="Wingdings" pitchFamily="2" charset="2"/>
              <a:buChar char="§"/>
            </a:pPr>
            <a:r>
              <a:rPr lang="el-GR" sz="2800" dirty="0" smtClean="0">
                <a:solidFill>
                  <a:schemeClr val="bg1"/>
                </a:solidFill>
              </a:rPr>
              <a:t>Ποσοστά συμμετοχής που κατέχονται (άμεσα μητρικής ή έμμεσα από θυγατρικές)</a:t>
            </a:r>
          </a:p>
          <a:p>
            <a:pPr>
              <a:lnSpc>
                <a:spcPct val="80000"/>
              </a:lnSpc>
              <a:buFont typeface="Wingdings" pitchFamily="2" charset="2"/>
              <a:buChar char="§"/>
            </a:pPr>
            <a:r>
              <a:rPr lang="el-GR" sz="2800" dirty="0" smtClean="0">
                <a:solidFill>
                  <a:schemeClr val="bg1"/>
                </a:solidFill>
              </a:rPr>
              <a:t>  Επωνυμία, έδρα, δραστηριότητες, ποσοστά συμμετοχής  όλων των συγγενών επιχειρήσεων.</a:t>
            </a:r>
            <a:endParaRPr lang="el-GR" sz="2800" b="1" dirty="0" smtClean="0">
              <a:solidFill>
                <a:schemeClr val="bg1"/>
              </a:solidFill>
            </a:endParaRPr>
          </a:p>
          <a:p>
            <a:pPr>
              <a:lnSpc>
                <a:spcPct val="80000"/>
              </a:lnSpc>
              <a:buFont typeface="Arial" charset="0"/>
              <a:buNone/>
            </a:pPr>
            <a:endParaRPr lang="el-GR" sz="2000"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0" y="1"/>
            <a:ext cx="9144000" cy="764704"/>
          </a:xfrm>
        </p:spPr>
        <p:txBody>
          <a:bodyPr>
            <a:normAutofit/>
          </a:bodyPr>
          <a:lstStyle/>
          <a:p>
            <a:pPr algn="ctr"/>
            <a:r>
              <a:rPr lang="el-GR" sz="4000" b="1" dirty="0" smtClean="0">
                <a:solidFill>
                  <a:srgbClr val="0000FF"/>
                </a:solidFill>
              </a:rPr>
              <a:t>ΟΡΙΣΜΟΣ  ΣΥΓΧΩΝΕΥΣΗΣ</a:t>
            </a:r>
            <a:endParaRPr lang="en-GB" sz="4000" b="1" dirty="0" smtClean="0">
              <a:solidFill>
                <a:srgbClr val="0000FF"/>
              </a:solidFill>
            </a:endParaRPr>
          </a:p>
        </p:txBody>
      </p:sp>
      <p:sp>
        <p:nvSpPr>
          <p:cNvPr id="6149" name="Rectangle 3"/>
          <p:cNvSpPr>
            <a:spLocks noGrp="1" noChangeArrowheads="1"/>
          </p:cNvSpPr>
          <p:nvPr>
            <p:ph type="body" sz="half" idx="1"/>
          </p:nvPr>
        </p:nvSpPr>
        <p:spPr>
          <a:xfrm>
            <a:off x="179512" y="764704"/>
            <a:ext cx="8712968" cy="5559896"/>
          </a:xfrm>
        </p:spPr>
        <p:txBody>
          <a:bodyPr>
            <a:noAutofit/>
          </a:bodyPr>
          <a:lstStyle/>
          <a:p>
            <a:pPr algn="just">
              <a:lnSpc>
                <a:spcPct val="150000"/>
              </a:lnSpc>
            </a:pPr>
            <a:r>
              <a:rPr lang="el-GR" sz="2400" b="1" dirty="0" smtClean="0">
                <a:solidFill>
                  <a:schemeClr val="bg1"/>
                </a:solidFill>
                <a:latin typeface="Arial" pitchFamily="34" charset="0"/>
                <a:cs typeface="Arial" pitchFamily="34" charset="0"/>
              </a:rPr>
              <a:t>Συγχώνευση	(Merger) </a:t>
            </a:r>
            <a:r>
              <a:rPr lang="el-GR" sz="2400" dirty="0" smtClean="0">
                <a:solidFill>
                  <a:schemeClr val="bg1"/>
                </a:solidFill>
                <a:latin typeface="Arial" pitchFamily="34" charset="0"/>
                <a:cs typeface="Arial" pitchFamily="34" charset="0"/>
              </a:rPr>
              <a:t>είναι  η ενοποίηση δυο ή περισσοτέρων επιχειρήσεων, κατά την οποία τα περιουσιακά στοιχεία (Ενεργητικό και Παθητικό) της απορροφωµένης εταιρίας µεταβιβάζονται    στην απορροφώσα  επιχείρηση, (έναντι µετοχών  βάσει µιας καθορισµένης σχέσης ανταλλαγής). </a:t>
            </a:r>
          </a:p>
          <a:p>
            <a:pPr algn="just">
              <a:lnSpc>
                <a:spcPct val="150000"/>
              </a:lnSpc>
            </a:pPr>
            <a:r>
              <a:rPr lang="el-GR" sz="2400" dirty="0" smtClean="0">
                <a:solidFill>
                  <a:schemeClr val="bg1"/>
                </a:solidFill>
                <a:latin typeface="Arial" pitchFamily="34" charset="0"/>
                <a:cs typeface="Arial" pitchFamily="34" charset="0"/>
              </a:rPr>
              <a:t>Η απορροφώμενη επιχείρηση παύει να υφίσταται ως υποκείμενο δικαίου (λύεται χωρίς να εκκαθαρίζεται), ενώ η απορροφώσα την διαδέχεται σε όλα τα δικαιώµατα και τις υποχρεώσεις της</a:t>
            </a:r>
          </a:p>
        </p:txBody>
      </p:sp>
    </p:spTree>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457200" y="274321"/>
            <a:ext cx="8229600" cy="994410"/>
          </a:xfrm>
        </p:spPr>
        <p:txBody>
          <a:bodyPr>
            <a:noAutofit/>
          </a:bodyPr>
          <a:lstStyle/>
          <a:p>
            <a:pPr algn="ctr"/>
            <a:r>
              <a:rPr lang="el-GR" sz="3200" b="1" dirty="0" smtClean="0">
                <a:solidFill>
                  <a:srgbClr val="C00000"/>
                </a:solidFill>
              </a:rPr>
              <a:t>Στάδια κατάρτισης των Ενοποιημένων Οικονομικών Καταστάσεων (2/10)</a:t>
            </a:r>
          </a:p>
        </p:txBody>
      </p:sp>
      <p:sp>
        <p:nvSpPr>
          <p:cNvPr id="3" name="Content Placeholder 2"/>
          <p:cNvSpPr>
            <a:spLocks noGrp="1"/>
          </p:cNvSpPr>
          <p:nvPr>
            <p:ph idx="1"/>
          </p:nvPr>
        </p:nvSpPr>
        <p:spPr/>
        <p:txBody>
          <a:bodyPr rtlCol="0">
            <a:normAutofit/>
          </a:bodyPr>
          <a:lstStyle/>
          <a:p>
            <a:pPr fontAlgn="auto">
              <a:lnSpc>
                <a:spcPct val="80000"/>
              </a:lnSpc>
              <a:spcAft>
                <a:spcPts val="0"/>
              </a:spcAft>
              <a:buFont typeface="Arial" pitchFamily="34" charset="0"/>
              <a:buNone/>
              <a:defRPr/>
            </a:pPr>
            <a:r>
              <a:rPr lang="el-GR" sz="2800" b="1" dirty="0">
                <a:solidFill>
                  <a:prstClr val="black"/>
                </a:solidFill>
                <a:latin typeface="+mj-lt"/>
              </a:rPr>
              <a:t>2. Καταγραφή των μεταβολών που έχουν επέλθει κατά τη διάρκεια της χρήσης   </a:t>
            </a:r>
            <a:endParaRPr lang="el-GR" sz="2800" b="1" dirty="0" smtClean="0">
              <a:solidFill>
                <a:prstClr val="black"/>
              </a:solidFill>
              <a:latin typeface="+mj-lt"/>
            </a:endParaRPr>
          </a:p>
          <a:p>
            <a:pPr fontAlgn="auto">
              <a:lnSpc>
                <a:spcPct val="80000"/>
              </a:lnSpc>
              <a:spcAft>
                <a:spcPts val="0"/>
              </a:spcAft>
              <a:buFont typeface="Arial" pitchFamily="34" charset="0"/>
              <a:buNone/>
              <a:defRPr/>
            </a:pPr>
            <a:r>
              <a:rPr lang="el-GR" sz="2800" dirty="0" smtClean="0">
                <a:solidFill>
                  <a:prstClr val="black"/>
                </a:solidFill>
                <a:latin typeface="+mj-lt"/>
              </a:rPr>
              <a:t>ειδικότερα </a:t>
            </a:r>
            <a:r>
              <a:rPr lang="el-GR" sz="2800" dirty="0">
                <a:solidFill>
                  <a:prstClr val="black"/>
                </a:solidFill>
                <a:latin typeface="+mj-lt"/>
              </a:rPr>
              <a:t>δε :</a:t>
            </a:r>
            <a:endParaRPr lang="el-GR" sz="2800" b="1" dirty="0">
              <a:solidFill>
                <a:prstClr val="black"/>
              </a:solidFill>
              <a:latin typeface="+mj-lt"/>
            </a:endParaRPr>
          </a:p>
          <a:p>
            <a:pPr fontAlgn="auto">
              <a:lnSpc>
                <a:spcPct val="80000"/>
              </a:lnSpc>
              <a:spcAft>
                <a:spcPts val="0"/>
              </a:spcAft>
              <a:buFont typeface="Wingdings" pitchFamily="2" charset="2"/>
              <a:buChar char="§"/>
              <a:defRPr/>
            </a:pPr>
            <a:r>
              <a:rPr lang="el-GR" sz="2800" dirty="0">
                <a:solidFill>
                  <a:prstClr val="black"/>
                </a:solidFill>
                <a:latin typeface="+mj-lt"/>
              </a:rPr>
              <a:t>των  επιχειρήσεων  που περιλαμβάνονται για πρώτη φορά στην  ενοποίηση,</a:t>
            </a:r>
          </a:p>
          <a:p>
            <a:pPr fontAlgn="auto">
              <a:lnSpc>
                <a:spcPct val="80000"/>
              </a:lnSpc>
              <a:spcAft>
                <a:spcPts val="0"/>
              </a:spcAft>
              <a:buFont typeface="Wingdings" pitchFamily="2" charset="2"/>
              <a:buChar char="§"/>
              <a:defRPr/>
            </a:pPr>
            <a:r>
              <a:rPr lang="el-GR" sz="2800" dirty="0">
                <a:solidFill>
                  <a:prstClr val="black"/>
                </a:solidFill>
                <a:latin typeface="+mj-lt"/>
              </a:rPr>
              <a:t>των  επιχειρήσεων που έπαψαν να περιλαμβάνονται στην ενοποίηση </a:t>
            </a:r>
          </a:p>
          <a:p>
            <a:pPr fontAlgn="auto">
              <a:lnSpc>
                <a:spcPct val="80000"/>
              </a:lnSpc>
              <a:spcAft>
                <a:spcPts val="0"/>
              </a:spcAft>
              <a:buFont typeface="Wingdings" pitchFamily="2" charset="2"/>
              <a:buChar char="§"/>
              <a:defRPr/>
            </a:pPr>
            <a:r>
              <a:rPr lang="el-GR" sz="2800" dirty="0">
                <a:solidFill>
                  <a:prstClr val="black"/>
                </a:solidFill>
                <a:latin typeface="+mj-lt"/>
              </a:rPr>
              <a:t>των μεταβολών στα ποσοστά συμμετοχής σε σχέση με την προηγούμενη χρήση. </a:t>
            </a:r>
          </a:p>
          <a:p>
            <a:pPr fontAlgn="auto">
              <a:spcAft>
                <a:spcPts val="0"/>
              </a:spcAft>
              <a:buFont typeface="Arial" pitchFamily="34" charset="0"/>
              <a:buChar char="•"/>
              <a:defRPr/>
            </a:pPr>
            <a:endParaRPr lang="el-GR" dirty="0">
              <a:latin typeface="+mj-lt"/>
            </a:endParaRPr>
          </a:p>
        </p:txBody>
      </p:sp>
    </p:spTree>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1 - Τίτλος"/>
          <p:cNvSpPr>
            <a:spLocks noGrp="1"/>
          </p:cNvSpPr>
          <p:nvPr>
            <p:ph type="title"/>
          </p:nvPr>
        </p:nvSpPr>
        <p:spPr>
          <a:xfrm>
            <a:off x="468314" y="318136"/>
            <a:ext cx="8675687" cy="777240"/>
          </a:xfrm>
        </p:spPr>
        <p:txBody>
          <a:bodyPr>
            <a:noAutofit/>
          </a:bodyPr>
          <a:lstStyle/>
          <a:p>
            <a:pPr algn="ctr"/>
            <a:r>
              <a:rPr lang="el-GR" sz="3200" dirty="0" smtClean="0">
                <a:solidFill>
                  <a:srgbClr val="C00000"/>
                </a:solidFill>
              </a:rPr>
              <a:t>Στάδια κατάρτισης των Ενοποιημένων Οικονομικών Καταστάσεων (3/10)</a:t>
            </a:r>
            <a:endParaRPr lang="en-US" sz="3200" dirty="0" smtClean="0">
              <a:solidFill>
                <a:srgbClr val="C00000"/>
              </a:solidFill>
            </a:endParaRPr>
          </a:p>
        </p:txBody>
      </p:sp>
      <p:sp>
        <p:nvSpPr>
          <p:cNvPr id="3" name="2 - Θέση περιεχομένου"/>
          <p:cNvSpPr>
            <a:spLocks noGrp="1"/>
          </p:cNvSpPr>
          <p:nvPr>
            <p:ph idx="1"/>
          </p:nvPr>
        </p:nvSpPr>
        <p:spPr>
          <a:xfrm>
            <a:off x="251520" y="1268730"/>
            <a:ext cx="8568952" cy="5097780"/>
          </a:xfrm>
        </p:spPr>
        <p:txBody>
          <a:bodyPr rtlCol="0">
            <a:noAutofit/>
          </a:bodyPr>
          <a:lstStyle/>
          <a:p>
            <a:pPr algn="just" fontAlgn="auto">
              <a:lnSpc>
                <a:spcPct val="80000"/>
              </a:lnSpc>
              <a:spcAft>
                <a:spcPts val="0"/>
              </a:spcAft>
              <a:buFont typeface="Arial" pitchFamily="34" charset="0"/>
              <a:buNone/>
              <a:defRPr/>
            </a:pPr>
            <a:r>
              <a:rPr lang="el-GR" sz="2400" dirty="0" smtClean="0">
                <a:solidFill>
                  <a:schemeClr val="bg1"/>
                </a:solidFill>
                <a:latin typeface="+mj-lt"/>
              </a:rPr>
              <a:t>Β. Τήρηση </a:t>
            </a:r>
            <a:r>
              <a:rPr lang="el-GR" sz="2400" b="1" dirty="0" smtClean="0">
                <a:solidFill>
                  <a:schemeClr val="bg1"/>
                </a:solidFill>
                <a:latin typeface="+mj-lt"/>
              </a:rPr>
              <a:t>αρχείου </a:t>
            </a:r>
            <a:r>
              <a:rPr lang="el-GR" sz="2400" dirty="0" smtClean="0">
                <a:solidFill>
                  <a:schemeClr val="bg1"/>
                </a:solidFill>
                <a:latin typeface="+mj-lt"/>
              </a:rPr>
              <a:t> με τις </a:t>
            </a:r>
            <a:r>
              <a:rPr lang="el-GR" sz="2400" b="1" dirty="0" smtClean="0">
                <a:solidFill>
                  <a:schemeClr val="bg1"/>
                </a:solidFill>
                <a:latin typeface="+mj-lt"/>
              </a:rPr>
              <a:t>λογιστικές αξίες</a:t>
            </a:r>
            <a:r>
              <a:rPr lang="el-GR" sz="2400" dirty="0" smtClean="0">
                <a:solidFill>
                  <a:schemeClr val="bg1"/>
                </a:solidFill>
                <a:latin typeface="+mj-lt"/>
              </a:rPr>
              <a:t> των συμμετοχών σε επιχειρήσεις </a:t>
            </a:r>
          </a:p>
          <a:p>
            <a:pPr algn="just" fontAlgn="auto">
              <a:lnSpc>
                <a:spcPct val="80000"/>
              </a:lnSpc>
              <a:spcAft>
                <a:spcPts val="0"/>
              </a:spcAft>
              <a:buFont typeface="Arial" pitchFamily="34" charset="0"/>
              <a:buChar char="•"/>
              <a:defRPr/>
            </a:pPr>
            <a:r>
              <a:rPr lang="el-GR" sz="2400" dirty="0" smtClean="0">
                <a:solidFill>
                  <a:schemeClr val="bg1"/>
                </a:solidFill>
                <a:latin typeface="+mj-lt"/>
              </a:rPr>
              <a:t>Στο εν λόγω αρχείο καταγράφονται  οι </a:t>
            </a:r>
            <a:r>
              <a:rPr lang="el-GR" sz="2400" b="1" dirty="0" smtClean="0">
                <a:solidFill>
                  <a:schemeClr val="bg1"/>
                </a:solidFill>
                <a:latin typeface="+mj-lt"/>
              </a:rPr>
              <a:t>λογιστικές αξίες</a:t>
            </a:r>
            <a:r>
              <a:rPr lang="el-GR" sz="2400" dirty="0" smtClean="0">
                <a:solidFill>
                  <a:schemeClr val="bg1"/>
                </a:solidFill>
                <a:latin typeface="+mj-lt"/>
              </a:rPr>
              <a:t> (κτήσεως ή τελευταίας αποτίμησης ) των συμμετοχών:</a:t>
            </a:r>
          </a:p>
          <a:p>
            <a:pPr algn="just" fontAlgn="auto">
              <a:lnSpc>
                <a:spcPct val="80000"/>
              </a:lnSpc>
              <a:spcAft>
                <a:spcPts val="0"/>
              </a:spcAft>
              <a:buFont typeface="Arial" pitchFamily="34" charset="0"/>
              <a:buNone/>
              <a:defRPr/>
            </a:pPr>
            <a:r>
              <a:rPr lang="el-GR" sz="2400" dirty="0" smtClean="0">
                <a:solidFill>
                  <a:schemeClr val="bg1"/>
                </a:solidFill>
                <a:latin typeface="+mj-lt"/>
              </a:rPr>
              <a:t>- κατά την ημερομηνία της </a:t>
            </a:r>
            <a:r>
              <a:rPr lang="el-GR" sz="2400" b="1" dirty="0" smtClean="0">
                <a:solidFill>
                  <a:schemeClr val="bg1"/>
                </a:solidFill>
                <a:latin typeface="+mj-lt"/>
              </a:rPr>
              <a:t>πρώτης ενοποίησης</a:t>
            </a:r>
            <a:r>
              <a:rPr lang="el-GR" sz="2400" dirty="0" smtClean="0">
                <a:solidFill>
                  <a:schemeClr val="bg1"/>
                </a:solidFill>
                <a:latin typeface="+mj-lt"/>
              </a:rPr>
              <a:t>, η οποία έχει πραγματοποιηθεί  είτε με τη μέθοδο της </a:t>
            </a:r>
            <a:r>
              <a:rPr lang="el-GR" sz="2400" b="1" dirty="0" smtClean="0">
                <a:solidFill>
                  <a:schemeClr val="bg1"/>
                </a:solidFill>
                <a:latin typeface="+mj-lt"/>
              </a:rPr>
              <a:t>πλήρους ενοποίησης</a:t>
            </a:r>
            <a:r>
              <a:rPr lang="el-GR" sz="2400" dirty="0" smtClean="0">
                <a:solidFill>
                  <a:schemeClr val="bg1"/>
                </a:solidFill>
                <a:latin typeface="+mj-lt"/>
              </a:rPr>
              <a:t>, είτε με τη μέθοδο της </a:t>
            </a:r>
            <a:r>
              <a:rPr lang="el-GR" sz="2400" b="1" dirty="0" smtClean="0">
                <a:solidFill>
                  <a:schemeClr val="bg1"/>
                </a:solidFill>
                <a:latin typeface="+mj-lt"/>
              </a:rPr>
              <a:t>καθαρής θέσης</a:t>
            </a:r>
            <a:r>
              <a:rPr lang="el-GR" sz="2400" dirty="0" smtClean="0">
                <a:solidFill>
                  <a:schemeClr val="bg1"/>
                </a:solidFill>
                <a:latin typeface="+mj-lt"/>
              </a:rPr>
              <a:t>, </a:t>
            </a:r>
          </a:p>
          <a:p>
            <a:pPr algn="just" fontAlgn="auto">
              <a:lnSpc>
                <a:spcPct val="80000"/>
              </a:lnSpc>
              <a:spcAft>
                <a:spcPts val="0"/>
              </a:spcAft>
              <a:buFontTx/>
              <a:buChar char="-"/>
              <a:defRPr/>
            </a:pPr>
            <a:r>
              <a:rPr lang="el-GR" sz="2400" dirty="0" smtClean="0">
                <a:solidFill>
                  <a:schemeClr val="bg1"/>
                </a:solidFill>
                <a:latin typeface="+mj-lt"/>
              </a:rPr>
              <a:t>κατά την έναρξη και το τέλος της χρήσης για την οποία θα καταρτιστεί η ενοποίηση,</a:t>
            </a:r>
          </a:p>
          <a:p>
            <a:pPr algn="just" fontAlgn="auto">
              <a:lnSpc>
                <a:spcPct val="80000"/>
              </a:lnSpc>
              <a:spcAft>
                <a:spcPts val="0"/>
              </a:spcAft>
              <a:buFontTx/>
              <a:buChar char="-"/>
              <a:defRPr/>
            </a:pPr>
            <a:r>
              <a:rPr lang="el-GR" sz="2400" dirty="0" smtClean="0">
                <a:solidFill>
                  <a:schemeClr val="bg1"/>
                </a:solidFill>
                <a:latin typeface="+mj-lt"/>
              </a:rPr>
              <a:t>οι </a:t>
            </a:r>
            <a:r>
              <a:rPr lang="el-GR" sz="2400" b="1" dirty="0" smtClean="0">
                <a:solidFill>
                  <a:schemeClr val="bg1"/>
                </a:solidFill>
                <a:latin typeface="+mj-lt"/>
              </a:rPr>
              <a:t>αναμορφωμένες αξίες</a:t>
            </a:r>
            <a:r>
              <a:rPr lang="el-GR" sz="2400" dirty="0" smtClean="0">
                <a:solidFill>
                  <a:schemeClr val="bg1"/>
                </a:solidFill>
                <a:latin typeface="+mj-lt"/>
              </a:rPr>
              <a:t> συμμετοχών σε </a:t>
            </a:r>
            <a:r>
              <a:rPr lang="el-GR" sz="2400" b="1" dirty="0" smtClean="0">
                <a:solidFill>
                  <a:schemeClr val="bg1"/>
                </a:solidFill>
                <a:latin typeface="+mj-lt"/>
              </a:rPr>
              <a:t>συγγενείς </a:t>
            </a:r>
            <a:r>
              <a:rPr lang="el-GR" sz="2400" dirty="0" smtClean="0">
                <a:solidFill>
                  <a:schemeClr val="bg1"/>
                </a:solidFill>
                <a:latin typeface="+mj-lt"/>
              </a:rPr>
              <a:t>επιχειρήσεις όπως είχαν περιληφθεί στην ενοποίηση της προηγούμενης χρήσης με τη μέθοδο της καθαρής θέσης,</a:t>
            </a:r>
          </a:p>
          <a:p>
            <a:pPr algn="just" fontAlgn="auto">
              <a:lnSpc>
                <a:spcPct val="80000"/>
              </a:lnSpc>
              <a:spcAft>
                <a:spcPts val="0"/>
              </a:spcAft>
              <a:buFontTx/>
              <a:buChar char="-"/>
              <a:defRPr/>
            </a:pPr>
            <a:r>
              <a:rPr lang="el-GR" sz="2400" dirty="0" smtClean="0">
                <a:solidFill>
                  <a:schemeClr val="bg1"/>
                </a:solidFill>
                <a:latin typeface="+mj-lt"/>
              </a:rPr>
              <a:t>η </a:t>
            </a:r>
            <a:r>
              <a:rPr lang="el-GR" sz="2400" b="1" dirty="0" smtClean="0">
                <a:solidFill>
                  <a:schemeClr val="bg1"/>
                </a:solidFill>
                <a:latin typeface="+mj-lt"/>
              </a:rPr>
              <a:t>ανάλυση των  ιδίων κεφαλαίων</a:t>
            </a:r>
            <a:r>
              <a:rPr lang="el-GR" sz="2400" dirty="0" smtClean="0">
                <a:solidFill>
                  <a:schemeClr val="bg1"/>
                </a:solidFill>
                <a:latin typeface="+mj-lt"/>
              </a:rPr>
              <a:t> της κάθε επιχείρησης πλην  της μητρικής κατά την πρώτη ενοποίηση καθώς και τυχόν έκτακτων μεταβολών των παραπάνω ιδίων κεφαλαίων μετά την πρώτη ενοποίηση.</a:t>
            </a:r>
          </a:p>
          <a:p>
            <a:pPr algn="just" fontAlgn="auto">
              <a:lnSpc>
                <a:spcPct val="80000"/>
              </a:lnSpc>
              <a:spcAft>
                <a:spcPts val="0"/>
              </a:spcAft>
              <a:buFont typeface="Arial" pitchFamily="34" charset="0"/>
              <a:buNone/>
              <a:defRPr/>
            </a:pPr>
            <a:endParaRPr lang="el-GR" sz="2000" dirty="0" smtClean="0">
              <a:latin typeface="+mj-lt"/>
            </a:endParaRPr>
          </a:p>
        </p:txBody>
      </p:sp>
    </p:spTree>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1 - Τίτλος"/>
          <p:cNvSpPr>
            <a:spLocks noGrp="1"/>
          </p:cNvSpPr>
          <p:nvPr>
            <p:ph type="title"/>
          </p:nvPr>
        </p:nvSpPr>
        <p:spPr>
          <a:xfrm>
            <a:off x="323851" y="232411"/>
            <a:ext cx="8424863" cy="994410"/>
          </a:xfrm>
        </p:spPr>
        <p:txBody>
          <a:bodyPr>
            <a:noAutofit/>
          </a:bodyPr>
          <a:lstStyle/>
          <a:p>
            <a:pPr algn="ctr"/>
            <a:r>
              <a:rPr lang="el-GR" sz="3200" b="1" dirty="0" smtClean="0">
                <a:solidFill>
                  <a:srgbClr val="C00000"/>
                </a:solidFill>
              </a:rPr>
              <a:t>Στάδια κατάρτισης των Ενοποιημένων Οικονομικών Καταστάσεων (4/10)</a:t>
            </a:r>
            <a:endParaRPr lang="en-US" sz="3200" b="1" dirty="0" smtClean="0">
              <a:solidFill>
                <a:srgbClr val="C00000"/>
              </a:solidFill>
            </a:endParaRPr>
          </a:p>
        </p:txBody>
      </p:sp>
      <p:sp>
        <p:nvSpPr>
          <p:cNvPr id="3" name="2 - Θέση περιεχομένου"/>
          <p:cNvSpPr>
            <a:spLocks noGrp="1"/>
          </p:cNvSpPr>
          <p:nvPr>
            <p:ph idx="1"/>
          </p:nvPr>
        </p:nvSpPr>
        <p:spPr>
          <a:xfrm>
            <a:off x="179389" y="1268730"/>
            <a:ext cx="8624887" cy="5328622"/>
          </a:xfrm>
        </p:spPr>
        <p:txBody>
          <a:bodyPr rtlCol="0">
            <a:noAutofit/>
          </a:bodyPr>
          <a:lstStyle/>
          <a:p>
            <a:pPr algn="just" fontAlgn="auto">
              <a:lnSpc>
                <a:spcPct val="76000"/>
              </a:lnSpc>
              <a:spcAft>
                <a:spcPts val="0"/>
              </a:spcAft>
              <a:buFont typeface="Arial" pitchFamily="34" charset="0"/>
              <a:buNone/>
              <a:defRPr/>
            </a:pPr>
            <a:r>
              <a:rPr lang="el-GR" sz="2400" b="1" dirty="0" smtClean="0">
                <a:solidFill>
                  <a:schemeClr val="bg1"/>
                </a:solidFill>
                <a:latin typeface="+mj-lt"/>
              </a:rPr>
              <a:t>Γ. Συγκέντρωση ετήσιων οικονομικών καταστάσεων  των ενοποιούμενων επιχειρήσεων</a:t>
            </a:r>
            <a:r>
              <a:rPr lang="el-GR" sz="2400" u="sng" dirty="0" smtClean="0">
                <a:solidFill>
                  <a:schemeClr val="bg1"/>
                </a:solidFill>
                <a:latin typeface="+mj-lt"/>
              </a:rPr>
              <a:t> </a:t>
            </a:r>
            <a:endParaRPr lang="el-GR" sz="2400" b="1" dirty="0" smtClean="0">
              <a:solidFill>
                <a:schemeClr val="bg1"/>
              </a:solidFill>
              <a:latin typeface="+mj-lt"/>
            </a:endParaRPr>
          </a:p>
          <a:p>
            <a:pPr algn="just" fontAlgn="auto">
              <a:lnSpc>
                <a:spcPct val="76000"/>
              </a:lnSpc>
              <a:spcAft>
                <a:spcPts val="0"/>
              </a:spcAft>
              <a:buFont typeface="Arial" pitchFamily="34" charset="0"/>
              <a:buChar char="•"/>
              <a:defRPr/>
            </a:pPr>
            <a:r>
              <a:rPr lang="el-GR" sz="2400" dirty="0" smtClean="0">
                <a:solidFill>
                  <a:schemeClr val="bg1"/>
                </a:solidFill>
                <a:latin typeface="+mj-lt"/>
              </a:rPr>
              <a:t>Λαμβάνονται οι πιο πρόσφατες ετήσιες οικονομικές καταστάσεις των </a:t>
            </a:r>
            <a:r>
              <a:rPr lang="el-GR" sz="2400" b="1" dirty="0" smtClean="0">
                <a:solidFill>
                  <a:schemeClr val="bg1"/>
                </a:solidFill>
                <a:latin typeface="+mj-lt"/>
              </a:rPr>
              <a:t>θυγατρικών και συγγενών επιχειρήσεων</a:t>
            </a:r>
            <a:r>
              <a:rPr lang="el-GR" sz="2400" dirty="0" smtClean="0">
                <a:solidFill>
                  <a:schemeClr val="bg1"/>
                </a:solidFill>
                <a:latin typeface="+mj-lt"/>
              </a:rPr>
              <a:t> (συμπεριλαμβανόμενης της έκθεσης διαχείρισης και του  πιστοποιητικού ελέγχου).</a:t>
            </a:r>
          </a:p>
          <a:p>
            <a:pPr algn="just" fontAlgn="auto">
              <a:lnSpc>
                <a:spcPct val="76000"/>
              </a:lnSpc>
              <a:spcAft>
                <a:spcPts val="0"/>
              </a:spcAft>
              <a:buFont typeface="Arial" pitchFamily="34" charset="0"/>
              <a:buNone/>
              <a:defRPr/>
            </a:pPr>
            <a:r>
              <a:rPr lang="el-GR" sz="2400" dirty="0" smtClean="0">
                <a:solidFill>
                  <a:schemeClr val="bg1"/>
                </a:solidFill>
                <a:latin typeface="+mj-lt"/>
              </a:rPr>
              <a:t>Αναφορικά με τις οικονομικές καταστάσεις των ενοποιούμενων επιχειρήσεων πρέπει :</a:t>
            </a:r>
          </a:p>
          <a:p>
            <a:pPr algn="just" fontAlgn="auto">
              <a:lnSpc>
                <a:spcPct val="76000"/>
              </a:lnSpc>
              <a:spcAft>
                <a:spcPts val="0"/>
              </a:spcAft>
              <a:buFont typeface="Wingdings" pitchFamily="2" charset="2"/>
              <a:buChar char="§"/>
              <a:defRPr/>
            </a:pPr>
            <a:r>
              <a:rPr lang="el-GR" sz="2400" dirty="0" smtClean="0">
                <a:solidFill>
                  <a:schemeClr val="bg1"/>
                </a:solidFill>
                <a:latin typeface="+mj-lt"/>
              </a:rPr>
              <a:t> να έχουν καταρτιστεί σύμφωνα με τις βασικές </a:t>
            </a:r>
            <a:r>
              <a:rPr lang="el-GR" sz="2400" b="1" dirty="0" smtClean="0">
                <a:solidFill>
                  <a:schemeClr val="bg1"/>
                </a:solidFill>
                <a:latin typeface="+mj-lt"/>
              </a:rPr>
              <a:t>λογιστικές αρχές</a:t>
            </a:r>
            <a:r>
              <a:rPr lang="el-GR" sz="2400" dirty="0" smtClean="0">
                <a:solidFill>
                  <a:schemeClr val="bg1"/>
                </a:solidFill>
                <a:latin typeface="+mj-lt"/>
              </a:rPr>
              <a:t> που εφαρμόζει η </a:t>
            </a:r>
            <a:r>
              <a:rPr lang="el-GR" sz="2400" b="1" dirty="0" smtClean="0">
                <a:solidFill>
                  <a:schemeClr val="bg1"/>
                </a:solidFill>
                <a:latin typeface="+mj-lt"/>
              </a:rPr>
              <a:t>μητρική,</a:t>
            </a:r>
            <a:endParaRPr lang="el-GR" sz="2400" dirty="0" smtClean="0">
              <a:solidFill>
                <a:schemeClr val="bg1"/>
              </a:solidFill>
              <a:latin typeface="+mj-lt"/>
            </a:endParaRPr>
          </a:p>
          <a:p>
            <a:pPr algn="just" fontAlgn="auto">
              <a:lnSpc>
                <a:spcPct val="76000"/>
              </a:lnSpc>
              <a:spcAft>
                <a:spcPts val="0"/>
              </a:spcAft>
              <a:buFont typeface="Wingdings" pitchFamily="2" charset="2"/>
              <a:buChar char="§"/>
              <a:defRPr/>
            </a:pPr>
            <a:r>
              <a:rPr lang="el-GR" sz="2400" dirty="0" smtClean="0">
                <a:solidFill>
                  <a:schemeClr val="bg1"/>
                </a:solidFill>
                <a:latin typeface="+mj-lt"/>
              </a:rPr>
              <a:t>να είναι να εκφρασμένες στο </a:t>
            </a:r>
            <a:r>
              <a:rPr lang="el-GR" sz="2400" b="1" dirty="0" smtClean="0">
                <a:solidFill>
                  <a:schemeClr val="bg1"/>
                </a:solidFill>
                <a:latin typeface="+mj-lt"/>
              </a:rPr>
              <a:t>ίδιο νόμισμα</a:t>
            </a:r>
            <a:r>
              <a:rPr lang="el-GR" sz="2400" dirty="0" smtClean="0">
                <a:solidFill>
                  <a:schemeClr val="bg1"/>
                </a:solidFill>
                <a:latin typeface="+mj-lt"/>
              </a:rPr>
              <a:t>, </a:t>
            </a:r>
          </a:p>
          <a:p>
            <a:pPr algn="just" fontAlgn="auto">
              <a:lnSpc>
                <a:spcPct val="76000"/>
              </a:lnSpc>
              <a:spcAft>
                <a:spcPts val="0"/>
              </a:spcAft>
              <a:buFont typeface="Wingdings" pitchFamily="2" charset="2"/>
              <a:buChar char="§"/>
              <a:defRPr/>
            </a:pPr>
            <a:r>
              <a:rPr lang="el-GR" sz="2400" dirty="0" smtClean="0">
                <a:solidFill>
                  <a:schemeClr val="bg1"/>
                </a:solidFill>
                <a:latin typeface="+mj-lt"/>
              </a:rPr>
              <a:t>να αφορούν το ίδιο χρονικό </a:t>
            </a:r>
            <a:r>
              <a:rPr lang="el-GR" sz="2400" b="1" dirty="0" smtClean="0">
                <a:solidFill>
                  <a:schemeClr val="bg1"/>
                </a:solidFill>
                <a:latin typeface="+mj-lt"/>
              </a:rPr>
              <a:t>διάστημα</a:t>
            </a:r>
            <a:r>
              <a:rPr lang="el-GR" sz="2400" dirty="0" smtClean="0">
                <a:solidFill>
                  <a:schemeClr val="bg1"/>
                </a:solidFill>
                <a:latin typeface="+mj-lt"/>
              </a:rPr>
              <a:t> χρήσης με την μητρική,</a:t>
            </a:r>
          </a:p>
          <a:p>
            <a:pPr algn="just" fontAlgn="auto">
              <a:lnSpc>
                <a:spcPct val="76000"/>
              </a:lnSpc>
              <a:spcAft>
                <a:spcPts val="0"/>
              </a:spcAft>
              <a:buFont typeface="Wingdings" pitchFamily="2" charset="2"/>
              <a:buChar char="§"/>
              <a:defRPr/>
            </a:pPr>
            <a:r>
              <a:rPr lang="el-GR" sz="2400" dirty="0" smtClean="0">
                <a:solidFill>
                  <a:schemeClr val="bg1"/>
                </a:solidFill>
                <a:latin typeface="+mj-lt"/>
              </a:rPr>
              <a:t> να αναφέρουν  τις </a:t>
            </a:r>
            <a:r>
              <a:rPr lang="el-GR" sz="2400" b="1" dirty="0" smtClean="0">
                <a:solidFill>
                  <a:schemeClr val="bg1"/>
                </a:solidFill>
                <a:latin typeface="+mj-lt"/>
              </a:rPr>
              <a:t>μεθόδους  αποτίμησης</a:t>
            </a:r>
            <a:r>
              <a:rPr lang="el-GR" sz="2400" dirty="0" smtClean="0">
                <a:solidFill>
                  <a:schemeClr val="bg1"/>
                </a:solidFill>
                <a:latin typeface="+mj-lt"/>
              </a:rPr>
              <a:t> των περιουσιακών στοιχείων, τις μεθόδους υπολογισμού των </a:t>
            </a:r>
            <a:r>
              <a:rPr lang="el-GR" sz="2400" b="1" dirty="0" smtClean="0">
                <a:solidFill>
                  <a:schemeClr val="bg1"/>
                </a:solidFill>
                <a:latin typeface="+mj-lt"/>
              </a:rPr>
              <a:t>αποσβέσεων</a:t>
            </a:r>
            <a:r>
              <a:rPr lang="el-GR" sz="2400" dirty="0" smtClean="0">
                <a:solidFill>
                  <a:schemeClr val="bg1"/>
                </a:solidFill>
                <a:latin typeface="+mj-lt"/>
              </a:rPr>
              <a:t> και των </a:t>
            </a:r>
            <a:r>
              <a:rPr lang="el-GR" sz="2400" b="1" dirty="0" smtClean="0">
                <a:solidFill>
                  <a:schemeClr val="bg1"/>
                </a:solidFill>
                <a:latin typeface="+mj-lt"/>
              </a:rPr>
              <a:t>προβλέψεων</a:t>
            </a:r>
            <a:r>
              <a:rPr lang="el-GR" sz="2400" dirty="0" smtClean="0">
                <a:solidFill>
                  <a:schemeClr val="bg1"/>
                </a:solidFill>
                <a:latin typeface="+mj-lt"/>
              </a:rPr>
              <a:t> που εφαρμόστηκαν, καθώς και τις τυχόν πρόσθετες αποσβέσεις και έκτακτες προβλέψεις που διενεργήθηκαν για φορολογικούς λόγους.</a:t>
            </a:r>
          </a:p>
          <a:p>
            <a:pPr algn="just" fontAlgn="auto">
              <a:lnSpc>
                <a:spcPct val="76000"/>
              </a:lnSpc>
              <a:spcAft>
                <a:spcPts val="0"/>
              </a:spcAft>
              <a:buFont typeface="Arial" pitchFamily="34" charset="0"/>
              <a:buNone/>
              <a:defRPr/>
            </a:pPr>
            <a:endParaRPr lang="el-GR" sz="2400" dirty="0" smtClean="0">
              <a:latin typeface="+mj-lt"/>
            </a:endParaRPr>
          </a:p>
          <a:p>
            <a:pPr fontAlgn="auto">
              <a:lnSpc>
                <a:spcPct val="76000"/>
              </a:lnSpc>
              <a:spcAft>
                <a:spcPts val="0"/>
              </a:spcAft>
              <a:buFont typeface="Arial" pitchFamily="34" charset="0"/>
              <a:buNone/>
              <a:defRPr/>
            </a:pPr>
            <a:endParaRPr lang="el-GR" sz="2000" dirty="0" smtClean="0">
              <a:latin typeface="+mj-lt"/>
            </a:endParaRPr>
          </a:p>
        </p:txBody>
      </p:sp>
    </p:spTree>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1 - Τίτλος"/>
          <p:cNvSpPr>
            <a:spLocks noGrp="1"/>
          </p:cNvSpPr>
          <p:nvPr>
            <p:ph type="title"/>
          </p:nvPr>
        </p:nvSpPr>
        <p:spPr>
          <a:xfrm>
            <a:off x="0" y="274320"/>
            <a:ext cx="9143999" cy="994439"/>
          </a:xfrm>
        </p:spPr>
        <p:txBody>
          <a:bodyPr>
            <a:noAutofit/>
          </a:bodyPr>
          <a:lstStyle/>
          <a:p>
            <a:pPr algn="ctr"/>
            <a:r>
              <a:rPr lang="el-GR" sz="3200" dirty="0" smtClean="0">
                <a:solidFill>
                  <a:srgbClr val="C00000"/>
                </a:solidFill>
              </a:rPr>
              <a:t/>
            </a:r>
            <a:br>
              <a:rPr lang="el-GR" sz="3200" dirty="0" smtClean="0">
                <a:solidFill>
                  <a:srgbClr val="C00000"/>
                </a:solidFill>
              </a:rPr>
            </a:br>
            <a:r>
              <a:rPr lang="el-GR" sz="3200" dirty="0" smtClean="0">
                <a:solidFill>
                  <a:srgbClr val="C00000"/>
                </a:solidFill>
              </a:rPr>
              <a:t>Στάδια κατάρτισης των Ενοποιημένων </a:t>
            </a:r>
            <a:br>
              <a:rPr lang="el-GR" sz="3200" dirty="0" smtClean="0">
                <a:solidFill>
                  <a:srgbClr val="C00000"/>
                </a:solidFill>
              </a:rPr>
            </a:br>
            <a:r>
              <a:rPr lang="el-GR" sz="3200" dirty="0" smtClean="0">
                <a:solidFill>
                  <a:srgbClr val="C00000"/>
                </a:solidFill>
              </a:rPr>
              <a:t>Οικονομικών Καταστάσεων (5/10)</a:t>
            </a:r>
            <a:endParaRPr lang="en-US" sz="3200" dirty="0" smtClean="0">
              <a:solidFill>
                <a:srgbClr val="C00000"/>
              </a:solidFill>
            </a:endParaRPr>
          </a:p>
        </p:txBody>
      </p:sp>
      <p:sp>
        <p:nvSpPr>
          <p:cNvPr id="3" name="2 - Θέση περιεχομένου"/>
          <p:cNvSpPr>
            <a:spLocks noGrp="1"/>
          </p:cNvSpPr>
          <p:nvPr>
            <p:ph idx="1"/>
          </p:nvPr>
        </p:nvSpPr>
        <p:spPr>
          <a:xfrm>
            <a:off x="395288" y="1340768"/>
            <a:ext cx="8229600" cy="5112568"/>
          </a:xfrm>
        </p:spPr>
        <p:txBody>
          <a:bodyPr rtlCol="0">
            <a:noAutofit/>
          </a:bodyPr>
          <a:lstStyle/>
          <a:p>
            <a:pPr marL="0" algn="just" fontAlgn="auto">
              <a:lnSpc>
                <a:spcPct val="80000"/>
              </a:lnSpc>
              <a:spcAft>
                <a:spcPts val="0"/>
              </a:spcAft>
              <a:buFont typeface="Arial" pitchFamily="34" charset="0"/>
              <a:buNone/>
              <a:defRPr/>
            </a:pPr>
            <a:r>
              <a:rPr lang="el-GR" dirty="0" smtClean="0">
                <a:solidFill>
                  <a:schemeClr val="bg1"/>
                </a:solidFill>
                <a:latin typeface="+mj-lt"/>
              </a:rPr>
              <a:t>Επιπρόσθετα οι ενοποιούμενες επιχειρήσεις θα πρέπει να παρέχουν πληροφορίες:  </a:t>
            </a:r>
          </a:p>
          <a:p>
            <a:pPr algn="just" fontAlgn="auto">
              <a:lnSpc>
                <a:spcPct val="80000"/>
              </a:lnSpc>
              <a:spcAft>
                <a:spcPts val="0"/>
              </a:spcAft>
              <a:buFont typeface="Arial" pitchFamily="34" charset="0"/>
              <a:buChar char="•"/>
              <a:defRPr/>
            </a:pPr>
            <a:r>
              <a:rPr lang="el-GR" dirty="0" smtClean="0">
                <a:solidFill>
                  <a:schemeClr val="bg1"/>
                </a:solidFill>
                <a:latin typeface="+mj-lt"/>
              </a:rPr>
              <a:t>για τις τυχόν παρεκκλίσεις από τις γενικά αποδεκτές λογιστικές αρχές, </a:t>
            </a:r>
          </a:p>
          <a:p>
            <a:pPr algn="just" fontAlgn="auto">
              <a:lnSpc>
                <a:spcPct val="80000"/>
              </a:lnSpc>
              <a:spcAft>
                <a:spcPts val="0"/>
              </a:spcAft>
              <a:buFont typeface="Arial" pitchFamily="34" charset="0"/>
              <a:buChar char="•"/>
              <a:defRPr/>
            </a:pPr>
            <a:r>
              <a:rPr lang="el-GR" dirty="0" smtClean="0">
                <a:solidFill>
                  <a:schemeClr val="bg1"/>
                </a:solidFill>
                <a:latin typeface="+mj-lt"/>
              </a:rPr>
              <a:t>για τυχόν σημαντικά οψιγενή γεγονότα που αφορούν την περιουσιακή διάρθρωση, ή τη χρηματοοικονομική θέση ή τα αποτελέσματα τα οποία έχουν επέλθει μετά την ημερομηνία σύνταξης των οικονομικών καταστάσεων,</a:t>
            </a:r>
          </a:p>
          <a:p>
            <a:pPr algn="just" fontAlgn="auto">
              <a:lnSpc>
                <a:spcPct val="80000"/>
              </a:lnSpc>
              <a:spcAft>
                <a:spcPts val="0"/>
              </a:spcAft>
              <a:buFont typeface="Arial" pitchFamily="34" charset="0"/>
              <a:buChar char="•"/>
              <a:defRPr/>
            </a:pPr>
            <a:r>
              <a:rPr lang="el-GR" dirty="0" smtClean="0">
                <a:solidFill>
                  <a:schemeClr val="bg1"/>
                </a:solidFill>
                <a:latin typeface="+mj-lt"/>
              </a:rPr>
              <a:t>για τα ποσά των φόρων που οφείλονται καθώς και εκείνα που είναι πιθανόν ότι θα προκύψουν σε βάρος της επιχείρησης, </a:t>
            </a:r>
          </a:p>
          <a:p>
            <a:pPr algn="just" fontAlgn="auto">
              <a:lnSpc>
                <a:spcPct val="80000"/>
              </a:lnSpc>
              <a:spcAft>
                <a:spcPts val="0"/>
              </a:spcAft>
              <a:buFont typeface="Arial" pitchFamily="34" charset="0"/>
              <a:buChar char="•"/>
              <a:defRPr/>
            </a:pPr>
            <a:r>
              <a:rPr lang="el-GR" dirty="0" smtClean="0">
                <a:solidFill>
                  <a:schemeClr val="bg1"/>
                </a:solidFill>
                <a:latin typeface="+mj-lt"/>
              </a:rPr>
              <a:t>τον τρόπο φορολογικής μεταχείρισης των μερισμάτων </a:t>
            </a:r>
          </a:p>
          <a:p>
            <a:pPr fontAlgn="auto">
              <a:lnSpc>
                <a:spcPct val="80000"/>
              </a:lnSpc>
              <a:spcAft>
                <a:spcPts val="0"/>
              </a:spcAft>
              <a:buFont typeface="Arial" pitchFamily="34" charset="0"/>
              <a:buNone/>
              <a:defRPr/>
            </a:pPr>
            <a:endParaRPr lang="el-GR" sz="2200" dirty="0" smtClean="0">
              <a:latin typeface="+mj-lt"/>
            </a:endParaRPr>
          </a:p>
          <a:p>
            <a:pPr fontAlgn="auto">
              <a:lnSpc>
                <a:spcPct val="80000"/>
              </a:lnSpc>
              <a:spcAft>
                <a:spcPts val="0"/>
              </a:spcAft>
              <a:buFont typeface="Arial" pitchFamily="34" charset="0"/>
              <a:buNone/>
              <a:defRPr/>
            </a:pPr>
            <a:endParaRPr lang="el-GR" sz="2200" dirty="0" smtClean="0">
              <a:latin typeface="+mj-lt"/>
            </a:endParaRPr>
          </a:p>
        </p:txBody>
      </p:sp>
    </p:spTree>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1 - Τίτλος"/>
          <p:cNvSpPr>
            <a:spLocks noGrp="1"/>
          </p:cNvSpPr>
          <p:nvPr>
            <p:ph type="title"/>
          </p:nvPr>
        </p:nvSpPr>
        <p:spPr>
          <a:xfrm>
            <a:off x="395288" y="232410"/>
            <a:ext cx="8280400" cy="950596"/>
          </a:xfrm>
        </p:spPr>
        <p:txBody>
          <a:bodyPr>
            <a:noAutofit/>
          </a:bodyPr>
          <a:lstStyle/>
          <a:p>
            <a:pPr algn="ctr"/>
            <a:r>
              <a:rPr lang="el-GR" sz="3200" b="1" dirty="0" smtClean="0">
                <a:solidFill>
                  <a:srgbClr val="C00000"/>
                </a:solidFill>
              </a:rPr>
              <a:t>Στάδια κατάρτισης των Ενοποιημένων </a:t>
            </a:r>
            <a:br>
              <a:rPr lang="el-GR" sz="3200" b="1" dirty="0" smtClean="0">
                <a:solidFill>
                  <a:srgbClr val="C00000"/>
                </a:solidFill>
              </a:rPr>
            </a:br>
            <a:r>
              <a:rPr lang="el-GR" sz="3200" b="1" dirty="0" smtClean="0">
                <a:solidFill>
                  <a:srgbClr val="C00000"/>
                </a:solidFill>
              </a:rPr>
              <a:t>Οικονομικών Καταστάσεων (6/10)</a:t>
            </a:r>
            <a:endParaRPr lang="en-US" sz="3200" b="1" dirty="0" smtClean="0"/>
          </a:p>
        </p:txBody>
      </p:sp>
      <p:sp>
        <p:nvSpPr>
          <p:cNvPr id="3" name="2 - Θέση περιεχομένου"/>
          <p:cNvSpPr>
            <a:spLocks noGrp="1"/>
          </p:cNvSpPr>
          <p:nvPr>
            <p:ph idx="1"/>
          </p:nvPr>
        </p:nvSpPr>
        <p:spPr>
          <a:xfrm>
            <a:off x="0" y="1268731"/>
            <a:ext cx="8624888" cy="5589270"/>
          </a:xfrm>
        </p:spPr>
        <p:txBody>
          <a:bodyPr rtlCol="0">
            <a:noAutofit/>
          </a:bodyPr>
          <a:lstStyle/>
          <a:p>
            <a:pPr algn="just" fontAlgn="auto">
              <a:lnSpc>
                <a:spcPct val="90000"/>
              </a:lnSpc>
              <a:spcAft>
                <a:spcPts val="0"/>
              </a:spcAft>
              <a:buFont typeface="Arial" pitchFamily="34" charset="0"/>
              <a:buNone/>
              <a:defRPr/>
            </a:pPr>
            <a:r>
              <a:rPr lang="el-GR" sz="2800" b="1" dirty="0" smtClean="0">
                <a:solidFill>
                  <a:schemeClr val="bg1"/>
                </a:solidFill>
                <a:latin typeface="+mj-lt"/>
              </a:rPr>
              <a:t>Δ. Καταγραφή Διεταιρικών Σχέσεων</a:t>
            </a:r>
            <a:r>
              <a:rPr lang="el-GR" sz="2800" u="sng" dirty="0" smtClean="0">
                <a:solidFill>
                  <a:schemeClr val="bg1"/>
                </a:solidFill>
                <a:latin typeface="+mj-lt"/>
              </a:rPr>
              <a:t>  </a:t>
            </a:r>
            <a:endParaRPr lang="el-GR" sz="2800" dirty="0" smtClean="0">
              <a:solidFill>
                <a:schemeClr val="bg1"/>
              </a:solidFill>
              <a:latin typeface="+mj-lt"/>
            </a:endParaRPr>
          </a:p>
          <a:p>
            <a:pPr algn="just" fontAlgn="auto">
              <a:lnSpc>
                <a:spcPct val="90000"/>
              </a:lnSpc>
              <a:spcAft>
                <a:spcPts val="0"/>
              </a:spcAft>
              <a:buFont typeface="Arial" pitchFamily="34" charset="0"/>
              <a:buChar char="•"/>
              <a:defRPr/>
            </a:pPr>
            <a:r>
              <a:rPr lang="el-GR" sz="2800" dirty="0" smtClean="0">
                <a:solidFill>
                  <a:schemeClr val="bg1"/>
                </a:solidFill>
                <a:latin typeface="+mj-lt"/>
              </a:rPr>
              <a:t>Για κάθε επιχείρηση του Ομίλου καθώς και κάθε συγγενή επιχείρηση να παρέχονται αναλυτικές πληροφορίες για τις διεταιρικές απαιτήσεις  &amp; υποχρεώσεις, καθώς και τις διεταιρικές συναλλαγές. </a:t>
            </a:r>
          </a:p>
          <a:p>
            <a:pPr algn="just" fontAlgn="auto">
              <a:lnSpc>
                <a:spcPct val="90000"/>
              </a:lnSpc>
              <a:spcAft>
                <a:spcPts val="0"/>
              </a:spcAft>
              <a:buFont typeface="Arial" pitchFamily="34" charset="0"/>
              <a:buChar char="•"/>
              <a:defRPr/>
            </a:pPr>
            <a:r>
              <a:rPr lang="el-GR" sz="2800" dirty="0" smtClean="0">
                <a:solidFill>
                  <a:schemeClr val="bg1"/>
                </a:solidFill>
                <a:latin typeface="+mj-lt"/>
              </a:rPr>
              <a:t>Επιπλέον θα πρέπει να παρέχονται πληροφορίες για τα αποθέματα εμπορευμάτων ή προϊόντων που απέκτησαν από διεταιρικές συναλλαγές, τα τυχόν αποκτηθέντα με διεταιρικές συναλλαγές πάγια και το ύψος των διενεργηθέντων αποσβέσεων τους. </a:t>
            </a:r>
          </a:p>
          <a:p>
            <a:pPr algn="just" fontAlgn="auto">
              <a:lnSpc>
                <a:spcPct val="80000"/>
              </a:lnSpc>
              <a:spcAft>
                <a:spcPts val="0"/>
              </a:spcAft>
              <a:buFont typeface="Arial" pitchFamily="34" charset="0"/>
              <a:buNone/>
              <a:defRPr/>
            </a:pPr>
            <a:endParaRPr lang="el-GR" sz="2400" dirty="0" smtClean="0">
              <a:latin typeface="+mj-lt"/>
            </a:endParaRPr>
          </a:p>
        </p:txBody>
      </p:sp>
    </p:spTree>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1 - Τίτλος"/>
          <p:cNvSpPr>
            <a:spLocks noGrp="1"/>
          </p:cNvSpPr>
          <p:nvPr>
            <p:ph type="title"/>
          </p:nvPr>
        </p:nvSpPr>
        <p:spPr>
          <a:xfrm>
            <a:off x="539750" y="274321"/>
            <a:ext cx="8604250" cy="994410"/>
          </a:xfrm>
        </p:spPr>
        <p:txBody>
          <a:bodyPr>
            <a:noAutofit/>
          </a:bodyPr>
          <a:lstStyle/>
          <a:p>
            <a:pPr algn="ctr"/>
            <a:r>
              <a:rPr lang="el-GR" sz="3200" b="1" dirty="0" smtClean="0">
                <a:solidFill>
                  <a:srgbClr val="C00000"/>
                </a:solidFill>
              </a:rPr>
              <a:t>Στάδια κατάρτισης των Ενοποιημένων </a:t>
            </a:r>
            <a:br>
              <a:rPr lang="el-GR" sz="3200" b="1" dirty="0" smtClean="0">
                <a:solidFill>
                  <a:srgbClr val="C00000"/>
                </a:solidFill>
              </a:rPr>
            </a:br>
            <a:r>
              <a:rPr lang="el-GR" sz="3200" b="1" dirty="0" smtClean="0">
                <a:solidFill>
                  <a:srgbClr val="C00000"/>
                </a:solidFill>
              </a:rPr>
              <a:t>Οικονομικών Καταστάσεων (7/10)</a:t>
            </a:r>
            <a:endParaRPr lang="en-US" sz="3200" dirty="0" smtClean="0"/>
          </a:p>
        </p:txBody>
      </p:sp>
      <p:sp>
        <p:nvSpPr>
          <p:cNvPr id="3" name="2 - Θέση περιεχομένου"/>
          <p:cNvSpPr>
            <a:spLocks noGrp="1"/>
          </p:cNvSpPr>
          <p:nvPr>
            <p:ph idx="1"/>
          </p:nvPr>
        </p:nvSpPr>
        <p:spPr>
          <a:xfrm>
            <a:off x="251520" y="1412775"/>
            <a:ext cx="8373368" cy="5445225"/>
          </a:xfrm>
        </p:spPr>
        <p:txBody>
          <a:bodyPr rtlCol="0">
            <a:noAutofit/>
          </a:bodyPr>
          <a:lstStyle/>
          <a:p>
            <a:pPr algn="just" fontAlgn="auto">
              <a:spcAft>
                <a:spcPts val="0"/>
              </a:spcAft>
              <a:buFont typeface="Arial" pitchFamily="34" charset="0"/>
              <a:buNone/>
              <a:defRPr/>
            </a:pPr>
            <a:r>
              <a:rPr lang="el-GR" b="1" dirty="0" smtClean="0">
                <a:solidFill>
                  <a:schemeClr val="bg1"/>
                </a:solidFill>
                <a:latin typeface="+mj-lt"/>
              </a:rPr>
              <a:t>Ε. Σύνταξη  των ενοποιημένων οικονομικών καταστάσεων</a:t>
            </a:r>
            <a:r>
              <a:rPr lang="el-GR" b="1" u="sng" dirty="0" smtClean="0">
                <a:solidFill>
                  <a:schemeClr val="bg1"/>
                </a:solidFill>
                <a:latin typeface="+mj-lt"/>
              </a:rPr>
              <a:t> </a:t>
            </a:r>
            <a:endParaRPr lang="el-GR" dirty="0" smtClean="0">
              <a:solidFill>
                <a:schemeClr val="bg1"/>
              </a:solidFill>
              <a:latin typeface="+mj-lt"/>
            </a:endParaRPr>
          </a:p>
          <a:p>
            <a:pPr algn="just" fontAlgn="auto">
              <a:spcAft>
                <a:spcPts val="0"/>
              </a:spcAft>
              <a:buFont typeface="Arial" pitchFamily="34" charset="0"/>
              <a:buNone/>
              <a:defRPr/>
            </a:pPr>
            <a:r>
              <a:rPr lang="el-GR" dirty="0" smtClean="0">
                <a:solidFill>
                  <a:schemeClr val="bg1"/>
                </a:solidFill>
                <a:latin typeface="+mj-lt"/>
              </a:rPr>
              <a:t>Η  σύνταξη των ενοποιημένων οικονομικών καταστάσεων γίνεται ως ακολούθως: </a:t>
            </a:r>
          </a:p>
          <a:p>
            <a:pPr algn="just" fontAlgn="auto">
              <a:spcAft>
                <a:spcPts val="0"/>
              </a:spcAft>
              <a:buFont typeface="Arial" pitchFamily="34" charset="0"/>
              <a:buChar char="•"/>
              <a:defRPr/>
            </a:pPr>
            <a:r>
              <a:rPr lang="el-GR" b="1" dirty="0" smtClean="0">
                <a:solidFill>
                  <a:schemeClr val="bg1"/>
                </a:solidFill>
                <a:latin typeface="+mj-lt"/>
              </a:rPr>
              <a:t>Άνοιγμα των λογαριασμών</a:t>
            </a:r>
            <a:r>
              <a:rPr lang="el-GR" dirty="0" smtClean="0">
                <a:solidFill>
                  <a:schemeClr val="bg1"/>
                </a:solidFill>
                <a:latin typeface="+mj-lt"/>
              </a:rPr>
              <a:t> ενοποίησης σε μηχανογραφική εφαρμογή ή σε πίνακα  ενοποιήσεως. </a:t>
            </a:r>
          </a:p>
          <a:p>
            <a:pPr algn="just" fontAlgn="auto">
              <a:spcAft>
                <a:spcPts val="0"/>
              </a:spcAft>
              <a:buFont typeface="Arial" pitchFamily="34" charset="0"/>
              <a:buChar char="•"/>
              <a:defRPr/>
            </a:pPr>
            <a:r>
              <a:rPr lang="el-GR" dirty="0" smtClean="0">
                <a:solidFill>
                  <a:schemeClr val="bg1"/>
                </a:solidFill>
                <a:latin typeface="+mj-lt"/>
              </a:rPr>
              <a:t>Μετατροπή ισολογισμών σε </a:t>
            </a:r>
            <a:r>
              <a:rPr lang="el-GR" b="1" dirty="0" smtClean="0">
                <a:solidFill>
                  <a:schemeClr val="bg1"/>
                </a:solidFill>
                <a:latin typeface="+mj-lt"/>
              </a:rPr>
              <a:t>Ξένο Νόμισμα</a:t>
            </a:r>
            <a:r>
              <a:rPr lang="el-GR" dirty="0" smtClean="0">
                <a:solidFill>
                  <a:schemeClr val="bg1"/>
                </a:solidFill>
                <a:latin typeface="+mj-lt"/>
              </a:rPr>
              <a:t> στο νόμισμα της εταιρίας</a:t>
            </a:r>
          </a:p>
          <a:p>
            <a:pPr algn="just" fontAlgn="auto">
              <a:spcAft>
                <a:spcPts val="0"/>
              </a:spcAft>
              <a:buFont typeface="Arial" pitchFamily="34" charset="0"/>
              <a:buChar char="•"/>
              <a:defRPr/>
            </a:pPr>
            <a:r>
              <a:rPr lang="el-GR" b="1" dirty="0" smtClean="0">
                <a:solidFill>
                  <a:schemeClr val="bg1"/>
                </a:solidFill>
                <a:latin typeface="+mj-lt"/>
              </a:rPr>
              <a:t>Προσαρμογή</a:t>
            </a:r>
            <a:r>
              <a:rPr lang="el-GR" dirty="0" smtClean="0">
                <a:solidFill>
                  <a:schemeClr val="bg1"/>
                </a:solidFill>
                <a:latin typeface="+mj-lt"/>
              </a:rPr>
              <a:t> των οικονομικών καταστάσεων της μητρικής και των θυγατρικών της στην ίδια </a:t>
            </a:r>
            <a:r>
              <a:rPr lang="el-GR" b="1" dirty="0" smtClean="0">
                <a:solidFill>
                  <a:schemeClr val="bg1"/>
                </a:solidFill>
                <a:latin typeface="+mj-lt"/>
              </a:rPr>
              <a:t>ημερομηνία</a:t>
            </a:r>
            <a:r>
              <a:rPr lang="el-GR" dirty="0" smtClean="0">
                <a:solidFill>
                  <a:schemeClr val="bg1"/>
                </a:solidFill>
                <a:latin typeface="+mj-lt"/>
              </a:rPr>
              <a:t> αναφοράς. </a:t>
            </a:r>
          </a:p>
          <a:p>
            <a:pPr algn="just" fontAlgn="auto">
              <a:lnSpc>
                <a:spcPct val="80000"/>
              </a:lnSpc>
              <a:spcAft>
                <a:spcPts val="0"/>
              </a:spcAft>
              <a:buFont typeface="Arial" pitchFamily="34" charset="0"/>
              <a:buNone/>
              <a:defRPr/>
            </a:pPr>
            <a:endParaRPr lang="el-GR" dirty="0" smtClean="0">
              <a:latin typeface="+mj-lt"/>
            </a:endParaRPr>
          </a:p>
          <a:p>
            <a:pPr fontAlgn="auto">
              <a:lnSpc>
                <a:spcPct val="80000"/>
              </a:lnSpc>
              <a:spcAft>
                <a:spcPts val="0"/>
              </a:spcAft>
              <a:buFont typeface="Arial" pitchFamily="34" charset="0"/>
              <a:buNone/>
              <a:defRPr/>
            </a:pPr>
            <a:endParaRPr lang="el-GR" sz="1400" dirty="0" smtClean="0">
              <a:latin typeface="+mj-lt"/>
            </a:endParaRPr>
          </a:p>
        </p:txBody>
      </p:sp>
    </p:spTree>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1 - Τίτλος"/>
          <p:cNvSpPr>
            <a:spLocks noGrp="1"/>
          </p:cNvSpPr>
          <p:nvPr>
            <p:ph type="title"/>
          </p:nvPr>
        </p:nvSpPr>
        <p:spPr>
          <a:xfrm>
            <a:off x="251520" y="274321"/>
            <a:ext cx="8640960" cy="994410"/>
          </a:xfrm>
        </p:spPr>
        <p:txBody>
          <a:bodyPr>
            <a:noAutofit/>
          </a:bodyPr>
          <a:lstStyle/>
          <a:p>
            <a:pPr algn="ctr"/>
            <a:r>
              <a:rPr lang="el-GR" sz="3200" b="1" dirty="0" smtClean="0">
                <a:solidFill>
                  <a:srgbClr val="C00000"/>
                </a:solidFill>
              </a:rPr>
              <a:t>Στάδια κατάρτισης των Ενοποιημένων </a:t>
            </a:r>
            <a:br>
              <a:rPr lang="el-GR" sz="3200" b="1" dirty="0" smtClean="0">
                <a:solidFill>
                  <a:srgbClr val="C00000"/>
                </a:solidFill>
              </a:rPr>
            </a:br>
            <a:r>
              <a:rPr lang="el-GR" sz="3200" b="1" dirty="0" smtClean="0">
                <a:solidFill>
                  <a:srgbClr val="C00000"/>
                </a:solidFill>
              </a:rPr>
              <a:t>Οικονομικών Καταστάσεων (8/10)</a:t>
            </a:r>
            <a:endParaRPr lang="en-US" sz="3200" dirty="0" smtClean="0"/>
          </a:p>
        </p:txBody>
      </p:sp>
      <p:sp>
        <p:nvSpPr>
          <p:cNvPr id="3" name="2 - Θέση περιεχομένου"/>
          <p:cNvSpPr>
            <a:spLocks noGrp="1"/>
          </p:cNvSpPr>
          <p:nvPr>
            <p:ph idx="1"/>
          </p:nvPr>
        </p:nvSpPr>
        <p:spPr>
          <a:xfrm>
            <a:off x="323850" y="1484784"/>
            <a:ext cx="8301038" cy="4608512"/>
          </a:xfrm>
        </p:spPr>
        <p:txBody>
          <a:bodyPr rtlCol="0">
            <a:noAutofit/>
          </a:bodyPr>
          <a:lstStyle/>
          <a:p>
            <a:pPr algn="just" fontAlgn="auto">
              <a:lnSpc>
                <a:spcPct val="90000"/>
              </a:lnSpc>
              <a:spcAft>
                <a:spcPts val="0"/>
              </a:spcAft>
              <a:buFont typeface="Arial" pitchFamily="34" charset="0"/>
              <a:buChar char="•"/>
              <a:defRPr/>
            </a:pPr>
            <a:r>
              <a:rPr lang="el-GR" sz="2800" b="1" dirty="0" smtClean="0">
                <a:solidFill>
                  <a:schemeClr val="bg1"/>
                </a:solidFill>
                <a:latin typeface="+mj-lt"/>
              </a:rPr>
              <a:t>Προσαρμογή</a:t>
            </a:r>
            <a:r>
              <a:rPr lang="el-GR" sz="2800" dirty="0" smtClean="0">
                <a:solidFill>
                  <a:schemeClr val="bg1"/>
                </a:solidFill>
                <a:latin typeface="+mj-lt"/>
              </a:rPr>
              <a:t> των οικονομικών καταστάσεων των ενοποιούμενων επιχειρήσεων στις λογιστικές πολιτικές της μητρικής χρησιμοποιώντας ομοιόμορφες </a:t>
            </a:r>
            <a:r>
              <a:rPr lang="el-GR" sz="2800" b="1" dirty="0" smtClean="0">
                <a:solidFill>
                  <a:schemeClr val="bg1"/>
                </a:solidFill>
                <a:latin typeface="+mj-lt"/>
              </a:rPr>
              <a:t>λογιστικές πολιτικές</a:t>
            </a:r>
            <a:r>
              <a:rPr lang="el-GR" sz="2800" dirty="0" smtClean="0">
                <a:solidFill>
                  <a:schemeClr val="bg1"/>
                </a:solidFill>
                <a:latin typeface="+mj-lt"/>
              </a:rPr>
              <a:t> για όμοιες συναλλαγές και άλλα γεγονότα σε όμοιες συνθήκες.</a:t>
            </a:r>
          </a:p>
          <a:p>
            <a:pPr algn="just" fontAlgn="auto">
              <a:lnSpc>
                <a:spcPct val="90000"/>
              </a:lnSpc>
              <a:spcAft>
                <a:spcPts val="0"/>
              </a:spcAft>
              <a:buFont typeface="Arial" pitchFamily="34" charset="0"/>
              <a:buChar char="•"/>
              <a:defRPr/>
            </a:pPr>
            <a:r>
              <a:rPr lang="el-GR" sz="2800" b="1" dirty="0" smtClean="0">
                <a:solidFill>
                  <a:schemeClr val="bg1"/>
                </a:solidFill>
                <a:latin typeface="+mj-lt"/>
              </a:rPr>
              <a:t>Συνένωση</a:t>
            </a:r>
            <a:r>
              <a:rPr lang="el-GR" sz="2800" dirty="0" smtClean="0">
                <a:solidFill>
                  <a:schemeClr val="bg1"/>
                </a:solidFill>
                <a:latin typeface="+mj-lt"/>
              </a:rPr>
              <a:t> των οικονομικών καταστάσεων της μητρικής και της θυγατρικής </a:t>
            </a:r>
            <a:r>
              <a:rPr lang="en-US" sz="2800" dirty="0" smtClean="0">
                <a:solidFill>
                  <a:schemeClr val="bg1"/>
                </a:solidFill>
                <a:latin typeface="+mj-lt"/>
              </a:rPr>
              <a:t> </a:t>
            </a:r>
            <a:r>
              <a:rPr lang="el-GR" sz="2800" dirty="0" smtClean="0">
                <a:solidFill>
                  <a:schemeClr val="bg1"/>
                </a:solidFill>
                <a:latin typeface="+mj-lt"/>
              </a:rPr>
              <a:t>( εάν έχουμε πλήρη ενοποίηση) γραμμή προς γραμμή, συναθροίζοντας τα όμοια περιουσιακά στοιχεία, τις υποχρεώσεις, τα ίδια κεφάλαια τα έσοδα και τις δαπάνες</a:t>
            </a:r>
          </a:p>
          <a:p>
            <a:pPr fontAlgn="auto">
              <a:lnSpc>
                <a:spcPct val="80000"/>
              </a:lnSpc>
              <a:spcAft>
                <a:spcPts val="0"/>
              </a:spcAft>
              <a:buFont typeface="Arial" pitchFamily="34" charset="0"/>
              <a:buNone/>
              <a:defRPr/>
            </a:pPr>
            <a:endParaRPr lang="el-GR" sz="2800" dirty="0" smtClean="0">
              <a:solidFill>
                <a:schemeClr val="bg1"/>
              </a:solidFill>
              <a:latin typeface="+mj-lt"/>
            </a:endParaRPr>
          </a:p>
          <a:p>
            <a:pPr fontAlgn="auto">
              <a:lnSpc>
                <a:spcPct val="80000"/>
              </a:lnSpc>
              <a:spcAft>
                <a:spcPts val="0"/>
              </a:spcAft>
              <a:buFont typeface="Arial" pitchFamily="34" charset="0"/>
              <a:buNone/>
              <a:defRPr/>
            </a:pPr>
            <a:endParaRPr lang="el-GR" sz="2800" dirty="0" smtClean="0">
              <a:solidFill>
                <a:schemeClr val="bg1"/>
              </a:solidFill>
              <a:latin typeface="+mj-lt"/>
            </a:endParaRPr>
          </a:p>
        </p:txBody>
      </p:sp>
    </p:spTree>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1 - Τίτλος"/>
          <p:cNvSpPr>
            <a:spLocks noGrp="1"/>
          </p:cNvSpPr>
          <p:nvPr>
            <p:ph type="title"/>
          </p:nvPr>
        </p:nvSpPr>
        <p:spPr>
          <a:xfrm>
            <a:off x="684214" y="274321"/>
            <a:ext cx="7991475" cy="994410"/>
          </a:xfrm>
        </p:spPr>
        <p:txBody>
          <a:bodyPr>
            <a:noAutofit/>
          </a:bodyPr>
          <a:lstStyle/>
          <a:p>
            <a:pPr algn="ctr"/>
            <a:r>
              <a:rPr lang="el-GR" sz="3200" b="1" dirty="0" smtClean="0">
                <a:solidFill>
                  <a:srgbClr val="C00000"/>
                </a:solidFill>
              </a:rPr>
              <a:t>Στάδια κατάρτισης των Ενοποιημένων </a:t>
            </a:r>
            <a:br>
              <a:rPr lang="el-GR" sz="3200" b="1" dirty="0" smtClean="0">
                <a:solidFill>
                  <a:srgbClr val="C00000"/>
                </a:solidFill>
              </a:rPr>
            </a:br>
            <a:r>
              <a:rPr lang="el-GR" sz="3200" b="1" dirty="0" smtClean="0">
                <a:solidFill>
                  <a:srgbClr val="C00000"/>
                </a:solidFill>
              </a:rPr>
              <a:t>Οικονομικών Καταστάσεων (9/10)</a:t>
            </a:r>
            <a:endParaRPr lang="en-US" sz="3200" dirty="0" smtClean="0"/>
          </a:p>
        </p:txBody>
      </p:sp>
      <p:sp>
        <p:nvSpPr>
          <p:cNvPr id="3" name="2 - Θέση περιεχομένου"/>
          <p:cNvSpPr>
            <a:spLocks noGrp="1"/>
          </p:cNvSpPr>
          <p:nvPr>
            <p:ph idx="1"/>
          </p:nvPr>
        </p:nvSpPr>
        <p:spPr>
          <a:xfrm>
            <a:off x="0" y="1268731"/>
            <a:ext cx="8624888" cy="5589270"/>
          </a:xfrm>
        </p:spPr>
        <p:txBody>
          <a:bodyPr rtlCol="0">
            <a:noAutofit/>
          </a:bodyPr>
          <a:lstStyle/>
          <a:p>
            <a:pPr algn="just" fontAlgn="auto">
              <a:lnSpc>
                <a:spcPct val="80000"/>
              </a:lnSpc>
              <a:spcAft>
                <a:spcPts val="0"/>
              </a:spcAft>
              <a:buFont typeface="Wingdings" pitchFamily="2" charset="2"/>
              <a:buChar char="q"/>
              <a:defRPr/>
            </a:pPr>
            <a:r>
              <a:rPr lang="el-GR" sz="2400" b="1" dirty="0" smtClean="0">
                <a:solidFill>
                  <a:schemeClr val="bg1"/>
                </a:solidFill>
                <a:latin typeface="+mj-lt"/>
              </a:rPr>
              <a:t>Προκειμένου οι ενοποιημένες καταστάσεις να παρέχουν την οικονομική πληροφόρηση ως ενιαίας οικονομικής</a:t>
            </a:r>
            <a:r>
              <a:rPr lang="el-GR" sz="2400" dirty="0" smtClean="0">
                <a:solidFill>
                  <a:schemeClr val="bg1"/>
                </a:solidFill>
                <a:latin typeface="+mj-lt"/>
              </a:rPr>
              <a:t> οντότητας τηρούνται οι ακόλουθες </a:t>
            </a:r>
            <a:r>
              <a:rPr lang="el-GR" sz="2400" b="1" dirty="0" smtClean="0">
                <a:solidFill>
                  <a:schemeClr val="bg1"/>
                </a:solidFill>
                <a:latin typeface="+mj-lt"/>
              </a:rPr>
              <a:t>διαδικασίες:</a:t>
            </a:r>
            <a:endParaRPr lang="en-US" sz="2400" b="1" dirty="0" smtClean="0">
              <a:solidFill>
                <a:schemeClr val="bg1"/>
              </a:solidFill>
              <a:latin typeface="+mj-lt"/>
            </a:endParaRPr>
          </a:p>
          <a:p>
            <a:pPr algn="just" fontAlgn="auto">
              <a:lnSpc>
                <a:spcPct val="80000"/>
              </a:lnSpc>
              <a:spcAft>
                <a:spcPts val="0"/>
              </a:spcAft>
              <a:buFont typeface="Wingdings" pitchFamily="2" charset="2"/>
              <a:buChar char="§"/>
              <a:defRPr/>
            </a:pPr>
            <a:r>
              <a:rPr lang="el-GR" sz="2400" dirty="0" smtClean="0">
                <a:solidFill>
                  <a:schemeClr val="bg1"/>
                </a:solidFill>
                <a:latin typeface="+mj-lt"/>
              </a:rPr>
              <a:t>-η </a:t>
            </a:r>
            <a:r>
              <a:rPr lang="el-GR" sz="2400" b="1" dirty="0" smtClean="0">
                <a:solidFill>
                  <a:schemeClr val="bg1"/>
                </a:solidFill>
                <a:latin typeface="+mj-lt"/>
              </a:rPr>
              <a:t>λογιστική αξία της επένδυσης της μητρικής</a:t>
            </a:r>
            <a:r>
              <a:rPr lang="el-GR" sz="2400" dirty="0" smtClean="0">
                <a:solidFill>
                  <a:schemeClr val="bg1"/>
                </a:solidFill>
                <a:latin typeface="+mj-lt"/>
              </a:rPr>
              <a:t> εταιρίας σε κάθε θυγατρική και η αναλογία της μητρικής στα ίδια κεφάλαια της θυγατρικής </a:t>
            </a:r>
            <a:r>
              <a:rPr lang="el-GR" sz="2400" b="1" dirty="0" smtClean="0">
                <a:solidFill>
                  <a:schemeClr val="bg1"/>
                </a:solidFill>
                <a:latin typeface="+mj-lt"/>
              </a:rPr>
              <a:t>απαλείφονται.</a:t>
            </a:r>
          </a:p>
          <a:p>
            <a:pPr algn="just" fontAlgn="auto">
              <a:lnSpc>
                <a:spcPct val="80000"/>
              </a:lnSpc>
              <a:spcAft>
                <a:spcPts val="0"/>
              </a:spcAft>
              <a:buFont typeface="Wingdings" pitchFamily="2" charset="2"/>
              <a:buChar char="§"/>
              <a:defRPr/>
            </a:pPr>
            <a:r>
              <a:rPr lang="en-US" sz="2400" dirty="0" smtClean="0">
                <a:solidFill>
                  <a:schemeClr val="bg1"/>
                </a:solidFill>
                <a:latin typeface="+mj-lt"/>
              </a:rPr>
              <a:t> </a:t>
            </a:r>
            <a:r>
              <a:rPr lang="el-GR" sz="2400" dirty="0" smtClean="0">
                <a:solidFill>
                  <a:schemeClr val="bg1"/>
                </a:solidFill>
                <a:latin typeface="+mj-lt"/>
              </a:rPr>
              <a:t>εξατομικεύονται τα </a:t>
            </a:r>
            <a:r>
              <a:rPr lang="el-GR" sz="2400" b="1" dirty="0" smtClean="0">
                <a:solidFill>
                  <a:schemeClr val="bg1"/>
                </a:solidFill>
                <a:latin typeface="+mj-lt"/>
              </a:rPr>
              <a:t>δικαιώματα μειοψηφίας</a:t>
            </a:r>
            <a:r>
              <a:rPr lang="el-GR" sz="2400" dirty="0" smtClean="0">
                <a:solidFill>
                  <a:schemeClr val="bg1"/>
                </a:solidFill>
                <a:latin typeface="+mj-lt"/>
              </a:rPr>
              <a:t>  στο </a:t>
            </a:r>
            <a:r>
              <a:rPr lang="el-GR" sz="2400" b="1" dirty="0" smtClean="0">
                <a:solidFill>
                  <a:schemeClr val="bg1"/>
                </a:solidFill>
                <a:latin typeface="+mj-lt"/>
              </a:rPr>
              <a:t>κέρδος ή τη ζημιά</a:t>
            </a:r>
            <a:r>
              <a:rPr lang="el-GR" sz="2400" dirty="0" smtClean="0">
                <a:solidFill>
                  <a:schemeClr val="bg1"/>
                </a:solidFill>
                <a:latin typeface="+mj-lt"/>
              </a:rPr>
              <a:t> των ενοποιημένων θυγατρικών για την καλυπτόμενη περίοδο.</a:t>
            </a:r>
          </a:p>
          <a:p>
            <a:pPr algn="just" fontAlgn="auto">
              <a:lnSpc>
                <a:spcPct val="80000"/>
              </a:lnSpc>
              <a:spcAft>
                <a:spcPts val="0"/>
              </a:spcAft>
              <a:buFont typeface="Wingdings" pitchFamily="2" charset="2"/>
              <a:buChar char="§"/>
              <a:defRPr/>
            </a:pPr>
            <a:r>
              <a:rPr lang="el-GR" sz="2400" dirty="0" smtClean="0">
                <a:solidFill>
                  <a:schemeClr val="bg1"/>
                </a:solidFill>
                <a:latin typeface="+mj-lt"/>
              </a:rPr>
              <a:t>υπολογίζονται τα </a:t>
            </a:r>
            <a:r>
              <a:rPr lang="el-GR" sz="2400" b="1" dirty="0" smtClean="0">
                <a:solidFill>
                  <a:schemeClr val="bg1"/>
                </a:solidFill>
                <a:latin typeface="+mj-lt"/>
              </a:rPr>
              <a:t>δικαιώματα μειοψηφίας</a:t>
            </a:r>
            <a:r>
              <a:rPr lang="el-GR" sz="2400" dirty="0" smtClean="0">
                <a:solidFill>
                  <a:schemeClr val="bg1"/>
                </a:solidFill>
                <a:latin typeface="+mj-lt"/>
              </a:rPr>
              <a:t> στα καθαρά </a:t>
            </a:r>
            <a:r>
              <a:rPr lang="el-GR" sz="2400" b="1" dirty="0" smtClean="0">
                <a:solidFill>
                  <a:schemeClr val="bg1"/>
                </a:solidFill>
                <a:latin typeface="+mj-lt"/>
              </a:rPr>
              <a:t>περιουσιακά στοιχεία</a:t>
            </a:r>
            <a:r>
              <a:rPr lang="el-GR" sz="2400" dirty="0" smtClean="0">
                <a:solidFill>
                  <a:schemeClr val="bg1"/>
                </a:solidFill>
                <a:latin typeface="+mj-lt"/>
              </a:rPr>
              <a:t> των ενοποιούμενων θυγατρικών. </a:t>
            </a:r>
          </a:p>
          <a:p>
            <a:pPr algn="just" fontAlgn="auto">
              <a:lnSpc>
                <a:spcPct val="80000"/>
              </a:lnSpc>
              <a:spcAft>
                <a:spcPts val="0"/>
              </a:spcAft>
              <a:buFont typeface="Arial" pitchFamily="34" charset="0"/>
              <a:buNone/>
              <a:defRPr/>
            </a:pPr>
            <a:r>
              <a:rPr lang="el-GR" sz="2400" dirty="0" smtClean="0">
                <a:solidFill>
                  <a:schemeClr val="bg1"/>
                </a:solidFill>
                <a:latin typeface="+mj-lt"/>
              </a:rPr>
              <a:t>    Σημειώνεται ότι τα </a:t>
            </a:r>
            <a:r>
              <a:rPr lang="el-GR" sz="2400" b="1" dirty="0" smtClean="0">
                <a:solidFill>
                  <a:schemeClr val="bg1"/>
                </a:solidFill>
                <a:latin typeface="+mj-lt"/>
              </a:rPr>
              <a:t>δικαιώματα μειοψηφίας</a:t>
            </a:r>
            <a:r>
              <a:rPr lang="el-GR" sz="2400" dirty="0" smtClean="0">
                <a:solidFill>
                  <a:schemeClr val="bg1"/>
                </a:solidFill>
                <a:latin typeface="+mj-lt"/>
              </a:rPr>
              <a:t> στα καθαρά περιουσιακά στοιχεία αποτελούνται α) από το μέγεθος των δικαιωμάτων κατά την ημερομηνία απόκτησης  και β) το μερίδιο της μειοψηφίας επί των μεταβολών των ιδίων κεφαλαίων από την ημερομηνία της ενοποίησης. </a:t>
            </a:r>
          </a:p>
          <a:p>
            <a:pPr fontAlgn="auto">
              <a:lnSpc>
                <a:spcPct val="80000"/>
              </a:lnSpc>
              <a:spcAft>
                <a:spcPts val="0"/>
              </a:spcAft>
              <a:buFont typeface="Arial" pitchFamily="34" charset="0"/>
              <a:buNone/>
              <a:defRPr/>
            </a:pPr>
            <a:endParaRPr lang="el-GR" sz="2000" dirty="0" smtClean="0">
              <a:latin typeface="+mj-lt"/>
            </a:endParaRPr>
          </a:p>
          <a:p>
            <a:pPr fontAlgn="auto">
              <a:lnSpc>
                <a:spcPct val="80000"/>
              </a:lnSpc>
              <a:spcAft>
                <a:spcPts val="0"/>
              </a:spcAft>
              <a:buFont typeface="Arial" pitchFamily="34" charset="0"/>
              <a:buNone/>
              <a:defRPr/>
            </a:pPr>
            <a:endParaRPr lang="el-GR" sz="2000" dirty="0" smtClean="0">
              <a:latin typeface="+mj-lt"/>
            </a:endParaRPr>
          </a:p>
        </p:txBody>
      </p:sp>
    </p:spTree>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1 - Τίτλος"/>
          <p:cNvSpPr>
            <a:spLocks noGrp="1"/>
          </p:cNvSpPr>
          <p:nvPr>
            <p:ph type="title"/>
          </p:nvPr>
        </p:nvSpPr>
        <p:spPr>
          <a:xfrm>
            <a:off x="468313" y="274321"/>
            <a:ext cx="8064500" cy="994410"/>
          </a:xfrm>
        </p:spPr>
        <p:txBody>
          <a:bodyPr>
            <a:noAutofit/>
          </a:bodyPr>
          <a:lstStyle/>
          <a:p>
            <a:pPr algn="ctr"/>
            <a:r>
              <a:rPr lang="el-GR" sz="3200" b="1" dirty="0" smtClean="0">
                <a:solidFill>
                  <a:srgbClr val="C00000"/>
                </a:solidFill>
              </a:rPr>
              <a:t>Στάδια κατάρτισης των Ενοποιημένων </a:t>
            </a:r>
            <a:br>
              <a:rPr lang="el-GR" sz="3200" b="1" dirty="0" smtClean="0">
                <a:solidFill>
                  <a:srgbClr val="C00000"/>
                </a:solidFill>
              </a:rPr>
            </a:br>
            <a:r>
              <a:rPr lang="el-GR" sz="3200" b="1" dirty="0" smtClean="0">
                <a:solidFill>
                  <a:srgbClr val="C00000"/>
                </a:solidFill>
              </a:rPr>
              <a:t>Οικονομικών Καταστάσεων (10/10)</a:t>
            </a:r>
            <a:endParaRPr lang="en-US" sz="3200" dirty="0" smtClean="0"/>
          </a:p>
        </p:txBody>
      </p:sp>
      <p:sp>
        <p:nvSpPr>
          <p:cNvPr id="3" name="2 - Θέση περιεχομένου"/>
          <p:cNvSpPr>
            <a:spLocks noGrp="1"/>
          </p:cNvSpPr>
          <p:nvPr>
            <p:ph idx="1"/>
          </p:nvPr>
        </p:nvSpPr>
        <p:spPr>
          <a:xfrm>
            <a:off x="0" y="1268731"/>
            <a:ext cx="8624888" cy="5589270"/>
          </a:xfrm>
        </p:spPr>
        <p:txBody>
          <a:bodyPr rtlCol="0">
            <a:noAutofit/>
          </a:bodyPr>
          <a:lstStyle/>
          <a:p>
            <a:pPr fontAlgn="auto">
              <a:lnSpc>
                <a:spcPct val="80000"/>
              </a:lnSpc>
              <a:spcBef>
                <a:spcPct val="0"/>
              </a:spcBef>
              <a:spcAft>
                <a:spcPts val="0"/>
              </a:spcAft>
              <a:buFont typeface="Arial" pitchFamily="34" charset="0"/>
              <a:buNone/>
              <a:defRPr/>
            </a:pPr>
            <a:endParaRPr lang="en-US" sz="2200" b="1" dirty="0" smtClean="0">
              <a:latin typeface="+mj-lt"/>
            </a:endParaRPr>
          </a:p>
          <a:p>
            <a:pPr algn="just" fontAlgn="auto">
              <a:lnSpc>
                <a:spcPct val="80000"/>
              </a:lnSpc>
              <a:spcBef>
                <a:spcPct val="0"/>
              </a:spcBef>
              <a:spcAft>
                <a:spcPts val="0"/>
              </a:spcAft>
              <a:buFont typeface="Wingdings" pitchFamily="2" charset="2"/>
              <a:buChar char="§"/>
              <a:defRPr/>
            </a:pPr>
            <a:r>
              <a:rPr lang="el-GR" sz="2400" b="1" dirty="0" smtClean="0">
                <a:solidFill>
                  <a:schemeClr val="bg1"/>
                </a:solidFill>
                <a:latin typeface="+mj-lt"/>
              </a:rPr>
              <a:t>απαλείφονται πλήρως τα ενδοεταιρικά υπόλοιπα</a:t>
            </a:r>
            <a:r>
              <a:rPr lang="el-GR" sz="2400" dirty="0" smtClean="0">
                <a:solidFill>
                  <a:schemeClr val="bg1"/>
                </a:solidFill>
                <a:latin typeface="+mj-lt"/>
              </a:rPr>
              <a:t>, συναλλαγές έσοδα, δαπάνες, μερίσματα. </a:t>
            </a:r>
          </a:p>
          <a:p>
            <a:pPr algn="just" fontAlgn="auto">
              <a:lnSpc>
                <a:spcPct val="80000"/>
              </a:lnSpc>
              <a:spcAft>
                <a:spcPts val="0"/>
              </a:spcAft>
              <a:buFont typeface="Wingdings" pitchFamily="2" charset="2"/>
              <a:buChar char="§"/>
              <a:defRPr/>
            </a:pPr>
            <a:r>
              <a:rPr lang="el-GR" sz="2400" b="1" dirty="0" smtClean="0">
                <a:solidFill>
                  <a:schemeClr val="bg1"/>
                </a:solidFill>
                <a:latin typeface="+mj-lt"/>
              </a:rPr>
              <a:t>απαλείφονται πλήρως κέρδη και ζημιές</a:t>
            </a:r>
            <a:r>
              <a:rPr lang="el-GR" sz="2400" dirty="0" smtClean="0">
                <a:solidFill>
                  <a:schemeClr val="bg1"/>
                </a:solidFill>
                <a:latin typeface="+mj-lt"/>
              </a:rPr>
              <a:t> από ενδοεταιρικές συναλλαγές που αναγνωρίζονται σε περιουσιακά στοιχεία όπως αποθέματα και πάγια.</a:t>
            </a:r>
          </a:p>
          <a:p>
            <a:pPr algn="just" fontAlgn="auto">
              <a:lnSpc>
                <a:spcPct val="80000"/>
              </a:lnSpc>
              <a:spcAft>
                <a:spcPts val="0"/>
              </a:spcAft>
              <a:buFont typeface="Wingdings" pitchFamily="2" charset="2"/>
              <a:buChar char="§"/>
              <a:defRPr/>
            </a:pPr>
            <a:r>
              <a:rPr lang="el-GR" sz="2400" dirty="0" smtClean="0">
                <a:solidFill>
                  <a:schemeClr val="bg1"/>
                </a:solidFill>
                <a:latin typeface="+mj-lt"/>
              </a:rPr>
              <a:t> </a:t>
            </a:r>
            <a:r>
              <a:rPr lang="el-GR" sz="2400" b="1" dirty="0" smtClean="0">
                <a:solidFill>
                  <a:schemeClr val="bg1"/>
                </a:solidFill>
                <a:latin typeface="+mj-lt"/>
              </a:rPr>
              <a:t>τα έσοδα και οι δαπάνες</a:t>
            </a:r>
            <a:r>
              <a:rPr lang="el-GR" sz="2400" dirty="0" smtClean="0">
                <a:solidFill>
                  <a:schemeClr val="bg1"/>
                </a:solidFill>
                <a:latin typeface="+mj-lt"/>
              </a:rPr>
              <a:t> μιας θυγατρικής περιλαμβάνονται στις ενοποιημένες οικονομικές καταστάσεις από την ημερομηνία της απόκτησης </a:t>
            </a:r>
            <a:endParaRPr lang="el-GR" sz="2400" dirty="0">
              <a:solidFill>
                <a:schemeClr val="bg1"/>
              </a:solidFill>
              <a:latin typeface="+mj-lt"/>
            </a:endParaRPr>
          </a:p>
          <a:p>
            <a:pPr algn="just" fontAlgn="auto">
              <a:lnSpc>
                <a:spcPct val="80000"/>
              </a:lnSpc>
              <a:spcAft>
                <a:spcPts val="0"/>
              </a:spcAft>
              <a:buFont typeface="Wingdings" pitchFamily="2" charset="2"/>
              <a:buChar char="§"/>
              <a:defRPr/>
            </a:pPr>
            <a:r>
              <a:rPr lang="el-GR" sz="2400" dirty="0" smtClean="0">
                <a:solidFill>
                  <a:schemeClr val="bg1"/>
                </a:solidFill>
                <a:latin typeface="+mj-lt"/>
              </a:rPr>
              <a:t> </a:t>
            </a:r>
            <a:r>
              <a:rPr lang="el-GR" sz="2400" b="1" dirty="0" smtClean="0">
                <a:solidFill>
                  <a:schemeClr val="bg1"/>
                </a:solidFill>
                <a:latin typeface="+mj-lt"/>
              </a:rPr>
              <a:t>τα δικαιώματα της μειοψηφίας στα ίδια κεφάλαια</a:t>
            </a:r>
            <a:r>
              <a:rPr lang="el-GR" sz="2400" dirty="0" smtClean="0">
                <a:solidFill>
                  <a:schemeClr val="bg1"/>
                </a:solidFill>
                <a:latin typeface="+mj-lt"/>
              </a:rPr>
              <a:t> παρουσιάζονται </a:t>
            </a:r>
            <a:r>
              <a:rPr lang="el-GR" sz="2400" b="1" dirty="0" smtClean="0">
                <a:solidFill>
                  <a:schemeClr val="bg1"/>
                </a:solidFill>
                <a:latin typeface="+mj-lt"/>
              </a:rPr>
              <a:t>ξεχωριστά</a:t>
            </a:r>
            <a:r>
              <a:rPr lang="el-GR" sz="2400" dirty="0" smtClean="0">
                <a:solidFill>
                  <a:schemeClr val="bg1"/>
                </a:solidFill>
                <a:latin typeface="+mj-lt"/>
              </a:rPr>
              <a:t> από τα δικαιώματα των μετόχων επί των </a:t>
            </a:r>
            <a:r>
              <a:rPr lang="el-GR" sz="2400" b="1" dirty="0" smtClean="0">
                <a:solidFill>
                  <a:schemeClr val="bg1"/>
                </a:solidFill>
                <a:latin typeface="+mj-lt"/>
              </a:rPr>
              <a:t>ιδίων κεφαλαίων</a:t>
            </a:r>
            <a:r>
              <a:rPr lang="el-GR" sz="2400" dirty="0" smtClean="0">
                <a:solidFill>
                  <a:schemeClr val="bg1"/>
                </a:solidFill>
                <a:latin typeface="+mj-lt"/>
              </a:rPr>
              <a:t> </a:t>
            </a:r>
          </a:p>
          <a:p>
            <a:pPr algn="just" fontAlgn="auto">
              <a:lnSpc>
                <a:spcPct val="80000"/>
              </a:lnSpc>
              <a:spcAft>
                <a:spcPts val="0"/>
              </a:spcAft>
              <a:buFont typeface="Wingdings" pitchFamily="2" charset="2"/>
              <a:buChar char="§"/>
              <a:defRPr/>
            </a:pPr>
            <a:r>
              <a:rPr lang="el-GR" sz="2400" dirty="0" smtClean="0">
                <a:solidFill>
                  <a:schemeClr val="bg1"/>
                </a:solidFill>
                <a:latin typeface="+mj-lt"/>
              </a:rPr>
              <a:t>και των </a:t>
            </a:r>
            <a:r>
              <a:rPr lang="el-GR" sz="2400" b="1" dirty="0" smtClean="0">
                <a:solidFill>
                  <a:schemeClr val="bg1"/>
                </a:solidFill>
                <a:latin typeface="+mj-lt"/>
              </a:rPr>
              <a:t>αποτελεσμάτων</a:t>
            </a:r>
            <a:r>
              <a:rPr lang="el-GR" sz="2400" dirty="0" smtClean="0">
                <a:solidFill>
                  <a:schemeClr val="bg1"/>
                </a:solidFill>
                <a:latin typeface="+mj-lt"/>
              </a:rPr>
              <a:t> αντίστοιχα. </a:t>
            </a:r>
          </a:p>
        </p:txBody>
      </p:sp>
    </p:spTree>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497666" name="Picture 2"/>
          <p:cNvPicPr>
            <a:picLocks noGrp="1" noChangeAspect="1" noChangeArrowheads="1"/>
          </p:cNvPicPr>
          <p:nvPr>
            <p:ph idx="1"/>
          </p:nvPr>
        </p:nvPicPr>
        <p:blipFill>
          <a:blip r:embed="rId2" cstate="print"/>
          <a:srcRect/>
          <a:stretch>
            <a:fillRect/>
          </a:stretch>
        </p:blipFill>
        <p:spPr bwMode="auto">
          <a:xfrm>
            <a:off x="0" y="188640"/>
            <a:ext cx="9144000" cy="6669359"/>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2"/>
          <p:cNvSpPr>
            <a:spLocks noGrp="1" noChangeArrowheads="1"/>
          </p:cNvSpPr>
          <p:nvPr>
            <p:ph type="title"/>
          </p:nvPr>
        </p:nvSpPr>
        <p:spPr>
          <a:xfrm>
            <a:off x="0" y="1"/>
            <a:ext cx="9144000" cy="980728"/>
          </a:xfrm>
        </p:spPr>
        <p:txBody>
          <a:bodyPr>
            <a:normAutofit/>
          </a:bodyPr>
          <a:lstStyle/>
          <a:p>
            <a:pPr algn="ctr"/>
            <a:r>
              <a:rPr lang="el-GR" sz="4000" b="1" dirty="0" smtClean="0">
                <a:solidFill>
                  <a:srgbClr val="FFC000"/>
                </a:solidFill>
              </a:rPr>
              <a:t>ΠΑΡΑΔΕΙΓΜΑ ΣΥΓΧΩΝΕΥΣΗΣ</a:t>
            </a:r>
            <a:endParaRPr lang="en-GB" sz="4000" b="1" dirty="0" smtClean="0">
              <a:solidFill>
                <a:srgbClr val="FFC000"/>
              </a:solidFill>
            </a:endParaRPr>
          </a:p>
        </p:txBody>
      </p:sp>
      <p:sp>
        <p:nvSpPr>
          <p:cNvPr id="78853" name="Rectangle 3"/>
          <p:cNvSpPr>
            <a:spLocks noGrp="1" noChangeArrowheads="1"/>
          </p:cNvSpPr>
          <p:nvPr>
            <p:ph type="body" sz="half" idx="1"/>
          </p:nvPr>
        </p:nvSpPr>
        <p:spPr>
          <a:xfrm>
            <a:off x="0" y="1052736"/>
            <a:ext cx="8964488" cy="5472608"/>
          </a:xfrm>
        </p:spPr>
        <p:txBody>
          <a:bodyPr>
            <a:normAutofit/>
          </a:bodyPr>
          <a:lstStyle/>
          <a:p>
            <a:pPr algn="just">
              <a:lnSpc>
                <a:spcPct val="150000"/>
              </a:lnSpc>
              <a:buFont typeface="Wingdings" pitchFamily="2" charset="2"/>
              <a:buNone/>
            </a:pPr>
            <a:r>
              <a:rPr lang="el-GR" sz="2400" b="1" dirty="0" smtClean="0"/>
              <a:t>   </a:t>
            </a:r>
            <a:r>
              <a:rPr lang="el-GR" dirty="0" smtClean="0">
                <a:solidFill>
                  <a:schemeClr val="accent4">
                    <a:lumMod val="50000"/>
                  </a:schemeClr>
                </a:solidFill>
                <a:latin typeface="Arial" pitchFamily="34" charset="0"/>
                <a:cs typeface="Arial" pitchFamily="34" charset="0"/>
              </a:rPr>
              <a:t>Μία Ο.Ε. και μία Ε.Π.Ε. συγχωνεύονται σε Α.Ε. και οι ισολογισμοί για τη συγχώνευση αυτή συντάσσονται με ημερομηνία 30.8.2017, η οποία θεωρείται κατά συνέπεια και ως ημερομηνία έναρξης της πρώτης διαχειριστικής περιόδου για την Α.Ε. Η συγχώνευση αυτή ολοκληρώνεται και η Α.Ε. παίρνει Μ.Α.Ε. στις 15.1.2018.</a:t>
            </a:r>
          </a:p>
          <a:p>
            <a:pPr algn="just">
              <a:buFont typeface="Wingdings" pitchFamily="2" charset="2"/>
              <a:buNone/>
            </a:pPr>
            <a:endParaRPr lang="el-GR" dirty="0" smtClean="0">
              <a:solidFill>
                <a:schemeClr val="accent4">
                  <a:lumMod val="50000"/>
                </a:schemeClr>
              </a:solidFill>
              <a:latin typeface="Arial" pitchFamily="34" charset="0"/>
              <a:cs typeface="Arial" pitchFamily="34" charset="0"/>
            </a:endParaRPr>
          </a:p>
          <a:p>
            <a:pPr algn="just">
              <a:lnSpc>
                <a:spcPct val="150000"/>
              </a:lnSpc>
              <a:buFont typeface="Wingdings" pitchFamily="2" charset="2"/>
              <a:buNone/>
            </a:pPr>
            <a:r>
              <a:rPr lang="el-GR" b="1" dirty="0" smtClean="0">
                <a:solidFill>
                  <a:schemeClr val="accent4">
                    <a:lumMod val="50000"/>
                  </a:schemeClr>
                </a:solidFill>
                <a:latin typeface="Arial" pitchFamily="34" charset="0"/>
                <a:cs typeface="Arial" pitchFamily="34" charset="0"/>
              </a:rPr>
              <a:t>   </a:t>
            </a:r>
            <a:r>
              <a:rPr lang="el-GR" b="1" u="sng" dirty="0" smtClean="0">
                <a:solidFill>
                  <a:schemeClr val="accent4">
                    <a:lumMod val="50000"/>
                  </a:schemeClr>
                </a:solidFill>
                <a:latin typeface="Arial" pitchFamily="34" charset="0"/>
                <a:cs typeface="Arial" pitchFamily="34" charset="0"/>
              </a:rPr>
              <a:t>Ζητείται</a:t>
            </a:r>
            <a:r>
              <a:rPr lang="el-GR" u="sng" dirty="0" smtClean="0">
                <a:solidFill>
                  <a:schemeClr val="accent4">
                    <a:lumMod val="50000"/>
                  </a:schemeClr>
                </a:solidFill>
                <a:latin typeface="Arial" pitchFamily="34" charset="0"/>
                <a:cs typeface="Arial" pitchFamily="34" charset="0"/>
              </a:rPr>
              <a:t>:</a:t>
            </a:r>
            <a:r>
              <a:rPr lang="el-GR" dirty="0" smtClean="0">
                <a:solidFill>
                  <a:schemeClr val="accent4">
                    <a:lumMod val="50000"/>
                  </a:schemeClr>
                </a:solidFill>
                <a:latin typeface="Arial" pitchFamily="34" charset="0"/>
                <a:cs typeface="Arial" pitchFamily="34" charset="0"/>
              </a:rPr>
              <a:t> </a:t>
            </a:r>
            <a:r>
              <a:rPr lang="el-GR" dirty="0" smtClean="0">
                <a:solidFill>
                  <a:schemeClr val="tx2">
                    <a:lumMod val="10000"/>
                  </a:schemeClr>
                </a:solidFill>
                <a:latin typeface="Arial" pitchFamily="34" charset="0"/>
                <a:cs typeface="Arial" pitchFamily="34" charset="0"/>
              </a:rPr>
              <a:t>Να καθοριστεί η ημερομηνία στην οποία θα μπορεί η Α.Ε. να κλείσει τον πρώτο της ισολογισμό.</a:t>
            </a:r>
          </a:p>
          <a:p>
            <a:pPr>
              <a:buFont typeface="Wingdings" pitchFamily="2" charset="2"/>
              <a:buNone/>
            </a:pPr>
            <a:endParaRPr lang="el-GR" sz="1800" dirty="0" smtClean="0"/>
          </a:p>
          <a:p>
            <a:pPr>
              <a:buFont typeface="Wingdings" pitchFamily="2" charset="2"/>
              <a:buNone/>
            </a:pPr>
            <a:endParaRPr lang="el-GR" sz="1800" dirty="0" smtClean="0"/>
          </a:p>
          <a:p>
            <a:pPr>
              <a:lnSpc>
                <a:spcPct val="150000"/>
              </a:lnSpc>
              <a:buFont typeface="Wingdings" pitchFamily="2" charset="2"/>
              <a:buNone/>
            </a:pPr>
            <a:endParaRPr lang="el-GR" sz="2400" dirty="0" smtClean="0"/>
          </a:p>
        </p:txBody>
      </p:sp>
    </p:spTree>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498690" name="Picture 2"/>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a:ln w="9525">
            <a:noFill/>
            <a:miter lim="800000"/>
            <a:headEnd/>
            <a:tailEnd/>
          </a:ln>
        </p:spPr>
      </p:pic>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496642" name="Picture 2"/>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a:ln w="9525">
            <a:noFill/>
            <a:miter lim="800000"/>
            <a:headEnd/>
            <a:tailEnd/>
          </a:ln>
        </p:spPr>
      </p:pic>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380929" name="Picture 1"/>
          <p:cNvPicPr>
            <a:picLocks noGrp="1" noChangeAspect="1" noChangeArrowheads="1"/>
          </p:cNvPicPr>
          <p:nvPr>
            <p:ph idx="1"/>
          </p:nvPr>
        </p:nvPicPr>
        <p:blipFill>
          <a:blip r:embed="rId2" cstate="print"/>
          <a:srcRect/>
          <a:stretch>
            <a:fillRect/>
          </a:stretch>
        </p:blipFill>
        <p:spPr bwMode="auto">
          <a:xfrm>
            <a:off x="0" y="188640"/>
            <a:ext cx="9143999" cy="6669360"/>
          </a:xfrm>
          <a:prstGeom prst="rect">
            <a:avLst/>
          </a:prstGeom>
          <a:noFill/>
          <a:ln w="9525">
            <a:noFill/>
            <a:miter lim="800000"/>
            <a:headEnd/>
            <a:tailEnd/>
          </a:ln>
        </p:spPr>
      </p:pic>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379905" name="Picture 1"/>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378881" name="Picture 1"/>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377857" name="Picture 1"/>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52400"/>
            <a:ext cx="8964488" cy="1219200"/>
          </a:xfrm>
        </p:spPr>
        <p:txBody>
          <a:bodyPr rtlCol="0">
            <a:noAutofit/>
          </a:bodyPr>
          <a:lstStyle/>
          <a:p>
            <a:pPr algn="ctr" fontAlgn="auto">
              <a:spcAft>
                <a:spcPts val="0"/>
              </a:spcAft>
              <a:defRPr/>
            </a:pPr>
            <a:r>
              <a:rPr lang="el-GR" sz="3500" dirty="0" smtClean="0"/>
              <a:t/>
            </a:r>
            <a:br>
              <a:rPr lang="el-GR" sz="3500" dirty="0" smtClean="0"/>
            </a:br>
            <a:r>
              <a:rPr lang="el-GR" sz="3500" dirty="0" smtClean="0">
                <a:solidFill>
                  <a:srgbClr val="006600"/>
                </a:solidFill>
              </a:rPr>
              <a:t>Σημειώσεις των ενοποιημένων Χρηματοοικονομικών</a:t>
            </a:r>
            <a:r>
              <a:rPr lang="en-US" sz="3500" dirty="0" smtClean="0">
                <a:solidFill>
                  <a:srgbClr val="006600"/>
                </a:solidFill>
              </a:rPr>
              <a:t> </a:t>
            </a:r>
            <a:r>
              <a:rPr lang="el-GR" sz="3500" dirty="0" smtClean="0">
                <a:solidFill>
                  <a:srgbClr val="006600"/>
                </a:solidFill>
              </a:rPr>
              <a:t>Καταστάσεων  (Άρθρο 36)</a:t>
            </a:r>
            <a:endParaRPr lang="en-US" sz="3500" dirty="0">
              <a:solidFill>
                <a:srgbClr val="006600"/>
              </a:solidFill>
            </a:endParaRPr>
          </a:p>
        </p:txBody>
      </p:sp>
      <p:sp>
        <p:nvSpPr>
          <p:cNvPr id="24578" name="2 - Θέση περιεχομένου"/>
          <p:cNvSpPr>
            <a:spLocks noGrp="1"/>
          </p:cNvSpPr>
          <p:nvPr>
            <p:ph idx="1"/>
          </p:nvPr>
        </p:nvSpPr>
        <p:spPr>
          <a:xfrm>
            <a:off x="251520" y="1524000"/>
            <a:ext cx="8435280" cy="4572000"/>
          </a:xfrm>
        </p:spPr>
        <p:txBody>
          <a:bodyPr/>
          <a:lstStyle/>
          <a:p>
            <a:pPr algn="just">
              <a:lnSpc>
                <a:spcPct val="80000"/>
              </a:lnSpc>
              <a:buNone/>
            </a:pPr>
            <a:r>
              <a:rPr lang="el-GR" sz="2800" dirty="0" smtClean="0"/>
              <a:t>Περιλαμβάνουν:</a:t>
            </a:r>
            <a:endParaRPr lang="en-US" sz="2600" b="1" dirty="0" smtClean="0"/>
          </a:p>
          <a:p>
            <a:pPr algn="just">
              <a:lnSpc>
                <a:spcPct val="80000"/>
              </a:lnSpc>
              <a:buFont typeface="Arial" charset="0"/>
              <a:buNone/>
            </a:pPr>
            <a:r>
              <a:rPr lang="el-GR" sz="2600" dirty="0" smtClean="0"/>
              <a:t>1. Οι σημειώσεις των ενοποιημένων χρηματοοικονομικών καταστάσεων περιλαμβάνουν </a:t>
            </a:r>
            <a:r>
              <a:rPr lang="el-GR" sz="2600" b="1" dirty="0" smtClean="0"/>
              <a:t>όλες τις πληροφορίες</a:t>
            </a:r>
            <a:r>
              <a:rPr lang="el-GR" sz="2600" dirty="0" smtClean="0"/>
              <a:t>, συμπεριλαμβανομένων των πληροφοριών που προβλέπονται από το άρθρο 29, με τρόπο που </a:t>
            </a:r>
            <a:r>
              <a:rPr lang="el-GR" sz="2600" b="1" dirty="0" smtClean="0"/>
              <a:t>διευκολύνει την αξιολόγηση της χρηματοοικονομικής θέσης των οντοτήτων που περιλαμβάνονται στην ενοποίηση ως σύνολο</a:t>
            </a:r>
            <a:r>
              <a:rPr lang="el-GR" sz="2600" dirty="0" smtClean="0"/>
              <a:t>, και λαμβάνοντας υπόψη τις ουσιώδεις προσαρμογές που προκύπτουν από τα ιδιαίτερα χαρακτηριστικά των ενοποιημένων χρηματοοικονομικών καταστάσεων σε σύγκριση με τις ετήσιες.</a:t>
            </a:r>
            <a:endParaRPr lang="en-US" sz="2600" dirty="0" smtClean="0"/>
          </a:p>
        </p:txBody>
      </p:sp>
    </p:spTree>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52400"/>
            <a:ext cx="8686800" cy="1219200"/>
          </a:xfrm>
        </p:spPr>
        <p:txBody>
          <a:bodyPr rtlCol="0">
            <a:normAutofit fontScale="90000"/>
          </a:bodyPr>
          <a:lstStyle/>
          <a:p>
            <a:pPr marL="342900" indent="-342900" algn="ctr" fontAlgn="auto">
              <a:spcBef>
                <a:spcPts val="1200"/>
              </a:spcBef>
              <a:spcAft>
                <a:spcPts val="0"/>
              </a:spcAft>
              <a:defRPr/>
            </a:pPr>
            <a:r>
              <a:rPr lang="el-GR" sz="3100" dirty="0" smtClean="0">
                <a:solidFill>
                  <a:prstClr val="black"/>
                </a:solidFill>
                <a:ea typeface="+mn-ea"/>
                <a:cs typeface="+mn-cs"/>
              </a:rPr>
              <a:t/>
            </a:r>
            <a:br>
              <a:rPr lang="el-GR" sz="3100" dirty="0" smtClean="0">
                <a:solidFill>
                  <a:prstClr val="black"/>
                </a:solidFill>
                <a:ea typeface="+mn-ea"/>
                <a:cs typeface="+mn-cs"/>
              </a:rPr>
            </a:br>
            <a:r>
              <a:rPr lang="el-GR" sz="4000" b="1" dirty="0" smtClean="0">
                <a:solidFill>
                  <a:prstClr val="black"/>
                </a:solidFill>
                <a:ea typeface="+mn-ea"/>
                <a:cs typeface="+mn-cs"/>
              </a:rPr>
              <a:t>Ενοποιημένο </a:t>
            </a:r>
            <a:r>
              <a:rPr lang="el-GR" sz="4000" b="1" dirty="0">
                <a:solidFill>
                  <a:prstClr val="black"/>
                </a:solidFill>
                <a:ea typeface="+mn-ea"/>
                <a:cs typeface="+mn-cs"/>
              </a:rPr>
              <a:t>Προσάρτημα (σημειώσεις) και </a:t>
            </a:r>
            <a:r>
              <a:rPr lang="el-GR" sz="4000" b="1" dirty="0" smtClean="0">
                <a:solidFill>
                  <a:prstClr val="black"/>
                </a:solidFill>
                <a:ea typeface="+mn-ea"/>
                <a:cs typeface="+mn-cs"/>
              </a:rPr>
              <a:t>Περιεχόμενο </a:t>
            </a:r>
            <a:r>
              <a:rPr lang="el-GR" sz="4000" b="1" dirty="0">
                <a:solidFill>
                  <a:prstClr val="black"/>
                </a:solidFill>
                <a:ea typeface="+mn-ea"/>
                <a:cs typeface="+mn-cs"/>
              </a:rPr>
              <a:t>(Άρθρο 36</a:t>
            </a:r>
            <a:r>
              <a:rPr lang="el-GR" sz="4000" b="1" dirty="0" smtClean="0">
                <a:solidFill>
                  <a:prstClr val="black"/>
                </a:solidFill>
                <a:ea typeface="+mn-ea"/>
                <a:cs typeface="+mn-cs"/>
              </a:rPr>
              <a:t>) [1].</a:t>
            </a:r>
            <a:endParaRPr lang="en-US" sz="4000" b="1" dirty="0"/>
          </a:p>
        </p:txBody>
      </p:sp>
      <p:sp>
        <p:nvSpPr>
          <p:cNvPr id="3" name="2 - Θέση περιεχομένου"/>
          <p:cNvSpPr>
            <a:spLocks noGrp="1"/>
          </p:cNvSpPr>
          <p:nvPr>
            <p:ph idx="1"/>
          </p:nvPr>
        </p:nvSpPr>
        <p:spPr>
          <a:xfrm>
            <a:off x="251520" y="1442086"/>
            <a:ext cx="8640960" cy="5083258"/>
          </a:xfrm>
        </p:spPr>
        <p:txBody>
          <a:bodyPr rtlCol="0">
            <a:normAutofit fontScale="92500" lnSpcReduction="20000"/>
          </a:bodyPr>
          <a:lstStyle/>
          <a:p>
            <a:pPr fontAlgn="auto">
              <a:spcAft>
                <a:spcPts val="0"/>
              </a:spcAft>
              <a:buFont typeface="Arial" pitchFamily="34" charset="0"/>
              <a:buNone/>
              <a:defRPr/>
            </a:pPr>
            <a:r>
              <a:rPr lang="el-GR" dirty="0" smtClean="0">
                <a:solidFill>
                  <a:srgbClr val="0000CC"/>
                </a:solidFill>
              </a:rPr>
              <a:t>Ιδιαίτερα: </a:t>
            </a:r>
            <a:endParaRPr lang="en-US" dirty="0" smtClean="0">
              <a:solidFill>
                <a:srgbClr val="0000CC"/>
              </a:solidFill>
            </a:endParaRPr>
          </a:p>
          <a:p>
            <a:pPr fontAlgn="auto">
              <a:spcAft>
                <a:spcPts val="0"/>
              </a:spcAft>
              <a:buFont typeface="Arial" pitchFamily="34" charset="0"/>
              <a:buNone/>
              <a:defRPr/>
            </a:pPr>
            <a:r>
              <a:rPr lang="el-GR" dirty="0" smtClean="0">
                <a:solidFill>
                  <a:srgbClr val="0000CC"/>
                </a:solidFill>
              </a:rPr>
              <a:t>α) Κατά τη </a:t>
            </a:r>
            <a:r>
              <a:rPr lang="el-GR" b="1" dirty="0" smtClean="0">
                <a:solidFill>
                  <a:srgbClr val="0000CC"/>
                </a:solidFill>
              </a:rPr>
              <a:t>γνωστοποίηση των συναλλαγών </a:t>
            </a:r>
            <a:r>
              <a:rPr lang="el-GR" dirty="0" smtClean="0">
                <a:solidFill>
                  <a:srgbClr val="0000CC"/>
                </a:solidFill>
              </a:rPr>
              <a:t>με τα συνδεδεμένα μέρη, οι συναλλαγές μεταξύ τέτοιων μερών που περιλαμβάνονται στην ενοποίηση και έχουν απαλειφθεί, παραλείπονται.</a:t>
            </a:r>
            <a:endParaRPr lang="en-US" dirty="0" smtClean="0">
              <a:solidFill>
                <a:srgbClr val="0000CC"/>
              </a:solidFill>
            </a:endParaRPr>
          </a:p>
          <a:p>
            <a:pPr fontAlgn="auto">
              <a:spcAft>
                <a:spcPts val="0"/>
              </a:spcAft>
              <a:buFont typeface="Arial" pitchFamily="34" charset="0"/>
              <a:buNone/>
              <a:defRPr/>
            </a:pPr>
            <a:r>
              <a:rPr lang="el-GR" dirty="0" smtClean="0">
                <a:solidFill>
                  <a:srgbClr val="0000CC"/>
                </a:solidFill>
              </a:rPr>
              <a:t>β) Κατά τη γνωστοποίηση του </a:t>
            </a:r>
            <a:r>
              <a:rPr lang="el-GR" b="1" dirty="0" smtClean="0">
                <a:solidFill>
                  <a:srgbClr val="0000CC"/>
                </a:solidFill>
              </a:rPr>
              <a:t>μέσου αριθμού των εργαζομένων </a:t>
            </a:r>
            <a:r>
              <a:rPr lang="el-GR" dirty="0" smtClean="0">
                <a:solidFill>
                  <a:srgbClr val="0000CC"/>
                </a:solidFill>
              </a:rPr>
              <a:t>που απασχολήθηκαν στη διάρκεια της περιόδου, γίνεται ξεχωριστή γνωστοποίηση για τον μέσο αριθμό των εργαζομένων που απασχολήθηκαν σε από κοινού ελεγχόμενες δραστηριότητες.</a:t>
            </a:r>
            <a:endParaRPr lang="en-US" dirty="0" smtClean="0">
              <a:solidFill>
                <a:srgbClr val="0000CC"/>
              </a:solidFill>
            </a:endParaRPr>
          </a:p>
          <a:p>
            <a:pPr fontAlgn="auto">
              <a:spcAft>
                <a:spcPts val="0"/>
              </a:spcAft>
              <a:buFont typeface="Arial" pitchFamily="34" charset="0"/>
              <a:buNone/>
              <a:defRPr/>
            </a:pPr>
            <a:r>
              <a:rPr lang="el-GR" dirty="0" smtClean="0">
                <a:solidFill>
                  <a:srgbClr val="0000CC"/>
                </a:solidFill>
              </a:rPr>
              <a:t>γ) Κατά την γνωστοποίηση των ποσών των </a:t>
            </a:r>
            <a:r>
              <a:rPr lang="el-GR" b="1" dirty="0" smtClean="0">
                <a:solidFill>
                  <a:srgbClr val="0000CC"/>
                </a:solidFill>
              </a:rPr>
              <a:t>αποζημιώσεων</a:t>
            </a:r>
            <a:r>
              <a:rPr lang="el-GR" dirty="0" smtClean="0">
                <a:solidFill>
                  <a:srgbClr val="0000CC"/>
                </a:solidFill>
              </a:rPr>
              <a:t>, των προκαταβολών και των πιστώσεων που δόθηκαν σε </a:t>
            </a:r>
            <a:r>
              <a:rPr lang="el-GR" b="1" dirty="0" smtClean="0">
                <a:solidFill>
                  <a:srgbClr val="0000CC"/>
                </a:solidFill>
              </a:rPr>
              <a:t>μέλη των διοικητικών, διαχειριστικών και εποπτικών συμβουλίων</a:t>
            </a:r>
            <a:r>
              <a:rPr lang="el-GR" dirty="0" smtClean="0">
                <a:solidFill>
                  <a:srgbClr val="0000CC"/>
                </a:solidFill>
              </a:rPr>
              <a:t>, γνωστοποιούνται μόνο τα ποσά που δόθηκαν σε μέλη αυτών των συμβουλίων της μητρικής οντότητας, από την ίδια και τις θυγατρικές της.</a:t>
            </a:r>
            <a:endParaRPr lang="en-US" dirty="0" smtClean="0">
              <a:solidFill>
                <a:srgbClr val="0000CC"/>
              </a:solidFill>
            </a:endParaRPr>
          </a:p>
          <a:p>
            <a:pPr fontAlgn="auto">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1 - Τίτλος"/>
          <p:cNvSpPr>
            <a:spLocks noGrp="1"/>
          </p:cNvSpPr>
          <p:nvPr>
            <p:ph type="title"/>
          </p:nvPr>
        </p:nvSpPr>
        <p:spPr>
          <a:xfrm>
            <a:off x="0" y="152400"/>
            <a:ext cx="8964488" cy="1219200"/>
          </a:xfrm>
        </p:spPr>
        <p:txBody>
          <a:bodyPr>
            <a:normAutofit/>
          </a:bodyPr>
          <a:lstStyle/>
          <a:p>
            <a:pPr algn="ctr"/>
            <a:r>
              <a:rPr lang="el-GR" sz="3600" b="1" dirty="0" smtClean="0">
                <a:solidFill>
                  <a:srgbClr val="000000"/>
                </a:solidFill>
              </a:rPr>
              <a:t>Ενοποιημένο Προσάρτημα (σημειώσεις) και Περιεχόμενο (Άρθρο 36) [2].</a:t>
            </a:r>
            <a:endParaRPr lang="en-US" sz="3600" b="1" dirty="0" smtClean="0"/>
          </a:p>
        </p:txBody>
      </p:sp>
      <p:sp>
        <p:nvSpPr>
          <p:cNvPr id="3" name="2 - Θέση περιεχομένου"/>
          <p:cNvSpPr>
            <a:spLocks noGrp="1"/>
          </p:cNvSpPr>
          <p:nvPr>
            <p:ph idx="1"/>
          </p:nvPr>
        </p:nvSpPr>
        <p:spPr>
          <a:xfrm>
            <a:off x="457200" y="1524000"/>
            <a:ext cx="8229600" cy="5001344"/>
          </a:xfrm>
        </p:spPr>
        <p:txBody>
          <a:bodyPr rtlCol="0">
            <a:normAutofit/>
          </a:bodyPr>
          <a:lstStyle/>
          <a:p>
            <a:pPr fontAlgn="auto">
              <a:spcAft>
                <a:spcPts val="0"/>
              </a:spcAft>
              <a:buFont typeface="Arial" pitchFamily="34" charset="0"/>
              <a:buNone/>
              <a:defRPr/>
            </a:pPr>
            <a:r>
              <a:rPr lang="el-GR" dirty="0" smtClean="0">
                <a:solidFill>
                  <a:srgbClr val="0000CC"/>
                </a:solidFill>
              </a:rPr>
              <a:t>2. Οι σημειώσεις των ενοποιημένων χρηματοοικονομικών καταστάσεων, εκτός των πληροφοριών που απαιτούνται από την παράγραφο 1, περιλαμβάνουν:</a:t>
            </a:r>
            <a:endParaRPr lang="en-US" dirty="0" smtClean="0">
              <a:solidFill>
                <a:srgbClr val="0000CC"/>
              </a:solidFill>
            </a:endParaRPr>
          </a:p>
          <a:p>
            <a:pPr fontAlgn="auto">
              <a:spcAft>
                <a:spcPts val="0"/>
              </a:spcAft>
              <a:buFont typeface="Arial" pitchFamily="34" charset="0"/>
              <a:buNone/>
              <a:defRPr/>
            </a:pPr>
            <a:r>
              <a:rPr lang="el-GR" dirty="0" smtClean="0">
                <a:solidFill>
                  <a:srgbClr val="0000CC"/>
                </a:solidFill>
              </a:rPr>
              <a:t>α) Αναφορικά με τις οντότητες που περιλαμβάνονται στην ενοποίηση:</a:t>
            </a:r>
            <a:endParaRPr lang="en-US" dirty="0" smtClean="0">
              <a:solidFill>
                <a:srgbClr val="0000CC"/>
              </a:solidFill>
            </a:endParaRPr>
          </a:p>
          <a:p>
            <a:pPr fontAlgn="auto">
              <a:spcAft>
                <a:spcPts val="0"/>
              </a:spcAft>
              <a:buFont typeface="Arial" pitchFamily="34" charset="0"/>
              <a:buNone/>
              <a:defRPr/>
            </a:pPr>
            <a:r>
              <a:rPr lang="el-GR" dirty="0" smtClean="0">
                <a:solidFill>
                  <a:srgbClr val="0000CC"/>
                </a:solidFill>
              </a:rPr>
              <a:t>α1) Τις επωνυμίες και την έδρα των οντοτήτων.</a:t>
            </a:r>
            <a:endParaRPr lang="en-US" dirty="0" smtClean="0">
              <a:solidFill>
                <a:srgbClr val="0000CC"/>
              </a:solidFill>
            </a:endParaRPr>
          </a:p>
          <a:p>
            <a:pPr fontAlgn="auto">
              <a:spcAft>
                <a:spcPts val="0"/>
              </a:spcAft>
              <a:buFont typeface="Arial" pitchFamily="34" charset="0"/>
              <a:buNone/>
              <a:defRPr/>
            </a:pPr>
            <a:r>
              <a:rPr lang="el-GR" dirty="0" smtClean="0">
                <a:solidFill>
                  <a:srgbClr val="0000CC"/>
                </a:solidFill>
              </a:rPr>
              <a:t>α2) Την κατεχόμενη αναλογία στο κεφάλαιο αυτών των οντοτήτων από άλλες οντότητες που περιλαμβάνονται στην ενοποίηση εκτός της μητρικής οντότητας ή από πρόσωπα που ενεργούν στο όνομά τους αλλά για λογαριασμό των εν λόγω οντοτήτων, και</a:t>
            </a:r>
            <a:endParaRPr lang="en-US" dirty="0" smtClean="0">
              <a:solidFill>
                <a:srgbClr val="0000CC"/>
              </a:solidFill>
            </a:endParaRPr>
          </a:p>
          <a:p>
            <a:pPr fontAlgn="auto">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8964488" cy="1008112"/>
          </a:xfrm>
        </p:spPr>
        <p:txBody>
          <a:bodyPr rtlCol="0">
            <a:normAutofit fontScale="90000"/>
          </a:bodyPr>
          <a:lstStyle/>
          <a:p>
            <a:pPr algn="ctr" fontAlgn="auto">
              <a:spcAft>
                <a:spcPts val="0"/>
              </a:spcAft>
              <a:defRPr/>
            </a:pPr>
            <a:r>
              <a:rPr lang="el-GR" sz="2800" dirty="0" smtClean="0">
                <a:solidFill>
                  <a:prstClr val="black"/>
                </a:solidFill>
              </a:rPr>
              <a:t/>
            </a:r>
            <a:br>
              <a:rPr lang="el-GR" sz="2800" dirty="0" smtClean="0">
                <a:solidFill>
                  <a:prstClr val="black"/>
                </a:solidFill>
              </a:rPr>
            </a:br>
            <a:r>
              <a:rPr lang="el-GR" sz="2800" dirty="0">
                <a:solidFill>
                  <a:prstClr val="black"/>
                </a:solidFill>
              </a:rPr>
              <a:t/>
            </a:r>
            <a:br>
              <a:rPr lang="el-GR" sz="2800" dirty="0">
                <a:solidFill>
                  <a:prstClr val="black"/>
                </a:solidFill>
              </a:rPr>
            </a:br>
            <a:r>
              <a:rPr lang="el-GR" sz="4000" b="1" dirty="0" smtClean="0">
                <a:solidFill>
                  <a:prstClr val="black"/>
                </a:solidFill>
              </a:rPr>
              <a:t>Ενοποιημένο </a:t>
            </a:r>
            <a:r>
              <a:rPr lang="el-GR" sz="4000" b="1" dirty="0">
                <a:solidFill>
                  <a:prstClr val="black"/>
                </a:solidFill>
              </a:rPr>
              <a:t>Προσάρτημα (σημειώσεις) και </a:t>
            </a:r>
            <a:r>
              <a:rPr lang="el-GR" sz="4000" b="1" dirty="0" smtClean="0">
                <a:solidFill>
                  <a:prstClr val="black"/>
                </a:solidFill>
              </a:rPr>
              <a:t>Περιεχόμενο </a:t>
            </a:r>
            <a:r>
              <a:rPr lang="el-GR" sz="4000" b="1" dirty="0">
                <a:solidFill>
                  <a:prstClr val="black"/>
                </a:solidFill>
              </a:rPr>
              <a:t>(Άρθρο 36</a:t>
            </a:r>
            <a:r>
              <a:rPr lang="el-GR" sz="4000" b="1" dirty="0" smtClean="0">
                <a:solidFill>
                  <a:prstClr val="black"/>
                </a:solidFill>
              </a:rPr>
              <a:t>) [3]</a:t>
            </a:r>
            <a:endParaRPr lang="en-US" sz="4000" b="1" dirty="0"/>
          </a:p>
        </p:txBody>
      </p:sp>
      <p:sp>
        <p:nvSpPr>
          <p:cNvPr id="3" name="2 - Θέση περιεχομένου"/>
          <p:cNvSpPr>
            <a:spLocks noGrp="1"/>
          </p:cNvSpPr>
          <p:nvPr>
            <p:ph idx="1"/>
          </p:nvPr>
        </p:nvSpPr>
        <p:spPr>
          <a:xfrm>
            <a:off x="0" y="1268760"/>
            <a:ext cx="8820472" cy="5328592"/>
          </a:xfrm>
        </p:spPr>
        <p:txBody>
          <a:bodyPr rtlCol="0">
            <a:normAutofit fontScale="92500"/>
          </a:bodyPr>
          <a:lstStyle/>
          <a:p>
            <a:pPr algn="just" fontAlgn="auto">
              <a:spcAft>
                <a:spcPts val="0"/>
              </a:spcAft>
              <a:buFont typeface="Arial" pitchFamily="34" charset="0"/>
              <a:buNone/>
              <a:defRPr/>
            </a:pPr>
            <a:r>
              <a:rPr lang="el-GR" dirty="0" smtClean="0">
                <a:solidFill>
                  <a:srgbClr val="0000CC"/>
                </a:solidFill>
              </a:rPr>
              <a:t>α3) Πληροφορίες αναφορικά με το ποιές από τις προϋποθέσεις των παραγράφων (2) και (7) του άρθρου 32, μετά την εφαρμογή των παραγράφων (3), (4) και (5) του άρθρου 32, αποτέλεσε τη βάση με την οποία έγινε η ενοποίηση. Πάντως, αυτή η γνωστοποίηση μπορεί να παραλείπεται όταν η ενοποίηση έχει γίνει με βάση την παράγραφο 2(α) του άρθρου 32 και όταν η αναλογία στο κεφάλαιο και στα δικαιώματα ψήφου είναι η ίδια.</a:t>
            </a:r>
            <a:endParaRPr lang="en-US" dirty="0" smtClean="0">
              <a:solidFill>
                <a:srgbClr val="0000CC"/>
              </a:solidFill>
            </a:endParaRPr>
          </a:p>
          <a:p>
            <a:pPr algn="just" fontAlgn="auto">
              <a:spcAft>
                <a:spcPts val="0"/>
              </a:spcAft>
              <a:buFont typeface="Arial" pitchFamily="34" charset="0"/>
              <a:buNone/>
              <a:defRPr/>
            </a:pPr>
            <a:r>
              <a:rPr lang="el-GR" dirty="0" smtClean="0">
                <a:solidFill>
                  <a:srgbClr val="0000CC"/>
                </a:solidFill>
              </a:rPr>
              <a:t>α4) Οι πληροφορίες των περιπτώσεων (α1) έως (α3) ανωτέρω παρέχονται και σε σχέση με τις οντότητες που απαλλάσσονται από την ενοποίηση για λόγους μη σημαντικότητας σύμφωνα με την παράγραφο (5) του άρθρου 17 και την παράγραφο (7) του άρθρου 33. Παρέχεται επίσης επεξήγηση για την απαλλαγή των οντοτήτων που αναφέρονται στην παράγραφο (7) του άρθρου 33. </a:t>
            </a:r>
            <a:endParaRPr lang="en-US" dirty="0" smtClean="0">
              <a:solidFill>
                <a:srgbClr val="0000CC"/>
              </a:solidFill>
            </a:endParaRPr>
          </a:p>
          <a:p>
            <a:pPr fontAlgn="auto">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Rectangle 2"/>
          <p:cNvSpPr>
            <a:spLocks noGrp="1" noChangeArrowheads="1"/>
          </p:cNvSpPr>
          <p:nvPr>
            <p:ph type="title"/>
          </p:nvPr>
        </p:nvSpPr>
        <p:spPr>
          <a:xfrm>
            <a:off x="0" y="1"/>
            <a:ext cx="9144000" cy="764704"/>
          </a:xfrm>
        </p:spPr>
        <p:txBody>
          <a:bodyPr>
            <a:normAutofit/>
          </a:bodyPr>
          <a:lstStyle/>
          <a:p>
            <a:pPr algn="ctr"/>
            <a:r>
              <a:rPr lang="el-GR" sz="4000" b="1" dirty="0" smtClean="0">
                <a:solidFill>
                  <a:srgbClr val="FFFF00"/>
                </a:solidFill>
              </a:rPr>
              <a:t>ΑΠΑΝΤΗΣΗ</a:t>
            </a:r>
            <a:endParaRPr lang="en-GB" sz="4000" b="1" dirty="0" smtClean="0">
              <a:solidFill>
                <a:srgbClr val="FFFF00"/>
              </a:solidFill>
            </a:endParaRPr>
          </a:p>
        </p:txBody>
      </p:sp>
      <p:sp>
        <p:nvSpPr>
          <p:cNvPr id="79877" name="Rectangle 3"/>
          <p:cNvSpPr>
            <a:spLocks noGrp="1" noChangeArrowheads="1"/>
          </p:cNvSpPr>
          <p:nvPr>
            <p:ph type="body" sz="half" idx="1"/>
          </p:nvPr>
        </p:nvSpPr>
        <p:spPr>
          <a:xfrm>
            <a:off x="251520" y="908720"/>
            <a:ext cx="8568952" cy="5760640"/>
          </a:xfrm>
        </p:spPr>
        <p:txBody>
          <a:bodyPr>
            <a:normAutofit/>
          </a:bodyPr>
          <a:lstStyle/>
          <a:p>
            <a:pPr algn="just">
              <a:buFont typeface="Wingdings" pitchFamily="2" charset="2"/>
              <a:buNone/>
            </a:pPr>
            <a:r>
              <a:rPr lang="el-GR" sz="2400" b="1" dirty="0" smtClean="0"/>
              <a:t> </a:t>
            </a:r>
            <a:r>
              <a:rPr lang="el-GR" sz="2800" dirty="0" smtClean="0">
                <a:solidFill>
                  <a:schemeClr val="bg1"/>
                </a:solidFill>
                <a:latin typeface="Arial" pitchFamily="34" charset="0"/>
                <a:cs typeface="Arial" pitchFamily="34" charset="0"/>
              </a:rPr>
              <a:t>α) Αν κάποια από τις Ο.Ε. ή Ε.Π.Ε. είχε ασκήσει στο παρελθόν το δικαίωμα της υπερδωδεκάμηνης χρήσης, τότε η Α.Ε. είναι υποχρεωμένη να κλείσει τον πρώτο της ισολογισμό ή στις 30.6.18 (10 μήνες) ή στις 31/12/18 (16 μήνες μετρούμενες φυσικά από 30/8/17).</a:t>
            </a:r>
          </a:p>
          <a:p>
            <a:pPr algn="just">
              <a:buFont typeface="Wingdings" pitchFamily="2" charset="2"/>
              <a:buNone/>
            </a:pPr>
            <a:r>
              <a:rPr lang="el-GR" sz="2800" dirty="0" smtClean="0">
                <a:solidFill>
                  <a:schemeClr val="bg1"/>
                </a:solidFill>
                <a:latin typeface="Arial" pitchFamily="34" charset="0"/>
                <a:cs typeface="Arial" pitchFamily="34" charset="0"/>
              </a:rPr>
              <a:t>β) Αν καμία από τις Ο.Ε. και Ε.Π.Ε. δεν είχε ασκήσει στο παρελθόν το δικαίωμα της υπερδωδεκάμηνης χρήσης, τότε η Α.Ε. είναι υποχρεωμένη να κλείσει τον πρώτο της ισολογισμό ή στις 30/6/18 (10 μήνες) ή σε υπερδωδεκάμηνες χρήσεις στις 31/12/18 (16 μήνες) ή στις 30/6/19 (22 μήνες).</a:t>
            </a:r>
          </a:p>
          <a:p>
            <a:pPr>
              <a:buFont typeface="Wingdings" pitchFamily="2" charset="2"/>
              <a:buNone/>
            </a:pPr>
            <a:endParaRPr lang="el-GR" sz="1800" dirty="0" smtClean="0"/>
          </a:p>
          <a:p>
            <a:pPr>
              <a:buFont typeface="Wingdings" pitchFamily="2" charset="2"/>
              <a:buNone/>
            </a:pPr>
            <a:endParaRPr lang="el-GR" sz="1800" dirty="0" smtClean="0"/>
          </a:p>
          <a:p>
            <a:pPr>
              <a:lnSpc>
                <a:spcPct val="150000"/>
              </a:lnSpc>
              <a:buFont typeface="Wingdings" pitchFamily="2" charset="2"/>
              <a:buNone/>
            </a:pPr>
            <a:endParaRPr lang="el-GR" sz="2400" dirty="0" smtClean="0"/>
          </a:p>
        </p:txBody>
      </p:sp>
    </p:spTree>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1 - Τίτλος"/>
          <p:cNvSpPr>
            <a:spLocks noGrp="1"/>
          </p:cNvSpPr>
          <p:nvPr>
            <p:ph type="title"/>
          </p:nvPr>
        </p:nvSpPr>
        <p:spPr>
          <a:xfrm>
            <a:off x="0" y="152400"/>
            <a:ext cx="9144000" cy="1219200"/>
          </a:xfrm>
        </p:spPr>
        <p:txBody>
          <a:bodyPr>
            <a:normAutofit/>
          </a:bodyPr>
          <a:lstStyle/>
          <a:p>
            <a:pPr algn="ctr"/>
            <a:r>
              <a:rPr lang="el-GR" sz="3600" b="1" dirty="0" smtClean="0">
                <a:solidFill>
                  <a:srgbClr val="000000"/>
                </a:solidFill>
              </a:rPr>
              <a:t>Ενοποιημένο Προσάρτημα (σημειώσεις) και περιεχόμενο (Άρθρο 36) [4]</a:t>
            </a:r>
            <a:endParaRPr lang="en-US" sz="3600" b="1" dirty="0" smtClean="0"/>
          </a:p>
        </p:txBody>
      </p:sp>
      <p:sp>
        <p:nvSpPr>
          <p:cNvPr id="3" name="2 - Θέση περιεχομένου"/>
          <p:cNvSpPr>
            <a:spLocks noGrp="1"/>
          </p:cNvSpPr>
          <p:nvPr>
            <p:ph idx="1"/>
          </p:nvPr>
        </p:nvSpPr>
        <p:spPr>
          <a:xfrm>
            <a:off x="179512" y="1524000"/>
            <a:ext cx="8640960" cy="5073352"/>
          </a:xfrm>
        </p:spPr>
        <p:txBody>
          <a:bodyPr rtlCol="0">
            <a:normAutofit fontScale="92500"/>
          </a:bodyPr>
          <a:lstStyle/>
          <a:p>
            <a:pPr algn="just" fontAlgn="auto">
              <a:spcAft>
                <a:spcPts val="0"/>
              </a:spcAft>
              <a:buFont typeface="Arial" pitchFamily="34" charset="0"/>
              <a:buNone/>
              <a:defRPr/>
            </a:pPr>
            <a:r>
              <a:rPr lang="el-GR" dirty="0" smtClean="0">
                <a:solidFill>
                  <a:srgbClr val="0000CC"/>
                </a:solidFill>
              </a:rPr>
              <a:t>β) Τις επωνυμίες και την έδρα των συγγενών οντοτήτων που περιλαμβάνονται στην ενοποίηση και την αναλογία του κεφαλαίου τους που κατέχεται από οντότητες που περιλαμβάνονται στην ενοποίηση όπως ορίζεται στην παράγραφο 1 του άρθρου 35, ή από πρόσωπα που ενεργούν στο όνομά τους αλλά για λογαριασμό αυτών των οντοτήτων. </a:t>
            </a:r>
            <a:endParaRPr lang="en-US" dirty="0" smtClean="0">
              <a:solidFill>
                <a:srgbClr val="0000CC"/>
              </a:solidFill>
            </a:endParaRPr>
          </a:p>
          <a:p>
            <a:pPr algn="just" fontAlgn="auto">
              <a:spcAft>
                <a:spcPts val="0"/>
              </a:spcAft>
              <a:buFont typeface="Arial" pitchFamily="34" charset="0"/>
              <a:buNone/>
              <a:defRPr/>
            </a:pPr>
            <a:r>
              <a:rPr lang="el-GR" dirty="0" smtClean="0">
                <a:solidFill>
                  <a:srgbClr val="0000CC"/>
                </a:solidFill>
              </a:rPr>
              <a:t>γ) Τις επωνυμίες και τα μητρώα εγγραφής των κοινοπραξιών και των από κοινού ελεγχόμενων δραστηριοτήτων, τους παράγοντες επί των οποίων βασίζεται η κοινή διοίκηση (έλεγχος) επί αυτών και την αναλογία του κεφαλαίου τους που κατέχεται από οντότητες που περιλαμβάνονται στην ενοποίηση ή από πρόσωπα που ενεργούν στο όνομά τους αλλά για λογαριασμό αυτών των οντοτήτων. </a:t>
            </a:r>
            <a:endParaRPr lang="en-US" dirty="0" smtClean="0">
              <a:solidFill>
                <a:srgbClr val="0000CC"/>
              </a:solidFill>
            </a:endParaRPr>
          </a:p>
          <a:p>
            <a:pPr fontAlgn="auto">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1 - Τίτλος"/>
          <p:cNvSpPr>
            <a:spLocks noGrp="1"/>
          </p:cNvSpPr>
          <p:nvPr>
            <p:ph type="title"/>
          </p:nvPr>
        </p:nvSpPr>
        <p:spPr>
          <a:xfrm>
            <a:off x="0" y="0"/>
            <a:ext cx="8964488" cy="1124744"/>
          </a:xfrm>
        </p:spPr>
        <p:txBody>
          <a:bodyPr>
            <a:normAutofit/>
          </a:bodyPr>
          <a:lstStyle/>
          <a:p>
            <a:pPr algn="ctr"/>
            <a:r>
              <a:rPr lang="el-GR" sz="2800" b="1" dirty="0" smtClean="0">
                <a:solidFill>
                  <a:srgbClr val="000000"/>
                </a:solidFill>
              </a:rPr>
              <a:t>Ενοποιημένο Προσάρτημα (σημειώσεις) και περιεχόμενο (Άρθρο 36) [5]</a:t>
            </a:r>
            <a:endParaRPr lang="en-US" sz="2600" dirty="0" smtClean="0"/>
          </a:p>
        </p:txBody>
      </p:sp>
      <p:sp>
        <p:nvSpPr>
          <p:cNvPr id="3" name="2 - Θέση περιεχομένου"/>
          <p:cNvSpPr>
            <a:spLocks noGrp="1"/>
          </p:cNvSpPr>
          <p:nvPr>
            <p:ph idx="1"/>
          </p:nvPr>
        </p:nvSpPr>
        <p:spPr>
          <a:xfrm>
            <a:off x="179512" y="1340768"/>
            <a:ext cx="8712968" cy="5256584"/>
          </a:xfrm>
        </p:spPr>
        <p:txBody>
          <a:bodyPr rtlCol="0">
            <a:normAutofit fontScale="92500" lnSpcReduction="20000"/>
          </a:bodyPr>
          <a:lstStyle/>
          <a:p>
            <a:pPr algn="just" fontAlgn="auto">
              <a:spcAft>
                <a:spcPts val="0"/>
              </a:spcAft>
              <a:buFont typeface="Arial" pitchFamily="34" charset="0"/>
              <a:buNone/>
              <a:defRPr/>
            </a:pPr>
            <a:r>
              <a:rPr lang="el-GR" dirty="0" smtClean="0">
                <a:solidFill>
                  <a:srgbClr val="0000CC"/>
                </a:solidFill>
              </a:rPr>
              <a:t>δ) Αναφορικά με κάθε οντότητα, εκτός αυτών που αναφέρονται στις περιπτώσεις (α), (β) και (γ) της παρούσας παραγράφου, στην οποία οι οντότητες που περιλαμβάνονται στην ενοποίηση, είτε οι ίδιες είτε μέσω προσώπων που ενεργούν στο όνομά τους αλλά για λογαριασμό αυτών των οντοτήτων, έχουν συμμετοχικά δικαιώματα: </a:t>
            </a:r>
            <a:endParaRPr lang="en-US" dirty="0" smtClean="0">
              <a:solidFill>
                <a:srgbClr val="0000CC"/>
              </a:solidFill>
            </a:endParaRPr>
          </a:p>
          <a:p>
            <a:pPr fontAlgn="auto">
              <a:spcAft>
                <a:spcPts val="0"/>
              </a:spcAft>
              <a:buFont typeface="Arial" pitchFamily="34" charset="0"/>
              <a:buNone/>
              <a:defRPr/>
            </a:pPr>
            <a:r>
              <a:rPr lang="el-GR" dirty="0" smtClean="0">
                <a:solidFill>
                  <a:srgbClr val="0000CC"/>
                </a:solidFill>
              </a:rPr>
              <a:t>δ1) Τις επωνυμίες και την έδρα αυτών των οντοτήτων. </a:t>
            </a:r>
            <a:endParaRPr lang="en-US" dirty="0" smtClean="0">
              <a:solidFill>
                <a:srgbClr val="0000CC"/>
              </a:solidFill>
            </a:endParaRPr>
          </a:p>
          <a:p>
            <a:pPr fontAlgn="auto">
              <a:spcAft>
                <a:spcPts val="0"/>
              </a:spcAft>
              <a:buFont typeface="Arial" pitchFamily="34" charset="0"/>
              <a:buNone/>
              <a:defRPr/>
            </a:pPr>
            <a:r>
              <a:rPr lang="el-GR" dirty="0" smtClean="0">
                <a:solidFill>
                  <a:srgbClr val="0000CC"/>
                </a:solidFill>
              </a:rPr>
              <a:t>δ2) </a:t>
            </a:r>
            <a:r>
              <a:rPr lang="el-GR" b="1" dirty="0" smtClean="0">
                <a:solidFill>
                  <a:srgbClr val="0000CC"/>
                </a:solidFill>
              </a:rPr>
              <a:t>Την αναλογία του κατεχόμενου κεφαλαίου</a:t>
            </a:r>
            <a:r>
              <a:rPr lang="el-GR" dirty="0" smtClean="0">
                <a:solidFill>
                  <a:srgbClr val="0000CC"/>
                </a:solidFill>
              </a:rPr>
              <a:t>. </a:t>
            </a:r>
            <a:endParaRPr lang="en-US" dirty="0" smtClean="0">
              <a:solidFill>
                <a:srgbClr val="0000CC"/>
              </a:solidFill>
            </a:endParaRPr>
          </a:p>
          <a:p>
            <a:pPr algn="just" fontAlgn="auto">
              <a:spcAft>
                <a:spcPts val="0"/>
              </a:spcAft>
              <a:buFont typeface="Arial" pitchFamily="34" charset="0"/>
              <a:buNone/>
              <a:defRPr/>
            </a:pPr>
            <a:r>
              <a:rPr lang="el-GR" dirty="0" smtClean="0">
                <a:solidFill>
                  <a:srgbClr val="0000CC"/>
                </a:solidFill>
              </a:rPr>
              <a:t>δ3) Το </a:t>
            </a:r>
            <a:r>
              <a:rPr lang="el-GR" b="1" dirty="0" smtClean="0">
                <a:solidFill>
                  <a:srgbClr val="0000CC"/>
                </a:solidFill>
              </a:rPr>
              <a:t>ποσό της καθαρής θέσης </a:t>
            </a:r>
            <a:r>
              <a:rPr lang="el-GR" dirty="0" smtClean="0">
                <a:solidFill>
                  <a:srgbClr val="0000CC"/>
                </a:solidFill>
              </a:rPr>
              <a:t>και των </a:t>
            </a:r>
            <a:r>
              <a:rPr lang="el-GR" b="1" dirty="0" smtClean="0">
                <a:solidFill>
                  <a:srgbClr val="0000CC"/>
                </a:solidFill>
              </a:rPr>
              <a:t>αποτελεσμάτων</a:t>
            </a:r>
            <a:r>
              <a:rPr lang="el-GR" dirty="0" smtClean="0">
                <a:solidFill>
                  <a:srgbClr val="0000CC"/>
                </a:solidFill>
              </a:rPr>
              <a:t> για την πιο πρόσφατη περίοδο της υπό αναφορά οντότητας για την οποία έχουν εγκριθεί χρηματοοικονομικές καταστάσεις. </a:t>
            </a:r>
            <a:endParaRPr lang="en-US" dirty="0" smtClean="0">
              <a:solidFill>
                <a:srgbClr val="0000CC"/>
              </a:solidFill>
            </a:endParaRPr>
          </a:p>
          <a:p>
            <a:pPr algn="just" fontAlgn="auto">
              <a:spcAft>
                <a:spcPts val="0"/>
              </a:spcAft>
              <a:buFont typeface="Arial" pitchFamily="34" charset="0"/>
              <a:buNone/>
              <a:defRPr/>
            </a:pPr>
            <a:r>
              <a:rPr lang="el-GR" dirty="0" smtClean="0">
                <a:solidFill>
                  <a:srgbClr val="0000CC"/>
                </a:solidFill>
              </a:rPr>
              <a:t>ε) Οι πληροφορίες που αφορούν τη καθαρή θέση και τα αποτελέσματα της περίπτωσης (δ) μπορούν να παραλείπονται όταν η υπό αναφορά οντότητα δεν δημοσιεύει τις χρηματοοικονομικές καταστάσεις της. </a:t>
            </a:r>
            <a:endParaRPr lang="en-US" dirty="0" smtClean="0">
              <a:solidFill>
                <a:srgbClr val="0000CC"/>
              </a:solidFill>
            </a:endParaRPr>
          </a:p>
          <a:p>
            <a:pPr fontAlgn="auto">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1 - Τίτλος"/>
          <p:cNvSpPr>
            <a:spLocks noGrp="1"/>
          </p:cNvSpPr>
          <p:nvPr>
            <p:ph type="title"/>
          </p:nvPr>
        </p:nvSpPr>
        <p:spPr/>
        <p:txBody>
          <a:bodyPr/>
          <a:lstStyle/>
          <a:p>
            <a:r>
              <a:rPr lang="el-GR" sz="2800" b="1" dirty="0" smtClean="0">
                <a:solidFill>
                  <a:srgbClr val="000000"/>
                </a:solidFill>
              </a:rPr>
              <a:t>Ενοποιημένο Προσάρτημα (σημειώσεις) και περιεχόμενο (Άρθρο 36) [6]</a:t>
            </a:r>
            <a:endParaRPr lang="en-US" sz="2600" dirty="0" smtClean="0"/>
          </a:p>
        </p:txBody>
      </p:sp>
      <p:sp>
        <p:nvSpPr>
          <p:cNvPr id="3" name="2 - Θέση περιεχομένου"/>
          <p:cNvSpPr>
            <a:spLocks noGrp="1"/>
          </p:cNvSpPr>
          <p:nvPr>
            <p:ph idx="1"/>
          </p:nvPr>
        </p:nvSpPr>
        <p:spPr/>
        <p:txBody>
          <a:bodyPr rtlCol="0">
            <a:normAutofit lnSpcReduction="10000"/>
          </a:bodyPr>
          <a:lstStyle/>
          <a:p>
            <a:pPr algn="just" fontAlgn="auto">
              <a:spcAft>
                <a:spcPts val="0"/>
              </a:spcAft>
              <a:buFont typeface="Arial" pitchFamily="34" charset="0"/>
              <a:buNone/>
              <a:defRPr/>
            </a:pPr>
            <a:r>
              <a:rPr lang="el-GR" dirty="0" smtClean="0">
                <a:solidFill>
                  <a:srgbClr val="0000CC"/>
                </a:solidFill>
              </a:rPr>
              <a:t>3. Οι μέθοδοι που χρησιμοποιήθηκαν για τον υπολογισμό του ποσού της υπεραξίας και κάθε σημαντική μεταβολή της σε σχέση με την προηγούμενη περίοδο επεξηγούνται στις σημειώσεις των χρηματοοικονομικών καταστάσεων. </a:t>
            </a:r>
            <a:endParaRPr lang="en-US" dirty="0" smtClean="0">
              <a:solidFill>
                <a:srgbClr val="0000CC"/>
              </a:solidFill>
            </a:endParaRPr>
          </a:p>
          <a:p>
            <a:pPr algn="just" fontAlgn="auto">
              <a:spcAft>
                <a:spcPts val="0"/>
              </a:spcAft>
              <a:buFont typeface="Arial" pitchFamily="34" charset="0"/>
              <a:buNone/>
              <a:defRPr/>
            </a:pPr>
            <a:r>
              <a:rPr lang="el-GR" dirty="0" smtClean="0">
                <a:solidFill>
                  <a:srgbClr val="0000CC"/>
                </a:solidFill>
              </a:rPr>
              <a:t>4. Όταν εφαρμόζεται η μέθοδος της καθαρής θέσης σε μια συγγενή ή κοινοπραξία, η οντότητα γνωστοποιεί την διαφορά μεταξύ του κόστους κτήσης της επένδυσης και της λογιστικής αξίας της αναλογίας της καθαρής θέσης που αποκτήθηκε, κατά την ημερομηνία απόκτησης. Η γνωστοποίηση αυτή απαιτείται μόνο στην περίοδο που έγινε η απόκτηση. </a:t>
            </a:r>
            <a:endParaRPr lang="en-US" dirty="0" smtClean="0">
              <a:solidFill>
                <a:srgbClr val="0000CC"/>
              </a:solidFill>
            </a:endParaRPr>
          </a:p>
          <a:p>
            <a:pPr fontAlgn="auto">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1 - Τίτλος"/>
          <p:cNvSpPr>
            <a:spLocks noGrp="1"/>
          </p:cNvSpPr>
          <p:nvPr>
            <p:ph type="title"/>
          </p:nvPr>
        </p:nvSpPr>
        <p:spPr/>
        <p:txBody>
          <a:bodyPr/>
          <a:lstStyle/>
          <a:p>
            <a:r>
              <a:rPr lang="el-GR" sz="2800" b="1" dirty="0" smtClean="0">
                <a:solidFill>
                  <a:srgbClr val="000000"/>
                </a:solidFill>
              </a:rPr>
              <a:t>Ενοποιημένο Προσάρτημα (σημειώσεις) και περιεχόμενο (Άρθρο 36) [7]</a:t>
            </a:r>
            <a:endParaRPr lang="en-US" sz="2600" dirty="0" smtClean="0"/>
          </a:p>
        </p:txBody>
      </p:sp>
      <p:sp>
        <p:nvSpPr>
          <p:cNvPr id="31746" name="2 - Θέση περιεχομένου"/>
          <p:cNvSpPr>
            <a:spLocks noGrp="1"/>
          </p:cNvSpPr>
          <p:nvPr>
            <p:ph idx="1"/>
          </p:nvPr>
        </p:nvSpPr>
        <p:spPr>
          <a:xfrm>
            <a:off x="457200" y="1524000"/>
            <a:ext cx="8229600" cy="4929336"/>
          </a:xfrm>
        </p:spPr>
        <p:txBody>
          <a:bodyPr/>
          <a:lstStyle/>
          <a:p>
            <a:pPr algn="just">
              <a:lnSpc>
                <a:spcPct val="80000"/>
              </a:lnSpc>
              <a:buFont typeface="Arial" charset="0"/>
              <a:buNone/>
            </a:pPr>
            <a:r>
              <a:rPr lang="el-GR" sz="2800" dirty="0" smtClean="0">
                <a:solidFill>
                  <a:srgbClr val="0000CC"/>
                </a:solidFill>
              </a:rPr>
              <a:t>5. Όταν τα περιουσιακά στοιχεία ή οι υποχρεώσεις μιας συγγενούς ή κοινοπραξίας έχουν επιμετρηθεί στις ατομικές τους χρηματοοικονομικές καταστάσεις με μεθόδους άλλες από αυτές που χρησιμοποιήθηκαν για ενοποίηση σύμφωνα με την παράγραφο 10 του άρθρου 34, τα εν λόγω στοιχεία για τον υπολογισμό της διαφοράς της παραγράφου 4 του παρόντος άρθρου μπορούν να επαναμετρούνται σύμφωνα με τις μεθόδους που χρησιμοποιούνται για ενοποίηση. Εάν τέτοια επαναμέτρηση δεν έχει πραγματοποιηθεί, γνωστοποιείται το γεγονός αυτό. </a:t>
            </a:r>
            <a:endParaRPr lang="en-US" sz="2800" dirty="0" smtClean="0">
              <a:solidFill>
                <a:srgbClr val="0000CC"/>
              </a:solidFill>
            </a:endParaRPr>
          </a:p>
          <a:p>
            <a:pPr algn="just">
              <a:lnSpc>
                <a:spcPct val="80000"/>
              </a:lnSpc>
              <a:buFont typeface="Arial" charset="0"/>
              <a:buNone/>
            </a:pPr>
            <a:endParaRPr lang="en-US" sz="2600" dirty="0" smtClean="0"/>
          </a:p>
        </p:txBody>
      </p:sp>
    </p:spTree>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1 - Τίτλος"/>
          <p:cNvSpPr>
            <a:spLocks noGrp="1"/>
          </p:cNvSpPr>
          <p:nvPr>
            <p:ph type="title"/>
          </p:nvPr>
        </p:nvSpPr>
        <p:spPr>
          <a:xfrm>
            <a:off x="251520" y="152400"/>
            <a:ext cx="8435280" cy="1219200"/>
          </a:xfrm>
        </p:spPr>
        <p:txBody>
          <a:bodyPr/>
          <a:lstStyle/>
          <a:p>
            <a:r>
              <a:rPr lang="el-GR" sz="2800" b="1" dirty="0" smtClean="0">
                <a:solidFill>
                  <a:srgbClr val="000000"/>
                </a:solidFill>
              </a:rPr>
              <a:t>Ενοποιημένο Προσάρτημα (σημειώσεις) και περιεχόμενο (Άρθρο 36) [8]</a:t>
            </a:r>
            <a:endParaRPr lang="en-US" sz="2600" dirty="0" smtClean="0"/>
          </a:p>
        </p:txBody>
      </p:sp>
      <p:sp>
        <p:nvSpPr>
          <p:cNvPr id="32770" name="2 - Θέση περιεχομένου"/>
          <p:cNvSpPr>
            <a:spLocks noGrp="1"/>
          </p:cNvSpPr>
          <p:nvPr>
            <p:ph idx="1"/>
          </p:nvPr>
        </p:nvSpPr>
        <p:spPr>
          <a:xfrm>
            <a:off x="323528" y="1524000"/>
            <a:ext cx="8363272" cy="4929336"/>
          </a:xfrm>
        </p:spPr>
        <p:txBody>
          <a:bodyPr/>
          <a:lstStyle/>
          <a:p>
            <a:pPr algn="just">
              <a:buFont typeface="Arial" charset="0"/>
              <a:buNone/>
            </a:pPr>
            <a:r>
              <a:rPr lang="el-GR" sz="2800" dirty="0" smtClean="0">
                <a:solidFill>
                  <a:srgbClr val="0000CC"/>
                </a:solidFill>
              </a:rPr>
              <a:t>6. Αν η σύνθεση των οντοτήτων που περιλαμβάνονται στην ενοποίηση έχει μεταβληθεί σημαντικά κατά την διάρκεια μιας περιόδου, οι ενοποιημένες χρηματοοικονομικές καταστάσεις περιλαμβάνουν πληροφορίες που καθιστούν δυνατή την σύγκριση των διαδοχικών σειρών των ενοποιημένων χρηματοοικονομικών καταστάσεων. </a:t>
            </a:r>
            <a:endParaRPr lang="en-US" sz="2800" dirty="0" smtClean="0">
              <a:solidFill>
                <a:srgbClr val="0000CC"/>
              </a:solidFill>
            </a:endParaRPr>
          </a:p>
          <a:p>
            <a:pPr>
              <a:buFont typeface="Arial" charset="0"/>
              <a:buNone/>
            </a:pPr>
            <a:endParaRPr lang="en-US" sz="2600" dirty="0" smtClean="0"/>
          </a:p>
        </p:txBody>
      </p:sp>
    </p:spTree>
  </p:cSld>
  <p:clrMapOvr>
    <a:masterClrMapping/>
  </p:clrMapOvr>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457200" y="152400"/>
            <a:ext cx="8229600" cy="756320"/>
          </a:xfrm>
        </p:spPr>
        <p:txBody>
          <a:bodyPr/>
          <a:lstStyle/>
          <a:p>
            <a:r>
              <a:rPr lang="el-GR" b="1" dirty="0" smtClean="0">
                <a:solidFill>
                  <a:srgbClr val="C00000"/>
                </a:solidFill>
              </a:rPr>
              <a:t>ΠΑΡΑΔΕΙΓΜΑ</a:t>
            </a:r>
            <a:endParaRPr lang="el-GR" b="1" dirty="0">
              <a:solidFill>
                <a:srgbClr val="C00000"/>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980728"/>
            <a:ext cx="8640960"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4050364"/>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457200" y="152400"/>
            <a:ext cx="8229600" cy="756320"/>
          </a:xfrm>
        </p:spPr>
        <p:txBody>
          <a:bodyPr/>
          <a:lstStyle/>
          <a:p>
            <a:r>
              <a:rPr lang="el-GR" dirty="0" smtClean="0">
                <a:solidFill>
                  <a:srgbClr val="C00000"/>
                </a:solidFill>
              </a:rPr>
              <a:t>ΠΑΡΑΔΕΙΓΜΑ ΣΥΝΕΧΕΙΑ</a:t>
            </a:r>
            <a:endParaRPr lang="el-GR" dirty="0">
              <a:solidFill>
                <a:srgbClr val="C00000"/>
              </a:solidFill>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980728"/>
            <a:ext cx="8568951"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6887434"/>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457200" y="152400"/>
            <a:ext cx="8229600" cy="828328"/>
          </a:xfrm>
        </p:spPr>
        <p:txBody>
          <a:bodyPr/>
          <a:lstStyle/>
          <a:p>
            <a:r>
              <a:rPr lang="el-GR" b="1" dirty="0" smtClean="0">
                <a:solidFill>
                  <a:srgbClr val="C00000"/>
                </a:solidFill>
              </a:rPr>
              <a:t>ΣΧΟΛΙΑ</a:t>
            </a:r>
            <a:endParaRPr lang="el-GR" b="1" dirty="0">
              <a:solidFill>
                <a:srgbClr val="C00000"/>
              </a:solidFill>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980728"/>
            <a:ext cx="8496944"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7579932"/>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457200" y="152400"/>
            <a:ext cx="8229600" cy="1620416"/>
          </a:xfrm>
        </p:spPr>
        <p:txBody>
          <a:bodyPr>
            <a:noAutofit/>
          </a:bodyPr>
          <a:lstStyle/>
          <a:p>
            <a:pPr algn="ctr"/>
            <a:r>
              <a:rPr lang="el-GR" sz="2000" b="1" dirty="0">
                <a:solidFill>
                  <a:schemeClr val="bg1"/>
                </a:solidFill>
              </a:rPr>
              <a:t>Χειραγώγηση των εύλογων αξιών για να αποφευχθεί η αρνητική επίπτωση στα μελλοντικά </a:t>
            </a:r>
            <a:r>
              <a:rPr lang="el-GR" sz="2000" b="1" dirty="0" smtClean="0">
                <a:solidFill>
                  <a:schemeClr val="bg1"/>
                </a:solidFill>
              </a:rPr>
              <a:t>κέρδη. Η </a:t>
            </a:r>
            <a:r>
              <a:rPr lang="el-GR" sz="2000" b="1" dirty="0" err="1">
                <a:solidFill>
                  <a:schemeClr val="bg1"/>
                </a:solidFill>
              </a:rPr>
              <a:t>εξαγοράζουσα</a:t>
            </a:r>
            <a:r>
              <a:rPr lang="el-GR" sz="2000" b="1" dirty="0">
                <a:solidFill>
                  <a:schemeClr val="bg1"/>
                </a:solidFill>
              </a:rPr>
              <a:t> επιχείρηση μεταβάλλει την εκτίμηση των εύλογων αξιών των περιουσιακών </a:t>
            </a:r>
            <a:r>
              <a:rPr lang="el-GR" sz="2000" b="1" dirty="0" smtClean="0">
                <a:solidFill>
                  <a:schemeClr val="bg1"/>
                </a:solidFill>
              </a:rPr>
              <a:t>στοιχείων  της </a:t>
            </a:r>
            <a:r>
              <a:rPr lang="el-GR" sz="2000" b="1" dirty="0" err="1">
                <a:solidFill>
                  <a:schemeClr val="bg1"/>
                </a:solidFill>
              </a:rPr>
              <a:t>εξαγοράζουσας</a:t>
            </a:r>
            <a:r>
              <a:rPr lang="el-GR" sz="2000" b="1" dirty="0">
                <a:solidFill>
                  <a:schemeClr val="bg1"/>
                </a:solidFill>
              </a:rPr>
              <a:t>, όπως φαίνεται πιο κάτω, χωρίς να αναγνωρίζονται </a:t>
            </a:r>
            <a:r>
              <a:rPr lang="el-GR" sz="2000" b="1" dirty="0" smtClean="0">
                <a:solidFill>
                  <a:schemeClr val="bg1"/>
                </a:solidFill>
              </a:rPr>
              <a:t> </a:t>
            </a:r>
            <a:r>
              <a:rPr lang="el-GR" sz="2000" b="1" dirty="0" err="1" smtClean="0">
                <a:solidFill>
                  <a:schemeClr val="bg1"/>
                </a:solidFill>
              </a:rPr>
              <a:t>άϋλα</a:t>
            </a:r>
            <a:r>
              <a:rPr lang="el-GR" sz="2000" b="1" dirty="0" smtClean="0">
                <a:solidFill>
                  <a:schemeClr val="bg1"/>
                </a:solidFill>
              </a:rPr>
              <a:t> </a:t>
            </a:r>
            <a:r>
              <a:rPr lang="el-GR" sz="2000" b="1" dirty="0">
                <a:solidFill>
                  <a:schemeClr val="bg1"/>
                </a:solidFill>
              </a:rPr>
              <a:t>περιουσιακά στοιχεία.</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844824"/>
            <a:ext cx="8640960" cy="4752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3059196"/>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457200" y="152400"/>
            <a:ext cx="8229600" cy="756320"/>
          </a:xfrm>
        </p:spPr>
        <p:txBody>
          <a:bodyPr/>
          <a:lstStyle/>
          <a:p>
            <a:r>
              <a:rPr lang="el-GR" b="1" dirty="0" smtClean="0">
                <a:solidFill>
                  <a:schemeClr val="bg1"/>
                </a:solidFill>
              </a:rPr>
              <a:t>ΣΧΟΛΙΑ</a:t>
            </a:r>
            <a:endParaRPr lang="el-GR" b="1" dirty="0">
              <a:solidFill>
                <a:schemeClr val="bg1"/>
              </a:solidFill>
            </a:endParaRP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980728"/>
            <a:ext cx="8640960" cy="5472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2930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2"/>
          <p:cNvSpPr>
            <a:spLocks noGrp="1" noChangeArrowheads="1"/>
          </p:cNvSpPr>
          <p:nvPr>
            <p:ph type="title"/>
          </p:nvPr>
        </p:nvSpPr>
        <p:spPr>
          <a:xfrm>
            <a:off x="0" y="1"/>
            <a:ext cx="9144000" cy="764704"/>
          </a:xfrm>
        </p:spPr>
        <p:txBody>
          <a:bodyPr>
            <a:normAutofit/>
          </a:bodyPr>
          <a:lstStyle/>
          <a:p>
            <a:pPr algn="ctr"/>
            <a:r>
              <a:rPr lang="el-GR" sz="4000" b="1" dirty="0" smtClean="0">
                <a:solidFill>
                  <a:srgbClr val="002060"/>
                </a:solidFill>
              </a:rPr>
              <a:t>ΑΣΚΗΣΗ </a:t>
            </a:r>
            <a:endParaRPr lang="en-GB" sz="4000" b="1" dirty="0" smtClean="0">
              <a:solidFill>
                <a:srgbClr val="002060"/>
              </a:solidFill>
            </a:endParaRPr>
          </a:p>
        </p:txBody>
      </p:sp>
      <p:sp>
        <p:nvSpPr>
          <p:cNvPr id="81925" name="Rectangle 3"/>
          <p:cNvSpPr>
            <a:spLocks noGrp="1" noChangeArrowheads="1"/>
          </p:cNvSpPr>
          <p:nvPr>
            <p:ph type="body" sz="half" idx="1"/>
          </p:nvPr>
        </p:nvSpPr>
        <p:spPr>
          <a:xfrm>
            <a:off x="179512" y="908720"/>
            <a:ext cx="8712968" cy="5616624"/>
          </a:xfrm>
        </p:spPr>
        <p:txBody>
          <a:bodyPr>
            <a:normAutofit lnSpcReduction="10000"/>
          </a:bodyPr>
          <a:lstStyle/>
          <a:p>
            <a:pPr algn="just"/>
            <a:r>
              <a:rPr lang="el-GR" b="1" dirty="0" smtClean="0">
                <a:solidFill>
                  <a:srgbClr val="002060"/>
                </a:solidFill>
                <a:latin typeface="Calibri" pitchFamily="34" charset="0"/>
              </a:rPr>
              <a:t>Μία Ο.Ε. και μία Ε.Π.Ε., που ασχολούνται με το χονδρεμπόριο, μετατρέπονται σε Α.Ε. με ημερομηνία 31.10.2012. Στην προηγούμενη χρήση 2011, η Ο.Ε. είχε πραγματοποιήσει ακαθάριστα έσοδα 2.100.000 ευρώ και η Ε.Π.Ε. 400.000 ευρώ  (το όριο αποθήκης για τη χρήση αυτή είναι 2.000.000 ευρώ). Από 1.1 - 31.10.12 τα ακαθάριστα έσοδα της Ο.Ε. είναι 530.000 ευρώ και της Ε.Π.Ε. 1.800.000 ευρώ (όριο αποθήκης και για τη χρήση 2012 είναι 2.000.000 ευρώ). Η μετατροπή ολοκληρώθηκε στις 28.2.2013 και η Α.Ε. κλείνει τον πρώτο της ισολογισμό με ημερομηνία 31.12.2013.</a:t>
            </a:r>
          </a:p>
          <a:p>
            <a:pPr algn="just"/>
            <a:r>
              <a:rPr lang="el-GR" b="1" dirty="0" smtClean="0">
                <a:solidFill>
                  <a:srgbClr val="002060"/>
                </a:solidFill>
                <a:latin typeface="Calibri" pitchFamily="34" charset="0"/>
              </a:rPr>
              <a:t>Ζητείται: Με βάση τα παραπάνω δεδομένα, να προσδιοριστούν οι υποχρεώσεις της Α.Ε. για το βιβλίο αποθήκης.</a:t>
            </a:r>
          </a:p>
          <a:p>
            <a:pPr>
              <a:buFont typeface="Wingdings" pitchFamily="2" charset="2"/>
              <a:buNone/>
            </a:pPr>
            <a:endParaRPr lang="el-GR" sz="1800" dirty="0" smtClean="0"/>
          </a:p>
          <a:p>
            <a:pPr>
              <a:buFont typeface="Wingdings" pitchFamily="2" charset="2"/>
              <a:buNone/>
            </a:pPr>
            <a:endParaRPr lang="el-GR" sz="1800" dirty="0" smtClean="0"/>
          </a:p>
          <a:p>
            <a:pPr>
              <a:lnSpc>
                <a:spcPct val="150000"/>
              </a:lnSpc>
              <a:buFont typeface="Wingdings" pitchFamily="2" charset="2"/>
              <a:buNone/>
            </a:pPr>
            <a:endParaRPr lang="el-GR" sz="2400" dirty="0" smtClean="0"/>
          </a:p>
        </p:txBody>
      </p:sp>
    </p:spTree>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457200" y="152400"/>
            <a:ext cx="8229600" cy="972344"/>
          </a:xfrm>
        </p:spPr>
        <p:txBody>
          <a:bodyPr>
            <a:normAutofit/>
          </a:bodyPr>
          <a:lstStyle/>
          <a:p>
            <a:pPr algn="ctr"/>
            <a:r>
              <a:rPr lang="el-GR" sz="2800" b="1" dirty="0">
                <a:solidFill>
                  <a:srgbClr val="0000FF"/>
                </a:solidFill>
              </a:rPr>
              <a:t>Γενικότερο σχόλιο για τις ενοποιημένες οικονομικές καταστάσεις</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196752"/>
            <a:ext cx="8640960"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1469458"/>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457200" y="1052736"/>
            <a:ext cx="8229600" cy="5043264"/>
          </a:xfrm>
        </p:spPr>
        <p:txBody>
          <a:bodyPr/>
          <a:lstStyle/>
          <a:p>
            <a:pPr algn="just"/>
            <a:r>
              <a:rPr lang="el-GR" dirty="0"/>
              <a:t>Στη χρήση Χ1 τα  λειτουργικά κέρδη / καθαρές λειτουργικές ταμειακές ροές της εξαγοραζόμενης </a:t>
            </a:r>
            <a:r>
              <a:rPr lang="el-GR" dirty="0" smtClean="0"/>
              <a:t>που συνεισφέρει </a:t>
            </a:r>
            <a:r>
              <a:rPr lang="el-GR" dirty="0"/>
              <a:t>στις οικονομικές καταστάσεις του ομίλου είναι 35 και εκτιμάται ότι δεν υπάρχει ρεαλιστικό </a:t>
            </a:r>
            <a:r>
              <a:rPr lang="el-GR" dirty="0" smtClean="0"/>
              <a:t>ενδεχόμενο </a:t>
            </a:r>
            <a:r>
              <a:rPr lang="el-GR" dirty="0"/>
              <a:t>να γίνει ανάκαμψη αυτών των κερδών στο </a:t>
            </a:r>
            <a:r>
              <a:rPr lang="el-GR" dirty="0" smtClean="0"/>
              <a:t>μέλλον</a:t>
            </a:r>
            <a:r>
              <a:rPr lang="el-GR" dirty="0"/>
              <a:t>. Στοιχειοθετείται απομείωση της υπεραξίας </a:t>
            </a:r>
            <a:r>
              <a:rPr lang="el-GR" dirty="0" smtClean="0"/>
              <a:t>και </a:t>
            </a:r>
            <a:r>
              <a:rPr lang="el-GR" dirty="0"/>
              <a:t>εάν ναι, να γίνει σχετική λογιστική εγγραφή.</a:t>
            </a:r>
          </a:p>
        </p:txBody>
      </p:sp>
      <p:sp>
        <p:nvSpPr>
          <p:cNvPr id="3" name="Τίτλος 2"/>
          <p:cNvSpPr>
            <a:spLocks noGrp="1"/>
          </p:cNvSpPr>
          <p:nvPr>
            <p:ph type="title"/>
          </p:nvPr>
        </p:nvSpPr>
        <p:spPr>
          <a:xfrm>
            <a:off x="457200" y="152400"/>
            <a:ext cx="8229600" cy="900336"/>
          </a:xfrm>
        </p:spPr>
        <p:txBody>
          <a:bodyPr/>
          <a:lstStyle/>
          <a:p>
            <a:r>
              <a:rPr lang="el-GR" b="1" dirty="0" smtClean="0">
                <a:solidFill>
                  <a:srgbClr val="0000FF"/>
                </a:solidFill>
              </a:rPr>
              <a:t>ΑΠΟΜΕΙΩΣΗ ΥΠΕΡΑΞΙΑΣ</a:t>
            </a:r>
            <a:endParaRPr lang="el-GR" b="1" dirty="0">
              <a:solidFill>
                <a:srgbClr val="0000FF"/>
              </a:solidFill>
            </a:endParaRPr>
          </a:p>
        </p:txBody>
      </p:sp>
    </p:spTree>
    <p:extLst>
      <p:ext uri="{BB962C8B-B14F-4D97-AF65-F5344CB8AC3E}">
        <p14:creationId xmlns:p14="http://schemas.microsoft.com/office/powerpoint/2010/main" val="1704487128"/>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457200" y="152400"/>
            <a:ext cx="8229600" cy="684312"/>
          </a:xfrm>
        </p:spPr>
        <p:txBody>
          <a:bodyPr>
            <a:normAutofit fontScale="90000"/>
          </a:bodyPr>
          <a:lstStyle/>
          <a:p>
            <a:r>
              <a:rPr lang="el-GR" b="1" dirty="0" smtClean="0">
                <a:solidFill>
                  <a:srgbClr val="0000FF"/>
                </a:solidFill>
              </a:rPr>
              <a:t>ΛΥΣΗ</a:t>
            </a:r>
            <a:endParaRPr lang="el-GR" b="1" dirty="0">
              <a:solidFill>
                <a:srgbClr val="0000FF"/>
              </a:solidFill>
            </a:endParaRP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764704"/>
            <a:ext cx="8640960"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9679401"/>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solidFill>
                  <a:srgbClr val="0000CC"/>
                </a:solidFill>
              </a:rPr>
              <a:t>ΑΣΚΗΣΗ</a:t>
            </a:r>
            <a:r>
              <a:rPr lang="en-US" b="1" dirty="0" smtClean="0">
                <a:solidFill>
                  <a:srgbClr val="0000CC"/>
                </a:solidFill>
              </a:rPr>
              <a:t> (1)</a:t>
            </a:r>
            <a:endParaRPr lang="el-GR" b="1" dirty="0">
              <a:solidFill>
                <a:srgbClr val="0000CC"/>
              </a:solidFill>
            </a:endParaRPr>
          </a:p>
        </p:txBody>
      </p:sp>
      <p:sp>
        <p:nvSpPr>
          <p:cNvPr id="3" name="2 - Θέση περιεχομένου"/>
          <p:cNvSpPr>
            <a:spLocks noGrp="1"/>
          </p:cNvSpPr>
          <p:nvPr>
            <p:ph idx="1"/>
          </p:nvPr>
        </p:nvSpPr>
        <p:spPr>
          <a:xfrm>
            <a:off x="323528" y="1524000"/>
            <a:ext cx="8363272" cy="4572000"/>
          </a:xfrm>
        </p:spPr>
        <p:txBody>
          <a:bodyPr>
            <a:normAutofit/>
          </a:bodyPr>
          <a:lstStyle/>
          <a:p>
            <a:pPr algn="just"/>
            <a:r>
              <a:rPr lang="el-GR" sz="2800" dirty="0" smtClean="0">
                <a:solidFill>
                  <a:schemeClr val="bg1"/>
                </a:solidFill>
              </a:rPr>
              <a:t>Η εταιρεία </a:t>
            </a:r>
            <a:r>
              <a:rPr lang="en-US" sz="2800" b="1" dirty="0" smtClean="0">
                <a:solidFill>
                  <a:schemeClr val="bg1"/>
                </a:solidFill>
              </a:rPr>
              <a:t>Software</a:t>
            </a:r>
            <a:r>
              <a:rPr lang="el-GR" sz="2800" b="1" dirty="0" smtClean="0">
                <a:solidFill>
                  <a:schemeClr val="bg1"/>
                </a:solidFill>
              </a:rPr>
              <a:t> Systems Α.Ε. </a:t>
            </a:r>
            <a:r>
              <a:rPr lang="el-GR" sz="2800" dirty="0" smtClean="0">
                <a:solidFill>
                  <a:schemeClr val="bg1"/>
                </a:solidFill>
              </a:rPr>
              <a:t>δραστηριοποιείται στον κλάδο της κατασκευής και εμπορίας ηλεκτρονικών υπολογιστών και λογισμικού. Τα υπόλοιπα (τα ποσά σε €) των λογαριασμών του</a:t>
            </a:r>
            <a:r>
              <a:rPr lang="en-US" sz="2800" dirty="0" smtClean="0">
                <a:solidFill>
                  <a:schemeClr val="bg1"/>
                </a:solidFill>
              </a:rPr>
              <a:t> </a:t>
            </a:r>
            <a:r>
              <a:rPr lang="el-GR" sz="2800" dirty="0" smtClean="0">
                <a:solidFill>
                  <a:schemeClr val="bg1"/>
                </a:solidFill>
              </a:rPr>
              <a:t>γενικού καθολικού της εταιρείας κατά την 31</a:t>
            </a:r>
            <a:r>
              <a:rPr lang="el-GR" sz="2800" baseline="30000" dirty="0" smtClean="0">
                <a:solidFill>
                  <a:schemeClr val="bg1"/>
                </a:solidFill>
              </a:rPr>
              <a:t>η</a:t>
            </a:r>
            <a:r>
              <a:rPr lang="el-GR" sz="2800" dirty="0" smtClean="0">
                <a:solidFill>
                  <a:schemeClr val="bg1"/>
                </a:solidFill>
              </a:rPr>
              <a:t> Δεκεμβρίου 2010 είχαν ως εξής:</a:t>
            </a:r>
            <a:endParaRPr lang="el-GR" sz="2800" dirty="0">
              <a:solidFill>
                <a:schemeClr val="bg1"/>
              </a:solidFill>
            </a:endParaRP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r>
              <a:rPr lang="el-GR" b="1" dirty="0" smtClean="0">
                <a:solidFill>
                  <a:srgbClr val="0000CC"/>
                </a:solidFill>
              </a:rPr>
              <a:t>ΑΣΚΗΣΗ</a:t>
            </a:r>
            <a:r>
              <a:rPr lang="en-US" b="1" dirty="0" smtClean="0">
                <a:solidFill>
                  <a:srgbClr val="0000CC"/>
                </a:solidFill>
              </a:rPr>
              <a:t> (2)</a:t>
            </a:r>
            <a:endParaRPr lang="el-GR"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323528" y="1340768"/>
            <a:ext cx="8568952" cy="5112568"/>
          </a:xfrm>
          <a:prstGeom prst="rect">
            <a:avLst/>
          </a:prstGeom>
          <a:noFill/>
          <a:ln w="9525">
            <a:noFill/>
            <a:miter lim="800000"/>
            <a:headEnd/>
            <a:tailEnd/>
          </a:ln>
        </p:spPr>
      </p:pic>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1524000"/>
            <a:ext cx="8640960" cy="5001344"/>
          </a:xfrm>
        </p:spPr>
        <p:txBody>
          <a:bodyPr/>
          <a:lstStyle/>
          <a:p>
            <a:r>
              <a:rPr lang="el-GR" b="1" dirty="0" smtClean="0">
                <a:solidFill>
                  <a:schemeClr val="bg1"/>
                </a:solidFill>
              </a:rPr>
              <a:t>Δίνεται επίσης ότι:</a:t>
            </a:r>
          </a:p>
          <a:p>
            <a:r>
              <a:rPr lang="el-GR" dirty="0" smtClean="0">
                <a:solidFill>
                  <a:schemeClr val="bg1"/>
                </a:solidFill>
              </a:rPr>
              <a:t>Για το 2010 το </a:t>
            </a:r>
            <a:r>
              <a:rPr lang="el-GR" b="1" dirty="0" smtClean="0">
                <a:solidFill>
                  <a:schemeClr val="bg1"/>
                </a:solidFill>
              </a:rPr>
              <a:t>Κυκλοφορούν Ενεργητικό ήταν € 830.000, ενώ τα Κέρδη Προ Τόκων και</a:t>
            </a:r>
          </a:p>
          <a:p>
            <a:r>
              <a:rPr lang="el-GR" b="1" dirty="0" smtClean="0">
                <a:solidFill>
                  <a:schemeClr val="bg1"/>
                </a:solidFill>
              </a:rPr>
              <a:t>Φόρων ήταν € 2.730.000. Δίνεται επίσης ότι ο συντελεστής φορολογίας εισοδήματος της</a:t>
            </a:r>
          </a:p>
          <a:p>
            <a:r>
              <a:rPr lang="el-GR" dirty="0" smtClean="0">
                <a:solidFill>
                  <a:schemeClr val="bg1"/>
                </a:solidFill>
              </a:rPr>
              <a:t>εταιρείας είναι 40%.</a:t>
            </a:r>
          </a:p>
          <a:p>
            <a:r>
              <a:rPr lang="el-GR" dirty="0" smtClean="0">
                <a:solidFill>
                  <a:schemeClr val="bg1"/>
                </a:solidFill>
              </a:rPr>
              <a:t>Να καταρτιστούν ο </a:t>
            </a:r>
            <a:r>
              <a:rPr lang="el-GR" b="1" dirty="0" smtClean="0">
                <a:solidFill>
                  <a:schemeClr val="bg1"/>
                </a:solidFill>
              </a:rPr>
              <a:t>Ισολογισμός και η Κατάσταση Αποτελεσμάτων</a:t>
            </a:r>
          </a:p>
          <a:p>
            <a:r>
              <a:rPr lang="el-GR" b="1" dirty="0" smtClean="0">
                <a:solidFill>
                  <a:schemeClr val="bg1"/>
                </a:solidFill>
              </a:rPr>
              <a:t>Χρήσης για την εταιρία </a:t>
            </a:r>
            <a:r>
              <a:rPr lang="en-US" b="1" dirty="0" smtClean="0">
                <a:solidFill>
                  <a:schemeClr val="bg1"/>
                </a:solidFill>
              </a:rPr>
              <a:t>Software </a:t>
            </a:r>
            <a:r>
              <a:rPr lang="el-GR" b="1" dirty="0" smtClean="0">
                <a:solidFill>
                  <a:schemeClr val="bg1"/>
                </a:solidFill>
              </a:rPr>
              <a:t> Systems A.E. για το έτος 2010.</a:t>
            </a:r>
            <a:endParaRPr lang="el-GR" dirty="0">
              <a:solidFill>
                <a:schemeClr val="bg1"/>
              </a:solidFill>
            </a:endParaRPr>
          </a:p>
        </p:txBody>
      </p:sp>
      <p:sp>
        <p:nvSpPr>
          <p:cNvPr id="3" name="2 - Τίτλος"/>
          <p:cNvSpPr>
            <a:spLocks noGrp="1"/>
          </p:cNvSpPr>
          <p:nvPr>
            <p:ph type="title"/>
          </p:nvPr>
        </p:nvSpPr>
        <p:spPr/>
        <p:txBody>
          <a:bodyPr/>
          <a:lstStyle/>
          <a:p>
            <a:r>
              <a:rPr lang="el-GR" b="1" dirty="0" smtClean="0">
                <a:solidFill>
                  <a:srgbClr val="0000CC"/>
                </a:solidFill>
              </a:rPr>
              <a:t>ΑΣΚΗΣΗ (3)</a:t>
            </a:r>
            <a:endParaRPr lang="el-GR" b="1" dirty="0">
              <a:solidFill>
                <a:srgbClr val="0000CC"/>
              </a:solidFill>
            </a:endParaRP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457200" y="152400"/>
            <a:ext cx="8229600" cy="972344"/>
          </a:xfrm>
        </p:spPr>
        <p:txBody>
          <a:bodyPr/>
          <a:lstStyle/>
          <a:p>
            <a:r>
              <a:rPr lang="el-GR" b="1" dirty="0" smtClean="0">
                <a:solidFill>
                  <a:srgbClr val="0000CC"/>
                </a:solidFill>
              </a:rPr>
              <a:t>ΑΣΚΗΣΗ (4)</a:t>
            </a:r>
            <a:endParaRPr lang="el-GR" b="1" dirty="0">
              <a:solidFill>
                <a:srgbClr val="0000CC"/>
              </a:solidFill>
            </a:endParaRPr>
          </a:p>
        </p:txBody>
      </p:sp>
      <p:pic>
        <p:nvPicPr>
          <p:cNvPr id="6146" name="Picture 2"/>
          <p:cNvPicPr>
            <a:picLocks noGrp="1" noChangeAspect="1" noChangeArrowheads="1"/>
          </p:cNvPicPr>
          <p:nvPr>
            <p:ph idx="1"/>
          </p:nvPr>
        </p:nvPicPr>
        <p:blipFill>
          <a:blip r:embed="rId2" cstate="print"/>
          <a:srcRect/>
          <a:stretch>
            <a:fillRect/>
          </a:stretch>
        </p:blipFill>
        <p:spPr bwMode="auto">
          <a:xfrm>
            <a:off x="179513" y="1124744"/>
            <a:ext cx="8712968" cy="5472608"/>
          </a:xfrm>
          <a:prstGeom prst="rect">
            <a:avLst/>
          </a:prstGeom>
          <a:noFill/>
          <a:ln w="9525">
            <a:noFill/>
            <a:miter lim="800000"/>
            <a:headEnd/>
            <a:tailEnd/>
          </a:ln>
        </p:spPr>
      </p:pic>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457200" y="152400"/>
            <a:ext cx="8229600" cy="828328"/>
          </a:xfrm>
        </p:spPr>
        <p:txBody>
          <a:bodyPr/>
          <a:lstStyle/>
          <a:p>
            <a:r>
              <a:rPr lang="el-GR" b="1" dirty="0" smtClean="0">
                <a:solidFill>
                  <a:srgbClr val="0000CC"/>
                </a:solidFill>
              </a:rPr>
              <a:t>ΑΣΚΗΣΗ (5)</a:t>
            </a:r>
            <a:endParaRPr lang="el-GR" b="1" dirty="0">
              <a:solidFill>
                <a:srgbClr val="0000CC"/>
              </a:solidFill>
            </a:endParaRPr>
          </a:p>
        </p:txBody>
      </p:sp>
      <p:pic>
        <p:nvPicPr>
          <p:cNvPr id="7170" name="Picture 2"/>
          <p:cNvPicPr>
            <a:picLocks noGrp="1" noChangeAspect="1" noChangeArrowheads="1"/>
          </p:cNvPicPr>
          <p:nvPr>
            <p:ph idx="1"/>
          </p:nvPr>
        </p:nvPicPr>
        <p:blipFill>
          <a:blip r:embed="rId2" cstate="print"/>
          <a:srcRect/>
          <a:stretch>
            <a:fillRect/>
          </a:stretch>
        </p:blipFill>
        <p:spPr bwMode="auto">
          <a:xfrm>
            <a:off x="179512" y="1052736"/>
            <a:ext cx="8784976" cy="5616624"/>
          </a:xfrm>
          <a:prstGeom prst="rect">
            <a:avLst/>
          </a:prstGeom>
          <a:noFill/>
          <a:ln w="9525">
            <a:noFill/>
            <a:miter lim="800000"/>
            <a:headEnd/>
            <a:tailEnd/>
          </a:ln>
        </p:spPr>
      </p:pic>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457200" y="152400"/>
            <a:ext cx="8229600" cy="972344"/>
          </a:xfrm>
        </p:spPr>
        <p:txBody>
          <a:bodyPr/>
          <a:lstStyle/>
          <a:p>
            <a:r>
              <a:rPr lang="el-GR" b="1" dirty="0" smtClean="0">
                <a:solidFill>
                  <a:srgbClr val="0000CC"/>
                </a:solidFill>
              </a:rPr>
              <a:t>ΑΣΚΗΣΗ (6)</a:t>
            </a:r>
            <a:endParaRPr lang="el-GR" b="1" dirty="0">
              <a:solidFill>
                <a:srgbClr val="0000CC"/>
              </a:solidFill>
            </a:endParaRPr>
          </a:p>
        </p:txBody>
      </p:sp>
      <p:pic>
        <p:nvPicPr>
          <p:cNvPr id="8194" name="Picture 2"/>
          <p:cNvPicPr>
            <a:picLocks noGrp="1" noChangeAspect="1" noChangeArrowheads="1"/>
          </p:cNvPicPr>
          <p:nvPr>
            <p:ph idx="1"/>
          </p:nvPr>
        </p:nvPicPr>
        <p:blipFill>
          <a:blip r:embed="rId2" cstate="print"/>
          <a:srcRect/>
          <a:stretch>
            <a:fillRect/>
          </a:stretch>
        </p:blipFill>
        <p:spPr bwMode="auto">
          <a:xfrm>
            <a:off x="179512" y="1124744"/>
            <a:ext cx="8784976" cy="5544616"/>
          </a:xfrm>
          <a:prstGeom prst="rect">
            <a:avLst/>
          </a:prstGeom>
          <a:noFill/>
          <a:ln w="9525">
            <a:noFill/>
            <a:miter lim="800000"/>
            <a:headEnd/>
            <a:tailEnd/>
          </a:ln>
        </p:spPr>
      </p:pic>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0" y="620688"/>
            <a:ext cx="9144000" cy="6237312"/>
          </a:xfrm>
        </p:spPr>
        <p:txBody>
          <a:bodyPr>
            <a:normAutofit fontScale="62500" lnSpcReduction="20000"/>
          </a:bodyPr>
          <a:lstStyle/>
          <a:p>
            <a:r>
              <a:rPr lang="el-GR" b="1" dirty="0" smtClean="0">
                <a:solidFill>
                  <a:schemeClr val="bg1">
                    <a:lumMod val="95000"/>
                    <a:lumOff val="5000"/>
                  </a:schemeClr>
                </a:solidFill>
              </a:rPr>
              <a:t>Λογιστικά Γεγονότα</a:t>
            </a:r>
          </a:p>
          <a:p>
            <a:r>
              <a:rPr lang="el-GR" b="1" dirty="0" smtClean="0">
                <a:solidFill>
                  <a:schemeClr val="bg1">
                    <a:lumMod val="95000"/>
                    <a:lumOff val="5000"/>
                  </a:schemeClr>
                </a:solidFill>
              </a:rPr>
              <a:t>Στη συνέχεια, κατά το πρώτο τρίμηνο του 2011, πραγματοποιούνται τα εξής λογιστικά</a:t>
            </a:r>
          </a:p>
          <a:p>
            <a:r>
              <a:rPr lang="el-GR" b="1" dirty="0" smtClean="0">
                <a:solidFill>
                  <a:schemeClr val="bg1">
                    <a:lumMod val="95000"/>
                    <a:lumOff val="5000"/>
                  </a:schemeClr>
                </a:solidFill>
              </a:rPr>
              <a:t>γεγονότα:</a:t>
            </a:r>
          </a:p>
          <a:p>
            <a:r>
              <a:rPr lang="el-GR" b="1" dirty="0" smtClean="0">
                <a:solidFill>
                  <a:schemeClr val="bg1">
                    <a:lumMod val="95000"/>
                    <a:lumOff val="5000"/>
                  </a:schemeClr>
                </a:solidFill>
              </a:rPr>
              <a:t>1. Ο επιχειρηματίας εισφέρει στην επιχείρηση του τα εξής στοιχεία:</a:t>
            </a:r>
          </a:p>
          <a:p>
            <a:r>
              <a:rPr lang="el-GR" b="1" dirty="0" smtClean="0">
                <a:solidFill>
                  <a:schemeClr val="bg1">
                    <a:lumMod val="95000"/>
                    <a:lumOff val="5000"/>
                  </a:schemeClr>
                </a:solidFill>
              </a:rPr>
              <a:t>◦ κτίριο αξίας € 100.000</a:t>
            </a:r>
          </a:p>
          <a:p>
            <a:r>
              <a:rPr lang="el-GR" b="1" dirty="0" smtClean="0">
                <a:solidFill>
                  <a:schemeClr val="bg1">
                    <a:lumMod val="95000"/>
                    <a:lumOff val="5000"/>
                  </a:schemeClr>
                </a:solidFill>
              </a:rPr>
              <a:t>◦ εξοπλισμό γραφείων αξίας € 60.000</a:t>
            </a:r>
          </a:p>
          <a:p>
            <a:r>
              <a:rPr lang="el-GR" b="1" dirty="0" smtClean="0">
                <a:solidFill>
                  <a:schemeClr val="bg1">
                    <a:lumMod val="95000"/>
                    <a:lumOff val="5000"/>
                  </a:schemeClr>
                </a:solidFill>
              </a:rPr>
              <a:t>◦ ένα αυτοκίνητο αξίας € 50.000 που θα ικανοποιεί την ανάγκη για μεταφορά των</a:t>
            </a:r>
          </a:p>
          <a:p>
            <a:r>
              <a:rPr lang="el-GR" b="1" dirty="0" smtClean="0">
                <a:solidFill>
                  <a:schemeClr val="bg1">
                    <a:lumMod val="95000"/>
                    <a:lumOff val="5000"/>
                  </a:schemeClr>
                </a:solidFill>
              </a:rPr>
              <a:t>πωληθέντων ηλεκτρονικών υπολογιστών.</a:t>
            </a:r>
          </a:p>
          <a:p>
            <a:r>
              <a:rPr lang="el-GR" b="1" dirty="0" smtClean="0">
                <a:solidFill>
                  <a:schemeClr val="bg1">
                    <a:lumMod val="95000"/>
                    <a:lumOff val="5000"/>
                  </a:schemeClr>
                </a:solidFill>
              </a:rPr>
              <a:t>2. Καταβάλλονται για διαφημίσεις € 50.000.</a:t>
            </a:r>
          </a:p>
          <a:p>
            <a:r>
              <a:rPr lang="el-GR" b="1" dirty="0" smtClean="0">
                <a:solidFill>
                  <a:schemeClr val="bg1">
                    <a:lumMod val="95000"/>
                    <a:lumOff val="5000"/>
                  </a:schemeClr>
                </a:solidFill>
              </a:rPr>
              <a:t>3.  Αγοράζονται ανταλλακτικά ηλεκτρονικών υπολογιστών αξίας € 100.000 με α) € 30.000 με</a:t>
            </a:r>
          </a:p>
          <a:p>
            <a:r>
              <a:rPr lang="el-GR" b="1" dirty="0" smtClean="0">
                <a:solidFill>
                  <a:schemeClr val="bg1">
                    <a:lumMod val="95000"/>
                    <a:lumOff val="5000"/>
                  </a:schemeClr>
                </a:solidFill>
              </a:rPr>
              <a:t>μετρητά β) € 40.000 με πίστωση και το υπόλοιπο με αποδοχή συναλλαγματικής.</a:t>
            </a:r>
          </a:p>
          <a:p>
            <a:r>
              <a:rPr lang="el-GR" b="1" dirty="0" smtClean="0">
                <a:solidFill>
                  <a:schemeClr val="bg1">
                    <a:lumMod val="95000"/>
                    <a:lumOff val="5000"/>
                  </a:schemeClr>
                </a:solidFill>
              </a:rPr>
              <a:t>4.  Καταβλήθηκαν για μισθούς προσωπικού € 10.000 και για έξοδα φωτισμού € 5.000.</a:t>
            </a:r>
          </a:p>
          <a:p>
            <a:r>
              <a:rPr lang="el-GR" b="1" dirty="0" smtClean="0">
                <a:solidFill>
                  <a:schemeClr val="bg1">
                    <a:lumMod val="95000"/>
                    <a:lumOff val="5000"/>
                  </a:schemeClr>
                </a:solidFill>
              </a:rPr>
              <a:t>5. Εξοφλείται η παραπάνω συναλλαγματική αποδοχής της επιχειρήσεως ονομαστικού ποσού</a:t>
            </a:r>
          </a:p>
          <a:p>
            <a:r>
              <a:rPr lang="el-GR" b="1" dirty="0" smtClean="0">
                <a:solidFill>
                  <a:schemeClr val="bg1">
                    <a:lumMod val="95000"/>
                    <a:lumOff val="5000"/>
                  </a:schemeClr>
                </a:solidFill>
              </a:rPr>
              <a:t>€ 30.000.</a:t>
            </a:r>
          </a:p>
          <a:p>
            <a:r>
              <a:rPr lang="el-GR" b="1" dirty="0" smtClean="0">
                <a:solidFill>
                  <a:schemeClr val="bg1">
                    <a:lumMod val="95000"/>
                    <a:lumOff val="5000"/>
                  </a:schemeClr>
                </a:solidFill>
              </a:rPr>
              <a:t>6. Πωλήθηκαν ηλεκτρονικοί υπολογιστές αξίας € 30.000, το ½ με άμεση λήψη μετρητών και το</a:t>
            </a:r>
          </a:p>
          <a:p>
            <a:r>
              <a:rPr lang="el-GR" b="1" dirty="0" smtClean="0">
                <a:solidFill>
                  <a:schemeClr val="bg1">
                    <a:lumMod val="95000"/>
                    <a:lumOff val="5000"/>
                  </a:schemeClr>
                </a:solidFill>
              </a:rPr>
              <a:t>½ με πίστωση.</a:t>
            </a:r>
          </a:p>
          <a:p>
            <a:r>
              <a:rPr lang="el-GR" b="1" dirty="0" smtClean="0">
                <a:solidFill>
                  <a:schemeClr val="bg1">
                    <a:lumMod val="95000"/>
                    <a:lumOff val="5000"/>
                  </a:schemeClr>
                </a:solidFill>
              </a:rPr>
              <a:t>7.  Καταβάλλονται € 8.000 για το ενοίκιο του καταστήματος</a:t>
            </a:r>
          </a:p>
          <a:p>
            <a:r>
              <a:rPr lang="el-GR" b="1" dirty="0" smtClean="0">
                <a:solidFill>
                  <a:schemeClr val="bg1">
                    <a:lumMod val="95000"/>
                    <a:lumOff val="5000"/>
                  </a:schemeClr>
                </a:solidFill>
              </a:rPr>
              <a:t>8.  Εξοφλούνται οι ηλεκτρονικοί υπολογιστές του γεγονότος 6 που πωλήθηκαν επί πιστώσει.</a:t>
            </a:r>
          </a:p>
          <a:p>
            <a:r>
              <a:rPr lang="el-GR" b="1" dirty="0" smtClean="0">
                <a:solidFill>
                  <a:schemeClr val="bg1">
                    <a:lumMod val="95000"/>
                    <a:lumOff val="5000"/>
                  </a:schemeClr>
                </a:solidFill>
              </a:rPr>
              <a:t>9. Αποφασίζεται η διανομή € 50.000 από τα καθαρά κέρδη στους μετόχους και η</a:t>
            </a:r>
          </a:p>
          <a:p>
            <a:r>
              <a:rPr lang="el-GR" b="1" dirty="0" smtClean="0">
                <a:solidFill>
                  <a:schemeClr val="bg1">
                    <a:lumMod val="95000"/>
                    <a:lumOff val="5000"/>
                  </a:schemeClr>
                </a:solidFill>
              </a:rPr>
              <a:t>αποθεματοποίηση € 50.000 (€ 30.000 σαν τακτικό αποθεματικό και € 20.000 σαν έκτακτο</a:t>
            </a:r>
          </a:p>
          <a:p>
            <a:r>
              <a:rPr lang="el-GR" b="1" dirty="0" smtClean="0">
                <a:solidFill>
                  <a:schemeClr val="bg1">
                    <a:lumMod val="95000"/>
                    <a:lumOff val="5000"/>
                  </a:schemeClr>
                </a:solidFill>
              </a:rPr>
              <a:t>αποθεματικό).</a:t>
            </a:r>
          </a:p>
          <a:p>
            <a:r>
              <a:rPr lang="el-GR" b="1" dirty="0" smtClean="0">
                <a:solidFill>
                  <a:schemeClr val="bg1">
                    <a:lumMod val="95000"/>
                    <a:lumOff val="5000"/>
                  </a:schemeClr>
                </a:solidFill>
              </a:rPr>
              <a:t>10. Καταθέτονται στην Εθνική Τράπεζα της Ελλάδος σε λογαριασμό όψεως € 100.000.</a:t>
            </a:r>
            <a:endParaRPr lang="el-GR" b="1" dirty="0">
              <a:solidFill>
                <a:schemeClr val="bg1">
                  <a:lumMod val="95000"/>
                  <a:lumOff val="5000"/>
                </a:schemeClr>
              </a:solidFill>
            </a:endParaRPr>
          </a:p>
        </p:txBody>
      </p:sp>
      <p:sp>
        <p:nvSpPr>
          <p:cNvPr id="3" name="2 - Τίτλος"/>
          <p:cNvSpPr>
            <a:spLocks noGrp="1"/>
          </p:cNvSpPr>
          <p:nvPr>
            <p:ph type="title"/>
          </p:nvPr>
        </p:nvSpPr>
        <p:spPr>
          <a:xfrm>
            <a:off x="457200" y="152400"/>
            <a:ext cx="8229600" cy="540296"/>
          </a:xfrm>
        </p:spPr>
        <p:txBody>
          <a:bodyPr>
            <a:normAutofit fontScale="90000"/>
          </a:bodyPr>
          <a:lstStyle/>
          <a:p>
            <a:r>
              <a:rPr lang="el-GR" b="1" dirty="0" smtClean="0">
                <a:solidFill>
                  <a:srgbClr val="0000CC"/>
                </a:solidFill>
              </a:rPr>
              <a:t>ΑΣΚΗΣΗ (7)</a:t>
            </a:r>
            <a:endParaRPr lang="el-GR" b="1" dirty="0">
              <a:solidFill>
                <a:srgbClr val="0000CC"/>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Rectangle 2"/>
          <p:cNvSpPr>
            <a:spLocks noGrp="1" noChangeArrowheads="1"/>
          </p:cNvSpPr>
          <p:nvPr>
            <p:ph type="title"/>
          </p:nvPr>
        </p:nvSpPr>
        <p:spPr>
          <a:xfrm>
            <a:off x="0" y="0"/>
            <a:ext cx="9144000" cy="548680"/>
          </a:xfrm>
        </p:spPr>
        <p:txBody>
          <a:bodyPr>
            <a:noAutofit/>
          </a:bodyPr>
          <a:lstStyle/>
          <a:p>
            <a:pPr algn="ctr"/>
            <a:r>
              <a:rPr lang="el-GR" sz="3200" b="1" dirty="0" smtClean="0">
                <a:solidFill>
                  <a:srgbClr val="002060"/>
                </a:solidFill>
              </a:rPr>
              <a:t>ΛΥΣΗ</a:t>
            </a:r>
            <a:endParaRPr lang="en-GB" sz="3200" b="1" dirty="0" smtClean="0">
              <a:solidFill>
                <a:srgbClr val="002060"/>
              </a:solidFill>
            </a:endParaRPr>
          </a:p>
        </p:txBody>
      </p:sp>
      <p:sp>
        <p:nvSpPr>
          <p:cNvPr id="82949" name="Rectangle 3"/>
          <p:cNvSpPr>
            <a:spLocks noGrp="1" noChangeArrowheads="1"/>
          </p:cNvSpPr>
          <p:nvPr>
            <p:ph type="body" sz="half" idx="1"/>
          </p:nvPr>
        </p:nvSpPr>
        <p:spPr>
          <a:xfrm>
            <a:off x="179512" y="476672"/>
            <a:ext cx="8712968" cy="6120680"/>
          </a:xfrm>
        </p:spPr>
        <p:txBody>
          <a:bodyPr>
            <a:normAutofit fontScale="92500" lnSpcReduction="10000"/>
          </a:bodyPr>
          <a:lstStyle/>
          <a:p>
            <a:pPr algn="just"/>
            <a:r>
              <a:rPr lang="el-GR" sz="2500" b="1" dirty="0" smtClean="0">
                <a:solidFill>
                  <a:srgbClr val="002060"/>
                </a:solidFill>
                <a:latin typeface="Calibri" pitchFamily="34" charset="0"/>
              </a:rPr>
              <a:t>Στην προηγούμενη χρήση 2011 η Ο.Ε. είχε ακαθάριστα έσοδα 2.100.000 ευρώ (όριο 2.000.000 ευρώ), δηλαδή είχε υπερβεί το όριο για την τήρηση αποθήκης. Κατά συνέπεια και η Α.Ε. θεωρείται ότι υπερέβη το όριο αποθήκης μια φορά.  Για το χρονικό διάστημα από 1.1.12 - 31.10.12 η Ε.Π.Ε. έχει  (σε σύγκριση με την Ο.Ε.) τα περισσότερα ακαθάριστα έσοδα που είναι 1.800.000 €. Στο διάστημα αυτό οι μήνες είναι 10 και η αναγωγή σε ετήσια έσοδα γίνεται ως εξής:</a:t>
            </a:r>
          </a:p>
          <a:p>
            <a:pPr algn="just">
              <a:buFont typeface="Wingdings" pitchFamily="2" charset="2"/>
              <a:buNone/>
            </a:pPr>
            <a:r>
              <a:rPr lang="el-GR" sz="2500" b="1" dirty="0" smtClean="0">
                <a:solidFill>
                  <a:srgbClr val="002060"/>
                </a:solidFill>
                <a:latin typeface="Calibri" pitchFamily="34" charset="0"/>
              </a:rPr>
              <a:t>1.800.000 Χ 12 μήνες /10 μήνες = 2.160.000 ευρώ (υπέρβαση του ορίου αποθήκης που είναι 2.000.000 ευρώ). Αυτό σημαίνει ότι και η Α.Ε. ξεπέρασε για δεύτερη φορά το όριο αποθήκης. Κατά συνέπεια, η Α.Ε. είναι υποχρεωμένη από 1.11.12 και μετά να τηρεί βιβλίο αποθήκης. </a:t>
            </a:r>
          </a:p>
          <a:p>
            <a:pPr algn="just"/>
            <a:r>
              <a:rPr lang="el-GR" sz="2500" b="1" dirty="0" smtClean="0">
                <a:solidFill>
                  <a:srgbClr val="002060"/>
                </a:solidFill>
                <a:latin typeface="Calibri" pitchFamily="34" charset="0"/>
              </a:rPr>
              <a:t>Επειδή όμως η συγχώνευση ολοκληρώθηκε στις 28.2.13, γι’ αυτό θα πρέπει η Ο.Ε. και η Ε.Π.Ε. να τηρούν βιβλίο αποθήκης από 1.11.12 - 28.2.13 για λογαριασμό φυσικά της Α.Ε. και από 1.3.13 που ολοκληρώθηκε η συγχώνευση και μετά, το βιβλίο αποθήκης θα τηρείται κανονικά από την ίδια την Α.Ε.</a:t>
            </a:r>
          </a:p>
          <a:p>
            <a:pPr>
              <a:buFont typeface="Wingdings" pitchFamily="2" charset="2"/>
              <a:buNone/>
            </a:pPr>
            <a:endParaRPr lang="el-GR" sz="1800" dirty="0" smtClean="0"/>
          </a:p>
          <a:p>
            <a:pPr>
              <a:buFont typeface="Wingdings" pitchFamily="2" charset="2"/>
              <a:buNone/>
            </a:pPr>
            <a:endParaRPr lang="el-GR" sz="1800" dirty="0" smtClean="0"/>
          </a:p>
          <a:p>
            <a:pPr>
              <a:lnSpc>
                <a:spcPct val="150000"/>
              </a:lnSpc>
              <a:buFont typeface="Wingdings" pitchFamily="2" charset="2"/>
              <a:buNone/>
            </a:pPr>
            <a:endParaRPr lang="el-GR" sz="2400" dirty="0" smtClean="0"/>
          </a:p>
        </p:txBody>
      </p:sp>
    </p:spTree>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457200" y="152400"/>
            <a:ext cx="8229600" cy="828328"/>
          </a:xfrm>
        </p:spPr>
        <p:txBody>
          <a:bodyPr/>
          <a:lstStyle/>
          <a:p>
            <a:r>
              <a:rPr lang="el-GR" b="1" dirty="0" smtClean="0">
                <a:solidFill>
                  <a:srgbClr val="0000CC"/>
                </a:solidFill>
              </a:rPr>
              <a:t>ΑΣΚΗΣΗ (8)</a:t>
            </a:r>
            <a:endParaRPr lang="el-GR" b="1" dirty="0">
              <a:solidFill>
                <a:srgbClr val="0000CC"/>
              </a:solidFill>
            </a:endParaRPr>
          </a:p>
        </p:txBody>
      </p:sp>
      <p:pic>
        <p:nvPicPr>
          <p:cNvPr id="9218" name="Picture 2"/>
          <p:cNvPicPr>
            <a:picLocks noGrp="1" noChangeAspect="1" noChangeArrowheads="1"/>
          </p:cNvPicPr>
          <p:nvPr>
            <p:ph idx="1"/>
          </p:nvPr>
        </p:nvPicPr>
        <p:blipFill>
          <a:blip r:embed="rId2" cstate="print"/>
          <a:srcRect/>
          <a:stretch>
            <a:fillRect/>
          </a:stretch>
        </p:blipFill>
        <p:spPr bwMode="auto">
          <a:xfrm>
            <a:off x="251520" y="980728"/>
            <a:ext cx="8640960" cy="5688632"/>
          </a:xfrm>
          <a:prstGeom prst="rect">
            <a:avLst/>
          </a:prstGeom>
          <a:noFill/>
          <a:ln w="9525">
            <a:noFill/>
            <a:miter lim="800000"/>
            <a:headEnd/>
            <a:tailEnd/>
          </a:ln>
        </p:spPr>
      </p:pic>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457200" y="152400"/>
            <a:ext cx="8229600" cy="828328"/>
          </a:xfrm>
        </p:spPr>
        <p:txBody>
          <a:bodyPr/>
          <a:lstStyle/>
          <a:p>
            <a:r>
              <a:rPr lang="el-GR" b="1" dirty="0" smtClean="0">
                <a:solidFill>
                  <a:srgbClr val="0000CC"/>
                </a:solidFill>
              </a:rPr>
              <a:t>ΑΣΚΗΣΗ (9)</a:t>
            </a:r>
            <a:endParaRPr lang="el-GR" b="1" dirty="0">
              <a:solidFill>
                <a:srgbClr val="0000CC"/>
              </a:solidFill>
            </a:endParaRPr>
          </a:p>
        </p:txBody>
      </p:sp>
      <p:pic>
        <p:nvPicPr>
          <p:cNvPr id="10242" name="Picture 2"/>
          <p:cNvPicPr>
            <a:picLocks noGrp="1" noChangeAspect="1" noChangeArrowheads="1"/>
          </p:cNvPicPr>
          <p:nvPr>
            <p:ph idx="1"/>
          </p:nvPr>
        </p:nvPicPr>
        <p:blipFill>
          <a:blip r:embed="rId2" cstate="print"/>
          <a:srcRect/>
          <a:stretch>
            <a:fillRect/>
          </a:stretch>
        </p:blipFill>
        <p:spPr bwMode="auto">
          <a:xfrm>
            <a:off x="179512" y="1008112"/>
            <a:ext cx="8784976" cy="5877272"/>
          </a:xfrm>
          <a:prstGeom prst="rect">
            <a:avLst/>
          </a:prstGeom>
          <a:noFill/>
          <a:ln w="9525">
            <a:noFill/>
            <a:miter lim="800000"/>
            <a:headEnd/>
            <a:tailEnd/>
          </a:ln>
        </p:spPr>
      </p:pic>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457200" y="152400"/>
            <a:ext cx="8229600" cy="972344"/>
          </a:xfrm>
        </p:spPr>
        <p:txBody>
          <a:bodyPr/>
          <a:lstStyle/>
          <a:p>
            <a:r>
              <a:rPr lang="el-GR" b="1" dirty="0" smtClean="0">
                <a:solidFill>
                  <a:srgbClr val="0000CC"/>
                </a:solidFill>
              </a:rPr>
              <a:t>ΑΣΚΗΣΗ (10) </a:t>
            </a:r>
            <a:endParaRPr lang="el-GR" b="1" dirty="0">
              <a:solidFill>
                <a:srgbClr val="0000CC"/>
              </a:solidFill>
            </a:endParaRPr>
          </a:p>
        </p:txBody>
      </p:sp>
      <p:pic>
        <p:nvPicPr>
          <p:cNvPr id="11266" name="Picture 2"/>
          <p:cNvPicPr>
            <a:picLocks noGrp="1" noChangeAspect="1" noChangeArrowheads="1"/>
          </p:cNvPicPr>
          <p:nvPr>
            <p:ph idx="1"/>
          </p:nvPr>
        </p:nvPicPr>
        <p:blipFill>
          <a:blip r:embed="rId2" cstate="print"/>
          <a:srcRect/>
          <a:stretch>
            <a:fillRect/>
          </a:stretch>
        </p:blipFill>
        <p:spPr bwMode="auto">
          <a:xfrm>
            <a:off x="323528" y="1124744"/>
            <a:ext cx="8496944" cy="5472608"/>
          </a:xfrm>
          <a:prstGeom prst="rect">
            <a:avLst/>
          </a:prstGeom>
          <a:noFill/>
          <a:ln w="9525">
            <a:noFill/>
            <a:miter lim="800000"/>
            <a:headEnd/>
            <a:tailEnd/>
          </a:ln>
        </p:spPr>
      </p:pic>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0688"/>
          </a:xfrm>
        </p:spPr>
        <p:txBody>
          <a:bodyPr>
            <a:normAutofit fontScale="90000"/>
          </a:bodyPr>
          <a:lstStyle/>
          <a:p>
            <a:r>
              <a:rPr lang="el-GR" sz="3600" b="1" dirty="0" smtClean="0">
                <a:solidFill>
                  <a:schemeClr val="bg1"/>
                </a:solidFill>
              </a:rPr>
              <a:t>ΒΙΒΛΙΟΓΡΑΦΙΑ  Α΄ ΜΕΡΟΣ (1)</a:t>
            </a:r>
            <a:endParaRPr lang="el-GR" sz="3600" b="1" dirty="0">
              <a:solidFill>
                <a:schemeClr val="bg1"/>
              </a:solidFill>
            </a:endParaRPr>
          </a:p>
        </p:txBody>
      </p:sp>
      <p:sp>
        <p:nvSpPr>
          <p:cNvPr id="3" name="Content Placeholder 2"/>
          <p:cNvSpPr>
            <a:spLocks noGrp="1"/>
          </p:cNvSpPr>
          <p:nvPr>
            <p:ph idx="1"/>
          </p:nvPr>
        </p:nvSpPr>
        <p:spPr>
          <a:xfrm>
            <a:off x="0" y="692696"/>
            <a:ext cx="9144000" cy="6165304"/>
          </a:xfrm>
        </p:spPr>
        <p:txBody>
          <a:bodyPr/>
          <a:lstStyle/>
          <a:p>
            <a:pPr algn="just"/>
            <a:r>
              <a:rPr lang="el-GR" sz="2200" dirty="0" smtClean="0"/>
              <a:t>Αδαμίδης  Α.,  (1998), </a:t>
            </a:r>
            <a:r>
              <a:rPr lang="el-GR" sz="2200" i="1" dirty="0" smtClean="0"/>
              <a:t>Ανάλυση Χρηματοοικονομικών Καταστάσεων, </a:t>
            </a:r>
            <a:r>
              <a:rPr lang="el-GR" sz="2200" dirty="0" smtClean="0"/>
              <a:t>Εκδ</a:t>
            </a:r>
            <a:r>
              <a:rPr lang="en-US" sz="2200" dirty="0" smtClean="0"/>
              <a:t>.</a:t>
            </a:r>
            <a:r>
              <a:rPr lang="el-GR" sz="2200" dirty="0" smtClean="0"/>
              <a:t> </a:t>
            </a:r>
            <a:r>
              <a:rPr lang="en-US" sz="2200" dirty="0" smtClean="0"/>
              <a:t>University Studio Press A.E. </a:t>
            </a:r>
            <a:r>
              <a:rPr lang="el-GR" sz="2200" dirty="0" smtClean="0"/>
              <a:t>Θεσσαλονίκη.</a:t>
            </a:r>
          </a:p>
          <a:p>
            <a:pPr lvl="0" algn="just"/>
            <a:r>
              <a:rPr lang="el-GR" sz="2200" dirty="0" smtClean="0"/>
              <a:t>Αρτίκης Γ., (2002), Χρηματοοικονομική Διοίκηση, Εκδ. </a:t>
            </a:r>
            <a:r>
              <a:rPr lang="en-US" sz="2200" dirty="0" smtClean="0"/>
              <a:t>Interbooks, </a:t>
            </a:r>
            <a:r>
              <a:rPr lang="el-GR" sz="2200" dirty="0" smtClean="0"/>
              <a:t>Αθήνα </a:t>
            </a:r>
            <a:r>
              <a:rPr lang="en-US" sz="2200" dirty="0" smtClean="0"/>
              <a:t>ISBN   960-390-116-4</a:t>
            </a:r>
            <a:endParaRPr lang="el-GR" sz="2200" dirty="0" smtClean="0"/>
          </a:p>
          <a:p>
            <a:pPr lvl="0" algn="just"/>
            <a:r>
              <a:rPr lang="el-GR" sz="2200" dirty="0" smtClean="0"/>
              <a:t>Βασιλείου Δ., Ηρειώτης Ν., (2008) </a:t>
            </a:r>
            <a:r>
              <a:rPr lang="el-GR" sz="2200" i="1" dirty="0" smtClean="0"/>
              <a:t>Χρηματοοικονομική Διοίκηση  Θεωρία &amp; Πράξη</a:t>
            </a:r>
            <a:r>
              <a:rPr lang="el-GR" sz="2200" dirty="0" smtClean="0"/>
              <a:t>, Εκδ. Rosili Αθήνα, </a:t>
            </a:r>
            <a:r>
              <a:rPr lang="en-US" sz="2200" dirty="0" smtClean="0"/>
              <a:t>ISBN 978-960-89407-1-0</a:t>
            </a:r>
            <a:endParaRPr lang="el-GR" sz="2200" dirty="0" smtClean="0"/>
          </a:p>
          <a:p>
            <a:pPr lvl="0" algn="just"/>
            <a:r>
              <a:rPr lang="el-GR" sz="2200" dirty="0" smtClean="0"/>
              <a:t>Γκίνογλου Δ., Ταχυνάκης Π., Μωϋσή Σ., (2005). Χρηματοοικονομική Λογιστική Εκδ. Rosili Αθήνα, </a:t>
            </a:r>
            <a:r>
              <a:rPr lang="en-US" sz="2200" dirty="0" smtClean="0"/>
              <a:t>ISBN </a:t>
            </a:r>
            <a:r>
              <a:rPr lang="el-GR" sz="2400" dirty="0" smtClean="0"/>
              <a:t>960-7745-17-5</a:t>
            </a:r>
            <a:endParaRPr lang="en-US" sz="2200" dirty="0" smtClean="0"/>
          </a:p>
          <a:p>
            <a:pPr algn="just"/>
            <a:r>
              <a:rPr lang="el-GR" sz="2200" dirty="0" smtClean="0"/>
              <a:t>Κάντζος Κωνσταντίνος (2002) </a:t>
            </a:r>
            <a:r>
              <a:rPr lang="el-GR" sz="2200" i="1" dirty="0" smtClean="0"/>
              <a:t>Ανάλυση Χρηματοοικονομικών Καταστάσεων</a:t>
            </a:r>
            <a:r>
              <a:rPr lang="el-GR" sz="2200" dirty="0" smtClean="0"/>
              <a:t> Εκδ. Νικητόπουλος Ε. και Σία Ο.Ε. [ISBN 960-390-024-0] </a:t>
            </a:r>
          </a:p>
          <a:p>
            <a:pPr algn="just"/>
            <a:r>
              <a:rPr lang="el-GR" sz="2200" dirty="0" smtClean="0"/>
              <a:t>Καραθανάση Γ., (1999), Χρηματοοικονομική Διοίκηση και Χρηματιστηριακές Αγορές, Εκδ. Ευγ. Μπένου Αθήνα </a:t>
            </a:r>
            <a:r>
              <a:rPr lang="en-US" sz="2200" dirty="0" smtClean="0"/>
              <a:t>ISBN 960-359-063-0</a:t>
            </a:r>
          </a:p>
          <a:p>
            <a:pPr algn="just"/>
            <a:r>
              <a:rPr lang="el-GR" sz="2200" dirty="0" smtClean="0"/>
              <a:t>Καρτάλης Ν., (2011) </a:t>
            </a:r>
            <a:r>
              <a:rPr lang="el-GR" sz="2200" i="1" dirty="0" smtClean="0"/>
              <a:t>Ανάλυση Χρηματοοικονομικών Καταστάσεων</a:t>
            </a:r>
            <a:r>
              <a:rPr lang="el-GR" sz="2200" dirty="0" smtClean="0"/>
              <a:t> Αυτοέκδοση [ISBN: 978-618-80095-3-0]</a:t>
            </a:r>
          </a:p>
          <a:p>
            <a:pPr algn="just"/>
            <a:r>
              <a:rPr lang="el-GR" sz="2200" dirty="0" smtClean="0"/>
              <a:t>Κατσανίδης Στ., (2006) Χρηματοοικονομική </a:t>
            </a:r>
            <a:r>
              <a:rPr lang="el-GR" sz="2200" i="1" dirty="0" smtClean="0"/>
              <a:t>Επιχειρήσεων</a:t>
            </a:r>
            <a:r>
              <a:rPr lang="el-GR" sz="2200" dirty="0" smtClean="0"/>
              <a:t> Εκδ. Μπαρμπουνάκης Χαράλαμπος [ISBN: 960-287-068-0]</a:t>
            </a:r>
          </a:p>
          <a:p>
            <a:endParaRPr lang="el-GR" dirty="0"/>
          </a:p>
        </p:txBody>
      </p:sp>
    </p:spTree>
    <p:extLst>
      <p:ext uri="{BB962C8B-B14F-4D97-AF65-F5344CB8AC3E}">
        <p14:creationId xmlns:p14="http://schemas.microsoft.com/office/powerpoint/2010/main" val="3338768970"/>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92696"/>
          </a:xfrm>
        </p:spPr>
        <p:txBody>
          <a:bodyPr/>
          <a:lstStyle/>
          <a:p>
            <a:r>
              <a:rPr lang="el-GR" sz="3600" b="1" dirty="0" smtClean="0">
                <a:solidFill>
                  <a:schemeClr val="bg1"/>
                </a:solidFill>
              </a:rPr>
              <a:t>ΒΙΒΛΙΟΓΡΑΦΙΑ Α΄ ΜΕΡΟΣ (2)</a:t>
            </a:r>
            <a:endParaRPr lang="el-GR" sz="3600" b="1" dirty="0">
              <a:solidFill>
                <a:schemeClr val="bg1"/>
              </a:solidFill>
            </a:endParaRPr>
          </a:p>
        </p:txBody>
      </p:sp>
      <p:sp>
        <p:nvSpPr>
          <p:cNvPr id="3" name="2 - Θέση περιεχομένου"/>
          <p:cNvSpPr>
            <a:spLocks noGrp="1"/>
          </p:cNvSpPr>
          <p:nvPr>
            <p:ph idx="1"/>
          </p:nvPr>
        </p:nvSpPr>
        <p:spPr>
          <a:xfrm>
            <a:off x="0" y="764704"/>
            <a:ext cx="9144000" cy="6093296"/>
          </a:xfrm>
        </p:spPr>
        <p:txBody>
          <a:bodyPr>
            <a:normAutofit lnSpcReduction="10000"/>
          </a:bodyPr>
          <a:lstStyle/>
          <a:p>
            <a:pPr algn="just"/>
            <a:r>
              <a:rPr lang="el-GR" sz="2400" dirty="0" smtClean="0"/>
              <a:t>Κιόχος Π., Παπανικολάου Γ., Θάνος Γ., Κιόχος Α., (2002)., </a:t>
            </a:r>
            <a:r>
              <a:rPr lang="el-GR" sz="2400" i="1" dirty="0" smtClean="0"/>
              <a:t>Χρηματοοικονομική Διοίκηση &amp; Πολιτική</a:t>
            </a:r>
            <a:r>
              <a:rPr lang="el-GR" sz="2400" dirty="0" smtClean="0"/>
              <a:t>, Εκδ. Σύγχρονη Εκδοτική Αθήνα </a:t>
            </a:r>
            <a:r>
              <a:rPr lang="en-US" sz="2400" dirty="0" smtClean="0"/>
              <a:t>ISBN 978-960-8165-34-2</a:t>
            </a:r>
          </a:p>
          <a:p>
            <a:pPr lvl="0" algn="just"/>
            <a:r>
              <a:rPr lang="el-GR" sz="2400" dirty="0" smtClean="0"/>
              <a:t>Λαζαρίδης Θ., Κοντέος Γ., Σαριαννίδης Ν., (2013) </a:t>
            </a:r>
            <a:r>
              <a:rPr lang="el-GR" sz="2400" i="1" dirty="0" smtClean="0"/>
              <a:t>Σύγχρονη Χρηματοοικονομική Ανάλυση</a:t>
            </a:r>
            <a:r>
              <a:rPr lang="el-GR" sz="2400" dirty="0" smtClean="0"/>
              <a:t> Αυτοέκδοση των συγγραφέων [</a:t>
            </a:r>
            <a:r>
              <a:rPr lang="en-US" sz="2400" dirty="0" smtClean="0"/>
              <a:t>ISBN</a:t>
            </a:r>
            <a:r>
              <a:rPr lang="el-GR" sz="2400" dirty="0" smtClean="0"/>
              <a:t>: 978-960-93-5138-6]</a:t>
            </a:r>
          </a:p>
          <a:p>
            <a:pPr lvl="0" algn="just"/>
            <a:r>
              <a:rPr lang="el-GR" sz="2400" dirty="0" smtClean="0"/>
              <a:t>Λαζαρίδης Ι., Παπαδόπουλος Δ. (2005) </a:t>
            </a:r>
            <a:r>
              <a:rPr lang="el-GR" sz="2400" i="1" dirty="0" smtClean="0"/>
              <a:t>Χρηματοοικονομική Διοίκηση, τεύχος Α΄</a:t>
            </a:r>
            <a:r>
              <a:rPr lang="el-GR" sz="2400" dirty="0" smtClean="0"/>
              <a:t> Εκδ. Ιωάννης Λαζαρίδης [ISBN 960-92515-0-1]</a:t>
            </a:r>
          </a:p>
          <a:p>
            <a:pPr lvl="0" algn="just"/>
            <a:r>
              <a:rPr lang="el-GR" sz="2400" dirty="0" smtClean="0"/>
              <a:t>Λαζαρίδης Ι., Παπαδόπουλος Δ. (2005) </a:t>
            </a:r>
            <a:r>
              <a:rPr lang="el-GR" sz="2400" i="1" dirty="0" smtClean="0"/>
              <a:t>Χρηματοοικονομική Διοίκηση, </a:t>
            </a:r>
            <a:r>
              <a:rPr lang="el-GR" sz="2400" dirty="0" smtClean="0"/>
              <a:t>Case Studies Αυτοέκδοση [ISBN 978-960-92515-5-6].</a:t>
            </a:r>
          </a:p>
          <a:p>
            <a:pPr lvl="0" algn="just"/>
            <a:r>
              <a:rPr lang="el-GR" sz="2400" dirty="0" smtClean="0"/>
              <a:t>Λεκαράκου Αικ., Σημειώσεις μαθήματος Χρηματοοικονομικής Λογιστικής</a:t>
            </a:r>
            <a:endParaRPr lang="en-US" sz="2400" dirty="0" smtClean="0"/>
          </a:p>
          <a:p>
            <a:pPr lvl="0" algn="just"/>
            <a:r>
              <a:rPr lang="el-GR" sz="2400" dirty="0" smtClean="0"/>
              <a:t>Ξανθάκης Μ., Αλεξάκης Χ., (2007), </a:t>
            </a:r>
            <a:r>
              <a:rPr lang="el-GR" sz="2400" i="1" dirty="0" smtClean="0"/>
              <a:t>Χρηματοοικονομική Ανάλυση Επιχειρήσεων</a:t>
            </a:r>
            <a:r>
              <a:rPr lang="el-GR" sz="2400" dirty="0" smtClean="0"/>
              <a:t>, Εκδ. ΣΤΑΜΟΥΛΗ Α.Ε. Αθήνα</a:t>
            </a:r>
            <a:r>
              <a:rPr lang="en-US" sz="2400" dirty="0" smtClean="0"/>
              <a:t> ISBN 978-960-351-679-8</a:t>
            </a:r>
            <a:r>
              <a:rPr lang="el-GR" sz="2400" dirty="0" smtClean="0"/>
              <a:t>.</a:t>
            </a:r>
          </a:p>
          <a:p>
            <a:pPr algn="just"/>
            <a:r>
              <a:rPr lang="el-GR" altLang="en-US" sz="2400" dirty="0" smtClean="0"/>
              <a:t>Τ.Ε.Ι Πάτρας-Τμήμα Διοίκησης Επιχειρήσεων</a:t>
            </a:r>
          </a:p>
          <a:p>
            <a:pPr lvl="0" algn="just"/>
            <a:endParaRPr lang="el-GR" sz="2400" dirty="0" smtClean="0"/>
          </a:p>
          <a:p>
            <a:endParaRPr lang="el-GR" sz="2000" dirty="0"/>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92696"/>
          </a:xfrm>
        </p:spPr>
        <p:txBody>
          <a:bodyPr/>
          <a:lstStyle/>
          <a:p>
            <a:r>
              <a:rPr lang="el-GR" sz="3600" b="1" dirty="0" smtClean="0">
                <a:solidFill>
                  <a:schemeClr val="bg1"/>
                </a:solidFill>
              </a:rPr>
              <a:t>ΒΙΒΛΙΟΓΡΑΦΙΑ Α΄ ΜΕΡΟΣ (3)</a:t>
            </a:r>
            <a:endParaRPr lang="el-GR" sz="3600" b="1" dirty="0">
              <a:solidFill>
                <a:schemeClr val="bg1"/>
              </a:solidFill>
            </a:endParaRPr>
          </a:p>
        </p:txBody>
      </p:sp>
      <p:sp>
        <p:nvSpPr>
          <p:cNvPr id="3" name="2 - Θέση περιεχομένου"/>
          <p:cNvSpPr>
            <a:spLocks noGrp="1"/>
          </p:cNvSpPr>
          <p:nvPr>
            <p:ph idx="1"/>
          </p:nvPr>
        </p:nvSpPr>
        <p:spPr>
          <a:xfrm>
            <a:off x="0" y="980728"/>
            <a:ext cx="9144000" cy="5877272"/>
          </a:xfrm>
        </p:spPr>
        <p:txBody>
          <a:bodyPr>
            <a:normAutofit fontScale="85000" lnSpcReduction="20000"/>
          </a:bodyPr>
          <a:lstStyle/>
          <a:p>
            <a:pPr lvl="0" algn="just"/>
            <a:r>
              <a:rPr lang="en-US" sz="2800" dirty="0" smtClean="0"/>
              <a:t>Gropelli A.A.,  Nikbakht E., (2012), </a:t>
            </a:r>
            <a:r>
              <a:rPr lang="el-GR" sz="2800" i="1" dirty="0" smtClean="0"/>
              <a:t>Χρηματοοικονομική</a:t>
            </a:r>
            <a:r>
              <a:rPr lang="el-GR" sz="2800" dirty="0" smtClean="0"/>
              <a:t>, Εκδ. Κλειδάριθμος</a:t>
            </a:r>
            <a:r>
              <a:rPr lang="en-US" sz="2800" dirty="0" smtClean="0"/>
              <a:t> </a:t>
            </a:r>
            <a:r>
              <a:rPr lang="el-GR" sz="2800" dirty="0" smtClean="0"/>
              <a:t>ΕΠΕ Αθήνα  </a:t>
            </a:r>
            <a:r>
              <a:rPr lang="en-US" sz="2800" dirty="0" smtClean="0"/>
              <a:t>ISBN 978-960-461-460-8</a:t>
            </a:r>
            <a:endParaRPr lang="el-GR" sz="2800" dirty="0" smtClean="0"/>
          </a:p>
          <a:p>
            <a:pPr lvl="0" algn="just"/>
            <a:r>
              <a:rPr lang="en-US" sz="2800" dirty="0" smtClean="0"/>
              <a:t>Weston F.,  Brigham E., (1986)  </a:t>
            </a:r>
            <a:r>
              <a:rPr lang="el-GR" sz="2800" dirty="0" smtClean="0"/>
              <a:t>Βασικές Αρχές της Χρηματοοικονομικής Διαχείρισης και Πολιτικής, Εκδ. Παπαζήση Αθήνα </a:t>
            </a:r>
            <a:r>
              <a:rPr lang="en-US" sz="2800" dirty="0" smtClean="0"/>
              <a:t>ISBN 0-03-059548-7</a:t>
            </a:r>
          </a:p>
          <a:p>
            <a:pPr lvl="0" algn="just"/>
            <a:r>
              <a:rPr lang="en-US" sz="2800" dirty="0" smtClean="0"/>
              <a:t>Phil Compton (2016), “Financial Modeling”, Carnegie Mellon University. </a:t>
            </a:r>
          </a:p>
          <a:p>
            <a:pPr lvl="0" algn="just"/>
            <a:r>
              <a:rPr lang="en-US" sz="2800" dirty="0" smtClean="0">
                <a:hlinkClick r:id="rId2"/>
              </a:rPr>
              <a:t>http://www.bluewavemag.com/blueart227.htm</a:t>
            </a:r>
            <a:endParaRPr lang="en-US" sz="2800" dirty="0" smtClean="0"/>
          </a:p>
          <a:p>
            <a:pPr lvl="0" algn="just"/>
            <a:r>
              <a:rPr lang="en-US" sz="2800" dirty="0" smtClean="0">
                <a:hlinkClick r:id="rId3"/>
              </a:rPr>
              <a:t>www.wikipedia.org</a:t>
            </a:r>
            <a:endParaRPr lang="en-US" sz="2800" dirty="0" smtClean="0"/>
          </a:p>
          <a:p>
            <a:pPr lvl="0" algn="just"/>
            <a:r>
              <a:rPr lang="en-US" sz="2800" dirty="0" smtClean="0">
                <a:hlinkClick r:id="rId4"/>
              </a:rPr>
              <a:t>www.investopedia.com</a:t>
            </a:r>
            <a:endParaRPr lang="el-GR" sz="2800" dirty="0" smtClean="0"/>
          </a:p>
          <a:p>
            <a:pPr fontAlgn="ctr"/>
            <a:r>
              <a:rPr lang="en-US" sz="2800" dirty="0" smtClean="0"/>
              <a:t>https://eclass.unipi.gr/modules/document/file.php/ODE127/diafanies.ppt</a:t>
            </a:r>
          </a:p>
          <a:p>
            <a:r>
              <a:rPr lang="el-GR" sz="2800" dirty="0" smtClean="0"/>
              <a:t>Ελληνικό Ανοικτό Πανεπιστήμιο (2017) ΕΑΠ «</a:t>
            </a:r>
            <a:r>
              <a:rPr lang="en-US" sz="2800" dirty="0" smtClean="0"/>
              <a:t> </a:t>
            </a:r>
            <a:r>
              <a:rPr lang="el-GR" sz="2800" dirty="0" smtClean="0"/>
              <a:t>Σ</a:t>
            </a:r>
            <a:r>
              <a:rPr lang="en-US" sz="2800" dirty="0" smtClean="0"/>
              <a:t> </a:t>
            </a:r>
            <a:r>
              <a:rPr lang="el-GR" sz="2800" dirty="0" smtClean="0"/>
              <a:t>ύ</a:t>
            </a:r>
            <a:r>
              <a:rPr lang="en-US" sz="2800" dirty="0" smtClean="0"/>
              <a:t> </a:t>
            </a:r>
            <a:r>
              <a:rPr lang="el-GR" sz="2800" dirty="0" smtClean="0"/>
              <a:t>γ</a:t>
            </a:r>
            <a:r>
              <a:rPr lang="en-US" sz="2800" dirty="0" smtClean="0"/>
              <a:t> </a:t>
            </a:r>
            <a:r>
              <a:rPr lang="el-GR" sz="2800" dirty="0" smtClean="0"/>
              <a:t>χ</a:t>
            </a:r>
            <a:r>
              <a:rPr lang="en-US" sz="2800" dirty="0" smtClean="0"/>
              <a:t> </a:t>
            </a:r>
            <a:r>
              <a:rPr lang="el-GR" sz="2800" dirty="0" smtClean="0"/>
              <a:t>ρ</a:t>
            </a:r>
            <a:r>
              <a:rPr lang="en-US" sz="2800" dirty="0" smtClean="0"/>
              <a:t> </a:t>
            </a:r>
            <a:r>
              <a:rPr lang="el-GR" sz="2800" dirty="0" smtClean="0"/>
              <a:t>ο</a:t>
            </a:r>
            <a:r>
              <a:rPr lang="en-US" sz="2800" dirty="0" smtClean="0"/>
              <a:t> </a:t>
            </a:r>
            <a:r>
              <a:rPr lang="el-GR" sz="2800" dirty="0" smtClean="0"/>
              <a:t>ν</a:t>
            </a:r>
            <a:r>
              <a:rPr lang="en-US" sz="2800" dirty="0" smtClean="0"/>
              <a:t> </a:t>
            </a:r>
            <a:r>
              <a:rPr lang="el-GR" sz="2800" dirty="0" smtClean="0"/>
              <a:t>η</a:t>
            </a:r>
            <a:r>
              <a:rPr lang="en-US" sz="2800" dirty="0" smtClean="0"/>
              <a:t> </a:t>
            </a:r>
            <a:r>
              <a:rPr lang="el-GR" sz="2800" dirty="0" smtClean="0"/>
              <a:t> </a:t>
            </a:r>
          </a:p>
          <a:p>
            <a:pPr>
              <a:buFont typeface="Wingdings" pitchFamily="2" charset="2"/>
              <a:buNone/>
            </a:pPr>
            <a:r>
              <a:rPr lang="el-GR" sz="2800" dirty="0" smtClean="0"/>
              <a:t>Λ</a:t>
            </a:r>
            <a:r>
              <a:rPr lang="en-US" sz="2800" dirty="0" smtClean="0"/>
              <a:t> </a:t>
            </a:r>
            <a:r>
              <a:rPr lang="el-GR" sz="2800" dirty="0" smtClean="0"/>
              <a:t>ο</a:t>
            </a:r>
            <a:r>
              <a:rPr lang="en-US" sz="2800" dirty="0" smtClean="0"/>
              <a:t> </a:t>
            </a:r>
            <a:r>
              <a:rPr lang="el-GR" sz="2800" dirty="0" smtClean="0"/>
              <a:t>γ</a:t>
            </a:r>
            <a:r>
              <a:rPr lang="en-US" sz="2800" dirty="0" smtClean="0"/>
              <a:t> </a:t>
            </a:r>
            <a:r>
              <a:rPr lang="el-GR" sz="2800" dirty="0" smtClean="0"/>
              <a:t>ι</a:t>
            </a:r>
            <a:r>
              <a:rPr lang="en-US" sz="2800" dirty="0" smtClean="0"/>
              <a:t> </a:t>
            </a:r>
            <a:r>
              <a:rPr lang="el-GR" sz="2800" dirty="0" smtClean="0"/>
              <a:t>στ</a:t>
            </a:r>
            <a:r>
              <a:rPr lang="en-US" sz="2800" dirty="0" smtClean="0"/>
              <a:t> </a:t>
            </a:r>
            <a:r>
              <a:rPr lang="el-GR" sz="2800" dirty="0" smtClean="0"/>
              <a:t>ι</a:t>
            </a:r>
            <a:r>
              <a:rPr lang="en-US" sz="2800" dirty="0" smtClean="0"/>
              <a:t> </a:t>
            </a:r>
            <a:r>
              <a:rPr lang="el-GR" sz="2800" dirty="0" smtClean="0"/>
              <a:t>κ</a:t>
            </a:r>
            <a:r>
              <a:rPr lang="en-US" sz="2800" dirty="0" smtClean="0"/>
              <a:t> </a:t>
            </a:r>
            <a:r>
              <a:rPr lang="el-GR" sz="2800" dirty="0" smtClean="0"/>
              <a:t>ή</a:t>
            </a:r>
            <a:r>
              <a:rPr lang="en-US" sz="2800" dirty="0" smtClean="0"/>
              <a:t> </a:t>
            </a:r>
            <a:r>
              <a:rPr lang="el-GR" sz="2800" dirty="0" smtClean="0"/>
              <a:t> κ</a:t>
            </a:r>
            <a:r>
              <a:rPr lang="en-US" sz="2800" dirty="0" smtClean="0"/>
              <a:t> </a:t>
            </a:r>
            <a:r>
              <a:rPr lang="el-GR" sz="2800" dirty="0" smtClean="0"/>
              <a:t>α</a:t>
            </a:r>
            <a:r>
              <a:rPr lang="en-US" sz="2800" dirty="0" smtClean="0"/>
              <a:t> </a:t>
            </a:r>
            <a:r>
              <a:rPr lang="el-GR" sz="2800" dirty="0" smtClean="0"/>
              <a:t>ι Ε</a:t>
            </a:r>
            <a:r>
              <a:rPr lang="en-US" sz="2800" dirty="0" smtClean="0"/>
              <a:t> </a:t>
            </a:r>
            <a:r>
              <a:rPr lang="el-GR" sz="2800" dirty="0" smtClean="0"/>
              <a:t>.</a:t>
            </a:r>
            <a:r>
              <a:rPr lang="en-US" sz="2800" dirty="0" smtClean="0"/>
              <a:t> </a:t>
            </a:r>
            <a:r>
              <a:rPr lang="el-GR" sz="2800" dirty="0" smtClean="0"/>
              <a:t>Γ</a:t>
            </a:r>
            <a:r>
              <a:rPr lang="en-US" sz="2800" dirty="0" smtClean="0"/>
              <a:t> </a:t>
            </a:r>
            <a:r>
              <a:rPr lang="el-GR" sz="2800" dirty="0" smtClean="0"/>
              <a:t>.</a:t>
            </a:r>
            <a:r>
              <a:rPr lang="en-US" sz="2800" dirty="0" smtClean="0"/>
              <a:t> </a:t>
            </a:r>
            <a:r>
              <a:rPr lang="el-GR" sz="2800" dirty="0" smtClean="0"/>
              <a:t>Λ</a:t>
            </a:r>
            <a:r>
              <a:rPr lang="en-US" sz="2800" dirty="0" smtClean="0"/>
              <a:t> </a:t>
            </a:r>
            <a:r>
              <a:rPr lang="el-GR" sz="2800" dirty="0" smtClean="0"/>
              <a:t>.</a:t>
            </a:r>
            <a:r>
              <a:rPr lang="en-US" sz="2800" dirty="0" smtClean="0"/>
              <a:t> </a:t>
            </a:r>
            <a:r>
              <a:rPr lang="el-GR" sz="2800" dirty="0" smtClean="0"/>
              <a:t>Σ</a:t>
            </a:r>
            <a:r>
              <a:rPr lang="en-US" sz="2800" dirty="0" smtClean="0"/>
              <a:t> </a:t>
            </a:r>
            <a:r>
              <a:rPr lang="el-GR" sz="2800" dirty="0" smtClean="0"/>
              <a:t>.: Θ</a:t>
            </a:r>
            <a:r>
              <a:rPr lang="en-US" sz="2800" dirty="0" smtClean="0"/>
              <a:t> </a:t>
            </a:r>
            <a:r>
              <a:rPr lang="el-GR" sz="2800" dirty="0" smtClean="0"/>
              <a:t>ε</a:t>
            </a:r>
            <a:r>
              <a:rPr lang="en-US" sz="2800" dirty="0" smtClean="0"/>
              <a:t> </a:t>
            </a:r>
            <a:r>
              <a:rPr lang="el-GR" sz="2800" dirty="0" smtClean="0"/>
              <a:t>ω</a:t>
            </a:r>
            <a:r>
              <a:rPr lang="en-US" sz="2800" dirty="0" smtClean="0"/>
              <a:t> </a:t>
            </a:r>
            <a:r>
              <a:rPr lang="el-GR" sz="2800" dirty="0" smtClean="0"/>
              <a:t>ρ</a:t>
            </a:r>
            <a:r>
              <a:rPr lang="en-US" sz="2800" dirty="0" smtClean="0"/>
              <a:t> </a:t>
            </a:r>
            <a:r>
              <a:rPr lang="el-GR" sz="2800" dirty="0" smtClean="0"/>
              <a:t>ί</a:t>
            </a:r>
            <a:r>
              <a:rPr lang="en-US" sz="2800" dirty="0" smtClean="0"/>
              <a:t> </a:t>
            </a:r>
            <a:r>
              <a:rPr lang="el-GR" sz="2800" dirty="0" smtClean="0"/>
              <a:t>α</a:t>
            </a:r>
            <a:r>
              <a:rPr lang="en-US" sz="2800" dirty="0" smtClean="0"/>
              <a:t> </a:t>
            </a:r>
            <a:r>
              <a:rPr lang="el-GR" sz="2800" dirty="0" smtClean="0"/>
              <a:t> κ</a:t>
            </a:r>
            <a:r>
              <a:rPr lang="en-US" sz="2800" dirty="0" smtClean="0"/>
              <a:t> </a:t>
            </a:r>
            <a:r>
              <a:rPr lang="el-GR" sz="2800" dirty="0" smtClean="0"/>
              <a:t>α</a:t>
            </a:r>
            <a:r>
              <a:rPr lang="en-US" sz="2800" dirty="0" smtClean="0"/>
              <a:t> </a:t>
            </a:r>
            <a:r>
              <a:rPr lang="el-GR" sz="2800" dirty="0" smtClean="0"/>
              <a:t>ι</a:t>
            </a:r>
            <a:r>
              <a:rPr lang="en-US" sz="2800" dirty="0" smtClean="0"/>
              <a:t> </a:t>
            </a:r>
            <a:r>
              <a:rPr lang="el-GR" sz="2800" dirty="0" smtClean="0"/>
              <a:t> π</a:t>
            </a:r>
            <a:r>
              <a:rPr lang="en-US" sz="2800" dirty="0" smtClean="0"/>
              <a:t> </a:t>
            </a:r>
            <a:r>
              <a:rPr lang="el-GR" sz="2800" dirty="0" smtClean="0"/>
              <a:t>ρ</a:t>
            </a:r>
            <a:r>
              <a:rPr lang="en-US" sz="2800" dirty="0" smtClean="0"/>
              <a:t> </a:t>
            </a:r>
            <a:r>
              <a:rPr lang="el-GR" sz="2800" dirty="0" smtClean="0"/>
              <a:t>α</a:t>
            </a:r>
            <a:r>
              <a:rPr lang="en-US" sz="2800" dirty="0" smtClean="0"/>
              <a:t> </a:t>
            </a:r>
            <a:r>
              <a:rPr lang="el-GR" sz="2800" dirty="0" smtClean="0"/>
              <a:t>κ</a:t>
            </a:r>
            <a:r>
              <a:rPr lang="en-US" sz="2800" dirty="0" smtClean="0"/>
              <a:t> </a:t>
            </a:r>
            <a:r>
              <a:rPr lang="el-GR" sz="2800" dirty="0" smtClean="0"/>
              <a:t>τ</a:t>
            </a:r>
            <a:r>
              <a:rPr lang="en-US" sz="2800" dirty="0" smtClean="0"/>
              <a:t> </a:t>
            </a:r>
            <a:r>
              <a:rPr lang="el-GR" sz="2800" dirty="0" smtClean="0"/>
              <a:t>ι</a:t>
            </a:r>
            <a:r>
              <a:rPr lang="en-US" sz="2800" dirty="0" smtClean="0"/>
              <a:t> </a:t>
            </a:r>
            <a:r>
              <a:rPr lang="el-GR" sz="2800" dirty="0" smtClean="0"/>
              <a:t>κ</a:t>
            </a:r>
            <a:r>
              <a:rPr lang="en-US" sz="2800" dirty="0" smtClean="0"/>
              <a:t> </a:t>
            </a:r>
            <a:r>
              <a:rPr lang="el-GR" sz="2800" dirty="0" smtClean="0"/>
              <a:t>ή</a:t>
            </a:r>
            <a:r>
              <a:rPr lang="en-US" sz="2800" dirty="0" smtClean="0"/>
              <a:t> </a:t>
            </a:r>
            <a:r>
              <a:rPr lang="el-GR" sz="2800" dirty="0" smtClean="0"/>
              <a:t>»</a:t>
            </a:r>
          </a:p>
          <a:p>
            <a:r>
              <a:rPr lang="en-US" sz="2800" dirty="0" smtClean="0"/>
              <a:t/>
            </a:r>
            <a:br>
              <a:rPr lang="en-US" sz="2800" dirty="0" smtClean="0"/>
            </a:br>
            <a:endParaRPr lang="en-US" sz="2800" dirty="0" smtClean="0"/>
          </a:p>
          <a:p>
            <a:pPr lvl="0"/>
            <a:endParaRPr lang="en-US" sz="2800" dirty="0" smtClean="0"/>
          </a:p>
          <a:p>
            <a:pPr lvl="0"/>
            <a:endParaRPr lang="el-GR" dirty="0" smtClean="0"/>
          </a:p>
          <a:p>
            <a:endParaRPr lang="el-GR" dirty="0"/>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solidFill>
                  <a:schemeClr val="bg1"/>
                </a:solidFill>
              </a:rPr>
              <a:t>ΒΙΒΛΙΟΓΡΑΦΙΑ Β΄ ΜΕΡΟΣ</a:t>
            </a:r>
            <a:endParaRPr lang="el-GR" b="1" dirty="0">
              <a:solidFill>
                <a:schemeClr val="bg1"/>
              </a:solidFill>
            </a:endParaRPr>
          </a:p>
        </p:txBody>
      </p:sp>
      <p:sp>
        <p:nvSpPr>
          <p:cNvPr id="3" name="2 - Θέση περιεχομένου"/>
          <p:cNvSpPr>
            <a:spLocks noGrp="1"/>
          </p:cNvSpPr>
          <p:nvPr>
            <p:ph idx="1"/>
          </p:nvPr>
        </p:nvSpPr>
        <p:spPr/>
        <p:txBody>
          <a:bodyPr>
            <a:normAutofit/>
          </a:bodyPr>
          <a:lstStyle/>
          <a:p>
            <a:r>
              <a:rPr lang="en-US" sz="2000" dirty="0" smtClean="0">
                <a:latin typeface="Arial" pitchFamily="34" charset="0"/>
                <a:cs typeface="Arial" pitchFamily="34" charset="0"/>
              </a:rPr>
              <a:t>Alexander, D. et al (2005). International Financial Reporting and Analysis. UK: Thomson Learning. </a:t>
            </a:r>
          </a:p>
          <a:p>
            <a:r>
              <a:rPr lang="en-US" sz="2000" dirty="0" smtClean="0">
                <a:latin typeface="Arial" pitchFamily="34" charset="0"/>
                <a:cs typeface="Arial" pitchFamily="34" charset="0"/>
              </a:rPr>
              <a:t>Apostolou, K. A. (2000). “Factors on Voluntary Accounting Information by Greek Companies”, Spoudai, vol. 50(1-2), 87-109. </a:t>
            </a:r>
          </a:p>
          <a:p>
            <a:r>
              <a:rPr lang="en-US" sz="2000" dirty="0" smtClean="0">
                <a:latin typeface="Arial" pitchFamily="34" charset="0"/>
                <a:cs typeface="Arial" pitchFamily="34" charset="0"/>
              </a:rPr>
              <a:t>Apostolou, K. A. &amp; Nanopoulos, K. (2009). “Voluntary Accounting Disclosure and Corporate Government: Evidence from Greek Listed Firms”, International Journal of Accounting and Finance, vol. 1(4), 395- 414. </a:t>
            </a:r>
          </a:p>
          <a:p>
            <a:r>
              <a:rPr lang="el-GR" sz="2000" dirty="0" smtClean="0">
                <a:latin typeface="Arial" pitchFamily="34" charset="0"/>
                <a:cs typeface="Arial" pitchFamily="34" charset="0"/>
              </a:rPr>
              <a:t>Αποστόλου, </a:t>
            </a:r>
            <a:r>
              <a:rPr lang="en-US" sz="2000" dirty="0" smtClean="0">
                <a:latin typeface="Arial" pitchFamily="34" charset="0"/>
                <a:cs typeface="Arial" pitchFamily="34" charset="0"/>
              </a:rPr>
              <a:t>A. K. (1996). </a:t>
            </a:r>
            <a:r>
              <a:rPr lang="el-GR" sz="2000" dirty="0" smtClean="0">
                <a:latin typeface="Arial" pitchFamily="34" charset="0"/>
                <a:cs typeface="Arial" pitchFamily="34" charset="0"/>
              </a:rPr>
              <a:t>Η Ετήσια Έκθεση (</a:t>
            </a:r>
            <a:r>
              <a:rPr lang="en-US" sz="2000" dirty="0" smtClean="0">
                <a:latin typeface="Arial" pitchFamily="34" charset="0"/>
                <a:cs typeface="Arial" pitchFamily="34" charset="0"/>
              </a:rPr>
              <a:t>Annual Report). O</a:t>
            </a:r>
            <a:r>
              <a:rPr lang="el-GR" sz="2000" dirty="0" smtClean="0">
                <a:latin typeface="Arial" pitchFamily="34" charset="0"/>
                <a:cs typeface="Arial" pitchFamily="34" charset="0"/>
              </a:rPr>
              <a:t>ικονομικά </a:t>
            </a:r>
            <a:r>
              <a:rPr lang="en-US" sz="2000" dirty="0" smtClean="0">
                <a:latin typeface="Arial" pitchFamily="34" charset="0"/>
                <a:cs typeface="Arial" pitchFamily="34" charset="0"/>
              </a:rPr>
              <a:t>X</a:t>
            </a:r>
            <a:r>
              <a:rPr lang="el-GR" sz="2000" dirty="0" smtClean="0">
                <a:latin typeface="Arial" pitchFamily="34" charset="0"/>
                <a:cs typeface="Arial" pitchFamily="34" charset="0"/>
              </a:rPr>
              <a:t>ρονικά, 94 (Αύγ.-Σεπτ./Οκτ.), 14- 19. </a:t>
            </a:r>
            <a:endParaRPr lang="en-US" sz="2000" dirty="0" smtClean="0">
              <a:latin typeface="Arial" pitchFamily="34" charset="0"/>
              <a:cs typeface="Arial" pitchFamily="34" charset="0"/>
            </a:endParaRPr>
          </a:p>
          <a:p>
            <a:r>
              <a:rPr lang="el-GR" sz="2000" dirty="0" smtClean="0">
                <a:latin typeface="Arial" pitchFamily="34" charset="0"/>
                <a:cs typeface="Arial" pitchFamily="34" charset="0"/>
              </a:rPr>
              <a:t>Αποστόλου, </a:t>
            </a:r>
            <a:r>
              <a:rPr lang="en-US" sz="2000" dirty="0" smtClean="0">
                <a:latin typeface="Arial" pitchFamily="34" charset="0"/>
                <a:cs typeface="Arial" pitchFamily="34" charset="0"/>
              </a:rPr>
              <a:t>A. K. (1997). </a:t>
            </a:r>
            <a:r>
              <a:rPr lang="el-GR" sz="2000" dirty="0" smtClean="0">
                <a:latin typeface="Arial" pitchFamily="34" charset="0"/>
                <a:cs typeface="Arial" pitchFamily="34" charset="0"/>
              </a:rPr>
              <a:t>Γνωστοποίηση </a:t>
            </a:r>
            <a:r>
              <a:rPr lang="en-US" sz="2000" dirty="0" smtClean="0">
                <a:latin typeface="Arial" pitchFamily="34" charset="0"/>
                <a:cs typeface="Arial" pitchFamily="34" charset="0"/>
              </a:rPr>
              <a:t>X</a:t>
            </a:r>
            <a:r>
              <a:rPr lang="el-GR" sz="2000" dirty="0" smtClean="0">
                <a:latin typeface="Arial" pitchFamily="34" charset="0"/>
                <a:cs typeface="Arial" pitchFamily="34" charset="0"/>
              </a:rPr>
              <a:t>ρηματοοικονομικών-Λογιστικών Πληροφοριών από Ελληνικές Επιχειρήσεις. </a:t>
            </a:r>
            <a:r>
              <a:rPr lang="en-US" sz="2000" dirty="0" smtClean="0">
                <a:latin typeface="Arial" pitchFamily="34" charset="0"/>
                <a:cs typeface="Arial" pitchFamily="34" charset="0"/>
              </a:rPr>
              <a:t>O</a:t>
            </a:r>
            <a:r>
              <a:rPr lang="el-GR" sz="2000" dirty="0" smtClean="0">
                <a:latin typeface="Arial" pitchFamily="34" charset="0"/>
                <a:cs typeface="Arial" pitchFamily="34" charset="0"/>
              </a:rPr>
              <a:t>ικονομικά </a:t>
            </a:r>
            <a:r>
              <a:rPr lang="en-US" sz="2000" dirty="0" smtClean="0">
                <a:latin typeface="Arial" pitchFamily="34" charset="0"/>
                <a:cs typeface="Arial" pitchFamily="34" charset="0"/>
              </a:rPr>
              <a:t>X</a:t>
            </a:r>
            <a:r>
              <a:rPr lang="el-GR" sz="2000" dirty="0" smtClean="0">
                <a:latin typeface="Arial" pitchFamily="34" charset="0"/>
                <a:cs typeface="Arial" pitchFamily="34" charset="0"/>
              </a:rPr>
              <a:t>ρονικά, 96 (Ιαν.-Φεβ.), 52-57. </a:t>
            </a:r>
            <a:endParaRPr lang="el-GR" sz="2000" dirty="0">
              <a:latin typeface="Arial" pitchFamily="34" charset="0"/>
              <a:cs typeface="Arial" pitchFamily="34" charset="0"/>
            </a:endParaRP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solidFill>
                  <a:schemeClr val="bg1"/>
                </a:solidFill>
              </a:rPr>
              <a:t>ΒΙΒΛΙΟΓΡΑΦΙΑ</a:t>
            </a:r>
            <a:r>
              <a:rPr lang="el-GR" b="1" dirty="0" smtClean="0"/>
              <a:t>  </a:t>
            </a:r>
            <a:r>
              <a:rPr lang="el-GR" sz="4400" b="1" dirty="0" smtClean="0">
                <a:solidFill>
                  <a:schemeClr val="bg1"/>
                </a:solidFill>
              </a:rPr>
              <a:t>Β΄ ΜΕΡΟΣ </a:t>
            </a:r>
            <a:endParaRPr lang="el-GR" dirty="0"/>
          </a:p>
        </p:txBody>
      </p:sp>
      <p:sp>
        <p:nvSpPr>
          <p:cNvPr id="3" name="2 - Θέση περιεχομένου"/>
          <p:cNvSpPr>
            <a:spLocks noGrp="1"/>
          </p:cNvSpPr>
          <p:nvPr>
            <p:ph idx="1"/>
          </p:nvPr>
        </p:nvSpPr>
        <p:spPr/>
        <p:txBody>
          <a:bodyPr>
            <a:normAutofit fontScale="92500"/>
          </a:bodyPr>
          <a:lstStyle/>
          <a:p>
            <a:pPr algn="just"/>
            <a:r>
              <a:rPr lang="el-GR" sz="2000" dirty="0" smtClean="0">
                <a:cs typeface="Arial" pitchFamily="34" charset="0"/>
              </a:rPr>
              <a:t>Αποστόλου, </a:t>
            </a:r>
            <a:r>
              <a:rPr lang="en-US" sz="2000" dirty="0" smtClean="0">
                <a:cs typeface="Arial" pitchFamily="34" charset="0"/>
              </a:rPr>
              <a:t>A. K. (1999). </a:t>
            </a:r>
            <a:r>
              <a:rPr lang="el-GR" sz="2000" dirty="0" smtClean="0">
                <a:cs typeface="Arial" pitchFamily="34" charset="0"/>
              </a:rPr>
              <a:t>Προβλήματα Μορφής, Περιεχομένου και Χρησιμότητας των Χρηματοοικονομικών Καταστάσεων. </a:t>
            </a:r>
            <a:r>
              <a:rPr lang="en-US" sz="2000" dirty="0" smtClean="0">
                <a:cs typeface="Arial" pitchFamily="34" charset="0"/>
              </a:rPr>
              <a:t>O</a:t>
            </a:r>
            <a:r>
              <a:rPr lang="el-GR" sz="2000" dirty="0" smtClean="0">
                <a:cs typeface="Arial" pitchFamily="34" charset="0"/>
              </a:rPr>
              <a:t>ικονομικά </a:t>
            </a:r>
            <a:r>
              <a:rPr lang="en-US" sz="2000" dirty="0" smtClean="0">
                <a:cs typeface="Arial" pitchFamily="34" charset="0"/>
              </a:rPr>
              <a:t>X</a:t>
            </a:r>
            <a:r>
              <a:rPr lang="el-GR" sz="2000" dirty="0" smtClean="0">
                <a:cs typeface="Arial" pitchFamily="34" charset="0"/>
              </a:rPr>
              <a:t>ρονικά, 104 (Ιαν.-Φεβ.), 50-55.</a:t>
            </a:r>
          </a:p>
          <a:p>
            <a:pPr algn="just"/>
            <a:r>
              <a:rPr lang="el-GR" sz="2000" dirty="0" smtClean="0">
                <a:cs typeface="Arial" pitchFamily="34" charset="0"/>
              </a:rPr>
              <a:t>Βαγιωνά Δ., (2012). «</a:t>
            </a:r>
            <a:r>
              <a:rPr lang="el-GR" sz="2000" dirty="0" smtClean="0"/>
              <a:t>Ενοποιημένη Διαχείριση Έργων Χαρτοφυλακίων</a:t>
            </a:r>
            <a:r>
              <a:rPr lang="el-GR" sz="2000" dirty="0" smtClean="0">
                <a:cs typeface="Arial" pitchFamily="34" charset="0"/>
              </a:rPr>
              <a:t>» Εκδόσεις ΔΙΣΙΓΜΑ</a:t>
            </a:r>
          </a:p>
          <a:p>
            <a:pPr algn="just"/>
            <a:r>
              <a:rPr lang="el-GR" sz="2000" dirty="0" smtClean="0">
                <a:latin typeface="Arial" pitchFamily="34" charset="0"/>
                <a:cs typeface="Arial" pitchFamily="34" charset="0"/>
              </a:rPr>
              <a:t>Βρουστούρης Π., (2007). Διεθνή Πρότυπα Χρηματοοικονομικής Πληροφόρησης- Η Θεωρία και η Πρακτική Εφαρμογή των ΔΠΧΠ σε απλή και κατανοητή γλώσσα. Αθήνα.</a:t>
            </a:r>
          </a:p>
          <a:p>
            <a:pPr algn="just"/>
            <a:r>
              <a:rPr lang="el-GR" sz="2000" dirty="0" smtClean="0">
                <a:latin typeface="Arial" pitchFamily="34" charset="0"/>
                <a:cs typeface="Arial" pitchFamily="34" charset="0"/>
              </a:rPr>
              <a:t>Γεωργαλάς  Αντώνης  (2016). Σημειώσεις  Παραδόσεων «Ενοποιημένων Λογιστικών Καταστάσεων» ΤΕΙ Καβάλας </a:t>
            </a:r>
            <a:r>
              <a:rPr lang="el-GR" sz="2000" dirty="0" smtClean="0"/>
              <a:t>ΕΡΓ. ΣΥΝΕΡΓ. ΜΕ ΒΤΣ </a:t>
            </a:r>
            <a:endParaRPr lang="en-US" sz="2000" dirty="0" smtClean="0">
              <a:cs typeface="Arial" pitchFamily="34" charset="0"/>
            </a:endParaRPr>
          </a:p>
          <a:p>
            <a:pPr algn="just"/>
            <a:r>
              <a:rPr lang="el-GR" sz="2000" dirty="0" smtClean="0">
                <a:cs typeface="Arial" pitchFamily="34" charset="0"/>
              </a:rPr>
              <a:t>Γκίκας, Δ. Χ. (2002). Η Ανάλυση και οι Χρήσεις των Λογιστικών Καταστάσεων. Αθήνα: Εκδόσεις Γ. Μπένου. </a:t>
            </a:r>
            <a:endParaRPr lang="en-US" sz="2000" dirty="0" smtClean="0">
              <a:cs typeface="Arial" pitchFamily="34" charset="0"/>
            </a:endParaRPr>
          </a:p>
          <a:p>
            <a:pPr algn="just"/>
            <a:r>
              <a:rPr lang="el-GR" sz="2000" dirty="0" smtClean="0">
                <a:cs typeface="Arial" pitchFamily="34" charset="0"/>
              </a:rPr>
              <a:t>Γκίκας, Δ., Παπαδάκη, Α, &amp; Σουγλέ, Γ. (2010). Ανάλυση και Αποτίμηση </a:t>
            </a:r>
            <a:r>
              <a:rPr lang="en-US" sz="2000" dirty="0" smtClean="0">
                <a:cs typeface="Arial" pitchFamily="34" charset="0"/>
              </a:rPr>
              <a:t>E</a:t>
            </a:r>
            <a:r>
              <a:rPr lang="el-GR" sz="2000" dirty="0" smtClean="0">
                <a:cs typeface="Arial" pitchFamily="34" charset="0"/>
              </a:rPr>
              <a:t>πιχειρήσεων. Αθήνα: Εκδόσεις Γ. Μπένου. </a:t>
            </a:r>
            <a:endParaRPr lang="en-US" sz="2000" dirty="0" smtClean="0">
              <a:cs typeface="Arial" pitchFamily="34" charset="0"/>
            </a:endParaRP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solidFill>
                  <a:schemeClr val="bg1"/>
                </a:solidFill>
              </a:rPr>
              <a:t>ΒΙΒΛΙΟΓΡΑΦΙΑ  </a:t>
            </a:r>
            <a:r>
              <a:rPr lang="el-GR" sz="4400" b="1" dirty="0" smtClean="0">
                <a:solidFill>
                  <a:schemeClr val="bg1"/>
                </a:solidFill>
              </a:rPr>
              <a:t>Β΄ ΜΕΡΟΣ </a:t>
            </a:r>
            <a:endParaRPr lang="el-GR" dirty="0">
              <a:solidFill>
                <a:schemeClr val="bg1"/>
              </a:solidFill>
            </a:endParaRPr>
          </a:p>
        </p:txBody>
      </p:sp>
      <p:sp>
        <p:nvSpPr>
          <p:cNvPr id="3" name="2 - Θέση περιεχομένου"/>
          <p:cNvSpPr>
            <a:spLocks noGrp="1"/>
          </p:cNvSpPr>
          <p:nvPr>
            <p:ph idx="1"/>
          </p:nvPr>
        </p:nvSpPr>
        <p:spPr/>
        <p:txBody>
          <a:bodyPr>
            <a:normAutofit/>
          </a:bodyPr>
          <a:lstStyle/>
          <a:p>
            <a:pPr algn="just"/>
            <a:r>
              <a:rPr lang="en-US" sz="2000" dirty="0" smtClean="0">
                <a:cs typeface="Arial" pitchFamily="34" charset="0"/>
              </a:rPr>
              <a:t>Ellis, J., &amp; Williams, D. (1993). Corporate Strategy and Financial Analysis. UK: Pitman publishing. </a:t>
            </a:r>
          </a:p>
          <a:p>
            <a:pPr algn="just"/>
            <a:r>
              <a:rPr lang="en-US" sz="2000" dirty="0" smtClean="0">
                <a:cs typeface="Arial" pitchFamily="34" charset="0"/>
              </a:rPr>
              <a:t>Foster, G. (1988). Financial Statements Analysis. USA: Prentice-Hall International.</a:t>
            </a:r>
            <a:endParaRPr lang="el-GR" sz="2000" dirty="0" smtClean="0">
              <a:cs typeface="Arial" pitchFamily="34" charset="0"/>
            </a:endParaRPr>
          </a:p>
          <a:p>
            <a:r>
              <a:rPr lang="el-GR" sz="2000" dirty="0" smtClean="0">
                <a:latin typeface="Arial" pitchFamily="34" charset="0"/>
                <a:cs typeface="Arial" pitchFamily="34" charset="0"/>
              </a:rPr>
              <a:t>Grant Thornton (2009). Διεθνή Πρότυπα Χρηματοοικονομικής Αναφοράς – IFRS. Αθήνα. </a:t>
            </a:r>
            <a:endParaRPr lang="en-US" sz="2000" dirty="0" smtClean="0">
              <a:latin typeface="Arial" pitchFamily="34" charset="0"/>
              <a:cs typeface="Arial" pitchFamily="34" charset="0"/>
            </a:endParaRPr>
          </a:p>
          <a:p>
            <a:r>
              <a:rPr lang="el-GR" sz="2000" dirty="0" smtClean="0">
                <a:latin typeface="Arial" pitchFamily="34" charset="0"/>
                <a:cs typeface="Arial" pitchFamily="34" charset="0"/>
              </a:rPr>
              <a:t>http://ec.europa.eu/finance/accounting/ias/index_en.htm</a:t>
            </a:r>
            <a:endParaRPr lang="el-GR" sz="2000" dirty="0">
              <a:latin typeface="Arial" pitchFamily="34" charset="0"/>
              <a:cs typeface="Arial" pitchFamily="34" charset="0"/>
            </a:endParaRP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solidFill>
                  <a:schemeClr val="bg1"/>
                </a:solidFill>
                <a:latin typeface="Arial" pitchFamily="34" charset="0"/>
                <a:cs typeface="Arial" pitchFamily="34" charset="0"/>
              </a:rPr>
              <a:t>ΒΙΒΛΙΟΓΡΑΦΙΑ </a:t>
            </a:r>
            <a:r>
              <a:rPr lang="el-GR" sz="4400" b="1" dirty="0" smtClean="0">
                <a:solidFill>
                  <a:schemeClr val="bg1"/>
                </a:solidFill>
              </a:rPr>
              <a:t>Β΄ ΜΕΡΟΣ </a:t>
            </a:r>
            <a:endParaRPr lang="el-GR" b="1" dirty="0">
              <a:solidFill>
                <a:schemeClr val="bg1"/>
              </a:solidFill>
              <a:latin typeface="Arial" pitchFamily="34" charset="0"/>
              <a:cs typeface="Arial" pitchFamily="34" charset="0"/>
            </a:endParaRPr>
          </a:p>
        </p:txBody>
      </p:sp>
      <p:sp>
        <p:nvSpPr>
          <p:cNvPr id="3" name="2 - Θέση περιεχομένου"/>
          <p:cNvSpPr>
            <a:spLocks noGrp="1"/>
          </p:cNvSpPr>
          <p:nvPr>
            <p:ph idx="1"/>
          </p:nvPr>
        </p:nvSpPr>
        <p:spPr/>
        <p:txBody>
          <a:bodyPr>
            <a:normAutofit/>
          </a:bodyPr>
          <a:lstStyle/>
          <a:p>
            <a:r>
              <a:rPr lang="el-GR" sz="2400" dirty="0" smtClean="0">
                <a:cs typeface="Arial" pitchFamily="34" charset="0"/>
              </a:rPr>
              <a:t>Μπατσινίλας Ε. (2017). «Ελληνικά Λογιστικά Πρότυπα, Συναφείς Ρυθμίσεις και άλλες Διατάξεις». Νόμος υπ’ αριθ. 4308 Νέα Ελληνικά Λογιστικά Πρότυπα, (ΦΕΚ Α΄ 251/24.11.2014).</a:t>
            </a:r>
          </a:p>
          <a:p>
            <a:r>
              <a:rPr lang="el-GR" sz="2400" dirty="0" smtClean="0"/>
              <a:t>(Κ.Ν. 2190/1920, άρθρο 100, § 3) </a:t>
            </a:r>
          </a:p>
          <a:p>
            <a:r>
              <a:rPr lang="el-GR" sz="2400" u="sng" dirty="0" smtClean="0">
                <a:solidFill>
                  <a:srgbClr val="0000CC"/>
                </a:solidFill>
                <a:hlinkClick r:id="rId2"/>
              </a:rPr>
              <a:t>https://www.taxheaven.gr/laws/circular/view/id/20687</a:t>
            </a:r>
            <a:endParaRPr lang="el-GR" sz="2400" dirty="0">
              <a:solidFill>
                <a:srgbClr val="0000CC"/>
              </a:solidFill>
              <a:cs typeface="Arial"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4" name="Rectangle 66"/>
          <p:cNvSpPr>
            <a:spLocks noChangeArrowheads="1"/>
          </p:cNvSpPr>
          <p:nvPr/>
        </p:nvSpPr>
        <p:spPr bwMode="auto">
          <a:xfrm>
            <a:off x="2483768" y="76200"/>
            <a:ext cx="3168352" cy="5334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2000" b="1" dirty="0" smtClean="0">
                <a:solidFill>
                  <a:srgbClr val="C00000"/>
                </a:solidFill>
              </a:rPr>
              <a:t>ΠΡΟΕΔΡΟΣ  ΔΣ ΟΜΙΛΟΥ</a:t>
            </a:r>
            <a:endParaRPr lang="el-GR" altLang="el-GR" sz="2000" b="1" dirty="0">
              <a:solidFill>
                <a:srgbClr val="C00000"/>
              </a:solidFill>
            </a:endParaRPr>
          </a:p>
        </p:txBody>
      </p:sp>
      <p:sp>
        <p:nvSpPr>
          <p:cNvPr id="2115" name="Line 67"/>
          <p:cNvSpPr>
            <a:spLocks noChangeShapeType="1"/>
          </p:cNvSpPr>
          <p:nvPr/>
        </p:nvSpPr>
        <p:spPr bwMode="auto">
          <a:xfrm>
            <a:off x="1524000" y="838200"/>
            <a:ext cx="472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16" name="Line 68"/>
          <p:cNvSpPr>
            <a:spLocks noChangeShapeType="1"/>
          </p:cNvSpPr>
          <p:nvPr/>
        </p:nvSpPr>
        <p:spPr bwMode="auto">
          <a:xfrm>
            <a:off x="1524000" y="838200"/>
            <a:ext cx="0" cy="1066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17" name="Rectangle 69"/>
          <p:cNvSpPr>
            <a:spLocks noChangeArrowheads="1"/>
          </p:cNvSpPr>
          <p:nvPr/>
        </p:nvSpPr>
        <p:spPr bwMode="auto">
          <a:xfrm>
            <a:off x="0" y="1905000"/>
            <a:ext cx="3059832" cy="7620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b="1" dirty="0">
                <a:solidFill>
                  <a:schemeClr val="bg2">
                    <a:lumMod val="50000"/>
                  </a:schemeClr>
                </a:solidFill>
              </a:rPr>
              <a:t>ΛΟΙΠΕΣ </a:t>
            </a:r>
            <a:r>
              <a:rPr lang="el-GR" altLang="el-GR" b="1" dirty="0" smtClean="0">
                <a:solidFill>
                  <a:schemeClr val="bg2">
                    <a:lumMod val="50000"/>
                  </a:schemeClr>
                </a:solidFill>
              </a:rPr>
              <a:t>ΔΙΕΘΥΝΣΕΙΣ</a:t>
            </a:r>
          </a:p>
          <a:p>
            <a:pPr algn="ctr"/>
            <a:r>
              <a:rPr lang="el-GR" altLang="el-GR" b="1" dirty="0" smtClean="0">
                <a:solidFill>
                  <a:schemeClr val="bg2">
                    <a:lumMod val="50000"/>
                  </a:schemeClr>
                </a:solidFill>
              </a:rPr>
              <a:t>(</a:t>
            </a:r>
            <a:r>
              <a:rPr lang="en-US" altLang="el-GR" b="1" dirty="0" smtClean="0">
                <a:solidFill>
                  <a:schemeClr val="bg2">
                    <a:lumMod val="50000"/>
                  </a:schemeClr>
                </a:solidFill>
              </a:rPr>
              <a:t>MARKETING, </a:t>
            </a:r>
            <a:r>
              <a:rPr lang="el-GR" altLang="el-GR" b="1" dirty="0" smtClean="0">
                <a:solidFill>
                  <a:schemeClr val="bg2">
                    <a:lumMod val="50000"/>
                  </a:schemeClr>
                </a:solidFill>
              </a:rPr>
              <a:t>ΠΩΛΗΣΕΩΝ</a:t>
            </a:r>
          </a:p>
          <a:p>
            <a:pPr algn="ctr"/>
            <a:r>
              <a:rPr lang="el-GR" altLang="el-GR" b="1" dirty="0" smtClean="0">
                <a:solidFill>
                  <a:schemeClr val="bg2">
                    <a:lumMod val="50000"/>
                  </a:schemeClr>
                </a:solidFill>
              </a:rPr>
              <a:t>ΠΑΡΑΓΩΓΗΣ, ΠΡΟΣΩΠΙΚΟΥ</a:t>
            </a:r>
            <a:r>
              <a:rPr lang="el-GR" altLang="el-GR" b="1" dirty="0" smtClean="0"/>
              <a:t>)</a:t>
            </a:r>
            <a:endParaRPr lang="el-GR" altLang="el-GR" b="1" dirty="0"/>
          </a:p>
        </p:txBody>
      </p:sp>
      <p:sp>
        <p:nvSpPr>
          <p:cNvPr id="2118" name="Rectangle 70"/>
          <p:cNvSpPr>
            <a:spLocks noChangeArrowheads="1"/>
          </p:cNvSpPr>
          <p:nvPr/>
        </p:nvSpPr>
        <p:spPr bwMode="auto">
          <a:xfrm>
            <a:off x="4114800" y="1143000"/>
            <a:ext cx="4114800" cy="40011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l-GR" sz="2000" b="1" dirty="0" smtClean="0">
                <a:solidFill>
                  <a:srgbClr val="006600"/>
                </a:solidFill>
              </a:rPr>
              <a:t>C.E.O</a:t>
            </a:r>
            <a:r>
              <a:rPr lang="en-US" altLang="el-GR" sz="1800" b="1" dirty="0" smtClean="0">
                <a:solidFill>
                  <a:srgbClr val="006600"/>
                </a:solidFill>
              </a:rPr>
              <a:t>.</a:t>
            </a:r>
            <a:endParaRPr lang="el-GR" altLang="el-GR" sz="1800" b="1" dirty="0">
              <a:solidFill>
                <a:srgbClr val="006600"/>
              </a:solidFill>
            </a:endParaRPr>
          </a:p>
        </p:txBody>
      </p:sp>
      <p:sp>
        <p:nvSpPr>
          <p:cNvPr id="2119" name="Rectangle 71"/>
          <p:cNvSpPr>
            <a:spLocks noChangeArrowheads="1"/>
          </p:cNvSpPr>
          <p:nvPr/>
        </p:nvSpPr>
        <p:spPr bwMode="auto">
          <a:xfrm>
            <a:off x="3886200" y="1895475"/>
            <a:ext cx="1905000" cy="77152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b="1" dirty="0" smtClean="0">
                <a:solidFill>
                  <a:schemeClr val="tx2">
                    <a:lumMod val="10000"/>
                  </a:schemeClr>
                </a:solidFill>
              </a:rPr>
              <a:t>ΟΙΚΟΝΟΜΙΚ</a:t>
            </a:r>
            <a:r>
              <a:rPr lang="en-US" altLang="el-GR" b="1" dirty="0" smtClean="0">
                <a:solidFill>
                  <a:schemeClr val="tx2">
                    <a:lumMod val="10000"/>
                  </a:schemeClr>
                </a:solidFill>
              </a:rPr>
              <a:t>O</a:t>
            </a:r>
            <a:r>
              <a:rPr lang="el-GR" altLang="el-GR" b="1" dirty="0" smtClean="0">
                <a:solidFill>
                  <a:schemeClr val="tx2">
                    <a:lumMod val="10000"/>
                  </a:schemeClr>
                </a:solidFill>
              </a:rPr>
              <a:t>Σ </a:t>
            </a:r>
            <a:r>
              <a:rPr lang="el-GR" altLang="el-GR" b="1" dirty="0">
                <a:solidFill>
                  <a:schemeClr val="tx2">
                    <a:lumMod val="10000"/>
                  </a:schemeClr>
                </a:solidFill>
              </a:rPr>
              <a:t/>
            </a:r>
            <a:br>
              <a:rPr lang="el-GR" altLang="el-GR" b="1" dirty="0">
                <a:solidFill>
                  <a:schemeClr val="tx2">
                    <a:lumMod val="10000"/>
                  </a:schemeClr>
                </a:solidFill>
              </a:rPr>
            </a:br>
            <a:r>
              <a:rPr lang="el-GR" altLang="el-GR" b="1" dirty="0" smtClean="0">
                <a:solidFill>
                  <a:schemeClr val="tx2">
                    <a:lumMod val="10000"/>
                  </a:schemeClr>
                </a:solidFill>
              </a:rPr>
              <a:t>ΔΙΕΥΘΥΝΤΗΣ</a:t>
            </a:r>
            <a:endParaRPr lang="el-GR" altLang="el-GR" b="1" dirty="0">
              <a:solidFill>
                <a:schemeClr val="tx2">
                  <a:lumMod val="10000"/>
                </a:schemeClr>
              </a:solidFill>
            </a:endParaRPr>
          </a:p>
          <a:p>
            <a:pPr algn="ctr"/>
            <a:r>
              <a:rPr lang="el-GR" altLang="el-GR" b="1" dirty="0">
                <a:solidFill>
                  <a:schemeClr val="tx2">
                    <a:lumMod val="10000"/>
                  </a:schemeClr>
                </a:solidFill>
              </a:rPr>
              <a:t>(</a:t>
            </a:r>
            <a:r>
              <a:rPr lang="en-US" altLang="el-GR" b="1" dirty="0">
                <a:solidFill>
                  <a:schemeClr val="tx2">
                    <a:lumMod val="10000"/>
                  </a:schemeClr>
                </a:solidFill>
              </a:rPr>
              <a:t>Treasurer)</a:t>
            </a:r>
            <a:endParaRPr lang="el-GR" altLang="el-GR" b="1" dirty="0">
              <a:solidFill>
                <a:schemeClr val="tx2">
                  <a:lumMod val="10000"/>
                </a:schemeClr>
              </a:solidFill>
            </a:endParaRPr>
          </a:p>
        </p:txBody>
      </p:sp>
      <p:sp>
        <p:nvSpPr>
          <p:cNvPr id="2120" name="Rectangle 72"/>
          <p:cNvSpPr>
            <a:spLocks noChangeArrowheads="1"/>
          </p:cNvSpPr>
          <p:nvPr/>
        </p:nvSpPr>
        <p:spPr bwMode="auto">
          <a:xfrm>
            <a:off x="6228184" y="1844824"/>
            <a:ext cx="2362200" cy="822176"/>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b="1" dirty="0" smtClean="0">
                <a:solidFill>
                  <a:schemeClr val="bg2">
                    <a:lumMod val="50000"/>
                  </a:schemeClr>
                </a:solidFill>
              </a:rPr>
              <a:t>ΠΡΟΪΣΤΑΜΕΝΟΣ</a:t>
            </a:r>
            <a:endParaRPr lang="el-GR" altLang="el-GR" b="1" dirty="0">
              <a:solidFill>
                <a:schemeClr val="bg2">
                  <a:lumMod val="50000"/>
                </a:schemeClr>
              </a:solidFill>
            </a:endParaRPr>
          </a:p>
          <a:p>
            <a:pPr algn="ctr"/>
            <a:r>
              <a:rPr lang="el-GR" altLang="el-GR" b="1" dirty="0">
                <a:solidFill>
                  <a:schemeClr val="bg2">
                    <a:lumMod val="50000"/>
                  </a:schemeClr>
                </a:solidFill>
              </a:rPr>
              <a:t>ΛΟΓΙΣΤΙΚΗΣ</a:t>
            </a:r>
          </a:p>
          <a:p>
            <a:pPr algn="ctr"/>
            <a:r>
              <a:rPr lang="el-GR" altLang="el-GR" b="1" dirty="0">
                <a:solidFill>
                  <a:schemeClr val="bg2">
                    <a:lumMod val="50000"/>
                  </a:schemeClr>
                </a:solidFill>
              </a:rPr>
              <a:t>(Controller)</a:t>
            </a:r>
          </a:p>
        </p:txBody>
      </p:sp>
      <p:sp>
        <p:nvSpPr>
          <p:cNvPr id="2121" name="Line 73"/>
          <p:cNvSpPr>
            <a:spLocks noChangeShapeType="1"/>
          </p:cNvSpPr>
          <p:nvPr/>
        </p:nvSpPr>
        <p:spPr bwMode="auto">
          <a:xfrm>
            <a:off x="4800600" y="1676400"/>
            <a:ext cx="2819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22" name="Line 74"/>
          <p:cNvSpPr>
            <a:spLocks noChangeShapeType="1"/>
          </p:cNvSpPr>
          <p:nvPr/>
        </p:nvSpPr>
        <p:spPr bwMode="auto">
          <a:xfrm>
            <a:off x="3886200" y="609600"/>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23" name="Line 75"/>
          <p:cNvSpPr>
            <a:spLocks noChangeShapeType="1"/>
          </p:cNvSpPr>
          <p:nvPr/>
        </p:nvSpPr>
        <p:spPr bwMode="auto">
          <a:xfrm>
            <a:off x="4800600" y="1676400"/>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24" name="Line 76"/>
          <p:cNvSpPr>
            <a:spLocks noChangeShapeType="1"/>
          </p:cNvSpPr>
          <p:nvPr/>
        </p:nvSpPr>
        <p:spPr bwMode="auto">
          <a:xfrm>
            <a:off x="7620000" y="16764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25" name="Line 77"/>
          <p:cNvSpPr>
            <a:spLocks noChangeShapeType="1"/>
          </p:cNvSpPr>
          <p:nvPr/>
        </p:nvSpPr>
        <p:spPr bwMode="auto">
          <a:xfrm>
            <a:off x="6248400" y="15240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26" name="Line 78"/>
          <p:cNvSpPr>
            <a:spLocks noChangeShapeType="1"/>
          </p:cNvSpPr>
          <p:nvPr/>
        </p:nvSpPr>
        <p:spPr bwMode="auto">
          <a:xfrm>
            <a:off x="6248400" y="8382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2127" name="Rectangle 79"/>
          <p:cNvSpPr>
            <a:spLocks noChangeArrowheads="1"/>
          </p:cNvSpPr>
          <p:nvPr/>
        </p:nvSpPr>
        <p:spPr bwMode="auto">
          <a:xfrm>
            <a:off x="3352800" y="2743200"/>
            <a:ext cx="2803376" cy="35052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l-GR" altLang="el-GR" sz="1600" dirty="0">
                <a:solidFill>
                  <a:srgbClr val="002060"/>
                </a:solidFill>
              </a:rPr>
              <a:t>- </a:t>
            </a:r>
            <a:r>
              <a:rPr lang="el-GR" altLang="el-GR" sz="1600" b="1" dirty="0">
                <a:solidFill>
                  <a:srgbClr val="002060"/>
                </a:solidFill>
              </a:rPr>
              <a:t>ΕΞΕΥΡΕΣΗ ΚΕΦΑΛΑΙΟΥ</a:t>
            </a:r>
          </a:p>
          <a:p>
            <a:r>
              <a:rPr lang="el-GR" altLang="el-GR" sz="1600" b="1" dirty="0">
                <a:solidFill>
                  <a:srgbClr val="002060"/>
                </a:solidFill>
              </a:rPr>
              <a:t>- ΔΙΑΦΥΛΑΞΗ ΚΕΦΑΛΑΙΟΥ</a:t>
            </a:r>
          </a:p>
          <a:p>
            <a:r>
              <a:rPr lang="el-GR" altLang="el-GR" sz="1600" b="1" dirty="0">
                <a:solidFill>
                  <a:srgbClr val="002060"/>
                </a:solidFill>
              </a:rPr>
              <a:t>- ΡΕΥΣΤΟΤΗΤΑ</a:t>
            </a:r>
          </a:p>
          <a:p>
            <a:r>
              <a:rPr lang="el-GR" altLang="el-GR" sz="1600" b="1" dirty="0">
                <a:solidFill>
                  <a:srgbClr val="002060"/>
                </a:solidFill>
              </a:rPr>
              <a:t> (ΤΡΑΠΕΖΕΣ ΕΜΠΟΡΙΚΕΣ-</a:t>
            </a:r>
          </a:p>
          <a:p>
            <a:r>
              <a:rPr lang="el-GR" altLang="el-GR" sz="1600" b="1" dirty="0">
                <a:solidFill>
                  <a:srgbClr val="002060"/>
                </a:solidFill>
              </a:rPr>
              <a:t> ΕΠΕΝΔΥΤΙΚΕΣ</a:t>
            </a:r>
            <a:r>
              <a:rPr lang="el-GR" altLang="el-GR" sz="1600" b="1" dirty="0" smtClean="0">
                <a:solidFill>
                  <a:srgbClr val="002060"/>
                </a:solidFill>
              </a:rPr>
              <a:t>).</a:t>
            </a:r>
            <a:endParaRPr lang="el-GR" altLang="el-GR" sz="1600" b="1" dirty="0">
              <a:solidFill>
                <a:srgbClr val="002060"/>
              </a:solidFill>
            </a:endParaRPr>
          </a:p>
          <a:p>
            <a:r>
              <a:rPr lang="el-GR" altLang="el-GR" sz="1600" b="1" dirty="0">
                <a:solidFill>
                  <a:srgbClr val="002060"/>
                </a:solidFill>
              </a:rPr>
              <a:t>- ΕΚΘΕΣΕΙΣ ΡΕΥΣΤΟΤΗΤΑΣ</a:t>
            </a:r>
          </a:p>
          <a:p>
            <a:r>
              <a:rPr lang="el-GR" altLang="el-GR" sz="1600" b="1" dirty="0">
                <a:solidFill>
                  <a:srgbClr val="002060"/>
                </a:solidFill>
              </a:rPr>
              <a:t>- </a:t>
            </a:r>
            <a:r>
              <a:rPr lang="el-GR" altLang="el-GR" sz="1600" b="1" dirty="0" smtClean="0">
                <a:solidFill>
                  <a:srgbClr val="002060"/>
                </a:solidFill>
              </a:rPr>
              <a:t>ΤΑΜΕΙΑΚΗ </a:t>
            </a:r>
            <a:r>
              <a:rPr lang="el-GR" altLang="el-GR" sz="1600" b="1" dirty="0">
                <a:solidFill>
                  <a:srgbClr val="002060"/>
                </a:solidFill>
              </a:rPr>
              <a:t>ΚΑΤΑΣΤΑΣΗ</a:t>
            </a:r>
          </a:p>
          <a:p>
            <a:r>
              <a:rPr lang="el-GR" altLang="el-GR" sz="1600" b="1" dirty="0">
                <a:solidFill>
                  <a:srgbClr val="002060"/>
                </a:solidFill>
              </a:rPr>
              <a:t>- </a:t>
            </a:r>
            <a:r>
              <a:rPr lang="el-GR" altLang="el-GR" sz="1600" b="1" dirty="0" smtClean="0">
                <a:solidFill>
                  <a:srgbClr val="002060"/>
                </a:solidFill>
              </a:rPr>
              <a:t>ΤΑΜΕΙΑΚΟ </a:t>
            </a:r>
            <a:r>
              <a:rPr lang="el-GR" altLang="el-GR" sz="1600" b="1" dirty="0">
                <a:solidFill>
                  <a:srgbClr val="002060"/>
                </a:solidFill>
              </a:rPr>
              <a:t>ΠΡΟΓΡΑΜΜΑ</a:t>
            </a:r>
          </a:p>
          <a:p>
            <a:pPr>
              <a:buFontTx/>
              <a:buChar char="-"/>
            </a:pPr>
            <a:r>
              <a:rPr lang="el-GR" altLang="el-GR" sz="1600" b="1" dirty="0" smtClean="0">
                <a:solidFill>
                  <a:srgbClr val="002060"/>
                </a:solidFill>
              </a:rPr>
              <a:t>ΔΙΑΧΕΙΡΙΣΗ:</a:t>
            </a:r>
          </a:p>
          <a:p>
            <a:r>
              <a:rPr lang="el-GR" altLang="el-GR" sz="1600" b="1" dirty="0" smtClean="0">
                <a:solidFill>
                  <a:srgbClr val="002060"/>
                </a:solidFill>
              </a:rPr>
              <a:t>ΠΙΣΤΩΣΕΩΝ</a:t>
            </a:r>
            <a:endParaRPr lang="el-GR" altLang="el-GR" sz="1600" b="1" dirty="0">
              <a:solidFill>
                <a:srgbClr val="002060"/>
              </a:solidFill>
            </a:endParaRPr>
          </a:p>
          <a:p>
            <a:r>
              <a:rPr lang="el-GR" altLang="el-GR" sz="1600" b="1" dirty="0" smtClean="0">
                <a:solidFill>
                  <a:srgbClr val="002060"/>
                </a:solidFill>
              </a:rPr>
              <a:t>ΑΣΦΑΛΙΣΤΡΩΝ </a:t>
            </a:r>
          </a:p>
          <a:p>
            <a:r>
              <a:rPr lang="el-GR" altLang="el-GR" sz="1600" b="1" dirty="0" smtClean="0">
                <a:solidFill>
                  <a:srgbClr val="002060"/>
                </a:solidFill>
              </a:rPr>
              <a:t>ΣΥΝΤΑΞΕΩΝ</a:t>
            </a:r>
            <a:endParaRPr lang="el-GR" altLang="el-GR" sz="1800" b="1" dirty="0">
              <a:solidFill>
                <a:srgbClr val="002060"/>
              </a:solidFill>
            </a:endParaRPr>
          </a:p>
        </p:txBody>
      </p:sp>
      <p:sp>
        <p:nvSpPr>
          <p:cNvPr id="2128" name="Rectangle 80"/>
          <p:cNvSpPr>
            <a:spLocks noChangeArrowheads="1"/>
          </p:cNvSpPr>
          <p:nvPr/>
        </p:nvSpPr>
        <p:spPr bwMode="auto">
          <a:xfrm>
            <a:off x="6248400" y="2743200"/>
            <a:ext cx="2895600" cy="35052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r>
              <a:rPr lang="el-GR" altLang="el-GR" sz="1600" b="1" dirty="0"/>
              <a:t>-</a:t>
            </a:r>
            <a:r>
              <a:rPr lang="el-GR" altLang="el-GR" sz="1600" dirty="0"/>
              <a:t> </a:t>
            </a:r>
            <a:r>
              <a:rPr lang="el-GR" altLang="el-GR" sz="1600" b="1" dirty="0">
                <a:solidFill>
                  <a:srgbClr val="0000CC"/>
                </a:solidFill>
              </a:rPr>
              <a:t>ΚΑΤΑΧΩΡΗΣΗ </a:t>
            </a:r>
            <a:r>
              <a:rPr lang="el-GR" altLang="el-GR" sz="1600" b="1" dirty="0" smtClean="0">
                <a:solidFill>
                  <a:srgbClr val="0000CC"/>
                </a:solidFill>
              </a:rPr>
              <a:t> ΚΑΙ</a:t>
            </a:r>
          </a:p>
          <a:p>
            <a:pPr algn="just"/>
            <a:r>
              <a:rPr lang="el-GR" altLang="el-GR" sz="1600" b="1" dirty="0" smtClean="0">
                <a:solidFill>
                  <a:srgbClr val="0000CC"/>
                </a:solidFill>
              </a:rPr>
              <a:t>ΠΑΡΟΥΣΙΑΣΗ ΤΙΜΟΛΟΓΙΩΝ</a:t>
            </a:r>
            <a:endParaRPr lang="el-GR" altLang="el-GR" sz="1600" b="1" dirty="0">
              <a:solidFill>
                <a:srgbClr val="0000CC"/>
              </a:solidFill>
            </a:endParaRPr>
          </a:p>
          <a:p>
            <a:pPr algn="just"/>
            <a:r>
              <a:rPr lang="el-GR" altLang="el-GR" sz="1600" b="1" dirty="0" smtClean="0">
                <a:solidFill>
                  <a:srgbClr val="0000CC"/>
                </a:solidFill>
              </a:rPr>
              <a:t>- ΚΑΤΑΡΤΙΣΗ </a:t>
            </a:r>
            <a:endParaRPr lang="el-GR" altLang="el-GR" sz="1600" b="1" dirty="0">
              <a:solidFill>
                <a:srgbClr val="0000CC"/>
              </a:solidFill>
            </a:endParaRPr>
          </a:p>
          <a:p>
            <a:pPr algn="just"/>
            <a:r>
              <a:rPr lang="el-GR" altLang="el-GR" sz="1600" b="1" dirty="0">
                <a:solidFill>
                  <a:srgbClr val="0000CC"/>
                </a:solidFill>
              </a:rPr>
              <a:t> </a:t>
            </a:r>
            <a:r>
              <a:rPr lang="el-GR" altLang="el-GR" sz="1600" b="1" dirty="0" smtClean="0">
                <a:solidFill>
                  <a:srgbClr val="0000CC"/>
                </a:solidFill>
              </a:rPr>
              <a:t>ΟΙΚΟΝΟΜΙΚΩΝ ΚΑΙ</a:t>
            </a:r>
            <a:endParaRPr lang="el-GR" altLang="el-GR" sz="1600" b="1" dirty="0">
              <a:solidFill>
                <a:srgbClr val="0000CC"/>
              </a:solidFill>
            </a:endParaRPr>
          </a:p>
          <a:p>
            <a:pPr algn="just"/>
            <a:r>
              <a:rPr lang="el-GR" altLang="el-GR" sz="1600" b="1" dirty="0" smtClean="0">
                <a:solidFill>
                  <a:srgbClr val="0000CC"/>
                </a:solidFill>
              </a:rPr>
              <a:t>ΛΟΓΙΣΤΙΚΩΝ </a:t>
            </a:r>
            <a:r>
              <a:rPr lang="el-GR" altLang="el-GR" sz="1600" b="1" dirty="0">
                <a:solidFill>
                  <a:srgbClr val="0000CC"/>
                </a:solidFill>
              </a:rPr>
              <a:t>ΚΑΤΑΣΤΑΣΕΩΝ</a:t>
            </a:r>
          </a:p>
          <a:p>
            <a:pPr algn="just"/>
            <a:r>
              <a:rPr lang="el-GR" altLang="el-GR" sz="1600" b="1" dirty="0">
                <a:solidFill>
                  <a:srgbClr val="0000CC"/>
                </a:solidFill>
              </a:rPr>
              <a:t>- ΜΙΣΘΟΔΟΣΙΑ</a:t>
            </a:r>
          </a:p>
          <a:p>
            <a:pPr algn="just"/>
            <a:r>
              <a:rPr lang="el-GR" altLang="el-GR" sz="1600" b="1" dirty="0">
                <a:solidFill>
                  <a:srgbClr val="0000CC"/>
                </a:solidFill>
              </a:rPr>
              <a:t>- ΚΑΤΑΒΟΛΗ ΦΟΡΩΝ</a:t>
            </a:r>
          </a:p>
          <a:p>
            <a:pPr algn="just"/>
            <a:r>
              <a:rPr lang="el-GR" altLang="el-GR" sz="1600" b="1" dirty="0">
                <a:solidFill>
                  <a:srgbClr val="0000CC"/>
                </a:solidFill>
              </a:rPr>
              <a:t>- ΕΣΩΤΕΡΙΚΗ </a:t>
            </a:r>
          </a:p>
          <a:p>
            <a:pPr algn="just"/>
            <a:r>
              <a:rPr lang="el-GR" altLang="el-GR" sz="1600" b="1" dirty="0">
                <a:solidFill>
                  <a:srgbClr val="0000CC"/>
                </a:solidFill>
              </a:rPr>
              <a:t>  ΔΙΑΧΕΙΡΙΣΗ ΚΑΙ</a:t>
            </a:r>
          </a:p>
          <a:p>
            <a:pPr algn="just"/>
            <a:r>
              <a:rPr lang="el-GR" altLang="el-GR" sz="1600" b="1" dirty="0">
                <a:solidFill>
                  <a:srgbClr val="0000CC"/>
                </a:solidFill>
              </a:rPr>
              <a:t>  ΕΛΕΓΧΟΣ</a:t>
            </a:r>
          </a:p>
          <a:p>
            <a:endParaRPr lang="el-GR" altLang="el-GR" sz="1600" dirty="0">
              <a:solidFill>
                <a:srgbClr val="0000CC"/>
              </a:solidFill>
            </a:endParaRPr>
          </a:p>
          <a:p>
            <a:endParaRPr lang="el-GR" altLang="el-GR" sz="1600" dirty="0"/>
          </a:p>
          <a:p>
            <a:endParaRPr lang="el-GR" altLang="el-GR" sz="1600" dirty="0"/>
          </a:p>
        </p:txBody>
      </p:sp>
      <p:sp>
        <p:nvSpPr>
          <p:cNvPr id="2130" name="Rectangle 82"/>
          <p:cNvSpPr>
            <a:spLocks noChangeArrowheads="1"/>
          </p:cNvSpPr>
          <p:nvPr/>
        </p:nvSpPr>
        <p:spPr bwMode="auto">
          <a:xfrm>
            <a:off x="0" y="3581400"/>
            <a:ext cx="3275856" cy="2667000"/>
          </a:xfrm>
          <a:prstGeom prst="rect">
            <a:avLst/>
          </a:prstGeom>
          <a:solidFill>
            <a:srgbClr val="00FFFF"/>
          </a:solidFill>
          <a:ln w="9525">
            <a:solidFill>
              <a:schemeClr val="tx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1800" dirty="0">
                <a:solidFill>
                  <a:srgbClr val="C00000"/>
                </a:solidFill>
              </a:rPr>
              <a:t> </a:t>
            </a:r>
            <a:r>
              <a:rPr lang="el-GR" altLang="el-GR" sz="1600" b="1" u="sng" dirty="0" smtClean="0">
                <a:solidFill>
                  <a:srgbClr val="C00000"/>
                </a:solidFill>
              </a:rPr>
              <a:t>ΓΡΑΜΜΑΤΕΙΣ</a:t>
            </a:r>
            <a:endParaRPr lang="el-GR" altLang="el-GR" sz="1600" b="1" u="sng" dirty="0">
              <a:solidFill>
                <a:srgbClr val="C00000"/>
              </a:solidFill>
            </a:endParaRPr>
          </a:p>
          <a:p>
            <a:endParaRPr lang="el-GR" altLang="el-GR" sz="1600" b="1" dirty="0">
              <a:solidFill>
                <a:srgbClr val="C00000"/>
              </a:solidFill>
            </a:endParaRPr>
          </a:p>
          <a:p>
            <a:r>
              <a:rPr lang="el-GR" altLang="el-GR" sz="1600" b="1" dirty="0">
                <a:solidFill>
                  <a:srgbClr val="C00000"/>
                </a:solidFill>
              </a:rPr>
              <a:t>- ΜΕΤΑΒΙΒΑΣΗ ΠΛΗΡΟΦΟΡΙΩΝ</a:t>
            </a:r>
          </a:p>
          <a:p>
            <a:r>
              <a:rPr lang="el-GR" altLang="el-GR" sz="1600" b="1" dirty="0">
                <a:solidFill>
                  <a:srgbClr val="C00000"/>
                </a:solidFill>
              </a:rPr>
              <a:t>- ΝΟΜΙΚΕΣ ΥΠΟΘΕΣΕΙΣ</a:t>
            </a:r>
          </a:p>
          <a:p>
            <a:r>
              <a:rPr lang="el-GR" altLang="el-GR" sz="1600" b="1" dirty="0">
                <a:solidFill>
                  <a:srgbClr val="C00000"/>
                </a:solidFill>
              </a:rPr>
              <a:t>- ΤΗΡΗΣΗ ΑΡΧΕΙΟΥ ΕΠΙΤΡΟΠΩΝ</a:t>
            </a:r>
          </a:p>
          <a:p>
            <a:r>
              <a:rPr lang="el-GR" altLang="el-GR" sz="1600" b="1" dirty="0">
                <a:solidFill>
                  <a:srgbClr val="C00000"/>
                </a:solidFill>
              </a:rPr>
              <a:t>   ΑΝΩΤΑΤΟΥ ΕΠΙΠΕΔΟΥ</a:t>
            </a:r>
          </a:p>
          <a:p>
            <a:r>
              <a:rPr lang="el-GR" altLang="el-GR" sz="1600" b="1" dirty="0">
                <a:solidFill>
                  <a:srgbClr val="C00000"/>
                </a:solidFill>
              </a:rPr>
              <a:t>- ΤΗΡΗΣΗ ΑΡΧΕΙΟΥ ΤΙΤΛΩΝ</a:t>
            </a:r>
          </a:p>
          <a:p>
            <a:r>
              <a:rPr lang="el-GR" altLang="el-GR" sz="1600" b="1" dirty="0">
                <a:solidFill>
                  <a:srgbClr val="C00000"/>
                </a:solidFill>
              </a:rPr>
              <a:t>   ΙΔΙΟΚΤΗΣΙΑΣ</a:t>
            </a:r>
          </a:p>
          <a:p>
            <a:r>
              <a:rPr lang="el-GR" altLang="el-GR" sz="1600" b="1" dirty="0">
                <a:solidFill>
                  <a:srgbClr val="C00000"/>
                </a:solidFill>
              </a:rPr>
              <a:t>- ΑΡΧΕΙΟ ΔΑΝΕΙΟΛΗΠΤΙΚΗΣ</a:t>
            </a:r>
          </a:p>
          <a:p>
            <a:r>
              <a:rPr lang="el-GR" altLang="el-GR" sz="1600" b="1" dirty="0">
                <a:solidFill>
                  <a:srgbClr val="C00000"/>
                </a:solidFill>
              </a:rPr>
              <a:t>   ΔΡΑΣΤΗΡΙΟΤΗΤΑΣ</a:t>
            </a:r>
          </a:p>
          <a:p>
            <a:endParaRPr lang="el-GR" altLang="el-GR" sz="1600" dirty="0"/>
          </a:p>
        </p:txBody>
      </p:sp>
      <p:sp>
        <p:nvSpPr>
          <p:cNvPr id="2131" name="Line 83"/>
          <p:cNvSpPr>
            <a:spLocks noChangeShapeType="1"/>
          </p:cNvSpPr>
          <p:nvPr/>
        </p:nvSpPr>
        <p:spPr bwMode="auto">
          <a:xfrm>
            <a:off x="8763000" y="1600200"/>
            <a:ext cx="0" cy="30480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Tree>
    <p:extLst>
      <p:ext uri="{BB962C8B-B14F-4D97-AF65-F5344CB8AC3E}">
        <p14:creationId xmlns:p14="http://schemas.microsoft.com/office/powerpoint/2010/main" val="556567751"/>
      </p:ext>
    </p:extLst>
  </p:cSld>
  <p:clrMapOvr>
    <a:masterClrMapping/>
  </p:clrMapOvr>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solidFill>
                  <a:schemeClr val="bg1"/>
                </a:solidFill>
              </a:rPr>
              <a:t>ΒΙΒΛΙΟΓΡΑΦΙΑ  Γ΄ ΜΕΡΟΣ</a:t>
            </a:r>
            <a:endParaRPr lang="el-GR" dirty="0">
              <a:solidFill>
                <a:schemeClr val="bg1"/>
              </a:solidFill>
            </a:endParaRPr>
          </a:p>
        </p:txBody>
      </p:sp>
      <p:sp>
        <p:nvSpPr>
          <p:cNvPr id="3" name="Θέση περιεχομένου 2"/>
          <p:cNvSpPr>
            <a:spLocks noGrp="1"/>
          </p:cNvSpPr>
          <p:nvPr>
            <p:ph idx="1"/>
          </p:nvPr>
        </p:nvSpPr>
        <p:spPr>
          <a:xfrm>
            <a:off x="437785" y="1560622"/>
            <a:ext cx="8240150" cy="4623365"/>
          </a:xfrm>
        </p:spPr>
        <p:txBody>
          <a:bodyPr>
            <a:noAutofit/>
          </a:bodyPr>
          <a:lstStyle/>
          <a:p>
            <a:pPr>
              <a:buNone/>
            </a:pPr>
            <a:r>
              <a:rPr lang="el-GR" sz="2000" dirty="0" smtClean="0"/>
              <a:t>Γεωργίου Στ. Αληφαντή (2015): Ενοποιημένες Οικονομικές Καταστάσεις Έκδοση 6η </a:t>
            </a:r>
          </a:p>
          <a:p>
            <a:pPr>
              <a:buNone/>
            </a:pPr>
            <a:r>
              <a:rPr lang="el-GR" sz="2000" dirty="0" smtClean="0"/>
              <a:t>Γκίνογλου Δ, Π. Ταχυνάκης (2004): Λογιστική Ενοποιημένων Οικονομικών Καταστάσεων, Διαθέτης (Εκδότης): Μ.ΤΖΩΡΤΖΑΚΗΣ ΚΑΙ ΣΙΑ Ε.Ε. </a:t>
            </a:r>
          </a:p>
          <a:p>
            <a:pPr>
              <a:buNone/>
            </a:pPr>
            <a:r>
              <a:rPr lang="el-GR" sz="2000" dirty="0" smtClean="0"/>
              <a:t>Κάντζος Κωνσταντίνος (1995): Ενοποιημένες Χρηματοοικονομικές Καταστάσεις, Διαθέτης (Εκδότης): ΝΙΚΗΤΟΠΟΥΛΟΣ Ε ΚΑΙ ΣΙΑ </a:t>
            </a:r>
            <a:r>
              <a:rPr lang="el-GR" sz="2000" dirty="0" smtClean="0"/>
              <a:t>ΟΕ</a:t>
            </a:r>
          </a:p>
          <a:p>
            <a:pPr>
              <a:buNone/>
            </a:pPr>
            <a:r>
              <a:rPr lang="el-GR" sz="2000" dirty="0"/>
              <a:t>  Κ. ΚΑΡΑΜΑΝΗΣ ΤΜΗΜΑ ΟΔΕ, ΑΝΑΛΥΣΗ ΛΟΓΙΣΤΙΚΩΝ ΚΑΤΑΣΤΑΣΕΩΝ </a:t>
            </a:r>
            <a:r>
              <a:rPr lang="el-GR" sz="2000" dirty="0" smtClean="0"/>
              <a:t>ΑΣΚΗΣΗ: </a:t>
            </a:r>
            <a:r>
              <a:rPr lang="el-GR" sz="2000" dirty="0"/>
              <a:t>Υπεραξία εξαγοράς επιχείρησης</a:t>
            </a:r>
            <a:endParaRPr lang="el-GR" sz="2000" dirty="0" smtClean="0"/>
          </a:p>
          <a:p>
            <a:pPr>
              <a:buNone/>
            </a:pPr>
            <a:r>
              <a:rPr lang="el-GR" sz="2000" dirty="0" smtClean="0"/>
              <a:t>Σακέλλης, Ε., Πρωτοψάλτης Ν. (1991), Ενοποιημένες Οικονομικές Καταστάσεις, Εκδόσεις Μερακλή. </a:t>
            </a:r>
          </a:p>
          <a:p>
            <a:pPr>
              <a:buNone/>
            </a:pPr>
            <a:r>
              <a:rPr lang="el-GR" sz="2000" dirty="0" smtClean="0"/>
              <a:t>Χύτης Ε.(2013) «Οι Ενοποιημένες  Καταστάσεις σύμφωνα με τον Ν. 2190/1920 το Ε.Γ.Λ.Σ. και τα Διεθνή Λογιστικά Πρότυπα» διδακτικές σημειώσεις για το μάθημα“ Ενοποιημένες Χρηματοοικονομικές Καταστάσεις¨</a:t>
            </a:r>
            <a:endParaRPr lang="el-GR" sz="2000" dirty="0">
              <a:ea typeface="Arial Unicode MS"/>
              <a:cs typeface="Times New Roman" pitchFamily="18" charset="0"/>
            </a:endParaRPr>
          </a:p>
        </p:txBody>
      </p:sp>
    </p:spTree>
    <p:extLst>
      <p:ext uri="{BB962C8B-B14F-4D97-AF65-F5344CB8AC3E}">
        <p14:creationId xmlns:p14="http://schemas.microsoft.com/office/powerpoint/2010/main" val="41913882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251520" y="260648"/>
            <a:ext cx="8712967" cy="63367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1" descr="who-owns-what.pn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5859884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3" descr="awesome-brands-companies.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7118218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3" descr="2qdd25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9413047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0"/>
            <a:ext cx="8712968" cy="1219200"/>
          </a:xfrm>
        </p:spPr>
        <p:txBody>
          <a:bodyPr>
            <a:normAutofit/>
          </a:bodyPr>
          <a:lstStyle/>
          <a:p>
            <a:pPr algn="ctr"/>
            <a:r>
              <a:rPr lang="el-GR" sz="3600" b="1" dirty="0">
                <a:solidFill>
                  <a:srgbClr val="006600"/>
                </a:solidFill>
              </a:rPr>
              <a:t>Ενοποίηση χρηματοοικονομικών καταστάσεων κατά </a:t>
            </a:r>
            <a:r>
              <a:rPr lang="el-GR" sz="3600" b="1" dirty="0" smtClean="0">
                <a:solidFill>
                  <a:srgbClr val="006600"/>
                </a:solidFill>
              </a:rPr>
              <a:t>Ε.Λ.Π.</a:t>
            </a:r>
            <a:endParaRPr lang="el-GR" b="1" dirty="0">
              <a:solidFill>
                <a:srgbClr val="006600"/>
              </a:solidFill>
            </a:endParaRPr>
          </a:p>
        </p:txBody>
      </p:sp>
      <p:sp>
        <p:nvSpPr>
          <p:cNvPr id="3" name="Content Placeholder 2"/>
          <p:cNvSpPr>
            <a:spLocks noGrp="1"/>
          </p:cNvSpPr>
          <p:nvPr>
            <p:ph idx="1"/>
          </p:nvPr>
        </p:nvSpPr>
        <p:spPr>
          <a:xfrm>
            <a:off x="457200" y="1700808"/>
            <a:ext cx="8229600" cy="4395192"/>
          </a:xfrm>
        </p:spPr>
        <p:txBody>
          <a:bodyPr>
            <a:normAutofit/>
          </a:bodyPr>
          <a:lstStyle/>
          <a:p>
            <a:pPr lvl="0">
              <a:buFont typeface="Wingdings" pitchFamily="2" charset="2"/>
              <a:buChar char="q"/>
            </a:pPr>
            <a:r>
              <a:rPr lang="el-GR" sz="2800" b="1" dirty="0">
                <a:solidFill>
                  <a:prstClr val="black"/>
                </a:solidFill>
              </a:rPr>
              <a:t>Υποχρέωση </a:t>
            </a:r>
            <a:r>
              <a:rPr lang="el-GR" sz="2800" b="1" dirty="0" smtClean="0">
                <a:solidFill>
                  <a:prstClr val="black"/>
                </a:solidFill>
              </a:rPr>
              <a:t>Ενοποίησης </a:t>
            </a:r>
          </a:p>
          <a:p>
            <a:pPr lvl="0">
              <a:buFont typeface="Wingdings" pitchFamily="2" charset="2"/>
              <a:buChar char="q"/>
            </a:pPr>
            <a:r>
              <a:rPr lang="el-GR" sz="2800" b="1" dirty="0" smtClean="0">
                <a:solidFill>
                  <a:prstClr val="black"/>
                </a:solidFill>
              </a:rPr>
              <a:t>Μικροί, Μεσαίοι και Μεγάλοι </a:t>
            </a:r>
            <a:r>
              <a:rPr lang="el-GR" sz="2800" b="1" dirty="0">
                <a:solidFill>
                  <a:prstClr val="black"/>
                </a:solidFill>
              </a:rPr>
              <a:t>Ό</a:t>
            </a:r>
            <a:r>
              <a:rPr lang="el-GR" sz="2800" b="1" dirty="0" smtClean="0">
                <a:solidFill>
                  <a:prstClr val="black"/>
                </a:solidFill>
              </a:rPr>
              <a:t>μιλοι  </a:t>
            </a:r>
          </a:p>
          <a:p>
            <a:pPr lvl="0">
              <a:buFont typeface="Wingdings" pitchFamily="2" charset="2"/>
              <a:buChar char="q"/>
            </a:pPr>
            <a:r>
              <a:rPr lang="el-GR" sz="2800" b="1" dirty="0" smtClean="0">
                <a:solidFill>
                  <a:prstClr val="black"/>
                </a:solidFill>
              </a:rPr>
              <a:t>Κατηγοριοποίηση Οντοτήτων </a:t>
            </a:r>
            <a:r>
              <a:rPr lang="el-GR" sz="2800" b="1" dirty="0">
                <a:solidFill>
                  <a:prstClr val="black"/>
                </a:solidFill>
              </a:rPr>
              <a:t>και </a:t>
            </a:r>
            <a:r>
              <a:rPr lang="el-GR" sz="2800" b="1" dirty="0" smtClean="0">
                <a:solidFill>
                  <a:prstClr val="black"/>
                </a:solidFill>
              </a:rPr>
              <a:t>Ομίλων </a:t>
            </a:r>
            <a:r>
              <a:rPr lang="el-GR" sz="2800" b="1" dirty="0">
                <a:solidFill>
                  <a:prstClr val="black"/>
                </a:solidFill>
              </a:rPr>
              <a:t>για </a:t>
            </a:r>
            <a:r>
              <a:rPr lang="el-GR" sz="2800" b="1" dirty="0" smtClean="0">
                <a:solidFill>
                  <a:prstClr val="black"/>
                </a:solidFill>
              </a:rPr>
              <a:t>Σκοπούς Ενοποίησης </a:t>
            </a:r>
            <a:r>
              <a:rPr lang="el-GR" sz="2800" b="1" dirty="0">
                <a:solidFill>
                  <a:prstClr val="black"/>
                </a:solidFill>
              </a:rPr>
              <a:t> </a:t>
            </a:r>
            <a:endParaRPr lang="en-US" sz="2800" b="1" dirty="0">
              <a:solidFill>
                <a:prstClr val="black"/>
              </a:solidFill>
            </a:endParaRPr>
          </a:p>
          <a:p>
            <a:endParaRPr lang="el-GR" dirty="0"/>
          </a:p>
        </p:txBody>
      </p:sp>
    </p:spTree>
    <p:extLst>
      <p:ext uri="{BB962C8B-B14F-4D97-AF65-F5344CB8AC3E}">
        <p14:creationId xmlns:p14="http://schemas.microsoft.com/office/powerpoint/2010/main" val="27310595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marL="342900" indent="-342900">
              <a:spcBef>
                <a:spcPts val="1200"/>
              </a:spcBef>
            </a:pPr>
            <a:r>
              <a:rPr lang="el-GR" sz="4000" dirty="0" smtClean="0">
                <a:ea typeface="+mn-ea"/>
                <a:cs typeface="+mn-cs"/>
              </a:rPr>
              <a:t/>
            </a:r>
            <a:br>
              <a:rPr lang="el-GR" sz="4000" dirty="0" smtClean="0">
                <a:ea typeface="+mn-ea"/>
                <a:cs typeface="+mn-cs"/>
              </a:rPr>
            </a:br>
            <a:r>
              <a:rPr lang="el-GR" sz="4000" dirty="0" smtClean="0">
                <a:ea typeface="+mn-ea"/>
                <a:cs typeface="+mn-cs"/>
              </a:rPr>
              <a:t/>
            </a:r>
            <a:br>
              <a:rPr lang="el-GR" sz="4000" dirty="0" smtClean="0">
                <a:ea typeface="+mn-ea"/>
                <a:cs typeface="+mn-cs"/>
              </a:rPr>
            </a:br>
            <a:r>
              <a:rPr lang="el-GR" sz="4000" dirty="0">
                <a:ea typeface="+mn-ea"/>
                <a:cs typeface="+mn-cs"/>
              </a:rPr>
              <a:t/>
            </a:r>
            <a:br>
              <a:rPr lang="el-GR" sz="4000" dirty="0">
                <a:ea typeface="+mn-ea"/>
                <a:cs typeface="+mn-cs"/>
              </a:rPr>
            </a:br>
            <a:r>
              <a:rPr lang="el-GR" sz="4000" dirty="0" smtClean="0">
                <a:ea typeface="+mn-ea"/>
                <a:cs typeface="+mn-cs"/>
              </a:rPr>
              <a:t>Ενοποίηση  κατά </a:t>
            </a:r>
            <a:r>
              <a:rPr lang="el-GR" sz="4000" dirty="0">
                <a:ea typeface="+mn-ea"/>
                <a:cs typeface="+mn-cs"/>
              </a:rPr>
              <a:t>Ε.Λ.Π</a:t>
            </a:r>
            <a:r>
              <a:rPr lang="el-GR" sz="4000" dirty="0" smtClean="0">
                <a:ea typeface="+mn-ea"/>
                <a:cs typeface="+mn-cs"/>
              </a:rPr>
              <a:t>. –Κατηγορίες Ομίλων </a:t>
            </a:r>
            <a:r>
              <a:rPr lang="el-GR" sz="4000" dirty="0" smtClean="0"/>
              <a:t> </a:t>
            </a:r>
            <a:r>
              <a:rPr lang="el-GR" sz="2200" dirty="0"/>
              <a:t>(Άρθρο 31</a:t>
            </a:r>
            <a:r>
              <a:rPr lang="el-GR" sz="2200" dirty="0" smtClean="0"/>
              <a:t>)</a:t>
            </a:r>
            <a:r>
              <a:rPr lang="el-GR" sz="4000" dirty="0" smtClean="0">
                <a:ea typeface="+mn-ea"/>
                <a:cs typeface="+mn-cs"/>
              </a:rPr>
              <a:t/>
            </a:r>
            <a:br>
              <a:rPr lang="el-GR" sz="4000" dirty="0" smtClean="0">
                <a:ea typeface="+mn-ea"/>
                <a:cs typeface="+mn-cs"/>
              </a:rPr>
            </a:br>
            <a:r>
              <a:rPr lang="en-US" sz="4000" dirty="0" smtClean="0"/>
              <a:t/>
            </a:r>
            <a:br>
              <a:rPr lang="en-US" sz="4000" dirty="0" smtClean="0"/>
            </a:br>
            <a:r>
              <a:rPr lang="en-US" sz="4000" u="sng" dirty="0" smtClean="0">
                <a:ea typeface="+mn-ea"/>
                <a:cs typeface="+mn-cs"/>
              </a:rPr>
              <a:t/>
            </a:r>
            <a:br>
              <a:rPr lang="en-US" sz="4000" u="sng" dirty="0" smtClean="0">
                <a:ea typeface="+mn-ea"/>
                <a:cs typeface="+mn-cs"/>
              </a:rPr>
            </a:br>
            <a:endParaRPr lang="en-US" sz="4000" dirty="0"/>
          </a:p>
        </p:txBody>
      </p:sp>
      <p:sp>
        <p:nvSpPr>
          <p:cNvPr id="3" name="2 - Θέση περιεχομένου"/>
          <p:cNvSpPr>
            <a:spLocks noGrp="1"/>
          </p:cNvSpPr>
          <p:nvPr>
            <p:ph idx="1"/>
          </p:nvPr>
        </p:nvSpPr>
        <p:spPr>
          <a:xfrm>
            <a:off x="457200" y="332656"/>
            <a:ext cx="8435280" cy="6264696"/>
          </a:xfrm>
        </p:spPr>
        <p:txBody>
          <a:bodyPr>
            <a:normAutofit/>
          </a:bodyPr>
          <a:lstStyle/>
          <a:p>
            <a:pPr algn="just">
              <a:buNone/>
            </a:pPr>
            <a:r>
              <a:rPr lang="el-GR" sz="3600" b="1" dirty="0" smtClean="0">
                <a:solidFill>
                  <a:srgbClr val="C00000"/>
                </a:solidFill>
              </a:rPr>
              <a:t>ΜΙΚΡΟΙ ΟΜΙΛΟΙ</a:t>
            </a:r>
          </a:p>
          <a:p>
            <a:pPr algn="just">
              <a:buNone/>
            </a:pPr>
            <a:r>
              <a:rPr lang="el-GR" dirty="0" smtClean="0">
                <a:solidFill>
                  <a:schemeClr val="bg1"/>
                </a:solidFill>
              </a:rPr>
              <a:t>1. </a:t>
            </a:r>
            <a:r>
              <a:rPr lang="el-GR" b="1" dirty="0" smtClean="0">
                <a:solidFill>
                  <a:schemeClr val="bg1"/>
                </a:solidFill>
              </a:rPr>
              <a:t>Μικροί όμιλοι </a:t>
            </a:r>
            <a:r>
              <a:rPr lang="el-GR" dirty="0" smtClean="0">
                <a:solidFill>
                  <a:schemeClr val="bg1"/>
                </a:solidFill>
              </a:rPr>
              <a:t>είναι οι όμιλοι που αποτελούνται από μία μητρική και θυγατρικές οντότητες προς υπαγωγή σε ενοποίηση, οι οποίοι σε ενοποιημένη βάση κατά την ημερομηνία ισολογισμού της μητρικής οντότητας δεν υπερβαίνουν τα όρια τουλάχιστον δύο από τα ακόλουθα τρία κριτήρια:  </a:t>
            </a:r>
            <a:endParaRPr lang="en-US" dirty="0" smtClean="0">
              <a:solidFill>
                <a:schemeClr val="bg1"/>
              </a:solidFill>
            </a:endParaRPr>
          </a:p>
          <a:p>
            <a:pPr>
              <a:buNone/>
            </a:pPr>
            <a:r>
              <a:rPr lang="el-GR" dirty="0" smtClean="0">
                <a:solidFill>
                  <a:schemeClr val="bg1"/>
                </a:solidFill>
              </a:rPr>
              <a:t>α) Σύνολο ενεργητικού: </a:t>
            </a:r>
            <a:r>
              <a:rPr lang="el-GR" b="1" dirty="0" smtClean="0">
                <a:solidFill>
                  <a:schemeClr val="bg1"/>
                </a:solidFill>
              </a:rPr>
              <a:t>4.000.000</a:t>
            </a:r>
            <a:r>
              <a:rPr lang="el-GR" dirty="0" smtClean="0">
                <a:solidFill>
                  <a:schemeClr val="bg1"/>
                </a:solidFill>
              </a:rPr>
              <a:t> ευρώ. </a:t>
            </a:r>
            <a:endParaRPr lang="en-US" dirty="0" smtClean="0">
              <a:solidFill>
                <a:schemeClr val="bg1"/>
              </a:solidFill>
            </a:endParaRPr>
          </a:p>
          <a:p>
            <a:pPr>
              <a:buNone/>
            </a:pPr>
            <a:r>
              <a:rPr lang="el-GR" dirty="0" smtClean="0">
                <a:solidFill>
                  <a:schemeClr val="bg1"/>
                </a:solidFill>
              </a:rPr>
              <a:t>β) Καθαρό ύψος κύκλου εργασιών: </a:t>
            </a:r>
            <a:r>
              <a:rPr lang="el-GR" b="1" dirty="0" smtClean="0">
                <a:solidFill>
                  <a:schemeClr val="bg1"/>
                </a:solidFill>
              </a:rPr>
              <a:t>8.000.000</a:t>
            </a:r>
            <a:r>
              <a:rPr lang="el-GR" dirty="0" smtClean="0">
                <a:solidFill>
                  <a:schemeClr val="bg1"/>
                </a:solidFill>
              </a:rPr>
              <a:t> ευρώ. </a:t>
            </a:r>
            <a:endParaRPr lang="en-US" dirty="0" smtClean="0">
              <a:solidFill>
                <a:schemeClr val="bg1"/>
              </a:solidFill>
            </a:endParaRPr>
          </a:p>
          <a:p>
            <a:pPr>
              <a:buNone/>
            </a:pPr>
            <a:r>
              <a:rPr lang="el-GR" dirty="0" smtClean="0">
                <a:solidFill>
                  <a:schemeClr val="bg1"/>
                </a:solidFill>
              </a:rPr>
              <a:t>γ) Μέσος όρος απασχολουμένων κατά τη διάρκεια της περιόδου: 50 άτομα. </a:t>
            </a:r>
            <a:endParaRPr lang="en-US" dirty="0" smtClean="0">
              <a:solidFill>
                <a:schemeClr val="bg1"/>
              </a:solidFill>
            </a:endParaRPr>
          </a:p>
          <a:p>
            <a:pPr>
              <a:buNone/>
            </a:pP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52400"/>
            <a:ext cx="8229600" cy="684312"/>
          </a:xfrm>
        </p:spPr>
        <p:txBody>
          <a:bodyPr>
            <a:normAutofit fontScale="90000"/>
          </a:bodyPr>
          <a:lstStyle/>
          <a:p>
            <a:r>
              <a:rPr lang="el-GR" sz="3600" dirty="0" smtClean="0"/>
              <a:t/>
            </a:r>
            <a:br>
              <a:rPr lang="el-GR" sz="3600" dirty="0" smtClean="0"/>
            </a:br>
            <a:r>
              <a:rPr lang="el-GR" sz="3600" b="1" dirty="0" smtClean="0">
                <a:solidFill>
                  <a:schemeClr val="bg1"/>
                </a:solidFill>
              </a:rPr>
              <a:t>ΜΕΣΑΙΟΙ ΟΜΙΛΟΙ</a:t>
            </a:r>
            <a:endParaRPr lang="en-US" b="1" dirty="0">
              <a:solidFill>
                <a:schemeClr val="bg1"/>
              </a:solidFill>
            </a:endParaRPr>
          </a:p>
        </p:txBody>
      </p:sp>
      <p:sp>
        <p:nvSpPr>
          <p:cNvPr id="3" name="2 - Θέση περιεχομένου"/>
          <p:cNvSpPr>
            <a:spLocks noGrp="1"/>
          </p:cNvSpPr>
          <p:nvPr>
            <p:ph idx="1"/>
          </p:nvPr>
        </p:nvSpPr>
        <p:spPr>
          <a:xfrm>
            <a:off x="179512" y="836712"/>
            <a:ext cx="8712968" cy="5544616"/>
          </a:xfrm>
        </p:spPr>
        <p:txBody>
          <a:bodyPr>
            <a:normAutofit/>
          </a:bodyPr>
          <a:lstStyle/>
          <a:p>
            <a:pPr algn="just">
              <a:buNone/>
            </a:pPr>
            <a:r>
              <a:rPr lang="el-GR" sz="2800" dirty="0" smtClean="0">
                <a:solidFill>
                  <a:srgbClr val="0000CC"/>
                </a:solidFill>
              </a:rPr>
              <a:t>2. </a:t>
            </a:r>
            <a:r>
              <a:rPr lang="el-GR" sz="2800" b="1" dirty="0" smtClean="0">
                <a:solidFill>
                  <a:srgbClr val="FFFF00"/>
                </a:solidFill>
              </a:rPr>
              <a:t>Μεσαίοι όμιλοι </a:t>
            </a:r>
            <a:r>
              <a:rPr lang="el-GR" sz="2800" dirty="0" smtClean="0">
                <a:solidFill>
                  <a:srgbClr val="0000CC"/>
                </a:solidFill>
              </a:rPr>
              <a:t>είναι οι όμιλοι, εξαιρουμένων των μικρών, που αποτελούνται από μια μητρική και θυγατρικές οντότητες προς υπαγωγή σε ενοποίηση, οι οποίοι σε ενοποιημένη βάση κατά την ημερομηνία του ισολογισμού της μητρικής οντότητας </a:t>
            </a:r>
            <a:r>
              <a:rPr lang="el-GR" sz="2800" b="1" dirty="0" smtClean="0">
                <a:solidFill>
                  <a:srgbClr val="C00000"/>
                </a:solidFill>
              </a:rPr>
              <a:t>δεν υπερβαίνουν</a:t>
            </a:r>
            <a:r>
              <a:rPr lang="el-GR" sz="2800" dirty="0" smtClean="0">
                <a:solidFill>
                  <a:srgbClr val="0000CC"/>
                </a:solidFill>
              </a:rPr>
              <a:t> τα όρια </a:t>
            </a:r>
            <a:r>
              <a:rPr lang="el-GR" sz="2800" b="1" dirty="0" smtClean="0">
                <a:solidFill>
                  <a:srgbClr val="FFC000"/>
                </a:solidFill>
              </a:rPr>
              <a:t>τουλάχιστον δύο</a:t>
            </a:r>
            <a:r>
              <a:rPr lang="el-GR" sz="2800" dirty="0" smtClean="0">
                <a:solidFill>
                  <a:srgbClr val="0000CC"/>
                </a:solidFill>
              </a:rPr>
              <a:t> από τα ακόλουθα τρία κριτήρια: </a:t>
            </a:r>
            <a:endParaRPr lang="en-US" sz="2800" dirty="0" smtClean="0">
              <a:solidFill>
                <a:srgbClr val="0000CC"/>
              </a:solidFill>
            </a:endParaRPr>
          </a:p>
          <a:p>
            <a:pPr algn="just">
              <a:buNone/>
            </a:pPr>
            <a:r>
              <a:rPr lang="el-GR" sz="2800" b="1" dirty="0" smtClean="0">
                <a:solidFill>
                  <a:srgbClr val="FF3300"/>
                </a:solidFill>
                <a:latin typeface="Calibri" pitchFamily="34" charset="0"/>
              </a:rPr>
              <a:t>α) Σύνολο ενεργητικού: 20.000.000 ευρώ. </a:t>
            </a:r>
            <a:endParaRPr lang="en-US" sz="2800" b="1" dirty="0" smtClean="0">
              <a:solidFill>
                <a:srgbClr val="FF3300"/>
              </a:solidFill>
              <a:latin typeface="Calibri" pitchFamily="34" charset="0"/>
            </a:endParaRPr>
          </a:p>
          <a:p>
            <a:pPr algn="just">
              <a:buNone/>
            </a:pPr>
            <a:r>
              <a:rPr lang="el-GR" sz="2800" b="1" dirty="0" smtClean="0">
                <a:solidFill>
                  <a:srgbClr val="006600"/>
                </a:solidFill>
                <a:latin typeface="Calibri" pitchFamily="34" charset="0"/>
              </a:rPr>
              <a:t>β) Καθαρό ύψος κύκλου εργασιών: 40.000.000 ευρώ. </a:t>
            </a:r>
            <a:endParaRPr lang="en-US" sz="2800" b="1" dirty="0" smtClean="0">
              <a:solidFill>
                <a:srgbClr val="006600"/>
              </a:solidFill>
              <a:latin typeface="Calibri" pitchFamily="34" charset="0"/>
            </a:endParaRPr>
          </a:p>
          <a:p>
            <a:pPr algn="just">
              <a:buNone/>
            </a:pPr>
            <a:r>
              <a:rPr lang="el-GR" sz="2800" b="1" dirty="0" smtClean="0">
                <a:solidFill>
                  <a:srgbClr val="7030A0"/>
                </a:solidFill>
                <a:latin typeface="Calibri" pitchFamily="34" charset="0"/>
              </a:rPr>
              <a:t>γ) Μέσος όρος απασχολουμένων κατά τη διάρκεια της περιόδου: 250 άτομα. </a:t>
            </a:r>
            <a:endParaRPr lang="en-US" sz="2800" b="1" dirty="0" smtClean="0">
              <a:solidFill>
                <a:srgbClr val="7030A0"/>
              </a:solidFill>
              <a:latin typeface="Calibri" pitchFamily="34" charset="0"/>
            </a:endParaRPr>
          </a:p>
          <a:p>
            <a:pPr>
              <a:buNone/>
            </a:pP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3600" dirty="0" smtClean="0"/>
              <a:t/>
            </a:r>
            <a:br>
              <a:rPr lang="el-GR" sz="3600" dirty="0" smtClean="0"/>
            </a:br>
            <a:r>
              <a:rPr lang="el-GR" sz="4000" b="1" dirty="0" smtClean="0">
                <a:solidFill>
                  <a:srgbClr val="0000FF"/>
                </a:solidFill>
              </a:rPr>
              <a:t>ΜΕΓΑΛΟΙ ΟΜΙΛΟΙ</a:t>
            </a:r>
            <a:r>
              <a:rPr lang="el-GR" sz="4000" b="1" dirty="0">
                <a:solidFill>
                  <a:srgbClr val="0000FF"/>
                </a:solidFill>
              </a:rPr>
              <a:t/>
            </a:r>
            <a:br>
              <a:rPr lang="el-GR" sz="4000" b="1" dirty="0">
                <a:solidFill>
                  <a:srgbClr val="0000FF"/>
                </a:solidFill>
              </a:rPr>
            </a:br>
            <a:endParaRPr lang="en-US" sz="4000" b="1" dirty="0">
              <a:solidFill>
                <a:srgbClr val="0000FF"/>
              </a:solidFill>
            </a:endParaRPr>
          </a:p>
        </p:txBody>
      </p:sp>
      <p:sp>
        <p:nvSpPr>
          <p:cNvPr id="3" name="2 - Θέση περιεχομένου"/>
          <p:cNvSpPr>
            <a:spLocks noGrp="1"/>
          </p:cNvSpPr>
          <p:nvPr>
            <p:ph idx="1"/>
          </p:nvPr>
        </p:nvSpPr>
        <p:spPr>
          <a:xfrm>
            <a:off x="323528" y="908720"/>
            <a:ext cx="8363272" cy="5544616"/>
          </a:xfrm>
        </p:spPr>
        <p:txBody>
          <a:bodyPr>
            <a:normAutofit/>
          </a:bodyPr>
          <a:lstStyle/>
          <a:p>
            <a:pPr algn="just">
              <a:buNone/>
            </a:pPr>
            <a:r>
              <a:rPr lang="el-GR" sz="2800" dirty="0" smtClean="0">
                <a:solidFill>
                  <a:srgbClr val="FFFF00"/>
                </a:solidFill>
              </a:rPr>
              <a:t>3. </a:t>
            </a:r>
            <a:r>
              <a:rPr lang="el-GR" sz="2800" b="1" dirty="0" smtClean="0">
                <a:solidFill>
                  <a:srgbClr val="C00000"/>
                </a:solidFill>
              </a:rPr>
              <a:t>Μεγάλοι όμιλοι </a:t>
            </a:r>
            <a:r>
              <a:rPr lang="el-GR" sz="2800" dirty="0" smtClean="0">
                <a:solidFill>
                  <a:srgbClr val="FFFF00"/>
                </a:solidFill>
              </a:rPr>
              <a:t>είναι οι όμιλοι που αποτελούνται από μία μητρική και θυγατρικές οντότητες προς υπαγωγή σε ενοποίηση, οι οποίοι σε ενοποιημένη βάση κατά την ημερομηνία του ισολογισμού της μητρικής οντότητας, </a:t>
            </a:r>
            <a:r>
              <a:rPr lang="el-GR" sz="2800" b="1" dirty="0" smtClean="0">
                <a:solidFill>
                  <a:srgbClr val="0000CC"/>
                </a:solidFill>
              </a:rPr>
              <a:t>υπερβαίνουν</a:t>
            </a:r>
            <a:r>
              <a:rPr lang="el-GR" sz="2800" dirty="0" smtClean="0">
                <a:solidFill>
                  <a:srgbClr val="FFFF00"/>
                </a:solidFill>
              </a:rPr>
              <a:t> τα όρια </a:t>
            </a:r>
            <a:r>
              <a:rPr lang="el-GR" sz="2800" b="1" dirty="0" smtClean="0">
                <a:solidFill>
                  <a:srgbClr val="FFC000"/>
                </a:solidFill>
              </a:rPr>
              <a:t>τουλάχιστον δύο </a:t>
            </a:r>
            <a:r>
              <a:rPr lang="el-GR" sz="2800" dirty="0" smtClean="0">
                <a:solidFill>
                  <a:srgbClr val="FFFF00"/>
                </a:solidFill>
              </a:rPr>
              <a:t>από τα ακόλουθα τρία κριτήρια: </a:t>
            </a:r>
            <a:endParaRPr lang="en-US" sz="2800" dirty="0" smtClean="0">
              <a:solidFill>
                <a:srgbClr val="FFFF00"/>
              </a:solidFill>
            </a:endParaRPr>
          </a:p>
          <a:p>
            <a:pPr>
              <a:buNone/>
            </a:pPr>
            <a:r>
              <a:rPr lang="el-GR" sz="2800" b="1" dirty="0" smtClean="0">
                <a:solidFill>
                  <a:srgbClr val="FF3300"/>
                </a:solidFill>
                <a:latin typeface="Calibri" pitchFamily="34" charset="0"/>
              </a:rPr>
              <a:t>α) Σύνολο ενεργητικού: 20.000.000 ευρώ. </a:t>
            </a:r>
            <a:endParaRPr lang="en-US" sz="2800" b="1" dirty="0" smtClean="0">
              <a:solidFill>
                <a:srgbClr val="FF3300"/>
              </a:solidFill>
              <a:latin typeface="Calibri" pitchFamily="34" charset="0"/>
            </a:endParaRPr>
          </a:p>
          <a:p>
            <a:pPr>
              <a:buNone/>
            </a:pPr>
            <a:r>
              <a:rPr lang="el-GR" sz="2800" b="1" dirty="0" smtClean="0">
                <a:solidFill>
                  <a:srgbClr val="006600"/>
                </a:solidFill>
                <a:latin typeface="Calibri" pitchFamily="34" charset="0"/>
              </a:rPr>
              <a:t>β) Καθαρό ύψος κύκλου εργασιών: 40.000.000 ευρώ. </a:t>
            </a:r>
            <a:endParaRPr lang="en-US" sz="2800" b="1" dirty="0" smtClean="0">
              <a:solidFill>
                <a:srgbClr val="006600"/>
              </a:solidFill>
              <a:latin typeface="Calibri" pitchFamily="34" charset="0"/>
            </a:endParaRPr>
          </a:p>
          <a:p>
            <a:pPr>
              <a:buNone/>
            </a:pPr>
            <a:r>
              <a:rPr lang="el-GR" sz="2800" b="1" dirty="0" smtClean="0">
                <a:solidFill>
                  <a:srgbClr val="7030A0"/>
                </a:solidFill>
                <a:latin typeface="Calibri" pitchFamily="34" charset="0"/>
              </a:rPr>
              <a:t>γ) Μέσος όρος απασχολουμένων κατά τη διάρκεια της περιόδου: 250 άτομα. </a:t>
            </a:r>
            <a:endParaRPr lang="en-US" sz="2800" b="1" dirty="0" smtClean="0">
              <a:solidFill>
                <a:srgbClr val="7030A0"/>
              </a:solidFill>
              <a:latin typeface="Calibri" pitchFamily="34" charset="0"/>
            </a:endParaRPr>
          </a:p>
          <a:p>
            <a:pPr>
              <a:buNone/>
            </a:pP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9144000" cy="792088"/>
          </a:xfrm>
        </p:spPr>
        <p:txBody>
          <a:bodyPr>
            <a:noAutofit/>
          </a:bodyPr>
          <a:lstStyle/>
          <a:p>
            <a:pPr algn="ctr"/>
            <a:r>
              <a:rPr lang="el-GR" sz="3200" b="1" dirty="0" smtClean="0">
                <a:solidFill>
                  <a:srgbClr val="0000FF"/>
                </a:solidFill>
                <a:latin typeface="Calibri" pitchFamily="34" charset="0"/>
              </a:rPr>
              <a:t>ΟΜΙΛΟΣ ΜΙΑΣ ΜΗΤΡΙΚΗΣ ΚΑΙ ΘΥΓΑΤΡΙΚΩΝ ΕΠΙΧΕΙΡΗΣΕΩΝ (1)</a:t>
            </a:r>
            <a:endParaRPr lang="el-GR" sz="3200" b="1" dirty="0">
              <a:solidFill>
                <a:srgbClr val="0000FF"/>
              </a:solidFill>
              <a:latin typeface="Calibri" pitchFamily="34" charset="0"/>
            </a:endParaRPr>
          </a:p>
        </p:txBody>
      </p:sp>
      <p:pic>
        <p:nvPicPr>
          <p:cNvPr id="485378" name="Picture 2"/>
          <p:cNvPicPr>
            <a:picLocks noGrp="1" noChangeAspect="1" noChangeArrowheads="1"/>
          </p:cNvPicPr>
          <p:nvPr>
            <p:ph idx="1"/>
          </p:nvPr>
        </p:nvPicPr>
        <p:blipFill>
          <a:blip r:embed="rId2" cstate="print"/>
          <a:srcRect/>
          <a:stretch>
            <a:fillRect/>
          </a:stretch>
        </p:blipFill>
        <p:spPr bwMode="auto">
          <a:xfrm>
            <a:off x="179512" y="1052737"/>
            <a:ext cx="8784976" cy="56166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Autofit/>
          </a:bodyPr>
          <a:lstStyle/>
          <a:p>
            <a:pPr algn="ctr"/>
            <a:r>
              <a:rPr lang="el-GR" sz="3200" b="1" dirty="0" smtClean="0">
                <a:solidFill>
                  <a:srgbClr val="0000FF"/>
                </a:solidFill>
              </a:rPr>
              <a:t/>
            </a:r>
            <a:br>
              <a:rPr lang="el-GR" sz="3200" b="1" dirty="0" smtClean="0">
                <a:solidFill>
                  <a:srgbClr val="0000FF"/>
                </a:solidFill>
              </a:rPr>
            </a:br>
            <a:r>
              <a:rPr lang="el-GR" sz="3200" b="1" dirty="0" smtClean="0">
                <a:solidFill>
                  <a:srgbClr val="0000FF"/>
                </a:solidFill>
              </a:rPr>
              <a:t/>
            </a:r>
            <a:br>
              <a:rPr lang="el-GR" sz="3200" b="1" dirty="0" smtClean="0">
                <a:solidFill>
                  <a:srgbClr val="0000FF"/>
                </a:solidFill>
              </a:rPr>
            </a:br>
            <a:r>
              <a:rPr lang="el-GR" sz="3200" b="1" dirty="0" smtClean="0">
                <a:solidFill>
                  <a:srgbClr val="0000FF"/>
                </a:solidFill>
              </a:rPr>
              <a:t/>
            </a:r>
            <a:br>
              <a:rPr lang="el-GR" sz="3200" b="1" dirty="0" smtClean="0">
                <a:solidFill>
                  <a:srgbClr val="0000FF"/>
                </a:solidFill>
              </a:rPr>
            </a:br>
            <a:r>
              <a:rPr lang="el-GR" sz="3200" b="1" dirty="0" smtClean="0">
                <a:solidFill>
                  <a:srgbClr val="0000FF"/>
                </a:solidFill>
              </a:rPr>
              <a:t/>
            </a:r>
            <a:br>
              <a:rPr lang="el-GR" sz="3200" b="1" dirty="0" smtClean="0">
                <a:solidFill>
                  <a:srgbClr val="0000FF"/>
                </a:solidFill>
              </a:rPr>
            </a:br>
            <a:r>
              <a:rPr lang="el-GR" sz="3200" b="1" dirty="0" smtClean="0">
                <a:solidFill>
                  <a:srgbClr val="0000FF"/>
                </a:solidFill>
              </a:rPr>
              <a:t/>
            </a:r>
            <a:br>
              <a:rPr lang="el-GR" sz="3200" b="1" dirty="0" smtClean="0">
                <a:solidFill>
                  <a:srgbClr val="0000FF"/>
                </a:solidFill>
              </a:rPr>
            </a:br>
            <a:r>
              <a:rPr lang="el-GR" sz="3200" b="1" dirty="0" smtClean="0">
                <a:solidFill>
                  <a:srgbClr val="0000FF"/>
                </a:solidFill>
                <a:latin typeface="Calibri" pitchFamily="34" charset="0"/>
              </a:rPr>
              <a:t>ΟΜΙΛΟΣ ΜΙΑΣ ΜΗΤΡΙΚΗΣ ΚΑΙ ΘΥΓΑΤΡΙΚΩΝ ΕΠΙΧΕΙΡΗΣΕΩΝ (2)</a:t>
            </a:r>
            <a:endParaRPr lang="el-GR" sz="3200" dirty="0">
              <a:solidFill>
                <a:srgbClr val="0000FF"/>
              </a:solidFill>
              <a:latin typeface="Calibri" pitchFamily="34" charset="0"/>
            </a:endParaRPr>
          </a:p>
        </p:txBody>
      </p:sp>
      <p:pic>
        <p:nvPicPr>
          <p:cNvPr id="487426" name="Picture 2"/>
          <p:cNvPicPr>
            <a:picLocks noGrp="1" noChangeAspect="1" noChangeArrowheads="1"/>
          </p:cNvPicPr>
          <p:nvPr>
            <p:ph idx="1"/>
          </p:nvPr>
        </p:nvPicPr>
        <p:blipFill>
          <a:blip r:embed="rId2" cstate="print"/>
          <a:srcRect/>
          <a:stretch>
            <a:fillRect/>
          </a:stretch>
        </p:blipFill>
        <p:spPr bwMode="auto">
          <a:xfrm>
            <a:off x="179513" y="1052736"/>
            <a:ext cx="8784976" cy="56166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24744"/>
          </a:xfrm>
        </p:spPr>
        <p:txBody>
          <a:bodyPr>
            <a:noAutofit/>
          </a:bodyPr>
          <a:lstStyle/>
          <a:p>
            <a:pPr algn="ctr"/>
            <a:r>
              <a:rPr lang="el-GR" sz="3200" b="1" dirty="0" smtClean="0">
                <a:solidFill>
                  <a:srgbClr val="0000FF"/>
                </a:solidFill>
                <a:latin typeface="Calibri" pitchFamily="34" charset="0"/>
              </a:rPr>
              <a:t>ΟΜΙΛΟΣ ΜΙΑΣ ΜΗΤΡΙΚΗΣ ΚΑΙ ΘΥΓΑΤΡΙΚΩΝ ΕΠΙΧΕΙΡΗΣΕΩΝ (3)</a:t>
            </a:r>
            <a:endParaRPr lang="el-GR" sz="3200" dirty="0">
              <a:solidFill>
                <a:srgbClr val="0000FF"/>
              </a:solidFill>
              <a:latin typeface="Calibri" pitchFamily="34" charset="0"/>
            </a:endParaRPr>
          </a:p>
        </p:txBody>
      </p:sp>
      <p:pic>
        <p:nvPicPr>
          <p:cNvPr id="488451" name="Picture 3"/>
          <p:cNvPicPr>
            <a:picLocks noGrp="1" noChangeAspect="1" noChangeArrowheads="1"/>
          </p:cNvPicPr>
          <p:nvPr>
            <p:ph idx="1"/>
          </p:nvPr>
        </p:nvPicPr>
        <p:blipFill>
          <a:blip r:embed="rId2" cstate="print"/>
          <a:srcRect/>
          <a:stretch>
            <a:fillRect/>
          </a:stretch>
        </p:blipFill>
        <p:spPr bwMode="auto">
          <a:xfrm>
            <a:off x="251520" y="1124744"/>
            <a:ext cx="8640960" cy="55446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251520" y="188640"/>
            <a:ext cx="8640960" cy="6408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457200" y="152400"/>
            <a:ext cx="8229600" cy="828328"/>
          </a:xfrm>
        </p:spPr>
        <p:txBody>
          <a:bodyPr>
            <a:normAutofit/>
          </a:bodyPr>
          <a:lstStyle/>
          <a:p>
            <a:r>
              <a:rPr lang="el-GR" sz="3600" b="1" dirty="0" smtClean="0">
                <a:solidFill>
                  <a:schemeClr val="bg1"/>
                </a:solidFill>
                <a:cs typeface="Times New Roman" pitchFamily="18" charset="0"/>
              </a:rPr>
              <a:t>Είδη Συμμετοχών </a:t>
            </a:r>
            <a:endParaRPr lang="el-GR" sz="3600" b="1" dirty="0" smtClean="0">
              <a:solidFill>
                <a:schemeClr val="bg1"/>
              </a:solidFill>
            </a:endParaRPr>
          </a:p>
        </p:txBody>
      </p:sp>
      <p:sp>
        <p:nvSpPr>
          <p:cNvPr id="3" name="Content Placeholder 2"/>
          <p:cNvSpPr>
            <a:spLocks noGrp="1"/>
          </p:cNvSpPr>
          <p:nvPr>
            <p:ph idx="1"/>
          </p:nvPr>
        </p:nvSpPr>
        <p:spPr>
          <a:xfrm>
            <a:off x="323528" y="980728"/>
            <a:ext cx="8568952" cy="5616624"/>
          </a:xfrm>
        </p:spPr>
        <p:txBody>
          <a:bodyPr>
            <a:normAutofit lnSpcReduction="10000"/>
          </a:bodyPr>
          <a:lstStyle/>
          <a:p>
            <a:pPr algn="just"/>
            <a:r>
              <a:rPr lang="el-GR" sz="2500" dirty="0" smtClean="0">
                <a:solidFill>
                  <a:schemeClr val="bg1"/>
                </a:solidFill>
                <a:latin typeface="Calibri" pitchFamily="34" charset="0"/>
                <a:cs typeface="Times New Roman" pitchFamily="18" charset="0"/>
              </a:rPr>
              <a:t>Ανάλογα με τη σχέση συμμετοχής που υπάρχει μεταξύ της μητρικής και των θυγατρικών επιχειρήσεων οι συμμετοχές  διακρίνονται σε : </a:t>
            </a:r>
          </a:p>
          <a:p>
            <a:pPr algn="just"/>
            <a:r>
              <a:rPr lang="el-GR" sz="2500" b="1" u="sng" dirty="0" smtClean="0">
                <a:solidFill>
                  <a:srgbClr val="0000FF"/>
                </a:solidFill>
                <a:latin typeface="Calibri" pitchFamily="34" charset="0"/>
                <a:cs typeface="Times New Roman" pitchFamily="18" charset="0"/>
              </a:rPr>
              <a:t>Α) Άμεση  Συμμετοχή</a:t>
            </a:r>
            <a:r>
              <a:rPr lang="el-GR" sz="2500" b="1" dirty="0" smtClean="0">
                <a:solidFill>
                  <a:srgbClr val="0000FF"/>
                </a:solidFill>
                <a:latin typeface="Calibri" pitchFamily="34" charset="0"/>
                <a:cs typeface="Times New Roman" pitchFamily="18" charset="0"/>
              </a:rPr>
              <a:t>: </a:t>
            </a:r>
            <a:r>
              <a:rPr lang="el-GR" sz="2500" b="1" dirty="0" smtClean="0">
                <a:solidFill>
                  <a:srgbClr val="C00000"/>
                </a:solidFill>
                <a:latin typeface="Calibri" pitchFamily="34" charset="0"/>
                <a:cs typeface="Times New Roman" pitchFamily="18" charset="0"/>
              </a:rPr>
              <a:t>Η σχέση συμμετοχής χαρακτηρίζεται ως άμεση όταν η μητρική επιχείρηση μετέχει απευθείας στο μετοχικό κεφάλαιο μιας συνδεδεμένης επιχείρησης.</a:t>
            </a:r>
          </a:p>
          <a:p>
            <a:pPr algn="just"/>
            <a:r>
              <a:rPr lang="el-GR" sz="2500" b="1" u="sng" dirty="0" smtClean="0">
                <a:solidFill>
                  <a:srgbClr val="7030A0"/>
                </a:solidFill>
                <a:latin typeface="Calibri" pitchFamily="34" charset="0"/>
                <a:cs typeface="Times New Roman" pitchFamily="18" charset="0"/>
              </a:rPr>
              <a:t>Β) Έμμεση Συμμετοχή:</a:t>
            </a:r>
            <a:r>
              <a:rPr lang="el-GR" sz="2500" dirty="0" smtClean="0">
                <a:solidFill>
                  <a:srgbClr val="0000CC"/>
                </a:solidFill>
                <a:latin typeface="Calibri" pitchFamily="34" charset="0"/>
                <a:cs typeface="Times New Roman" pitchFamily="18" charset="0"/>
              </a:rPr>
              <a:t> </a:t>
            </a:r>
            <a:r>
              <a:rPr lang="el-GR" sz="2500" b="1" dirty="0" smtClean="0">
                <a:solidFill>
                  <a:srgbClr val="FFC000"/>
                </a:solidFill>
                <a:latin typeface="Calibri" pitchFamily="34" charset="0"/>
                <a:cs typeface="Times New Roman" pitchFamily="18" charset="0"/>
              </a:rPr>
              <a:t>Η σχέση συμμετοχής χαρακτηρίζεται ως έμμεση όταν η συμμετοχή στο μετοχικό κεφάλαιο μιας συνδεμένης επιχείρησης προέρχεται όχι από την  άμεση συμμετοχή της μητρικής επιχείρησης, αλλά από συμμετοχής άλλης (τρίτης) συνδεδεμένης όμως με τη μητρική επιχείρηση. </a:t>
            </a:r>
          </a:p>
          <a:p>
            <a:pPr algn="just"/>
            <a:r>
              <a:rPr lang="el-GR" sz="2500" b="1" u="sng" dirty="0" smtClean="0">
                <a:solidFill>
                  <a:srgbClr val="006600"/>
                </a:solidFill>
                <a:latin typeface="Calibri" pitchFamily="34" charset="0"/>
                <a:cs typeface="Times New Roman" pitchFamily="18" charset="0"/>
              </a:rPr>
              <a:t>Γ) Μικτή Συμμετοχή:</a:t>
            </a:r>
            <a:r>
              <a:rPr lang="el-GR" sz="2500" b="1" dirty="0" smtClean="0">
                <a:solidFill>
                  <a:srgbClr val="0000CC"/>
                </a:solidFill>
                <a:latin typeface="Calibri" pitchFamily="34" charset="0"/>
                <a:cs typeface="Times New Roman" pitchFamily="18" charset="0"/>
              </a:rPr>
              <a:t> </a:t>
            </a:r>
            <a:r>
              <a:rPr lang="el-GR" sz="2500" b="1" dirty="0" smtClean="0">
                <a:solidFill>
                  <a:srgbClr val="7030A0"/>
                </a:solidFill>
                <a:latin typeface="Calibri" pitchFamily="34" charset="0"/>
                <a:cs typeface="Times New Roman" pitchFamily="18" charset="0"/>
              </a:rPr>
              <a:t>Ως Μικτή χαρακτηρίζεται μια συμμετοχή όταν υπάρχει παράλληλα άμεση και έμμεση συμμετοχή.</a:t>
            </a:r>
          </a:p>
          <a:p>
            <a:pPr algn="just"/>
            <a:endParaRPr lang="el-GR" sz="2400" dirty="0" smtClean="0">
              <a:solidFill>
                <a:srgbClr val="0000FF"/>
              </a:solidFill>
              <a:cs typeface="Times New Roman" pitchFamily="18" charset="0"/>
            </a:endParaRPr>
          </a:p>
          <a:p>
            <a:endParaRPr lang="el-GR" sz="2400" dirty="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1 - Τίτλος"/>
          <p:cNvSpPr>
            <a:spLocks noGrp="1"/>
          </p:cNvSpPr>
          <p:nvPr>
            <p:ph type="title"/>
          </p:nvPr>
        </p:nvSpPr>
        <p:spPr>
          <a:xfrm>
            <a:off x="0" y="274321"/>
            <a:ext cx="9144000" cy="562391"/>
          </a:xfrm>
        </p:spPr>
        <p:txBody>
          <a:bodyPr>
            <a:noAutofit/>
          </a:bodyPr>
          <a:lstStyle/>
          <a:p>
            <a:pPr algn="ctr"/>
            <a:r>
              <a:rPr lang="el-GR" sz="3200" b="1" dirty="0" smtClean="0">
                <a:solidFill>
                  <a:srgbClr val="0000FF"/>
                </a:solidFill>
              </a:rPr>
              <a:t>Παράδειγμα  Άμεσης Συμμετοχής</a:t>
            </a:r>
            <a:endParaRPr lang="en-US" sz="3200" b="1" dirty="0" smtClean="0">
              <a:solidFill>
                <a:srgbClr val="0000FF"/>
              </a:solidFill>
            </a:endParaRPr>
          </a:p>
        </p:txBody>
      </p:sp>
      <p:pic>
        <p:nvPicPr>
          <p:cNvPr id="25603" name="Content Placeholder 4"/>
          <p:cNvPicPr>
            <a:picLocks noGrp="1" noChangeAspect="1" noChangeArrowheads="1"/>
          </p:cNvPicPr>
          <p:nvPr>
            <p:ph idx="1"/>
          </p:nvPr>
        </p:nvPicPr>
        <p:blipFill>
          <a:blip r:embed="rId2" cstate="print"/>
          <a:srcRect/>
          <a:stretch>
            <a:fillRect/>
          </a:stretch>
        </p:blipFill>
        <p:spPr>
          <a:xfrm>
            <a:off x="323528" y="980728"/>
            <a:ext cx="8496944" cy="5472608"/>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1 - Τίτλος"/>
          <p:cNvSpPr>
            <a:spLocks noGrp="1"/>
          </p:cNvSpPr>
          <p:nvPr>
            <p:ph type="title"/>
          </p:nvPr>
        </p:nvSpPr>
        <p:spPr>
          <a:xfrm>
            <a:off x="0" y="274321"/>
            <a:ext cx="9144000" cy="562391"/>
          </a:xfrm>
        </p:spPr>
        <p:txBody>
          <a:bodyPr>
            <a:normAutofit fontScale="90000"/>
          </a:bodyPr>
          <a:lstStyle/>
          <a:p>
            <a:pPr algn="ctr"/>
            <a:r>
              <a:rPr lang="el-GR" sz="3600" b="1" dirty="0" smtClean="0">
                <a:solidFill>
                  <a:srgbClr val="002060"/>
                </a:solidFill>
              </a:rPr>
              <a:t>Παράδειγμα  Έμμεσης Συμμετοχής</a:t>
            </a:r>
            <a:endParaRPr lang="en-US" sz="3600" b="1" dirty="0" smtClean="0">
              <a:solidFill>
                <a:srgbClr val="002060"/>
              </a:solidFill>
            </a:endParaRPr>
          </a:p>
        </p:txBody>
      </p:sp>
      <p:pic>
        <p:nvPicPr>
          <p:cNvPr id="2050" name="Picture 2"/>
          <p:cNvPicPr>
            <a:picLocks noGrp="1" noChangeAspect="1" noChangeArrowheads="1"/>
          </p:cNvPicPr>
          <p:nvPr>
            <p:ph idx="1"/>
          </p:nvPr>
        </p:nvPicPr>
        <p:blipFill>
          <a:blip r:embed="rId2" cstate="print"/>
          <a:srcRect/>
          <a:stretch>
            <a:fillRect/>
          </a:stretch>
        </p:blipFill>
        <p:spPr bwMode="auto">
          <a:xfrm>
            <a:off x="251520" y="980728"/>
            <a:ext cx="8712968" cy="56166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1 - Τίτλος"/>
          <p:cNvSpPr>
            <a:spLocks noGrp="1"/>
          </p:cNvSpPr>
          <p:nvPr>
            <p:ph type="title"/>
          </p:nvPr>
        </p:nvSpPr>
        <p:spPr>
          <a:xfrm>
            <a:off x="0" y="188641"/>
            <a:ext cx="9144000" cy="648072"/>
          </a:xfrm>
        </p:spPr>
        <p:txBody>
          <a:bodyPr>
            <a:normAutofit/>
          </a:bodyPr>
          <a:lstStyle/>
          <a:p>
            <a:pPr algn="ctr"/>
            <a:r>
              <a:rPr lang="el-GR" sz="3600" b="1" dirty="0" smtClean="0">
                <a:solidFill>
                  <a:srgbClr val="C00000"/>
                </a:solidFill>
              </a:rPr>
              <a:t>Μικτή Συμμετοχή Παράδειγμα</a:t>
            </a:r>
            <a:endParaRPr lang="en-US" sz="3600" b="1" dirty="0" smtClean="0">
              <a:solidFill>
                <a:srgbClr val="C00000"/>
              </a:solidFill>
            </a:endParaRPr>
          </a:p>
        </p:txBody>
      </p:sp>
      <p:pic>
        <p:nvPicPr>
          <p:cNvPr id="3074" name="Picture 2"/>
          <p:cNvPicPr>
            <a:picLocks noGrp="1" noChangeAspect="1" noChangeArrowheads="1"/>
          </p:cNvPicPr>
          <p:nvPr>
            <p:ph idx="1"/>
          </p:nvPr>
        </p:nvPicPr>
        <p:blipFill>
          <a:blip r:embed="rId2" cstate="print"/>
          <a:srcRect/>
          <a:stretch>
            <a:fillRect/>
          </a:stretch>
        </p:blipFill>
        <p:spPr bwMode="auto">
          <a:xfrm>
            <a:off x="467544" y="1052736"/>
            <a:ext cx="8424936" cy="54726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body" idx="1"/>
          </p:nvPr>
        </p:nvSpPr>
        <p:spPr>
          <a:xfrm>
            <a:off x="179512" y="260350"/>
            <a:ext cx="8785101" cy="6409010"/>
          </a:xfrm>
        </p:spPr>
        <p:txBody>
          <a:bodyPr>
            <a:normAutofit/>
          </a:bodyPr>
          <a:lstStyle/>
          <a:p>
            <a:pPr>
              <a:buNone/>
            </a:pPr>
            <a:r>
              <a:rPr lang="el-GR" sz="2400" dirty="0" smtClean="0"/>
              <a:t>				</a:t>
            </a:r>
            <a:r>
              <a:rPr lang="el-GR" sz="3200" b="1" u="sng" dirty="0" smtClean="0">
                <a:solidFill>
                  <a:srgbClr val="002060"/>
                </a:solidFill>
                <a:latin typeface="Calibri" pitchFamily="34" charset="0"/>
              </a:rPr>
              <a:t>ΚΑΤΗΓΟΡΙΕΣ ΟΜΙΛΩΝ [1]</a:t>
            </a:r>
          </a:p>
          <a:p>
            <a:pPr>
              <a:buClr>
                <a:schemeClr val="tx1"/>
              </a:buClr>
              <a:buSzPct val="95000"/>
              <a:buFont typeface="Wingdings" pitchFamily="2" charset="2"/>
              <a:buChar char="§"/>
            </a:pPr>
            <a:r>
              <a:rPr lang="el-GR" sz="2800" b="1" i="1" u="sng" dirty="0" smtClean="0">
                <a:solidFill>
                  <a:srgbClr val="0000CC"/>
                </a:solidFill>
                <a:latin typeface="Calibri" pitchFamily="34" charset="0"/>
              </a:rPr>
              <a:t>ΚΑΘΕΤΟΣ ΟΜΙΛΟΣ (1)</a:t>
            </a:r>
            <a:r>
              <a:rPr lang="el-GR" sz="2800" b="1" u="sng" dirty="0" smtClean="0">
                <a:solidFill>
                  <a:srgbClr val="0000CC"/>
                </a:solidFill>
                <a:latin typeface="Calibri" pitchFamily="34" charset="0"/>
              </a:rPr>
              <a:t> </a:t>
            </a:r>
            <a:endParaRPr lang="el-GR" sz="2800" b="1" u="sng" dirty="0">
              <a:solidFill>
                <a:srgbClr val="0000CC"/>
              </a:solidFill>
              <a:latin typeface="Calibri" pitchFamily="34" charset="0"/>
            </a:endParaRPr>
          </a:p>
          <a:p>
            <a:pPr algn="just">
              <a:buClr>
                <a:schemeClr val="tx1"/>
              </a:buClr>
              <a:buSzPct val="95000"/>
              <a:buFont typeface="Symbol" pitchFamily="18" charset="2"/>
              <a:buChar char="-"/>
            </a:pPr>
            <a:r>
              <a:rPr lang="el-GR" sz="2800" dirty="0">
                <a:solidFill>
                  <a:schemeClr val="bg1"/>
                </a:solidFill>
              </a:rPr>
              <a:t>Είναι η επικεφαλής μητρική και όλες οι άμεσες και έμμεσες θυγατρικές </a:t>
            </a:r>
            <a:r>
              <a:rPr lang="el-GR" sz="2800" dirty="0" smtClean="0">
                <a:solidFill>
                  <a:schemeClr val="bg1"/>
                </a:solidFill>
              </a:rPr>
              <a:t> της </a:t>
            </a:r>
            <a:r>
              <a:rPr lang="el-GR" sz="2800" dirty="0">
                <a:solidFill>
                  <a:schemeClr val="bg1"/>
                </a:solidFill>
              </a:rPr>
              <a:t>οποίες η μητρική, βάσει του ποσοστού συμμετοχής στο κεφάλαιο τους το οποίο κατέχει, είτε άμεσα είτε έμμεσα μέσω τρίτων, μπορεί και εκλέγει διοίκηση σε </a:t>
            </a:r>
            <a:r>
              <a:rPr lang="el-GR" sz="2800" dirty="0" smtClean="0">
                <a:solidFill>
                  <a:schemeClr val="bg1"/>
                </a:solidFill>
              </a:rPr>
              <a:t>αυτές και τις ελέγχει.</a:t>
            </a:r>
            <a:endParaRPr lang="el-GR" sz="2800" dirty="0">
              <a:solidFill>
                <a:schemeClr val="bg1"/>
              </a:solidFill>
            </a:endParaRPr>
          </a:p>
          <a:p>
            <a:pPr algn="just">
              <a:buClr>
                <a:schemeClr val="tx1"/>
              </a:buClr>
              <a:buSzPct val="95000"/>
              <a:buFont typeface="Symbol" pitchFamily="18" charset="2"/>
              <a:buChar char="-"/>
            </a:pPr>
            <a:r>
              <a:rPr lang="el-GR" sz="2800" dirty="0">
                <a:solidFill>
                  <a:srgbClr val="FFFF00"/>
                </a:solidFill>
              </a:rPr>
              <a:t>Ο ισολογισμός ενός κάθετου ομίλου συμπεριλαμβάνει τις ετήσιες οικονομικές καταστάσεις όλων των επιχειρήσεων του απαλλαγμένες από τις μεταξύ τους (ενδοεταιρικές) συναλλαγές, ενώ η συμμετοχή στη συγγενή επιχείρηση θα αποτιμηθεί με τη μέθοδο της </a:t>
            </a:r>
            <a:r>
              <a:rPr lang="el-GR" sz="2800" b="1" dirty="0">
                <a:solidFill>
                  <a:srgbClr val="7030A0"/>
                </a:solidFill>
              </a:rPr>
              <a:t>καθαρής θέσης</a:t>
            </a:r>
            <a:r>
              <a:rPr lang="el-GR" sz="2800" dirty="0" smtClean="0">
                <a:solidFill>
                  <a:srgbClr val="FFFF00"/>
                </a:solidFill>
              </a:rPr>
              <a:t>.</a:t>
            </a:r>
            <a:endParaRPr lang="el-GR" sz="2800" dirty="0">
              <a:solidFill>
                <a:srgbClr val="FFFF00"/>
              </a:solidFill>
              <a:latin typeface="Times New Roman" pitchFamily="18" charset="0"/>
            </a:endParaRPr>
          </a:p>
        </p:txBody>
      </p:sp>
      <p:sp>
        <p:nvSpPr>
          <p:cNvPr id="132099" name="AutoShape 3"/>
          <p:cNvSpPr>
            <a:spLocks noChangeArrowheads="1"/>
          </p:cNvSpPr>
          <p:nvPr/>
        </p:nvSpPr>
        <p:spPr bwMode="auto">
          <a:xfrm>
            <a:off x="179388" y="333375"/>
            <a:ext cx="792162" cy="287338"/>
          </a:xfrm>
          <a:prstGeom prst="rightArrow">
            <a:avLst>
              <a:gd name="adj1" fmla="val 50000"/>
              <a:gd name="adj2" fmla="val 68922"/>
            </a:avLst>
          </a:prstGeom>
          <a:solidFill>
            <a:schemeClr val="accent1"/>
          </a:solidFill>
          <a:ln w="9525">
            <a:solidFill>
              <a:schemeClr val="tx1"/>
            </a:solidFill>
            <a:miter lim="800000"/>
            <a:headEnd/>
            <a:tailEnd/>
          </a:ln>
          <a:effectLst/>
        </p:spPr>
        <p:txBody>
          <a:bodyPr wrap="none" anchor="ctr"/>
          <a:lstStyle/>
          <a:p>
            <a:endParaRPr lang="el-GR" dirty="0"/>
          </a:p>
        </p:txBody>
      </p:sp>
    </p:spTree>
  </p:cSld>
  <p:clrMapOvr>
    <a:masterClrMapping/>
  </p:clrMapOvr>
  <p:transition spd="med"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2099"/>
                                        </p:tgtEl>
                                        <p:attrNameLst>
                                          <p:attrName>style.visibility</p:attrName>
                                        </p:attrNameLst>
                                      </p:cBhvr>
                                      <p:to>
                                        <p:strVal val="visible"/>
                                      </p:to>
                                    </p:set>
                                    <p:animEffect transition="in" filter="dissolve">
                                      <p:cBhvr>
                                        <p:cTn id="7" dur="500"/>
                                        <p:tgtEl>
                                          <p:spTgt spid="13209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32098">
                                            <p:txEl>
                                              <p:pRg st="0" end="0"/>
                                            </p:txEl>
                                          </p:spTgt>
                                        </p:tgtEl>
                                        <p:attrNameLst>
                                          <p:attrName>style.visibility</p:attrName>
                                        </p:attrNameLst>
                                      </p:cBhvr>
                                      <p:to>
                                        <p:strVal val="visible"/>
                                      </p:to>
                                    </p:set>
                                    <p:animEffect transition="in" filter="dissolve">
                                      <p:cBhvr>
                                        <p:cTn id="11" dur="500"/>
                                        <p:tgtEl>
                                          <p:spTgt spid="132098">
                                            <p:txEl>
                                              <p:pRg st="0" end="0"/>
                                            </p:txEl>
                                          </p:spTgt>
                                        </p:tgtEl>
                                      </p:cBhvr>
                                    </p:animEffect>
                                  </p:childTnLst>
                                </p:cTn>
                              </p:par>
                            </p:childTnLst>
                          </p:cTn>
                        </p:par>
                        <p:par>
                          <p:cTn id="12" fill="hold">
                            <p:stCondLst>
                              <p:cond delay="1000"/>
                            </p:stCondLst>
                            <p:childTnLst>
                              <p:par>
                                <p:cTn id="13" presetID="2" presetClass="entr" presetSubtype="3" fill="hold" nodeType="afterEffect">
                                  <p:stCondLst>
                                    <p:cond delay="0"/>
                                  </p:stCondLst>
                                  <p:childTnLst>
                                    <p:set>
                                      <p:cBhvr>
                                        <p:cTn id="14" dur="1" fill="hold">
                                          <p:stCondLst>
                                            <p:cond delay="0"/>
                                          </p:stCondLst>
                                        </p:cTn>
                                        <p:tgtEl>
                                          <p:spTgt spid="132098">
                                            <p:txEl>
                                              <p:pRg st="1" end="1"/>
                                            </p:txEl>
                                          </p:spTgt>
                                        </p:tgtEl>
                                        <p:attrNameLst>
                                          <p:attrName>style.visibility</p:attrName>
                                        </p:attrNameLst>
                                      </p:cBhvr>
                                      <p:to>
                                        <p:strVal val="visible"/>
                                      </p:to>
                                    </p:set>
                                    <p:anim calcmode="lin" valueType="num">
                                      <p:cBhvr additive="base">
                                        <p:cTn id="15" dur="500" fill="hold"/>
                                        <p:tgtEl>
                                          <p:spTgt spid="132098">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32098">
                                            <p:txEl>
                                              <p:pRg st="1" end="1"/>
                                            </p:txEl>
                                          </p:spTgt>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132098">
                                            <p:txEl>
                                              <p:pRg st="2" end="2"/>
                                            </p:txEl>
                                          </p:spTgt>
                                        </p:tgtEl>
                                        <p:attrNameLst>
                                          <p:attrName>style.visibility</p:attrName>
                                        </p:attrNameLst>
                                      </p:cBhvr>
                                      <p:to>
                                        <p:strVal val="visible"/>
                                      </p:to>
                                    </p:set>
                                    <p:anim calcmode="lin" valueType="num">
                                      <p:cBhvr additive="base">
                                        <p:cTn id="20" dur="2000" fill="hold"/>
                                        <p:tgtEl>
                                          <p:spTgt spid="132098">
                                            <p:txEl>
                                              <p:pRg st="2" end="2"/>
                                            </p:txEl>
                                          </p:spTgt>
                                        </p:tgtEl>
                                        <p:attrNameLst>
                                          <p:attrName>ppt_x</p:attrName>
                                        </p:attrNameLst>
                                      </p:cBhvr>
                                      <p:tavLst>
                                        <p:tav tm="0">
                                          <p:val>
                                            <p:strVal val="#ppt_x"/>
                                          </p:val>
                                        </p:tav>
                                        <p:tav tm="100000">
                                          <p:val>
                                            <p:strVal val="#ppt_x"/>
                                          </p:val>
                                        </p:tav>
                                      </p:tavLst>
                                    </p:anim>
                                    <p:anim calcmode="lin" valueType="num">
                                      <p:cBhvr additive="base">
                                        <p:cTn id="21" dur="2000" fill="hold"/>
                                        <p:tgtEl>
                                          <p:spTgt spid="132098">
                                            <p:txEl>
                                              <p:pRg st="2" end="2"/>
                                            </p:txEl>
                                          </p:spTgt>
                                        </p:tgtEl>
                                        <p:attrNameLst>
                                          <p:attrName>ppt_y</p:attrName>
                                        </p:attrNameLst>
                                      </p:cBhvr>
                                      <p:tavLst>
                                        <p:tav tm="0">
                                          <p:val>
                                            <p:strVal val="1+#ppt_h/2"/>
                                          </p:val>
                                        </p:tav>
                                        <p:tav tm="100000">
                                          <p:val>
                                            <p:strVal val="#ppt_y"/>
                                          </p:val>
                                        </p:tav>
                                      </p:tavLst>
                                    </p:anim>
                                  </p:childTnLst>
                                </p:cTn>
                              </p:par>
                            </p:childTnLst>
                          </p:cTn>
                        </p:par>
                        <p:par>
                          <p:cTn id="22" fill="hold">
                            <p:stCondLst>
                              <p:cond delay="3500"/>
                            </p:stCondLst>
                            <p:childTnLst>
                              <p:par>
                                <p:cTn id="23" presetID="2" presetClass="entr" presetSubtype="4" fill="hold" nodeType="afterEffect">
                                  <p:stCondLst>
                                    <p:cond delay="0"/>
                                  </p:stCondLst>
                                  <p:childTnLst>
                                    <p:set>
                                      <p:cBhvr>
                                        <p:cTn id="24" dur="1" fill="hold">
                                          <p:stCondLst>
                                            <p:cond delay="0"/>
                                          </p:stCondLst>
                                        </p:cTn>
                                        <p:tgtEl>
                                          <p:spTgt spid="132098">
                                            <p:txEl>
                                              <p:pRg st="3" end="3"/>
                                            </p:txEl>
                                          </p:spTgt>
                                        </p:tgtEl>
                                        <p:attrNameLst>
                                          <p:attrName>style.visibility</p:attrName>
                                        </p:attrNameLst>
                                      </p:cBhvr>
                                      <p:to>
                                        <p:strVal val="visible"/>
                                      </p:to>
                                    </p:set>
                                    <p:anim calcmode="lin" valueType="num">
                                      <p:cBhvr additive="base">
                                        <p:cTn id="25" dur="2000" fill="hold"/>
                                        <p:tgtEl>
                                          <p:spTgt spid="13209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3209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body" idx="1"/>
          </p:nvPr>
        </p:nvSpPr>
        <p:spPr>
          <a:xfrm>
            <a:off x="179512" y="260350"/>
            <a:ext cx="8785101" cy="6409010"/>
          </a:xfrm>
        </p:spPr>
        <p:txBody>
          <a:bodyPr>
            <a:normAutofit lnSpcReduction="10000"/>
          </a:bodyPr>
          <a:lstStyle/>
          <a:p>
            <a:pPr>
              <a:buNone/>
            </a:pPr>
            <a:r>
              <a:rPr lang="el-GR" sz="2400" dirty="0" smtClean="0"/>
              <a:t>				</a:t>
            </a:r>
            <a:r>
              <a:rPr lang="el-GR" sz="3200" b="1" u="sng" dirty="0" smtClean="0">
                <a:solidFill>
                  <a:srgbClr val="002060"/>
                </a:solidFill>
                <a:latin typeface="Calibri" pitchFamily="34" charset="0"/>
              </a:rPr>
              <a:t>ΚΑΤΗΓΟΡΙΕΣ ΟΜΙΛΩΝ [2]</a:t>
            </a:r>
          </a:p>
          <a:p>
            <a:pPr>
              <a:buClr>
                <a:schemeClr val="tx1"/>
              </a:buClr>
              <a:buSzPct val="95000"/>
              <a:buFont typeface="Wingdings" pitchFamily="2" charset="2"/>
              <a:buChar char="§"/>
            </a:pPr>
            <a:r>
              <a:rPr lang="el-GR" sz="2800" b="1" i="1" u="sng" dirty="0" smtClean="0">
                <a:solidFill>
                  <a:srgbClr val="0000CC"/>
                </a:solidFill>
                <a:latin typeface="Calibri" pitchFamily="34" charset="0"/>
              </a:rPr>
              <a:t>ΚΑΘΕΤΟΣ ΟΜΙΛΟΣ (2)</a:t>
            </a:r>
            <a:r>
              <a:rPr lang="el-GR" sz="2800" b="1" u="sng" dirty="0" smtClean="0">
                <a:solidFill>
                  <a:srgbClr val="0000CC"/>
                </a:solidFill>
                <a:latin typeface="Calibri" pitchFamily="34" charset="0"/>
              </a:rPr>
              <a:t> </a:t>
            </a:r>
            <a:endParaRPr lang="el-GR" sz="2800" b="1" u="sng" dirty="0">
              <a:solidFill>
                <a:srgbClr val="0000CC"/>
              </a:solidFill>
              <a:latin typeface="Calibri" pitchFamily="34" charset="0"/>
            </a:endParaRPr>
          </a:p>
          <a:p>
            <a:pPr algn="just">
              <a:buClr>
                <a:schemeClr val="tx1"/>
              </a:buClr>
              <a:buSzPct val="95000"/>
              <a:buNone/>
            </a:pPr>
            <a:r>
              <a:rPr lang="el-GR" sz="2800" b="1" dirty="0" smtClean="0">
                <a:solidFill>
                  <a:srgbClr val="002060"/>
                </a:solidFill>
                <a:latin typeface="Calibri" pitchFamily="34" charset="0"/>
              </a:rPr>
              <a:t>α) </a:t>
            </a:r>
            <a:r>
              <a:rPr lang="el-GR" sz="2800" dirty="0" smtClean="0">
                <a:solidFill>
                  <a:srgbClr val="FFC000"/>
                </a:solidFill>
                <a:latin typeface="Calibri" pitchFamily="34" charset="0"/>
              </a:rPr>
              <a:t>Έχει την πλειοψηφία των δικαιωμάτων ψήφου των μετόχων, εταίρων ή μελών της άλλης οντότητας (θυγατρική οντότητα). </a:t>
            </a:r>
          </a:p>
          <a:p>
            <a:pPr algn="just">
              <a:buNone/>
            </a:pPr>
            <a:r>
              <a:rPr lang="el-GR" sz="2800" b="1" dirty="0" smtClean="0">
                <a:solidFill>
                  <a:srgbClr val="002060"/>
                </a:solidFill>
                <a:latin typeface="Calibri" pitchFamily="34" charset="0"/>
              </a:rPr>
              <a:t>β)</a:t>
            </a:r>
            <a:r>
              <a:rPr lang="el-GR" sz="2800" dirty="0" smtClean="0">
                <a:latin typeface="Calibri" pitchFamily="34" charset="0"/>
              </a:rPr>
              <a:t> </a:t>
            </a:r>
            <a:r>
              <a:rPr lang="el-GR" sz="2800" dirty="0" smtClean="0">
                <a:solidFill>
                  <a:srgbClr val="006600"/>
                </a:solidFill>
                <a:latin typeface="Calibri" pitchFamily="34" charset="0"/>
              </a:rPr>
              <a:t>Έχει το δικαίωμα να διορίζει ή να παύει την πλειοψηφία των μελών του διοικητικού, διαχειριστικού ή εποπτικού οργάνου της άλλης οντότητας (θυγατρική οντότητα) και είναι ταυτόχρονα μέτοχος, εταίρος ή μέλος αυτής της οντότητας. </a:t>
            </a:r>
          </a:p>
          <a:p>
            <a:pPr algn="just">
              <a:buNone/>
            </a:pPr>
            <a:r>
              <a:rPr lang="el-GR" sz="2800" b="1" dirty="0" smtClean="0">
                <a:solidFill>
                  <a:srgbClr val="002060"/>
                </a:solidFill>
                <a:latin typeface="Calibri" pitchFamily="34" charset="0"/>
              </a:rPr>
              <a:t>γ)</a:t>
            </a:r>
            <a:r>
              <a:rPr lang="el-GR" sz="2800" dirty="0" smtClean="0">
                <a:latin typeface="Calibri" pitchFamily="34" charset="0"/>
              </a:rPr>
              <a:t> </a:t>
            </a:r>
            <a:r>
              <a:rPr lang="el-GR" sz="2800" dirty="0" smtClean="0">
                <a:solidFill>
                  <a:srgbClr val="FFFF00"/>
                </a:solidFill>
                <a:latin typeface="Calibri" pitchFamily="34" charset="0"/>
              </a:rPr>
              <a:t>Έχει το δικαίωμα να ασκεί κυριαρχική επιρροή στην άλλη οντότητα (θυγατρική οντότητα), της οποίας είναι μέτοχος, εταίρος ή μέλος, είτε βάσει σύμβασης που έχει συνάψει με την οντότητα αυτή είτε βάσει πρόβλεψης του ιδρυτικού εγγράφου ή του καταστατικού της.</a:t>
            </a:r>
            <a:endParaRPr lang="el-GR" sz="2800" dirty="0">
              <a:solidFill>
                <a:srgbClr val="FFFF00"/>
              </a:solidFill>
              <a:latin typeface="Calibri" pitchFamily="34" charset="0"/>
            </a:endParaRPr>
          </a:p>
        </p:txBody>
      </p:sp>
      <p:sp>
        <p:nvSpPr>
          <p:cNvPr id="132099" name="AutoShape 3"/>
          <p:cNvSpPr>
            <a:spLocks noChangeArrowheads="1"/>
          </p:cNvSpPr>
          <p:nvPr/>
        </p:nvSpPr>
        <p:spPr bwMode="auto">
          <a:xfrm>
            <a:off x="179388" y="333375"/>
            <a:ext cx="792162" cy="287338"/>
          </a:xfrm>
          <a:prstGeom prst="rightArrow">
            <a:avLst>
              <a:gd name="adj1" fmla="val 50000"/>
              <a:gd name="adj2" fmla="val 68922"/>
            </a:avLst>
          </a:prstGeom>
          <a:solidFill>
            <a:schemeClr val="accent1"/>
          </a:solidFill>
          <a:ln w="9525">
            <a:solidFill>
              <a:schemeClr val="tx1"/>
            </a:solidFill>
            <a:miter lim="800000"/>
            <a:headEnd/>
            <a:tailEnd/>
          </a:ln>
          <a:effectLst/>
        </p:spPr>
        <p:txBody>
          <a:bodyPr wrap="none" anchor="ctr"/>
          <a:lstStyle/>
          <a:p>
            <a:endParaRPr lang="el-GR" dirty="0"/>
          </a:p>
        </p:txBody>
      </p:sp>
    </p:spTree>
  </p:cSld>
  <p:clrMapOvr>
    <a:masterClrMapping/>
  </p:clrMapOvr>
  <p:transition spd="med"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2099"/>
                                        </p:tgtEl>
                                        <p:attrNameLst>
                                          <p:attrName>style.visibility</p:attrName>
                                        </p:attrNameLst>
                                      </p:cBhvr>
                                      <p:to>
                                        <p:strVal val="visible"/>
                                      </p:to>
                                    </p:set>
                                    <p:animEffect transition="in" filter="dissolve">
                                      <p:cBhvr>
                                        <p:cTn id="7" dur="500"/>
                                        <p:tgtEl>
                                          <p:spTgt spid="13209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32098">
                                            <p:txEl>
                                              <p:pRg st="0" end="0"/>
                                            </p:txEl>
                                          </p:spTgt>
                                        </p:tgtEl>
                                        <p:attrNameLst>
                                          <p:attrName>style.visibility</p:attrName>
                                        </p:attrNameLst>
                                      </p:cBhvr>
                                      <p:to>
                                        <p:strVal val="visible"/>
                                      </p:to>
                                    </p:set>
                                    <p:animEffect transition="in" filter="dissolve">
                                      <p:cBhvr>
                                        <p:cTn id="11" dur="500"/>
                                        <p:tgtEl>
                                          <p:spTgt spid="132098">
                                            <p:txEl>
                                              <p:pRg st="0" end="0"/>
                                            </p:txEl>
                                          </p:spTgt>
                                        </p:tgtEl>
                                      </p:cBhvr>
                                    </p:animEffect>
                                  </p:childTnLst>
                                </p:cTn>
                              </p:par>
                            </p:childTnLst>
                          </p:cTn>
                        </p:par>
                        <p:par>
                          <p:cTn id="12" fill="hold">
                            <p:stCondLst>
                              <p:cond delay="1000"/>
                            </p:stCondLst>
                            <p:childTnLst>
                              <p:par>
                                <p:cTn id="13" presetID="2" presetClass="entr" presetSubtype="3" fill="hold" nodeType="afterEffect">
                                  <p:stCondLst>
                                    <p:cond delay="0"/>
                                  </p:stCondLst>
                                  <p:childTnLst>
                                    <p:set>
                                      <p:cBhvr>
                                        <p:cTn id="14" dur="1" fill="hold">
                                          <p:stCondLst>
                                            <p:cond delay="0"/>
                                          </p:stCondLst>
                                        </p:cTn>
                                        <p:tgtEl>
                                          <p:spTgt spid="132098">
                                            <p:txEl>
                                              <p:pRg st="1" end="1"/>
                                            </p:txEl>
                                          </p:spTgt>
                                        </p:tgtEl>
                                        <p:attrNameLst>
                                          <p:attrName>style.visibility</p:attrName>
                                        </p:attrNameLst>
                                      </p:cBhvr>
                                      <p:to>
                                        <p:strVal val="visible"/>
                                      </p:to>
                                    </p:set>
                                    <p:anim calcmode="lin" valueType="num">
                                      <p:cBhvr additive="base">
                                        <p:cTn id="15" dur="500" fill="hold"/>
                                        <p:tgtEl>
                                          <p:spTgt spid="132098">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32098">
                                            <p:txEl>
                                              <p:pRg st="1" end="1"/>
                                            </p:txEl>
                                          </p:spTgt>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132098">
                                            <p:txEl>
                                              <p:pRg st="2" end="2"/>
                                            </p:txEl>
                                          </p:spTgt>
                                        </p:tgtEl>
                                        <p:attrNameLst>
                                          <p:attrName>style.visibility</p:attrName>
                                        </p:attrNameLst>
                                      </p:cBhvr>
                                      <p:to>
                                        <p:strVal val="visible"/>
                                      </p:to>
                                    </p:set>
                                    <p:anim calcmode="lin" valueType="num">
                                      <p:cBhvr additive="base">
                                        <p:cTn id="20" dur="2000" fill="hold"/>
                                        <p:tgtEl>
                                          <p:spTgt spid="132098">
                                            <p:txEl>
                                              <p:pRg st="2" end="2"/>
                                            </p:txEl>
                                          </p:spTgt>
                                        </p:tgtEl>
                                        <p:attrNameLst>
                                          <p:attrName>ppt_x</p:attrName>
                                        </p:attrNameLst>
                                      </p:cBhvr>
                                      <p:tavLst>
                                        <p:tav tm="0">
                                          <p:val>
                                            <p:strVal val="#ppt_x"/>
                                          </p:val>
                                        </p:tav>
                                        <p:tav tm="100000">
                                          <p:val>
                                            <p:strVal val="#ppt_x"/>
                                          </p:val>
                                        </p:tav>
                                      </p:tavLst>
                                    </p:anim>
                                    <p:anim calcmode="lin" valueType="num">
                                      <p:cBhvr additive="base">
                                        <p:cTn id="21" dur="2000" fill="hold"/>
                                        <p:tgtEl>
                                          <p:spTgt spid="13209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1 - Τίτλος"/>
          <p:cNvSpPr>
            <a:spLocks noGrp="1"/>
          </p:cNvSpPr>
          <p:nvPr>
            <p:ph type="title"/>
          </p:nvPr>
        </p:nvSpPr>
        <p:spPr>
          <a:xfrm>
            <a:off x="0" y="188641"/>
            <a:ext cx="9144000" cy="504055"/>
          </a:xfrm>
        </p:spPr>
        <p:txBody>
          <a:bodyPr>
            <a:normAutofit fontScale="90000"/>
          </a:bodyPr>
          <a:lstStyle/>
          <a:p>
            <a:r>
              <a:rPr lang="el-GR" sz="3200" b="1" dirty="0" smtClean="0">
                <a:solidFill>
                  <a:srgbClr val="0000CC"/>
                </a:solidFill>
              </a:rPr>
              <a:t>Κάθετος Όμιλος  -  </a:t>
            </a:r>
            <a:r>
              <a:rPr lang="el-GR" sz="3200" b="1" dirty="0" smtClean="0">
                <a:solidFill>
                  <a:srgbClr val="002060"/>
                </a:solidFill>
              </a:rPr>
              <a:t>Άμεση Συμμετοχή</a:t>
            </a:r>
            <a:endParaRPr lang="en-US" sz="3200" b="1" dirty="0" smtClean="0">
              <a:solidFill>
                <a:srgbClr val="002060"/>
              </a:solidFill>
            </a:endParaRPr>
          </a:p>
        </p:txBody>
      </p:sp>
      <p:pic>
        <p:nvPicPr>
          <p:cNvPr id="4098" name="Picture 2"/>
          <p:cNvPicPr>
            <a:picLocks noGrp="1" noChangeAspect="1" noChangeArrowheads="1"/>
          </p:cNvPicPr>
          <p:nvPr>
            <p:ph idx="1"/>
          </p:nvPr>
        </p:nvPicPr>
        <p:blipFill>
          <a:blip r:embed="rId2" cstate="print"/>
          <a:srcRect/>
          <a:stretch>
            <a:fillRect/>
          </a:stretch>
        </p:blipFill>
        <p:spPr bwMode="auto">
          <a:xfrm>
            <a:off x="251520" y="764704"/>
            <a:ext cx="8712968" cy="57606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980728"/>
            <a:ext cx="8712968" cy="5616624"/>
          </a:xfrm>
        </p:spPr>
        <p:txBody>
          <a:bodyPr/>
          <a:lstStyle/>
          <a:p>
            <a:pPr algn="just"/>
            <a:r>
              <a:rPr lang="el-GR" sz="2800" b="1" dirty="0" smtClean="0">
                <a:solidFill>
                  <a:schemeClr val="tx2">
                    <a:lumMod val="50000"/>
                  </a:schemeClr>
                </a:solidFill>
              </a:rPr>
              <a:t>Στην περίπτωση αυτή η μητρική ελέγχει άμεσα μια θυγατρική, η οποία με την σειρά της ελέγχει άμεσα μια θυγατρική:</a:t>
            </a:r>
          </a:p>
          <a:p>
            <a:pPr algn="just"/>
            <a:endParaRPr lang="el-GR" dirty="0" smtClean="0"/>
          </a:p>
          <a:p>
            <a:pPr algn="just"/>
            <a:r>
              <a:rPr lang="el-GR" dirty="0" smtClean="0"/>
              <a:t> </a:t>
            </a:r>
            <a:endParaRPr lang="el-GR" dirty="0"/>
          </a:p>
        </p:txBody>
      </p:sp>
      <p:sp>
        <p:nvSpPr>
          <p:cNvPr id="3" name="2 - Τίτλος"/>
          <p:cNvSpPr>
            <a:spLocks noGrp="1"/>
          </p:cNvSpPr>
          <p:nvPr>
            <p:ph type="title"/>
          </p:nvPr>
        </p:nvSpPr>
        <p:spPr>
          <a:xfrm>
            <a:off x="0" y="152400"/>
            <a:ext cx="8686800" cy="756320"/>
          </a:xfrm>
        </p:spPr>
        <p:txBody>
          <a:bodyPr>
            <a:normAutofit fontScale="90000"/>
          </a:bodyPr>
          <a:lstStyle/>
          <a:p>
            <a:pPr algn="ctr"/>
            <a:r>
              <a:rPr lang="el-GR" sz="4400" b="1" dirty="0" smtClean="0">
                <a:solidFill>
                  <a:srgbClr val="0000CC"/>
                </a:solidFill>
              </a:rPr>
              <a:t>Κάθετος όμιλος – </a:t>
            </a:r>
            <a:r>
              <a:rPr lang="el-GR" sz="4400" b="1" dirty="0" smtClean="0">
                <a:solidFill>
                  <a:srgbClr val="C00000"/>
                </a:solidFill>
              </a:rPr>
              <a:t>Έμμεση Συμμετοχή </a:t>
            </a:r>
            <a:endParaRPr lang="el-GR" dirty="0"/>
          </a:p>
        </p:txBody>
      </p:sp>
      <p:graphicFrame>
        <p:nvGraphicFramePr>
          <p:cNvPr id="4" name="3 - Διάγραμμα"/>
          <p:cNvGraphicFramePr/>
          <p:nvPr/>
        </p:nvGraphicFramePr>
        <p:xfrm>
          <a:off x="827584" y="3068960"/>
          <a:ext cx="7704856" cy="33843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body" idx="1"/>
          </p:nvPr>
        </p:nvSpPr>
        <p:spPr>
          <a:xfrm>
            <a:off x="251520" y="404812"/>
            <a:ext cx="8435280" cy="6120531"/>
          </a:xfrm>
        </p:spPr>
        <p:txBody>
          <a:bodyPr>
            <a:normAutofit fontScale="92500" lnSpcReduction="20000"/>
          </a:bodyPr>
          <a:lstStyle/>
          <a:p>
            <a:pPr algn="ctr">
              <a:buClr>
                <a:schemeClr val="tx1"/>
              </a:buClr>
              <a:buSzPct val="95000"/>
              <a:buNone/>
            </a:pPr>
            <a:r>
              <a:rPr lang="el-GR" sz="3200" b="1" u="sng" dirty="0" smtClean="0">
                <a:solidFill>
                  <a:schemeClr val="bg1"/>
                </a:solidFill>
                <a:latin typeface="Calibri" pitchFamily="34" charset="0"/>
              </a:rPr>
              <a:t>ΚΑΤΗΓΟΡΙΕΣ ΟΜΙΛΩΝ [3]</a:t>
            </a:r>
            <a:endParaRPr lang="el-GR" sz="3200" b="1" i="1" dirty="0" smtClean="0">
              <a:solidFill>
                <a:schemeClr val="bg1"/>
              </a:solidFill>
              <a:latin typeface="Calibri" pitchFamily="34" charset="0"/>
            </a:endParaRPr>
          </a:p>
          <a:p>
            <a:pPr>
              <a:buClr>
                <a:schemeClr val="tx1"/>
              </a:buClr>
              <a:buSzPct val="95000"/>
              <a:buFont typeface="Wingdings" pitchFamily="2" charset="2"/>
              <a:buChar char="§"/>
            </a:pPr>
            <a:r>
              <a:rPr lang="el-GR" sz="2400" b="1" i="1" u="sng" dirty="0" smtClean="0">
                <a:solidFill>
                  <a:srgbClr val="FF0000"/>
                </a:solidFill>
              </a:rPr>
              <a:t>ΟΡΙΖΟΝΤΙΟΣ ΟΜΙΛΟΣ</a:t>
            </a:r>
          </a:p>
          <a:p>
            <a:pPr algn="just"/>
            <a:r>
              <a:rPr lang="el-GR" sz="2400" dirty="0" smtClean="0">
                <a:solidFill>
                  <a:srgbClr val="002060"/>
                </a:solidFill>
              </a:rPr>
              <a:t>Σε </a:t>
            </a:r>
            <a:r>
              <a:rPr lang="el-GR" sz="2400" dirty="0">
                <a:solidFill>
                  <a:srgbClr val="002060"/>
                </a:solidFill>
              </a:rPr>
              <a:t>αυτόν οι επιχειρήσεις που μολονότι δεν συνδέονται μεταξύ τους με σχέση μητρικής – θυγατρικής, έχουν τεθεί κάτω από ενιαία διεύθυνση ή τα διοικητικά, διαχειριστικά ή εποπτικά όργανα τους αποτελούνται κατά πλειοψηφία από τα ίδια </a:t>
            </a:r>
            <a:r>
              <a:rPr lang="el-GR" sz="2400" dirty="0" smtClean="0">
                <a:solidFill>
                  <a:srgbClr val="002060"/>
                </a:solidFill>
              </a:rPr>
              <a:t>πρόσωπα, κατόπιν συμβάσεως που έχει συναφθεί με την μητρική ή σύμφωνα με τους όρους του καταστατικού τους  ή τα διοικητικά, διαχειριστικά ή εποπτικά όργανα των επιχειρήσεων αυτών αποτελούνται κατά πλειοψηφία από τα ίδια πρόσωπα. </a:t>
            </a:r>
            <a:endParaRPr lang="el-GR" sz="2400" dirty="0">
              <a:solidFill>
                <a:srgbClr val="002060"/>
              </a:solidFill>
            </a:endParaRPr>
          </a:p>
          <a:p>
            <a:pPr algn="just">
              <a:buClr>
                <a:schemeClr val="tx1"/>
              </a:buClr>
              <a:buSzPct val="95000"/>
              <a:buFont typeface="Symbol" pitchFamily="18" charset="2"/>
              <a:buChar char="-"/>
            </a:pPr>
            <a:r>
              <a:rPr lang="el-GR" sz="2400" dirty="0">
                <a:solidFill>
                  <a:srgbClr val="C00000"/>
                </a:solidFill>
              </a:rPr>
              <a:t>Ο ισολογισμός ενός οριζόντιου ομίλου συμπεριλαμβάνει τις ετήσιες </a:t>
            </a:r>
            <a:r>
              <a:rPr lang="el-GR" sz="2400" dirty="0" smtClean="0">
                <a:solidFill>
                  <a:srgbClr val="C00000"/>
                </a:solidFill>
              </a:rPr>
              <a:t>οικονομικές καταστάσεις </a:t>
            </a:r>
            <a:r>
              <a:rPr lang="el-GR" sz="2400" dirty="0">
                <a:solidFill>
                  <a:srgbClr val="C00000"/>
                </a:solidFill>
              </a:rPr>
              <a:t>των επιχειρήσεων του ομίλου απαλλαγμένες από τις μεταξύ τους συναλλαγές.</a:t>
            </a:r>
            <a:endParaRPr lang="en-US" sz="2400" dirty="0">
              <a:solidFill>
                <a:srgbClr val="C00000"/>
              </a:solidFill>
            </a:endParaRPr>
          </a:p>
          <a:p>
            <a:pPr>
              <a:buClr>
                <a:schemeClr val="tx1"/>
              </a:buClr>
              <a:buSzPct val="95000"/>
              <a:buFont typeface="Symbol" pitchFamily="18" charset="2"/>
              <a:buChar char="-"/>
            </a:pPr>
            <a:endParaRPr lang="en-US" sz="2000" dirty="0">
              <a:latin typeface="Times New Roman" pitchFamily="18" charset="0"/>
            </a:endParaRPr>
          </a:p>
          <a:p>
            <a:pPr>
              <a:buClr>
                <a:schemeClr val="tx1"/>
              </a:buClr>
              <a:buSzPct val="95000"/>
              <a:buFont typeface="Symbol" pitchFamily="18" charset="2"/>
              <a:buNone/>
            </a:pPr>
            <a:r>
              <a:rPr lang="en-US" sz="2400" b="1" dirty="0">
                <a:solidFill>
                  <a:srgbClr val="7030A0"/>
                </a:solidFill>
                <a:latin typeface="Times New Roman" pitchFamily="18" charset="0"/>
              </a:rPr>
              <a:t>  </a:t>
            </a:r>
            <a:r>
              <a:rPr lang="el-GR" sz="2400" b="1" u="sng" dirty="0">
                <a:solidFill>
                  <a:srgbClr val="7030A0"/>
                </a:solidFill>
              </a:rPr>
              <a:t>ΥΠΟΘΥΓΑΤΡΙΚΕΣ</a:t>
            </a:r>
            <a:endParaRPr lang="en-US" sz="2400" b="1" u="sng" dirty="0">
              <a:solidFill>
                <a:srgbClr val="7030A0"/>
              </a:solidFill>
            </a:endParaRPr>
          </a:p>
          <a:p>
            <a:pPr algn="just">
              <a:buClr>
                <a:schemeClr val="tx1"/>
              </a:buClr>
              <a:buSzPct val="95000"/>
              <a:buNone/>
            </a:pPr>
            <a:r>
              <a:rPr lang="el-GR" sz="2400" dirty="0"/>
              <a:t>   </a:t>
            </a:r>
            <a:r>
              <a:rPr lang="el-GR" sz="2400" dirty="0">
                <a:solidFill>
                  <a:schemeClr val="bg1"/>
                </a:solidFill>
              </a:rPr>
              <a:t>Υποθυγατρικές επιχειρήσεις είναι οι θυγατρικές των </a:t>
            </a:r>
            <a:r>
              <a:rPr lang="el-GR" sz="2400" dirty="0" smtClean="0">
                <a:solidFill>
                  <a:schemeClr val="bg1"/>
                </a:solidFill>
              </a:rPr>
              <a:t>θυγατρικών άλλων μητρικών επιχειρήσεων</a:t>
            </a:r>
            <a:r>
              <a:rPr lang="el-GR" sz="2400" dirty="0">
                <a:solidFill>
                  <a:schemeClr val="bg1"/>
                </a:solidFill>
              </a:rPr>
              <a:t>. Οι υποθυγατρικές θεωρούνται και θυγατρικές της </a:t>
            </a:r>
            <a:r>
              <a:rPr lang="el-GR" sz="2400" dirty="0" smtClean="0">
                <a:solidFill>
                  <a:schemeClr val="bg1"/>
                </a:solidFill>
              </a:rPr>
              <a:t>μητρικής και ονομάζονται διαφορετικά έμμεσες θυγατρικές.</a:t>
            </a:r>
            <a:endParaRPr lang="el-GR" sz="2400" dirty="0">
              <a:solidFill>
                <a:schemeClr val="bg1"/>
              </a:solidFill>
            </a:endParaRPr>
          </a:p>
          <a:p>
            <a:pPr>
              <a:buClr>
                <a:schemeClr val="tx1"/>
              </a:buClr>
              <a:buSzPct val="95000"/>
              <a:buFont typeface="Symbol" pitchFamily="18" charset="2"/>
              <a:buNone/>
            </a:pPr>
            <a:endParaRPr lang="el-GR" sz="2000" u="sng" dirty="0"/>
          </a:p>
          <a:p>
            <a:pPr>
              <a:buClr>
                <a:schemeClr val="tx1"/>
              </a:buClr>
              <a:buSzPct val="95000"/>
              <a:buFont typeface="Symbol" pitchFamily="18" charset="2"/>
              <a:buNone/>
            </a:pPr>
            <a:endParaRPr lang="el-GR" sz="2000" u="sng" dirty="0"/>
          </a:p>
        </p:txBody>
      </p:sp>
      <p:sp>
        <p:nvSpPr>
          <p:cNvPr id="134147" name="AutoShape 3"/>
          <p:cNvSpPr>
            <a:spLocks noChangeArrowheads="1"/>
          </p:cNvSpPr>
          <p:nvPr/>
        </p:nvSpPr>
        <p:spPr bwMode="auto">
          <a:xfrm>
            <a:off x="683568" y="548680"/>
            <a:ext cx="719832" cy="288032"/>
          </a:xfrm>
          <a:prstGeom prst="rightArrow">
            <a:avLst>
              <a:gd name="adj1" fmla="val 50000"/>
              <a:gd name="adj2" fmla="val 37569"/>
            </a:avLst>
          </a:prstGeom>
          <a:solidFill>
            <a:schemeClr val="accent1"/>
          </a:solidFill>
          <a:ln w="9525">
            <a:solidFill>
              <a:schemeClr val="tx1"/>
            </a:solidFill>
            <a:miter lim="800000"/>
            <a:headEnd/>
            <a:tailEnd/>
          </a:ln>
          <a:effectLst/>
        </p:spPr>
        <p:txBody>
          <a:bodyPr wrap="none" anchor="ctr"/>
          <a:lstStyle/>
          <a:p>
            <a:endParaRPr lang="el-GR" dirty="0"/>
          </a:p>
        </p:txBody>
      </p:sp>
    </p:spTree>
  </p:cSld>
  <p:clrMapOvr>
    <a:masterClrMapping/>
  </p:clrMapOvr>
  <p:transition spd="med"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134146">
                                            <p:txEl>
                                              <p:pRg st="0" end="0"/>
                                            </p:txEl>
                                          </p:spTgt>
                                        </p:tgtEl>
                                        <p:attrNameLst>
                                          <p:attrName>style.visibility</p:attrName>
                                        </p:attrNameLst>
                                      </p:cBhvr>
                                      <p:to>
                                        <p:strVal val="visible"/>
                                      </p:to>
                                    </p:set>
                                    <p:anim calcmode="lin" valueType="num">
                                      <p:cBhvr additive="base">
                                        <p:cTn id="7" dur="2000" fill="hold"/>
                                        <p:tgtEl>
                                          <p:spTgt spid="134146">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134146">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3000"/>
                                  </p:stCondLst>
                                  <p:childTnLst>
                                    <p:set>
                                      <p:cBhvr>
                                        <p:cTn id="11" dur="1" fill="hold">
                                          <p:stCondLst>
                                            <p:cond delay="0"/>
                                          </p:stCondLst>
                                        </p:cTn>
                                        <p:tgtEl>
                                          <p:spTgt spid="134146">
                                            <p:txEl>
                                              <p:pRg st="2" end="2"/>
                                            </p:txEl>
                                          </p:spTgt>
                                        </p:tgtEl>
                                        <p:attrNameLst>
                                          <p:attrName>style.visibility</p:attrName>
                                        </p:attrNameLst>
                                      </p:cBhvr>
                                      <p:to>
                                        <p:strVal val="visible"/>
                                      </p:to>
                                    </p:set>
                                    <p:anim calcmode="lin" valueType="num">
                                      <p:cBhvr additive="base">
                                        <p:cTn id="12" dur="2000" fill="hold"/>
                                        <p:tgtEl>
                                          <p:spTgt spid="134146">
                                            <p:txEl>
                                              <p:pRg st="2" end="2"/>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34146">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7000"/>
                            </p:stCondLst>
                            <p:childTnLst>
                              <p:par>
                                <p:cTn id="15" presetID="2" presetClass="entr" presetSubtype="4" fill="hold" nodeType="afterEffect">
                                  <p:stCondLst>
                                    <p:cond delay="3000"/>
                                  </p:stCondLst>
                                  <p:childTnLst>
                                    <p:set>
                                      <p:cBhvr>
                                        <p:cTn id="16" dur="1" fill="hold">
                                          <p:stCondLst>
                                            <p:cond delay="0"/>
                                          </p:stCondLst>
                                        </p:cTn>
                                        <p:tgtEl>
                                          <p:spTgt spid="134146">
                                            <p:txEl>
                                              <p:pRg st="1" end="1"/>
                                            </p:txEl>
                                          </p:spTgt>
                                        </p:tgtEl>
                                        <p:attrNameLst>
                                          <p:attrName>style.visibility</p:attrName>
                                        </p:attrNameLst>
                                      </p:cBhvr>
                                      <p:to>
                                        <p:strVal val="visible"/>
                                      </p:to>
                                    </p:set>
                                    <p:anim calcmode="lin" valueType="num">
                                      <p:cBhvr additive="base">
                                        <p:cTn id="17" dur="2000" fill="hold"/>
                                        <p:tgtEl>
                                          <p:spTgt spid="134146">
                                            <p:txEl>
                                              <p:pRg st="1" end="1"/>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34146">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2000"/>
                            </p:stCondLst>
                            <p:childTnLst>
                              <p:par>
                                <p:cTn id="20" presetID="2" presetClass="entr" presetSubtype="4" fill="hold" nodeType="afterEffect">
                                  <p:stCondLst>
                                    <p:cond delay="3000"/>
                                  </p:stCondLst>
                                  <p:childTnLst>
                                    <p:set>
                                      <p:cBhvr>
                                        <p:cTn id="21" dur="1" fill="hold">
                                          <p:stCondLst>
                                            <p:cond delay="0"/>
                                          </p:stCondLst>
                                        </p:cTn>
                                        <p:tgtEl>
                                          <p:spTgt spid="134146">
                                            <p:txEl>
                                              <p:pRg st="3" end="3"/>
                                            </p:txEl>
                                          </p:spTgt>
                                        </p:tgtEl>
                                        <p:attrNameLst>
                                          <p:attrName>style.visibility</p:attrName>
                                        </p:attrNameLst>
                                      </p:cBhvr>
                                      <p:to>
                                        <p:strVal val="visible"/>
                                      </p:to>
                                    </p:set>
                                    <p:anim calcmode="lin" valueType="num">
                                      <p:cBhvr additive="base">
                                        <p:cTn id="22" dur="2000" fill="hold"/>
                                        <p:tgtEl>
                                          <p:spTgt spid="134146">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34146">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7000"/>
                            </p:stCondLst>
                            <p:childTnLst>
                              <p:par>
                                <p:cTn id="25" presetID="9" presetClass="entr" presetSubtype="0" fill="hold" grpId="0" nodeType="afterEffect">
                                  <p:stCondLst>
                                    <p:cond delay="3000"/>
                                  </p:stCondLst>
                                  <p:childTnLst>
                                    <p:set>
                                      <p:cBhvr>
                                        <p:cTn id="26" dur="1" fill="hold">
                                          <p:stCondLst>
                                            <p:cond delay="0"/>
                                          </p:stCondLst>
                                        </p:cTn>
                                        <p:tgtEl>
                                          <p:spTgt spid="134147"/>
                                        </p:tgtEl>
                                        <p:attrNameLst>
                                          <p:attrName>style.visibility</p:attrName>
                                        </p:attrNameLst>
                                      </p:cBhvr>
                                      <p:to>
                                        <p:strVal val="visible"/>
                                      </p:to>
                                    </p:set>
                                    <p:animEffect transition="in" filter="dissolve">
                                      <p:cBhvr>
                                        <p:cTn id="27" dur="2000"/>
                                        <p:tgtEl>
                                          <p:spTgt spid="134147"/>
                                        </p:tgtEl>
                                      </p:cBhvr>
                                    </p:animEffect>
                                  </p:childTnLst>
                                </p:cTn>
                              </p:par>
                            </p:childTnLst>
                          </p:cTn>
                        </p:par>
                        <p:par>
                          <p:cTn id="28" fill="hold">
                            <p:stCondLst>
                              <p:cond delay="22000"/>
                            </p:stCondLst>
                            <p:childTnLst>
                              <p:par>
                                <p:cTn id="29" presetID="9" presetClass="entr" presetSubtype="0" fill="hold" nodeType="afterEffect">
                                  <p:stCondLst>
                                    <p:cond delay="3000"/>
                                  </p:stCondLst>
                                  <p:childTnLst>
                                    <p:set>
                                      <p:cBhvr>
                                        <p:cTn id="30" dur="1" fill="hold">
                                          <p:stCondLst>
                                            <p:cond delay="0"/>
                                          </p:stCondLst>
                                        </p:cTn>
                                        <p:tgtEl>
                                          <p:spTgt spid="134146">
                                            <p:txEl>
                                              <p:pRg st="5" end="5"/>
                                            </p:txEl>
                                          </p:spTgt>
                                        </p:tgtEl>
                                        <p:attrNameLst>
                                          <p:attrName>style.visibility</p:attrName>
                                        </p:attrNameLst>
                                      </p:cBhvr>
                                      <p:to>
                                        <p:strVal val="visible"/>
                                      </p:to>
                                    </p:set>
                                    <p:animEffect transition="in" filter="dissolve">
                                      <p:cBhvr>
                                        <p:cTn id="31" dur="2000"/>
                                        <p:tgtEl>
                                          <p:spTgt spid="134146">
                                            <p:txEl>
                                              <p:pRg st="5" end="5"/>
                                            </p:txEl>
                                          </p:spTgt>
                                        </p:tgtEl>
                                      </p:cBhvr>
                                    </p:animEffect>
                                  </p:childTnLst>
                                </p:cTn>
                              </p:par>
                            </p:childTnLst>
                          </p:cTn>
                        </p:par>
                        <p:par>
                          <p:cTn id="32" fill="hold">
                            <p:stCondLst>
                              <p:cond delay="27000"/>
                            </p:stCondLst>
                            <p:childTnLst>
                              <p:par>
                                <p:cTn id="33" presetID="2" presetClass="entr" presetSubtype="4" fill="hold" nodeType="afterEffect">
                                  <p:stCondLst>
                                    <p:cond delay="3000"/>
                                  </p:stCondLst>
                                  <p:childTnLst>
                                    <p:set>
                                      <p:cBhvr>
                                        <p:cTn id="34" dur="1" fill="hold">
                                          <p:stCondLst>
                                            <p:cond delay="0"/>
                                          </p:stCondLst>
                                        </p:cTn>
                                        <p:tgtEl>
                                          <p:spTgt spid="134146">
                                            <p:txEl>
                                              <p:pRg st="6" end="6"/>
                                            </p:txEl>
                                          </p:spTgt>
                                        </p:tgtEl>
                                        <p:attrNameLst>
                                          <p:attrName>style.visibility</p:attrName>
                                        </p:attrNameLst>
                                      </p:cBhvr>
                                      <p:to>
                                        <p:strVal val="visible"/>
                                      </p:to>
                                    </p:set>
                                    <p:anim calcmode="lin" valueType="num">
                                      <p:cBhvr additive="base">
                                        <p:cTn id="35" dur="2000" fill="hold"/>
                                        <p:tgtEl>
                                          <p:spTgt spid="134146">
                                            <p:txEl>
                                              <p:pRg st="6" end="6"/>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3414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1 - Τίτλος"/>
          <p:cNvSpPr>
            <a:spLocks noGrp="1"/>
          </p:cNvSpPr>
          <p:nvPr>
            <p:ph type="title"/>
          </p:nvPr>
        </p:nvSpPr>
        <p:spPr>
          <a:xfrm>
            <a:off x="0" y="1"/>
            <a:ext cx="9144000" cy="980727"/>
          </a:xfrm>
        </p:spPr>
        <p:txBody>
          <a:bodyPr>
            <a:noAutofit/>
          </a:bodyPr>
          <a:lstStyle/>
          <a:p>
            <a:pPr algn="ctr"/>
            <a:r>
              <a:rPr lang="el-GR" sz="3200" b="1" dirty="0" smtClean="0">
                <a:solidFill>
                  <a:schemeClr val="tx2">
                    <a:lumMod val="50000"/>
                  </a:schemeClr>
                </a:solidFill>
                <a:latin typeface="Calibri" pitchFamily="34" charset="0"/>
              </a:rPr>
              <a:t>Παράδειγμα : Μικτής συμμετοχής </a:t>
            </a:r>
            <a:br>
              <a:rPr lang="el-GR" sz="3200" b="1" dirty="0" smtClean="0">
                <a:solidFill>
                  <a:schemeClr val="tx2">
                    <a:lumMod val="50000"/>
                  </a:schemeClr>
                </a:solidFill>
                <a:latin typeface="Calibri" pitchFamily="34" charset="0"/>
              </a:rPr>
            </a:br>
            <a:r>
              <a:rPr lang="el-GR" sz="3200" b="1" dirty="0" smtClean="0">
                <a:solidFill>
                  <a:schemeClr val="tx2">
                    <a:lumMod val="50000"/>
                  </a:schemeClr>
                </a:solidFill>
                <a:latin typeface="Calibri" pitchFamily="34" charset="0"/>
              </a:rPr>
              <a:t>(Να γίνει εύρεση  του λάθους ) </a:t>
            </a:r>
            <a:endParaRPr lang="en-US" sz="3200" b="1" dirty="0" smtClean="0">
              <a:solidFill>
                <a:schemeClr val="tx2">
                  <a:lumMod val="50000"/>
                </a:schemeClr>
              </a:solidFill>
              <a:latin typeface="Calibri" pitchFamily="34" charset="0"/>
            </a:endParaRPr>
          </a:p>
        </p:txBody>
      </p:sp>
      <p:pic>
        <p:nvPicPr>
          <p:cNvPr id="33795" name="Picture 4"/>
          <p:cNvPicPr>
            <a:picLocks noGrp="1" noChangeAspect="1" noChangeArrowheads="1"/>
          </p:cNvPicPr>
          <p:nvPr>
            <p:ph idx="1"/>
          </p:nvPr>
        </p:nvPicPr>
        <p:blipFill>
          <a:blip r:embed="rId2" cstate="print"/>
          <a:srcRect/>
          <a:stretch>
            <a:fillRect/>
          </a:stretch>
        </p:blipFill>
        <p:spPr>
          <a:xfrm>
            <a:off x="323529" y="1052736"/>
            <a:ext cx="8496944" cy="5400600"/>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pPr algn="ctr"/>
            <a:endParaRPr lang="el-GR" b="1"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179512" y="188640"/>
            <a:ext cx="8784976" cy="6408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692696"/>
            <a:ext cx="8640960" cy="5760640"/>
          </a:xfrm>
        </p:spPr>
        <p:txBody>
          <a:bodyPr>
            <a:normAutofit/>
          </a:bodyPr>
          <a:lstStyle/>
          <a:p>
            <a:pPr algn="just"/>
            <a:r>
              <a:rPr lang="el-GR" sz="2000" b="1" dirty="0" smtClean="0">
                <a:solidFill>
                  <a:srgbClr val="0000FF"/>
                </a:solidFill>
                <a:latin typeface="Calibri" pitchFamily="34" charset="0"/>
              </a:rPr>
              <a:t>Στο σχήμα απεικονίζεται ένας όμιλος επιχειρήσεων. Σ΄ αυτόν τον όμιλο όλες οι επιχειρήσεις Μ, Θ1, Θ2, Υ1, Υ2, Υ3 και Υ4, είναι συνδεμένες μεταξύ τους, εκτός της Λ (συγγενής), επειδή όλες διοικούνται (ελέγχονται) από τη μητρική Μ είτε κατά άμεσο τρόπο Θ1, Θ2 είτε κατά έμμεσο τρόπο Υ1, Υ2, Υ3 και Υ4.</a:t>
            </a:r>
            <a:endParaRPr lang="el-GR" sz="2000" b="1" dirty="0">
              <a:solidFill>
                <a:srgbClr val="0000FF"/>
              </a:solidFill>
              <a:latin typeface="Calibri" pitchFamily="34" charset="0"/>
            </a:endParaRPr>
          </a:p>
        </p:txBody>
      </p:sp>
      <p:sp>
        <p:nvSpPr>
          <p:cNvPr id="3" name="2 - Τίτλος"/>
          <p:cNvSpPr>
            <a:spLocks noGrp="1"/>
          </p:cNvSpPr>
          <p:nvPr>
            <p:ph type="title"/>
          </p:nvPr>
        </p:nvSpPr>
        <p:spPr>
          <a:xfrm>
            <a:off x="0" y="152400"/>
            <a:ext cx="9144000" cy="540296"/>
          </a:xfrm>
        </p:spPr>
        <p:txBody>
          <a:bodyPr>
            <a:normAutofit fontScale="90000"/>
          </a:bodyPr>
          <a:lstStyle/>
          <a:p>
            <a:pPr algn="ctr"/>
            <a:r>
              <a:rPr lang="el-GR" sz="3200" b="1" dirty="0" smtClean="0">
                <a:solidFill>
                  <a:srgbClr val="C00000"/>
                </a:solidFill>
              </a:rPr>
              <a:t>Όμιλος Συνδεμένων και Συγγενών Επιχειρήσεων</a:t>
            </a:r>
            <a:endParaRPr lang="el-GR" sz="3200" dirty="0">
              <a:solidFill>
                <a:srgbClr val="C00000"/>
              </a:solidFill>
            </a:endParaRPr>
          </a:p>
        </p:txBody>
      </p:sp>
      <p:pic>
        <p:nvPicPr>
          <p:cNvPr id="1027" name="Picture 3"/>
          <p:cNvPicPr>
            <a:picLocks noChangeAspect="1" noChangeArrowheads="1"/>
          </p:cNvPicPr>
          <p:nvPr/>
        </p:nvPicPr>
        <p:blipFill>
          <a:blip r:embed="rId2" cstate="print"/>
          <a:srcRect/>
          <a:stretch>
            <a:fillRect/>
          </a:stretch>
        </p:blipFill>
        <p:spPr bwMode="auto">
          <a:xfrm>
            <a:off x="323528" y="2060848"/>
            <a:ext cx="8424936" cy="44546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980728"/>
            <a:ext cx="8568952" cy="5544616"/>
          </a:xfrm>
        </p:spPr>
        <p:txBody>
          <a:bodyPr>
            <a:normAutofit/>
          </a:bodyPr>
          <a:lstStyle/>
          <a:p>
            <a:pPr algn="just"/>
            <a:r>
              <a:rPr lang="el-GR" b="1" dirty="0" smtClean="0">
                <a:solidFill>
                  <a:srgbClr val="7030A0"/>
                </a:solidFill>
              </a:rPr>
              <a:t>α) Έχει την πλειοψηφία των δικαιωμάτων ψήφου </a:t>
            </a:r>
          </a:p>
          <a:p>
            <a:pPr algn="just"/>
            <a:r>
              <a:rPr lang="el-GR" b="1" dirty="0" smtClean="0">
                <a:solidFill>
                  <a:srgbClr val="FFFF00"/>
                </a:solidFill>
              </a:rPr>
              <a:t>β) Ελέγχει την πλειοψηφία των δικαιωμάτων ψήφου </a:t>
            </a:r>
          </a:p>
          <a:p>
            <a:pPr algn="just"/>
            <a:r>
              <a:rPr lang="el-GR" b="1" dirty="0" smtClean="0">
                <a:solidFill>
                  <a:srgbClr val="002060"/>
                </a:solidFill>
              </a:rPr>
              <a:t>γ) Συμμετέχει στο κεφάλαιο </a:t>
            </a:r>
          </a:p>
          <a:p>
            <a:pPr algn="just"/>
            <a:r>
              <a:rPr lang="el-GR" b="1" dirty="0" smtClean="0">
                <a:solidFill>
                  <a:srgbClr val="C00000"/>
                </a:solidFill>
              </a:rPr>
              <a:t>δ) Ασκεί κυριαρχική επιρροή σε άλλη επιχείρηση (θυγατρική).</a:t>
            </a:r>
          </a:p>
          <a:p>
            <a:endParaRPr lang="el-GR" b="1" dirty="0" smtClean="0"/>
          </a:p>
          <a:p>
            <a:pPr algn="just"/>
            <a:r>
              <a:rPr lang="el-GR" dirty="0" smtClean="0">
                <a:solidFill>
                  <a:srgbClr val="0000FF"/>
                </a:solidFill>
              </a:rPr>
              <a:t>Σημειώνεται ότι, </a:t>
            </a:r>
            <a:r>
              <a:rPr lang="el-GR" b="1" dirty="0" smtClean="0">
                <a:solidFill>
                  <a:srgbClr val="0000FF"/>
                </a:solidFill>
              </a:rPr>
              <a:t>σύμφωνα με τα ΔΠΧΑ, σχέση μητρικής επιχείρησης προς θυγατρική υπάρχει όταν η μητρική ελέγχει την θυγατρική επιχείρηση, δηλαδή έχει το δικαίωμα να κατευθύνει τις οικονομικές και επιχειρηματικές πολιτικές της και λαμβάνει οφέλη από αυτές. </a:t>
            </a:r>
            <a:endParaRPr lang="el-GR" dirty="0">
              <a:solidFill>
                <a:srgbClr val="0000FF"/>
              </a:solidFill>
            </a:endParaRPr>
          </a:p>
        </p:txBody>
      </p:sp>
      <p:sp>
        <p:nvSpPr>
          <p:cNvPr id="3" name="2 - Τίτλος"/>
          <p:cNvSpPr>
            <a:spLocks noGrp="1"/>
          </p:cNvSpPr>
          <p:nvPr>
            <p:ph type="title"/>
          </p:nvPr>
        </p:nvSpPr>
        <p:spPr>
          <a:xfrm>
            <a:off x="457200" y="152400"/>
            <a:ext cx="8229600" cy="756320"/>
          </a:xfrm>
        </p:spPr>
        <p:txBody>
          <a:bodyPr>
            <a:normAutofit fontScale="90000"/>
          </a:bodyPr>
          <a:lstStyle/>
          <a:p>
            <a:pPr algn="ctr"/>
            <a:r>
              <a:rPr lang="el-GR" b="1" dirty="0" smtClean="0">
                <a:solidFill>
                  <a:srgbClr val="FFC000"/>
                </a:solidFill>
              </a:rPr>
              <a:t>Σχέση μητρικής – Θυγατρικής  ΕΛΠ</a:t>
            </a:r>
            <a:endParaRPr lang="el-GR" dirty="0">
              <a:solidFill>
                <a:srgbClr val="FFC000"/>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23528" y="836712"/>
            <a:ext cx="8568952" cy="5688632"/>
          </a:xfrm>
        </p:spPr>
        <p:txBody>
          <a:bodyPr>
            <a:normAutofit/>
          </a:bodyPr>
          <a:lstStyle/>
          <a:p>
            <a:pPr algn="just"/>
            <a:r>
              <a:rPr lang="el-GR" sz="2800" dirty="0" smtClean="0">
                <a:solidFill>
                  <a:srgbClr val="0000FF"/>
                </a:solidFill>
              </a:rPr>
              <a:t>Με την ίδρυση των θυγατρικών επιχειρήσεων επιτυγχάνεται πλήρης διαχωρισμός καθηκόντων της μεταποίησης και της διάθεσης διατηρώντας ταυτόχρονα κοινό έλεγχο επί των δραστηριοτήτων. Η μητρική μπορεί να δημιουργεί είτε οριζόντιους είτε κάθετους ομίλους εταιρειών σε λειτουργία. </a:t>
            </a:r>
          </a:p>
          <a:p>
            <a:pPr algn="just"/>
            <a:r>
              <a:rPr lang="el-GR" sz="2800" b="1" u="sng" dirty="0" smtClean="0">
                <a:solidFill>
                  <a:srgbClr val="FFC000"/>
                </a:solidFill>
              </a:rPr>
              <a:t>Οριζόντιος συνδυασμός</a:t>
            </a:r>
            <a:r>
              <a:rPr lang="el-GR" sz="2800" b="1" dirty="0" smtClean="0">
                <a:solidFill>
                  <a:srgbClr val="006600"/>
                </a:solidFill>
              </a:rPr>
              <a:t> </a:t>
            </a:r>
            <a:r>
              <a:rPr lang="el-GR" sz="2800" dirty="0" smtClean="0">
                <a:solidFill>
                  <a:srgbClr val="C00000"/>
                </a:solidFill>
              </a:rPr>
              <a:t>συνεπάγεται παραγωγή ομοίων προϊόντων ή παροχή ομοίων υπηρεσιών.</a:t>
            </a:r>
          </a:p>
          <a:p>
            <a:pPr algn="just"/>
            <a:r>
              <a:rPr lang="el-GR" sz="2800" b="1" u="sng" dirty="0" smtClean="0">
                <a:solidFill>
                  <a:srgbClr val="FFFF00"/>
                </a:solidFill>
              </a:rPr>
              <a:t>Κάθετος συνδυασμός</a:t>
            </a:r>
            <a:r>
              <a:rPr lang="el-GR" sz="2800" dirty="0" smtClean="0"/>
              <a:t> συνεπάγεται τον έλεγχο των θυγατρικών επιχειρήσεων που απασχολούνται σε διαδοχικά στάδια παραγωγής ή παροχής υπηρεσιών. </a:t>
            </a:r>
            <a:endParaRPr lang="el-GR" sz="2800" dirty="0"/>
          </a:p>
        </p:txBody>
      </p:sp>
      <p:sp>
        <p:nvSpPr>
          <p:cNvPr id="3" name="2 - Τίτλος"/>
          <p:cNvSpPr>
            <a:spLocks noGrp="1"/>
          </p:cNvSpPr>
          <p:nvPr>
            <p:ph type="title"/>
          </p:nvPr>
        </p:nvSpPr>
        <p:spPr>
          <a:xfrm>
            <a:off x="179512" y="0"/>
            <a:ext cx="8784976" cy="692696"/>
          </a:xfrm>
        </p:spPr>
        <p:txBody>
          <a:bodyPr>
            <a:normAutofit/>
          </a:bodyPr>
          <a:lstStyle/>
          <a:p>
            <a:pPr algn="ctr"/>
            <a:r>
              <a:rPr lang="el-GR" sz="3600" b="1" dirty="0" smtClean="0">
                <a:solidFill>
                  <a:srgbClr val="002060"/>
                </a:solidFill>
                <a:latin typeface="Calibri" pitchFamily="34" charset="0"/>
              </a:rPr>
              <a:t>Πλεονεκτήματα Συνεργασίας Ομίλων (1)</a:t>
            </a:r>
            <a:endParaRPr lang="el-GR" sz="36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836712"/>
            <a:ext cx="8712968" cy="5760640"/>
          </a:xfrm>
        </p:spPr>
        <p:txBody>
          <a:bodyPr>
            <a:normAutofit fontScale="92500" lnSpcReduction="10000"/>
          </a:bodyPr>
          <a:lstStyle/>
          <a:p>
            <a:pPr algn="just"/>
            <a:r>
              <a:rPr lang="el-GR" dirty="0" smtClean="0">
                <a:solidFill>
                  <a:srgbClr val="FFFF00"/>
                </a:solidFill>
              </a:rPr>
              <a:t>Η ύπαρξη διακεκριμένων και ξεχωριστών νομικά μονάδων </a:t>
            </a:r>
            <a:r>
              <a:rPr lang="el-GR" b="1" dirty="0" smtClean="0">
                <a:solidFill>
                  <a:srgbClr val="C00000"/>
                </a:solidFill>
              </a:rPr>
              <a:t>διευκολύνει τη χρηματοδότηση </a:t>
            </a:r>
            <a:r>
              <a:rPr lang="el-GR" dirty="0" smtClean="0">
                <a:solidFill>
                  <a:srgbClr val="FFFF00"/>
                </a:solidFill>
              </a:rPr>
              <a:t>συνολικά ενός αναπτυσσομένου ομίλου. Η άντληση των κεφαλαίων γίνεται πιο εύκολα και με λιγότερο κόστος. </a:t>
            </a:r>
          </a:p>
          <a:p>
            <a:pPr algn="just"/>
            <a:r>
              <a:rPr lang="el-GR" dirty="0" smtClean="0">
                <a:solidFill>
                  <a:srgbClr val="7030A0"/>
                </a:solidFill>
              </a:rPr>
              <a:t>Η δημιουργία μιας θυγατρικής εταιρίας είναι χρήσιμη στην </a:t>
            </a:r>
            <a:r>
              <a:rPr lang="el-GR" dirty="0" smtClean="0">
                <a:solidFill>
                  <a:srgbClr val="C00000"/>
                </a:solidFill>
              </a:rPr>
              <a:t>περίπτωση που πρόκειται να αναληφθεί μια νέα επιχειρηματική δραστηριότητα, ο κίνδυνος της οποίας δεν είναι πλήρως αναγνωρίσιμος.</a:t>
            </a:r>
            <a:r>
              <a:rPr lang="el-GR" dirty="0" smtClean="0">
                <a:solidFill>
                  <a:srgbClr val="7030A0"/>
                </a:solidFill>
              </a:rPr>
              <a:t> </a:t>
            </a:r>
          </a:p>
          <a:p>
            <a:pPr algn="just"/>
            <a:r>
              <a:rPr lang="el-GR" dirty="0" smtClean="0">
                <a:solidFill>
                  <a:srgbClr val="0000CC"/>
                </a:solidFill>
              </a:rPr>
              <a:t>Το καθαρό κέρδος ή καθαρή ζημία από την αξιοποίηση της περιουσίας κάθε επί μέρους στοιχείου εκμετάλλευσης μπορεί να καθορισθεί αντικειμενικά. </a:t>
            </a:r>
            <a:r>
              <a:rPr lang="el-GR" dirty="0" smtClean="0">
                <a:solidFill>
                  <a:srgbClr val="C00000"/>
                </a:solidFill>
              </a:rPr>
              <a:t>Κατά αυτόν τον τρόπο μη κερδοφόρες επιχειρήσεις μπορούν ευκολότερα να προβαίνουν στην διακοπή της λειτουργίας τους</a:t>
            </a:r>
            <a:r>
              <a:rPr lang="el-GR" dirty="0" smtClean="0">
                <a:solidFill>
                  <a:srgbClr val="0000CC"/>
                </a:solidFill>
              </a:rPr>
              <a:t>. </a:t>
            </a:r>
          </a:p>
          <a:p>
            <a:pPr algn="just"/>
            <a:r>
              <a:rPr lang="el-GR" dirty="0" smtClean="0">
                <a:solidFill>
                  <a:srgbClr val="FFC000"/>
                </a:solidFill>
              </a:rPr>
              <a:t>Με την δημιουργία ενός ομίλου επιχειρήσεων επιτυγχάνεται </a:t>
            </a:r>
            <a:r>
              <a:rPr lang="el-GR" dirty="0" smtClean="0">
                <a:solidFill>
                  <a:srgbClr val="C00000"/>
                </a:solidFill>
              </a:rPr>
              <a:t>κοινός έλεγχος και ταυτόχρονα διατηρείται η ατομικότητα , όπως φήμη και πελατεία των συγγενών επιχειρήσεων.</a:t>
            </a:r>
            <a:endParaRPr lang="el-GR" dirty="0">
              <a:solidFill>
                <a:srgbClr val="C00000"/>
              </a:solidFill>
            </a:endParaRPr>
          </a:p>
        </p:txBody>
      </p:sp>
      <p:sp>
        <p:nvSpPr>
          <p:cNvPr id="3" name="2 - Τίτλος"/>
          <p:cNvSpPr>
            <a:spLocks noGrp="1"/>
          </p:cNvSpPr>
          <p:nvPr>
            <p:ph type="title"/>
          </p:nvPr>
        </p:nvSpPr>
        <p:spPr>
          <a:xfrm>
            <a:off x="0" y="0"/>
            <a:ext cx="9144000" cy="764704"/>
          </a:xfrm>
        </p:spPr>
        <p:txBody>
          <a:bodyPr>
            <a:normAutofit/>
          </a:bodyPr>
          <a:lstStyle/>
          <a:p>
            <a:pPr algn="ctr"/>
            <a:r>
              <a:rPr lang="el-GR" sz="3600" b="1" dirty="0" smtClean="0">
                <a:solidFill>
                  <a:srgbClr val="002060"/>
                </a:solidFill>
                <a:latin typeface="Calibri" pitchFamily="34" charset="0"/>
              </a:rPr>
              <a:t>Πλεονεκτήματα Συνεργασίας Ομίλων (2)</a:t>
            </a:r>
            <a:endParaRPr lang="el-GR" sz="3600" dirty="0">
              <a:solidFill>
                <a:srgbClr val="002060"/>
              </a:solidFill>
              <a:latin typeface="Calibri"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908720"/>
            <a:ext cx="8712968" cy="5616624"/>
          </a:xfrm>
        </p:spPr>
        <p:txBody>
          <a:bodyPr>
            <a:normAutofit lnSpcReduction="10000"/>
          </a:bodyPr>
          <a:lstStyle/>
          <a:p>
            <a:pPr algn="just"/>
            <a:r>
              <a:rPr lang="el-GR" dirty="0" smtClean="0">
                <a:solidFill>
                  <a:srgbClr val="C00000"/>
                </a:solidFill>
              </a:rPr>
              <a:t>Η δυνατότητα απόκρυψης </a:t>
            </a:r>
            <a:r>
              <a:rPr lang="el-GR" dirty="0" smtClean="0">
                <a:solidFill>
                  <a:srgbClr val="7030A0"/>
                </a:solidFill>
              </a:rPr>
              <a:t>της χρηματοοικονομικής κατάστασης και των αποτελεσμάτων εκμετάλλευσης με την κατάρτιση μη πληροφοριακών, και σε αρκετές περιπτώσεις διαστρεβλωμένων, ενοποιημένων οικονομικών καταστάσεων. </a:t>
            </a:r>
          </a:p>
          <a:p>
            <a:pPr algn="just"/>
            <a:r>
              <a:rPr lang="el-GR" dirty="0" smtClean="0">
                <a:solidFill>
                  <a:srgbClr val="C00000"/>
                </a:solidFill>
              </a:rPr>
              <a:t>Τα επιπλέον έξοδα που συνεπάγεται η συντήρηση των αυτοτελών οργανισμών των συγγενών εταιρειών, κυρίως με τα έξοδα διοίκησης. </a:t>
            </a:r>
          </a:p>
          <a:p>
            <a:pPr algn="just"/>
            <a:r>
              <a:rPr lang="el-GR" dirty="0" smtClean="0">
                <a:solidFill>
                  <a:srgbClr val="006600"/>
                </a:solidFill>
              </a:rPr>
              <a:t>Η ανάπτυξη μη υγιούς χρηματοοικονομικής πολιτικής και δημιουργία βεβαρημένων στην κορυφή κεφαλαιακών δομών. </a:t>
            </a:r>
          </a:p>
          <a:p>
            <a:pPr algn="just"/>
            <a:r>
              <a:rPr lang="el-GR" dirty="0" smtClean="0">
                <a:solidFill>
                  <a:srgbClr val="FFFF00"/>
                </a:solidFill>
              </a:rPr>
              <a:t>Υπερβολικές επιβαρύνσεις για παροχή υπηρεσιών σε διεταιρικές συναλλαγές έχουν χρεωθεί με αρκετή συχνότητα έναντι θυγατρικών, ιδίως εταιρειών. </a:t>
            </a:r>
            <a:endParaRPr lang="el-GR" dirty="0">
              <a:solidFill>
                <a:srgbClr val="FFFF00"/>
              </a:solidFill>
            </a:endParaRPr>
          </a:p>
        </p:txBody>
      </p:sp>
      <p:sp>
        <p:nvSpPr>
          <p:cNvPr id="3" name="2 - Τίτλος"/>
          <p:cNvSpPr>
            <a:spLocks noGrp="1"/>
          </p:cNvSpPr>
          <p:nvPr>
            <p:ph type="title"/>
          </p:nvPr>
        </p:nvSpPr>
        <p:spPr>
          <a:xfrm>
            <a:off x="0" y="152400"/>
            <a:ext cx="8964488" cy="612304"/>
          </a:xfrm>
        </p:spPr>
        <p:txBody>
          <a:bodyPr>
            <a:normAutofit fontScale="90000"/>
          </a:bodyPr>
          <a:lstStyle/>
          <a:p>
            <a:pPr algn="ctr"/>
            <a:r>
              <a:rPr lang="el-GR" sz="4400" b="1" dirty="0" smtClean="0">
                <a:solidFill>
                  <a:srgbClr val="FF0000"/>
                </a:solidFill>
                <a:latin typeface="Calibri" pitchFamily="34" charset="0"/>
              </a:rPr>
              <a:t>Μειονεκτήματα Συνεργασίας Ομίλων</a:t>
            </a:r>
            <a:endParaRPr lang="el-GR" dirty="0">
              <a:solidFill>
                <a:srgbClr val="FF0000"/>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908720"/>
            <a:ext cx="8712968" cy="5760640"/>
          </a:xfrm>
        </p:spPr>
        <p:txBody>
          <a:bodyPr>
            <a:noAutofit/>
          </a:bodyPr>
          <a:lstStyle/>
          <a:p>
            <a:pPr algn="just"/>
            <a:r>
              <a:rPr lang="el-GR" sz="2800" dirty="0" smtClean="0"/>
              <a:t>Οι ενοποιημένοι ισολογισμοί παρουσιάζουν ορισμένα πλεονεκτήματα, διότι χρησιμεύουν : </a:t>
            </a:r>
          </a:p>
          <a:p>
            <a:pPr marL="571500" indent="-571500" algn="just">
              <a:buFont typeface="+mj-lt"/>
              <a:buAutoNum type="romanLcPeriod"/>
            </a:pPr>
            <a:r>
              <a:rPr lang="el-GR" sz="2800" dirty="0" smtClean="0">
                <a:solidFill>
                  <a:srgbClr val="002060"/>
                </a:solidFill>
              </a:rPr>
              <a:t>Στη διοίκηση της μητρικής προκειμένου να αποκτήσει αληθινή εικόνα της περιουσιακής διάρθρωσης και των αποτελεσμάτων του ομίλου των εταιρειών. </a:t>
            </a:r>
          </a:p>
          <a:p>
            <a:pPr marL="571500" indent="-571500" algn="just">
              <a:buFont typeface="+mj-lt"/>
              <a:buAutoNum type="romanLcPeriod"/>
            </a:pPr>
            <a:r>
              <a:rPr lang="el-GR" sz="2800" dirty="0" smtClean="0">
                <a:solidFill>
                  <a:srgbClr val="FFFF00"/>
                </a:solidFill>
              </a:rPr>
              <a:t>Στους μετόχους που εκδηλώνουν ενδιαφέρον για την περιουσία του ομίλου των εταιρειών. </a:t>
            </a:r>
          </a:p>
          <a:p>
            <a:pPr marL="571500" indent="-571500" algn="just">
              <a:buFont typeface="+mj-lt"/>
              <a:buAutoNum type="romanLcPeriod"/>
            </a:pPr>
            <a:r>
              <a:rPr lang="el-GR" sz="2800" dirty="0" smtClean="0">
                <a:solidFill>
                  <a:srgbClr val="0000FF"/>
                </a:solidFill>
              </a:rPr>
              <a:t>Στους πιστωτές μακροπρόθεσμων δανείων (Τράπεζες) αφού οι ενοποιημένοι ισολογισμοί χρησιμεύουν ως βάση για τη διερεύνηση της χρηματοδοτήσεως του συγκροτήματος των εταιρειών. </a:t>
            </a:r>
            <a:endParaRPr lang="el-GR" sz="2800" dirty="0">
              <a:solidFill>
                <a:srgbClr val="0000FF"/>
              </a:solidFill>
            </a:endParaRPr>
          </a:p>
        </p:txBody>
      </p:sp>
      <p:sp>
        <p:nvSpPr>
          <p:cNvPr id="3" name="2 - Τίτλος"/>
          <p:cNvSpPr>
            <a:spLocks noGrp="1"/>
          </p:cNvSpPr>
          <p:nvPr>
            <p:ph type="title"/>
          </p:nvPr>
        </p:nvSpPr>
        <p:spPr>
          <a:xfrm>
            <a:off x="0" y="152400"/>
            <a:ext cx="9144000" cy="756320"/>
          </a:xfrm>
        </p:spPr>
        <p:txBody>
          <a:bodyPr>
            <a:normAutofit/>
          </a:bodyPr>
          <a:lstStyle/>
          <a:p>
            <a:pPr algn="ctr"/>
            <a:r>
              <a:rPr lang="el-GR" sz="3600" b="1" dirty="0" smtClean="0">
                <a:solidFill>
                  <a:srgbClr val="FF0000"/>
                </a:solidFill>
                <a:latin typeface="Calibri" pitchFamily="34" charset="0"/>
              </a:rPr>
              <a:t>Πλεονεκτήματα Ενοποιημένων Ισολογισμών (1)</a:t>
            </a:r>
            <a:endParaRPr lang="el-GR" sz="3600" dirty="0">
              <a:latin typeface="Calibri"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980728"/>
            <a:ext cx="8640960" cy="5472608"/>
          </a:xfrm>
        </p:spPr>
        <p:txBody>
          <a:bodyPr>
            <a:normAutofit/>
          </a:bodyPr>
          <a:lstStyle/>
          <a:p>
            <a:pPr algn="just"/>
            <a:r>
              <a:rPr lang="el-GR" dirty="0" smtClean="0">
                <a:solidFill>
                  <a:srgbClr val="FFC000"/>
                </a:solidFill>
              </a:rPr>
              <a:t>Από την σκοπιά του </a:t>
            </a:r>
            <a:r>
              <a:rPr lang="el-GR" b="1" u="sng" dirty="0" smtClean="0">
                <a:solidFill>
                  <a:srgbClr val="0000FF"/>
                </a:solidFill>
              </a:rPr>
              <a:t>επενδυτή – μετόχου</a:t>
            </a:r>
            <a:r>
              <a:rPr lang="el-GR" b="1" dirty="0" smtClean="0">
                <a:solidFill>
                  <a:srgbClr val="0000FF"/>
                </a:solidFill>
              </a:rPr>
              <a:t> </a:t>
            </a:r>
            <a:r>
              <a:rPr lang="el-GR" b="1" dirty="0" smtClean="0">
                <a:solidFill>
                  <a:srgbClr val="FFC000"/>
                </a:solidFill>
              </a:rPr>
              <a:t>δεν παρέχουν ικανοποιητική βάση της δυνατότητας διανομής μερισμάτων. Η πολιτική μερίσματος εξαρτάται από τα αδιανέμητα κέρδη, από τη σύνθεση του ενεργητικού και από τις οικονομικές προοπτικές της κάθε εταιρίας. </a:t>
            </a:r>
          </a:p>
          <a:p>
            <a:pPr algn="just"/>
            <a:r>
              <a:rPr lang="el-GR" dirty="0" smtClean="0">
                <a:solidFill>
                  <a:srgbClr val="002060"/>
                </a:solidFill>
              </a:rPr>
              <a:t>Από την σκοπιά </a:t>
            </a:r>
            <a:r>
              <a:rPr lang="el-GR" b="1" u="sng" dirty="0" smtClean="0">
                <a:solidFill>
                  <a:srgbClr val="C00000"/>
                </a:solidFill>
              </a:rPr>
              <a:t>των πιστωτών</a:t>
            </a:r>
            <a:r>
              <a:rPr lang="el-GR" b="1" dirty="0" smtClean="0">
                <a:solidFill>
                  <a:srgbClr val="C00000"/>
                </a:solidFill>
              </a:rPr>
              <a:t> </a:t>
            </a:r>
            <a:r>
              <a:rPr lang="el-GR" b="1" dirty="0" smtClean="0">
                <a:solidFill>
                  <a:srgbClr val="002060"/>
                </a:solidFill>
              </a:rPr>
              <a:t>αφού οι απαιτήσεις τους συνδέονται με την εταιρία του ομίλου και όχι με τον όμιλο των εταιριών. Τα στοιχεία του ενεργητικού που εμφανίζονται στον Ενοποιημένο Ισολογισμό του ομίλου μπορεί να μην είναι διαθέσιμα για την ικανοποίηση των πιστωτών και την εξόφληση των υποχρεώσεων κάθε επιχείρησης του ομίλου. </a:t>
            </a:r>
            <a:endParaRPr lang="el-GR" dirty="0">
              <a:solidFill>
                <a:srgbClr val="002060"/>
              </a:solidFill>
            </a:endParaRPr>
          </a:p>
        </p:txBody>
      </p:sp>
      <p:sp>
        <p:nvSpPr>
          <p:cNvPr id="3" name="2 - Τίτλος"/>
          <p:cNvSpPr>
            <a:spLocks noGrp="1"/>
          </p:cNvSpPr>
          <p:nvPr>
            <p:ph type="title"/>
          </p:nvPr>
        </p:nvSpPr>
        <p:spPr>
          <a:xfrm>
            <a:off x="0" y="152400"/>
            <a:ext cx="9144000" cy="756320"/>
          </a:xfrm>
        </p:spPr>
        <p:txBody>
          <a:bodyPr>
            <a:normAutofit/>
          </a:bodyPr>
          <a:lstStyle/>
          <a:p>
            <a:pPr algn="ctr"/>
            <a:r>
              <a:rPr lang="el-GR" sz="3600" b="1" dirty="0" smtClean="0">
                <a:solidFill>
                  <a:srgbClr val="FF0000"/>
                </a:solidFill>
                <a:latin typeface="Calibri" pitchFamily="34" charset="0"/>
              </a:rPr>
              <a:t>Μειονεκτήματα</a:t>
            </a:r>
            <a:r>
              <a:rPr lang="el-GR" sz="4000" b="1" dirty="0" smtClean="0">
                <a:solidFill>
                  <a:srgbClr val="FF0000"/>
                </a:solidFill>
                <a:latin typeface="Calibri" pitchFamily="34" charset="0"/>
              </a:rPr>
              <a:t> </a:t>
            </a:r>
            <a:r>
              <a:rPr lang="el-GR" sz="3600" b="1" dirty="0" smtClean="0">
                <a:solidFill>
                  <a:srgbClr val="FF0000"/>
                </a:solidFill>
                <a:latin typeface="Calibri" pitchFamily="34" charset="0"/>
              </a:rPr>
              <a:t>Ενοποιημένων Ισολογισμών</a:t>
            </a:r>
            <a:endParaRPr lang="el-GR" dirty="0">
              <a:latin typeface="Calibri"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7" name="Text Box 129"/>
          <p:cNvSpPr txBox="1">
            <a:spLocks noChangeArrowheads="1"/>
          </p:cNvSpPr>
          <p:nvPr/>
        </p:nvSpPr>
        <p:spPr bwMode="auto">
          <a:xfrm>
            <a:off x="0" y="2362200"/>
            <a:ext cx="896448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l-GR" altLang="el-GR" sz="2800" b="1" dirty="0" smtClean="0">
                <a:solidFill>
                  <a:srgbClr val="C00000"/>
                </a:solidFill>
              </a:rPr>
              <a:t>ΙΙΙ</a:t>
            </a:r>
            <a:r>
              <a:rPr lang="el-GR" altLang="el-GR" sz="2800" b="1" dirty="0">
                <a:solidFill>
                  <a:srgbClr val="C00000"/>
                </a:solidFill>
              </a:rPr>
              <a:t>. ΥΠΟΔΕΙΓΜΑ ΑΠΟΤΕΛΕΣΜΑΤΩΝ </a:t>
            </a:r>
            <a:r>
              <a:rPr lang="el-GR" altLang="el-GR" sz="2800" b="1" dirty="0" smtClean="0">
                <a:solidFill>
                  <a:srgbClr val="C00000"/>
                </a:solidFill>
              </a:rPr>
              <a:t>ΧΡΗΣΗΣ ή ΕΡΓΑΣΙΩΝ</a:t>
            </a:r>
            <a:endParaRPr lang="el-GR" altLang="el-GR" sz="2800" b="1" dirty="0">
              <a:solidFill>
                <a:srgbClr val="C00000"/>
              </a:solidFill>
            </a:endParaRPr>
          </a:p>
        </p:txBody>
      </p:sp>
      <p:sp>
        <p:nvSpPr>
          <p:cNvPr id="2178" name="Rectangle 130"/>
          <p:cNvSpPr>
            <a:spLocks noChangeArrowheads="1"/>
          </p:cNvSpPr>
          <p:nvPr/>
        </p:nvSpPr>
        <p:spPr bwMode="auto">
          <a:xfrm>
            <a:off x="179512" y="3200400"/>
            <a:ext cx="8784976" cy="914400"/>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2400" b="1" dirty="0" smtClean="0">
                <a:solidFill>
                  <a:srgbClr val="002060"/>
                </a:solidFill>
                <a:latin typeface="Calibri" pitchFamily="34" charset="0"/>
              </a:rPr>
              <a:t>ΣΥΝΟΛΟ ΕΣΟΔΩΝ – ΣΥΝΟΛΟ ΕΞΟΔΩΝ </a:t>
            </a:r>
            <a:r>
              <a:rPr lang="el-GR" altLang="el-GR" sz="2400" b="1" dirty="0">
                <a:solidFill>
                  <a:srgbClr val="002060"/>
                </a:solidFill>
                <a:latin typeface="Calibri" pitchFamily="34" charset="0"/>
              </a:rPr>
              <a:t>= ΚΑΘΑΡΟ ΚΕΡΔΟΣ</a:t>
            </a:r>
          </a:p>
        </p:txBody>
      </p:sp>
      <p:sp>
        <p:nvSpPr>
          <p:cNvPr id="2179" name="Rectangle 131"/>
          <p:cNvSpPr>
            <a:spLocks noChangeArrowheads="1"/>
          </p:cNvSpPr>
          <p:nvPr/>
        </p:nvSpPr>
        <p:spPr bwMode="auto">
          <a:xfrm>
            <a:off x="0" y="457200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l-GR" altLang="el-GR" sz="2800" b="1" dirty="0" smtClean="0">
                <a:solidFill>
                  <a:srgbClr val="7030A0"/>
                </a:solidFill>
              </a:rPr>
              <a:t>Ι</a:t>
            </a:r>
            <a:r>
              <a:rPr lang="en-US" altLang="el-GR" sz="2800" b="1" dirty="0" smtClean="0">
                <a:solidFill>
                  <a:srgbClr val="7030A0"/>
                </a:solidFill>
              </a:rPr>
              <a:t>V</a:t>
            </a:r>
            <a:r>
              <a:rPr lang="el-GR" altLang="el-GR" sz="2800" b="1" dirty="0" smtClean="0">
                <a:solidFill>
                  <a:srgbClr val="7030A0"/>
                </a:solidFill>
              </a:rPr>
              <a:t>. </a:t>
            </a:r>
            <a:r>
              <a:rPr lang="el-GR" altLang="el-GR" sz="2800" b="1" dirty="0">
                <a:solidFill>
                  <a:srgbClr val="7030A0"/>
                </a:solidFill>
              </a:rPr>
              <a:t>ΥΠΟΔΕΙΓΜΑ ΕΙΣΡΟΩΝ &amp; ΕΚΡΟΩΝ ΚΕΦΑΛΑΙΟΥ</a:t>
            </a:r>
          </a:p>
        </p:txBody>
      </p:sp>
      <p:sp>
        <p:nvSpPr>
          <p:cNvPr id="2180" name="Rectangle 132"/>
          <p:cNvSpPr>
            <a:spLocks noChangeArrowheads="1"/>
          </p:cNvSpPr>
          <p:nvPr/>
        </p:nvSpPr>
        <p:spPr bwMode="auto">
          <a:xfrm>
            <a:off x="179512" y="5257800"/>
            <a:ext cx="8784976" cy="9144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2000" b="1" dirty="0">
                <a:solidFill>
                  <a:srgbClr val="002060"/>
                </a:solidFill>
                <a:latin typeface="Calibri" pitchFamily="34" charset="0"/>
              </a:rPr>
              <a:t>ΕΙΣΡΟΕΣ </a:t>
            </a:r>
            <a:r>
              <a:rPr lang="el-GR" altLang="el-GR" sz="2000" b="1" dirty="0" smtClean="0">
                <a:solidFill>
                  <a:srgbClr val="002060"/>
                </a:solidFill>
                <a:latin typeface="Calibri" pitchFamily="34" charset="0"/>
              </a:rPr>
              <a:t>ΚΕΦΑΛΑΙΟΥ - ΕΚΡΟΕΣ ΚΕΦΑΛΑΙΟΥ = </a:t>
            </a:r>
            <a:r>
              <a:rPr lang="el-GR" altLang="el-GR" sz="2000" b="1" dirty="0">
                <a:solidFill>
                  <a:srgbClr val="002060"/>
                </a:solidFill>
                <a:latin typeface="Calibri" pitchFamily="34" charset="0"/>
              </a:rPr>
              <a:t>ΚΑΘΑΡΗ ΜΕΤΑΒΟΛΗ ΚΕΦΑΛΑΙΟΥ</a:t>
            </a:r>
            <a:endParaRPr lang="el-GR" altLang="el-GR" sz="2000" dirty="0">
              <a:solidFill>
                <a:srgbClr val="002060"/>
              </a:solidFill>
              <a:latin typeface="Calibri" pitchFamily="34" charset="0"/>
            </a:endParaRPr>
          </a:p>
        </p:txBody>
      </p:sp>
      <p:sp>
        <p:nvSpPr>
          <p:cNvPr id="2181" name="Rectangle 133"/>
          <p:cNvSpPr>
            <a:spLocks noChangeArrowheads="1"/>
          </p:cNvSpPr>
          <p:nvPr/>
        </p:nvSpPr>
        <p:spPr bwMode="auto">
          <a:xfrm>
            <a:off x="0" y="188641"/>
            <a:ext cx="89644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l-GR" altLang="el-GR" sz="2800" b="1" dirty="0" smtClean="0">
                <a:solidFill>
                  <a:srgbClr val="002060"/>
                </a:solidFill>
              </a:rPr>
              <a:t>ΥΠΟΔΕΙΓΜΑ ΧΡΗΜΑΤΟΟΙΚΟΝΟΜΙΚΗΣ </a:t>
            </a:r>
            <a:r>
              <a:rPr lang="el-GR" altLang="el-GR" sz="2800" b="1" dirty="0">
                <a:solidFill>
                  <a:srgbClr val="002060"/>
                </a:solidFill>
              </a:rPr>
              <a:t>ΘΕΣΗΣ</a:t>
            </a:r>
          </a:p>
        </p:txBody>
      </p:sp>
      <p:sp>
        <p:nvSpPr>
          <p:cNvPr id="2182" name="Rectangle 134"/>
          <p:cNvSpPr>
            <a:spLocks noChangeArrowheads="1"/>
          </p:cNvSpPr>
          <p:nvPr/>
        </p:nvSpPr>
        <p:spPr bwMode="auto">
          <a:xfrm>
            <a:off x="179512" y="1143000"/>
            <a:ext cx="8784976" cy="914400"/>
          </a:xfrm>
          <a:prstGeom prst="rect">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l-GR" altLang="el-GR" sz="2400" b="1" dirty="0">
                <a:latin typeface="Calibri" pitchFamily="34" charset="0"/>
              </a:rPr>
              <a:t>ΕΝΕΡΓΗΤΙΚΟ </a:t>
            </a:r>
            <a:r>
              <a:rPr lang="el-GR" altLang="el-GR" sz="2400" b="1" dirty="0" smtClean="0">
                <a:latin typeface="Calibri" pitchFamily="34" charset="0"/>
              </a:rPr>
              <a:t>- ΥΠΟΧΡΕΩΣΕΙΣ </a:t>
            </a:r>
            <a:r>
              <a:rPr lang="el-GR" altLang="el-GR" sz="2400" b="1" dirty="0">
                <a:latin typeface="Calibri" pitchFamily="34" charset="0"/>
              </a:rPr>
              <a:t>= ΚΑΘΑΡΑ </a:t>
            </a:r>
            <a:r>
              <a:rPr lang="el-GR" altLang="el-GR" sz="2400" b="1" dirty="0" smtClean="0">
                <a:latin typeface="Calibri" pitchFamily="34" charset="0"/>
              </a:rPr>
              <a:t>ΘΕΣΗ ή ΙΔΙΑ ΚΕΦΑΛΑΙΑ</a:t>
            </a:r>
            <a:endParaRPr lang="el-GR" altLang="el-GR" sz="2400" dirty="0">
              <a:latin typeface="Calibri" pitchFamily="34" charset="0"/>
            </a:endParaRPr>
          </a:p>
        </p:txBody>
      </p:sp>
    </p:spTree>
    <p:extLst>
      <p:ext uri="{BB962C8B-B14F-4D97-AF65-F5344CB8AC3E}">
        <p14:creationId xmlns:p14="http://schemas.microsoft.com/office/powerpoint/2010/main" val="68743584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562074"/>
          </a:xfrm>
        </p:spPr>
        <p:txBody>
          <a:bodyPr>
            <a:noAutofit/>
          </a:bodyPr>
          <a:lstStyle/>
          <a:p>
            <a:pPr algn="ctr"/>
            <a:r>
              <a:rPr lang="el-GR" sz="3600" b="1" dirty="0" smtClean="0">
                <a:solidFill>
                  <a:srgbClr val="FFC000"/>
                </a:solidFill>
                <a:latin typeface="Calibri" pitchFamily="34" charset="0"/>
              </a:rPr>
              <a:t>ΧΡΗΜΑΤΟΟΙΚΟΝΟΜΙΚΕΣ ΚΑΤΑΣΤΑΣΕΙΣ (1)</a:t>
            </a:r>
            <a:endParaRPr lang="el-GR" sz="3600" b="1" dirty="0">
              <a:solidFill>
                <a:srgbClr val="FFC000"/>
              </a:solidFill>
              <a:latin typeface="Calibri" pitchFamily="34" charset="0"/>
            </a:endParaRPr>
          </a:p>
        </p:txBody>
      </p:sp>
      <p:sp>
        <p:nvSpPr>
          <p:cNvPr id="3" name="2 - Θέση περιεχομένου"/>
          <p:cNvSpPr>
            <a:spLocks noGrp="1"/>
          </p:cNvSpPr>
          <p:nvPr>
            <p:ph idx="1"/>
          </p:nvPr>
        </p:nvSpPr>
        <p:spPr>
          <a:xfrm>
            <a:off x="323528" y="980728"/>
            <a:ext cx="8363272" cy="5544616"/>
          </a:xfrm>
        </p:spPr>
        <p:txBody>
          <a:bodyPr>
            <a:normAutofit/>
          </a:bodyPr>
          <a:lstStyle/>
          <a:p>
            <a:pPr algn="just"/>
            <a:r>
              <a:rPr lang="el-GR" sz="2800" dirty="0" smtClean="0"/>
              <a:t>Το βασικό υλικό της Ετήσιας Έκθεσης των Εταιρειών αποτελούν οι εκδιδόμενες Χρηματοοικονομικές Καταστάσεις. </a:t>
            </a:r>
          </a:p>
          <a:p>
            <a:pPr algn="just"/>
            <a:r>
              <a:rPr lang="el-GR" sz="2800" b="1" dirty="0" smtClean="0"/>
              <a:t>Οι Χρηματοοικονομικές Καταστάσεις </a:t>
            </a:r>
            <a:r>
              <a:rPr lang="el-GR" sz="2800" u="sng" dirty="0" smtClean="0"/>
              <a:t>ορίζονται</a:t>
            </a:r>
            <a:r>
              <a:rPr lang="el-GR" sz="2800" dirty="0" smtClean="0"/>
              <a:t> ως μια δομημένη απεικόνιση της οικονομικής θέσης και επίδοσης μιας οικονομικής οντότητας, χρήσιμη για τις οικονομικές αποφάσεις ενός ευρέος κύκλου χρηστών (κυρίως για να προεκτιμήσουν τις μελλοντικές ταμειακές ροές της).</a:t>
            </a:r>
            <a:endParaRPr lang="el-GR" sz="28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0" y="0"/>
            <a:ext cx="9144000" cy="620688"/>
          </a:xfrm>
        </p:spPr>
        <p:txBody>
          <a:bodyPr>
            <a:noAutofit/>
          </a:bodyPr>
          <a:lstStyle/>
          <a:p>
            <a:pPr algn="ctr"/>
            <a:r>
              <a:rPr lang="el-GR" sz="2800" b="1" dirty="0" smtClean="0"/>
              <a:t/>
            </a:r>
            <a:br>
              <a:rPr lang="el-GR" sz="2800" b="1" dirty="0" smtClean="0"/>
            </a:br>
            <a:r>
              <a:rPr lang="el-GR" sz="2800" b="1" dirty="0" smtClean="0"/>
              <a:t> </a:t>
            </a:r>
            <a:br>
              <a:rPr lang="el-GR" sz="2800" b="1" dirty="0" smtClean="0"/>
            </a:br>
            <a:r>
              <a:rPr lang="el-GR" sz="2800" b="1" dirty="0" smtClean="0"/>
              <a:t/>
            </a:r>
            <a:br>
              <a:rPr lang="el-GR" sz="2800" b="1" dirty="0" smtClean="0"/>
            </a:br>
            <a:r>
              <a:rPr lang="el-GR" sz="2800" b="1" dirty="0" smtClean="0"/>
              <a:t/>
            </a:r>
            <a:br>
              <a:rPr lang="el-GR" sz="2800" b="1" dirty="0" smtClean="0"/>
            </a:br>
            <a:r>
              <a:rPr lang="el-GR" sz="2800" b="1" dirty="0" smtClean="0"/>
              <a:t/>
            </a:r>
            <a:br>
              <a:rPr lang="el-GR" sz="2800" b="1" dirty="0" smtClean="0"/>
            </a:br>
            <a:r>
              <a:rPr lang="el-GR" sz="3600" b="1" dirty="0" smtClean="0">
                <a:solidFill>
                  <a:srgbClr val="FFC000"/>
                </a:solidFill>
                <a:latin typeface="Calibri" pitchFamily="34" charset="0"/>
              </a:rPr>
              <a:t>ΧΡΗΜΑΤΟΟΙΚΟΝΟΜΙΚΕΣ ΚΑΤΑΣΤΑΣΕΙΣ (2)</a:t>
            </a:r>
            <a:r>
              <a:rPr lang="el-GR" sz="3600" b="1" dirty="0" smtClean="0">
                <a:latin typeface="Calibri" pitchFamily="34" charset="0"/>
              </a:rPr>
              <a:t> </a:t>
            </a:r>
            <a:endParaRPr lang="el-GR" sz="3600" b="1" dirty="0">
              <a:solidFill>
                <a:schemeClr val="tx1"/>
              </a:solidFill>
              <a:latin typeface="Calibri" pitchFamily="34" charset="0"/>
            </a:endParaRPr>
          </a:p>
        </p:txBody>
      </p:sp>
      <p:sp>
        <p:nvSpPr>
          <p:cNvPr id="303107" name="Rectangle 3"/>
          <p:cNvSpPr>
            <a:spLocks noGrp="1" noChangeArrowheads="1"/>
          </p:cNvSpPr>
          <p:nvPr>
            <p:ph type="body" idx="1"/>
          </p:nvPr>
        </p:nvSpPr>
        <p:spPr>
          <a:xfrm>
            <a:off x="179512" y="692696"/>
            <a:ext cx="8784976" cy="6165304"/>
          </a:xfrm>
        </p:spPr>
        <p:txBody>
          <a:bodyPr>
            <a:noAutofit/>
          </a:bodyPr>
          <a:lstStyle/>
          <a:p>
            <a:pPr marL="0" indent="0" algn="just">
              <a:lnSpc>
                <a:spcPct val="90000"/>
              </a:lnSpc>
              <a:buNone/>
              <a:tabLst>
                <a:tab pos="96838" algn="l"/>
              </a:tabLst>
            </a:pPr>
            <a:r>
              <a:rPr lang="el-GR" sz="2600" dirty="0" smtClean="0">
                <a:solidFill>
                  <a:schemeClr val="bg1"/>
                </a:solidFill>
                <a:latin typeface="Calibri" pitchFamily="34" charset="0"/>
              </a:rPr>
              <a:t>Η </a:t>
            </a:r>
            <a:r>
              <a:rPr lang="el-GR" sz="2600" dirty="0">
                <a:solidFill>
                  <a:schemeClr val="bg1"/>
                </a:solidFill>
                <a:latin typeface="Calibri" pitchFamily="34" charset="0"/>
              </a:rPr>
              <a:t>διοίκηση των επιχειρήσεων μπορεί για δική της χρήση να συντάσσει οικονομικές καταστάσεις με πολλούς διαφορετικούς τρόπους που </a:t>
            </a:r>
            <a:r>
              <a:rPr lang="el-GR" sz="2600" dirty="0" smtClean="0">
                <a:solidFill>
                  <a:schemeClr val="bg1"/>
                </a:solidFill>
                <a:latin typeface="Calibri" pitchFamily="34" charset="0"/>
              </a:rPr>
              <a:t>υπηρετούν </a:t>
            </a:r>
            <a:r>
              <a:rPr lang="el-GR" sz="2600" dirty="0">
                <a:solidFill>
                  <a:schemeClr val="bg1"/>
                </a:solidFill>
                <a:latin typeface="Calibri" pitchFamily="34" charset="0"/>
              </a:rPr>
              <a:t>καλύτερα τους σκοπούς της εσωτερικής διοικήσεως.</a:t>
            </a:r>
          </a:p>
          <a:p>
            <a:pPr marL="0" indent="0" algn="just">
              <a:lnSpc>
                <a:spcPct val="90000"/>
              </a:lnSpc>
              <a:buFontTx/>
              <a:buNone/>
              <a:tabLst>
                <a:tab pos="96838" algn="l"/>
              </a:tabLst>
            </a:pPr>
            <a:r>
              <a:rPr lang="el-GR" sz="2600" dirty="0">
                <a:solidFill>
                  <a:schemeClr val="bg1"/>
                </a:solidFill>
                <a:latin typeface="Calibri" pitchFamily="34" charset="0"/>
              </a:rPr>
              <a:t>Όταν, όμως οι οικονομικές καταστάσεις προορίζονται για τους τρίτους </a:t>
            </a:r>
            <a:r>
              <a:rPr lang="el-GR" sz="2600" dirty="0" smtClean="0">
                <a:solidFill>
                  <a:schemeClr val="bg1"/>
                </a:solidFill>
                <a:latin typeface="Calibri" pitchFamily="34" charset="0"/>
              </a:rPr>
              <a:t>της επιχείρησης </a:t>
            </a:r>
            <a:r>
              <a:rPr lang="el-GR" sz="2600" dirty="0">
                <a:solidFill>
                  <a:schemeClr val="bg1"/>
                </a:solidFill>
                <a:latin typeface="Calibri" pitchFamily="34" charset="0"/>
              </a:rPr>
              <a:t>πρέπει να είναι σύμφωνα με τα Διεθνή Λογιστικά Πρότυπα.</a:t>
            </a:r>
          </a:p>
          <a:p>
            <a:pPr marL="0" indent="0" algn="just">
              <a:lnSpc>
                <a:spcPct val="90000"/>
              </a:lnSpc>
              <a:buFontTx/>
              <a:buNone/>
              <a:tabLst>
                <a:tab pos="96838" algn="l"/>
              </a:tabLst>
            </a:pPr>
            <a:r>
              <a:rPr lang="el-GR" sz="2600" dirty="0">
                <a:solidFill>
                  <a:schemeClr val="bg1"/>
                </a:solidFill>
                <a:latin typeface="Calibri" pitchFamily="34" charset="0"/>
              </a:rPr>
              <a:t>Στην χώρα μας οι επιχειρήσεις των οποίων οι μετοχές είναι </a:t>
            </a:r>
            <a:r>
              <a:rPr lang="el-GR" sz="2600" dirty="0" smtClean="0">
                <a:solidFill>
                  <a:schemeClr val="bg1"/>
                </a:solidFill>
                <a:latin typeface="Calibri" pitchFamily="34" charset="0"/>
              </a:rPr>
              <a:t>εισηγμένες στο </a:t>
            </a:r>
            <a:r>
              <a:rPr lang="el-GR" sz="2600" dirty="0">
                <a:solidFill>
                  <a:schemeClr val="bg1"/>
                </a:solidFill>
                <a:latin typeface="Calibri" pitchFamily="34" charset="0"/>
              </a:rPr>
              <a:t>χρηματιστήριο υποχρεούνται να δημοσιεύουν οικονομικές καταστάσεις από 1.1.2003 συμφωνά με τα Διεθνή Λογιστικά Πρότυπα. </a:t>
            </a:r>
          </a:p>
          <a:p>
            <a:pPr marL="0" indent="0" algn="just">
              <a:lnSpc>
                <a:spcPct val="90000"/>
              </a:lnSpc>
              <a:buFontTx/>
              <a:buNone/>
              <a:tabLst>
                <a:tab pos="96838" algn="l"/>
              </a:tabLst>
            </a:pPr>
            <a:r>
              <a:rPr lang="el-GR" sz="2600" dirty="0">
                <a:solidFill>
                  <a:schemeClr val="bg1"/>
                </a:solidFill>
                <a:latin typeface="Calibri" pitchFamily="34" charset="0"/>
              </a:rPr>
              <a:t>Οι δημοσιευόμενες οικονομικές καταστάσεις επειδή έχουν ως στόχο να  πληροφορήσουν τους χρηματοδότες των επιχειρήσεων (μετόχους, πιστωτές, τράπεζες κ.α.) ονομάζονται και χρηματοοικονομικές καταστάσεις. </a:t>
            </a:r>
          </a:p>
        </p:txBody>
      </p:sp>
    </p:spTree>
  </p:cSld>
  <p:clrMapOvr>
    <a:masterClrMapping/>
  </p:clrMapOvr>
  <p:transition advClick="0" advTm="5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52400"/>
            <a:ext cx="8229600" cy="468288"/>
          </a:xfrm>
        </p:spPr>
        <p:txBody>
          <a:bodyPr>
            <a:normAutofit fontScale="90000"/>
          </a:bodyPr>
          <a:lstStyle/>
          <a:p>
            <a:pPr algn="ctr"/>
            <a:endParaRPr lang="el-GR" b="1" dirty="0"/>
          </a:p>
        </p:txBody>
      </p:sp>
      <p:pic>
        <p:nvPicPr>
          <p:cNvPr id="1027" name="Picture 3"/>
          <p:cNvPicPr>
            <a:picLocks noGrp="1" noChangeAspect="1" noChangeArrowheads="1"/>
          </p:cNvPicPr>
          <p:nvPr>
            <p:ph idx="1"/>
          </p:nvPr>
        </p:nvPicPr>
        <p:blipFill>
          <a:blip r:embed="rId2" cstate="print"/>
          <a:srcRect/>
          <a:stretch>
            <a:fillRect/>
          </a:stretch>
        </p:blipFill>
        <p:spPr bwMode="auto">
          <a:xfrm>
            <a:off x="179512" y="188640"/>
            <a:ext cx="8640960" cy="63367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Autofit/>
          </a:bodyPr>
          <a:lstStyle/>
          <a:p>
            <a:pPr algn="ctr"/>
            <a:r>
              <a:rPr lang="el-GR" sz="3600" b="1" dirty="0" smtClean="0">
                <a:solidFill>
                  <a:srgbClr val="00B0F0"/>
                </a:solidFill>
              </a:rPr>
              <a:t>ΤΙ ΠΕΡΙΛΑΜΒΑΝΟΥΝ ΟΙ ΕΝΟΠΟΙΗΜΕΝΕΣ ΧΡΗΜΑΤΟΟΙΚΟΝΟΜΙΚΕΣ ΚΑΤΑΣΤΑΣΕΙΣ</a:t>
            </a:r>
            <a:endParaRPr lang="el-GR" sz="3600" b="1" dirty="0">
              <a:solidFill>
                <a:srgbClr val="00B0F0"/>
              </a:solidFill>
            </a:endParaRPr>
          </a:p>
        </p:txBody>
      </p:sp>
      <p:sp>
        <p:nvSpPr>
          <p:cNvPr id="3" name="2 - Θέση περιεχομένου"/>
          <p:cNvSpPr>
            <a:spLocks noGrp="1"/>
          </p:cNvSpPr>
          <p:nvPr>
            <p:ph idx="1"/>
          </p:nvPr>
        </p:nvSpPr>
        <p:spPr>
          <a:xfrm>
            <a:off x="251520" y="1600200"/>
            <a:ext cx="8640960" cy="4925144"/>
          </a:xfrm>
        </p:spPr>
        <p:txBody>
          <a:bodyPr>
            <a:normAutofit/>
          </a:bodyPr>
          <a:lstStyle/>
          <a:p>
            <a:pPr algn="just"/>
            <a:r>
              <a:rPr lang="el-GR" dirty="0" smtClean="0"/>
              <a:t>Ενοποιημένο Ισολογισμό, </a:t>
            </a:r>
          </a:p>
          <a:p>
            <a:pPr algn="just"/>
            <a:r>
              <a:rPr lang="el-GR" dirty="0" smtClean="0"/>
              <a:t>Ενοποιημένη  Κατάσταση Λογαριασμού Αποτελεσμάτων, </a:t>
            </a:r>
          </a:p>
          <a:p>
            <a:pPr algn="just"/>
            <a:r>
              <a:rPr lang="el-GR" dirty="0" smtClean="0"/>
              <a:t>Ενοποιημένη Κατάσταση Μεταβολών Ιδίων Κεφαλαίων (μόνο για Ομίλους που εφαρμόζουν τα ΔΛΠ ή/και έχουν εταιρίες εισηγμένες στο Χρηματιστήριο),</a:t>
            </a:r>
          </a:p>
          <a:p>
            <a:pPr algn="just"/>
            <a:r>
              <a:rPr lang="el-GR" dirty="0" smtClean="0"/>
              <a:t>Ενοποιημένη  Κατάσταση Χρηματοροών και </a:t>
            </a:r>
          </a:p>
          <a:p>
            <a:pPr algn="just"/>
            <a:r>
              <a:rPr lang="el-GR" dirty="0" smtClean="0"/>
              <a:t>Ενοποιημένο Προσάρτημα, </a:t>
            </a:r>
          </a:p>
          <a:p>
            <a:pPr algn="just"/>
            <a:r>
              <a:rPr lang="el-GR" dirty="0" smtClean="0"/>
              <a:t>Ενοποιημένη Έκθεση Διαχείρισης.</a:t>
            </a:r>
            <a:endParaRPr lang="el-GR"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αριθμού διαφάνειας 5"/>
          <p:cNvSpPr>
            <a:spLocks noGrp="1"/>
          </p:cNvSpPr>
          <p:nvPr>
            <p:ph type="sldNum" sz="quarter" idx="4294967295"/>
          </p:nvPr>
        </p:nvSpPr>
        <p:spPr>
          <a:xfrm>
            <a:off x="6553200" y="6245225"/>
            <a:ext cx="2133600" cy="476250"/>
          </a:xfrm>
          <a:prstGeom prst="rect">
            <a:avLst/>
          </a:prstGeom>
        </p:spPr>
        <p:txBody>
          <a:bodyPr/>
          <a:lstStyle/>
          <a:p>
            <a:fld id="{3B47ED4D-C485-4F93-9487-399ADDCAC662}" type="slidenum">
              <a:rPr lang="el-GR"/>
              <a:pPr/>
              <a:t>71</a:t>
            </a:fld>
            <a:endParaRPr lang="el-GR" dirty="0"/>
          </a:p>
        </p:txBody>
      </p:sp>
      <p:sp>
        <p:nvSpPr>
          <p:cNvPr id="443394" name="Rectangle 2"/>
          <p:cNvSpPr>
            <a:spLocks noGrp="1" noChangeArrowheads="1"/>
          </p:cNvSpPr>
          <p:nvPr>
            <p:ph type="title"/>
          </p:nvPr>
        </p:nvSpPr>
        <p:spPr>
          <a:xfrm>
            <a:off x="0" y="1"/>
            <a:ext cx="9144000" cy="764704"/>
          </a:xfrm>
        </p:spPr>
        <p:txBody>
          <a:bodyPr>
            <a:normAutofit fontScale="90000"/>
          </a:bodyPr>
          <a:lstStyle/>
          <a:p>
            <a:pPr algn="ctr"/>
            <a:r>
              <a:rPr lang="el-GR" b="1" u="sng" dirty="0" smtClean="0">
                <a:solidFill>
                  <a:schemeClr val="accent4">
                    <a:lumMod val="50000"/>
                  </a:schemeClr>
                </a:solidFill>
              </a:rPr>
              <a:t>ΙΣΟΛΟΓΙΣΜΟΣ</a:t>
            </a:r>
            <a:r>
              <a:rPr lang="el-GR" dirty="0" smtClean="0">
                <a:solidFill>
                  <a:schemeClr val="accent4">
                    <a:lumMod val="50000"/>
                  </a:schemeClr>
                </a:solidFill>
              </a:rPr>
              <a:t>  (</a:t>
            </a:r>
            <a:r>
              <a:rPr lang="el-GR" sz="6000" dirty="0" smtClean="0">
                <a:solidFill>
                  <a:schemeClr val="accent4">
                    <a:lumMod val="50000"/>
                  </a:schemeClr>
                </a:solidFill>
              </a:rPr>
              <a:t>1</a:t>
            </a:r>
            <a:r>
              <a:rPr lang="el-GR" dirty="0" smtClean="0">
                <a:solidFill>
                  <a:schemeClr val="accent4">
                    <a:lumMod val="50000"/>
                  </a:schemeClr>
                </a:solidFill>
              </a:rPr>
              <a:t>)</a:t>
            </a:r>
            <a:endParaRPr lang="el-GR" dirty="0">
              <a:solidFill>
                <a:schemeClr val="accent4">
                  <a:lumMod val="50000"/>
                </a:schemeClr>
              </a:solidFill>
            </a:endParaRPr>
          </a:p>
        </p:txBody>
      </p:sp>
      <p:sp>
        <p:nvSpPr>
          <p:cNvPr id="443395" name="Rectangle 3"/>
          <p:cNvSpPr>
            <a:spLocks noGrp="1" noChangeArrowheads="1"/>
          </p:cNvSpPr>
          <p:nvPr>
            <p:ph type="body" idx="1"/>
          </p:nvPr>
        </p:nvSpPr>
        <p:spPr>
          <a:xfrm>
            <a:off x="0" y="692696"/>
            <a:ext cx="9144000" cy="6165304"/>
          </a:xfrm>
        </p:spPr>
        <p:txBody>
          <a:bodyPr>
            <a:normAutofit/>
          </a:bodyPr>
          <a:lstStyle/>
          <a:p>
            <a:pPr algn="just">
              <a:lnSpc>
                <a:spcPct val="120000"/>
              </a:lnSpc>
              <a:spcBef>
                <a:spcPts val="600"/>
              </a:spcBef>
              <a:spcAft>
                <a:spcPts val="600"/>
              </a:spcAft>
            </a:pPr>
            <a:r>
              <a:rPr lang="el-GR" sz="3600" b="1" dirty="0"/>
              <a:t>Ο </a:t>
            </a:r>
            <a:r>
              <a:rPr lang="el-GR" sz="3600" b="1" dirty="0">
                <a:solidFill>
                  <a:schemeClr val="accent2"/>
                </a:solidFill>
              </a:rPr>
              <a:t>Ισολογισμός</a:t>
            </a:r>
            <a:r>
              <a:rPr lang="el-GR" sz="3600" b="1" dirty="0"/>
              <a:t> είναι η λογιστική κατάσταση που εμφανίζει </a:t>
            </a:r>
            <a:r>
              <a:rPr lang="el-GR" sz="3600" b="1" dirty="0">
                <a:solidFill>
                  <a:srgbClr val="2D64D3"/>
                </a:solidFill>
              </a:rPr>
              <a:t>συνοπτικά</a:t>
            </a:r>
            <a:r>
              <a:rPr lang="el-GR" sz="3600" b="1" dirty="0"/>
              <a:t>, με </a:t>
            </a:r>
            <a:r>
              <a:rPr lang="el-GR" sz="3600" b="1" dirty="0">
                <a:solidFill>
                  <a:schemeClr val="tx2"/>
                </a:solidFill>
              </a:rPr>
              <a:t>χρηματικές μονάδες</a:t>
            </a:r>
            <a:r>
              <a:rPr lang="el-GR" sz="3600" b="1" dirty="0"/>
              <a:t> και με βάση τις </a:t>
            </a:r>
            <a:r>
              <a:rPr lang="el-GR" sz="3600" b="1" dirty="0">
                <a:solidFill>
                  <a:schemeClr val="accent5">
                    <a:lumMod val="50000"/>
                  </a:schemeClr>
                </a:solidFill>
              </a:rPr>
              <a:t>γενικά παραδεκτές λογιστικές αρχές</a:t>
            </a:r>
            <a:r>
              <a:rPr lang="el-GR" sz="3600" b="1" dirty="0"/>
              <a:t>, τα στοιχεία του Ενεργητικού μιας λογιστικής μονάδας και τις πηγές προέλευσής τους (Παθητικό) σε μία </a:t>
            </a:r>
            <a:r>
              <a:rPr lang="el-GR" sz="3600" b="1" dirty="0">
                <a:solidFill>
                  <a:srgbClr val="FF870F"/>
                </a:solidFill>
              </a:rPr>
              <a:t>συγκεκριμένη χρονική </a:t>
            </a:r>
            <a:r>
              <a:rPr lang="el-GR" sz="3600" b="1" dirty="0" smtClean="0">
                <a:solidFill>
                  <a:srgbClr val="FF870F"/>
                </a:solidFill>
              </a:rPr>
              <a:t>στιγμή </a:t>
            </a:r>
            <a:r>
              <a:rPr lang="el-GR" sz="3600" b="1" dirty="0" smtClean="0">
                <a:solidFill>
                  <a:srgbClr val="C00000"/>
                </a:solidFill>
              </a:rPr>
              <a:t>(φωτογραφία).</a:t>
            </a:r>
            <a:endParaRPr lang="el-GR" sz="3600" b="1" dirty="0">
              <a:solidFill>
                <a:srgbClr val="C00000"/>
              </a:solidFill>
            </a:endParaRPr>
          </a:p>
          <a:p>
            <a:pPr algn="just">
              <a:lnSpc>
                <a:spcPct val="120000"/>
              </a:lnSpc>
              <a:spcBef>
                <a:spcPts val="600"/>
              </a:spcBef>
              <a:spcAft>
                <a:spcPts val="600"/>
              </a:spcAft>
            </a:pPr>
            <a:endParaRPr lang="el-GR" sz="3600" b="1" dirty="0"/>
          </a:p>
        </p:txBody>
      </p:sp>
    </p:spTree>
    <p:extLst>
      <p:ext uri="{BB962C8B-B14F-4D97-AF65-F5344CB8AC3E}">
        <p14:creationId xmlns:p14="http://schemas.microsoft.com/office/powerpoint/2010/main" val="295653305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44624"/>
            <a:ext cx="8229600" cy="720080"/>
          </a:xfrm>
        </p:spPr>
        <p:txBody>
          <a:bodyPr>
            <a:normAutofit fontScale="90000"/>
          </a:bodyPr>
          <a:lstStyle/>
          <a:p>
            <a:pPr algn="ctr"/>
            <a:r>
              <a:rPr lang="el-GR" sz="3600" b="1" dirty="0" smtClean="0">
                <a:solidFill>
                  <a:srgbClr val="7030A0"/>
                </a:solidFill>
              </a:rPr>
              <a:t>ΙΣΟΛΟΓΙΣΜΟΣ (</a:t>
            </a:r>
            <a:r>
              <a:rPr lang="el-GR" sz="6000" b="1" dirty="0" smtClean="0">
                <a:solidFill>
                  <a:srgbClr val="7030A0"/>
                </a:solidFill>
              </a:rPr>
              <a:t>2</a:t>
            </a:r>
            <a:r>
              <a:rPr lang="el-GR" sz="3600" b="1" dirty="0" smtClean="0">
                <a:solidFill>
                  <a:srgbClr val="7030A0"/>
                </a:solidFill>
              </a:rPr>
              <a:t>)</a:t>
            </a:r>
          </a:p>
        </p:txBody>
      </p:sp>
      <p:sp>
        <p:nvSpPr>
          <p:cNvPr id="16387" name="Rectangle 3"/>
          <p:cNvSpPr>
            <a:spLocks noGrp="1" noChangeArrowheads="1"/>
          </p:cNvSpPr>
          <p:nvPr>
            <p:ph type="body" idx="1"/>
          </p:nvPr>
        </p:nvSpPr>
        <p:spPr>
          <a:xfrm>
            <a:off x="0" y="692696"/>
            <a:ext cx="9144000" cy="6165304"/>
          </a:xfrm>
        </p:spPr>
        <p:txBody>
          <a:bodyPr/>
          <a:lstStyle/>
          <a:p>
            <a:pPr algn="just">
              <a:buFontTx/>
              <a:buNone/>
            </a:pPr>
            <a:r>
              <a:rPr lang="el-GR" b="1" u="sng" dirty="0" smtClean="0"/>
              <a:t>Απεικονίζει:</a:t>
            </a:r>
          </a:p>
          <a:p>
            <a:pPr algn="just"/>
            <a:r>
              <a:rPr lang="el-GR" b="1" dirty="0" smtClean="0">
                <a:solidFill>
                  <a:schemeClr val="bg1"/>
                </a:solidFill>
              </a:rPr>
              <a:t>Το ενεργητικό που περιλαμβάνει:</a:t>
            </a:r>
            <a:r>
              <a:rPr lang="el-GR" dirty="0" smtClean="0">
                <a:solidFill>
                  <a:schemeClr val="bg1"/>
                </a:solidFill>
              </a:rPr>
              <a:t> </a:t>
            </a:r>
            <a:r>
              <a:rPr lang="el-GR" b="1" dirty="0" smtClean="0">
                <a:solidFill>
                  <a:srgbClr val="0000FF"/>
                </a:solidFill>
              </a:rPr>
              <a:t>Α) Πάγια, </a:t>
            </a:r>
            <a:r>
              <a:rPr lang="el-GR" b="1" dirty="0" smtClean="0"/>
              <a:t>και </a:t>
            </a:r>
            <a:r>
              <a:rPr lang="el-GR" b="1" dirty="0" smtClean="0">
                <a:solidFill>
                  <a:srgbClr val="002060"/>
                </a:solidFill>
              </a:rPr>
              <a:t>Β) το Κυκλοφορούν Ενεργητικό (αποθέματα, απαιτήσεις, χρεόγραφα, διαθέσιμα).</a:t>
            </a:r>
          </a:p>
          <a:p>
            <a:pPr algn="just"/>
            <a:r>
              <a:rPr lang="el-GR" b="1" dirty="0" smtClean="0"/>
              <a:t>Ε = Πάγια + Κυκλοφορούν Ενεργητικό </a:t>
            </a:r>
          </a:p>
          <a:p>
            <a:pPr algn="just"/>
            <a:endParaRPr lang="el-GR" b="1" dirty="0" smtClean="0"/>
          </a:p>
          <a:p>
            <a:pPr algn="just"/>
            <a:r>
              <a:rPr lang="el-GR" b="1" dirty="0" smtClean="0">
                <a:solidFill>
                  <a:schemeClr val="bg1"/>
                </a:solidFill>
              </a:rPr>
              <a:t>Το Παθητικό που περιλαμβάνει:</a:t>
            </a:r>
            <a:r>
              <a:rPr lang="el-GR" dirty="0" smtClean="0">
                <a:solidFill>
                  <a:schemeClr val="bg1"/>
                </a:solidFill>
              </a:rPr>
              <a:t> </a:t>
            </a:r>
            <a:r>
              <a:rPr lang="en-US" b="1" dirty="0" smtClean="0">
                <a:solidFill>
                  <a:srgbClr val="C00000"/>
                </a:solidFill>
              </a:rPr>
              <a:t>i</a:t>
            </a:r>
            <a:r>
              <a:rPr lang="el-GR" b="1" dirty="0" smtClean="0">
                <a:solidFill>
                  <a:srgbClr val="C00000"/>
                </a:solidFill>
              </a:rPr>
              <a:t>) ίδια κεφάλαια της επιχείρησης</a:t>
            </a:r>
            <a:r>
              <a:rPr lang="en-US" b="1" dirty="0" smtClean="0">
                <a:solidFill>
                  <a:srgbClr val="C00000"/>
                </a:solidFill>
              </a:rPr>
              <a:t>,</a:t>
            </a:r>
            <a:r>
              <a:rPr lang="el-GR" b="1" dirty="0" smtClean="0"/>
              <a:t> </a:t>
            </a:r>
            <a:r>
              <a:rPr lang="en-US" b="1" dirty="0" smtClean="0">
                <a:solidFill>
                  <a:srgbClr val="7030A0"/>
                </a:solidFill>
              </a:rPr>
              <a:t>ii</a:t>
            </a:r>
            <a:r>
              <a:rPr lang="el-GR" b="1" dirty="0" smtClean="0">
                <a:solidFill>
                  <a:srgbClr val="7030A0"/>
                </a:solidFill>
              </a:rPr>
              <a:t>) μακροπρόθεσμες υποχρεώσεις και τέλος </a:t>
            </a:r>
            <a:r>
              <a:rPr lang="en-US" b="1" dirty="0" smtClean="0">
                <a:solidFill>
                  <a:srgbClr val="FFC000"/>
                </a:solidFill>
              </a:rPr>
              <a:t>iii</a:t>
            </a:r>
            <a:r>
              <a:rPr lang="el-GR" b="1" dirty="0" smtClean="0">
                <a:solidFill>
                  <a:srgbClr val="FFC000"/>
                </a:solidFill>
              </a:rPr>
              <a:t>) βραχυπρόθεσμες υποχρεώσεις σε προμηθευτές, δάνεια σε τράπεζες, λοιπές υποχρεώσεις. </a:t>
            </a:r>
          </a:p>
          <a:p>
            <a:pPr algn="just"/>
            <a:r>
              <a:rPr lang="el-GR" b="1" dirty="0" smtClean="0"/>
              <a:t>Π=Ι.Κ.+Μ.Υ.+Β.Υ. </a:t>
            </a:r>
          </a:p>
          <a:p>
            <a:r>
              <a:rPr lang="el-GR" b="1" dirty="0" smtClean="0"/>
              <a:t>Ε=Π</a:t>
            </a:r>
            <a:br>
              <a:rPr lang="el-GR" b="1" dirty="0" smtClean="0"/>
            </a:br>
            <a:endParaRPr lang="el-GR" b="1" dirty="0"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700" name="Rectangle 4"/>
          <p:cNvSpPr>
            <a:spLocks noGrp="1" noChangeArrowheads="1"/>
          </p:cNvSpPr>
          <p:nvPr>
            <p:ph type="title"/>
          </p:nvPr>
        </p:nvSpPr>
        <p:spPr>
          <a:xfrm>
            <a:off x="250825" y="188640"/>
            <a:ext cx="8604250" cy="576064"/>
          </a:xfrm>
          <a:noFill/>
          <a:ln/>
        </p:spPr>
        <p:txBody>
          <a:bodyPr>
            <a:normAutofit fontScale="90000"/>
          </a:bodyPr>
          <a:lstStyle/>
          <a:p>
            <a:pPr algn="ctr"/>
            <a:r>
              <a:rPr lang="el-GR" sz="3200" b="1" dirty="0">
                <a:solidFill>
                  <a:srgbClr val="C00000"/>
                </a:solidFill>
              </a:rPr>
              <a:t>ΟΜΑΔΟΠΟΙΗΣΗ ΣΤΟΙΧΕΙΩΝ </a:t>
            </a:r>
            <a:r>
              <a:rPr lang="el-GR" sz="3200" b="1" dirty="0" smtClean="0">
                <a:solidFill>
                  <a:srgbClr val="C00000"/>
                </a:solidFill>
              </a:rPr>
              <a:t>ΙΣΟΛΟΓΙΣΜΟΥ</a:t>
            </a:r>
            <a:endParaRPr lang="el-GR" sz="3200" b="1" dirty="0">
              <a:solidFill>
                <a:srgbClr val="C00000"/>
              </a:solidFill>
            </a:endParaRPr>
          </a:p>
        </p:txBody>
      </p:sp>
      <p:sp>
        <p:nvSpPr>
          <p:cNvPr id="285701" name="Rectangle 5"/>
          <p:cNvSpPr>
            <a:spLocks noGrp="1" noChangeArrowheads="1"/>
          </p:cNvSpPr>
          <p:nvPr>
            <p:ph type="body" idx="1"/>
          </p:nvPr>
        </p:nvSpPr>
        <p:spPr>
          <a:xfrm>
            <a:off x="179512" y="836712"/>
            <a:ext cx="8964488" cy="5472608"/>
          </a:xfrm>
          <a:noFill/>
          <a:ln/>
        </p:spPr>
        <p:txBody>
          <a:bodyPr>
            <a:normAutofit/>
          </a:bodyPr>
          <a:lstStyle/>
          <a:p>
            <a:pPr algn="ctr">
              <a:buFont typeface="Wingdings" pitchFamily="2" charset="2"/>
              <a:buNone/>
            </a:pPr>
            <a:r>
              <a:rPr lang="el-GR" dirty="0"/>
              <a:t>	</a:t>
            </a:r>
            <a:r>
              <a:rPr lang="el-GR" sz="2400" dirty="0"/>
              <a:t>Για την ευκολότερη μελέτη και την άντληση περισσότερων πληροφοριών, τα στοιχεία του ισολογισμού ταξινομούνται σε ομάδες. Η ομαδοποίηση αφορά τα στοιχεία του ενεργητικού και του παθητικού.</a:t>
            </a:r>
          </a:p>
          <a:p>
            <a:pPr algn="ctr">
              <a:buFont typeface="Wingdings" pitchFamily="2" charset="2"/>
              <a:buNone/>
            </a:pPr>
            <a:r>
              <a:rPr lang="el-GR" sz="2400" b="1" dirty="0"/>
              <a:t>ΟΜΑΔΟΠΟΙΗΣΗ</a:t>
            </a:r>
          </a:p>
          <a:p>
            <a:pPr>
              <a:buFont typeface="Wingdings" pitchFamily="2" charset="2"/>
              <a:buNone/>
            </a:pPr>
            <a:r>
              <a:rPr lang="el-GR" sz="2400" dirty="0"/>
              <a:t>      Ενεργητικό				</a:t>
            </a:r>
            <a:r>
              <a:rPr lang="el-GR" sz="2400" dirty="0" smtClean="0"/>
              <a:t>		Παθητικό</a:t>
            </a:r>
            <a:endParaRPr lang="el-GR" sz="2400" dirty="0"/>
          </a:p>
          <a:p>
            <a:pPr>
              <a:buFont typeface="Wingdings" pitchFamily="2" charset="2"/>
              <a:buNone/>
            </a:pPr>
            <a:endParaRPr lang="el-GR" sz="2400" dirty="0"/>
          </a:p>
          <a:p>
            <a:pPr>
              <a:buFont typeface="Wingdings" pitchFamily="2" charset="2"/>
              <a:buNone/>
            </a:pPr>
            <a:endParaRPr lang="el-GR" sz="2400" dirty="0"/>
          </a:p>
          <a:p>
            <a:pPr>
              <a:buFont typeface="Wingdings" pitchFamily="2" charset="2"/>
              <a:buNone/>
            </a:pPr>
            <a:endParaRPr lang="el-GR" sz="2400" dirty="0"/>
          </a:p>
          <a:p>
            <a:pPr>
              <a:buFont typeface="Wingdings" pitchFamily="2" charset="2"/>
              <a:buNone/>
            </a:pPr>
            <a:endParaRPr lang="el-GR" sz="2400" dirty="0"/>
          </a:p>
          <a:p>
            <a:pPr>
              <a:buFont typeface="Wingdings" pitchFamily="2" charset="2"/>
              <a:buNone/>
            </a:pPr>
            <a:r>
              <a:rPr lang="el-GR" sz="1500" dirty="0"/>
              <a:t>Διαθέσιμο ενεργητικό </a:t>
            </a:r>
            <a:r>
              <a:rPr lang="el-GR" sz="1200" dirty="0"/>
              <a:t>(ταμείο κ.τ.λ.)</a:t>
            </a:r>
            <a:r>
              <a:rPr lang="el-GR" sz="1500" dirty="0"/>
              <a:t>			Βραχυπρόθεσμο Παθητικό </a:t>
            </a:r>
            <a:r>
              <a:rPr lang="el-GR" sz="1200" dirty="0"/>
              <a:t>(προμηθευτές κ.τ.λ.)</a:t>
            </a:r>
          </a:p>
          <a:p>
            <a:pPr>
              <a:buFont typeface="Wingdings" pitchFamily="2" charset="2"/>
              <a:buNone/>
            </a:pPr>
            <a:r>
              <a:rPr lang="el-GR" sz="1500" dirty="0"/>
              <a:t>Κυκλοφορούν </a:t>
            </a:r>
            <a:r>
              <a:rPr lang="el-GR" sz="1500" dirty="0" smtClean="0"/>
              <a:t>ενεργητικό </a:t>
            </a:r>
            <a:r>
              <a:rPr lang="el-GR" sz="1200" dirty="0"/>
              <a:t>(εμπ/τα κ.τ.λ.)</a:t>
            </a:r>
            <a:r>
              <a:rPr lang="el-GR" sz="1500" dirty="0"/>
              <a:t>	</a:t>
            </a:r>
            <a:r>
              <a:rPr lang="el-GR" sz="1500" dirty="0" smtClean="0"/>
              <a:t>	Μακροπρόθεσμο </a:t>
            </a:r>
            <a:r>
              <a:rPr lang="el-GR" sz="1500" dirty="0"/>
              <a:t>Παθητικό </a:t>
            </a:r>
            <a:r>
              <a:rPr lang="el-GR" sz="1200" dirty="0"/>
              <a:t>(ομολογιακά δάνεια κ.τ.λ.)</a:t>
            </a:r>
          </a:p>
          <a:p>
            <a:pPr>
              <a:buFont typeface="Wingdings" pitchFamily="2" charset="2"/>
              <a:buNone/>
            </a:pPr>
            <a:r>
              <a:rPr lang="el-GR" sz="1500" dirty="0"/>
              <a:t>Πάγιο ενεργητικό </a:t>
            </a:r>
            <a:r>
              <a:rPr lang="el-GR" sz="1200" dirty="0"/>
              <a:t>(ακίνητα,  μηχανήματα κ.τ.λ.)</a:t>
            </a:r>
          </a:p>
        </p:txBody>
      </p:sp>
      <p:sp>
        <p:nvSpPr>
          <p:cNvPr id="285702" name="Cloud"/>
          <p:cNvSpPr>
            <a:spLocks noChangeAspect="1" noEditPoints="1" noChangeArrowheads="1"/>
          </p:cNvSpPr>
          <p:nvPr/>
        </p:nvSpPr>
        <p:spPr bwMode="auto">
          <a:xfrm>
            <a:off x="251520" y="3356992"/>
            <a:ext cx="3095625" cy="16557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eaLnBrk="1" hangingPunct="1"/>
            <a:r>
              <a:rPr lang="el-GR" b="1" i="1" dirty="0">
                <a:solidFill>
                  <a:schemeClr val="bg2"/>
                </a:solidFill>
                <a:effectLst>
                  <a:outerShdw blurRad="38100" dist="38100" dir="2700000" algn="tl">
                    <a:srgbClr val="FFFFFF"/>
                  </a:outerShdw>
                </a:effectLst>
                <a:latin typeface="Times New Roman" pitchFamily="18" charset="0"/>
              </a:rPr>
              <a:t>Ταξινομούνται με βάση το κριτήριο της ρευστότητας της </a:t>
            </a:r>
            <a:endParaRPr lang="el-GR" b="1" i="1" dirty="0">
              <a:effectLst>
                <a:outerShdw blurRad="38100" dist="38100" dir="2700000" algn="tl">
                  <a:srgbClr val="000000"/>
                </a:outerShdw>
              </a:effectLst>
              <a:latin typeface="Times New Roman" pitchFamily="18" charset="0"/>
            </a:endParaRPr>
          </a:p>
        </p:txBody>
      </p:sp>
      <p:sp>
        <p:nvSpPr>
          <p:cNvPr id="285703" name="Cloud"/>
          <p:cNvSpPr>
            <a:spLocks noChangeAspect="1" noEditPoints="1" noChangeArrowheads="1"/>
          </p:cNvSpPr>
          <p:nvPr/>
        </p:nvSpPr>
        <p:spPr bwMode="auto">
          <a:xfrm>
            <a:off x="5580112" y="3284984"/>
            <a:ext cx="3311525" cy="16557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eaLnBrk="1" hangingPunct="1"/>
            <a:r>
              <a:rPr lang="el-GR" b="1" i="1" dirty="0">
                <a:solidFill>
                  <a:schemeClr val="bg2"/>
                </a:solidFill>
                <a:effectLst>
                  <a:outerShdw blurRad="38100" dist="38100" dir="2700000" algn="tl">
                    <a:srgbClr val="FFFFFF"/>
                  </a:outerShdw>
                </a:effectLst>
                <a:latin typeface="Times New Roman" pitchFamily="18" charset="0"/>
              </a:rPr>
              <a:t>Ταξινομούνται με βάση το κριτήριο της ληκτότητας των υποχρεώσεων</a:t>
            </a:r>
            <a:endParaRPr lang="el-GR" b="1" i="1" dirty="0">
              <a:effectLst>
                <a:outerShdw blurRad="38100" dist="38100" dir="2700000" algn="tl">
                  <a:srgbClr val="000000"/>
                </a:outerShdw>
              </a:effectLst>
              <a:latin typeface="Times New Roman" pitchFamily="18" charset="0"/>
            </a:endParaRPr>
          </a:p>
        </p:txBody>
      </p:sp>
      <p:sp>
        <p:nvSpPr>
          <p:cNvPr id="285704" name="Freeform 8"/>
          <p:cNvSpPr>
            <a:spLocks/>
          </p:cNvSpPr>
          <p:nvPr/>
        </p:nvSpPr>
        <p:spPr bwMode="auto">
          <a:xfrm>
            <a:off x="2483768" y="2924944"/>
            <a:ext cx="792162" cy="215900"/>
          </a:xfrm>
          <a:custGeom>
            <a:avLst/>
            <a:gdLst/>
            <a:ahLst/>
            <a:cxnLst>
              <a:cxn ang="0">
                <a:pos x="730" y="0"/>
              </a:cxn>
              <a:cxn ang="0">
                <a:pos x="0" y="310"/>
              </a:cxn>
            </a:cxnLst>
            <a:rect l="0" t="0" r="r" b="b"/>
            <a:pathLst>
              <a:path w="730" h="310">
                <a:moveTo>
                  <a:pt x="730" y="0"/>
                </a:moveTo>
                <a:lnTo>
                  <a:pt x="0" y="310"/>
                </a:lnTo>
              </a:path>
            </a:pathLst>
          </a:custGeom>
          <a:noFill/>
          <a:ln w="9525">
            <a:solidFill>
              <a:schemeClr val="tx1"/>
            </a:solidFill>
            <a:round/>
            <a:headEnd type="none" w="med" len="med"/>
            <a:tailEnd type="triangle" w="med" len="med"/>
          </a:ln>
          <a:effectLst/>
        </p:spPr>
        <p:txBody>
          <a:bodyPr wrap="none"/>
          <a:lstStyle/>
          <a:p>
            <a:endParaRPr lang="el-GR" dirty="0"/>
          </a:p>
        </p:txBody>
      </p:sp>
      <p:sp>
        <p:nvSpPr>
          <p:cNvPr id="285705" name="Line 9"/>
          <p:cNvSpPr>
            <a:spLocks noChangeShapeType="1"/>
          </p:cNvSpPr>
          <p:nvPr/>
        </p:nvSpPr>
        <p:spPr bwMode="auto">
          <a:xfrm>
            <a:off x="6228184" y="2780928"/>
            <a:ext cx="792163" cy="288925"/>
          </a:xfrm>
          <a:prstGeom prst="line">
            <a:avLst/>
          </a:prstGeom>
          <a:noFill/>
          <a:ln w="9525">
            <a:solidFill>
              <a:schemeClr val="tx1"/>
            </a:solidFill>
            <a:round/>
            <a:headEnd/>
            <a:tailEnd type="triangle" w="med" len="med"/>
          </a:ln>
          <a:effectLst/>
        </p:spPr>
        <p:txBody>
          <a:bodyPr wrap="none"/>
          <a:lstStyle/>
          <a:p>
            <a:endParaRPr lang="el-GR" dirty="0"/>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a:xfrm>
            <a:off x="0" y="0"/>
            <a:ext cx="9144000" cy="980728"/>
          </a:xfrm>
        </p:spPr>
        <p:txBody>
          <a:bodyPr anchor="ctr">
            <a:normAutofit/>
          </a:bodyPr>
          <a:lstStyle/>
          <a:p>
            <a:pPr algn="ctr"/>
            <a:r>
              <a:rPr lang="el-GR" sz="3600" b="1" u="sng" dirty="0" smtClean="0">
                <a:solidFill>
                  <a:srgbClr val="FFFF00"/>
                </a:solidFill>
              </a:rPr>
              <a:t>ΚΑΤΑΣΤΑΣΗ ΑΠΟΤΕΛΕΣΜΑΤΩΝ ΧΡΗΣΗΣ</a:t>
            </a:r>
            <a:endParaRPr lang="en-GB" sz="3600" b="1" u="sng" dirty="0">
              <a:solidFill>
                <a:srgbClr val="FFFF00"/>
              </a:solidFill>
            </a:endParaRPr>
          </a:p>
        </p:txBody>
      </p:sp>
      <p:sp>
        <p:nvSpPr>
          <p:cNvPr id="423939" name="Rectangle 3"/>
          <p:cNvSpPr>
            <a:spLocks noGrp="1" noChangeArrowheads="1"/>
          </p:cNvSpPr>
          <p:nvPr>
            <p:ph type="body" idx="1"/>
          </p:nvPr>
        </p:nvSpPr>
        <p:spPr>
          <a:xfrm>
            <a:off x="251520" y="836712"/>
            <a:ext cx="8712968" cy="5832648"/>
          </a:xfrm>
        </p:spPr>
        <p:txBody>
          <a:bodyPr>
            <a:normAutofit fontScale="92500" lnSpcReduction="20000"/>
          </a:bodyPr>
          <a:lstStyle/>
          <a:p>
            <a:pPr algn="just">
              <a:spcBef>
                <a:spcPts val="600"/>
              </a:spcBef>
              <a:spcAft>
                <a:spcPts val="600"/>
              </a:spcAft>
              <a:buFontTx/>
              <a:buNone/>
            </a:pPr>
            <a:r>
              <a:rPr lang="el-GR" b="1" dirty="0"/>
              <a:t>	</a:t>
            </a:r>
            <a:r>
              <a:rPr lang="el-GR" sz="3200" b="1" dirty="0">
                <a:solidFill>
                  <a:srgbClr val="0000FF"/>
                </a:solidFill>
              </a:rPr>
              <a:t>Κατάσταση Αποτελεσμάτων Χρήσης (ΚΑΧ) ονομάζεται η λογιστική κατάσταση στην οποία συσχετίζονται περιληπτικά, με βάση τις παραδεκτές λογιστικές αρχές, οι </a:t>
            </a:r>
            <a:r>
              <a:rPr lang="el-GR" sz="3200" b="1" dirty="0">
                <a:solidFill>
                  <a:srgbClr val="7030A0"/>
                </a:solidFill>
              </a:rPr>
              <a:t>προσδιοριστικοί παράγοντες του αποτελέσματος</a:t>
            </a:r>
            <a:r>
              <a:rPr lang="el-GR" sz="3200" b="1" dirty="0"/>
              <a:t> </a:t>
            </a:r>
            <a:r>
              <a:rPr lang="el-GR" sz="3200" b="1" dirty="0">
                <a:solidFill>
                  <a:schemeClr val="bg1"/>
                </a:solidFill>
              </a:rPr>
              <a:t>που πραγματοποιήθηκε σε μία λογιστική χρήση. </a:t>
            </a:r>
            <a:endParaRPr lang="el-GR" sz="3200" b="1" dirty="0" smtClean="0">
              <a:solidFill>
                <a:schemeClr val="bg1"/>
              </a:solidFill>
            </a:endParaRPr>
          </a:p>
          <a:p>
            <a:pPr>
              <a:defRPr/>
            </a:pPr>
            <a:r>
              <a:rPr lang="el-GR" sz="3200" b="1" dirty="0" smtClean="0">
                <a:solidFill>
                  <a:srgbClr val="C00000"/>
                </a:solidFill>
                <a:cs typeface="Arial" pitchFamily="34" charset="0"/>
              </a:rPr>
              <a:t>Τα αποτελέσματα της επιχείρησης εξαρτώνται από το ύψος των εσόδων και των εξόδων, το κόστος των κεφαλαίων και των αγαθών. Ο συνδυασμός αυτών των στοιχείων δείχνει το κέρδος ή τη ζημιά της επιχείρησης για ένα συγκεκριμένο χρονικό διάστημα. </a:t>
            </a:r>
            <a:r>
              <a:rPr lang="el-GR" sz="3200" b="1" dirty="0" smtClean="0"/>
              <a:t>Παρουσιάζονται εκτός των άλλων οι πωλήσεις, το κόστος πωληθέντων και το </a:t>
            </a:r>
            <a:r>
              <a:rPr lang="el-GR" sz="3200" b="1" dirty="0" smtClean="0">
                <a:solidFill>
                  <a:srgbClr val="002060"/>
                </a:solidFill>
              </a:rPr>
              <a:t>μικτό κέρδος.</a:t>
            </a:r>
          </a:p>
          <a:p>
            <a:pPr>
              <a:defRPr/>
            </a:pPr>
            <a:endParaRPr lang="el-GR" sz="3200" b="1" dirty="0" smtClean="0">
              <a:solidFill>
                <a:srgbClr val="006600"/>
              </a:solidFill>
              <a:cs typeface="Arial" pitchFamily="34" charset="0"/>
            </a:endParaRPr>
          </a:p>
          <a:p>
            <a:pPr algn="just">
              <a:spcBef>
                <a:spcPts val="600"/>
              </a:spcBef>
              <a:spcAft>
                <a:spcPts val="600"/>
              </a:spcAft>
              <a:buFontTx/>
              <a:buNone/>
            </a:pPr>
            <a:endParaRPr lang="en-GB" sz="3200" b="1" dirty="0"/>
          </a:p>
        </p:txBody>
      </p:sp>
    </p:spTree>
    <p:extLst>
      <p:ext uri="{BB962C8B-B14F-4D97-AF65-F5344CB8AC3E}">
        <p14:creationId xmlns:p14="http://schemas.microsoft.com/office/powerpoint/2010/main" val="1576182373"/>
      </p:ext>
    </p:extLst>
  </p:cSld>
  <p:clrMapOvr>
    <a:masterClrMapping/>
  </p:clrMapOvr>
  <p:transition>
    <p:split orient="vert" dir="in"/>
    <p:sndAc>
      <p:stSnd>
        <p:snd r:embed="rId3" name="Προσπέραση.wav"/>
      </p:stSnd>
    </p:sndAc>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5 - Θέση αριθμού διαφάνειας"/>
          <p:cNvSpPr>
            <a:spLocks noGrp="1"/>
          </p:cNvSpPr>
          <p:nvPr>
            <p:ph type="sldNum" sz="quarter" idx="4294967295"/>
          </p:nvPr>
        </p:nvSpPr>
        <p:spPr>
          <a:xfrm>
            <a:off x="6553200" y="6248400"/>
            <a:ext cx="1905000" cy="457200"/>
          </a:xfrm>
          <a:prstGeom prst="rect">
            <a:avLst/>
          </a:prstGeom>
        </p:spPr>
        <p:txBody>
          <a:bodyPr/>
          <a:lstStyle/>
          <a:p>
            <a:fld id="{E3F588DD-132E-4D09-90CD-6B66DA1F0262}" type="slidenum">
              <a:rPr lang="el-GR"/>
              <a:pPr/>
              <a:t>75</a:t>
            </a:fld>
            <a:endParaRPr lang="el-GR" dirty="0"/>
          </a:p>
        </p:txBody>
      </p:sp>
      <p:sp>
        <p:nvSpPr>
          <p:cNvPr id="138242" name="Rectangle 2"/>
          <p:cNvSpPr>
            <a:spLocks noGrp="1" noChangeArrowheads="1"/>
          </p:cNvSpPr>
          <p:nvPr>
            <p:ph type="title"/>
          </p:nvPr>
        </p:nvSpPr>
        <p:spPr>
          <a:xfrm>
            <a:off x="684213" y="333375"/>
            <a:ext cx="7772400" cy="515938"/>
          </a:xfrm>
        </p:spPr>
        <p:txBody>
          <a:bodyPr>
            <a:normAutofit fontScale="90000"/>
          </a:bodyPr>
          <a:lstStyle/>
          <a:p>
            <a:pPr algn="ctr"/>
            <a:r>
              <a:rPr lang="el-GR" sz="3200" b="1" dirty="0">
                <a:solidFill>
                  <a:srgbClr val="0000FF"/>
                </a:solidFill>
              </a:rPr>
              <a:t>ΕΣΟΔΑ</a:t>
            </a:r>
            <a:r>
              <a:rPr lang="el-GR" sz="3200" b="1" dirty="0"/>
              <a:t> - </a:t>
            </a:r>
            <a:r>
              <a:rPr lang="el-GR" sz="3200" b="1" dirty="0">
                <a:solidFill>
                  <a:srgbClr val="FF0000"/>
                </a:solidFill>
              </a:rPr>
              <a:t>ΕΞΟΔΑ</a:t>
            </a:r>
            <a:r>
              <a:rPr lang="el-GR" sz="4000" dirty="0">
                <a:solidFill>
                  <a:srgbClr val="FF0000"/>
                </a:solidFill>
              </a:rPr>
              <a:t> </a:t>
            </a:r>
            <a:endParaRPr lang="en-US" sz="4000" dirty="0">
              <a:solidFill>
                <a:srgbClr val="FF0000"/>
              </a:solidFill>
            </a:endParaRPr>
          </a:p>
        </p:txBody>
      </p:sp>
      <p:sp>
        <p:nvSpPr>
          <p:cNvPr id="138243" name="Rectangle 3"/>
          <p:cNvSpPr>
            <a:spLocks noGrp="1" noChangeArrowheads="1"/>
          </p:cNvSpPr>
          <p:nvPr>
            <p:ph type="body" idx="1"/>
          </p:nvPr>
        </p:nvSpPr>
        <p:spPr>
          <a:xfrm>
            <a:off x="685800" y="1484313"/>
            <a:ext cx="7772400" cy="4611687"/>
          </a:xfrm>
        </p:spPr>
        <p:txBody>
          <a:bodyPr/>
          <a:lstStyle/>
          <a:p>
            <a:pPr marL="609600" indent="-609600">
              <a:buFont typeface="Wingdings" pitchFamily="2" charset="2"/>
              <a:buAutoNum type="arabicPeriod"/>
            </a:pPr>
            <a:endParaRPr lang="el-GR" dirty="0"/>
          </a:p>
          <a:p>
            <a:pPr marL="609600" indent="-609600">
              <a:buFont typeface="Wingdings" pitchFamily="2" charset="2"/>
              <a:buNone/>
            </a:pPr>
            <a:endParaRPr lang="el-GR" dirty="0"/>
          </a:p>
          <a:p>
            <a:pPr marL="609600" indent="-609600"/>
            <a:endParaRPr lang="en-US" dirty="0"/>
          </a:p>
        </p:txBody>
      </p:sp>
      <p:sp>
        <p:nvSpPr>
          <p:cNvPr id="138244" name="Rectangle 4"/>
          <p:cNvSpPr>
            <a:spLocks noChangeArrowheads="1"/>
          </p:cNvSpPr>
          <p:nvPr/>
        </p:nvSpPr>
        <p:spPr bwMode="auto">
          <a:xfrm>
            <a:off x="1042988" y="1773238"/>
            <a:ext cx="6697662" cy="3668712"/>
          </a:xfrm>
          <a:prstGeom prst="rect">
            <a:avLst/>
          </a:prstGeom>
          <a:noFill/>
          <a:ln w="9525" algn="ctr">
            <a:noFill/>
            <a:miter lim="800000"/>
            <a:headEnd/>
            <a:tailEnd/>
          </a:ln>
          <a:effectLst/>
        </p:spPr>
        <p:txBody>
          <a:bodyPr>
            <a:spAutoFit/>
          </a:bodyPr>
          <a:lstStyle/>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a:p>
            <a:pPr algn="l" eaLnBrk="1" hangingPunct="1">
              <a:spcBef>
                <a:spcPct val="20000"/>
              </a:spcBef>
              <a:buClr>
                <a:schemeClr val="accent2"/>
              </a:buClr>
              <a:buSzPct val="80000"/>
              <a:buFont typeface="Wingdings" pitchFamily="2" charset="2"/>
              <a:buChar char="l"/>
            </a:pPr>
            <a:endParaRPr lang="el-GR" dirty="0"/>
          </a:p>
        </p:txBody>
      </p:sp>
      <p:sp>
        <p:nvSpPr>
          <p:cNvPr id="138247" name="Rectangle 7"/>
          <p:cNvSpPr>
            <a:spLocks noChangeArrowheads="1"/>
          </p:cNvSpPr>
          <p:nvPr/>
        </p:nvSpPr>
        <p:spPr bwMode="auto">
          <a:xfrm>
            <a:off x="251520" y="1052513"/>
            <a:ext cx="8640959" cy="5256807"/>
          </a:xfrm>
          <a:prstGeom prst="rect">
            <a:avLst/>
          </a:prstGeom>
          <a:noFill/>
          <a:ln w="9525">
            <a:noFill/>
            <a:miter lim="800000"/>
            <a:headEnd/>
            <a:tailEnd/>
          </a:ln>
          <a:effectLst/>
        </p:spPr>
        <p:txBody>
          <a:bodyPr/>
          <a:lstStyle/>
          <a:p>
            <a:pPr marL="609600" indent="-609600" algn="l" eaLnBrk="1" hangingPunct="1">
              <a:spcBef>
                <a:spcPct val="20000"/>
              </a:spcBef>
              <a:buClr>
                <a:schemeClr val="accent2"/>
              </a:buClr>
              <a:buSzPct val="80000"/>
              <a:buFont typeface="Wingdings" pitchFamily="2" charset="2"/>
              <a:buChar char="l"/>
            </a:pPr>
            <a:r>
              <a:rPr lang="el-GR" sz="2400" b="1" i="1" dirty="0">
                <a:effectLst>
                  <a:outerShdw blurRad="38100" dist="38100" dir="2700000" algn="tl">
                    <a:srgbClr val="000000"/>
                  </a:outerShdw>
                </a:effectLst>
                <a:latin typeface="Times New Roman" pitchFamily="18" charset="0"/>
              </a:rPr>
              <a:t>Έσοδο </a:t>
            </a:r>
            <a:r>
              <a:rPr lang="el-GR" sz="2400" i="1" dirty="0">
                <a:effectLst>
                  <a:outerShdw blurRad="38100" dist="38100" dir="2700000" algn="tl">
                    <a:srgbClr val="000000"/>
                  </a:outerShdw>
                </a:effectLst>
                <a:latin typeface="Times New Roman" pitchFamily="18" charset="0"/>
              </a:rPr>
              <a:t>είναι κάθε </a:t>
            </a:r>
            <a:r>
              <a:rPr lang="el-GR" sz="2400" b="1" i="1" dirty="0">
                <a:solidFill>
                  <a:srgbClr val="0000CC"/>
                </a:solidFill>
                <a:latin typeface="Times New Roman" pitchFamily="18" charset="0"/>
              </a:rPr>
              <a:t>αύξηση</a:t>
            </a:r>
            <a:r>
              <a:rPr lang="el-GR" sz="2400" i="1" dirty="0">
                <a:effectLst>
                  <a:outerShdw blurRad="38100" dist="38100" dir="2700000" algn="tl">
                    <a:srgbClr val="000000"/>
                  </a:outerShdw>
                </a:effectLst>
                <a:latin typeface="Times New Roman" pitchFamily="18" charset="0"/>
              </a:rPr>
              <a:t> της καθαρής θέσης μιας οικονομικής μονάδας η οποία προέρχεται από τις δραστηριότητες της</a:t>
            </a:r>
          </a:p>
          <a:p>
            <a:pPr marL="609600" indent="-609600" algn="l" eaLnBrk="1" hangingPunct="1">
              <a:spcBef>
                <a:spcPct val="20000"/>
              </a:spcBef>
              <a:buClr>
                <a:schemeClr val="accent2"/>
              </a:buClr>
              <a:buSzPct val="80000"/>
              <a:buFont typeface="Wingdings" pitchFamily="2" charset="2"/>
              <a:buNone/>
            </a:pPr>
            <a:r>
              <a:rPr lang="el-GR" sz="2400" dirty="0">
                <a:latin typeface="Times New Roman" pitchFamily="18" charset="0"/>
              </a:rPr>
              <a:t>          </a:t>
            </a:r>
          </a:p>
          <a:p>
            <a:pPr marL="609600" indent="-609600" algn="l" eaLnBrk="1" hangingPunct="1">
              <a:spcBef>
                <a:spcPct val="20000"/>
              </a:spcBef>
              <a:buClr>
                <a:schemeClr val="accent2"/>
              </a:buClr>
              <a:buSzPct val="80000"/>
              <a:buFont typeface="Wingdings" pitchFamily="2" charset="2"/>
              <a:buNone/>
            </a:pPr>
            <a:endParaRPr lang="el-GR" sz="2400" dirty="0" smtClean="0">
              <a:latin typeface="Times New Roman" pitchFamily="18" charset="0"/>
            </a:endParaRPr>
          </a:p>
          <a:p>
            <a:pPr marL="609600" indent="-609600" algn="l" eaLnBrk="1" hangingPunct="1">
              <a:spcBef>
                <a:spcPct val="20000"/>
              </a:spcBef>
              <a:buClr>
                <a:schemeClr val="accent2"/>
              </a:buClr>
              <a:buSzPct val="80000"/>
              <a:buFont typeface="Wingdings" pitchFamily="2" charset="2"/>
              <a:buNone/>
            </a:pPr>
            <a:r>
              <a:rPr lang="el-GR" sz="2400" b="1" dirty="0" smtClean="0">
                <a:solidFill>
                  <a:schemeClr val="bg1"/>
                </a:solidFill>
                <a:latin typeface="Times New Roman" pitchFamily="18" charset="0"/>
              </a:rPr>
              <a:t>Λειτουργικά ή Οργανικά </a:t>
            </a:r>
            <a:r>
              <a:rPr lang="el-GR" sz="2400" dirty="0" smtClean="0">
                <a:latin typeface="Times New Roman" pitchFamily="18" charset="0"/>
              </a:rPr>
              <a:t>       </a:t>
            </a:r>
            <a:r>
              <a:rPr lang="el-GR" sz="2400" b="1" dirty="0" smtClean="0">
                <a:solidFill>
                  <a:srgbClr val="C00000"/>
                </a:solidFill>
                <a:latin typeface="Times New Roman" pitchFamily="18" charset="0"/>
              </a:rPr>
              <a:t>Μη </a:t>
            </a:r>
            <a:r>
              <a:rPr lang="el-GR" sz="2400" b="1" dirty="0">
                <a:solidFill>
                  <a:srgbClr val="C00000"/>
                </a:solidFill>
                <a:latin typeface="Times New Roman" pitchFamily="18" charset="0"/>
              </a:rPr>
              <a:t>λειτουργικά </a:t>
            </a:r>
            <a:r>
              <a:rPr lang="el-GR" sz="2400" b="1" dirty="0" smtClean="0">
                <a:solidFill>
                  <a:srgbClr val="C00000"/>
                </a:solidFill>
                <a:latin typeface="Times New Roman" pitchFamily="18" charset="0"/>
              </a:rPr>
              <a:t>έσοδα ή Ανόργανα</a:t>
            </a:r>
            <a:endParaRPr lang="el-GR" sz="2400" b="1" dirty="0">
              <a:solidFill>
                <a:srgbClr val="C00000"/>
              </a:solidFill>
              <a:latin typeface="Times New Roman" pitchFamily="18" charset="0"/>
            </a:endParaRPr>
          </a:p>
          <a:p>
            <a:pPr marL="609600" indent="-609600" algn="l" eaLnBrk="1" hangingPunct="1">
              <a:spcBef>
                <a:spcPct val="20000"/>
              </a:spcBef>
              <a:buClr>
                <a:schemeClr val="accent2"/>
              </a:buClr>
              <a:buSzPct val="80000"/>
              <a:buFont typeface="Wingdings" pitchFamily="2" charset="2"/>
              <a:buNone/>
            </a:pPr>
            <a:r>
              <a:rPr lang="el-GR" sz="1000" b="1" dirty="0">
                <a:solidFill>
                  <a:srgbClr val="0000CC"/>
                </a:solidFill>
                <a:latin typeface="Times New Roman" pitchFamily="18" charset="0"/>
              </a:rPr>
              <a:t>(Τα έσοδα προέρχονται από την κύρια δραστηριότητα της οικ. μονάδας)  </a:t>
            </a:r>
            <a:r>
              <a:rPr lang="el-GR" sz="1000" dirty="0" smtClean="0">
                <a:latin typeface="Times New Roman" pitchFamily="18" charset="0"/>
              </a:rPr>
              <a:t> </a:t>
            </a:r>
            <a:r>
              <a:rPr lang="el-GR" sz="1000" dirty="0">
                <a:solidFill>
                  <a:srgbClr val="C00000"/>
                </a:solidFill>
                <a:latin typeface="Times New Roman" pitchFamily="18" charset="0"/>
              </a:rPr>
              <a:t>(Προέρχονται από δευτερεύουσες ή άλλες δραστηριότητες και </a:t>
            </a:r>
            <a:r>
              <a:rPr lang="el-GR" sz="1000" dirty="0" smtClean="0">
                <a:solidFill>
                  <a:srgbClr val="C00000"/>
                </a:solidFill>
                <a:latin typeface="Times New Roman" pitchFamily="18" charset="0"/>
              </a:rPr>
              <a:t>δεν </a:t>
            </a:r>
            <a:r>
              <a:rPr lang="el-GR" sz="1000" dirty="0">
                <a:solidFill>
                  <a:srgbClr val="C00000"/>
                </a:solidFill>
                <a:latin typeface="Times New Roman" pitchFamily="18" charset="0"/>
              </a:rPr>
              <a:t>συνδέονται με την </a:t>
            </a:r>
            <a:endParaRPr lang="el-GR" sz="1000" dirty="0" smtClean="0">
              <a:solidFill>
                <a:srgbClr val="C00000"/>
              </a:solidFill>
              <a:latin typeface="Times New Roman" pitchFamily="18" charset="0"/>
            </a:endParaRPr>
          </a:p>
          <a:p>
            <a:pPr marL="609600" indent="-609600" algn="l" eaLnBrk="1" hangingPunct="1">
              <a:spcBef>
                <a:spcPct val="20000"/>
              </a:spcBef>
              <a:buClr>
                <a:schemeClr val="accent2"/>
              </a:buClr>
              <a:buSzPct val="80000"/>
              <a:buFont typeface="Wingdings" pitchFamily="2" charset="2"/>
              <a:buNone/>
            </a:pPr>
            <a:r>
              <a:rPr lang="el-GR" sz="1000" dirty="0" smtClean="0">
                <a:solidFill>
                  <a:srgbClr val="C00000"/>
                </a:solidFill>
                <a:latin typeface="Times New Roman" pitchFamily="18" charset="0"/>
              </a:rPr>
              <a:t>							κύρια </a:t>
            </a:r>
            <a:r>
              <a:rPr lang="el-GR" sz="1000" dirty="0">
                <a:solidFill>
                  <a:srgbClr val="C00000"/>
                </a:solidFill>
                <a:latin typeface="Times New Roman" pitchFamily="18" charset="0"/>
              </a:rPr>
              <a:t>δραστηριότητα)</a:t>
            </a:r>
          </a:p>
          <a:p>
            <a:pPr marL="609600" indent="-609600" algn="l" eaLnBrk="1" hangingPunct="1">
              <a:spcBef>
                <a:spcPct val="20000"/>
              </a:spcBef>
              <a:buClr>
                <a:schemeClr val="accent2"/>
              </a:buClr>
              <a:buSzPct val="80000"/>
              <a:buFont typeface="Wingdings" pitchFamily="2" charset="2"/>
              <a:buNone/>
            </a:pPr>
            <a:r>
              <a:rPr lang="el-GR" sz="2400" i="1" dirty="0">
                <a:effectLst>
                  <a:outerShdw blurRad="38100" dist="38100" dir="2700000" algn="tl">
                    <a:srgbClr val="000000"/>
                  </a:outerShdw>
                </a:effectLst>
                <a:latin typeface="Times New Roman" pitchFamily="18" charset="0"/>
              </a:rPr>
              <a:t>----------------------------------------------------------------------------</a:t>
            </a:r>
            <a:r>
              <a:rPr lang="el-GR" sz="2400" b="1" i="1" dirty="0">
                <a:effectLst>
                  <a:outerShdw blurRad="38100" dist="38100" dir="2700000" algn="tl">
                    <a:srgbClr val="000000"/>
                  </a:outerShdw>
                </a:effectLst>
                <a:latin typeface="Times New Roman" pitchFamily="18" charset="0"/>
              </a:rPr>
              <a:t>Έξοδο</a:t>
            </a:r>
            <a:r>
              <a:rPr lang="el-GR" sz="2400" i="1" dirty="0">
                <a:effectLst>
                  <a:outerShdw blurRad="38100" dist="38100" dir="2700000" algn="tl">
                    <a:srgbClr val="000000"/>
                  </a:outerShdw>
                </a:effectLst>
                <a:latin typeface="Times New Roman" pitchFamily="18" charset="0"/>
              </a:rPr>
              <a:t> είναι κάθε </a:t>
            </a:r>
            <a:r>
              <a:rPr lang="el-GR" sz="2400" b="1" i="1" dirty="0">
                <a:solidFill>
                  <a:srgbClr val="FF0000"/>
                </a:solidFill>
                <a:effectLst>
                  <a:outerShdw blurRad="38100" dist="38100" dir="2700000" algn="tl">
                    <a:srgbClr val="000000">
                      <a:alpha val="43137"/>
                    </a:srgbClr>
                  </a:outerShdw>
                </a:effectLst>
                <a:latin typeface="Times New Roman" pitchFamily="18" charset="0"/>
              </a:rPr>
              <a:t>μείωση</a:t>
            </a:r>
            <a:r>
              <a:rPr lang="el-GR" sz="2400" i="1" dirty="0">
                <a:effectLst>
                  <a:outerShdw blurRad="38100" dist="38100" dir="2700000" algn="tl">
                    <a:srgbClr val="000000"/>
                  </a:outerShdw>
                </a:effectLst>
                <a:latin typeface="Times New Roman" pitchFamily="18" charset="0"/>
              </a:rPr>
              <a:t> της καθαρής θέσης μιας οικονομικής μονάδας η οποία προέρχεται από τις δραστηριότητες της</a:t>
            </a:r>
          </a:p>
          <a:p>
            <a:pPr marL="609600" indent="-609600" algn="l" eaLnBrk="1" hangingPunct="1">
              <a:spcBef>
                <a:spcPct val="20000"/>
              </a:spcBef>
              <a:buClr>
                <a:schemeClr val="accent2"/>
              </a:buClr>
              <a:buSzPct val="80000"/>
              <a:buFont typeface="Wingdings" pitchFamily="2" charset="2"/>
              <a:buChar char="l"/>
            </a:pPr>
            <a:endParaRPr lang="el-GR" sz="2400" i="1" dirty="0">
              <a:effectLst>
                <a:outerShdw blurRad="38100" dist="38100" dir="2700000" algn="tl">
                  <a:srgbClr val="000000"/>
                </a:outerShdw>
              </a:effectLst>
              <a:latin typeface="Times New Roman" pitchFamily="18" charset="0"/>
            </a:endParaRPr>
          </a:p>
          <a:p>
            <a:pPr marL="609600" indent="-609600" algn="l" eaLnBrk="1" hangingPunct="1">
              <a:spcBef>
                <a:spcPct val="20000"/>
              </a:spcBef>
              <a:buClr>
                <a:schemeClr val="accent2"/>
              </a:buClr>
              <a:buSzPct val="80000"/>
              <a:buFont typeface="Wingdings" pitchFamily="2" charset="2"/>
              <a:buNone/>
            </a:pPr>
            <a:r>
              <a:rPr lang="el-GR" sz="2200" b="1" dirty="0" smtClean="0">
                <a:solidFill>
                  <a:srgbClr val="006600"/>
                </a:solidFill>
                <a:latin typeface="Times New Roman" pitchFamily="18" charset="0"/>
              </a:rPr>
              <a:t>Λειτουργικά</a:t>
            </a:r>
            <a:r>
              <a:rPr lang="el-GR" sz="2200" b="1" dirty="0" smtClean="0">
                <a:latin typeface="Times New Roman" pitchFamily="18" charset="0"/>
              </a:rPr>
              <a:t> </a:t>
            </a:r>
            <a:r>
              <a:rPr lang="el-GR" sz="2200" b="1" dirty="0" smtClean="0">
                <a:solidFill>
                  <a:srgbClr val="006600"/>
                </a:solidFill>
                <a:latin typeface="Times New Roman" pitchFamily="18" charset="0"/>
              </a:rPr>
              <a:t>ή Οργανικά Έξοδα </a:t>
            </a:r>
            <a:r>
              <a:rPr lang="el-GR" sz="2200" b="1" dirty="0">
                <a:solidFill>
                  <a:schemeClr val="tx2">
                    <a:lumMod val="50000"/>
                  </a:schemeClr>
                </a:solidFill>
                <a:latin typeface="Times New Roman" pitchFamily="18" charset="0"/>
              </a:rPr>
              <a:t>Μη λειτουργικά </a:t>
            </a:r>
            <a:r>
              <a:rPr lang="el-GR" sz="2200" b="1" dirty="0" smtClean="0">
                <a:solidFill>
                  <a:schemeClr val="tx2">
                    <a:lumMod val="50000"/>
                  </a:schemeClr>
                </a:solidFill>
                <a:latin typeface="Times New Roman" pitchFamily="18" charset="0"/>
              </a:rPr>
              <a:t>ή Ανόργανα έξοδα </a:t>
            </a:r>
            <a:endParaRPr lang="en-US" sz="2200" b="1" dirty="0">
              <a:solidFill>
                <a:schemeClr val="tx2">
                  <a:lumMod val="50000"/>
                </a:schemeClr>
              </a:solidFill>
              <a:latin typeface="Times New Roman" pitchFamily="18" charset="0"/>
            </a:endParaRPr>
          </a:p>
        </p:txBody>
      </p:sp>
      <p:sp>
        <p:nvSpPr>
          <p:cNvPr id="138250" name="AutoShape 10"/>
          <p:cNvSpPr>
            <a:spLocks noChangeArrowheads="1"/>
          </p:cNvSpPr>
          <p:nvPr/>
        </p:nvSpPr>
        <p:spPr bwMode="auto">
          <a:xfrm>
            <a:off x="1763688" y="2060848"/>
            <a:ext cx="485775" cy="504825"/>
          </a:xfrm>
          <a:prstGeom prst="downArrow">
            <a:avLst>
              <a:gd name="adj1" fmla="val 50000"/>
              <a:gd name="adj2" fmla="val 25980"/>
            </a:avLst>
          </a:prstGeom>
          <a:solidFill>
            <a:schemeClr val="folHlink"/>
          </a:solidFill>
          <a:ln w="9525" algn="ctr">
            <a:solidFill>
              <a:schemeClr val="tx1"/>
            </a:solidFill>
            <a:miter lim="800000"/>
            <a:headEnd/>
            <a:tailEnd/>
          </a:ln>
          <a:effectLst/>
        </p:spPr>
        <p:txBody>
          <a:bodyPr wrap="none" anchor="ctr"/>
          <a:lstStyle/>
          <a:p>
            <a:endParaRPr lang="el-GR" dirty="0"/>
          </a:p>
        </p:txBody>
      </p:sp>
      <p:sp>
        <p:nvSpPr>
          <p:cNvPr id="138252" name="AutoShape 12"/>
          <p:cNvSpPr>
            <a:spLocks noChangeArrowheads="1"/>
          </p:cNvSpPr>
          <p:nvPr/>
        </p:nvSpPr>
        <p:spPr bwMode="auto">
          <a:xfrm>
            <a:off x="6372200" y="1988840"/>
            <a:ext cx="485775" cy="504825"/>
          </a:xfrm>
          <a:prstGeom prst="downArrow">
            <a:avLst>
              <a:gd name="adj1" fmla="val 50000"/>
              <a:gd name="adj2" fmla="val 25980"/>
            </a:avLst>
          </a:prstGeom>
          <a:solidFill>
            <a:schemeClr val="folHlink"/>
          </a:solidFill>
          <a:ln w="9525" algn="ctr">
            <a:solidFill>
              <a:schemeClr val="tx1"/>
            </a:solidFill>
            <a:miter lim="800000"/>
            <a:headEnd/>
            <a:tailEnd/>
          </a:ln>
          <a:effectLst/>
        </p:spPr>
        <p:txBody>
          <a:bodyPr wrap="none" anchor="ctr"/>
          <a:lstStyle/>
          <a:p>
            <a:endParaRPr lang="el-GR" dirty="0"/>
          </a:p>
        </p:txBody>
      </p:sp>
      <p:sp>
        <p:nvSpPr>
          <p:cNvPr id="138253" name="AutoShape 13"/>
          <p:cNvSpPr>
            <a:spLocks noChangeArrowheads="1"/>
          </p:cNvSpPr>
          <p:nvPr/>
        </p:nvSpPr>
        <p:spPr bwMode="auto">
          <a:xfrm>
            <a:off x="1979712" y="4725144"/>
            <a:ext cx="485775" cy="504825"/>
          </a:xfrm>
          <a:prstGeom prst="downArrow">
            <a:avLst>
              <a:gd name="adj1" fmla="val 50000"/>
              <a:gd name="adj2" fmla="val 25980"/>
            </a:avLst>
          </a:prstGeom>
          <a:solidFill>
            <a:schemeClr val="accent1"/>
          </a:solidFill>
          <a:ln w="9525" algn="ctr">
            <a:solidFill>
              <a:schemeClr val="tx1"/>
            </a:solidFill>
            <a:miter lim="800000"/>
            <a:headEnd/>
            <a:tailEnd/>
          </a:ln>
          <a:effectLst/>
        </p:spPr>
        <p:txBody>
          <a:bodyPr wrap="none" anchor="ctr"/>
          <a:lstStyle/>
          <a:p>
            <a:endParaRPr lang="el-GR" dirty="0">
              <a:solidFill>
                <a:srgbClr val="00B050"/>
              </a:solidFill>
            </a:endParaRPr>
          </a:p>
        </p:txBody>
      </p:sp>
      <p:sp>
        <p:nvSpPr>
          <p:cNvPr id="138254" name="AutoShape 14"/>
          <p:cNvSpPr>
            <a:spLocks noChangeArrowheads="1"/>
          </p:cNvSpPr>
          <p:nvPr/>
        </p:nvSpPr>
        <p:spPr bwMode="auto">
          <a:xfrm>
            <a:off x="6300192" y="4725144"/>
            <a:ext cx="485775" cy="504825"/>
          </a:xfrm>
          <a:prstGeom prst="downArrow">
            <a:avLst>
              <a:gd name="adj1" fmla="val 50000"/>
              <a:gd name="adj2" fmla="val 25980"/>
            </a:avLst>
          </a:prstGeom>
          <a:solidFill>
            <a:schemeClr val="accent1"/>
          </a:solidFill>
          <a:ln w="9525" algn="ctr">
            <a:solidFill>
              <a:schemeClr val="tx1"/>
            </a:solidFill>
            <a:miter lim="800000"/>
            <a:headEnd/>
            <a:tailEnd/>
          </a:ln>
          <a:effectLst/>
        </p:spPr>
        <p:txBody>
          <a:bodyPr wrap="none" anchor="ctr"/>
          <a:lstStyle/>
          <a:p>
            <a:endParaRPr lang="el-GR" dirty="0"/>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αριθμού διαφάνειας"/>
          <p:cNvSpPr>
            <a:spLocks noGrp="1"/>
          </p:cNvSpPr>
          <p:nvPr>
            <p:ph type="sldNum" sz="quarter" idx="4294967295"/>
          </p:nvPr>
        </p:nvSpPr>
        <p:spPr>
          <a:xfrm>
            <a:off x="6553200" y="6243638"/>
            <a:ext cx="2133600" cy="457200"/>
          </a:xfrm>
          <a:prstGeom prst="rect">
            <a:avLst/>
          </a:prstGeom>
        </p:spPr>
        <p:txBody>
          <a:bodyPr/>
          <a:lstStyle/>
          <a:p>
            <a:pPr>
              <a:defRPr/>
            </a:pPr>
            <a:fld id="{00A9622C-33E8-4DF8-A304-A2631F8768CA}" type="slidenum">
              <a:rPr lang="el-GR" altLang="en-US"/>
              <a:pPr>
                <a:defRPr/>
              </a:pPr>
              <a:t>76</a:t>
            </a:fld>
            <a:endParaRPr lang="el-GR" altLang="en-US" dirty="0"/>
          </a:p>
        </p:txBody>
      </p:sp>
      <p:sp>
        <p:nvSpPr>
          <p:cNvPr id="4100" name="Rectangle 3"/>
          <p:cNvSpPr>
            <a:spLocks noGrp="1" noChangeArrowheads="1"/>
          </p:cNvSpPr>
          <p:nvPr>
            <p:ph type="body" idx="1"/>
          </p:nvPr>
        </p:nvSpPr>
        <p:spPr>
          <a:xfrm>
            <a:off x="323850" y="188913"/>
            <a:ext cx="8374063" cy="5970587"/>
          </a:xfrm>
        </p:spPr>
        <p:txBody>
          <a:bodyPr/>
          <a:lstStyle/>
          <a:p>
            <a:pPr eaLnBrk="1" hangingPunct="1">
              <a:buFont typeface="Wingdings" pitchFamily="2" charset="2"/>
              <a:buNone/>
            </a:pPr>
            <a:endParaRPr lang="el-GR" dirty="0" smtClean="0"/>
          </a:p>
          <a:p>
            <a:pPr algn="ctr" eaLnBrk="1" hangingPunct="1">
              <a:buFont typeface="Wingdings" pitchFamily="2" charset="2"/>
              <a:buChar char="q"/>
            </a:pPr>
            <a:r>
              <a:rPr lang="el-GR" sz="3200" b="1" dirty="0" smtClean="0">
                <a:solidFill>
                  <a:srgbClr val="7030A0"/>
                </a:solidFill>
              </a:rPr>
              <a:t>ΛΟΓΙΣΤΙΚΟ ΑΠΟΤΕΛΕΣΜΑ</a:t>
            </a:r>
          </a:p>
          <a:p>
            <a:pPr eaLnBrk="1" hangingPunct="1">
              <a:buFont typeface="Wingdings" pitchFamily="2" charset="2"/>
              <a:buNone/>
            </a:pPr>
            <a:endParaRPr lang="el-GR" sz="2000" b="1" dirty="0" smtClean="0"/>
          </a:p>
          <a:p>
            <a:pPr algn="ctr" eaLnBrk="1" hangingPunct="1">
              <a:buFont typeface="Wingdings" pitchFamily="2" charset="2"/>
              <a:buNone/>
            </a:pPr>
            <a:endParaRPr lang="el-GR" sz="2400" b="1" dirty="0" smtClean="0">
              <a:solidFill>
                <a:schemeClr val="tx2"/>
              </a:solidFill>
            </a:endParaRPr>
          </a:p>
          <a:p>
            <a:pPr algn="ctr" eaLnBrk="1" hangingPunct="1">
              <a:buFont typeface="Wingdings" pitchFamily="2" charset="2"/>
              <a:buNone/>
            </a:pPr>
            <a:endParaRPr lang="el-GR" sz="2400" b="1" dirty="0" smtClean="0">
              <a:solidFill>
                <a:schemeClr val="tx2"/>
              </a:solidFill>
            </a:endParaRPr>
          </a:p>
          <a:p>
            <a:pPr algn="ctr" eaLnBrk="1" hangingPunct="1">
              <a:buFont typeface="Wingdings" pitchFamily="2" charset="2"/>
              <a:buNone/>
            </a:pPr>
            <a:r>
              <a:rPr lang="el-GR" sz="2400" b="1" dirty="0" smtClean="0">
                <a:solidFill>
                  <a:srgbClr val="FFFF00"/>
                </a:solidFill>
              </a:rPr>
              <a:t>ΛΟΓΙΣΤΙΚΟ ΑΠΟΤΕΛΕΣΜΑ = ΕΣΟΔΑ-ΕΞΟΔΑ</a:t>
            </a:r>
          </a:p>
          <a:p>
            <a:pPr algn="ctr" eaLnBrk="1" hangingPunct="1">
              <a:buFont typeface="Wingdings" pitchFamily="2" charset="2"/>
              <a:buNone/>
            </a:pPr>
            <a:endParaRPr lang="el-GR" sz="2400" b="1" dirty="0" smtClean="0">
              <a:solidFill>
                <a:schemeClr val="tx2"/>
              </a:solidFill>
            </a:endParaRPr>
          </a:p>
          <a:p>
            <a:pPr algn="ctr" eaLnBrk="1" hangingPunct="1">
              <a:buFont typeface="Wingdings" pitchFamily="2" charset="2"/>
              <a:buNone/>
            </a:pPr>
            <a:endParaRPr lang="el-GR" sz="2400" b="1" dirty="0" smtClean="0">
              <a:solidFill>
                <a:schemeClr val="tx2"/>
              </a:solidFill>
            </a:endParaRPr>
          </a:p>
          <a:p>
            <a:pPr eaLnBrk="1" hangingPunct="1">
              <a:buFont typeface="Wingdings" pitchFamily="2" charset="2"/>
              <a:buNone/>
            </a:pPr>
            <a:endParaRPr lang="el-GR" sz="2400" b="1" dirty="0" smtClean="0">
              <a:solidFill>
                <a:schemeClr val="tx2"/>
              </a:solidFill>
            </a:endParaRPr>
          </a:p>
          <a:p>
            <a:pPr algn="ctr" eaLnBrk="1" hangingPunct="1">
              <a:buFont typeface="Wingdings" pitchFamily="2" charset="2"/>
              <a:buNone/>
            </a:pPr>
            <a:r>
              <a:rPr lang="en-US" sz="2800" b="1" dirty="0" smtClean="0">
                <a:solidFill>
                  <a:srgbClr val="0000FF"/>
                </a:solidFill>
              </a:rPr>
              <a:t>A</a:t>
            </a:r>
            <a:r>
              <a:rPr lang="el-GR" sz="2800" b="1" dirty="0" smtClean="0">
                <a:solidFill>
                  <a:srgbClr val="0000FF"/>
                </a:solidFill>
              </a:rPr>
              <a:t>ν Έσοδα &gt; Εξοδα τότε κέρδος</a:t>
            </a:r>
          </a:p>
          <a:p>
            <a:pPr algn="ctr" eaLnBrk="1" hangingPunct="1">
              <a:buFont typeface="Wingdings" pitchFamily="2" charset="2"/>
              <a:buNone/>
            </a:pPr>
            <a:r>
              <a:rPr lang="el-GR" sz="2800" b="1" dirty="0" smtClean="0">
                <a:solidFill>
                  <a:srgbClr val="C00000"/>
                </a:solidFill>
              </a:rPr>
              <a:t>Αν Έσοδα &lt; Εξοδα τότε ζημία</a:t>
            </a:r>
          </a:p>
          <a:p>
            <a:pPr algn="ctr" eaLnBrk="1" hangingPunct="1">
              <a:buFont typeface="Wingdings" pitchFamily="2" charset="2"/>
              <a:buNone/>
            </a:pPr>
            <a:r>
              <a:rPr lang="el-GR" sz="2400" dirty="0" smtClean="0">
                <a:solidFill>
                  <a:schemeClr val="tx2"/>
                </a:solidFill>
              </a:rPr>
              <a:t>  </a:t>
            </a:r>
          </a:p>
        </p:txBody>
      </p:sp>
      <p:sp>
        <p:nvSpPr>
          <p:cNvPr id="4101" name="Oval 4"/>
          <p:cNvSpPr>
            <a:spLocks noChangeArrowheads="1"/>
          </p:cNvSpPr>
          <p:nvPr/>
        </p:nvSpPr>
        <p:spPr bwMode="auto">
          <a:xfrm>
            <a:off x="755650" y="1557338"/>
            <a:ext cx="7488238" cy="1800225"/>
          </a:xfrm>
          <a:prstGeom prst="ellipse">
            <a:avLst/>
          </a:prstGeom>
          <a:noFill/>
          <a:ln w="9525">
            <a:solidFill>
              <a:schemeClr val="tx1"/>
            </a:solidFill>
            <a:round/>
            <a:headEnd/>
            <a:tailEnd/>
          </a:ln>
        </p:spPr>
        <p:txBody>
          <a:bodyPr wrap="none" anchor="ctr"/>
          <a:lstStyle/>
          <a:p>
            <a:endParaRPr lang="el-GR"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50825" y="188913"/>
            <a:ext cx="7772400" cy="1143000"/>
          </a:xfrm>
        </p:spPr>
        <p:txBody>
          <a:bodyPr/>
          <a:lstStyle/>
          <a:p>
            <a:pPr algn="ctr" eaLnBrk="1" hangingPunct="1"/>
            <a:r>
              <a:rPr lang="el-GR" sz="3200" dirty="0" smtClean="0">
                <a:solidFill>
                  <a:srgbClr val="C00000"/>
                </a:solidFill>
              </a:rPr>
              <a:t>ΟΙ ΤΑΜΕΙΑΚΕΣ ΡΟΕΣ</a:t>
            </a:r>
            <a:r>
              <a:rPr lang="en-GB" dirty="0" smtClean="0">
                <a:solidFill>
                  <a:srgbClr val="C00000"/>
                </a:solidFill>
              </a:rPr>
              <a:t> </a:t>
            </a:r>
          </a:p>
        </p:txBody>
      </p:sp>
      <p:pic>
        <p:nvPicPr>
          <p:cNvPr id="9219" name="Picture 5" descr="j0222015"/>
          <p:cNvPicPr>
            <a:picLocks noGrp="1" noChangeAspect="1" noChangeArrowheads="1"/>
          </p:cNvPicPr>
          <p:nvPr>
            <p:ph sz="quarter" idx="3"/>
          </p:nvPr>
        </p:nvPicPr>
        <p:blipFill>
          <a:blip r:embed="rId3" cstate="print"/>
          <a:srcRect/>
          <a:stretch>
            <a:fillRect/>
          </a:stretch>
        </p:blipFill>
        <p:spPr>
          <a:xfrm>
            <a:off x="7956550" y="0"/>
            <a:ext cx="1187450" cy="981075"/>
          </a:xfrm>
          <a:noFill/>
        </p:spPr>
      </p:pic>
      <p:pic>
        <p:nvPicPr>
          <p:cNvPr id="9220" name="Picture 6" descr="MCj02346590000[1]"/>
          <p:cNvPicPr>
            <a:picLocks noChangeAspect="1" noChangeArrowheads="1"/>
          </p:cNvPicPr>
          <p:nvPr/>
        </p:nvPicPr>
        <p:blipFill>
          <a:blip r:embed="rId4" cstate="print"/>
          <a:srcRect/>
          <a:stretch>
            <a:fillRect/>
          </a:stretch>
        </p:blipFill>
        <p:spPr bwMode="auto">
          <a:xfrm>
            <a:off x="2051720" y="1556792"/>
            <a:ext cx="4464496" cy="3960589"/>
          </a:xfrm>
          <a:prstGeom prst="rect">
            <a:avLst/>
          </a:prstGeom>
          <a:noFill/>
          <a:ln w="9525">
            <a:noFill/>
            <a:miter lim="800000"/>
            <a:headEnd/>
            <a:tailEnd/>
          </a:ln>
        </p:spPr>
      </p:pic>
      <p:sp>
        <p:nvSpPr>
          <p:cNvPr id="9221" name="Text Box 7"/>
          <p:cNvSpPr txBox="1">
            <a:spLocks noChangeArrowheads="1"/>
          </p:cNvSpPr>
          <p:nvPr/>
        </p:nvSpPr>
        <p:spPr bwMode="auto">
          <a:xfrm>
            <a:off x="467544" y="5445125"/>
            <a:ext cx="2304231" cy="830997"/>
          </a:xfrm>
          <a:prstGeom prst="rect">
            <a:avLst/>
          </a:prstGeom>
          <a:noFill/>
          <a:ln w="9525">
            <a:noFill/>
            <a:miter lim="800000"/>
            <a:headEnd/>
            <a:tailEnd/>
          </a:ln>
          <a:effectLst/>
        </p:spPr>
        <p:txBody>
          <a:bodyPr wrap="square">
            <a:spAutoFit/>
          </a:bodyPr>
          <a:lstStyle/>
          <a:p>
            <a:pPr>
              <a:spcBef>
                <a:spcPct val="50000"/>
              </a:spcBef>
            </a:pPr>
            <a:r>
              <a:rPr lang="el-GR" sz="2400" b="1" dirty="0">
                <a:solidFill>
                  <a:srgbClr val="0000CC"/>
                </a:solidFill>
                <a:latin typeface="Times New Roman" pitchFamily="18" charset="0"/>
              </a:rPr>
              <a:t>Λειτουργικές Δράσεις</a:t>
            </a:r>
            <a:endParaRPr lang="en-US" sz="2400" b="1" dirty="0">
              <a:solidFill>
                <a:srgbClr val="0000CC"/>
              </a:solidFill>
              <a:latin typeface="Times New Roman" pitchFamily="18" charset="0"/>
            </a:endParaRPr>
          </a:p>
        </p:txBody>
      </p:sp>
      <p:sp>
        <p:nvSpPr>
          <p:cNvPr id="9222" name="Text Box 8"/>
          <p:cNvSpPr txBox="1">
            <a:spLocks noChangeArrowheads="1"/>
          </p:cNvSpPr>
          <p:nvPr/>
        </p:nvSpPr>
        <p:spPr bwMode="auto">
          <a:xfrm>
            <a:off x="2987824" y="5589588"/>
            <a:ext cx="2736304" cy="830997"/>
          </a:xfrm>
          <a:prstGeom prst="rect">
            <a:avLst/>
          </a:prstGeom>
          <a:noFill/>
          <a:ln w="9525">
            <a:noFill/>
            <a:miter lim="800000"/>
            <a:headEnd/>
            <a:tailEnd/>
          </a:ln>
          <a:effectLst/>
        </p:spPr>
        <p:txBody>
          <a:bodyPr wrap="square">
            <a:spAutoFit/>
          </a:bodyPr>
          <a:lstStyle/>
          <a:p>
            <a:pPr>
              <a:spcBef>
                <a:spcPct val="50000"/>
              </a:spcBef>
            </a:pPr>
            <a:r>
              <a:rPr lang="el-GR" sz="2400" b="1" dirty="0">
                <a:solidFill>
                  <a:srgbClr val="006600"/>
                </a:solidFill>
                <a:latin typeface="Times New Roman" pitchFamily="18" charset="0"/>
              </a:rPr>
              <a:t>Επενδυτικές Δράσεις</a:t>
            </a:r>
            <a:endParaRPr lang="en-US" sz="2400" b="1" dirty="0">
              <a:solidFill>
                <a:srgbClr val="006600"/>
              </a:solidFill>
              <a:latin typeface="Times New Roman" pitchFamily="18" charset="0"/>
            </a:endParaRPr>
          </a:p>
        </p:txBody>
      </p:sp>
      <p:sp>
        <p:nvSpPr>
          <p:cNvPr id="9223" name="Text Box 9"/>
          <p:cNvSpPr txBox="1">
            <a:spLocks noChangeArrowheads="1"/>
          </p:cNvSpPr>
          <p:nvPr/>
        </p:nvSpPr>
        <p:spPr bwMode="auto">
          <a:xfrm>
            <a:off x="6011863" y="5445124"/>
            <a:ext cx="2664593" cy="830997"/>
          </a:xfrm>
          <a:prstGeom prst="rect">
            <a:avLst/>
          </a:prstGeom>
          <a:noFill/>
          <a:ln w="9525">
            <a:noFill/>
            <a:miter lim="800000"/>
            <a:headEnd/>
            <a:tailEnd/>
          </a:ln>
          <a:effectLst/>
        </p:spPr>
        <p:txBody>
          <a:bodyPr wrap="square">
            <a:spAutoFit/>
          </a:bodyPr>
          <a:lstStyle/>
          <a:p>
            <a:pPr>
              <a:spcBef>
                <a:spcPct val="50000"/>
              </a:spcBef>
            </a:pPr>
            <a:r>
              <a:rPr lang="el-GR" sz="2400" b="1" dirty="0">
                <a:solidFill>
                  <a:srgbClr val="FF3300"/>
                </a:solidFill>
                <a:latin typeface="Times New Roman" pitchFamily="18" charset="0"/>
              </a:rPr>
              <a:t>Χρηματοδοτικές Δράσεις</a:t>
            </a:r>
            <a:endParaRPr lang="en-US" sz="2400" b="1" dirty="0">
              <a:solidFill>
                <a:srgbClr val="FF3300"/>
              </a:solidFill>
              <a:latin typeface="Times New Roman" pitchFamily="18" charset="0"/>
            </a:endParaRPr>
          </a:p>
        </p:txBody>
      </p:sp>
      <p:sp>
        <p:nvSpPr>
          <p:cNvPr id="9224" name="Line 10"/>
          <p:cNvSpPr>
            <a:spLocks noChangeShapeType="1"/>
          </p:cNvSpPr>
          <p:nvPr/>
        </p:nvSpPr>
        <p:spPr bwMode="auto">
          <a:xfrm flipH="1">
            <a:off x="2627313" y="4797425"/>
            <a:ext cx="503237" cy="576263"/>
          </a:xfrm>
          <a:prstGeom prst="line">
            <a:avLst/>
          </a:prstGeom>
          <a:noFill/>
          <a:ln w="9525">
            <a:solidFill>
              <a:schemeClr val="tx1"/>
            </a:solidFill>
            <a:round/>
            <a:headEnd/>
            <a:tailEnd type="triangle" w="med" len="med"/>
          </a:ln>
          <a:effectLst/>
        </p:spPr>
        <p:txBody>
          <a:bodyPr/>
          <a:lstStyle/>
          <a:p>
            <a:endParaRPr lang="el-GR" dirty="0"/>
          </a:p>
        </p:txBody>
      </p:sp>
      <p:sp>
        <p:nvSpPr>
          <p:cNvPr id="9225" name="Line 11"/>
          <p:cNvSpPr>
            <a:spLocks noChangeShapeType="1"/>
          </p:cNvSpPr>
          <p:nvPr/>
        </p:nvSpPr>
        <p:spPr bwMode="auto">
          <a:xfrm flipH="1">
            <a:off x="4356100" y="4941888"/>
            <a:ext cx="0" cy="576262"/>
          </a:xfrm>
          <a:prstGeom prst="line">
            <a:avLst/>
          </a:prstGeom>
          <a:noFill/>
          <a:ln w="9525">
            <a:solidFill>
              <a:schemeClr val="tx1"/>
            </a:solidFill>
            <a:round/>
            <a:headEnd/>
            <a:tailEnd type="triangle" w="med" len="med"/>
          </a:ln>
          <a:effectLst/>
        </p:spPr>
        <p:txBody>
          <a:bodyPr/>
          <a:lstStyle/>
          <a:p>
            <a:endParaRPr lang="el-GR" dirty="0"/>
          </a:p>
        </p:txBody>
      </p:sp>
      <p:sp>
        <p:nvSpPr>
          <p:cNvPr id="9226" name="Line 12"/>
          <p:cNvSpPr>
            <a:spLocks noChangeShapeType="1"/>
          </p:cNvSpPr>
          <p:nvPr/>
        </p:nvSpPr>
        <p:spPr bwMode="auto">
          <a:xfrm>
            <a:off x="5724525" y="4797425"/>
            <a:ext cx="287338" cy="576263"/>
          </a:xfrm>
          <a:prstGeom prst="line">
            <a:avLst/>
          </a:prstGeom>
          <a:noFill/>
          <a:ln w="9525">
            <a:solidFill>
              <a:schemeClr val="tx1"/>
            </a:solidFill>
            <a:round/>
            <a:headEnd/>
            <a:tailEnd type="triangle" w="med" len="med"/>
          </a:ln>
          <a:effectLst/>
        </p:spPr>
        <p:txBody>
          <a:bodyPr/>
          <a:lstStyle/>
          <a:p>
            <a:endParaRPr lang="el-GR"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0" y="980728"/>
            <a:ext cx="9144000" cy="5688632"/>
          </a:xfrm>
        </p:spPr>
        <p:txBody>
          <a:bodyPr>
            <a:normAutofit/>
          </a:bodyPr>
          <a:lstStyle/>
          <a:p>
            <a:pPr>
              <a:lnSpc>
                <a:spcPct val="90000"/>
              </a:lnSpc>
            </a:pPr>
            <a:r>
              <a:rPr lang="el-GR" sz="2800" b="1" dirty="0" smtClean="0">
                <a:solidFill>
                  <a:srgbClr val="7030A0"/>
                </a:solidFill>
                <a:cs typeface="Arial" charset="0"/>
              </a:rPr>
              <a:t>Η κατάσταση αυτή δείχνει</a:t>
            </a:r>
            <a:r>
              <a:rPr lang="en-US" sz="2800" b="1" dirty="0" smtClean="0">
                <a:solidFill>
                  <a:srgbClr val="7030A0"/>
                </a:solidFill>
                <a:cs typeface="Arial" charset="0"/>
              </a:rPr>
              <a:t>:</a:t>
            </a:r>
            <a:endParaRPr lang="el-GR" sz="2800" b="1" dirty="0" smtClean="0">
              <a:solidFill>
                <a:srgbClr val="7030A0"/>
              </a:solidFill>
              <a:cs typeface="Arial" charset="0"/>
            </a:endParaRPr>
          </a:p>
          <a:p>
            <a:pPr>
              <a:lnSpc>
                <a:spcPct val="90000"/>
              </a:lnSpc>
              <a:buClr>
                <a:srgbClr val="552803"/>
              </a:buClr>
              <a:buFont typeface="Wingdings" pitchFamily="2" charset="2"/>
              <a:buChar char="Ø"/>
            </a:pPr>
            <a:r>
              <a:rPr lang="el-GR" sz="2800" b="1" dirty="0" smtClean="0">
                <a:solidFill>
                  <a:srgbClr val="FFFF00"/>
                </a:solidFill>
                <a:cs typeface="Arial" charset="0"/>
              </a:rPr>
              <a:t>τις πηγές και τις χρήσεις των κεφαλαίων, </a:t>
            </a:r>
          </a:p>
          <a:p>
            <a:pPr>
              <a:lnSpc>
                <a:spcPct val="90000"/>
              </a:lnSpc>
              <a:buClr>
                <a:srgbClr val="552803"/>
              </a:buClr>
              <a:buFont typeface="Wingdings" pitchFamily="2" charset="2"/>
              <a:buChar char="Ø"/>
            </a:pPr>
            <a:r>
              <a:rPr lang="el-GR" sz="2800" b="1" dirty="0" smtClean="0">
                <a:solidFill>
                  <a:srgbClr val="FFFF00"/>
                </a:solidFill>
                <a:cs typeface="Arial" charset="0"/>
              </a:rPr>
              <a:t>τις ανάγκες σε νέα κεφάλαια και </a:t>
            </a:r>
          </a:p>
          <a:p>
            <a:pPr>
              <a:lnSpc>
                <a:spcPct val="90000"/>
              </a:lnSpc>
              <a:buClr>
                <a:srgbClr val="552803"/>
              </a:buClr>
              <a:buFont typeface="Wingdings" pitchFamily="2" charset="2"/>
              <a:buChar char="Ø"/>
            </a:pPr>
            <a:r>
              <a:rPr lang="el-GR" sz="2800" b="1" dirty="0" smtClean="0">
                <a:solidFill>
                  <a:srgbClr val="FFFF00"/>
                </a:solidFill>
                <a:cs typeface="Arial" charset="0"/>
              </a:rPr>
              <a:t>καταλήγει σε ένα καθαρό ποσό ταμειακού αποθέματος.</a:t>
            </a:r>
          </a:p>
          <a:p>
            <a:pPr>
              <a:lnSpc>
                <a:spcPct val="90000"/>
              </a:lnSpc>
            </a:pPr>
            <a:endParaRPr lang="el-GR" sz="2800" b="1" dirty="0" smtClean="0">
              <a:cs typeface="Arial" charset="0"/>
            </a:endParaRPr>
          </a:p>
          <a:p>
            <a:pPr>
              <a:lnSpc>
                <a:spcPct val="90000"/>
              </a:lnSpc>
            </a:pPr>
            <a:r>
              <a:rPr lang="el-GR" sz="2800" b="1" dirty="0" smtClean="0">
                <a:solidFill>
                  <a:schemeClr val="bg1"/>
                </a:solidFill>
                <a:cs typeface="Arial" charset="0"/>
              </a:rPr>
              <a:t>Για να αντικατοπτρίζει την πραγματικότητα, η κατάρτιση του cash-</a:t>
            </a:r>
            <a:r>
              <a:rPr lang="en-US" sz="2800" b="1" dirty="0" smtClean="0">
                <a:solidFill>
                  <a:schemeClr val="bg1"/>
                </a:solidFill>
                <a:cs typeface="Arial" charset="0"/>
              </a:rPr>
              <a:t>flow</a:t>
            </a:r>
            <a:r>
              <a:rPr lang="el-GR" sz="2800" b="1" dirty="0" smtClean="0">
                <a:solidFill>
                  <a:schemeClr val="bg1"/>
                </a:solidFill>
                <a:cs typeface="Arial" charset="0"/>
              </a:rPr>
              <a:t> προϋποθέτει:</a:t>
            </a:r>
            <a:endParaRPr lang="en-US" sz="2800" b="1" dirty="0" smtClean="0">
              <a:solidFill>
                <a:schemeClr val="bg1"/>
              </a:solidFill>
              <a:cs typeface="Arial" charset="0"/>
            </a:endParaRPr>
          </a:p>
          <a:p>
            <a:pPr>
              <a:lnSpc>
                <a:spcPct val="90000"/>
              </a:lnSpc>
              <a:buClr>
                <a:srgbClr val="552803"/>
              </a:buClr>
              <a:buFont typeface="Wingdings" pitchFamily="2" charset="2"/>
              <a:buChar char="Ø"/>
            </a:pPr>
            <a:r>
              <a:rPr lang="el-GR" sz="2800" b="1" dirty="0" smtClean="0">
                <a:solidFill>
                  <a:srgbClr val="FFC000"/>
                </a:solidFill>
                <a:cs typeface="Arial" charset="0"/>
              </a:rPr>
              <a:t>ότι έχουν ληφθεί υπόψη εποχιακές διακυμάνσεις στις πωλήσεις</a:t>
            </a:r>
            <a:r>
              <a:rPr lang="en-US" sz="2800" b="1" dirty="0" smtClean="0">
                <a:solidFill>
                  <a:srgbClr val="FFC000"/>
                </a:solidFill>
                <a:cs typeface="Arial" charset="0"/>
              </a:rPr>
              <a:t> </a:t>
            </a:r>
            <a:r>
              <a:rPr lang="el-GR" sz="2800" b="1" dirty="0" smtClean="0">
                <a:solidFill>
                  <a:srgbClr val="FFC000"/>
                </a:solidFill>
                <a:cs typeface="Arial" charset="0"/>
              </a:rPr>
              <a:t>και </a:t>
            </a:r>
          </a:p>
          <a:p>
            <a:pPr>
              <a:lnSpc>
                <a:spcPct val="90000"/>
              </a:lnSpc>
              <a:buClr>
                <a:srgbClr val="552803"/>
              </a:buClr>
              <a:buFont typeface="Wingdings" pitchFamily="2" charset="2"/>
              <a:buChar char="Ø"/>
            </a:pPr>
            <a:r>
              <a:rPr lang="el-GR" sz="2800" b="1" dirty="0" smtClean="0">
                <a:solidFill>
                  <a:srgbClr val="FFC000"/>
                </a:solidFill>
                <a:cs typeface="Arial" charset="0"/>
              </a:rPr>
              <a:t>ότι έχουν εκτιμηθεί σωστά οι όγκοι των πωλήσεων και οι ανάγκες σε νέα κεφάλαια.</a:t>
            </a:r>
          </a:p>
          <a:p>
            <a:endParaRPr lang="el-GR" dirty="0"/>
          </a:p>
        </p:txBody>
      </p:sp>
      <p:sp>
        <p:nvSpPr>
          <p:cNvPr id="3" name="2 - Τίτλος"/>
          <p:cNvSpPr>
            <a:spLocks noGrp="1"/>
          </p:cNvSpPr>
          <p:nvPr>
            <p:ph type="title"/>
          </p:nvPr>
        </p:nvSpPr>
        <p:spPr>
          <a:xfrm>
            <a:off x="457200" y="152400"/>
            <a:ext cx="8229600" cy="900336"/>
          </a:xfrm>
        </p:spPr>
        <p:txBody>
          <a:bodyPr>
            <a:normAutofit fontScale="90000"/>
          </a:bodyPr>
          <a:lstStyle/>
          <a:p>
            <a:pPr algn="ctr"/>
            <a:r>
              <a:rPr lang="el-GR" b="1" dirty="0" smtClean="0">
                <a:solidFill>
                  <a:schemeClr val="accent6">
                    <a:lumMod val="50000"/>
                  </a:schemeClr>
                </a:solidFill>
              </a:rPr>
              <a:t>1) ΚΑΤΑΣΤΑΣΗ  ΤΑΜΕΙΑΚΩΝ ΡΟΩΝ</a:t>
            </a:r>
            <a:endParaRPr lang="el-GR" b="1"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0" y="1524000"/>
            <a:ext cx="9144000" cy="5145360"/>
          </a:xfrm>
        </p:spPr>
        <p:txBody>
          <a:bodyPr>
            <a:normAutofit/>
          </a:bodyPr>
          <a:lstStyle/>
          <a:p>
            <a:pPr>
              <a:buNone/>
              <a:defRPr/>
            </a:pPr>
            <a:r>
              <a:rPr lang="el-GR" sz="3200" b="1" dirty="0" smtClean="0">
                <a:cs typeface="Arial" pitchFamily="34" charset="0"/>
              </a:rPr>
              <a:t>Ο προβλεπόμενος Ρυθμός Ταμειακών Εισροών και Εκροών είναι ένας υπολογισμός:</a:t>
            </a:r>
          </a:p>
          <a:p>
            <a:pPr>
              <a:defRPr/>
            </a:pPr>
            <a:r>
              <a:rPr lang="el-GR" sz="3200" b="1" dirty="0" smtClean="0">
                <a:solidFill>
                  <a:srgbClr val="FFC000"/>
                </a:solidFill>
                <a:cs typeface="Arial" pitchFamily="34" charset="0"/>
              </a:rPr>
              <a:t> των θέσεων, </a:t>
            </a:r>
          </a:p>
          <a:p>
            <a:pPr>
              <a:defRPr/>
            </a:pPr>
            <a:r>
              <a:rPr lang="el-GR" sz="3200" b="1" dirty="0" smtClean="0">
                <a:solidFill>
                  <a:srgbClr val="FFC000"/>
                </a:solidFill>
                <a:cs typeface="Arial" pitchFamily="34" charset="0"/>
              </a:rPr>
              <a:t>των αναγκών και </a:t>
            </a:r>
          </a:p>
          <a:p>
            <a:pPr>
              <a:defRPr/>
            </a:pPr>
            <a:r>
              <a:rPr lang="el-GR" sz="3200" b="1" dirty="0" smtClean="0">
                <a:solidFill>
                  <a:srgbClr val="FFC000"/>
                </a:solidFill>
                <a:cs typeface="Arial" pitchFamily="34" charset="0"/>
              </a:rPr>
              <a:t>της διαθεσιμότητας της εταιρείας </a:t>
            </a:r>
          </a:p>
          <a:p>
            <a:pPr>
              <a:buNone/>
              <a:defRPr/>
            </a:pPr>
            <a:endParaRPr lang="el-GR" sz="3200" b="1" dirty="0" smtClean="0">
              <a:cs typeface="Arial" pitchFamily="34" charset="0"/>
            </a:endParaRPr>
          </a:p>
          <a:p>
            <a:pPr>
              <a:buNone/>
              <a:defRPr/>
            </a:pPr>
            <a:r>
              <a:rPr lang="el-GR" sz="3200" b="1" dirty="0" smtClean="0">
                <a:solidFill>
                  <a:srgbClr val="0000FF"/>
                </a:solidFill>
                <a:cs typeface="Arial" pitchFamily="34" charset="0"/>
              </a:rPr>
              <a:t>όσον αφορά στα μετρητά που διαθέτει και στην</a:t>
            </a:r>
          </a:p>
          <a:p>
            <a:pPr>
              <a:buNone/>
              <a:defRPr/>
            </a:pPr>
            <a:r>
              <a:rPr lang="el-GR" sz="3200" b="1" dirty="0" smtClean="0">
                <a:solidFill>
                  <a:srgbClr val="0000FF"/>
                </a:solidFill>
                <a:cs typeface="Arial" pitchFamily="34" charset="0"/>
              </a:rPr>
              <a:t>χρηματοοικονομική κατάσταση στην οποία</a:t>
            </a:r>
          </a:p>
          <a:p>
            <a:pPr>
              <a:buNone/>
              <a:defRPr/>
            </a:pPr>
            <a:r>
              <a:rPr lang="el-GR" sz="3200" b="1" dirty="0" smtClean="0">
                <a:solidFill>
                  <a:srgbClr val="0000FF"/>
                </a:solidFill>
                <a:cs typeface="Arial" pitchFamily="34" charset="0"/>
              </a:rPr>
              <a:t>βρίσκεται</a:t>
            </a:r>
            <a:endParaRPr lang="el-GR" sz="3200" b="1" dirty="0">
              <a:solidFill>
                <a:srgbClr val="0000FF"/>
              </a:solidFill>
            </a:endParaRPr>
          </a:p>
        </p:txBody>
      </p:sp>
      <p:sp>
        <p:nvSpPr>
          <p:cNvPr id="3" name="2 - Τίτλος"/>
          <p:cNvSpPr>
            <a:spLocks noGrp="1"/>
          </p:cNvSpPr>
          <p:nvPr>
            <p:ph type="title"/>
          </p:nvPr>
        </p:nvSpPr>
        <p:spPr/>
        <p:txBody>
          <a:bodyPr>
            <a:normAutofit fontScale="90000"/>
          </a:bodyPr>
          <a:lstStyle/>
          <a:p>
            <a:pPr algn="ctr"/>
            <a:r>
              <a:rPr lang="el-GR" b="1" dirty="0" smtClean="0">
                <a:solidFill>
                  <a:schemeClr val="accent6">
                    <a:lumMod val="50000"/>
                  </a:schemeClr>
                </a:solidFill>
              </a:rPr>
              <a:t>2) ΚΑΤΑΣΤΑΣΗ  ΤΑΜΕΙΑΚΩΝ ΡΟΩΝ (ΕΙΣΡΟΕΣ-ΕΚΡΟΕΣ)</a:t>
            </a:r>
            <a:endParaRPr lang="el-G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251520" y="188640"/>
            <a:ext cx="8640960" cy="64807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1412776"/>
            <a:ext cx="8640960" cy="5184576"/>
          </a:xfrm>
        </p:spPr>
        <p:txBody>
          <a:bodyPr/>
          <a:lstStyle/>
          <a:p>
            <a:pPr>
              <a:buClr>
                <a:srgbClr val="552803"/>
              </a:buClr>
              <a:buFont typeface="Wingdings" pitchFamily="2" charset="2"/>
              <a:buChar char="ü"/>
              <a:defRPr/>
            </a:pPr>
            <a:r>
              <a:rPr lang="el-GR" sz="2800" b="1" dirty="0" smtClean="0">
                <a:solidFill>
                  <a:srgbClr val="0000FF"/>
                </a:solidFill>
                <a:cs typeface="Arial" pitchFamily="34" charset="0"/>
              </a:rPr>
              <a:t>Η Κατάσταση Ταμειακών Ροών παρακολουθεί τις μεταβολές που επήλθαν στα μεγέθη του Ενεργητικού, του Παθητικού και των Ιδίων Κεφαλαίων.</a:t>
            </a:r>
          </a:p>
          <a:p>
            <a:pPr>
              <a:buClr>
                <a:srgbClr val="552803"/>
              </a:buClr>
              <a:buFont typeface="Wingdings" pitchFamily="2" charset="2"/>
              <a:buChar char="ü"/>
              <a:defRPr/>
            </a:pPr>
            <a:endParaRPr lang="el-GR" sz="2800" b="1" dirty="0" smtClean="0">
              <a:cs typeface="Arial" pitchFamily="34" charset="0"/>
            </a:endParaRPr>
          </a:p>
          <a:p>
            <a:pPr>
              <a:buClr>
                <a:srgbClr val="552803"/>
              </a:buClr>
              <a:buFont typeface="Wingdings" pitchFamily="2" charset="2"/>
              <a:buChar char="ü"/>
              <a:defRPr/>
            </a:pPr>
            <a:r>
              <a:rPr lang="el-GR" sz="2800" b="1" dirty="0" smtClean="0">
                <a:solidFill>
                  <a:srgbClr val="FFC000"/>
                </a:solidFill>
                <a:cs typeface="Arial" pitchFamily="34" charset="0"/>
              </a:rPr>
              <a:t>Ο προσδιορισμός της Καθαρής Ταμειακής Ροής από τις εργασίες της επιχείρησης </a:t>
            </a:r>
            <a:r>
              <a:rPr lang="el-GR" sz="2800" b="1" u="sng" dirty="0" smtClean="0">
                <a:solidFill>
                  <a:srgbClr val="FF0000"/>
                </a:solidFill>
                <a:cs typeface="Arial" pitchFamily="34" charset="0"/>
              </a:rPr>
              <a:t>δείχνει</a:t>
            </a:r>
            <a:r>
              <a:rPr lang="el-GR" sz="2800" b="1" dirty="0" smtClean="0">
                <a:solidFill>
                  <a:srgbClr val="FFC000"/>
                </a:solidFill>
                <a:cs typeface="Arial" pitchFamily="34" charset="0"/>
              </a:rPr>
              <a:t> την ικανότητα της επιχείρησης να διανέμει μερίσματα στους μετόχους της.</a:t>
            </a:r>
          </a:p>
          <a:p>
            <a:endParaRPr lang="el-GR" dirty="0"/>
          </a:p>
        </p:txBody>
      </p:sp>
      <p:sp>
        <p:nvSpPr>
          <p:cNvPr id="3" name="2 - Τίτλος"/>
          <p:cNvSpPr>
            <a:spLocks noGrp="1"/>
          </p:cNvSpPr>
          <p:nvPr>
            <p:ph type="title"/>
          </p:nvPr>
        </p:nvSpPr>
        <p:spPr/>
        <p:txBody>
          <a:bodyPr>
            <a:normAutofit fontScale="90000"/>
          </a:bodyPr>
          <a:lstStyle/>
          <a:p>
            <a:pPr algn="ctr"/>
            <a:r>
              <a:rPr lang="el-GR" b="1" dirty="0" smtClean="0">
                <a:solidFill>
                  <a:schemeClr val="accent6">
                    <a:lumMod val="50000"/>
                  </a:schemeClr>
                </a:solidFill>
              </a:rPr>
              <a:t>3) ΚΑΤΑΣΤΑΣΗ  ΤΑΜΕΙΑΚΩΝ ΡΟΩΝ (ΕΙΣΡΟΕΣ-ΕΚΡΟΕΣ)</a:t>
            </a:r>
            <a:endParaRPr lang="el-GR"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1340768"/>
            <a:ext cx="8784976" cy="5256584"/>
          </a:xfrm>
        </p:spPr>
        <p:txBody>
          <a:bodyPr>
            <a:normAutofit fontScale="92500"/>
          </a:bodyPr>
          <a:lstStyle/>
          <a:p>
            <a:pPr>
              <a:buClr>
                <a:srgbClr val="552803"/>
              </a:buClr>
              <a:buFont typeface="Wingdings" pitchFamily="2" charset="2"/>
              <a:buChar char="ü"/>
              <a:defRPr/>
            </a:pPr>
            <a:r>
              <a:rPr lang="el-GR" b="1" dirty="0" smtClean="0">
                <a:solidFill>
                  <a:srgbClr val="7030A0"/>
                </a:solidFill>
                <a:cs typeface="Arial" pitchFamily="34" charset="0"/>
              </a:rPr>
              <a:t>Παρέχουν πληροφορίες ως προς τις χρηματοοικονομικές   </a:t>
            </a:r>
          </a:p>
          <a:p>
            <a:pPr>
              <a:buClr>
                <a:srgbClr val="552803"/>
              </a:buClr>
              <a:defRPr/>
            </a:pPr>
            <a:r>
              <a:rPr lang="el-GR" b="1" dirty="0" smtClean="0">
                <a:solidFill>
                  <a:srgbClr val="7030A0"/>
                </a:solidFill>
                <a:cs typeface="Arial" pitchFamily="34" charset="0"/>
              </a:rPr>
              <a:t>   και επενδυτικές δραστηριότητες.</a:t>
            </a:r>
          </a:p>
          <a:p>
            <a:pPr>
              <a:buClr>
                <a:srgbClr val="552803"/>
              </a:buClr>
              <a:buFont typeface="Wingdings" pitchFamily="2" charset="2"/>
              <a:buChar char="ü"/>
              <a:defRPr/>
            </a:pPr>
            <a:endParaRPr lang="el-GR" b="1" dirty="0" smtClean="0">
              <a:cs typeface="Arial" pitchFamily="34" charset="0"/>
            </a:endParaRPr>
          </a:p>
          <a:p>
            <a:pPr>
              <a:buClr>
                <a:srgbClr val="552803"/>
              </a:buClr>
              <a:buFont typeface="Wingdings" pitchFamily="2" charset="2"/>
              <a:buChar char="ü"/>
              <a:defRPr/>
            </a:pPr>
            <a:r>
              <a:rPr lang="el-GR" b="1" dirty="0" smtClean="0">
                <a:solidFill>
                  <a:srgbClr val="006600"/>
                </a:solidFill>
                <a:cs typeface="Arial" pitchFamily="34" charset="0"/>
              </a:rPr>
              <a:t>Βοηθούν στο να απαντηθούν τα εξής ερωτήματα</a:t>
            </a:r>
            <a:r>
              <a:rPr lang="en-US" b="1" dirty="0" smtClean="0">
                <a:solidFill>
                  <a:srgbClr val="006600"/>
                </a:solidFill>
                <a:cs typeface="Arial" pitchFamily="34" charset="0"/>
              </a:rPr>
              <a:t>:</a:t>
            </a:r>
            <a:endParaRPr lang="el-GR" b="1" dirty="0" smtClean="0">
              <a:solidFill>
                <a:srgbClr val="006600"/>
              </a:solidFill>
              <a:cs typeface="Arial" pitchFamily="34" charset="0"/>
            </a:endParaRPr>
          </a:p>
          <a:p>
            <a:pPr>
              <a:buClr>
                <a:srgbClr val="552803"/>
              </a:buClr>
              <a:defRPr/>
            </a:pPr>
            <a:r>
              <a:rPr lang="el-GR" b="1" dirty="0" smtClean="0">
                <a:solidFill>
                  <a:srgbClr val="0000CC"/>
                </a:solidFill>
                <a:cs typeface="Arial" pitchFamily="34" charset="0"/>
              </a:rPr>
              <a:t>   </a:t>
            </a:r>
            <a:r>
              <a:rPr lang="en-US" b="1" dirty="0" smtClean="0">
                <a:solidFill>
                  <a:srgbClr val="0000CC"/>
                </a:solidFill>
                <a:cs typeface="Arial" pitchFamily="34" charset="0"/>
              </a:rPr>
              <a:t>-</a:t>
            </a:r>
            <a:r>
              <a:rPr lang="el-GR" b="1" dirty="0" smtClean="0">
                <a:solidFill>
                  <a:srgbClr val="0000CC"/>
                </a:solidFill>
                <a:cs typeface="Arial" pitchFamily="34" charset="0"/>
              </a:rPr>
              <a:t>Πώς είναι δυνατό μια επιχείρηση να προχωρήσει στη </a:t>
            </a:r>
          </a:p>
          <a:p>
            <a:pPr>
              <a:buClr>
                <a:srgbClr val="552803"/>
              </a:buClr>
              <a:defRPr/>
            </a:pPr>
            <a:r>
              <a:rPr lang="el-GR" b="1" dirty="0" smtClean="0">
                <a:solidFill>
                  <a:srgbClr val="0000CC"/>
                </a:solidFill>
                <a:cs typeface="Arial" pitchFamily="34" charset="0"/>
              </a:rPr>
              <a:t>   </a:t>
            </a:r>
            <a:r>
              <a:rPr lang="en-US" b="1" dirty="0" smtClean="0">
                <a:solidFill>
                  <a:srgbClr val="0000CC"/>
                </a:solidFill>
                <a:cs typeface="Arial" pitchFamily="34" charset="0"/>
              </a:rPr>
              <a:t>  </a:t>
            </a:r>
            <a:r>
              <a:rPr lang="el-GR" b="1" dirty="0" smtClean="0">
                <a:solidFill>
                  <a:srgbClr val="0000CC"/>
                </a:solidFill>
                <a:cs typeface="Arial" pitchFamily="34" charset="0"/>
              </a:rPr>
              <a:t>χρηματοδότηση ενός προγράμματος επενδύσεων τη </a:t>
            </a:r>
          </a:p>
          <a:p>
            <a:pPr>
              <a:buClr>
                <a:srgbClr val="552803"/>
              </a:buClr>
              <a:defRPr/>
            </a:pPr>
            <a:r>
              <a:rPr lang="el-GR" b="1" dirty="0" smtClean="0">
                <a:solidFill>
                  <a:srgbClr val="0000CC"/>
                </a:solidFill>
                <a:cs typeface="Arial" pitchFamily="34" charset="0"/>
              </a:rPr>
              <a:t>     στιγμή που πραγματοποιεί ζημιές</a:t>
            </a:r>
            <a:r>
              <a:rPr lang="en-US" b="1" dirty="0" smtClean="0">
                <a:solidFill>
                  <a:srgbClr val="0000CC"/>
                </a:solidFill>
                <a:cs typeface="Arial" pitchFamily="34" charset="0"/>
              </a:rPr>
              <a:t> </a:t>
            </a:r>
            <a:r>
              <a:rPr lang="el-GR" b="1" dirty="0" smtClean="0">
                <a:solidFill>
                  <a:srgbClr val="0000CC"/>
                </a:solidFill>
                <a:cs typeface="Arial" pitchFamily="34" charset="0"/>
              </a:rPr>
              <a:t>προ φόρων</a:t>
            </a:r>
            <a:r>
              <a:rPr lang="en-US" b="1" dirty="0" smtClean="0">
                <a:solidFill>
                  <a:srgbClr val="0000CC"/>
                </a:solidFill>
                <a:cs typeface="Arial" pitchFamily="34" charset="0"/>
              </a:rPr>
              <a:t>;</a:t>
            </a:r>
            <a:endParaRPr lang="el-GR" b="1" dirty="0" smtClean="0">
              <a:solidFill>
                <a:srgbClr val="0000CC"/>
              </a:solidFill>
              <a:cs typeface="Arial" pitchFamily="34" charset="0"/>
            </a:endParaRPr>
          </a:p>
          <a:p>
            <a:pPr>
              <a:buClr>
                <a:srgbClr val="552803"/>
              </a:buClr>
              <a:defRPr/>
            </a:pPr>
            <a:r>
              <a:rPr lang="el-GR" b="1" dirty="0" smtClean="0">
                <a:solidFill>
                  <a:srgbClr val="0000CC"/>
                </a:solidFill>
                <a:cs typeface="Arial" pitchFamily="34" charset="0"/>
              </a:rPr>
              <a:t>   </a:t>
            </a:r>
            <a:r>
              <a:rPr lang="en-US" b="1" dirty="0" smtClean="0">
                <a:solidFill>
                  <a:srgbClr val="0000CC"/>
                </a:solidFill>
                <a:cs typeface="Arial" pitchFamily="34" charset="0"/>
              </a:rPr>
              <a:t>- </a:t>
            </a:r>
            <a:r>
              <a:rPr lang="el-GR" b="1" dirty="0" smtClean="0">
                <a:solidFill>
                  <a:srgbClr val="0000CC"/>
                </a:solidFill>
                <a:cs typeface="Arial" pitchFamily="34" charset="0"/>
              </a:rPr>
              <a:t>Πως χρησιμοποιήθηκαν τα κέρδη της επιχείρησης</a:t>
            </a:r>
            <a:r>
              <a:rPr lang="en-US" b="1" dirty="0" smtClean="0">
                <a:solidFill>
                  <a:srgbClr val="0000CC"/>
                </a:solidFill>
                <a:cs typeface="Arial" pitchFamily="34" charset="0"/>
              </a:rPr>
              <a:t>;</a:t>
            </a:r>
            <a:r>
              <a:rPr lang="el-GR" b="1" dirty="0" smtClean="0">
                <a:solidFill>
                  <a:srgbClr val="0000CC"/>
                </a:solidFill>
                <a:cs typeface="Arial" pitchFamily="34" charset="0"/>
              </a:rPr>
              <a:t> </a:t>
            </a:r>
          </a:p>
          <a:p>
            <a:pPr>
              <a:buClr>
                <a:srgbClr val="552803"/>
              </a:buClr>
              <a:defRPr/>
            </a:pPr>
            <a:r>
              <a:rPr lang="el-GR" b="1" dirty="0" smtClean="0">
                <a:solidFill>
                  <a:srgbClr val="0000CC"/>
                </a:solidFill>
                <a:cs typeface="Arial" pitchFamily="34" charset="0"/>
              </a:rPr>
              <a:t>   - Πως χρηματοδοτήθηκαν τυχόν νέες επενδύσεις</a:t>
            </a:r>
            <a:r>
              <a:rPr lang="en-US" b="1" dirty="0" smtClean="0">
                <a:solidFill>
                  <a:srgbClr val="0000CC"/>
                </a:solidFill>
                <a:cs typeface="Arial" pitchFamily="34" charset="0"/>
              </a:rPr>
              <a:t>;</a:t>
            </a:r>
            <a:endParaRPr lang="el-GR" b="1" dirty="0" smtClean="0">
              <a:solidFill>
                <a:srgbClr val="0000CC"/>
              </a:solidFill>
              <a:cs typeface="Arial" pitchFamily="34" charset="0"/>
            </a:endParaRPr>
          </a:p>
          <a:p>
            <a:pPr>
              <a:defRPr/>
            </a:pPr>
            <a:r>
              <a:rPr lang="el-GR" b="1" dirty="0" smtClean="0">
                <a:solidFill>
                  <a:srgbClr val="0000CC"/>
                </a:solidFill>
                <a:cs typeface="Arial" pitchFamily="34" charset="0"/>
              </a:rPr>
              <a:t>   - Γιατί δεν καταβλήθηκαν μεγαλύτερα μερίσματα εν  όψη </a:t>
            </a:r>
          </a:p>
          <a:p>
            <a:pPr>
              <a:defRPr/>
            </a:pPr>
            <a:r>
              <a:rPr lang="el-GR" b="1" dirty="0" smtClean="0">
                <a:solidFill>
                  <a:srgbClr val="0000CC"/>
                </a:solidFill>
                <a:cs typeface="Arial" pitchFamily="34" charset="0"/>
              </a:rPr>
              <a:t>      αυξημένων μελλοντικών κερδών</a:t>
            </a:r>
            <a:r>
              <a:rPr lang="en-US" b="1" dirty="0" smtClean="0">
                <a:solidFill>
                  <a:srgbClr val="0000CC"/>
                </a:solidFill>
                <a:cs typeface="Arial" pitchFamily="34" charset="0"/>
              </a:rPr>
              <a:t>;</a:t>
            </a:r>
            <a:endParaRPr lang="el-GR" b="1" dirty="0" smtClean="0">
              <a:solidFill>
                <a:srgbClr val="0000CC"/>
              </a:solidFill>
              <a:cs typeface="Arial" pitchFamily="34" charset="0"/>
            </a:endParaRPr>
          </a:p>
          <a:p>
            <a:endParaRPr lang="el-GR" dirty="0"/>
          </a:p>
        </p:txBody>
      </p:sp>
      <p:sp>
        <p:nvSpPr>
          <p:cNvPr id="3" name="2 - Τίτλος"/>
          <p:cNvSpPr>
            <a:spLocks noGrp="1"/>
          </p:cNvSpPr>
          <p:nvPr>
            <p:ph type="title"/>
          </p:nvPr>
        </p:nvSpPr>
        <p:spPr/>
        <p:txBody>
          <a:bodyPr>
            <a:normAutofit fontScale="90000"/>
          </a:bodyPr>
          <a:lstStyle/>
          <a:p>
            <a:pPr algn="ctr"/>
            <a:r>
              <a:rPr lang="el-GR" b="1" dirty="0" smtClean="0">
                <a:solidFill>
                  <a:schemeClr val="accent6">
                    <a:lumMod val="50000"/>
                  </a:schemeClr>
                </a:solidFill>
              </a:rPr>
              <a:t>4) ΚΑΤΑΣΤΑΣΗ  ΤΑΜΕΙΑΚΩΝ ΡΟΩΝ (ΕΙΣΡΟΕΣ-ΕΚΡΟΕΣ)</a:t>
            </a:r>
            <a:endParaRPr lang="el-GR"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1520" y="1524000"/>
            <a:ext cx="8640960" cy="5073352"/>
          </a:xfrm>
        </p:spPr>
        <p:txBody>
          <a:bodyPr>
            <a:normAutofit/>
          </a:bodyPr>
          <a:lstStyle/>
          <a:p>
            <a:pPr>
              <a:lnSpc>
                <a:spcPct val="90000"/>
              </a:lnSpc>
            </a:pPr>
            <a:r>
              <a:rPr lang="el-GR" sz="2800" b="1" dirty="0" smtClean="0">
                <a:solidFill>
                  <a:srgbClr val="C00000"/>
                </a:solidFill>
                <a:cs typeface="Arial" charset="0"/>
              </a:rPr>
              <a:t>Η καθαρή Ταμειακή Ροή βοηθά τους επενδυτές και πιστωτές να αξιολογήσουν</a:t>
            </a:r>
            <a:r>
              <a:rPr lang="en-US" sz="2800" b="1" dirty="0" smtClean="0">
                <a:solidFill>
                  <a:srgbClr val="C00000"/>
                </a:solidFill>
                <a:cs typeface="Arial" charset="0"/>
              </a:rPr>
              <a:t>:</a:t>
            </a:r>
            <a:endParaRPr lang="el-GR" sz="2800" b="1" dirty="0" smtClean="0">
              <a:solidFill>
                <a:srgbClr val="C00000"/>
              </a:solidFill>
              <a:cs typeface="Arial" charset="0"/>
            </a:endParaRPr>
          </a:p>
          <a:p>
            <a:pPr>
              <a:lnSpc>
                <a:spcPct val="90000"/>
              </a:lnSpc>
              <a:buClr>
                <a:srgbClr val="552803"/>
              </a:buClr>
              <a:buNone/>
            </a:pPr>
            <a:r>
              <a:rPr lang="el-GR" sz="2800" b="1" dirty="0" smtClean="0">
                <a:solidFill>
                  <a:schemeClr val="bg1"/>
                </a:solidFill>
                <a:cs typeface="Arial" charset="0"/>
              </a:rPr>
              <a:t>Α) </a:t>
            </a:r>
            <a:r>
              <a:rPr lang="el-GR" sz="2800" b="1" dirty="0" smtClean="0">
                <a:cs typeface="Arial" charset="0"/>
              </a:rPr>
              <a:t>Την ικανότητα της επιχείρησης να δημιουργεί θετική ροή κεφαλαίων στο μέλλον.</a:t>
            </a:r>
          </a:p>
          <a:p>
            <a:pPr>
              <a:lnSpc>
                <a:spcPct val="90000"/>
              </a:lnSpc>
              <a:buClr>
                <a:srgbClr val="552803"/>
              </a:buClr>
            </a:pPr>
            <a:endParaRPr lang="el-GR" sz="2800" b="1" dirty="0" smtClean="0">
              <a:cs typeface="Arial" charset="0"/>
            </a:endParaRPr>
          </a:p>
          <a:p>
            <a:pPr>
              <a:lnSpc>
                <a:spcPct val="90000"/>
              </a:lnSpc>
              <a:buClr>
                <a:srgbClr val="552803"/>
              </a:buClr>
              <a:buNone/>
            </a:pPr>
            <a:r>
              <a:rPr lang="el-GR" sz="2800" b="1" dirty="0" smtClean="0">
                <a:solidFill>
                  <a:schemeClr val="bg1"/>
                </a:solidFill>
                <a:cs typeface="Arial" charset="0"/>
              </a:rPr>
              <a:t>Β)</a:t>
            </a:r>
            <a:r>
              <a:rPr lang="el-GR" sz="2800" b="1" dirty="0" smtClean="0">
                <a:cs typeface="Arial" charset="0"/>
              </a:rPr>
              <a:t> Την ικανότητα να ανταποκρίνεται στην εξόφληση υποχρεώσεων και πληρωμή μερισμάτων.</a:t>
            </a:r>
          </a:p>
          <a:p>
            <a:pPr>
              <a:lnSpc>
                <a:spcPct val="90000"/>
              </a:lnSpc>
              <a:buClr>
                <a:srgbClr val="552803"/>
              </a:buClr>
            </a:pPr>
            <a:endParaRPr lang="el-GR" sz="2800" b="1" dirty="0" smtClean="0">
              <a:cs typeface="Arial" charset="0"/>
            </a:endParaRPr>
          </a:p>
          <a:p>
            <a:pPr>
              <a:lnSpc>
                <a:spcPct val="90000"/>
              </a:lnSpc>
              <a:buClr>
                <a:srgbClr val="552803"/>
              </a:buClr>
              <a:buNone/>
            </a:pPr>
            <a:r>
              <a:rPr lang="el-GR" sz="2800" b="1" dirty="0" smtClean="0">
                <a:solidFill>
                  <a:schemeClr val="bg1"/>
                </a:solidFill>
                <a:cs typeface="Arial" charset="0"/>
              </a:rPr>
              <a:t>Γ)</a:t>
            </a:r>
            <a:r>
              <a:rPr lang="el-GR" sz="2800" b="1" dirty="0" smtClean="0">
                <a:cs typeface="Arial" charset="0"/>
              </a:rPr>
              <a:t> Την ανάγκη της επιχείρησης για χρηματοδότηση της από εξωτερικές πηγές.</a:t>
            </a:r>
          </a:p>
          <a:p>
            <a:endParaRPr lang="el-GR" dirty="0"/>
          </a:p>
        </p:txBody>
      </p:sp>
      <p:sp>
        <p:nvSpPr>
          <p:cNvPr id="3" name="2 - Τίτλος"/>
          <p:cNvSpPr>
            <a:spLocks noGrp="1"/>
          </p:cNvSpPr>
          <p:nvPr>
            <p:ph type="title"/>
          </p:nvPr>
        </p:nvSpPr>
        <p:spPr/>
        <p:txBody>
          <a:bodyPr>
            <a:normAutofit fontScale="90000"/>
          </a:bodyPr>
          <a:lstStyle/>
          <a:p>
            <a:pPr algn="ctr"/>
            <a:r>
              <a:rPr lang="el-GR" b="1" dirty="0" smtClean="0">
                <a:solidFill>
                  <a:schemeClr val="accent6">
                    <a:lumMod val="50000"/>
                  </a:schemeClr>
                </a:solidFill>
              </a:rPr>
              <a:t>5) ΚΑΤΑΣΤΑΣΗ  ΤΑΜΕΙΑΚΩΝ ΡΟΩΝ (ΕΙΣΡΟΕΣ-ΕΚΡΟΕΣ)</a:t>
            </a:r>
            <a:endParaRPr lang="el-GR"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1524000"/>
            <a:ext cx="8784976" cy="5145360"/>
          </a:xfrm>
        </p:spPr>
        <p:txBody>
          <a:bodyPr>
            <a:normAutofit/>
          </a:bodyPr>
          <a:lstStyle/>
          <a:p>
            <a:pPr>
              <a:lnSpc>
                <a:spcPct val="90000"/>
              </a:lnSpc>
              <a:buClr>
                <a:srgbClr val="552803"/>
              </a:buClr>
              <a:buNone/>
              <a:defRPr/>
            </a:pPr>
            <a:r>
              <a:rPr lang="el-GR" sz="2800" b="1" dirty="0" smtClean="0">
                <a:solidFill>
                  <a:schemeClr val="bg1"/>
                </a:solidFill>
                <a:cs typeface="Arial" pitchFamily="34" charset="0"/>
              </a:rPr>
              <a:t>Δ)</a:t>
            </a:r>
            <a:r>
              <a:rPr lang="el-GR" sz="2800" b="1" dirty="0" smtClean="0">
                <a:cs typeface="Arial" pitchFamily="34" charset="0"/>
              </a:rPr>
              <a:t> Τις αιτίες υφιστάμενων διαφορών μεταξύ των καθαρών κερδών όπως εμφανίζεται στην κατάσταση αποτελεσμάτων και της καθαρής ταμειακής ροής από τις εργασίες της επιχείρησης.</a:t>
            </a:r>
          </a:p>
          <a:p>
            <a:pPr>
              <a:lnSpc>
                <a:spcPct val="90000"/>
              </a:lnSpc>
              <a:defRPr/>
            </a:pPr>
            <a:endParaRPr lang="el-GR" sz="2800" b="1" dirty="0" smtClean="0">
              <a:cs typeface="Arial" pitchFamily="34" charset="0"/>
            </a:endParaRPr>
          </a:p>
          <a:p>
            <a:pPr>
              <a:lnSpc>
                <a:spcPct val="90000"/>
              </a:lnSpc>
              <a:buClr>
                <a:srgbClr val="552803"/>
              </a:buClr>
              <a:buNone/>
              <a:defRPr/>
            </a:pPr>
            <a:r>
              <a:rPr lang="el-GR" sz="2800" b="1" dirty="0" smtClean="0">
                <a:solidFill>
                  <a:schemeClr val="bg1"/>
                </a:solidFill>
                <a:cs typeface="Arial" pitchFamily="34" charset="0"/>
              </a:rPr>
              <a:t>Ε) </a:t>
            </a:r>
            <a:r>
              <a:rPr lang="el-GR" sz="2800" b="1" dirty="0" smtClean="0">
                <a:cs typeface="Arial" pitchFamily="34" charset="0"/>
              </a:rPr>
              <a:t>Τις ταμειακές και μη ταμειακές συναλλαγές μιας επιχείρησης από τις επενδυτικές και χρηματοοικονομικές της δραστηριότητες.</a:t>
            </a:r>
          </a:p>
          <a:p>
            <a:pPr>
              <a:lnSpc>
                <a:spcPct val="90000"/>
              </a:lnSpc>
              <a:defRPr/>
            </a:pPr>
            <a:endParaRPr lang="el-GR" sz="2800" b="1" dirty="0" smtClean="0">
              <a:cs typeface="Arial" pitchFamily="34" charset="0"/>
            </a:endParaRPr>
          </a:p>
          <a:p>
            <a:pPr>
              <a:lnSpc>
                <a:spcPct val="90000"/>
              </a:lnSpc>
              <a:buClr>
                <a:srgbClr val="552803"/>
              </a:buClr>
              <a:buNone/>
              <a:defRPr/>
            </a:pPr>
            <a:r>
              <a:rPr lang="el-GR" sz="2800" b="1" dirty="0" smtClean="0">
                <a:solidFill>
                  <a:schemeClr val="bg1"/>
                </a:solidFill>
                <a:cs typeface="Arial" pitchFamily="34" charset="0"/>
              </a:rPr>
              <a:t>ΣΤ)</a:t>
            </a:r>
            <a:r>
              <a:rPr lang="el-GR" sz="2800" b="1" dirty="0" smtClean="0">
                <a:cs typeface="Arial" pitchFamily="34" charset="0"/>
              </a:rPr>
              <a:t> Τους λόγους μεταβολής των μετρητών και των εξομοιωμένων με μετρητά στοιχείων μεταξύ της αρχής και του τέλους της περιόδου.</a:t>
            </a:r>
          </a:p>
          <a:p>
            <a:endParaRPr lang="el-GR" dirty="0"/>
          </a:p>
        </p:txBody>
      </p:sp>
      <p:sp>
        <p:nvSpPr>
          <p:cNvPr id="3" name="2 - Τίτλος"/>
          <p:cNvSpPr>
            <a:spLocks noGrp="1"/>
          </p:cNvSpPr>
          <p:nvPr>
            <p:ph type="title"/>
          </p:nvPr>
        </p:nvSpPr>
        <p:spPr/>
        <p:txBody>
          <a:bodyPr>
            <a:normAutofit fontScale="90000"/>
          </a:bodyPr>
          <a:lstStyle/>
          <a:p>
            <a:pPr algn="ctr"/>
            <a:r>
              <a:rPr lang="el-GR" b="1" dirty="0" smtClean="0">
                <a:solidFill>
                  <a:schemeClr val="accent6">
                    <a:lumMod val="50000"/>
                  </a:schemeClr>
                </a:solidFill>
              </a:rPr>
              <a:t>6) ΚΑΤΑΣΤΑΣΗ  ΤΑΜΕΙΑΚΩΝ ΡΟΩΝ (ΕΙΣΡΟΕΣ-ΕΚΡΟΕΣ)</a:t>
            </a:r>
            <a:endParaRPr lang="el-GR"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60648"/>
            <a:ext cx="9144000" cy="720080"/>
          </a:xfrm>
        </p:spPr>
        <p:txBody>
          <a:bodyPr>
            <a:normAutofit/>
          </a:bodyPr>
          <a:lstStyle/>
          <a:p>
            <a:r>
              <a:rPr lang="el-GR" sz="3200" b="1" dirty="0" smtClean="0">
                <a:solidFill>
                  <a:schemeClr val="bg1"/>
                </a:solidFill>
              </a:rPr>
              <a:t>Ταμειακές Ροές από Λειτουργικές Δραστηριότητες</a:t>
            </a:r>
            <a:endParaRPr lang="el-GR" sz="3200" b="1" dirty="0">
              <a:solidFill>
                <a:schemeClr val="bg1"/>
              </a:solidFill>
            </a:endParaRPr>
          </a:p>
        </p:txBody>
      </p:sp>
      <p:pic>
        <p:nvPicPr>
          <p:cNvPr id="4098" name="Picture 2"/>
          <p:cNvPicPr>
            <a:picLocks noGrp="1" noChangeAspect="1" noChangeArrowheads="1"/>
          </p:cNvPicPr>
          <p:nvPr>
            <p:ph idx="1"/>
          </p:nvPr>
        </p:nvPicPr>
        <p:blipFill>
          <a:blip r:embed="rId2" cstate="print"/>
          <a:srcRect/>
          <a:stretch>
            <a:fillRect/>
          </a:stretch>
        </p:blipFill>
        <p:spPr bwMode="auto">
          <a:xfrm>
            <a:off x="0" y="1196752"/>
            <a:ext cx="9144000" cy="56612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3"/>
          <p:cNvSpPr txBox="1">
            <a:spLocks noChangeArrowheads="1"/>
          </p:cNvSpPr>
          <p:nvPr/>
        </p:nvSpPr>
        <p:spPr bwMode="auto">
          <a:xfrm>
            <a:off x="1066800" y="2133600"/>
            <a:ext cx="6629400" cy="457200"/>
          </a:xfrm>
          <a:prstGeom prst="rect">
            <a:avLst/>
          </a:prstGeom>
          <a:noFill/>
          <a:ln w="9525">
            <a:noFill/>
            <a:miter lim="800000"/>
            <a:headEnd/>
            <a:tailEnd/>
          </a:ln>
          <a:effectLst/>
        </p:spPr>
        <p:txBody>
          <a:bodyPr>
            <a:spAutoFit/>
          </a:bodyPr>
          <a:lstStyle/>
          <a:p>
            <a:pPr>
              <a:spcBef>
                <a:spcPct val="50000"/>
              </a:spcBef>
            </a:pPr>
            <a:endParaRPr lang="el-GR" sz="2400" dirty="0">
              <a:latin typeface="Times New Roman" pitchFamily="18" charset="0"/>
            </a:endParaRPr>
          </a:p>
        </p:txBody>
      </p:sp>
      <p:sp>
        <p:nvSpPr>
          <p:cNvPr id="10243" name="Text Box 4"/>
          <p:cNvSpPr txBox="1">
            <a:spLocks noChangeArrowheads="1"/>
          </p:cNvSpPr>
          <p:nvPr/>
        </p:nvSpPr>
        <p:spPr bwMode="auto">
          <a:xfrm>
            <a:off x="755650" y="692150"/>
            <a:ext cx="7011988" cy="646331"/>
          </a:xfrm>
          <a:prstGeom prst="rect">
            <a:avLst/>
          </a:prstGeom>
          <a:noFill/>
          <a:ln w="9525">
            <a:noFill/>
            <a:miter lim="800000"/>
            <a:headEnd/>
            <a:tailEnd/>
          </a:ln>
          <a:effectLst/>
        </p:spPr>
        <p:txBody>
          <a:bodyPr>
            <a:spAutoFit/>
          </a:bodyPr>
          <a:lstStyle/>
          <a:p>
            <a:pPr algn="ctr"/>
            <a:r>
              <a:rPr lang="el-GR" sz="3600" b="1" u="sng" dirty="0" smtClean="0">
                <a:solidFill>
                  <a:srgbClr val="FFFF00"/>
                </a:solidFill>
                <a:latin typeface="Calibri" pitchFamily="34" charset="0"/>
              </a:rPr>
              <a:t>1) Λειτουργικές </a:t>
            </a:r>
            <a:r>
              <a:rPr lang="el-GR" sz="3600" b="1" u="sng" dirty="0">
                <a:solidFill>
                  <a:srgbClr val="FFFF00"/>
                </a:solidFill>
                <a:latin typeface="Calibri" pitchFamily="34" charset="0"/>
              </a:rPr>
              <a:t>δράσεις</a:t>
            </a:r>
            <a:r>
              <a:rPr lang="el-GR" sz="3600" dirty="0">
                <a:solidFill>
                  <a:srgbClr val="FFFF00"/>
                </a:solidFill>
                <a:latin typeface="Calibri" pitchFamily="34" charset="0"/>
              </a:rPr>
              <a:t> </a:t>
            </a:r>
            <a:r>
              <a:rPr lang="en-GB" sz="3600" b="1" dirty="0">
                <a:solidFill>
                  <a:srgbClr val="FFFF00"/>
                </a:solidFill>
                <a:latin typeface="Calibri" pitchFamily="34" charset="0"/>
              </a:rPr>
              <a:t>:</a:t>
            </a:r>
          </a:p>
        </p:txBody>
      </p:sp>
      <p:sp>
        <p:nvSpPr>
          <p:cNvPr id="10244" name="Text Box 5"/>
          <p:cNvSpPr txBox="1">
            <a:spLocks noChangeArrowheads="1"/>
          </p:cNvSpPr>
          <p:nvPr/>
        </p:nvSpPr>
        <p:spPr bwMode="auto">
          <a:xfrm>
            <a:off x="539552" y="1268413"/>
            <a:ext cx="6443861" cy="1200329"/>
          </a:xfrm>
          <a:prstGeom prst="rect">
            <a:avLst/>
          </a:prstGeom>
          <a:noFill/>
          <a:ln w="9525">
            <a:noFill/>
            <a:miter lim="800000"/>
            <a:headEnd/>
            <a:tailEnd/>
          </a:ln>
          <a:effectLst/>
        </p:spPr>
        <p:txBody>
          <a:bodyPr wrap="square">
            <a:spAutoFit/>
          </a:bodyPr>
          <a:lstStyle/>
          <a:p>
            <a:pPr algn="just">
              <a:spcBef>
                <a:spcPct val="50000"/>
              </a:spcBef>
            </a:pPr>
            <a:r>
              <a:rPr lang="el-GR" sz="2400" dirty="0">
                <a:solidFill>
                  <a:srgbClr val="0000FF"/>
                </a:solidFill>
                <a:latin typeface="Times New Roman" pitchFamily="18" charset="0"/>
              </a:rPr>
              <a:t>Αυτή η κατηγορία δράσεων παρουσιάζει τις ροές που σχετίζονται με την παραγωγή και τις πωλήσεις αγαθών και υπηρεσιών της επιχείρησης</a:t>
            </a:r>
            <a:r>
              <a:rPr lang="en-GB" sz="2400" dirty="0">
                <a:solidFill>
                  <a:srgbClr val="0000FF"/>
                </a:solidFill>
                <a:latin typeface="Times New Roman" pitchFamily="18" charset="0"/>
              </a:rPr>
              <a:t>.</a:t>
            </a:r>
          </a:p>
        </p:txBody>
      </p:sp>
      <p:grpSp>
        <p:nvGrpSpPr>
          <p:cNvPr id="2" name="Group 6"/>
          <p:cNvGrpSpPr>
            <a:grpSpLocks/>
          </p:cNvGrpSpPr>
          <p:nvPr/>
        </p:nvGrpSpPr>
        <p:grpSpPr bwMode="auto">
          <a:xfrm>
            <a:off x="611188" y="3048000"/>
            <a:ext cx="8228012" cy="3590925"/>
            <a:chOff x="288" y="1920"/>
            <a:chExt cx="5280" cy="2304"/>
          </a:xfrm>
        </p:grpSpPr>
        <p:sp>
          <p:nvSpPr>
            <p:cNvPr id="10247" name="Oval 7"/>
            <p:cNvSpPr>
              <a:spLocks noChangeArrowheads="1"/>
            </p:cNvSpPr>
            <p:nvPr/>
          </p:nvSpPr>
          <p:spPr bwMode="auto">
            <a:xfrm>
              <a:off x="4464" y="2592"/>
              <a:ext cx="1104" cy="768"/>
            </a:xfrm>
            <a:prstGeom prst="ellipse">
              <a:avLst/>
            </a:prstGeom>
            <a:solidFill>
              <a:srgbClr val="99FFCC"/>
            </a:solidFill>
            <a:ln w="9525">
              <a:solidFill>
                <a:schemeClr val="tx1"/>
              </a:solidFill>
              <a:round/>
              <a:headEnd/>
              <a:tailEnd/>
            </a:ln>
            <a:effectLst/>
          </p:spPr>
          <p:txBody>
            <a:bodyPr wrap="none" anchor="ctr"/>
            <a:lstStyle/>
            <a:p>
              <a:pPr algn="ctr"/>
              <a:r>
                <a:rPr lang="el-GR" sz="1600" b="1" dirty="0">
                  <a:solidFill>
                    <a:srgbClr val="C00000"/>
                  </a:solidFill>
                  <a:latin typeface="Times New Roman" pitchFamily="18" charset="0"/>
                </a:rPr>
                <a:t>Καθαρή ταμειακή</a:t>
              </a:r>
            </a:p>
            <a:p>
              <a:pPr algn="ctr"/>
              <a:r>
                <a:rPr lang="el-GR" sz="1600" b="1" dirty="0">
                  <a:solidFill>
                    <a:srgbClr val="C00000"/>
                  </a:solidFill>
                  <a:latin typeface="Times New Roman" pitchFamily="18" charset="0"/>
                </a:rPr>
                <a:t> θέση  από </a:t>
              </a:r>
            </a:p>
            <a:p>
              <a:pPr algn="ctr"/>
              <a:r>
                <a:rPr lang="el-GR" sz="1600" b="1" dirty="0">
                  <a:solidFill>
                    <a:srgbClr val="C00000"/>
                  </a:solidFill>
                  <a:latin typeface="Times New Roman" pitchFamily="18" charset="0"/>
                </a:rPr>
                <a:t>λειτουργικές δράσεις</a:t>
              </a:r>
              <a:endParaRPr lang="en-GB" sz="1600" b="1" dirty="0">
                <a:solidFill>
                  <a:srgbClr val="C00000"/>
                </a:solidFill>
                <a:latin typeface="Times New Roman" pitchFamily="18" charset="0"/>
              </a:endParaRPr>
            </a:p>
          </p:txBody>
        </p:sp>
        <p:sp>
          <p:nvSpPr>
            <p:cNvPr id="10248" name="Oval 8"/>
            <p:cNvSpPr>
              <a:spLocks noChangeArrowheads="1"/>
            </p:cNvSpPr>
            <p:nvPr/>
          </p:nvSpPr>
          <p:spPr bwMode="auto">
            <a:xfrm>
              <a:off x="336" y="1920"/>
              <a:ext cx="1152" cy="432"/>
            </a:xfrm>
            <a:prstGeom prst="ellipse">
              <a:avLst/>
            </a:prstGeom>
            <a:solidFill>
              <a:srgbClr val="FFFFCC"/>
            </a:solidFill>
            <a:ln w="9525">
              <a:solidFill>
                <a:schemeClr val="tx1"/>
              </a:solidFill>
              <a:round/>
              <a:headEnd/>
              <a:tailEnd/>
            </a:ln>
            <a:effectLst/>
          </p:spPr>
          <p:txBody>
            <a:bodyPr wrap="none" anchor="ctr"/>
            <a:lstStyle/>
            <a:p>
              <a:pPr algn="ctr"/>
              <a:r>
                <a:rPr lang="el-GR" sz="1600" b="1" dirty="0">
                  <a:solidFill>
                    <a:srgbClr val="C00000"/>
                  </a:solidFill>
                  <a:latin typeface="Times New Roman" pitchFamily="18" charset="0"/>
                </a:rPr>
                <a:t>Πωλήσεις μετρητοίς</a:t>
              </a:r>
              <a:endParaRPr lang="en-GB" sz="1600" b="1" dirty="0">
                <a:solidFill>
                  <a:srgbClr val="C00000"/>
                </a:solidFill>
                <a:latin typeface="Times New Roman" pitchFamily="18" charset="0"/>
              </a:endParaRPr>
            </a:p>
          </p:txBody>
        </p:sp>
        <p:sp>
          <p:nvSpPr>
            <p:cNvPr id="10249" name="Oval 9"/>
            <p:cNvSpPr>
              <a:spLocks noChangeArrowheads="1"/>
            </p:cNvSpPr>
            <p:nvPr/>
          </p:nvSpPr>
          <p:spPr bwMode="auto">
            <a:xfrm>
              <a:off x="336" y="2400"/>
              <a:ext cx="1200" cy="432"/>
            </a:xfrm>
            <a:prstGeom prst="ellipse">
              <a:avLst/>
            </a:prstGeom>
            <a:solidFill>
              <a:srgbClr val="FFFFCC"/>
            </a:solidFill>
            <a:ln w="9525">
              <a:solidFill>
                <a:schemeClr val="tx1"/>
              </a:solidFill>
              <a:round/>
              <a:headEnd/>
              <a:tailEnd/>
            </a:ln>
            <a:effectLst/>
          </p:spPr>
          <p:txBody>
            <a:bodyPr wrap="none" anchor="ctr"/>
            <a:lstStyle/>
            <a:p>
              <a:pPr algn="ctr"/>
              <a:r>
                <a:rPr lang="el-GR" sz="1600" b="1" dirty="0">
                  <a:solidFill>
                    <a:schemeClr val="bg1"/>
                  </a:solidFill>
                  <a:latin typeface="Times New Roman" pitchFamily="18" charset="0"/>
                </a:rPr>
                <a:t>Απαιτήσεις (Πελάτες)</a:t>
              </a:r>
              <a:endParaRPr lang="en-GB" sz="1600" b="1" dirty="0">
                <a:solidFill>
                  <a:schemeClr val="bg1"/>
                </a:solidFill>
                <a:latin typeface="Times New Roman" pitchFamily="18" charset="0"/>
              </a:endParaRPr>
            </a:p>
          </p:txBody>
        </p:sp>
        <p:sp>
          <p:nvSpPr>
            <p:cNvPr id="10250" name="Line 10"/>
            <p:cNvSpPr>
              <a:spLocks noChangeShapeType="1"/>
            </p:cNvSpPr>
            <p:nvPr/>
          </p:nvSpPr>
          <p:spPr bwMode="auto">
            <a:xfrm>
              <a:off x="1488" y="2112"/>
              <a:ext cx="768" cy="0"/>
            </a:xfrm>
            <a:prstGeom prst="line">
              <a:avLst/>
            </a:prstGeom>
            <a:noFill/>
            <a:ln w="9525">
              <a:solidFill>
                <a:schemeClr val="tx1"/>
              </a:solidFill>
              <a:round/>
              <a:headEnd/>
              <a:tailEnd type="triangle" w="med" len="med"/>
            </a:ln>
            <a:effectLst/>
          </p:spPr>
          <p:txBody>
            <a:bodyPr/>
            <a:lstStyle/>
            <a:p>
              <a:endParaRPr lang="el-GR" dirty="0"/>
            </a:p>
          </p:txBody>
        </p:sp>
        <p:sp>
          <p:nvSpPr>
            <p:cNvPr id="10251" name="Line 11"/>
            <p:cNvSpPr>
              <a:spLocks noChangeShapeType="1"/>
            </p:cNvSpPr>
            <p:nvPr/>
          </p:nvSpPr>
          <p:spPr bwMode="auto">
            <a:xfrm>
              <a:off x="1536" y="2640"/>
              <a:ext cx="720" cy="0"/>
            </a:xfrm>
            <a:prstGeom prst="line">
              <a:avLst/>
            </a:prstGeom>
            <a:noFill/>
            <a:ln w="9525">
              <a:solidFill>
                <a:schemeClr val="tx1"/>
              </a:solidFill>
              <a:round/>
              <a:headEnd/>
              <a:tailEnd type="triangle" w="med" len="med"/>
            </a:ln>
            <a:effectLst/>
          </p:spPr>
          <p:txBody>
            <a:bodyPr/>
            <a:lstStyle/>
            <a:p>
              <a:endParaRPr lang="el-GR" dirty="0"/>
            </a:p>
          </p:txBody>
        </p:sp>
        <p:sp>
          <p:nvSpPr>
            <p:cNvPr id="10252" name="Line 12"/>
            <p:cNvSpPr>
              <a:spLocks noChangeShapeType="1"/>
            </p:cNvSpPr>
            <p:nvPr/>
          </p:nvSpPr>
          <p:spPr bwMode="auto">
            <a:xfrm>
              <a:off x="2256" y="2112"/>
              <a:ext cx="0" cy="528"/>
            </a:xfrm>
            <a:prstGeom prst="line">
              <a:avLst/>
            </a:prstGeom>
            <a:noFill/>
            <a:ln w="9525">
              <a:solidFill>
                <a:schemeClr val="tx1"/>
              </a:solidFill>
              <a:round/>
              <a:headEnd/>
              <a:tailEnd/>
            </a:ln>
            <a:effectLst/>
          </p:spPr>
          <p:txBody>
            <a:bodyPr/>
            <a:lstStyle/>
            <a:p>
              <a:endParaRPr lang="el-GR" dirty="0"/>
            </a:p>
          </p:txBody>
        </p:sp>
        <p:sp>
          <p:nvSpPr>
            <p:cNvPr id="10253" name="Oval 13"/>
            <p:cNvSpPr>
              <a:spLocks noChangeArrowheads="1"/>
            </p:cNvSpPr>
            <p:nvPr/>
          </p:nvSpPr>
          <p:spPr bwMode="auto">
            <a:xfrm>
              <a:off x="2976" y="2016"/>
              <a:ext cx="1152" cy="720"/>
            </a:xfrm>
            <a:prstGeom prst="ellipse">
              <a:avLst/>
            </a:prstGeom>
            <a:solidFill>
              <a:srgbClr val="FFFFCC"/>
            </a:solidFill>
            <a:ln w="9525">
              <a:solidFill>
                <a:schemeClr val="tx1"/>
              </a:solidFill>
              <a:round/>
              <a:headEnd/>
              <a:tailEnd/>
            </a:ln>
            <a:effectLst/>
          </p:spPr>
          <p:txBody>
            <a:bodyPr wrap="none" anchor="ctr"/>
            <a:lstStyle/>
            <a:p>
              <a:pPr algn="ctr"/>
              <a:r>
                <a:rPr lang="el-GR" sz="1600" b="1" dirty="0">
                  <a:solidFill>
                    <a:srgbClr val="0000CC"/>
                  </a:solidFill>
                  <a:latin typeface="Times New Roman" pitchFamily="18" charset="0"/>
                </a:rPr>
                <a:t>Εισροή μετρητών</a:t>
              </a:r>
            </a:p>
            <a:p>
              <a:pPr algn="ctr"/>
              <a:r>
                <a:rPr lang="el-GR" sz="1600" b="1" dirty="0">
                  <a:solidFill>
                    <a:srgbClr val="0000CC"/>
                  </a:solidFill>
                  <a:latin typeface="Times New Roman" pitchFamily="18" charset="0"/>
                </a:rPr>
                <a:t> από πελάτες</a:t>
              </a:r>
              <a:endParaRPr lang="en-GB" sz="1600" b="1" dirty="0">
                <a:solidFill>
                  <a:srgbClr val="0000CC"/>
                </a:solidFill>
                <a:latin typeface="Times New Roman" pitchFamily="18" charset="0"/>
              </a:endParaRPr>
            </a:p>
          </p:txBody>
        </p:sp>
        <p:sp>
          <p:nvSpPr>
            <p:cNvPr id="10254" name="Line 14"/>
            <p:cNvSpPr>
              <a:spLocks noChangeShapeType="1"/>
            </p:cNvSpPr>
            <p:nvPr/>
          </p:nvSpPr>
          <p:spPr bwMode="auto">
            <a:xfrm>
              <a:off x="2256" y="2352"/>
              <a:ext cx="720" cy="0"/>
            </a:xfrm>
            <a:prstGeom prst="line">
              <a:avLst/>
            </a:prstGeom>
            <a:noFill/>
            <a:ln w="9525">
              <a:solidFill>
                <a:schemeClr val="tx1"/>
              </a:solidFill>
              <a:round/>
              <a:headEnd/>
              <a:tailEnd type="triangle" w="med" len="med"/>
            </a:ln>
            <a:effectLst/>
          </p:spPr>
          <p:txBody>
            <a:bodyPr/>
            <a:lstStyle/>
            <a:p>
              <a:endParaRPr lang="el-GR" dirty="0"/>
            </a:p>
          </p:txBody>
        </p:sp>
        <p:sp>
          <p:nvSpPr>
            <p:cNvPr id="10255" name="Line 15"/>
            <p:cNvSpPr>
              <a:spLocks noChangeShapeType="1"/>
            </p:cNvSpPr>
            <p:nvPr/>
          </p:nvSpPr>
          <p:spPr bwMode="auto">
            <a:xfrm>
              <a:off x="4128" y="2352"/>
              <a:ext cx="912" cy="0"/>
            </a:xfrm>
            <a:prstGeom prst="line">
              <a:avLst/>
            </a:prstGeom>
            <a:noFill/>
            <a:ln w="9525">
              <a:solidFill>
                <a:schemeClr val="tx1"/>
              </a:solidFill>
              <a:round/>
              <a:headEnd/>
              <a:tailEnd/>
            </a:ln>
            <a:effectLst/>
          </p:spPr>
          <p:txBody>
            <a:bodyPr/>
            <a:lstStyle/>
            <a:p>
              <a:endParaRPr lang="el-GR" dirty="0"/>
            </a:p>
          </p:txBody>
        </p:sp>
        <p:sp>
          <p:nvSpPr>
            <p:cNvPr id="10256" name="Line 16"/>
            <p:cNvSpPr>
              <a:spLocks noChangeShapeType="1"/>
            </p:cNvSpPr>
            <p:nvPr/>
          </p:nvSpPr>
          <p:spPr bwMode="auto">
            <a:xfrm>
              <a:off x="5040" y="2352"/>
              <a:ext cx="0" cy="240"/>
            </a:xfrm>
            <a:prstGeom prst="line">
              <a:avLst/>
            </a:prstGeom>
            <a:noFill/>
            <a:ln w="9525">
              <a:solidFill>
                <a:schemeClr val="tx1"/>
              </a:solidFill>
              <a:round/>
              <a:headEnd/>
              <a:tailEnd type="triangle" w="med" len="med"/>
            </a:ln>
            <a:effectLst/>
          </p:spPr>
          <p:txBody>
            <a:bodyPr/>
            <a:lstStyle/>
            <a:p>
              <a:endParaRPr lang="el-GR" dirty="0"/>
            </a:p>
          </p:txBody>
        </p:sp>
        <p:sp>
          <p:nvSpPr>
            <p:cNvPr id="10257" name="Oval 17"/>
            <p:cNvSpPr>
              <a:spLocks noChangeArrowheads="1"/>
            </p:cNvSpPr>
            <p:nvPr/>
          </p:nvSpPr>
          <p:spPr bwMode="auto">
            <a:xfrm>
              <a:off x="288" y="2928"/>
              <a:ext cx="1008" cy="384"/>
            </a:xfrm>
            <a:prstGeom prst="ellipse">
              <a:avLst/>
            </a:prstGeom>
            <a:solidFill>
              <a:srgbClr val="FFCCCC"/>
            </a:solidFill>
            <a:ln w="9525">
              <a:solidFill>
                <a:schemeClr val="tx1"/>
              </a:solidFill>
              <a:round/>
              <a:headEnd/>
              <a:tailEnd/>
            </a:ln>
            <a:effectLst/>
          </p:spPr>
          <p:txBody>
            <a:bodyPr wrap="none" anchor="ctr"/>
            <a:lstStyle/>
            <a:p>
              <a:pPr algn="ctr"/>
              <a:r>
                <a:rPr lang="el-GR" sz="1600" b="1" dirty="0">
                  <a:solidFill>
                    <a:srgbClr val="006600"/>
                  </a:solidFill>
                  <a:latin typeface="Times New Roman" pitchFamily="18" charset="0"/>
                </a:rPr>
                <a:t>Τόκοι</a:t>
              </a:r>
              <a:endParaRPr lang="en-GB" sz="1600" b="1" dirty="0">
                <a:solidFill>
                  <a:srgbClr val="006600"/>
                </a:solidFill>
                <a:latin typeface="Times New Roman" pitchFamily="18" charset="0"/>
              </a:endParaRPr>
            </a:p>
          </p:txBody>
        </p:sp>
        <p:sp>
          <p:nvSpPr>
            <p:cNvPr id="10258" name="Oval 18"/>
            <p:cNvSpPr>
              <a:spLocks noChangeArrowheads="1"/>
            </p:cNvSpPr>
            <p:nvPr/>
          </p:nvSpPr>
          <p:spPr bwMode="auto">
            <a:xfrm>
              <a:off x="288" y="3504"/>
              <a:ext cx="960" cy="432"/>
            </a:xfrm>
            <a:prstGeom prst="ellipse">
              <a:avLst/>
            </a:prstGeom>
            <a:solidFill>
              <a:srgbClr val="FFCCCC"/>
            </a:solidFill>
            <a:ln w="9525">
              <a:solidFill>
                <a:schemeClr val="tx1"/>
              </a:solidFill>
              <a:round/>
              <a:headEnd/>
              <a:tailEnd/>
            </a:ln>
            <a:effectLst/>
          </p:spPr>
          <p:txBody>
            <a:bodyPr wrap="none" anchor="ctr"/>
            <a:lstStyle/>
            <a:p>
              <a:pPr algn="ctr"/>
              <a:r>
                <a:rPr lang="el-GR" sz="1600" b="1" dirty="0">
                  <a:solidFill>
                    <a:srgbClr val="FF0000"/>
                  </a:solidFill>
                  <a:latin typeface="Times New Roman" pitchFamily="18" charset="0"/>
                </a:rPr>
                <a:t>Φόροι</a:t>
              </a:r>
              <a:endParaRPr lang="en-GB" sz="1600" b="1" dirty="0">
                <a:solidFill>
                  <a:srgbClr val="FF0000"/>
                </a:solidFill>
                <a:latin typeface="Times New Roman" pitchFamily="18" charset="0"/>
              </a:endParaRPr>
            </a:p>
          </p:txBody>
        </p:sp>
        <p:sp>
          <p:nvSpPr>
            <p:cNvPr id="10259" name="Oval 19"/>
            <p:cNvSpPr>
              <a:spLocks noChangeArrowheads="1"/>
            </p:cNvSpPr>
            <p:nvPr/>
          </p:nvSpPr>
          <p:spPr bwMode="auto">
            <a:xfrm>
              <a:off x="1344" y="3168"/>
              <a:ext cx="1056" cy="432"/>
            </a:xfrm>
            <a:prstGeom prst="ellipse">
              <a:avLst/>
            </a:prstGeom>
            <a:solidFill>
              <a:srgbClr val="FFCCCC"/>
            </a:solidFill>
            <a:ln w="9525">
              <a:solidFill>
                <a:schemeClr val="tx1"/>
              </a:solidFill>
              <a:round/>
              <a:headEnd/>
              <a:tailEnd/>
            </a:ln>
            <a:effectLst/>
          </p:spPr>
          <p:txBody>
            <a:bodyPr wrap="none" anchor="ctr"/>
            <a:lstStyle/>
            <a:p>
              <a:pPr algn="ctr"/>
              <a:r>
                <a:rPr lang="el-GR" sz="1600" b="1" dirty="0">
                  <a:solidFill>
                    <a:srgbClr val="0000FF"/>
                  </a:solidFill>
                  <a:latin typeface="Times New Roman" pitchFamily="18" charset="0"/>
                </a:rPr>
                <a:t>Προμηθευτές</a:t>
              </a:r>
              <a:endParaRPr lang="en-GB" sz="1600" b="1" dirty="0">
                <a:solidFill>
                  <a:srgbClr val="0000FF"/>
                </a:solidFill>
                <a:latin typeface="Times New Roman" pitchFamily="18" charset="0"/>
              </a:endParaRPr>
            </a:p>
          </p:txBody>
        </p:sp>
        <p:sp>
          <p:nvSpPr>
            <p:cNvPr id="10260" name="Oval 20"/>
            <p:cNvSpPr>
              <a:spLocks noChangeArrowheads="1"/>
            </p:cNvSpPr>
            <p:nvPr/>
          </p:nvSpPr>
          <p:spPr bwMode="auto">
            <a:xfrm>
              <a:off x="1248" y="3744"/>
              <a:ext cx="1104" cy="480"/>
            </a:xfrm>
            <a:prstGeom prst="ellipse">
              <a:avLst/>
            </a:prstGeom>
            <a:solidFill>
              <a:srgbClr val="FFCCCC"/>
            </a:solidFill>
            <a:ln w="9525">
              <a:solidFill>
                <a:schemeClr val="tx1"/>
              </a:solidFill>
              <a:round/>
              <a:headEnd/>
              <a:tailEnd/>
            </a:ln>
            <a:effectLst/>
          </p:spPr>
          <p:txBody>
            <a:bodyPr wrap="none" anchor="ctr"/>
            <a:lstStyle/>
            <a:p>
              <a:pPr algn="ctr"/>
              <a:r>
                <a:rPr lang="el-GR" sz="1600" b="1" dirty="0">
                  <a:solidFill>
                    <a:srgbClr val="7030A0"/>
                  </a:solidFill>
                  <a:latin typeface="Times New Roman" pitchFamily="18" charset="0"/>
                </a:rPr>
                <a:t>Λειτουργικά έξοδα</a:t>
              </a:r>
              <a:endParaRPr lang="en-GB" sz="1600" b="1" dirty="0">
                <a:solidFill>
                  <a:srgbClr val="7030A0"/>
                </a:solidFill>
                <a:latin typeface="Times New Roman" pitchFamily="18" charset="0"/>
              </a:endParaRPr>
            </a:p>
          </p:txBody>
        </p:sp>
        <p:sp>
          <p:nvSpPr>
            <p:cNvPr id="10261" name="Line 21"/>
            <p:cNvSpPr>
              <a:spLocks noChangeShapeType="1"/>
            </p:cNvSpPr>
            <p:nvPr/>
          </p:nvSpPr>
          <p:spPr bwMode="auto">
            <a:xfrm>
              <a:off x="1296" y="3072"/>
              <a:ext cx="1488" cy="0"/>
            </a:xfrm>
            <a:prstGeom prst="line">
              <a:avLst/>
            </a:prstGeom>
            <a:noFill/>
            <a:ln w="9525">
              <a:solidFill>
                <a:schemeClr val="tx1"/>
              </a:solidFill>
              <a:round/>
              <a:headEnd type="triangle" w="med" len="med"/>
              <a:tailEnd/>
            </a:ln>
            <a:effectLst/>
          </p:spPr>
          <p:txBody>
            <a:bodyPr/>
            <a:lstStyle/>
            <a:p>
              <a:endParaRPr lang="el-GR" dirty="0"/>
            </a:p>
          </p:txBody>
        </p:sp>
        <p:sp>
          <p:nvSpPr>
            <p:cNvPr id="10262" name="Line 22"/>
            <p:cNvSpPr>
              <a:spLocks noChangeShapeType="1"/>
            </p:cNvSpPr>
            <p:nvPr/>
          </p:nvSpPr>
          <p:spPr bwMode="auto">
            <a:xfrm>
              <a:off x="2400" y="3360"/>
              <a:ext cx="384" cy="0"/>
            </a:xfrm>
            <a:prstGeom prst="line">
              <a:avLst/>
            </a:prstGeom>
            <a:noFill/>
            <a:ln w="9525">
              <a:solidFill>
                <a:schemeClr val="tx1"/>
              </a:solidFill>
              <a:round/>
              <a:headEnd type="triangle" w="med" len="med"/>
              <a:tailEnd/>
            </a:ln>
            <a:effectLst/>
          </p:spPr>
          <p:txBody>
            <a:bodyPr/>
            <a:lstStyle/>
            <a:p>
              <a:endParaRPr lang="el-GR" dirty="0"/>
            </a:p>
          </p:txBody>
        </p:sp>
        <p:sp>
          <p:nvSpPr>
            <p:cNvPr id="10263" name="Line 23"/>
            <p:cNvSpPr>
              <a:spLocks noChangeShapeType="1"/>
            </p:cNvSpPr>
            <p:nvPr/>
          </p:nvSpPr>
          <p:spPr bwMode="auto">
            <a:xfrm flipV="1">
              <a:off x="1248" y="3696"/>
              <a:ext cx="1536" cy="0"/>
            </a:xfrm>
            <a:prstGeom prst="line">
              <a:avLst/>
            </a:prstGeom>
            <a:noFill/>
            <a:ln w="9525">
              <a:solidFill>
                <a:schemeClr val="tx1"/>
              </a:solidFill>
              <a:round/>
              <a:headEnd type="triangle" w="med" len="med"/>
              <a:tailEnd/>
            </a:ln>
            <a:effectLst/>
          </p:spPr>
          <p:txBody>
            <a:bodyPr/>
            <a:lstStyle/>
            <a:p>
              <a:endParaRPr lang="el-GR" dirty="0"/>
            </a:p>
          </p:txBody>
        </p:sp>
        <p:sp>
          <p:nvSpPr>
            <p:cNvPr id="10264" name="Line 24"/>
            <p:cNvSpPr>
              <a:spLocks noChangeShapeType="1"/>
            </p:cNvSpPr>
            <p:nvPr/>
          </p:nvSpPr>
          <p:spPr bwMode="auto">
            <a:xfrm>
              <a:off x="2352" y="3984"/>
              <a:ext cx="432" cy="0"/>
            </a:xfrm>
            <a:prstGeom prst="line">
              <a:avLst/>
            </a:prstGeom>
            <a:noFill/>
            <a:ln w="9525">
              <a:solidFill>
                <a:schemeClr val="tx1"/>
              </a:solidFill>
              <a:round/>
              <a:headEnd type="triangle" w="med" len="med"/>
              <a:tailEnd/>
            </a:ln>
            <a:effectLst/>
          </p:spPr>
          <p:txBody>
            <a:bodyPr/>
            <a:lstStyle/>
            <a:p>
              <a:endParaRPr lang="el-GR" dirty="0"/>
            </a:p>
          </p:txBody>
        </p:sp>
        <p:sp>
          <p:nvSpPr>
            <p:cNvPr id="10265" name="Line 25"/>
            <p:cNvSpPr>
              <a:spLocks noChangeShapeType="1"/>
            </p:cNvSpPr>
            <p:nvPr/>
          </p:nvSpPr>
          <p:spPr bwMode="auto">
            <a:xfrm>
              <a:off x="2784" y="3072"/>
              <a:ext cx="0" cy="912"/>
            </a:xfrm>
            <a:prstGeom prst="line">
              <a:avLst/>
            </a:prstGeom>
            <a:noFill/>
            <a:ln w="9525">
              <a:solidFill>
                <a:schemeClr val="tx1"/>
              </a:solidFill>
              <a:round/>
              <a:headEnd/>
              <a:tailEnd/>
            </a:ln>
            <a:effectLst/>
          </p:spPr>
          <p:txBody>
            <a:bodyPr/>
            <a:lstStyle/>
            <a:p>
              <a:endParaRPr lang="el-GR" dirty="0"/>
            </a:p>
          </p:txBody>
        </p:sp>
        <p:sp>
          <p:nvSpPr>
            <p:cNvPr id="10266" name="Line 26"/>
            <p:cNvSpPr>
              <a:spLocks noChangeShapeType="1"/>
            </p:cNvSpPr>
            <p:nvPr/>
          </p:nvSpPr>
          <p:spPr bwMode="auto">
            <a:xfrm>
              <a:off x="2784" y="3552"/>
              <a:ext cx="384" cy="0"/>
            </a:xfrm>
            <a:prstGeom prst="line">
              <a:avLst/>
            </a:prstGeom>
            <a:noFill/>
            <a:ln w="9525">
              <a:solidFill>
                <a:schemeClr val="tx1"/>
              </a:solidFill>
              <a:round/>
              <a:headEnd type="triangle" w="med" len="med"/>
              <a:tailEnd/>
            </a:ln>
            <a:effectLst/>
          </p:spPr>
          <p:txBody>
            <a:bodyPr/>
            <a:lstStyle/>
            <a:p>
              <a:endParaRPr lang="el-GR" dirty="0"/>
            </a:p>
          </p:txBody>
        </p:sp>
        <p:sp>
          <p:nvSpPr>
            <p:cNvPr id="10267" name="Oval 27"/>
            <p:cNvSpPr>
              <a:spLocks noChangeArrowheads="1"/>
            </p:cNvSpPr>
            <p:nvPr/>
          </p:nvSpPr>
          <p:spPr bwMode="auto">
            <a:xfrm>
              <a:off x="3168" y="3168"/>
              <a:ext cx="1152" cy="816"/>
            </a:xfrm>
            <a:prstGeom prst="ellipse">
              <a:avLst/>
            </a:prstGeom>
            <a:solidFill>
              <a:srgbClr val="FFCCCC"/>
            </a:solidFill>
            <a:ln w="9525">
              <a:solidFill>
                <a:schemeClr val="tx1"/>
              </a:solidFill>
              <a:round/>
              <a:headEnd/>
              <a:tailEnd/>
            </a:ln>
            <a:effectLst/>
          </p:spPr>
          <p:txBody>
            <a:bodyPr wrap="none" anchor="ctr"/>
            <a:lstStyle/>
            <a:p>
              <a:pPr algn="ctr"/>
              <a:r>
                <a:rPr lang="el-GR" b="1" dirty="0">
                  <a:solidFill>
                    <a:srgbClr val="002060"/>
                  </a:solidFill>
                </a:rPr>
                <a:t>Εκροή </a:t>
              </a:r>
            </a:p>
            <a:p>
              <a:pPr algn="ctr"/>
              <a:r>
                <a:rPr lang="el-GR" b="1" dirty="0">
                  <a:solidFill>
                    <a:srgbClr val="002060"/>
                  </a:solidFill>
                </a:rPr>
                <a:t>μετρητών</a:t>
              </a:r>
              <a:r>
                <a:rPr lang="en-GB" b="1" dirty="0">
                  <a:solidFill>
                    <a:srgbClr val="002060"/>
                  </a:solidFill>
                </a:rPr>
                <a:t> </a:t>
              </a:r>
              <a:endParaRPr lang="en-GB" sz="1600" b="1" dirty="0">
                <a:solidFill>
                  <a:srgbClr val="002060"/>
                </a:solidFill>
                <a:latin typeface="Times New Roman" pitchFamily="18" charset="0"/>
              </a:endParaRPr>
            </a:p>
          </p:txBody>
        </p:sp>
        <p:sp>
          <p:nvSpPr>
            <p:cNvPr id="10268" name="Line 28"/>
            <p:cNvSpPr>
              <a:spLocks noChangeShapeType="1"/>
            </p:cNvSpPr>
            <p:nvPr/>
          </p:nvSpPr>
          <p:spPr bwMode="auto">
            <a:xfrm>
              <a:off x="4320" y="3552"/>
              <a:ext cx="720" cy="0"/>
            </a:xfrm>
            <a:prstGeom prst="line">
              <a:avLst/>
            </a:prstGeom>
            <a:noFill/>
            <a:ln w="9525">
              <a:solidFill>
                <a:schemeClr val="tx1"/>
              </a:solidFill>
              <a:round/>
              <a:headEnd type="triangle" w="med" len="med"/>
              <a:tailEnd/>
            </a:ln>
            <a:effectLst/>
          </p:spPr>
          <p:txBody>
            <a:bodyPr/>
            <a:lstStyle/>
            <a:p>
              <a:endParaRPr lang="el-GR" dirty="0"/>
            </a:p>
          </p:txBody>
        </p:sp>
        <p:sp>
          <p:nvSpPr>
            <p:cNvPr id="10269" name="Line 29"/>
            <p:cNvSpPr>
              <a:spLocks noChangeShapeType="1"/>
            </p:cNvSpPr>
            <p:nvPr/>
          </p:nvSpPr>
          <p:spPr bwMode="auto">
            <a:xfrm flipH="1" flipV="1">
              <a:off x="5040" y="3360"/>
              <a:ext cx="0" cy="192"/>
            </a:xfrm>
            <a:prstGeom prst="line">
              <a:avLst/>
            </a:prstGeom>
            <a:noFill/>
            <a:ln w="9525">
              <a:solidFill>
                <a:schemeClr val="tx1"/>
              </a:solidFill>
              <a:round/>
              <a:headEnd/>
              <a:tailEnd/>
            </a:ln>
            <a:effectLst/>
          </p:spPr>
          <p:txBody>
            <a:bodyPr/>
            <a:lstStyle/>
            <a:p>
              <a:endParaRPr lang="el-GR" dirty="0"/>
            </a:p>
          </p:txBody>
        </p:sp>
      </p:grpSp>
      <p:pic>
        <p:nvPicPr>
          <p:cNvPr id="10246" name="Picture 30" descr="j0222015"/>
          <p:cNvPicPr>
            <a:picLocks noGrp="1" noChangeAspect="1" noChangeArrowheads="1"/>
          </p:cNvPicPr>
          <p:nvPr>
            <p:ph idx="1"/>
          </p:nvPr>
        </p:nvPicPr>
        <p:blipFill>
          <a:blip r:embed="rId3" cstate="print"/>
          <a:srcRect/>
          <a:stretch>
            <a:fillRect/>
          </a:stretch>
        </p:blipFill>
        <p:spPr>
          <a:xfrm>
            <a:off x="7307263" y="1125538"/>
            <a:ext cx="1565275" cy="1643062"/>
          </a:xfr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ChangeArrowheads="1"/>
          </p:cNvSpPr>
          <p:nvPr/>
        </p:nvSpPr>
        <p:spPr bwMode="auto">
          <a:xfrm>
            <a:off x="611560" y="476250"/>
            <a:ext cx="6048672" cy="646331"/>
          </a:xfrm>
          <a:prstGeom prst="rect">
            <a:avLst/>
          </a:prstGeom>
          <a:noFill/>
          <a:ln w="9525">
            <a:noFill/>
            <a:miter lim="800000"/>
            <a:headEnd/>
            <a:tailEnd/>
          </a:ln>
          <a:effectLst/>
        </p:spPr>
        <p:txBody>
          <a:bodyPr wrap="square">
            <a:spAutoFit/>
          </a:bodyPr>
          <a:lstStyle/>
          <a:p>
            <a:pPr>
              <a:spcBef>
                <a:spcPct val="50000"/>
              </a:spcBef>
            </a:pPr>
            <a:r>
              <a:rPr lang="el-GR" sz="3600" b="1" u="sng" dirty="0" smtClean="0">
                <a:solidFill>
                  <a:srgbClr val="002060"/>
                </a:solidFill>
                <a:latin typeface="Calibri" pitchFamily="34" charset="0"/>
              </a:rPr>
              <a:t>2) Επενδυτικές </a:t>
            </a:r>
            <a:r>
              <a:rPr lang="el-GR" sz="3600" b="1" u="sng" dirty="0">
                <a:solidFill>
                  <a:srgbClr val="002060"/>
                </a:solidFill>
                <a:latin typeface="Calibri" pitchFamily="34" charset="0"/>
              </a:rPr>
              <a:t>δράσεις</a:t>
            </a:r>
            <a:r>
              <a:rPr lang="en-GB" sz="3600" dirty="0">
                <a:solidFill>
                  <a:srgbClr val="002060"/>
                </a:solidFill>
                <a:latin typeface="Calibri" pitchFamily="34" charset="0"/>
              </a:rPr>
              <a:t> </a:t>
            </a:r>
            <a:r>
              <a:rPr lang="en-GB" sz="3600" b="1" dirty="0">
                <a:solidFill>
                  <a:srgbClr val="002060"/>
                </a:solidFill>
                <a:latin typeface="Calibri" pitchFamily="34" charset="0"/>
              </a:rPr>
              <a:t>:</a:t>
            </a:r>
          </a:p>
        </p:txBody>
      </p:sp>
      <p:sp>
        <p:nvSpPr>
          <p:cNvPr id="11267" name="Rectangle 4"/>
          <p:cNvSpPr>
            <a:spLocks noChangeArrowheads="1"/>
          </p:cNvSpPr>
          <p:nvPr/>
        </p:nvSpPr>
        <p:spPr bwMode="auto">
          <a:xfrm>
            <a:off x="900113" y="1484313"/>
            <a:ext cx="5943600" cy="1015663"/>
          </a:xfrm>
          <a:prstGeom prst="rect">
            <a:avLst/>
          </a:prstGeom>
          <a:noFill/>
          <a:ln w="9525">
            <a:noFill/>
            <a:miter lim="800000"/>
            <a:headEnd/>
            <a:tailEnd/>
          </a:ln>
          <a:effectLst/>
        </p:spPr>
        <p:txBody>
          <a:bodyPr>
            <a:spAutoFit/>
          </a:bodyPr>
          <a:lstStyle/>
          <a:p>
            <a:pPr algn="just">
              <a:spcBef>
                <a:spcPct val="50000"/>
              </a:spcBef>
            </a:pPr>
            <a:r>
              <a:rPr lang="el-GR" sz="2000" b="1" dirty="0">
                <a:solidFill>
                  <a:srgbClr val="0000FF"/>
                </a:solidFill>
              </a:rPr>
              <a:t>Αυτή η κατηγορία δράσεων παρουσιάζει τις ροές που σχετίζονται με την αγορά και πώληση παγίων Ενεργητικών της επιχείρησης</a:t>
            </a:r>
            <a:r>
              <a:rPr lang="en-GB" sz="2000" b="1" dirty="0">
                <a:solidFill>
                  <a:srgbClr val="0000FF"/>
                </a:solidFill>
              </a:rPr>
              <a:t>.</a:t>
            </a:r>
          </a:p>
        </p:txBody>
      </p:sp>
      <p:grpSp>
        <p:nvGrpSpPr>
          <p:cNvPr id="2" name="Group 5"/>
          <p:cNvGrpSpPr>
            <a:grpSpLocks/>
          </p:cNvGrpSpPr>
          <p:nvPr/>
        </p:nvGrpSpPr>
        <p:grpSpPr bwMode="auto">
          <a:xfrm>
            <a:off x="468313" y="3141663"/>
            <a:ext cx="8294687" cy="3455987"/>
            <a:chOff x="480" y="2016"/>
            <a:chExt cx="5040" cy="2112"/>
          </a:xfrm>
        </p:grpSpPr>
        <p:sp>
          <p:nvSpPr>
            <p:cNvPr id="11270" name="Oval 6"/>
            <p:cNvSpPr>
              <a:spLocks noChangeArrowheads="1"/>
            </p:cNvSpPr>
            <p:nvPr/>
          </p:nvSpPr>
          <p:spPr bwMode="auto">
            <a:xfrm>
              <a:off x="528" y="2544"/>
              <a:ext cx="1344" cy="480"/>
            </a:xfrm>
            <a:prstGeom prst="ellipse">
              <a:avLst/>
            </a:prstGeom>
            <a:solidFill>
              <a:srgbClr val="FFFFCC"/>
            </a:solidFill>
            <a:ln w="9525">
              <a:solidFill>
                <a:schemeClr val="tx1"/>
              </a:solidFill>
              <a:round/>
              <a:headEnd/>
              <a:tailEnd/>
            </a:ln>
            <a:effectLst/>
          </p:spPr>
          <p:txBody>
            <a:bodyPr wrap="none" anchor="ctr"/>
            <a:lstStyle/>
            <a:p>
              <a:pPr algn="ctr"/>
              <a:r>
                <a:rPr lang="el-GR" sz="1600" b="1" dirty="0"/>
                <a:t>Πώληση Γης,</a:t>
              </a:r>
            </a:p>
            <a:p>
              <a:pPr algn="ctr"/>
              <a:r>
                <a:rPr lang="el-GR" sz="1600" b="1" dirty="0">
                  <a:solidFill>
                    <a:srgbClr val="002060"/>
                  </a:solidFill>
                </a:rPr>
                <a:t>Κτιρίων, Επίπλων κλπ</a:t>
              </a:r>
              <a:endParaRPr lang="en-GB" sz="1600" b="1" dirty="0">
                <a:solidFill>
                  <a:srgbClr val="002060"/>
                </a:solidFill>
              </a:endParaRPr>
            </a:p>
            <a:p>
              <a:pPr algn="ctr"/>
              <a:endParaRPr lang="en-GB" sz="1400" dirty="0">
                <a:latin typeface="Times New Roman" pitchFamily="18" charset="0"/>
              </a:endParaRPr>
            </a:p>
          </p:txBody>
        </p:sp>
        <p:sp>
          <p:nvSpPr>
            <p:cNvPr id="11271" name="Oval 7"/>
            <p:cNvSpPr>
              <a:spLocks noChangeArrowheads="1"/>
            </p:cNvSpPr>
            <p:nvPr/>
          </p:nvSpPr>
          <p:spPr bwMode="auto">
            <a:xfrm>
              <a:off x="576" y="3696"/>
              <a:ext cx="1392" cy="432"/>
            </a:xfrm>
            <a:prstGeom prst="ellipse">
              <a:avLst/>
            </a:prstGeom>
            <a:solidFill>
              <a:srgbClr val="FFCCCC"/>
            </a:solidFill>
            <a:ln w="9525">
              <a:solidFill>
                <a:schemeClr val="tx1"/>
              </a:solidFill>
              <a:round/>
              <a:headEnd/>
              <a:tailEnd/>
            </a:ln>
            <a:effectLst/>
          </p:spPr>
          <p:txBody>
            <a:bodyPr wrap="none" anchor="ctr"/>
            <a:lstStyle/>
            <a:p>
              <a:pPr algn="ctr"/>
              <a:r>
                <a:rPr lang="el-GR" dirty="0">
                  <a:solidFill>
                    <a:srgbClr val="002060"/>
                  </a:solidFill>
                </a:rPr>
                <a:t>Αγορά Επενδύσεων</a:t>
              </a:r>
              <a:r>
                <a:rPr lang="en-GB" dirty="0">
                  <a:solidFill>
                    <a:srgbClr val="002060"/>
                  </a:solidFill>
                </a:rPr>
                <a:t> </a:t>
              </a:r>
              <a:endParaRPr lang="en-GB" sz="1600" dirty="0">
                <a:solidFill>
                  <a:srgbClr val="002060"/>
                </a:solidFill>
                <a:latin typeface="Times New Roman" pitchFamily="18" charset="0"/>
              </a:endParaRPr>
            </a:p>
          </p:txBody>
        </p:sp>
        <p:sp>
          <p:nvSpPr>
            <p:cNvPr id="11272" name="Oval 8"/>
            <p:cNvSpPr>
              <a:spLocks noChangeArrowheads="1"/>
            </p:cNvSpPr>
            <p:nvPr/>
          </p:nvSpPr>
          <p:spPr bwMode="auto">
            <a:xfrm>
              <a:off x="4368" y="2496"/>
              <a:ext cx="1152" cy="912"/>
            </a:xfrm>
            <a:prstGeom prst="ellipse">
              <a:avLst/>
            </a:prstGeom>
            <a:solidFill>
              <a:srgbClr val="99FFCC"/>
            </a:solidFill>
            <a:ln w="9525">
              <a:solidFill>
                <a:schemeClr val="tx1"/>
              </a:solidFill>
              <a:round/>
              <a:headEnd/>
              <a:tailEnd/>
            </a:ln>
            <a:effectLst/>
          </p:spPr>
          <p:txBody>
            <a:bodyPr wrap="none" anchor="ctr"/>
            <a:lstStyle/>
            <a:p>
              <a:pPr algn="ctr"/>
              <a:endParaRPr lang="en-GB" sz="1600" dirty="0">
                <a:latin typeface="Times New Roman" pitchFamily="18" charset="0"/>
              </a:endParaRPr>
            </a:p>
            <a:p>
              <a:pPr algn="ctr"/>
              <a:r>
                <a:rPr lang="el-GR" dirty="0">
                  <a:solidFill>
                    <a:srgbClr val="002060"/>
                  </a:solidFill>
                </a:rPr>
                <a:t>Καθαρή ταμειακή</a:t>
              </a:r>
            </a:p>
            <a:p>
              <a:pPr algn="ctr"/>
              <a:r>
                <a:rPr lang="el-GR" dirty="0">
                  <a:solidFill>
                    <a:srgbClr val="002060"/>
                  </a:solidFill>
                </a:rPr>
                <a:t> θέση  από </a:t>
              </a:r>
            </a:p>
            <a:p>
              <a:pPr algn="ctr"/>
              <a:r>
                <a:rPr lang="el-GR" dirty="0">
                  <a:solidFill>
                    <a:srgbClr val="002060"/>
                  </a:solidFill>
                </a:rPr>
                <a:t>επενδυτικές δράσεις</a:t>
              </a:r>
              <a:r>
                <a:rPr lang="en-GB" dirty="0">
                  <a:solidFill>
                    <a:srgbClr val="002060"/>
                  </a:solidFill>
                </a:rPr>
                <a:t> </a:t>
              </a:r>
              <a:endParaRPr lang="en-GB" sz="2400" dirty="0">
                <a:solidFill>
                  <a:srgbClr val="002060"/>
                </a:solidFill>
                <a:latin typeface="Times New Roman" pitchFamily="18" charset="0"/>
              </a:endParaRPr>
            </a:p>
          </p:txBody>
        </p:sp>
        <p:sp>
          <p:nvSpPr>
            <p:cNvPr id="11273" name="Oval 9"/>
            <p:cNvSpPr>
              <a:spLocks noChangeArrowheads="1"/>
            </p:cNvSpPr>
            <p:nvPr/>
          </p:nvSpPr>
          <p:spPr bwMode="auto">
            <a:xfrm>
              <a:off x="576" y="3120"/>
              <a:ext cx="1344" cy="480"/>
            </a:xfrm>
            <a:prstGeom prst="ellipse">
              <a:avLst/>
            </a:prstGeom>
            <a:solidFill>
              <a:srgbClr val="FFCCCC"/>
            </a:solidFill>
            <a:ln w="9525">
              <a:solidFill>
                <a:schemeClr val="tx1"/>
              </a:solidFill>
              <a:round/>
              <a:headEnd/>
              <a:tailEnd/>
            </a:ln>
            <a:effectLst/>
          </p:spPr>
          <p:txBody>
            <a:bodyPr wrap="none" anchor="ctr"/>
            <a:lstStyle/>
            <a:p>
              <a:pPr algn="ctr"/>
              <a:r>
                <a:rPr lang="el-GR" sz="1400" b="1" dirty="0">
                  <a:solidFill>
                    <a:srgbClr val="002060"/>
                  </a:solidFill>
                  <a:latin typeface="Times New Roman" pitchFamily="18" charset="0"/>
                </a:rPr>
                <a:t>Αγορά Γης,</a:t>
              </a:r>
            </a:p>
            <a:p>
              <a:pPr algn="ctr"/>
              <a:r>
                <a:rPr lang="el-GR" sz="1400" b="1" dirty="0">
                  <a:solidFill>
                    <a:srgbClr val="002060"/>
                  </a:solidFill>
                  <a:latin typeface="Times New Roman" pitchFamily="18" charset="0"/>
                </a:rPr>
                <a:t>Κτιρίων, Επίπλων κλπ</a:t>
              </a:r>
              <a:endParaRPr lang="en-GB" sz="1400" b="1" dirty="0">
                <a:solidFill>
                  <a:srgbClr val="002060"/>
                </a:solidFill>
                <a:latin typeface="Times New Roman" pitchFamily="18" charset="0"/>
              </a:endParaRPr>
            </a:p>
          </p:txBody>
        </p:sp>
        <p:sp>
          <p:nvSpPr>
            <p:cNvPr id="11274" name="Oval 10"/>
            <p:cNvSpPr>
              <a:spLocks noChangeArrowheads="1"/>
            </p:cNvSpPr>
            <p:nvPr/>
          </p:nvSpPr>
          <p:spPr bwMode="auto">
            <a:xfrm>
              <a:off x="480" y="2016"/>
              <a:ext cx="1344" cy="480"/>
            </a:xfrm>
            <a:prstGeom prst="ellipse">
              <a:avLst/>
            </a:prstGeom>
            <a:solidFill>
              <a:srgbClr val="FFFFCC"/>
            </a:solidFill>
            <a:ln w="9525">
              <a:solidFill>
                <a:schemeClr val="tx1"/>
              </a:solidFill>
              <a:round/>
              <a:headEnd/>
              <a:tailEnd/>
            </a:ln>
            <a:effectLst/>
          </p:spPr>
          <p:txBody>
            <a:bodyPr wrap="none" anchor="ctr"/>
            <a:lstStyle/>
            <a:p>
              <a:pPr algn="ctr"/>
              <a:r>
                <a:rPr lang="el-GR" sz="1600" b="1" dirty="0">
                  <a:solidFill>
                    <a:srgbClr val="002060"/>
                  </a:solidFill>
                  <a:latin typeface="Times New Roman" pitchFamily="18" charset="0"/>
                </a:rPr>
                <a:t>Πώληση Επενδύσεων</a:t>
              </a:r>
              <a:endParaRPr lang="en-GB" sz="1600" b="1" dirty="0">
                <a:solidFill>
                  <a:srgbClr val="002060"/>
                </a:solidFill>
                <a:latin typeface="Times New Roman" pitchFamily="18" charset="0"/>
              </a:endParaRPr>
            </a:p>
          </p:txBody>
        </p:sp>
        <p:sp>
          <p:nvSpPr>
            <p:cNvPr id="11275" name="Line 11"/>
            <p:cNvSpPr>
              <a:spLocks noChangeShapeType="1"/>
            </p:cNvSpPr>
            <p:nvPr/>
          </p:nvSpPr>
          <p:spPr bwMode="auto">
            <a:xfrm>
              <a:off x="1824" y="2256"/>
              <a:ext cx="1296" cy="0"/>
            </a:xfrm>
            <a:prstGeom prst="line">
              <a:avLst/>
            </a:prstGeom>
            <a:noFill/>
            <a:ln w="9525">
              <a:solidFill>
                <a:schemeClr val="tx1"/>
              </a:solidFill>
              <a:round/>
              <a:headEnd/>
              <a:tailEnd type="triangle" w="med" len="med"/>
            </a:ln>
            <a:effectLst/>
          </p:spPr>
          <p:txBody>
            <a:bodyPr/>
            <a:lstStyle/>
            <a:p>
              <a:endParaRPr lang="el-GR" dirty="0"/>
            </a:p>
          </p:txBody>
        </p:sp>
        <p:sp>
          <p:nvSpPr>
            <p:cNvPr id="11276" name="Line 12"/>
            <p:cNvSpPr>
              <a:spLocks noChangeShapeType="1"/>
            </p:cNvSpPr>
            <p:nvPr/>
          </p:nvSpPr>
          <p:spPr bwMode="auto">
            <a:xfrm>
              <a:off x="1872" y="2784"/>
              <a:ext cx="1248" cy="0"/>
            </a:xfrm>
            <a:prstGeom prst="line">
              <a:avLst/>
            </a:prstGeom>
            <a:noFill/>
            <a:ln w="9525">
              <a:solidFill>
                <a:schemeClr val="tx1"/>
              </a:solidFill>
              <a:round/>
              <a:headEnd/>
              <a:tailEnd type="triangle" w="med" len="med"/>
            </a:ln>
            <a:effectLst/>
          </p:spPr>
          <p:txBody>
            <a:bodyPr/>
            <a:lstStyle/>
            <a:p>
              <a:endParaRPr lang="el-GR" dirty="0"/>
            </a:p>
          </p:txBody>
        </p:sp>
        <p:sp>
          <p:nvSpPr>
            <p:cNvPr id="11277" name="Line 13"/>
            <p:cNvSpPr>
              <a:spLocks noChangeShapeType="1"/>
            </p:cNvSpPr>
            <p:nvPr/>
          </p:nvSpPr>
          <p:spPr bwMode="auto">
            <a:xfrm flipV="1">
              <a:off x="1920" y="3360"/>
              <a:ext cx="1248" cy="0"/>
            </a:xfrm>
            <a:prstGeom prst="line">
              <a:avLst/>
            </a:prstGeom>
            <a:noFill/>
            <a:ln w="9525">
              <a:solidFill>
                <a:schemeClr val="tx1"/>
              </a:solidFill>
              <a:round/>
              <a:headEnd type="triangle" w="med" len="med"/>
              <a:tailEnd/>
            </a:ln>
            <a:effectLst/>
          </p:spPr>
          <p:txBody>
            <a:bodyPr/>
            <a:lstStyle/>
            <a:p>
              <a:endParaRPr lang="el-GR" dirty="0"/>
            </a:p>
          </p:txBody>
        </p:sp>
        <p:sp>
          <p:nvSpPr>
            <p:cNvPr id="11278" name="Line 14"/>
            <p:cNvSpPr>
              <a:spLocks noChangeShapeType="1"/>
            </p:cNvSpPr>
            <p:nvPr/>
          </p:nvSpPr>
          <p:spPr bwMode="auto">
            <a:xfrm>
              <a:off x="1968" y="3888"/>
              <a:ext cx="1296" cy="0"/>
            </a:xfrm>
            <a:prstGeom prst="line">
              <a:avLst/>
            </a:prstGeom>
            <a:noFill/>
            <a:ln w="9525">
              <a:solidFill>
                <a:schemeClr val="tx1"/>
              </a:solidFill>
              <a:round/>
              <a:headEnd type="triangle" w="med" len="med"/>
              <a:tailEnd/>
            </a:ln>
            <a:effectLst/>
          </p:spPr>
          <p:txBody>
            <a:bodyPr/>
            <a:lstStyle/>
            <a:p>
              <a:endParaRPr lang="el-GR" dirty="0"/>
            </a:p>
          </p:txBody>
        </p:sp>
        <p:sp>
          <p:nvSpPr>
            <p:cNvPr id="11279" name="Line 15"/>
            <p:cNvSpPr>
              <a:spLocks noChangeShapeType="1"/>
            </p:cNvSpPr>
            <p:nvPr/>
          </p:nvSpPr>
          <p:spPr bwMode="auto">
            <a:xfrm flipV="1">
              <a:off x="4896" y="3408"/>
              <a:ext cx="0" cy="240"/>
            </a:xfrm>
            <a:prstGeom prst="line">
              <a:avLst/>
            </a:prstGeom>
            <a:noFill/>
            <a:ln w="9525">
              <a:solidFill>
                <a:schemeClr val="tx1"/>
              </a:solidFill>
              <a:round/>
              <a:headEnd/>
              <a:tailEnd/>
            </a:ln>
            <a:effectLst/>
          </p:spPr>
          <p:txBody>
            <a:bodyPr/>
            <a:lstStyle/>
            <a:p>
              <a:endParaRPr lang="el-GR" dirty="0"/>
            </a:p>
          </p:txBody>
        </p:sp>
        <p:sp>
          <p:nvSpPr>
            <p:cNvPr id="11280" name="Oval 16"/>
            <p:cNvSpPr>
              <a:spLocks noChangeArrowheads="1"/>
            </p:cNvSpPr>
            <p:nvPr/>
          </p:nvSpPr>
          <p:spPr bwMode="auto">
            <a:xfrm>
              <a:off x="3120" y="3120"/>
              <a:ext cx="864" cy="864"/>
            </a:xfrm>
            <a:prstGeom prst="ellipse">
              <a:avLst/>
            </a:prstGeom>
            <a:solidFill>
              <a:srgbClr val="FFCCCC"/>
            </a:solidFill>
            <a:ln w="9525">
              <a:solidFill>
                <a:schemeClr val="tx1"/>
              </a:solidFill>
              <a:round/>
              <a:headEnd/>
              <a:tailEnd/>
            </a:ln>
            <a:effectLst/>
          </p:spPr>
          <p:txBody>
            <a:bodyPr wrap="none" anchor="ctr"/>
            <a:lstStyle/>
            <a:p>
              <a:pPr algn="ctr"/>
              <a:r>
                <a:rPr lang="el-GR" dirty="0">
                  <a:solidFill>
                    <a:srgbClr val="002060"/>
                  </a:solidFill>
                </a:rPr>
                <a:t>Εκροή </a:t>
              </a:r>
            </a:p>
            <a:p>
              <a:pPr algn="ctr"/>
              <a:r>
                <a:rPr lang="el-GR" dirty="0">
                  <a:solidFill>
                    <a:srgbClr val="002060"/>
                  </a:solidFill>
                </a:rPr>
                <a:t>μετρητών</a:t>
              </a:r>
              <a:r>
                <a:rPr lang="en-GB" dirty="0">
                  <a:solidFill>
                    <a:srgbClr val="002060"/>
                  </a:solidFill>
                </a:rPr>
                <a:t> </a:t>
              </a:r>
              <a:endParaRPr lang="en-GB" sz="1600" dirty="0">
                <a:solidFill>
                  <a:srgbClr val="002060"/>
                </a:solidFill>
                <a:latin typeface="Times New Roman" pitchFamily="18" charset="0"/>
              </a:endParaRPr>
            </a:p>
          </p:txBody>
        </p:sp>
        <p:sp>
          <p:nvSpPr>
            <p:cNvPr id="11281" name="Oval 17"/>
            <p:cNvSpPr>
              <a:spLocks noChangeArrowheads="1"/>
            </p:cNvSpPr>
            <p:nvPr/>
          </p:nvSpPr>
          <p:spPr bwMode="auto">
            <a:xfrm>
              <a:off x="3024" y="2112"/>
              <a:ext cx="912" cy="816"/>
            </a:xfrm>
            <a:prstGeom prst="ellipse">
              <a:avLst/>
            </a:prstGeom>
            <a:solidFill>
              <a:srgbClr val="FFFFCC"/>
            </a:solidFill>
            <a:ln w="9525">
              <a:solidFill>
                <a:schemeClr val="tx1"/>
              </a:solidFill>
              <a:round/>
              <a:headEnd/>
              <a:tailEnd/>
            </a:ln>
            <a:effectLst/>
          </p:spPr>
          <p:txBody>
            <a:bodyPr wrap="none" anchor="ctr"/>
            <a:lstStyle/>
            <a:p>
              <a:pPr algn="ctr"/>
              <a:r>
                <a:rPr lang="el-GR" dirty="0">
                  <a:solidFill>
                    <a:srgbClr val="002060"/>
                  </a:solidFill>
                </a:rPr>
                <a:t>Εισροή </a:t>
              </a:r>
            </a:p>
            <a:p>
              <a:pPr algn="ctr"/>
              <a:r>
                <a:rPr lang="el-GR" dirty="0">
                  <a:solidFill>
                    <a:srgbClr val="002060"/>
                  </a:solidFill>
                </a:rPr>
                <a:t>μετρητών</a:t>
              </a:r>
              <a:r>
                <a:rPr lang="en-GB" dirty="0">
                  <a:solidFill>
                    <a:srgbClr val="002060"/>
                  </a:solidFill>
                </a:rPr>
                <a:t> </a:t>
              </a:r>
              <a:endParaRPr lang="en-GB" sz="1600" dirty="0">
                <a:solidFill>
                  <a:srgbClr val="002060"/>
                </a:solidFill>
                <a:latin typeface="Times New Roman" pitchFamily="18" charset="0"/>
              </a:endParaRPr>
            </a:p>
          </p:txBody>
        </p:sp>
        <p:sp>
          <p:nvSpPr>
            <p:cNvPr id="11282" name="Line 18"/>
            <p:cNvSpPr>
              <a:spLocks noChangeShapeType="1"/>
            </p:cNvSpPr>
            <p:nvPr/>
          </p:nvSpPr>
          <p:spPr bwMode="auto">
            <a:xfrm flipH="1">
              <a:off x="3984" y="3648"/>
              <a:ext cx="912" cy="0"/>
            </a:xfrm>
            <a:prstGeom prst="line">
              <a:avLst/>
            </a:prstGeom>
            <a:noFill/>
            <a:ln w="9525">
              <a:solidFill>
                <a:schemeClr val="tx1"/>
              </a:solidFill>
              <a:round/>
              <a:headEnd/>
              <a:tailEnd type="triangle" w="med" len="med"/>
            </a:ln>
            <a:effectLst/>
          </p:spPr>
          <p:txBody>
            <a:bodyPr/>
            <a:lstStyle/>
            <a:p>
              <a:endParaRPr lang="el-GR" dirty="0"/>
            </a:p>
          </p:txBody>
        </p:sp>
        <p:sp>
          <p:nvSpPr>
            <p:cNvPr id="11283" name="Line 19"/>
            <p:cNvSpPr>
              <a:spLocks noChangeShapeType="1"/>
            </p:cNvSpPr>
            <p:nvPr/>
          </p:nvSpPr>
          <p:spPr bwMode="auto">
            <a:xfrm>
              <a:off x="3840" y="2256"/>
              <a:ext cx="1056" cy="0"/>
            </a:xfrm>
            <a:prstGeom prst="line">
              <a:avLst/>
            </a:prstGeom>
            <a:noFill/>
            <a:ln w="9525">
              <a:solidFill>
                <a:schemeClr val="tx1"/>
              </a:solidFill>
              <a:round/>
              <a:headEnd/>
              <a:tailEnd/>
            </a:ln>
            <a:effectLst/>
          </p:spPr>
          <p:txBody>
            <a:bodyPr/>
            <a:lstStyle/>
            <a:p>
              <a:endParaRPr lang="el-GR" dirty="0"/>
            </a:p>
          </p:txBody>
        </p:sp>
        <p:sp>
          <p:nvSpPr>
            <p:cNvPr id="11284" name="Line 20"/>
            <p:cNvSpPr>
              <a:spLocks noChangeShapeType="1"/>
            </p:cNvSpPr>
            <p:nvPr/>
          </p:nvSpPr>
          <p:spPr bwMode="auto">
            <a:xfrm>
              <a:off x="4896" y="2256"/>
              <a:ext cx="0" cy="240"/>
            </a:xfrm>
            <a:prstGeom prst="line">
              <a:avLst/>
            </a:prstGeom>
            <a:noFill/>
            <a:ln w="9525">
              <a:solidFill>
                <a:schemeClr val="tx1"/>
              </a:solidFill>
              <a:round/>
              <a:headEnd/>
              <a:tailEnd type="triangle" w="med" len="med"/>
            </a:ln>
            <a:effectLst/>
          </p:spPr>
          <p:txBody>
            <a:bodyPr/>
            <a:lstStyle/>
            <a:p>
              <a:endParaRPr lang="el-GR" dirty="0"/>
            </a:p>
          </p:txBody>
        </p:sp>
      </p:grpSp>
      <p:pic>
        <p:nvPicPr>
          <p:cNvPr id="11269" name="Picture 21" descr="j0222015"/>
          <p:cNvPicPr>
            <a:picLocks noGrp="1" noChangeAspect="1" noChangeArrowheads="1"/>
          </p:cNvPicPr>
          <p:nvPr>
            <p:ph idx="1"/>
          </p:nvPr>
        </p:nvPicPr>
        <p:blipFill>
          <a:blip r:embed="rId3" cstate="print"/>
          <a:srcRect/>
          <a:stretch>
            <a:fillRect/>
          </a:stretch>
        </p:blipFill>
        <p:spPr>
          <a:xfrm>
            <a:off x="7308850" y="1125538"/>
            <a:ext cx="1474788" cy="1638300"/>
          </a:xfr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1115616" y="668338"/>
            <a:ext cx="6696743" cy="646331"/>
          </a:xfrm>
          <a:prstGeom prst="rect">
            <a:avLst/>
          </a:prstGeom>
          <a:noFill/>
          <a:ln w="9525">
            <a:noFill/>
            <a:miter lim="800000"/>
            <a:headEnd/>
            <a:tailEnd/>
          </a:ln>
          <a:effectLst/>
        </p:spPr>
        <p:txBody>
          <a:bodyPr wrap="square">
            <a:spAutoFit/>
          </a:bodyPr>
          <a:lstStyle/>
          <a:p>
            <a:pPr algn="ctr">
              <a:spcBef>
                <a:spcPct val="50000"/>
              </a:spcBef>
            </a:pPr>
            <a:r>
              <a:rPr lang="el-GR" sz="3600" b="1" u="sng" dirty="0" smtClean="0">
                <a:solidFill>
                  <a:srgbClr val="C00000"/>
                </a:solidFill>
                <a:latin typeface="Calibri" pitchFamily="34" charset="0"/>
              </a:rPr>
              <a:t>3) Χρηματοδοτικές </a:t>
            </a:r>
            <a:r>
              <a:rPr lang="el-GR" sz="3600" b="1" u="sng" dirty="0">
                <a:solidFill>
                  <a:srgbClr val="C00000"/>
                </a:solidFill>
                <a:latin typeface="Calibri" pitchFamily="34" charset="0"/>
              </a:rPr>
              <a:t>δράσεις</a:t>
            </a:r>
            <a:r>
              <a:rPr lang="en-GB" sz="3600" b="1" u="sng" dirty="0">
                <a:solidFill>
                  <a:srgbClr val="C00000"/>
                </a:solidFill>
                <a:latin typeface="Calibri" pitchFamily="34" charset="0"/>
              </a:rPr>
              <a:t> :</a:t>
            </a:r>
          </a:p>
        </p:txBody>
      </p:sp>
      <p:sp>
        <p:nvSpPr>
          <p:cNvPr id="12291" name="Rectangle 4"/>
          <p:cNvSpPr>
            <a:spLocks noChangeArrowheads="1"/>
          </p:cNvSpPr>
          <p:nvPr/>
        </p:nvSpPr>
        <p:spPr bwMode="auto">
          <a:xfrm>
            <a:off x="684213" y="1412875"/>
            <a:ext cx="6767512" cy="1323439"/>
          </a:xfrm>
          <a:prstGeom prst="rect">
            <a:avLst/>
          </a:prstGeom>
          <a:noFill/>
          <a:ln w="9525">
            <a:noFill/>
            <a:miter lim="800000"/>
            <a:headEnd/>
            <a:tailEnd/>
          </a:ln>
          <a:effectLst/>
        </p:spPr>
        <p:txBody>
          <a:bodyPr>
            <a:spAutoFit/>
          </a:bodyPr>
          <a:lstStyle/>
          <a:p>
            <a:pPr algn="ctr">
              <a:spcBef>
                <a:spcPct val="50000"/>
              </a:spcBef>
            </a:pPr>
            <a:r>
              <a:rPr lang="el-GR" sz="2000" dirty="0">
                <a:solidFill>
                  <a:srgbClr val="0000FF"/>
                </a:solidFill>
              </a:rPr>
              <a:t>Αυτή η κατηγορία δράσεων παρουσιάζει τις ροές που σχετίζονται με την συμμετοχή στα </a:t>
            </a:r>
            <a:r>
              <a:rPr lang="el-GR" sz="2000" dirty="0" smtClean="0">
                <a:solidFill>
                  <a:srgbClr val="0000FF"/>
                </a:solidFill>
              </a:rPr>
              <a:t>Ίδια </a:t>
            </a:r>
            <a:r>
              <a:rPr lang="el-GR" sz="2000" dirty="0">
                <a:solidFill>
                  <a:srgbClr val="0000FF"/>
                </a:solidFill>
              </a:rPr>
              <a:t>Κεφάλαια και τον δανεισμό και αποπληρωμή  Ξένων Κεφαλαίων της επιχείρησης</a:t>
            </a:r>
            <a:r>
              <a:rPr lang="en-GB" sz="2000" dirty="0">
                <a:solidFill>
                  <a:srgbClr val="0000FF"/>
                </a:solidFill>
              </a:rPr>
              <a:t>.</a:t>
            </a:r>
          </a:p>
        </p:txBody>
      </p:sp>
      <p:grpSp>
        <p:nvGrpSpPr>
          <p:cNvPr id="2" name="Group 5"/>
          <p:cNvGrpSpPr>
            <a:grpSpLocks/>
          </p:cNvGrpSpPr>
          <p:nvPr/>
        </p:nvGrpSpPr>
        <p:grpSpPr bwMode="auto">
          <a:xfrm>
            <a:off x="611188" y="2852738"/>
            <a:ext cx="8232775" cy="3711575"/>
            <a:chOff x="144" y="1824"/>
            <a:chExt cx="5376" cy="2352"/>
          </a:xfrm>
        </p:grpSpPr>
        <p:sp>
          <p:nvSpPr>
            <p:cNvPr id="12294" name="Oval 6"/>
            <p:cNvSpPr>
              <a:spLocks noChangeArrowheads="1"/>
            </p:cNvSpPr>
            <p:nvPr/>
          </p:nvSpPr>
          <p:spPr bwMode="auto">
            <a:xfrm>
              <a:off x="144" y="1824"/>
              <a:ext cx="2064" cy="480"/>
            </a:xfrm>
            <a:prstGeom prst="ellipse">
              <a:avLst/>
            </a:prstGeom>
            <a:solidFill>
              <a:srgbClr val="FFFFCC"/>
            </a:solidFill>
            <a:ln w="9525">
              <a:solidFill>
                <a:schemeClr val="tx1"/>
              </a:solidFill>
              <a:round/>
              <a:headEnd/>
              <a:tailEnd/>
            </a:ln>
            <a:effectLst/>
          </p:spPr>
          <p:txBody>
            <a:bodyPr wrap="none" anchor="ctr"/>
            <a:lstStyle/>
            <a:p>
              <a:pPr algn="ctr"/>
              <a:r>
                <a:rPr lang="el-GR" sz="1600" b="1" dirty="0">
                  <a:solidFill>
                    <a:srgbClr val="C00000"/>
                  </a:solidFill>
                  <a:latin typeface="Times New Roman" pitchFamily="18" charset="0"/>
                </a:rPr>
                <a:t>Έκδοση μετοχών / </a:t>
              </a:r>
            </a:p>
            <a:p>
              <a:pPr algn="ctr"/>
              <a:r>
                <a:rPr lang="el-GR" sz="1600" b="1" dirty="0">
                  <a:solidFill>
                    <a:srgbClr val="C00000"/>
                  </a:solidFill>
                  <a:latin typeface="Times New Roman" pitchFamily="18" charset="0"/>
                </a:rPr>
                <a:t>Αύξηση Μετοχικού Κεφαλαίου</a:t>
              </a:r>
              <a:endParaRPr lang="en-GB" sz="1600" b="1" dirty="0">
                <a:solidFill>
                  <a:srgbClr val="C00000"/>
                </a:solidFill>
                <a:latin typeface="Times New Roman" pitchFamily="18" charset="0"/>
              </a:endParaRPr>
            </a:p>
          </p:txBody>
        </p:sp>
        <p:sp>
          <p:nvSpPr>
            <p:cNvPr id="12295" name="Oval 7"/>
            <p:cNvSpPr>
              <a:spLocks noChangeArrowheads="1"/>
            </p:cNvSpPr>
            <p:nvPr/>
          </p:nvSpPr>
          <p:spPr bwMode="auto">
            <a:xfrm>
              <a:off x="192" y="2400"/>
              <a:ext cx="1968" cy="480"/>
            </a:xfrm>
            <a:prstGeom prst="ellipse">
              <a:avLst/>
            </a:prstGeom>
            <a:solidFill>
              <a:srgbClr val="FFFFCC"/>
            </a:solidFill>
            <a:ln w="9525">
              <a:solidFill>
                <a:schemeClr val="tx1"/>
              </a:solidFill>
              <a:round/>
              <a:headEnd/>
              <a:tailEnd/>
            </a:ln>
            <a:effectLst/>
          </p:spPr>
          <p:txBody>
            <a:bodyPr wrap="none" anchor="ctr"/>
            <a:lstStyle/>
            <a:p>
              <a:pPr algn="ctr"/>
              <a:r>
                <a:rPr lang="el-GR" sz="1600" b="1" dirty="0">
                  <a:solidFill>
                    <a:srgbClr val="C00000"/>
                  </a:solidFill>
                  <a:latin typeface="Times New Roman" pitchFamily="18" charset="0"/>
                </a:rPr>
                <a:t>Δάνεια</a:t>
              </a:r>
              <a:endParaRPr lang="en-GB" sz="1600" b="1" dirty="0">
                <a:solidFill>
                  <a:srgbClr val="C00000"/>
                </a:solidFill>
                <a:latin typeface="Times New Roman" pitchFamily="18" charset="0"/>
              </a:endParaRPr>
            </a:p>
          </p:txBody>
        </p:sp>
        <p:sp>
          <p:nvSpPr>
            <p:cNvPr id="12296" name="Oval 8"/>
            <p:cNvSpPr>
              <a:spLocks noChangeArrowheads="1"/>
            </p:cNvSpPr>
            <p:nvPr/>
          </p:nvSpPr>
          <p:spPr bwMode="auto">
            <a:xfrm>
              <a:off x="192" y="3024"/>
              <a:ext cx="1968" cy="528"/>
            </a:xfrm>
            <a:prstGeom prst="ellipse">
              <a:avLst/>
            </a:prstGeom>
            <a:solidFill>
              <a:srgbClr val="FFCCCC"/>
            </a:solidFill>
            <a:ln w="9525">
              <a:solidFill>
                <a:schemeClr val="tx1"/>
              </a:solidFill>
              <a:round/>
              <a:headEnd/>
              <a:tailEnd/>
            </a:ln>
            <a:effectLst/>
          </p:spPr>
          <p:txBody>
            <a:bodyPr wrap="none" anchor="ctr"/>
            <a:lstStyle/>
            <a:p>
              <a:pPr algn="ctr"/>
              <a:r>
                <a:rPr lang="el-GR" sz="1600" b="1" dirty="0">
                  <a:solidFill>
                    <a:srgbClr val="C00000"/>
                  </a:solidFill>
                  <a:latin typeface="Times New Roman" pitchFamily="18" charset="0"/>
                </a:rPr>
                <a:t>Μερίσματα στους Μετόχους</a:t>
              </a:r>
              <a:endParaRPr lang="en-GB" sz="1600" b="1" dirty="0">
                <a:solidFill>
                  <a:srgbClr val="C00000"/>
                </a:solidFill>
                <a:latin typeface="Times New Roman" pitchFamily="18" charset="0"/>
              </a:endParaRPr>
            </a:p>
          </p:txBody>
        </p:sp>
        <p:sp>
          <p:nvSpPr>
            <p:cNvPr id="12297" name="Oval 9"/>
            <p:cNvSpPr>
              <a:spLocks noChangeArrowheads="1"/>
            </p:cNvSpPr>
            <p:nvPr/>
          </p:nvSpPr>
          <p:spPr bwMode="auto">
            <a:xfrm>
              <a:off x="288" y="3648"/>
              <a:ext cx="1872" cy="528"/>
            </a:xfrm>
            <a:prstGeom prst="ellipse">
              <a:avLst/>
            </a:prstGeom>
            <a:solidFill>
              <a:srgbClr val="FFCCCC"/>
            </a:solidFill>
            <a:ln w="9525">
              <a:solidFill>
                <a:schemeClr val="tx1"/>
              </a:solidFill>
              <a:round/>
              <a:headEnd/>
              <a:tailEnd/>
            </a:ln>
            <a:effectLst/>
          </p:spPr>
          <p:txBody>
            <a:bodyPr wrap="none" anchor="ctr"/>
            <a:lstStyle/>
            <a:p>
              <a:pPr algn="ctr"/>
              <a:r>
                <a:rPr lang="el-GR" sz="1600" b="1" dirty="0">
                  <a:solidFill>
                    <a:srgbClr val="C00000"/>
                  </a:solidFill>
                  <a:latin typeface="Times New Roman" pitchFamily="18" charset="0"/>
                </a:rPr>
                <a:t>Αποπληρωμή Δανείων</a:t>
              </a:r>
              <a:endParaRPr lang="en-GB" sz="1600" b="1" dirty="0">
                <a:solidFill>
                  <a:srgbClr val="C00000"/>
                </a:solidFill>
                <a:latin typeface="Times New Roman" pitchFamily="18" charset="0"/>
              </a:endParaRPr>
            </a:p>
          </p:txBody>
        </p:sp>
        <p:sp>
          <p:nvSpPr>
            <p:cNvPr id="12298" name="Oval 10"/>
            <p:cNvSpPr>
              <a:spLocks noChangeArrowheads="1"/>
            </p:cNvSpPr>
            <p:nvPr/>
          </p:nvSpPr>
          <p:spPr bwMode="auto">
            <a:xfrm>
              <a:off x="3120" y="1920"/>
              <a:ext cx="912" cy="816"/>
            </a:xfrm>
            <a:prstGeom prst="ellipse">
              <a:avLst/>
            </a:prstGeom>
            <a:solidFill>
              <a:srgbClr val="FFFFCC"/>
            </a:solidFill>
            <a:ln w="9525">
              <a:solidFill>
                <a:schemeClr val="tx1"/>
              </a:solidFill>
              <a:round/>
              <a:headEnd/>
              <a:tailEnd/>
            </a:ln>
            <a:effectLst/>
          </p:spPr>
          <p:txBody>
            <a:bodyPr wrap="none" anchor="ctr"/>
            <a:lstStyle/>
            <a:p>
              <a:pPr algn="ctr"/>
              <a:r>
                <a:rPr lang="el-GR" b="1" dirty="0">
                  <a:solidFill>
                    <a:srgbClr val="C00000"/>
                  </a:solidFill>
                </a:rPr>
                <a:t>Εισροή </a:t>
              </a:r>
            </a:p>
            <a:p>
              <a:pPr algn="ctr"/>
              <a:r>
                <a:rPr lang="el-GR" b="1" dirty="0">
                  <a:solidFill>
                    <a:srgbClr val="C00000"/>
                  </a:solidFill>
                </a:rPr>
                <a:t>μετρητών</a:t>
              </a:r>
              <a:r>
                <a:rPr lang="en-GB" b="1" dirty="0">
                  <a:solidFill>
                    <a:srgbClr val="C00000"/>
                  </a:solidFill>
                </a:rPr>
                <a:t> </a:t>
              </a:r>
              <a:endParaRPr lang="en-GB" sz="1600" b="1" dirty="0">
                <a:solidFill>
                  <a:srgbClr val="C00000"/>
                </a:solidFill>
                <a:latin typeface="Times New Roman" pitchFamily="18" charset="0"/>
              </a:endParaRPr>
            </a:p>
          </p:txBody>
        </p:sp>
        <p:sp>
          <p:nvSpPr>
            <p:cNvPr id="12299" name="Oval 11"/>
            <p:cNvSpPr>
              <a:spLocks noChangeArrowheads="1"/>
            </p:cNvSpPr>
            <p:nvPr/>
          </p:nvSpPr>
          <p:spPr bwMode="auto">
            <a:xfrm>
              <a:off x="3168" y="3120"/>
              <a:ext cx="864" cy="864"/>
            </a:xfrm>
            <a:prstGeom prst="ellipse">
              <a:avLst/>
            </a:prstGeom>
            <a:solidFill>
              <a:srgbClr val="FFCCCC"/>
            </a:solidFill>
            <a:ln w="9525">
              <a:solidFill>
                <a:schemeClr val="tx1"/>
              </a:solidFill>
              <a:round/>
              <a:headEnd/>
              <a:tailEnd/>
            </a:ln>
            <a:effectLst/>
          </p:spPr>
          <p:txBody>
            <a:bodyPr wrap="none" anchor="ctr"/>
            <a:lstStyle/>
            <a:p>
              <a:pPr algn="ctr"/>
              <a:r>
                <a:rPr lang="el-GR" b="1" dirty="0">
                  <a:solidFill>
                    <a:srgbClr val="C00000"/>
                  </a:solidFill>
                </a:rPr>
                <a:t>Εκροή </a:t>
              </a:r>
            </a:p>
            <a:p>
              <a:pPr algn="ctr"/>
              <a:r>
                <a:rPr lang="el-GR" b="1" dirty="0">
                  <a:solidFill>
                    <a:srgbClr val="C00000"/>
                  </a:solidFill>
                </a:rPr>
                <a:t>μετρητών</a:t>
              </a:r>
              <a:r>
                <a:rPr lang="en-GB" b="1" dirty="0">
                  <a:solidFill>
                    <a:srgbClr val="C00000"/>
                  </a:solidFill>
                </a:rPr>
                <a:t> </a:t>
              </a:r>
              <a:endParaRPr lang="en-GB" sz="1600" b="1" dirty="0">
                <a:solidFill>
                  <a:srgbClr val="C00000"/>
                </a:solidFill>
                <a:latin typeface="Times New Roman" pitchFamily="18" charset="0"/>
              </a:endParaRPr>
            </a:p>
          </p:txBody>
        </p:sp>
        <p:sp>
          <p:nvSpPr>
            <p:cNvPr id="12300" name="Oval 12"/>
            <p:cNvSpPr>
              <a:spLocks noChangeArrowheads="1"/>
            </p:cNvSpPr>
            <p:nvPr/>
          </p:nvSpPr>
          <p:spPr bwMode="auto">
            <a:xfrm>
              <a:off x="4368" y="2496"/>
              <a:ext cx="1152" cy="912"/>
            </a:xfrm>
            <a:prstGeom prst="ellipse">
              <a:avLst/>
            </a:prstGeom>
            <a:solidFill>
              <a:srgbClr val="99FFCC"/>
            </a:solidFill>
            <a:ln w="9525">
              <a:solidFill>
                <a:schemeClr val="tx1"/>
              </a:solidFill>
              <a:round/>
              <a:headEnd/>
              <a:tailEnd/>
            </a:ln>
            <a:effectLst/>
          </p:spPr>
          <p:txBody>
            <a:bodyPr wrap="none" anchor="ctr"/>
            <a:lstStyle/>
            <a:p>
              <a:pPr algn="ctr"/>
              <a:endParaRPr lang="en-GB" sz="1600" dirty="0">
                <a:latin typeface="Times New Roman" pitchFamily="18" charset="0"/>
              </a:endParaRPr>
            </a:p>
            <a:p>
              <a:pPr algn="ctr"/>
              <a:r>
                <a:rPr lang="el-GR" sz="1600" b="1" dirty="0">
                  <a:solidFill>
                    <a:srgbClr val="C00000"/>
                  </a:solidFill>
                </a:rPr>
                <a:t>Καθαρή ταμειακή</a:t>
              </a:r>
            </a:p>
            <a:p>
              <a:pPr algn="ctr"/>
              <a:r>
                <a:rPr lang="el-GR" sz="1600" b="1" dirty="0">
                  <a:solidFill>
                    <a:srgbClr val="C00000"/>
                  </a:solidFill>
                </a:rPr>
                <a:t> θέση  από </a:t>
              </a:r>
            </a:p>
            <a:p>
              <a:pPr algn="ctr"/>
              <a:r>
                <a:rPr lang="el-GR" sz="1600" b="1" dirty="0">
                  <a:solidFill>
                    <a:srgbClr val="C00000"/>
                  </a:solidFill>
                </a:rPr>
                <a:t>χρηματοδοτικές δράσεις</a:t>
              </a:r>
              <a:r>
                <a:rPr lang="en-GB" sz="1600" b="1" dirty="0">
                  <a:solidFill>
                    <a:srgbClr val="C00000"/>
                  </a:solidFill>
                </a:rPr>
                <a:t> </a:t>
              </a:r>
              <a:endParaRPr lang="en-GB" sz="1600" b="1" dirty="0">
                <a:solidFill>
                  <a:srgbClr val="C00000"/>
                </a:solidFill>
                <a:latin typeface="Times New Roman" pitchFamily="18" charset="0"/>
              </a:endParaRPr>
            </a:p>
            <a:p>
              <a:pPr algn="ctr"/>
              <a:endParaRPr lang="en-GB" sz="2400" dirty="0">
                <a:latin typeface="Times New Roman" pitchFamily="18" charset="0"/>
              </a:endParaRPr>
            </a:p>
          </p:txBody>
        </p:sp>
        <p:sp>
          <p:nvSpPr>
            <p:cNvPr id="12301" name="Line 13"/>
            <p:cNvSpPr>
              <a:spLocks noChangeShapeType="1"/>
            </p:cNvSpPr>
            <p:nvPr/>
          </p:nvSpPr>
          <p:spPr bwMode="auto">
            <a:xfrm>
              <a:off x="2160" y="2016"/>
              <a:ext cx="1104" cy="0"/>
            </a:xfrm>
            <a:prstGeom prst="line">
              <a:avLst/>
            </a:prstGeom>
            <a:noFill/>
            <a:ln w="9525">
              <a:solidFill>
                <a:schemeClr val="tx1"/>
              </a:solidFill>
              <a:round/>
              <a:headEnd/>
              <a:tailEnd type="triangle" w="med" len="med"/>
            </a:ln>
            <a:effectLst/>
          </p:spPr>
          <p:txBody>
            <a:bodyPr/>
            <a:lstStyle/>
            <a:p>
              <a:endParaRPr lang="el-GR" dirty="0"/>
            </a:p>
          </p:txBody>
        </p:sp>
        <p:sp>
          <p:nvSpPr>
            <p:cNvPr id="12302" name="Line 14"/>
            <p:cNvSpPr>
              <a:spLocks noChangeShapeType="1"/>
            </p:cNvSpPr>
            <p:nvPr/>
          </p:nvSpPr>
          <p:spPr bwMode="auto">
            <a:xfrm>
              <a:off x="2160" y="2640"/>
              <a:ext cx="1152" cy="0"/>
            </a:xfrm>
            <a:prstGeom prst="line">
              <a:avLst/>
            </a:prstGeom>
            <a:noFill/>
            <a:ln w="9525">
              <a:solidFill>
                <a:schemeClr val="tx1"/>
              </a:solidFill>
              <a:round/>
              <a:headEnd/>
              <a:tailEnd type="triangle" w="med" len="med"/>
            </a:ln>
            <a:effectLst/>
          </p:spPr>
          <p:txBody>
            <a:bodyPr/>
            <a:lstStyle/>
            <a:p>
              <a:endParaRPr lang="el-GR" dirty="0"/>
            </a:p>
          </p:txBody>
        </p:sp>
        <p:sp>
          <p:nvSpPr>
            <p:cNvPr id="12303" name="Line 15"/>
            <p:cNvSpPr>
              <a:spLocks noChangeShapeType="1"/>
            </p:cNvSpPr>
            <p:nvPr/>
          </p:nvSpPr>
          <p:spPr bwMode="auto">
            <a:xfrm>
              <a:off x="4032" y="2304"/>
              <a:ext cx="864" cy="0"/>
            </a:xfrm>
            <a:prstGeom prst="line">
              <a:avLst/>
            </a:prstGeom>
            <a:noFill/>
            <a:ln w="9525">
              <a:solidFill>
                <a:schemeClr val="tx1"/>
              </a:solidFill>
              <a:round/>
              <a:headEnd/>
              <a:tailEnd/>
            </a:ln>
            <a:effectLst/>
          </p:spPr>
          <p:txBody>
            <a:bodyPr/>
            <a:lstStyle/>
            <a:p>
              <a:endParaRPr lang="el-GR" dirty="0"/>
            </a:p>
          </p:txBody>
        </p:sp>
        <p:sp>
          <p:nvSpPr>
            <p:cNvPr id="12304" name="Line 16"/>
            <p:cNvSpPr>
              <a:spLocks noChangeShapeType="1"/>
            </p:cNvSpPr>
            <p:nvPr/>
          </p:nvSpPr>
          <p:spPr bwMode="auto">
            <a:xfrm>
              <a:off x="4896" y="2304"/>
              <a:ext cx="0" cy="192"/>
            </a:xfrm>
            <a:prstGeom prst="line">
              <a:avLst/>
            </a:prstGeom>
            <a:noFill/>
            <a:ln w="9525">
              <a:solidFill>
                <a:schemeClr val="tx1"/>
              </a:solidFill>
              <a:round/>
              <a:headEnd/>
              <a:tailEnd type="triangle" w="med" len="med"/>
            </a:ln>
            <a:effectLst/>
          </p:spPr>
          <p:txBody>
            <a:bodyPr/>
            <a:lstStyle/>
            <a:p>
              <a:endParaRPr lang="el-GR" dirty="0"/>
            </a:p>
          </p:txBody>
        </p:sp>
        <p:sp>
          <p:nvSpPr>
            <p:cNvPr id="12305" name="Line 17"/>
            <p:cNvSpPr>
              <a:spLocks noChangeShapeType="1"/>
            </p:cNvSpPr>
            <p:nvPr/>
          </p:nvSpPr>
          <p:spPr bwMode="auto">
            <a:xfrm flipH="1">
              <a:off x="2112" y="3312"/>
              <a:ext cx="1104" cy="0"/>
            </a:xfrm>
            <a:prstGeom prst="line">
              <a:avLst/>
            </a:prstGeom>
            <a:noFill/>
            <a:ln w="9525">
              <a:solidFill>
                <a:schemeClr val="tx1"/>
              </a:solidFill>
              <a:round/>
              <a:headEnd/>
              <a:tailEnd type="triangle" w="med" len="med"/>
            </a:ln>
            <a:effectLst/>
          </p:spPr>
          <p:txBody>
            <a:bodyPr/>
            <a:lstStyle/>
            <a:p>
              <a:endParaRPr lang="el-GR" dirty="0"/>
            </a:p>
          </p:txBody>
        </p:sp>
        <p:sp>
          <p:nvSpPr>
            <p:cNvPr id="12306" name="Line 18"/>
            <p:cNvSpPr>
              <a:spLocks noChangeShapeType="1"/>
            </p:cNvSpPr>
            <p:nvPr/>
          </p:nvSpPr>
          <p:spPr bwMode="auto">
            <a:xfrm flipH="1">
              <a:off x="2112" y="3840"/>
              <a:ext cx="1152" cy="0"/>
            </a:xfrm>
            <a:prstGeom prst="line">
              <a:avLst/>
            </a:prstGeom>
            <a:noFill/>
            <a:ln w="9525">
              <a:solidFill>
                <a:schemeClr val="tx1"/>
              </a:solidFill>
              <a:round/>
              <a:headEnd/>
              <a:tailEnd type="triangle" w="med" len="med"/>
            </a:ln>
            <a:effectLst/>
          </p:spPr>
          <p:txBody>
            <a:bodyPr/>
            <a:lstStyle/>
            <a:p>
              <a:endParaRPr lang="el-GR" dirty="0"/>
            </a:p>
          </p:txBody>
        </p:sp>
        <p:sp>
          <p:nvSpPr>
            <p:cNvPr id="12307" name="Line 19"/>
            <p:cNvSpPr>
              <a:spLocks noChangeShapeType="1"/>
            </p:cNvSpPr>
            <p:nvPr/>
          </p:nvSpPr>
          <p:spPr bwMode="auto">
            <a:xfrm>
              <a:off x="4896" y="3408"/>
              <a:ext cx="0" cy="144"/>
            </a:xfrm>
            <a:prstGeom prst="line">
              <a:avLst/>
            </a:prstGeom>
            <a:noFill/>
            <a:ln w="9525">
              <a:solidFill>
                <a:schemeClr val="tx1"/>
              </a:solidFill>
              <a:round/>
              <a:headEnd/>
              <a:tailEnd/>
            </a:ln>
            <a:effectLst/>
          </p:spPr>
          <p:txBody>
            <a:bodyPr/>
            <a:lstStyle/>
            <a:p>
              <a:endParaRPr lang="el-GR" dirty="0"/>
            </a:p>
          </p:txBody>
        </p:sp>
        <p:sp>
          <p:nvSpPr>
            <p:cNvPr id="12308" name="Line 20"/>
            <p:cNvSpPr>
              <a:spLocks noChangeShapeType="1"/>
            </p:cNvSpPr>
            <p:nvPr/>
          </p:nvSpPr>
          <p:spPr bwMode="auto">
            <a:xfrm flipH="1">
              <a:off x="4032" y="3552"/>
              <a:ext cx="864" cy="0"/>
            </a:xfrm>
            <a:prstGeom prst="line">
              <a:avLst/>
            </a:prstGeom>
            <a:noFill/>
            <a:ln w="9525">
              <a:solidFill>
                <a:schemeClr val="tx1"/>
              </a:solidFill>
              <a:round/>
              <a:headEnd/>
              <a:tailEnd type="triangle" w="med" len="med"/>
            </a:ln>
            <a:effectLst/>
          </p:spPr>
          <p:txBody>
            <a:bodyPr/>
            <a:lstStyle/>
            <a:p>
              <a:endParaRPr lang="el-GR" dirty="0"/>
            </a:p>
          </p:txBody>
        </p:sp>
      </p:grpSp>
      <p:pic>
        <p:nvPicPr>
          <p:cNvPr id="12293" name="Picture 21" descr="j0222015"/>
          <p:cNvPicPr>
            <a:picLocks noGrp="1" noChangeAspect="1" noChangeArrowheads="1"/>
          </p:cNvPicPr>
          <p:nvPr>
            <p:ph idx="1"/>
          </p:nvPr>
        </p:nvPicPr>
        <p:blipFill>
          <a:blip r:embed="rId3" cstate="print"/>
          <a:srcRect/>
          <a:stretch>
            <a:fillRect/>
          </a:stretch>
        </p:blipFill>
        <p:spPr>
          <a:xfrm>
            <a:off x="7524750" y="1052513"/>
            <a:ext cx="1360488" cy="1584325"/>
          </a:xfr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88640"/>
            <a:ext cx="8229600" cy="792088"/>
          </a:xfrm>
        </p:spPr>
        <p:txBody>
          <a:bodyPr>
            <a:normAutofit/>
          </a:bodyPr>
          <a:lstStyle/>
          <a:p>
            <a:r>
              <a:rPr lang="el-GR" sz="3200" b="1" dirty="0" smtClean="0">
                <a:solidFill>
                  <a:srgbClr val="0000FF"/>
                </a:solidFill>
              </a:rPr>
              <a:t>Άμεση Μέθοδος</a:t>
            </a:r>
            <a:endParaRPr lang="el-GR" sz="3200" b="1" dirty="0">
              <a:solidFill>
                <a:srgbClr val="0000FF"/>
              </a:solidFill>
            </a:endParaRPr>
          </a:p>
        </p:txBody>
      </p:sp>
      <p:pic>
        <p:nvPicPr>
          <p:cNvPr id="6146" name="Picture 2"/>
          <p:cNvPicPr>
            <a:picLocks noGrp="1" noChangeAspect="1" noChangeArrowheads="1"/>
          </p:cNvPicPr>
          <p:nvPr>
            <p:ph idx="1"/>
          </p:nvPr>
        </p:nvPicPr>
        <p:blipFill>
          <a:blip r:embed="rId2" cstate="print"/>
          <a:srcRect/>
          <a:stretch>
            <a:fillRect/>
          </a:stretch>
        </p:blipFill>
        <p:spPr bwMode="auto">
          <a:xfrm>
            <a:off x="395536" y="1340768"/>
            <a:ext cx="8424936" cy="49685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80728"/>
          </a:xfrm>
        </p:spPr>
        <p:txBody>
          <a:bodyPr>
            <a:normAutofit fontScale="90000"/>
          </a:bodyPr>
          <a:lstStyle/>
          <a:p>
            <a:r>
              <a:rPr lang="el-GR" sz="3200" b="1" dirty="0" smtClean="0">
                <a:solidFill>
                  <a:srgbClr val="0000FF"/>
                </a:solidFill>
              </a:rPr>
              <a:t/>
            </a:r>
            <a:br>
              <a:rPr lang="el-GR" sz="3200" b="1" dirty="0" smtClean="0">
                <a:solidFill>
                  <a:srgbClr val="0000FF"/>
                </a:solidFill>
              </a:rPr>
            </a:br>
            <a:r>
              <a:rPr lang="el-GR" sz="3200" b="1" dirty="0" smtClean="0">
                <a:solidFill>
                  <a:srgbClr val="0000FF"/>
                </a:solidFill>
              </a:rPr>
              <a:t>Άμεση Μορφή Παρουσίασης Κατάστασης Λειτουργικών Ταμειακών Ροών </a:t>
            </a:r>
            <a:endParaRPr lang="el-GR" sz="3200" b="1" dirty="0">
              <a:solidFill>
                <a:srgbClr val="0000FF"/>
              </a:solidFill>
            </a:endParaRPr>
          </a:p>
        </p:txBody>
      </p:sp>
      <p:pic>
        <p:nvPicPr>
          <p:cNvPr id="5122" name="Picture 2"/>
          <p:cNvPicPr>
            <a:picLocks noGrp="1" noChangeAspect="1" noChangeArrowheads="1"/>
          </p:cNvPicPr>
          <p:nvPr>
            <p:ph idx="1"/>
          </p:nvPr>
        </p:nvPicPr>
        <p:blipFill>
          <a:blip r:embed="rId2" cstate="print"/>
          <a:srcRect/>
          <a:stretch>
            <a:fillRect/>
          </a:stretch>
        </p:blipFill>
        <p:spPr bwMode="auto">
          <a:xfrm>
            <a:off x="179512" y="1124744"/>
            <a:ext cx="8784976" cy="55446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6 - Θέση αριθμού διαφάνειας"/>
          <p:cNvSpPr>
            <a:spLocks noGrp="1"/>
          </p:cNvSpPr>
          <p:nvPr>
            <p:ph type="sldNum" sz="quarter" idx="12"/>
          </p:nvPr>
        </p:nvSpPr>
        <p:spPr/>
        <p:txBody>
          <a:bodyPr/>
          <a:lstStyle/>
          <a:p>
            <a:fld id="{87E2B4F1-4D78-4F82-BD29-C7090805927B}" type="slidenum">
              <a:rPr lang="el-GR"/>
              <a:pPr/>
              <a:t>9</a:t>
            </a:fld>
            <a:endParaRPr lang="el-GR" dirty="0"/>
          </a:p>
        </p:txBody>
      </p:sp>
      <p:sp>
        <p:nvSpPr>
          <p:cNvPr id="71684" name="Rectangle 4"/>
          <p:cNvSpPr>
            <a:spLocks noGrp="1" noChangeArrowheads="1"/>
          </p:cNvSpPr>
          <p:nvPr>
            <p:ph type="title"/>
          </p:nvPr>
        </p:nvSpPr>
        <p:spPr>
          <a:xfrm>
            <a:off x="457200" y="152400"/>
            <a:ext cx="8229600" cy="828328"/>
          </a:xfrm>
        </p:spPr>
        <p:txBody>
          <a:bodyPr/>
          <a:lstStyle/>
          <a:p>
            <a:pPr algn="ctr"/>
            <a:r>
              <a:rPr lang="el-GR" sz="3200" b="1" dirty="0">
                <a:effectLst/>
              </a:rPr>
              <a:t>ΔΙΑΚΡΙΣΕΙΣ</a:t>
            </a:r>
            <a:r>
              <a:rPr lang="el-GR" sz="3200" dirty="0">
                <a:effectLst/>
              </a:rPr>
              <a:t> </a:t>
            </a:r>
            <a:r>
              <a:rPr lang="el-GR" sz="3200" dirty="0" smtClean="0">
                <a:effectLst/>
              </a:rPr>
              <a:t> </a:t>
            </a:r>
            <a:r>
              <a:rPr lang="el-GR" sz="3200" b="1" dirty="0" smtClean="0">
                <a:effectLst/>
              </a:rPr>
              <a:t>ΤΗΣ </a:t>
            </a:r>
            <a:r>
              <a:rPr lang="el-GR" sz="3200" b="1" dirty="0">
                <a:effectLst/>
              </a:rPr>
              <a:t>ΛΟΓΙΣΤΙΚΗΣ</a:t>
            </a:r>
          </a:p>
        </p:txBody>
      </p:sp>
      <p:sp>
        <p:nvSpPr>
          <p:cNvPr id="71685" name="Rectangle 5"/>
          <p:cNvSpPr>
            <a:spLocks noGrp="1" noChangeArrowheads="1"/>
          </p:cNvSpPr>
          <p:nvPr>
            <p:ph type="body" sz="half" idx="1"/>
          </p:nvPr>
        </p:nvSpPr>
        <p:spPr/>
        <p:txBody>
          <a:bodyPr/>
          <a:lstStyle/>
          <a:p>
            <a:pPr marL="533400" indent="-533400">
              <a:buClr>
                <a:schemeClr val="folHlink"/>
              </a:buClr>
              <a:buNone/>
            </a:pPr>
            <a:r>
              <a:rPr lang="el-GR" sz="1400" dirty="0" smtClean="0">
                <a:latin typeface="Arial Black" pitchFamily="34" charset="0"/>
              </a:rPr>
              <a:t>	ΦΟΡΟΤΕΧΝΙΚΗ </a:t>
            </a:r>
            <a:r>
              <a:rPr lang="el-GR" sz="1400" dirty="0">
                <a:latin typeface="Arial Black" pitchFamily="34" charset="0"/>
              </a:rPr>
              <a:t>ΛΟΓΙΣΤΙΚΗ       </a:t>
            </a:r>
            <a:r>
              <a:rPr lang="en-US" sz="1400" dirty="0">
                <a:latin typeface="Arial Black" pitchFamily="34" charset="0"/>
              </a:rPr>
              <a:t> </a:t>
            </a:r>
          </a:p>
          <a:p>
            <a:pPr marL="533400" indent="-533400" algn="ctr">
              <a:buClr>
                <a:schemeClr val="folHlink"/>
              </a:buClr>
              <a:buFont typeface="Wingdings" pitchFamily="2" charset="2"/>
              <a:buNone/>
            </a:pPr>
            <a:r>
              <a:rPr lang="el-GR" sz="1400" dirty="0">
                <a:latin typeface="Arial Black" pitchFamily="34" charset="0"/>
              </a:rPr>
              <a:t>(</a:t>
            </a:r>
            <a:r>
              <a:rPr lang="en-US" sz="1400" dirty="0">
                <a:latin typeface="Arial Black" pitchFamily="34" charset="0"/>
              </a:rPr>
              <a:t> Tax Accounting )</a:t>
            </a:r>
          </a:p>
          <a:p>
            <a:pPr marL="533400" indent="-533400"/>
            <a:endParaRPr lang="el-GR" dirty="0"/>
          </a:p>
        </p:txBody>
      </p:sp>
      <p:sp>
        <p:nvSpPr>
          <p:cNvPr id="71686" name="Rectangle 6"/>
          <p:cNvSpPr>
            <a:spLocks noGrp="1" noChangeArrowheads="1"/>
          </p:cNvSpPr>
          <p:nvPr>
            <p:ph type="body" sz="half" idx="2"/>
          </p:nvPr>
        </p:nvSpPr>
        <p:spPr/>
        <p:txBody>
          <a:bodyPr/>
          <a:lstStyle/>
          <a:p>
            <a:pPr marL="533400" indent="-533400">
              <a:buClr>
                <a:schemeClr val="folHlink"/>
              </a:buClr>
              <a:buNone/>
            </a:pPr>
            <a:r>
              <a:rPr lang="el-GR" sz="1400" dirty="0" smtClean="0">
                <a:latin typeface="Arial Black" pitchFamily="34" charset="0"/>
              </a:rPr>
              <a:t>		ΕΛΕΓΚΤΙΚΗ</a:t>
            </a:r>
            <a:r>
              <a:rPr lang="en-US" sz="1400" dirty="0" smtClean="0">
                <a:latin typeface="Arial Black" pitchFamily="34" charset="0"/>
              </a:rPr>
              <a:t> </a:t>
            </a:r>
            <a:r>
              <a:rPr lang="el-GR" sz="1400" dirty="0">
                <a:latin typeface="Arial Black" pitchFamily="34" charset="0"/>
              </a:rPr>
              <a:t>(</a:t>
            </a:r>
            <a:r>
              <a:rPr lang="en-US" sz="1400" dirty="0">
                <a:latin typeface="Arial Black" pitchFamily="34" charset="0"/>
              </a:rPr>
              <a:t> Auditing )</a:t>
            </a:r>
          </a:p>
          <a:p>
            <a:pPr marL="533400" indent="-533400">
              <a:buClr>
                <a:schemeClr val="folHlink"/>
              </a:buClr>
              <a:buFont typeface="Wingdings" pitchFamily="2" charset="2"/>
              <a:buNone/>
            </a:pPr>
            <a:endParaRPr lang="en-US" sz="1400" dirty="0">
              <a:latin typeface="Arial Black" pitchFamily="34" charset="0"/>
            </a:endParaRPr>
          </a:p>
          <a:p>
            <a:pPr marL="533400" indent="-533400">
              <a:buFont typeface="Wingdings" pitchFamily="2" charset="2"/>
              <a:buNone/>
            </a:pPr>
            <a:endParaRPr lang="el-GR" sz="1400" dirty="0"/>
          </a:p>
          <a:p>
            <a:pPr marL="533400" indent="-533400">
              <a:buFont typeface="Wingdings" pitchFamily="2" charset="2"/>
              <a:buNone/>
            </a:pPr>
            <a:endParaRPr lang="el-GR" sz="1400" dirty="0"/>
          </a:p>
          <a:p>
            <a:pPr marL="533400" indent="-533400">
              <a:buFont typeface="Wingdings" pitchFamily="2" charset="2"/>
              <a:buNone/>
            </a:pPr>
            <a:r>
              <a:rPr lang="el-GR" sz="1400" dirty="0"/>
              <a:t>Εσωτερική                                          Εξωτερική</a:t>
            </a:r>
          </a:p>
        </p:txBody>
      </p:sp>
      <p:sp>
        <p:nvSpPr>
          <p:cNvPr id="71687" name="Cloud"/>
          <p:cNvSpPr>
            <a:spLocks noChangeAspect="1" noEditPoints="1" noChangeArrowheads="1"/>
          </p:cNvSpPr>
          <p:nvPr/>
        </p:nvSpPr>
        <p:spPr bwMode="auto">
          <a:xfrm>
            <a:off x="827088" y="2997200"/>
            <a:ext cx="3455987" cy="295275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eaLnBrk="1" hangingPunct="1"/>
            <a:r>
              <a:rPr lang="el-GR" b="1" i="1" dirty="0">
                <a:solidFill>
                  <a:schemeClr val="bg2"/>
                </a:solidFill>
                <a:effectLst>
                  <a:outerShdw blurRad="38100" dist="38100" dir="2700000" algn="tl">
                    <a:srgbClr val="FFFFFF"/>
                  </a:outerShdw>
                </a:effectLst>
                <a:latin typeface="Times New Roman" pitchFamily="18" charset="0"/>
              </a:rPr>
              <a:t>Ασχολείται με τη μελέτη των διατάξεων της φορολογικής νομοθεσίας και των επιπτώσεων τους στη δραστηριότητα των  οικονομικών μονάδων</a:t>
            </a:r>
            <a:endParaRPr lang="el-GR" b="1" i="1" dirty="0">
              <a:effectLst>
                <a:outerShdw blurRad="38100" dist="38100" dir="2700000" algn="tl">
                  <a:srgbClr val="000000"/>
                </a:outerShdw>
              </a:effectLst>
              <a:latin typeface="Times New Roman" pitchFamily="18" charset="0"/>
            </a:endParaRPr>
          </a:p>
        </p:txBody>
      </p:sp>
      <p:sp>
        <p:nvSpPr>
          <p:cNvPr id="71688" name="Cloud"/>
          <p:cNvSpPr>
            <a:spLocks noChangeAspect="1" noEditPoints="1" noChangeArrowheads="1"/>
          </p:cNvSpPr>
          <p:nvPr/>
        </p:nvSpPr>
        <p:spPr bwMode="auto">
          <a:xfrm>
            <a:off x="4572000" y="3357563"/>
            <a:ext cx="4103688" cy="280828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eaLnBrk="1" hangingPunct="1"/>
            <a:r>
              <a:rPr lang="el-GR" b="1" i="1" dirty="0">
                <a:solidFill>
                  <a:schemeClr val="bg2"/>
                </a:solidFill>
                <a:effectLst>
                  <a:outerShdw blurRad="38100" dist="38100" dir="2700000" algn="tl">
                    <a:srgbClr val="FFFFFF"/>
                  </a:outerShdw>
                </a:effectLst>
                <a:latin typeface="Times New Roman" pitchFamily="18" charset="0"/>
              </a:rPr>
              <a:t>Ασχολείται με τον έλεγχο της ορθότητας και της πληρότητας των λογιστικών εκθέσεων και την πρόληψη και ανακάλυψη λαθών και ατασθαλιών </a:t>
            </a:r>
            <a:endParaRPr lang="el-GR" b="1" i="1" dirty="0">
              <a:effectLst>
                <a:outerShdw blurRad="38100" dist="38100" dir="2700000" algn="tl">
                  <a:srgbClr val="000000"/>
                </a:outerShdw>
              </a:effectLst>
              <a:latin typeface="Times New Roman" pitchFamily="18" charset="0"/>
            </a:endParaRPr>
          </a:p>
        </p:txBody>
      </p:sp>
      <p:sp>
        <p:nvSpPr>
          <p:cNvPr id="71689" name="Freeform 9"/>
          <p:cNvSpPr>
            <a:spLocks/>
          </p:cNvSpPr>
          <p:nvPr/>
        </p:nvSpPr>
        <p:spPr bwMode="auto">
          <a:xfrm>
            <a:off x="5292080" y="2060848"/>
            <a:ext cx="1008063" cy="635000"/>
          </a:xfrm>
          <a:custGeom>
            <a:avLst/>
            <a:gdLst/>
            <a:ahLst/>
            <a:cxnLst>
              <a:cxn ang="0">
                <a:pos x="730" y="0"/>
              </a:cxn>
              <a:cxn ang="0">
                <a:pos x="0" y="310"/>
              </a:cxn>
            </a:cxnLst>
            <a:rect l="0" t="0" r="r" b="b"/>
            <a:pathLst>
              <a:path w="730" h="310">
                <a:moveTo>
                  <a:pt x="730" y="0"/>
                </a:moveTo>
                <a:lnTo>
                  <a:pt x="0" y="310"/>
                </a:lnTo>
              </a:path>
            </a:pathLst>
          </a:custGeom>
          <a:noFill/>
          <a:ln w="9525">
            <a:solidFill>
              <a:schemeClr val="tx1"/>
            </a:solidFill>
            <a:round/>
            <a:headEnd type="none" w="med" len="med"/>
            <a:tailEnd type="triangle" w="med" len="med"/>
          </a:ln>
          <a:effectLst/>
        </p:spPr>
        <p:txBody>
          <a:bodyPr wrap="none"/>
          <a:lstStyle/>
          <a:p>
            <a:endParaRPr lang="el-GR" dirty="0"/>
          </a:p>
        </p:txBody>
      </p:sp>
      <p:sp>
        <p:nvSpPr>
          <p:cNvPr id="71690" name="Line 10"/>
          <p:cNvSpPr>
            <a:spLocks noChangeShapeType="1"/>
          </p:cNvSpPr>
          <p:nvPr/>
        </p:nvSpPr>
        <p:spPr bwMode="auto">
          <a:xfrm>
            <a:off x="6516216" y="2060848"/>
            <a:ext cx="719137" cy="574675"/>
          </a:xfrm>
          <a:prstGeom prst="line">
            <a:avLst/>
          </a:prstGeom>
          <a:noFill/>
          <a:ln w="9525">
            <a:solidFill>
              <a:schemeClr val="tx1"/>
            </a:solidFill>
            <a:round/>
            <a:headEnd/>
            <a:tailEnd type="triangle" w="med" len="med"/>
          </a:ln>
          <a:effectLst/>
        </p:spPr>
        <p:txBody>
          <a:bodyPr wrap="none"/>
          <a:lstStyle/>
          <a:p>
            <a:endParaRPr lang="el-GR" dirty="0"/>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60648"/>
            <a:ext cx="8229600" cy="504056"/>
          </a:xfrm>
        </p:spPr>
        <p:txBody>
          <a:bodyPr>
            <a:normAutofit fontScale="90000"/>
          </a:bodyPr>
          <a:lstStyle/>
          <a:p>
            <a:r>
              <a:rPr lang="el-GR" sz="3200" b="1" dirty="0" smtClean="0">
                <a:solidFill>
                  <a:srgbClr val="0000FF"/>
                </a:solidFill>
              </a:rPr>
              <a:t>Άμεση Μέθοδος Ταμειακών Ροών</a:t>
            </a:r>
            <a:endParaRPr lang="el-GR" sz="3200" b="1" dirty="0">
              <a:solidFill>
                <a:srgbClr val="0000FF"/>
              </a:solidFill>
            </a:endParaRPr>
          </a:p>
        </p:txBody>
      </p:sp>
      <p:pic>
        <p:nvPicPr>
          <p:cNvPr id="10242" name="Picture 2"/>
          <p:cNvPicPr>
            <a:picLocks noGrp="1" noChangeAspect="1" noChangeArrowheads="1"/>
          </p:cNvPicPr>
          <p:nvPr>
            <p:ph idx="1"/>
          </p:nvPr>
        </p:nvPicPr>
        <p:blipFill>
          <a:blip r:embed="rId2" cstate="print"/>
          <a:srcRect/>
          <a:stretch>
            <a:fillRect/>
          </a:stretch>
        </p:blipFill>
        <p:spPr bwMode="auto">
          <a:xfrm>
            <a:off x="0" y="836712"/>
            <a:ext cx="9144000" cy="6021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32656"/>
            <a:ext cx="8229600" cy="936104"/>
          </a:xfrm>
        </p:spPr>
        <p:txBody>
          <a:bodyPr>
            <a:normAutofit/>
          </a:bodyPr>
          <a:lstStyle/>
          <a:p>
            <a:r>
              <a:rPr lang="el-GR" sz="3200" b="1" dirty="0" smtClean="0">
                <a:solidFill>
                  <a:srgbClr val="C00000"/>
                </a:solidFill>
              </a:rPr>
              <a:t>Έμμεση Μέθοδος</a:t>
            </a:r>
            <a:endParaRPr lang="el-GR" sz="3200" b="1" dirty="0">
              <a:solidFill>
                <a:srgbClr val="C00000"/>
              </a:solidFill>
            </a:endParaRPr>
          </a:p>
        </p:txBody>
      </p:sp>
      <p:pic>
        <p:nvPicPr>
          <p:cNvPr id="7170" name="Picture 2"/>
          <p:cNvPicPr>
            <a:picLocks noGrp="1" noChangeAspect="1" noChangeArrowheads="1"/>
          </p:cNvPicPr>
          <p:nvPr>
            <p:ph idx="1"/>
          </p:nvPr>
        </p:nvPicPr>
        <p:blipFill>
          <a:blip r:embed="rId2" cstate="print"/>
          <a:srcRect/>
          <a:stretch>
            <a:fillRect/>
          </a:stretch>
        </p:blipFill>
        <p:spPr bwMode="auto">
          <a:xfrm>
            <a:off x="539552" y="1844824"/>
            <a:ext cx="8208912" cy="34563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9144000" cy="720080"/>
          </a:xfrm>
        </p:spPr>
        <p:txBody>
          <a:bodyPr>
            <a:normAutofit fontScale="90000"/>
          </a:bodyPr>
          <a:lstStyle/>
          <a:p>
            <a:r>
              <a:rPr lang="el-GR" sz="3200" b="1" dirty="0" smtClean="0">
                <a:solidFill>
                  <a:srgbClr val="C00000"/>
                </a:solidFill>
              </a:rPr>
              <a:t>Έμμεση Μορφή Παρουσίασης Κατάστασης Λειτουργικών Ταμειακών Ροών </a:t>
            </a:r>
            <a:endParaRPr lang="el-GR" sz="3200" dirty="0">
              <a:solidFill>
                <a:srgbClr val="C00000"/>
              </a:solidFill>
            </a:endParaRPr>
          </a:p>
        </p:txBody>
      </p:sp>
      <p:pic>
        <p:nvPicPr>
          <p:cNvPr id="8194" name="Picture 2"/>
          <p:cNvPicPr>
            <a:picLocks noGrp="1" noChangeAspect="1" noChangeArrowheads="1"/>
          </p:cNvPicPr>
          <p:nvPr>
            <p:ph idx="1"/>
          </p:nvPr>
        </p:nvPicPr>
        <p:blipFill>
          <a:blip r:embed="rId2" cstate="print"/>
          <a:srcRect/>
          <a:stretch>
            <a:fillRect/>
          </a:stretch>
        </p:blipFill>
        <p:spPr bwMode="auto">
          <a:xfrm>
            <a:off x="0" y="980728"/>
            <a:ext cx="9144000" cy="58772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0"/>
            <a:ext cx="8640960" cy="620688"/>
          </a:xfrm>
        </p:spPr>
        <p:txBody>
          <a:bodyPr>
            <a:normAutofit/>
          </a:bodyPr>
          <a:lstStyle/>
          <a:p>
            <a:r>
              <a:rPr lang="el-GR" sz="3200" b="1" dirty="0" smtClean="0">
                <a:solidFill>
                  <a:srgbClr val="C00000"/>
                </a:solidFill>
              </a:rPr>
              <a:t>Έμμεση Μέθοδος</a:t>
            </a:r>
            <a:endParaRPr lang="el-GR" sz="3200" b="1" dirty="0">
              <a:solidFill>
                <a:srgbClr val="C00000"/>
              </a:solidFill>
            </a:endParaRPr>
          </a:p>
        </p:txBody>
      </p:sp>
      <p:pic>
        <p:nvPicPr>
          <p:cNvPr id="11266" name="Picture 2"/>
          <p:cNvPicPr>
            <a:picLocks noGrp="1" noChangeAspect="1" noChangeArrowheads="1"/>
          </p:cNvPicPr>
          <p:nvPr>
            <p:ph idx="1"/>
          </p:nvPr>
        </p:nvPicPr>
        <p:blipFill>
          <a:blip r:embed="rId2" cstate="print"/>
          <a:srcRect/>
          <a:stretch>
            <a:fillRect/>
          </a:stretch>
        </p:blipFill>
        <p:spPr bwMode="auto">
          <a:xfrm>
            <a:off x="0" y="620688"/>
            <a:ext cx="9144000" cy="62373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9144000" cy="936104"/>
          </a:xfrm>
        </p:spPr>
        <p:txBody>
          <a:bodyPr>
            <a:normAutofit fontScale="90000"/>
          </a:bodyPr>
          <a:lstStyle/>
          <a:p>
            <a:pPr algn="ctr"/>
            <a:r>
              <a:rPr lang="el-GR" sz="3200" b="1" dirty="0" smtClean="0">
                <a:solidFill>
                  <a:srgbClr val="C00000"/>
                </a:solidFill>
              </a:rPr>
              <a:t>Ταμειακές Ροές από Επενδυτικές και Χρηματοοικονομικές δραστηριότητες</a:t>
            </a:r>
            <a:endParaRPr lang="el-GR" sz="3200" b="1" dirty="0">
              <a:solidFill>
                <a:srgbClr val="C00000"/>
              </a:solidFill>
            </a:endParaRPr>
          </a:p>
        </p:txBody>
      </p:sp>
      <p:pic>
        <p:nvPicPr>
          <p:cNvPr id="9218" name="Picture 2"/>
          <p:cNvPicPr>
            <a:picLocks noGrp="1" noChangeAspect="1" noChangeArrowheads="1"/>
          </p:cNvPicPr>
          <p:nvPr>
            <p:ph idx="1"/>
          </p:nvPr>
        </p:nvPicPr>
        <p:blipFill>
          <a:blip r:embed="rId2" cstate="print"/>
          <a:srcRect/>
          <a:stretch>
            <a:fillRect/>
          </a:stretch>
        </p:blipFill>
        <p:spPr bwMode="auto">
          <a:xfrm>
            <a:off x="0" y="1196752"/>
            <a:ext cx="9144000" cy="56612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0" y="836712"/>
            <a:ext cx="9144000" cy="6021288"/>
          </a:xfrm>
        </p:spPr>
        <p:txBody>
          <a:bodyPr>
            <a:normAutofit/>
          </a:bodyPr>
          <a:lstStyle/>
          <a:p>
            <a:pPr>
              <a:buClr>
                <a:srgbClr val="552803"/>
              </a:buClr>
              <a:buFont typeface="Wingdings" pitchFamily="2" charset="2"/>
              <a:buChar char="ü"/>
              <a:defRPr/>
            </a:pPr>
            <a:r>
              <a:rPr lang="el-GR" sz="2800" b="1" dirty="0" smtClean="0">
                <a:cs typeface="Arial" pitchFamily="34" charset="0"/>
              </a:rPr>
              <a:t>Περιέχονται επεξηγήσεις απαραίτητες για την κατανόηση του ισολογισμού και των αποτελεσμάτων ή παραβίαση αρχών σύνταξης.</a:t>
            </a:r>
          </a:p>
          <a:p>
            <a:pPr>
              <a:buClr>
                <a:srgbClr val="552803"/>
              </a:buClr>
              <a:buFont typeface="Wingdings" pitchFamily="2" charset="2"/>
              <a:buChar char="ü"/>
              <a:defRPr/>
            </a:pPr>
            <a:endParaRPr lang="el-GR" sz="2800" b="1" dirty="0" smtClean="0">
              <a:cs typeface="Arial" pitchFamily="34" charset="0"/>
            </a:endParaRPr>
          </a:p>
          <a:p>
            <a:pPr>
              <a:buClr>
                <a:srgbClr val="552803"/>
              </a:buClr>
              <a:buFont typeface="Wingdings" pitchFamily="2" charset="2"/>
              <a:buChar char="ü"/>
              <a:defRPr/>
            </a:pPr>
            <a:r>
              <a:rPr lang="el-GR" sz="2800" b="1" dirty="0" smtClean="0">
                <a:cs typeface="Arial" pitchFamily="34" charset="0"/>
              </a:rPr>
              <a:t>Ενημερώνει ιδιαίτερα για εκείνες τις περιπτώσεις για τις οποίες υπάρχει η δυνατότητα διαφορετικών τρόπων χειρισμού π.χ. </a:t>
            </a:r>
          </a:p>
          <a:p>
            <a:pPr>
              <a:buClr>
                <a:srgbClr val="552803"/>
              </a:buClr>
              <a:defRPr/>
            </a:pPr>
            <a:r>
              <a:rPr lang="el-GR" sz="2800" b="1" dirty="0" smtClean="0">
                <a:cs typeface="Arial" pitchFamily="34" charset="0"/>
              </a:rPr>
              <a:t>   - αποτίμηση αποθεμάτων,</a:t>
            </a:r>
          </a:p>
          <a:p>
            <a:pPr>
              <a:buClr>
                <a:srgbClr val="552803"/>
              </a:buClr>
              <a:defRPr/>
            </a:pPr>
            <a:r>
              <a:rPr lang="el-GR" sz="2800" b="1" dirty="0" smtClean="0">
                <a:cs typeface="Arial" pitchFamily="34" charset="0"/>
              </a:rPr>
              <a:t>   - ανάλυση επιπρόσθετων πηγών εσόδων, </a:t>
            </a:r>
          </a:p>
          <a:p>
            <a:pPr>
              <a:buClr>
                <a:srgbClr val="552803"/>
              </a:buClr>
              <a:defRPr/>
            </a:pPr>
            <a:r>
              <a:rPr lang="el-GR" sz="2800" b="1" dirty="0" smtClean="0">
                <a:cs typeface="Arial" pitchFamily="34" charset="0"/>
              </a:rPr>
              <a:t>   - υπολογισμός αποσβέσεων, κ.λπ.</a:t>
            </a:r>
          </a:p>
          <a:p>
            <a:pPr>
              <a:buClr>
                <a:srgbClr val="552803"/>
              </a:buClr>
              <a:defRPr/>
            </a:pPr>
            <a:endParaRPr lang="el-GR" sz="2800" b="1" dirty="0" smtClean="0">
              <a:cs typeface="Arial" pitchFamily="34" charset="0"/>
            </a:endParaRPr>
          </a:p>
          <a:p>
            <a:pPr>
              <a:buClr>
                <a:srgbClr val="552803"/>
              </a:buClr>
              <a:buFont typeface="Wingdings" pitchFamily="2" charset="2"/>
              <a:buChar char="ü"/>
              <a:defRPr/>
            </a:pPr>
            <a:r>
              <a:rPr lang="el-GR" sz="2800" b="1" dirty="0" smtClean="0"/>
              <a:t> </a:t>
            </a:r>
            <a:r>
              <a:rPr lang="el-GR" sz="2800" b="1" dirty="0" smtClean="0">
                <a:cs typeface="Arial" pitchFamily="34" charset="0"/>
              </a:rPr>
              <a:t>Επεξήγεται υποχρεωτικά κάθε παρέκκλιση.</a:t>
            </a:r>
          </a:p>
          <a:p>
            <a:endParaRPr lang="el-GR" dirty="0"/>
          </a:p>
        </p:txBody>
      </p:sp>
      <p:sp>
        <p:nvSpPr>
          <p:cNvPr id="3" name="2 - Τίτλος"/>
          <p:cNvSpPr>
            <a:spLocks noGrp="1"/>
          </p:cNvSpPr>
          <p:nvPr>
            <p:ph type="title"/>
          </p:nvPr>
        </p:nvSpPr>
        <p:spPr>
          <a:xfrm>
            <a:off x="457200" y="152400"/>
            <a:ext cx="8229600" cy="756320"/>
          </a:xfrm>
        </p:spPr>
        <p:txBody>
          <a:bodyPr/>
          <a:lstStyle/>
          <a:p>
            <a:pPr algn="ctr"/>
            <a:r>
              <a:rPr lang="el-GR" b="1" dirty="0" smtClean="0">
                <a:solidFill>
                  <a:srgbClr val="7030A0"/>
                </a:solidFill>
              </a:rPr>
              <a:t>ΠΡΟΣΑΡΤΗΜΑ</a:t>
            </a:r>
            <a:endParaRPr lang="el-GR" b="1" dirty="0">
              <a:solidFill>
                <a:srgbClr val="7030A0"/>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179512" y="1524000"/>
            <a:ext cx="8784976" cy="5145360"/>
          </a:xfrm>
        </p:spPr>
        <p:txBody>
          <a:bodyPr>
            <a:normAutofit lnSpcReduction="10000"/>
          </a:bodyPr>
          <a:lstStyle/>
          <a:p>
            <a:pPr marL="609600" indent="-609600">
              <a:buClr>
                <a:schemeClr val="bg2"/>
              </a:buClr>
              <a:buFont typeface="Wingdings" pitchFamily="2" charset="2"/>
              <a:buNone/>
            </a:pPr>
            <a:r>
              <a:rPr lang="el-GR" sz="2800" dirty="0" smtClean="0">
                <a:sym typeface="Symbol" pitchFamily="18" charset="2"/>
              </a:rPr>
              <a:t>Εάν μια επιχείρηση δεν υπερβεί τα κριτήρια των οικονομικών καταστάσεων η επιχείρηση θεωρείται «μικρή» και έχει τα έξης δικαιώματα:</a:t>
            </a:r>
          </a:p>
          <a:p>
            <a:pPr marL="609600" indent="-609600">
              <a:buClr>
                <a:schemeClr val="bg2"/>
              </a:buClr>
              <a:buFont typeface="Wingdings" pitchFamily="2" charset="2"/>
              <a:buChar char="Ø"/>
            </a:pPr>
            <a:r>
              <a:rPr lang="el-GR" sz="2800" dirty="0" smtClean="0">
                <a:sym typeface="Symbol" pitchFamily="18" charset="2"/>
              </a:rPr>
              <a:t>Για την κλειόμενη χρήση:</a:t>
            </a:r>
          </a:p>
          <a:p>
            <a:pPr marL="609600" indent="-609600">
              <a:buClr>
                <a:schemeClr val="bg2"/>
              </a:buClr>
              <a:buFont typeface="Wingdings" pitchFamily="2" charset="2"/>
              <a:buAutoNum type="arabicParenR"/>
            </a:pPr>
            <a:r>
              <a:rPr lang="el-GR" sz="2800" dirty="0" smtClean="0">
                <a:sym typeface="Symbol" pitchFamily="18" charset="2"/>
              </a:rPr>
              <a:t>Να δημοσιεύει συνοπτικό ισολογισμό</a:t>
            </a:r>
          </a:p>
          <a:p>
            <a:pPr marL="609600" indent="-609600">
              <a:buClr>
                <a:schemeClr val="bg2"/>
              </a:buClr>
              <a:buFont typeface="Wingdings" pitchFamily="2" charset="2"/>
              <a:buAutoNum type="arabicParenR"/>
            </a:pPr>
            <a:r>
              <a:rPr lang="el-GR" sz="2800" dirty="0" smtClean="0">
                <a:sym typeface="Symbol" pitchFamily="18" charset="2"/>
              </a:rPr>
              <a:t>Να συντάσσει συνοπτικό προσάρτημα</a:t>
            </a:r>
          </a:p>
          <a:p>
            <a:pPr marL="609600" indent="-609600">
              <a:buClr>
                <a:schemeClr val="bg2"/>
              </a:buClr>
              <a:buFont typeface="Wingdings" pitchFamily="2" charset="2"/>
              <a:buChar char="Ø"/>
            </a:pPr>
            <a:r>
              <a:rPr lang="el-GR" sz="2800" dirty="0" smtClean="0">
                <a:sym typeface="Symbol" pitchFamily="18" charset="2"/>
              </a:rPr>
              <a:t>Για την κλειόμενη και την επόμενη χρήση:</a:t>
            </a:r>
          </a:p>
          <a:p>
            <a:pPr marL="609600" indent="-609600">
              <a:buClr>
                <a:schemeClr val="bg2"/>
              </a:buClr>
              <a:buFont typeface="Wingdings" pitchFamily="2" charset="2"/>
              <a:buAutoNum type="arabicParenR"/>
            </a:pPr>
            <a:r>
              <a:rPr lang="el-GR" sz="2800" dirty="0" smtClean="0">
                <a:sym typeface="Symbol" pitchFamily="18" charset="2"/>
              </a:rPr>
              <a:t>Οι Α.Ε. υποχρεούνται να εκλέγουν ως τακτικούς ελεγκτές δυο πτυχιούχους ανώτατης σχολής </a:t>
            </a:r>
          </a:p>
          <a:p>
            <a:pPr marL="609600" indent="-609600">
              <a:buClr>
                <a:schemeClr val="bg2"/>
              </a:buClr>
              <a:buFont typeface="Wingdings" pitchFamily="2" charset="2"/>
              <a:buAutoNum type="arabicParenR"/>
            </a:pPr>
            <a:r>
              <a:rPr lang="el-GR" sz="2800" dirty="0" smtClean="0">
                <a:sym typeface="Symbol" pitchFamily="18" charset="2"/>
              </a:rPr>
              <a:t>Οι λοιπές επιχειρήσεις δεν υποχρεούνται να εκλέγουν ελεγκτές.  </a:t>
            </a:r>
          </a:p>
          <a:p>
            <a:endParaRPr lang="el-GR" dirty="0"/>
          </a:p>
        </p:txBody>
      </p:sp>
      <p:sp>
        <p:nvSpPr>
          <p:cNvPr id="3" name="2 - Τίτλος"/>
          <p:cNvSpPr>
            <a:spLocks noGrp="1"/>
          </p:cNvSpPr>
          <p:nvPr>
            <p:ph type="title"/>
          </p:nvPr>
        </p:nvSpPr>
        <p:spPr/>
        <p:txBody>
          <a:bodyPr anchor="ctr">
            <a:normAutofit fontScale="90000"/>
          </a:bodyPr>
          <a:lstStyle/>
          <a:p>
            <a:pPr algn="ctr"/>
            <a:r>
              <a:rPr lang="el-GR" sz="4400" dirty="0" smtClean="0">
                <a:sym typeface="Symbol" pitchFamily="18" charset="2"/>
              </a:rPr>
              <a:t/>
            </a:r>
            <a:br>
              <a:rPr lang="el-GR" sz="4400" dirty="0" smtClean="0">
                <a:sym typeface="Symbol" pitchFamily="18" charset="2"/>
              </a:rPr>
            </a:br>
            <a:r>
              <a:rPr lang="el-GR" sz="4400" b="1" dirty="0" smtClean="0">
                <a:solidFill>
                  <a:srgbClr val="7030A0"/>
                </a:solidFill>
                <a:sym typeface="Symbol" pitchFamily="18" charset="2"/>
              </a:rPr>
              <a:t>Οικονομικές καταστάσεις Μικρών Επιχειρήσεων</a:t>
            </a:r>
            <a:r>
              <a:rPr lang="el-GR" sz="4400" dirty="0" smtClean="0">
                <a:sym typeface="Symbol" pitchFamily="18" charset="2"/>
              </a:rPr>
              <a:t/>
            </a:r>
            <a:br>
              <a:rPr lang="el-GR" sz="4400" dirty="0" smtClean="0">
                <a:sym typeface="Symbol" pitchFamily="18" charset="2"/>
              </a:rPr>
            </a:br>
            <a:endParaRPr lang="el-GR"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Θέση αριθμού διαφάνειας 5"/>
          <p:cNvSpPr>
            <a:spLocks noGrp="1"/>
          </p:cNvSpPr>
          <p:nvPr>
            <p:ph type="sldNum" sz="quarter" idx="4294967295"/>
          </p:nvPr>
        </p:nvSpPr>
        <p:spPr>
          <a:xfrm>
            <a:off x="6553200" y="6245225"/>
            <a:ext cx="2133600" cy="476250"/>
          </a:xfrm>
          <a:prstGeom prst="rect">
            <a:avLst/>
          </a:prstGeom>
        </p:spPr>
        <p:txBody>
          <a:bodyPr/>
          <a:lstStyle/>
          <a:p>
            <a:fld id="{3C2F6308-DE38-433B-9276-5450D44EF52E}" type="slidenum">
              <a:rPr lang="el-GR"/>
              <a:pPr/>
              <a:t>97</a:t>
            </a:fld>
            <a:endParaRPr lang="el-GR" dirty="0"/>
          </a:p>
        </p:txBody>
      </p:sp>
      <p:sp>
        <p:nvSpPr>
          <p:cNvPr id="420866" name="Rectangle 2"/>
          <p:cNvSpPr>
            <a:spLocks noGrp="1" noChangeArrowheads="1"/>
          </p:cNvSpPr>
          <p:nvPr>
            <p:ph type="title"/>
          </p:nvPr>
        </p:nvSpPr>
        <p:spPr>
          <a:xfrm>
            <a:off x="457200" y="152400"/>
            <a:ext cx="8229600" cy="756320"/>
          </a:xfrm>
        </p:spPr>
        <p:txBody>
          <a:bodyPr/>
          <a:lstStyle/>
          <a:p>
            <a:pPr algn="ctr"/>
            <a:r>
              <a:rPr lang="el-GR" b="1" dirty="0" smtClean="0">
                <a:solidFill>
                  <a:srgbClr val="002060"/>
                </a:solidFill>
              </a:rPr>
              <a:t>ΕΝΕΡΓΗΤΙΚΟ</a:t>
            </a:r>
            <a:r>
              <a:rPr lang="en-US" b="1" dirty="0" smtClean="0">
                <a:solidFill>
                  <a:srgbClr val="002060"/>
                </a:solidFill>
              </a:rPr>
              <a:t> (1)</a:t>
            </a:r>
            <a:endParaRPr lang="el-GR" b="1" dirty="0">
              <a:solidFill>
                <a:srgbClr val="002060"/>
              </a:solidFill>
            </a:endParaRPr>
          </a:p>
        </p:txBody>
      </p:sp>
      <p:sp>
        <p:nvSpPr>
          <p:cNvPr id="420867" name="Rectangle 3"/>
          <p:cNvSpPr>
            <a:spLocks noChangeArrowheads="1"/>
          </p:cNvSpPr>
          <p:nvPr/>
        </p:nvSpPr>
        <p:spPr bwMode="auto">
          <a:xfrm>
            <a:off x="323528" y="1676400"/>
            <a:ext cx="3486472" cy="609600"/>
          </a:xfrm>
          <a:prstGeom prst="rect">
            <a:avLst/>
          </a:prstGeom>
          <a:solidFill>
            <a:schemeClr val="accent1"/>
          </a:solidFill>
          <a:ln w="9525">
            <a:solidFill>
              <a:srgbClr val="E5F73B"/>
            </a:solidFill>
            <a:prstDash val="dash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l-GR" sz="2400" b="1" dirty="0">
                <a:solidFill>
                  <a:srgbClr val="C00000"/>
                </a:solidFill>
              </a:rPr>
              <a:t>ΕΞΟΔΑ ΕΓΚΑΤΑΣΤΑΣΗΣ</a:t>
            </a:r>
          </a:p>
        </p:txBody>
      </p:sp>
      <p:sp>
        <p:nvSpPr>
          <p:cNvPr id="420868" name="Rectangle 4"/>
          <p:cNvSpPr>
            <a:spLocks noChangeArrowheads="1"/>
          </p:cNvSpPr>
          <p:nvPr/>
        </p:nvSpPr>
        <p:spPr bwMode="auto">
          <a:xfrm>
            <a:off x="251520" y="2514600"/>
            <a:ext cx="3558480" cy="1447800"/>
          </a:xfrm>
          <a:prstGeom prst="rect">
            <a:avLst/>
          </a:prstGeom>
          <a:solidFill>
            <a:srgbClr val="ACFAF1"/>
          </a:solidFill>
          <a:ln w="9525">
            <a:solidFill>
              <a:srgbClr val="2D64D3"/>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l-GR" sz="2600" b="1" dirty="0" smtClean="0">
                <a:solidFill>
                  <a:srgbClr val="2D64D3"/>
                </a:solidFill>
              </a:rPr>
              <a:t>ΠΑΓΙΟ </a:t>
            </a:r>
          </a:p>
          <a:p>
            <a:pPr algn="ctr" eaLnBrk="0" hangingPunct="0"/>
            <a:r>
              <a:rPr lang="el-GR" sz="2600" b="1" dirty="0" smtClean="0">
                <a:solidFill>
                  <a:srgbClr val="2D64D3"/>
                </a:solidFill>
              </a:rPr>
              <a:t>ΕΝΕΡΓΗΤΙΚΟ</a:t>
            </a:r>
            <a:endParaRPr lang="el-GR" sz="2600" b="1" dirty="0">
              <a:solidFill>
                <a:srgbClr val="2D64D3"/>
              </a:solidFill>
            </a:endParaRPr>
          </a:p>
        </p:txBody>
      </p:sp>
      <p:sp>
        <p:nvSpPr>
          <p:cNvPr id="420869" name="Rectangle 5"/>
          <p:cNvSpPr>
            <a:spLocks noChangeArrowheads="1"/>
          </p:cNvSpPr>
          <p:nvPr/>
        </p:nvSpPr>
        <p:spPr bwMode="auto">
          <a:xfrm>
            <a:off x="179512" y="4293096"/>
            <a:ext cx="3706688" cy="1371600"/>
          </a:xfrm>
          <a:prstGeom prst="rect">
            <a:avLst/>
          </a:prstGeom>
          <a:solidFill>
            <a:srgbClr val="FF870F"/>
          </a:solidFill>
          <a:ln w="9525">
            <a:solidFill>
              <a:schemeClr val="accent2"/>
            </a:solidFill>
            <a:prstDash val="dash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l-GR" sz="2600" b="1" dirty="0">
                <a:solidFill>
                  <a:schemeClr val="bg1"/>
                </a:solidFill>
              </a:rPr>
              <a:t>ΚΥΚΛΟΦΟΡΟΥΝ</a:t>
            </a:r>
          </a:p>
          <a:p>
            <a:pPr algn="ctr" eaLnBrk="0" hangingPunct="0"/>
            <a:r>
              <a:rPr lang="el-GR" sz="2600" b="1" dirty="0">
                <a:solidFill>
                  <a:schemeClr val="bg1"/>
                </a:solidFill>
              </a:rPr>
              <a:t>ΕΝΕΡΓΗΤΙΚΟ </a:t>
            </a:r>
          </a:p>
        </p:txBody>
      </p:sp>
      <p:sp>
        <p:nvSpPr>
          <p:cNvPr id="420870" name="Rectangle 6"/>
          <p:cNvSpPr>
            <a:spLocks noChangeArrowheads="1"/>
          </p:cNvSpPr>
          <p:nvPr/>
        </p:nvSpPr>
        <p:spPr bwMode="auto">
          <a:xfrm>
            <a:off x="251520" y="5867400"/>
            <a:ext cx="4248472" cy="762000"/>
          </a:xfrm>
          <a:prstGeom prst="rect">
            <a:avLst/>
          </a:prstGeom>
          <a:solidFill>
            <a:srgbClr val="95F399"/>
          </a:solidFill>
          <a:ln w="9525">
            <a:solidFill>
              <a:srgbClr val="1D9339"/>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l-GR" sz="2200" b="1" dirty="0">
                <a:solidFill>
                  <a:srgbClr val="002060"/>
                </a:solidFill>
              </a:rPr>
              <a:t>ΜΕΤΑΒΑΤΙΚΟΙ  ΛΟΓΑΡΙΑΣΜΟΙ </a:t>
            </a:r>
          </a:p>
          <a:p>
            <a:pPr eaLnBrk="0" hangingPunct="0"/>
            <a:r>
              <a:rPr lang="el-GR" sz="2200" b="1" dirty="0">
                <a:solidFill>
                  <a:srgbClr val="002060"/>
                </a:solidFill>
              </a:rPr>
              <a:t>ΕΝΕΡΓΗΤΙΚΟΥ</a:t>
            </a:r>
          </a:p>
        </p:txBody>
      </p:sp>
      <p:sp>
        <p:nvSpPr>
          <p:cNvPr id="420871" name="AutoShape 7"/>
          <p:cNvSpPr>
            <a:spLocks noChangeArrowheads="1"/>
          </p:cNvSpPr>
          <p:nvPr/>
        </p:nvSpPr>
        <p:spPr bwMode="auto">
          <a:xfrm>
            <a:off x="3851920" y="2780928"/>
            <a:ext cx="381000" cy="533400"/>
          </a:xfrm>
          <a:prstGeom prst="rightArrow">
            <a:avLst>
              <a:gd name="adj1" fmla="val 50000"/>
              <a:gd name="adj2" fmla="val 25000"/>
            </a:avLst>
          </a:prstGeom>
          <a:solidFill>
            <a:srgbClr val="ACFAF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grpSp>
        <p:nvGrpSpPr>
          <p:cNvPr id="2" name="Group 8"/>
          <p:cNvGrpSpPr>
            <a:grpSpLocks/>
          </p:cNvGrpSpPr>
          <p:nvPr/>
        </p:nvGrpSpPr>
        <p:grpSpPr bwMode="auto">
          <a:xfrm>
            <a:off x="4283968" y="2492896"/>
            <a:ext cx="609600" cy="1447800"/>
            <a:chOff x="2736" y="1536"/>
            <a:chExt cx="384" cy="912"/>
          </a:xfrm>
        </p:grpSpPr>
        <p:sp>
          <p:nvSpPr>
            <p:cNvPr id="420873" name="Line 9"/>
            <p:cNvSpPr>
              <a:spLocks noChangeShapeType="1"/>
            </p:cNvSpPr>
            <p:nvPr/>
          </p:nvSpPr>
          <p:spPr bwMode="auto">
            <a:xfrm>
              <a:off x="2736" y="1536"/>
              <a:ext cx="0" cy="912"/>
            </a:xfrm>
            <a:prstGeom prst="line">
              <a:avLst/>
            </a:prstGeom>
            <a:noFill/>
            <a:ln w="38100">
              <a:solidFill>
                <a:srgbClr val="2D64D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420874" name="Line 10"/>
            <p:cNvSpPr>
              <a:spLocks noChangeShapeType="1"/>
            </p:cNvSpPr>
            <p:nvPr/>
          </p:nvSpPr>
          <p:spPr bwMode="auto">
            <a:xfrm>
              <a:off x="2736" y="1536"/>
              <a:ext cx="384" cy="0"/>
            </a:xfrm>
            <a:prstGeom prst="line">
              <a:avLst/>
            </a:prstGeom>
            <a:noFill/>
            <a:ln w="57150">
              <a:solidFill>
                <a:srgbClr val="2D64D3"/>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420875" name="Line 11"/>
            <p:cNvSpPr>
              <a:spLocks noChangeShapeType="1"/>
            </p:cNvSpPr>
            <p:nvPr/>
          </p:nvSpPr>
          <p:spPr bwMode="auto">
            <a:xfrm>
              <a:off x="2736" y="1920"/>
              <a:ext cx="384" cy="0"/>
            </a:xfrm>
            <a:prstGeom prst="line">
              <a:avLst/>
            </a:prstGeom>
            <a:noFill/>
            <a:ln w="57150">
              <a:solidFill>
                <a:srgbClr val="2D64D3"/>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420876" name="Line 12"/>
            <p:cNvSpPr>
              <a:spLocks noChangeShapeType="1"/>
            </p:cNvSpPr>
            <p:nvPr/>
          </p:nvSpPr>
          <p:spPr bwMode="auto">
            <a:xfrm>
              <a:off x="2736" y="2448"/>
              <a:ext cx="384" cy="0"/>
            </a:xfrm>
            <a:prstGeom prst="line">
              <a:avLst/>
            </a:prstGeom>
            <a:noFill/>
            <a:ln w="57150">
              <a:solidFill>
                <a:srgbClr val="2D64D3"/>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grpSp>
      <p:sp>
        <p:nvSpPr>
          <p:cNvPr id="420877" name="Text Box 13"/>
          <p:cNvSpPr txBox="1">
            <a:spLocks noChangeArrowheads="1"/>
          </p:cNvSpPr>
          <p:nvPr/>
        </p:nvSpPr>
        <p:spPr bwMode="auto">
          <a:xfrm>
            <a:off x="4860032" y="2133600"/>
            <a:ext cx="3960440" cy="492443"/>
          </a:xfrm>
          <a:prstGeom prst="rect">
            <a:avLst/>
          </a:prstGeom>
          <a:noFill/>
          <a:ln>
            <a:noFill/>
          </a:ln>
          <a:effectLst/>
          <a:extLst>
            <a:ext uri="{909E8E84-426E-40DD-AFC4-6F175D3DCCD1}">
              <a14:hiddenFill xmlns:a14="http://schemas.microsoft.com/office/drawing/2010/main">
                <a:solidFill>
                  <a:srgbClr val="ACFAF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l-GR" sz="2600" b="1" i="1" dirty="0">
                <a:solidFill>
                  <a:srgbClr val="2D64D3"/>
                </a:solidFill>
                <a:latin typeface="Times New Roman" pitchFamily="18" charset="0"/>
              </a:rPr>
              <a:t>Ασώματες ακινητοποιήσεις</a:t>
            </a:r>
          </a:p>
        </p:txBody>
      </p:sp>
      <p:sp>
        <p:nvSpPr>
          <p:cNvPr id="420878" name="Text Box 14"/>
          <p:cNvSpPr txBox="1">
            <a:spLocks noChangeArrowheads="1"/>
          </p:cNvSpPr>
          <p:nvPr/>
        </p:nvSpPr>
        <p:spPr bwMode="auto">
          <a:xfrm>
            <a:off x="4860033" y="2743200"/>
            <a:ext cx="4104456" cy="492443"/>
          </a:xfrm>
          <a:prstGeom prst="rect">
            <a:avLst/>
          </a:prstGeom>
          <a:noFill/>
          <a:ln>
            <a:noFill/>
          </a:ln>
          <a:effectLst/>
          <a:extLst>
            <a:ext uri="{909E8E84-426E-40DD-AFC4-6F175D3DCCD1}">
              <a14:hiddenFill xmlns:a14="http://schemas.microsoft.com/office/drawing/2010/main">
                <a:solidFill>
                  <a:srgbClr val="ACFAF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l-GR" sz="2600" b="1" i="1" dirty="0">
                <a:solidFill>
                  <a:srgbClr val="2D64D3"/>
                </a:solidFill>
                <a:latin typeface="Times New Roman" pitchFamily="18" charset="0"/>
              </a:rPr>
              <a:t>Ενσώματες ακινητοποιήσεις</a:t>
            </a:r>
          </a:p>
        </p:txBody>
      </p:sp>
      <p:sp>
        <p:nvSpPr>
          <p:cNvPr id="420879" name="Text Box 15"/>
          <p:cNvSpPr txBox="1">
            <a:spLocks noChangeArrowheads="1"/>
          </p:cNvSpPr>
          <p:nvPr/>
        </p:nvSpPr>
        <p:spPr bwMode="auto">
          <a:xfrm>
            <a:off x="4860032" y="3244850"/>
            <a:ext cx="4283967" cy="892552"/>
          </a:xfrm>
          <a:prstGeom prst="rect">
            <a:avLst/>
          </a:prstGeom>
          <a:noFill/>
          <a:ln>
            <a:noFill/>
          </a:ln>
          <a:effectLst/>
          <a:extLst>
            <a:ext uri="{909E8E84-426E-40DD-AFC4-6F175D3DCCD1}">
              <a14:hiddenFill xmlns:a14="http://schemas.microsoft.com/office/drawing/2010/main">
                <a:solidFill>
                  <a:srgbClr val="ACFAF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l-GR" sz="2600" b="1" i="1" dirty="0">
                <a:solidFill>
                  <a:srgbClr val="2D64D3"/>
                </a:solidFill>
                <a:latin typeface="Times New Roman" pitchFamily="18" charset="0"/>
              </a:rPr>
              <a:t>Συμμετοχές και </a:t>
            </a:r>
          </a:p>
          <a:p>
            <a:pPr eaLnBrk="0" hangingPunct="0"/>
            <a:r>
              <a:rPr lang="el-GR" sz="2600" b="1" i="1" dirty="0">
                <a:solidFill>
                  <a:srgbClr val="2D64D3"/>
                </a:solidFill>
                <a:latin typeface="Times New Roman" pitchFamily="18" charset="0"/>
              </a:rPr>
              <a:t>μακροπρόθεσμες απαιτήσεις</a:t>
            </a:r>
          </a:p>
        </p:txBody>
      </p:sp>
      <p:sp>
        <p:nvSpPr>
          <p:cNvPr id="420880" name="Line 16"/>
          <p:cNvSpPr>
            <a:spLocks noChangeShapeType="1"/>
          </p:cNvSpPr>
          <p:nvPr/>
        </p:nvSpPr>
        <p:spPr bwMode="auto">
          <a:xfrm>
            <a:off x="4545013" y="4343400"/>
            <a:ext cx="0" cy="1447800"/>
          </a:xfrm>
          <a:prstGeom prst="line">
            <a:avLst/>
          </a:prstGeom>
          <a:noFill/>
          <a:ln w="381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420881" name="Line 17"/>
          <p:cNvSpPr>
            <a:spLocks noChangeShapeType="1"/>
          </p:cNvSpPr>
          <p:nvPr/>
        </p:nvSpPr>
        <p:spPr bwMode="auto">
          <a:xfrm>
            <a:off x="4545013" y="4343400"/>
            <a:ext cx="609600" cy="0"/>
          </a:xfrm>
          <a:prstGeom prst="line">
            <a:avLst/>
          </a:prstGeom>
          <a:noFill/>
          <a:ln w="57150">
            <a:solidFill>
              <a:schemeClr val="accent2"/>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420882" name="Line 18"/>
          <p:cNvSpPr>
            <a:spLocks noChangeShapeType="1"/>
          </p:cNvSpPr>
          <p:nvPr/>
        </p:nvSpPr>
        <p:spPr bwMode="auto">
          <a:xfrm>
            <a:off x="4545013" y="4876800"/>
            <a:ext cx="609600" cy="0"/>
          </a:xfrm>
          <a:prstGeom prst="line">
            <a:avLst/>
          </a:prstGeom>
          <a:noFill/>
          <a:ln w="57150">
            <a:solidFill>
              <a:schemeClr val="accent2"/>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420883" name="Line 19"/>
          <p:cNvSpPr>
            <a:spLocks noChangeShapeType="1"/>
          </p:cNvSpPr>
          <p:nvPr/>
        </p:nvSpPr>
        <p:spPr bwMode="auto">
          <a:xfrm>
            <a:off x="4545013" y="5791200"/>
            <a:ext cx="609600" cy="0"/>
          </a:xfrm>
          <a:prstGeom prst="line">
            <a:avLst/>
          </a:prstGeom>
          <a:noFill/>
          <a:ln w="57150">
            <a:solidFill>
              <a:schemeClr val="accent2"/>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420884" name="Text Box 20"/>
          <p:cNvSpPr txBox="1">
            <a:spLocks noChangeArrowheads="1"/>
          </p:cNvSpPr>
          <p:nvPr/>
        </p:nvSpPr>
        <p:spPr bwMode="auto">
          <a:xfrm>
            <a:off x="5210174" y="4083050"/>
            <a:ext cx="2602185" cy="584775"/>
          </a:xfrm>
          <a:prstGeom prst="rect">
            <a:avLst/>
          </a:prstGeom>
          <a:noFill/>
          <a:ln>
            <a:noFill/>
          </a:ln>
          <a:effectLst/>
          <a:extLst>
            <a:ext uri="{909E8E84-426E-40DD-AFC4-6F175D3DCCD1}">
              <a14:hiddenFill xmlns:a14="http://schemas.microsoft.com/office/drawing/2010/main">
                <a:solidFill>
                  <a:srgbClr val="ACFAF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l-GR" sz="3200" b="1" i="1" dirty="0">
                <a:solidFill>
                  <a:schemeClr val="accent2"/>
                </a:solidFill>
                <a:latin typeface="Times New Roman" pitchFamily="18" charset="0"/>
              </a:rPr>
              <a:t>Αποθέματα</a:t>
            </a:r>
            <a:endParaRPr lang="el-GR" sz="3200" b="1" i="1" dirty="0">
              <a:solidFill>
                <a:srgbClr val="2D64D3"/>
              </a:solidFill>
              <a:latin typeface="Times New Roman" pitchFamily="18" charset="0"/>
            </a:endParaRPr>
          </a:p>
        </p:txBody>
      </p:sp>
      <p:sp>
        <p:nvSpPr>
          <p:cNvPr id="420885" name="Text Box 21"/>
          <p:cNvSpPr txBox="1">
            <a:spLocks noChangeArrowheads="1"/>
          </p:cNvSpPr>
          <p:nvPr/>
        </p:nvSpPr>
        <p:spPr bwMode="auto">
          <a:xfrm>
            <a:off x="5230812" y="4556125"/>
            <a:ext cx="2725563" cy="584775"/>
          </a:xfrm>
          <a:prstGeom prst="rect">
            <a:avLst/>
          </a:prstGeom>
          <a:noFill/>
          <a:ln>
            <a:noFill/>
          </a:ln>
          <a:effectLst/>
          <a:extLst>
            <a:ext uri="{909E8E84-426E-40DD-AFC4-6F175D3DCCD1}">
              <a14:hiddenFill xmlns:a14="http://schemas.microsoft.com/office/drawing/2010/main">
                <a:solidFill>
                  <a:srgbClr val="ACFAF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l-GR" sz="3200" b="1" i="1" dirty="0">
                <a:solidFill>
                  <a:schemeClr val="accent2"/>
                </a:solidFill>
                <a:latin typeface="Times New Roman" pitchFamily="18" charset="0"/>
              </a:rPr>
              <a:t>Απαιτήσεις</a:t>
            </a:r>
            <a:endParaRPr lang="el-GR" sz="3200" b="1" i="1" dirty="0">
              <a:solidFill>
                <a:srgbClr val="2D64D3"/>
              </a:solidFill>
              <a:latin typeface="Times New Roman" pitchFamily="18" charset="0"/>
            </a:endParaRPr>
          </a:p>
        </p:txBody>
      </p:sp>
      <p:sp>
        <p:nvSpPr>
          <p:cNvPr id="420886" name="Text Box 22"/>
          <p:cNvSpPr txBox="1">
            <a:spLocks noChangeArrowheads="1"/>
          </p:cNvSpPr>
          <p:nvPr/>
        </p:nvSpPr>
        <p:spPr bwMode="auto">
          <a:xfrm>
            <a:off x="5268913" y="5057775"/>
            <a:ext cx="2543447" cy="584775"/>
          </a:xfrm>
          <a:prstGeom prst="rect">
            <a:avLst/>
          </a:prstGeom>
          <a:noFill/>
          <a:ln>
            <a:noFill/>
          </a:ln>
          <a:effectLst/>
          <a:extLst>
            <a:ext uri="{909E8E84-426E-40DD-AFC4-6F175D3DCCD1}">
              <a14:hiddenFill xmlns:a14="http://schemas.microsoft.com/office/drawing/2010/main">
                <a:solidFill>
                  <a:srgbClr val="ACFAF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l-GR" sz="3200" b="1" i="1" dirty="0">
                <a:solidFill>
                  <a:schemeClr val="accent2"/>
                </a:solidFill>
                <a:latin typeface="Times New Roman" pitchFamily="18" charset="0"/>
              </a:rPr>
              <a:t>Χρεόγραφα</a:t>
            </a:r>
            <a:endParaRPr lang="el-GR" sz="3200" b="1" i="1" dirty="0">
              <a:solidFill>
                <a:srgbClr val="2D64D3"/>
              </a:solidFill>
              <a:latin typeface="Times New Roman" pitchFamily="18" charset="0"/>
            </a:endParaRPr>
          </a:p>
        </p:txBody>
      </p:sp>
      <p:sp>
        <p:nvSpPr>
          <p:cNvPr id="420887" name="AutoShape 23"/>
          <p:cNvSpPr>
            <a:spLocks noChangeArrowheads="1"/>
          </p:cNvSpPr>
          <p:nvPr/>
        </p:nvSpPr>
        <p:spPr bwMode="auto">
          <a:xfrm>
            <a:off x="4087813" y="4724400"/>
            <a:ext cx="381000" cy="533400"/>
          </a:xfrm>
          <a:prstGeom prst="rightArrow">
            <a:avLst>
              <a:gd name="adj1" fmla="val 50000"/>
              <a:gd name="adj2" fmla="val 25000"/>
            </a:avLst>
          </a:prstGeom>
          <a:solidFill>
            <a:srgbClr val="FF870F"/>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420888" name="Line 24"/>
          <p:cNvSpPr>
            <a:spLocks noChangeShapeType="1"/>
          </p:cNvSpPr>
          <p:nvPr/>
        </p:nvSpPr>
        <p:spPr bwMode="auto">
          <a:xfrm>
            <a:off x="4545013" y="5334000"/>
            <a:ext cx="609600" cy="0"/>
          </a:xfrm>
          <a:prstGeom prst="line">
            <a:avLst/>
          </a:prstGeom>
          <a:noFill/>
          <a:ln w="57150">
            <a:solidFill>
              <a:schemeClr val="accent2"/>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sp>
        <p:nvSpPr>
          <p:cNvPr id="420889" name="Text Box 25"/>
          <p:cNvSpPr txBox="1">
            <a:spLocks noChangeArrowheads="1"/>
          </p:cNvSpPr>
          <p:nvPr/>
        </p:nvSpPr>
        <p:spPr bwMode="auto">
          <a:xfrm>
            <a:off x="5249863" y="5486400"/>
            <a:ext cx="2634505" cy="584775"/>
          </a:xfrm>
          <a:prstGeom prst="rect">
            <a:avLst/>
          </a:prstGeom>
          <a:noFill/>
          <a:ln>
            <a:noFill/>
          </a:ln>
          <a:effectLst/>
          <a:extLst>
            <a:ext uri="{909E8E84-426E-40DD-AFC4-6F175D3DCCD1}">
              <a14:hiddenFill xmlns:a14="http://schemas.microsoft.com/office/drawing/2010/main">
                <a:solidFill>
                  <a:srgbClr val="ACFAF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l-GR" sz="3200" b="1" i="1" dirty="0">
                <a:solidFill>
                  <a:schemeClr val="accent2"/>
                </a:solidFill>
                <a:latin typeface="Times New Roman" pitchFamily="18" charset="0"/>
              </a:rPr>
              <a:t>Διαθέσιμα</a:t>
            </a:r>
            <a:endParaRPr lang="el-GR" sz="3200" b="1" i="1" dirty="0">
              <a:solidFill>
                <a:srgbClr val="2D64D3"/>
              </a:solidFill>
              <a:latin typeface="Times New Roman" pitchFamily="18" charset="0"/>
            </a:endParaRPr>
          </a:p>
        </p:txBody>
      </p:sp>
    </p:spTree>
    <p:extLst>
      <p:ext uri="{BB962C8B-B14F-4D97-AF65-F5344CB8AC3E}">
        <p14:creationId xmlns:p14="http://schemas.microsoft.com/office/powerpoint/2010/main" val="39021848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20877"/>
                                        </p:tgtEl>
                                        <p:attrNameLst>
                                          <p:attrName>style.visibility</p:attrName>
                                        </p:attrNameLst>
                                      </p:cBhvr>
                                      <p:to>
                                        <p:strVal val="visible"/>
                                      </p:to>
                                    </p:set>
                                    <p:anim calcmode="lin" valueType="num">
                                      <p:cBhvr additive="base">
                                        <p:cTn id="7" dur="500" fill="hold"/>
                                        <p:tgtEl>
                                          <p:spTgt spid="420877"/>
                                        </p:tgtEl>
                                        <p:attrNameLst>
                                          <p:attrName>ppt_x</p:attrName>
                                        </p:attrNameLst>
                                      </p:cBhvr>
                                      <p:tavLst>
                                        <p:tav tm="0">
                                          <p:val>
                                            <p:strVal val="0-#ppt_w/2"/>
                                          </p:val>
                                        </p:tav>
                                        <p:tav tm="100000">
                                          <p:val>
                                            <p:strVal val="#ppt_x"/>
                                          </p:val>
                                        </p:tav>
                                      </p:tavLst>
                                    </p:anim>
                                    <p:anim calcmode="lin" valueType="num">
                                      <p:cBhvr additive="base">
                                        <p:cTn id="8" dur="500" fill="hold"/>
                                        <p:tgtEl>
                                          <p:spTgt spid="42087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20878"/>
                                        </p:tgtEl>
                                        <p:attrNameLst>
                                          <p:attrName>style.visibility</p:attrName>
                                        </p:attrNameLst>
                                      </p:cBhvr>
                                      <p:to>
                                        <p:strVal val="visible"/>
                                      </p:to>
                                    </p:set>
                                    <p:anim calcmode="lin" valueType="num">
                                      <p:cBhvr additive="base">
                                        <p:cTn id="13" dur="500" fill="hold"/>
                                        <p:tgtEl>
                                          <p:spTgt spid="420878"/>
                                        </p:tgtEl>
                                        <p:attrNameLst>
                                          <p:attrName>ppt_x</p:attrName>
                                        </p:attrNameLst>
                                      </p:cBhvr>
                                      <p:tavLst>
                                        <p:tav tm="0">
                                          <p:val>
                                            <p:strVal val="0-#ppt_w/2"/>
                                          </p:val>
                                        </p:tav>
                                        <p:tav tm="100000">
                                          <p:val>
                                            <p:strVal val="#ppt_x"/>
                                          </p:val>
                                        </p:tav>
                                      </p:tavLst>
                                    </p:anim>
                                    <p:anim calcmode="lin" valueType="num">
                                      <p:cBhvr additive="base">
                                        <p:cTn id="14" dur="500" fill="hold"/>
                                        <p:tgtEl>
                                          <p:spTgt spid="42087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20879"/>
                                        </p:tgtEl>
                                        <p:attrNameLst>
                                          <p:attrName>style.visibility</p:attrName>
                                        </p:attrNameLst>
                                      </p:cBhvr>
                                      <p:to>
                                        <p:strVal val="visible"/>
                                      </p:to>
                                    </p:set>
                                    <p:anim calcmode="lin" valueType="num">
                                      <p:cBhvr additive="base">
                                        <p:cTn id="19" dur="500" fill="hold"/>
                                        <p:tgtEl>
                                          <p:spTgt spid="420879"/>
                                        </p:tgtEl>
                                        <p:attrNameLst>
                                          <p:attrName>ppt_x</p:attrName>
                                        </p:attrNameLst>
                                      </p:cBhvr>
                                      <p:tavLst>
                                        <p:tav tm="0">
                                          <p:val>
                                            <p:strVal val="0-#ppt_w/2"/>
                                          </p:val>
                                        </p:tav>
                                        <p:tav tm="100000">
                                          <p:val>
                                            <p:strVal val="#ppt_x"/>
                                          </p:val>
                                        </p:tav>
                                      </p:tavLst>
                                    </p:anim>
                                    <p:anim calcmode="lin" valueType="num">
                                      <p:cBhvr additive="base">
                                        <p:cTn id="20" dur="500" fill="hold"/>
                                        <p:tgtEl>
                                          <p:spTgt spid="42087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20884"/>
                                        </p:tgtEl>
                                        <p:attrNameLst>
                                          <p:attrName>style.visibility</p:attrName>
                                        </p:attrNameLst>
                                      </p:cBhvr>
                                      <p:to>
                                        <p:strVal val="visible"/>
                                      </p:to>
                                    </p:set>
                                    <p:anim calcmode="lin" valueType="num">
                                      <p:cBhvr additive="base">
                                        <p:cTn id="25" dur="500" fill="hold"/>
                                        <p:tgtEl>
                                          <p:spTgt spid="420884"/>
                                        </p:tgtEl>
                                        <p:attrNameLst>
                                          <p:attrName>ppt_x</p:attrName>
                                        </p:attrNameLst>
                                      </p:cBhvr>
                                      <p:tavLst>
                                        <p:tav tm="0">
                                          <p:val>
                                            <p:strVal val="0-#ppt_w/2"/>
                                          </p:val>
                                        </p:tav>
                                        <p:tav tm="100000">
                                          <p:val>
                                            <p:strVal val="#ppt_x"/>
                                          </p:val>
                                        </p:tav>
                                      </p:tavLst>
                                    </p:anim>
                                    <p:anim calcmode="lin" valueType="num">
                                      <p:cBhvr additive="base">
                                        <p:cTn id="26" dur="500" fill="hold"/>
                                        <p:tgtEl>
                                          <p:spTgt spid="42088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20885"/>
                                        </p:tgtEl>
                                        <p:attrNameLst>
                                          <p:attrName>style.visibility</p:attrName>
                                        </p:attrNameLst>
                                      </p:cBhvr>
                                      <p:to>
                                        <p:strVal val="visible"/>
                                      </p:to>
                                    </p:set>
                                    <p:anim calcmode="lin" valueType="num">
                                      <p:cBhvr additive="base">
                                        <p:cTn id="31" dur="500" fill="hold"/>
                                        <p:tgtEl>
                                          <p:spTgt spid="420885"/>
                                        </p:tgtEl>
                                        <p:attrNameLst>
                                          <p:attrName>ppt_x</p:attrName>
                                        </p:attrNameLst>
                                      </p:cBhvr>
                                      <p:tavLst>
                                        <p:tav tm="0">
                                          <p:val>
                                            <p:strVal val="0-#ppt_w/2"/>
                                          </p:val>
                                        </p:tav>
                                        <p:tav tm="100000">
                                          <p:val>
                                            <p:strVal val="#ppt_x"/>
                                          </p:val>
                                        </p:tav>
                                      </p:tavLst>
                                    </p:anim>
                                    <p:anim calcmode="lin" valueType="num">
                                      <p:cBhvr additive="base">
                                        <p:cTn id="32" dur="500" fill="hold"/>
                                        <p:tgtEl>
                                          <p:spTgt spid="420885"/>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20886"/>
                                        </p:tgtEl>
                                        <p:attrNameLst>
                                          <p:attrName>style.visibility</p:attrName>
                                        </p:attrNameLst>
                                      </p:cBhvr>
                                      <p:to>
                                        <p:strVal val="visible"/>
                                      </p:to>
                                    </p:set>
                                    <p:anim calcmode="lin" valueType="num">
                                      <p:cBhvr additive="base">
                                        <p:cTn id="37" dur="500" fill="hold"/>
                                        <p:tgtEl>
                                          <p:spTgt spid="420886"/>
                                        </p:tgtEl>
                                        <p:attrNameLst>
                                          <p:attrName>ppt_x</p:attrName>
                                        </p:attrNameLst>
                                      </p:cBhvr>
                                      <p:tavLst>
                                        <p:tav tm="0">
                                          <p:val>
                                            <p:strVal val="0-#ppt_w/2"/>
                                          </p:val>
                                        </p:tav>
                                        <p:tav tm="100000">
                                          <p:val>
                                            <p:strVal val="#ppt_x"/>
                                          </p:val>
                                        </p:tav>
                                      </p:tavLst>
                                    </p:anim>
                                    <p:anim calcmode="lin" valueType="num">
                                      <p:cBhvr additive="base">
                                        <p:cTn id="38" dur="500" fill="hold"/>
                                        <p:tgtEl>
                                          <p:spTgt spid="420886"/>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20889"/>
                                        </p:tgtEl>
                                        <p:attrNameLst>
                                          <p:attrName>style.visibility</p:attrName>
                                        </p:attrNameLst>
                                      </p:cBhvr>
                                      <p:to>
                                        <p:strVal val="visible"/>
                                      </p:to>
                                    </p:set>
                                    <p:anim calcmode="lin" valueType="num">
                                      <p:cBhvr additive="base">
                                        <p:cTn id="43" dur="500" fill="hold"/>
                                        <p:tgtEl>
                                          <p:spTgt spid="420889"/>
                                        </p:tgtEl>
                                        <p:attrNameLst>
                                          <p:attrName>ppt_x</p:attrName>
                                        </p:attrNameLst>
                                      </p:cBhvr>
                                      <p:tavLst>
                                        <p:tav tm="0">
                                          <p:val>
                                            <p:strVal val="0-#ppt_w/2"/>
                                          </p:val>
                                        </p:tav>
                                        <p:tav tm="100000">
                                          <p:val>
                                            <p:strVal val="#ppt_x"/>
                                          </p:val>
                                        </p:tav>
                                      </p:tavLst>
                                    </p:anim>
                                    <p:anim calcmode="lin" valueType="num">
                                      <p:cBhvr additive="base">
                                        <p:cTn id="44" dur="500" fill="hold"/>
                                        <p:tgtEl>
                                          <p:spTgt spid="4208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877" grpId="0" autoUpdateAnimBg="0"/>
      <p:bldP spid="420878" grpId="0" autoUpdateAnimBg="0"/>
      <p:bldP spid="420879" grpId="0" autoUpdateAnimBg="0"/>
      <p:bldP spid="420884" grpId="0" autoUpdateAnimBg="0"/>
      <p:bldP spid="420885" grpId="0" autoUpdateAnimBg="0"/>
      <p:bldP spid="420886" grpId="0" autoUpdateAnimBg="0"/>
      <p:bldP spid="420889"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Θέση αριθμού διαφάνειας 5"/>
          <p:cNvSpPr>
            <a:spLocks noGrp="1"/>
          </p:cNvSpPr>
          <p:nvPr>
            <p:ph type="sldNum" sz="quarter" idx="4294967295"/>
          </p:nvPr>
        </p:nvSpPr>
        <p:spPr>
          <a:xfrm>
            <a:off x="6553200" y="6245225"/>
            <a:ext cx="2133600" cy="476250"/>
          </a:xfrm>
          <a:prstGeom prst="rect">
            <a:avLst/>
          </a:prstGeom>
        </p:spPr>
        <p:txBody>
          <a:bodyPr/>
          <a:lstStyle/>
          <a:p>
            <a:fld id="{C5A03389-9E92-428F-9B76-936685A71748}" type="slidenum">
              <a:rPr lang="el-GR"/>
              <a:pPr/>
              <a:t>98</a:t>
            </a:fld>
            <a:endParaRPr lang="el-GR" dirty="0"/>
          </a:p>
        </p:txBody>
      </p:sp>
      <p:sp>
        <p:nvSpPr>
          <p:cNvPr id="419842" name="Rectangle 2"/>
          <p:cNvSpPr>
            <a:spLocks noGrp="1" noChangeArrowheads="1"/>
          </p:cNvSpPr>
          <p:nvPr>
            <p:ph type="title"/>
          </p:nvPr>
        </p:nvSpPr>
        <p:spPr>
          <a:xfrm>
            <a:off x="457200" y="152400"/>
            <a:ext cx="8229600" cy="900336"/>
          </a:xfrm>
        </p:spPr>
        <p:txBody>
          <a:bodyPr/>
          <a:lstStyle/>
          <a:p>
            <a:pPr algn="ctr"/>
            <a:r>
              <a:rPr lang="el-GR" b="1" dirty="0" smtClean="0">
                <a:solidFill>
                  <a:srgbClr val="002060"/>
                </a:solidFill>
              </a:rPr>
              <a:t>ΕΝΕΡΓΗΤΙΚΟ</a:t>
            </a:r>
            <a:r>
              <a:rPr lang="en-US" b="1" dirty="0" smtClean="0">
                <a:solidFill>
                  <a:srgbClr val="002060"/>
                </a:solidFill>
              </a:rPr>
              <a:t> (2)</a:t>
            </a:r>
            <a:endParaRPr lang="el-GR" b="1" dirty="0">
              <a:solidFill>
                <a:srgbClr val="002060"/>
              </a:solidFill>
            </a:endParaRPr>
          </a:p>
        </p:txBody>
      </p:sp>
      <p:sp>
        <p:nvSpPr>
          <p:cNvPr id="419843" name="Rectangle 3"/>
          <p:cNvSpPr>
            <a:spLocks noChangeArrowheads="1"/>
          </p:cNvSpPr>
          <p:nvPr/>
        </p:nvSpPr>
        <p:spPr bwMode="auto">
          <a:xfrm>
            <a:off x="5364088" y="1676400"/>
            <a:ext cx="3475112" cy="609600"/>
          </a:xfrm>
          <a:prstGeom prst="rect">
            <a:avLst/>
          </a:prstGeom>
          <a:solidFill>
            <a:schemeClr val="accent1"/>
          </a:solidFill>
          <a:ln w="9525">
            <a:solidFill>
              <a:srgbClr val="E5F73B"/>
            </a:solidFill>
            <a:prstDash val="dash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l-GR" sz="2400" b="1" dirty="0">
                <a:solidFill>
                  <a:schemeClr val="bg1"/>
                </a:solidFill>
              </a:rPr>
              <a:t>ΕΞΟΔΑ ΕΓΚΑΤΑΣΤΑΣΗΣ</a:t>
            </a:r>
          </a:p>
        </p:txBody>
      </p:sp>
      <p:sp>
        <p:nvSpPr>
          <p:cNvPr id="419844" name="Rectangle 4"/>
          <p:cNvSpPr>
            <a:spLocks noChangeArrowheads="1"/>
          </p:cNvSpPr>
          <p:nvPr/>
        </p:nvSpPr>
        <p:spPr bwMode="auto">
          <a:xfrm>
            <a:off x="5791200" y="2514600"/>
            <a:ext cx="3048000" cy="1447800"/>
          </a:xfrm>
          <a:prstGeom prst="rect">
            <a:avLst/>
          </a:prstGeom>
          <a:solidFill>
            <a:srgbClr val="ACFAF1"/>
          </a:solidFill>
          <a:ln w="9525">
            <a:solidFill>
              <a:srgbClr val="2D64D3"/>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l-GR" sz="2600" b="1" dirty="0">
                <a:solidFill>
                  <a:srgbClr val="2D64D3"/>
                </a:solidFill>
              </a:rPr>
              <a:t>ΠΑΓΙΟ </a:t>
            </a:r>
          </a:p>
          <a:p>
            <a:pPr algn="ctr" eaLnBrk="0" hangingPunct="0"/>
            <a:r>
              <a:rPr lang="el-GR" sz="2600" b="1" dirty="0">
                <a:solidFill>
                  <a:srgbClr val="2D64D3"/>
                </a:solidFill>
              </a:rPr>
              <a:t>ΕΝΕΡΓΗΤΙΚΟ</a:t>
            </a:r>
          </a:p>
        </p:txBody>
      </p:sp>
      <p:sp>
        <p:nvSpPr>
          <p:cNvPr id="419845" name="Rectangle 5"/>
          <p:cNvSpPr>
            <a:spLocks noChangeArrowheads="1"/>
          </p:cNvSpPr>
          <p:nvPr/>
        </p:nvSpPr>
        <p:spPr bwMode="auto">
          <a:xfrm>
            <a:off x="5791200" y="4114800"/>
            <a:ext cx="3124200" cy="1371600"/>
          </a:xfrm>
          <a:prstGeom prst="rect">
            <a:avLst/>
          </a:prstGeom>
          <a:solidFill>
            <a:srgbClr val="FF870F"/>
          </a:solidFill>
          <a:ln w="9525">
            <a:solidFill>
              <a:schemeClr val="accent2"/>
            </a:solidFill>
            <a:prstDash val="dash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l-GR" sz="2600" b="1" dirty="0">
                <a:solidFill>
                  <a:srgbClr val="7030A0"/>
                </a:solidFill>
              </a:rPr>
              <a:t>ΚΥΚΛΟΦΟΡΟΥΝ</a:t>
            </a:r>
          </a:p>
          <a:p>
            <a:pPr algn="ctr" eaLnBrk="0" hangingPunct="0"/>
            <a:r>
              <a:rPr lang="el-GR" sz="2600" b="1" dirty="0">
                <a:solidFill>
                  <a:srgbClr val="7030A0"/>
                </a:solidFill>
              </a:rPr>
              <a:t>ΕΝΕΡΓΗΤΙΚΟ </a:t>
            </a:r>
          </a:p>
        </p:txBody>
      </p:sp>
      <p:sp>
        <p:nvSpPr>
          <p:cNvPr id="419846" name="Rectangle 6"/>
          <p:cNvSpPr>
            <a:spLocks noChangeArrowheads="1"/>
          </p:cNvSpPr>
          <p:nvPr/>
        </p:nvSpPr>
        <p:spPr bwMode="auto">
          <a:xfrm>
            <a:off x="4644008" y="5867400"/>
            <a:ext cx="4347592" cy="762000"/>
          </a:xfrm>
          <a:prstGeom prst="rect">
            <a:avLst/>
          </a:prstGeom>
          <a:solidFill>
            <a:srgbClr val="95F399"/>
          </a:solidFill>
          <a:ln w="9525">
            <a:solidFill>
              <a:srgbClr val="1D9339"/>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l-GR" sz="2200" b="1" dirty="0">
                <a:solidFill>
                  <a:srgbClr val="002060"/>
                </a:solidFill>
              </a:rPr>
              <a:t>ΜΕΤΑΒΑΤΙΚΟΙ  ΛΟΓΑΡΙΑΣΜΟΙ </a:t>
            </a:r>
          </a:p>
          <a:p>
            <a:pPr eaLnBrk="0" hangingPunct="0"/>
            <a:r>
              <a:rPr lang="el-GR" sz="2200" b="1" dirty="0">
                <a:solidFill>
                  <a:srgbClr val="002060"/>
                </a:solidFill>
              </a:rPr>
              <a:t>ΕΝΕΡΓΗΤΙΚΟΥ</a:t>
            </a:r>
          </a:p>
        </p:txBody>
      </p:sp>
      <p:grpSp>
        <p:nvGrpSpPr>
          <p:cNvPr id="2" name="Group 7"/>
          <p:cNvGrpSpPr>
            <a:grpSpLocks/>
          </p:cNvGrpSpPr>
          <p:nvPr/>
        </p:nvGrpSpPr>
        <p:grpSpPr bwMode="auto">
          <a:xfrm>
            <a:off x="467544" y="1660526"/>
            <a:ext cx="4256856" cy="830263"/>
            <a:chOff x="576" y="1046"/>
            <a:chExt cx="2400" cy="523"/>
          </a:xfrm>
        </p:grpSpPr>
        <p:sp>
          <p:nvSpPr>
            <p:cNvPr id="419848" name="Text Box 8"/>
            <p:cNvSpPr txBox="1">
              <a:spLocks noChangeArrowheads="1"/>
            </p:cNvSpPr>
            <p:nvPr/>
          </p:nvSpPr>
          <p:spPr bwMode="auto">
            <a:xfrm>
              <a:off x="576" y="1046"/>
              <a:ext cx="2367"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l-GR" sz="2400" b="1" i="1" dirty="0">
                  <a:solidFill>
                    <a:srgbClr val="C00000"/>
                  </a:solidFill>
                </a:rPr>
                <a:t>Έξοδα που αποσβένονται σε </a:t>
              </a:r>
            </a:p>
            <a:p>
              <a:pPr eaLnBrk="0" hangingPunct="0"/>
              <a:r>
                <a:rPr lang="el-GR" sz="2400" b="1" i="1" dirty="0">
                  <a:solidFill>
                    <a:srgbClr val="C00000"/>
                  </a:solidFill>
                </a:rPr>
                <a:t>περισσότερες χρήσεις</a:t>
              </a:r>
            </a:p>
          </p:txBody>
        </p:sp>
        <p:sp>
          <p:nvSpPr>
            <p:cNvPr id="419849" name="AutoShape 9"/>
            <p:cNvSpPr>
              <a:spLocks/>
            </p:cNvSpPr>
            <p:nvPr/>
          </p:nvSpPr>
          <p:spPr bwMode="auto">
            <a:xfrm>
              <a:off x="2784" y="1056"/>
              <a:ext cx="192" cy="384"/>
            </a:xfrm>
            <a:prstGeom prst="rightBrace">
              <a:avLst>
                <a:gd name="adj1" fmla="val 16667"/>
                <a:gd name="adj2" fmla="val 50000"/>
              </a:avLst>
            </a:pr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grpSp>
      <p:grpSp>
        <p:nvGrpSpPr>
          <p:cNvPr id="3" name="Group 10"/>
          <p:cNvGrpSpPr>
            <a:grpSpLocks/>
          </p:cNvGrpSpPr>
          <p:nvPr/>
        </p:nvGrpSpPr>
        <p:grpSpPr bwMode="auto">
          <a:xfrm>
            <a:off x="252200" y="2564904"/>
            <a:ext cx="5401345" cy="1552575"/>
            <a:chOff x="526" y="1632"/>
            <a:chExt cx="3029" cy="978"/>
          </a:xfrm>
        </p:grpSpPr>
        <p:sp>
          <p:nvSpPr>
            <p:cNvPr id="419851" name="Text Box 11"/>
            <p:cNvSpPr txBox="1">
              <a:spLocks noChangeArrowheads="1"/>
            </p:cNvSpPr>
            <p:nvPr/>
          </p:nvSpPr>
          <p:spPr bwMode="auto">
            <a:xfrm>
              <a:off x="526" y="1660"/>
              <a:ext cx="3029" cy="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l-GR" sz="2200" b="1" i="1" dirty="0">
                  <a:solidFill>
                    <a:schemeClr val="tx2">
                      <a:lumMod val="50000"/>
                    </a:schemeClr>
                  </a:solidFill>
                </a:rPr>
                <a:t>Φυσική ζωή &gt; λογιστική χρήση</a:t>
              </a:r>
              <a:endParaRPr lang="el-GR" sz="2200" b="1" dirty="0">
                <a:solidFill>
                  <a:schemeClr val="tx2">
                    <a:lumMod val="50000"/>
                  </a:schemeClr>
                </a:solidFill>
              </a:endParaRPr>
            </a:p>
            <a:p>
              <a:pPr eaLnBrk="0" hangingPunct="0"/>
              <a:r>
                <a:rPr lang="el-GR" sz="2200" b="1" dirty="0">
                  <a:solidFill>
                    <a:schemeClr val="tx2">
                      <a:lumMod val="50000"/>
                    </a:schemeClr>
                  </a:solidFill>
                </a:rPr>
                <a:t>Χρησιμοποιείται για τη λειτουργία της</a:t>
              </a:r>
            </a:p>
            <a:p>
              <a:pPr eaLnBrk="0" hangingPunct="0"/>
              <a:r>
                <a:rPr lang="el-GR" sz="2200" b="1" dirty="0">
                  <a:solidFill>
                    <a:schemeClr val="tx2">
                      <a:lumMod val="50000"/>
                    </a:schemeClr>
                  </a:solidFill>
                </a:rPr>
                <a:t>λογιστικής μονάδας αργά και σταδιακά</a:t>
              </a:r>
            </a:p>
            <a:p>
              <a:pPr eaLnBrk="0" hangingPunct="0"/>
              <a:endParaRPr lang="el-GR" sz="2600" dirty="0">
                <a:latin typeface="Times New Roman" pitchFamily="18" charset="0"/>
              </a:endParaRPr>
            </a:p>
          </p:txBody>
        </p:sp>
        <p:sp>
          <p:nvSpPr>
            <p:cNvPr id="419852" name="AutoShape 12"/>
            <p:cNvSpPr>
              <a:spLocks/>
            </p:cNvSpPr>
            <p:nvPr/>
          </p:nvSpPr>
          <p:spPr bwMode="auto">
            <a:xfrm>
              <a:off x="3312" y="1632"/>
              <a:ext cx="192" cy="720"/>
            </a:xfrm>
            <a:prstGeom prst="rightBrace">
              <a:avLst>
                <a:gd name="adj1" fmla="val 31250"/>
                <a:gd name="adj2" fmla="val 50000"/>
              </a:avLst>
            </a:pr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grpSp>
      <p:grpSp>
        <p:nvGrpSpPr>
          <p:cNvPr id="4" name="Group 13"/>
          <p:cNvGrpSpPr>
            <a:grpSpLocks/>
          </p:cNvGrpSpPr>
          <p:nvPr/>
        </p:nvGrpSpPr>
        <p:grpSpPr bwMode="auto">
          <a:xfrm>
            <a:off x="323528" y="3965575"/>
            <a:ext cx="5467672" cy="1943100"/>
            <a:chOff x="528" y="2498"/>
            <a:chExt cx="3120" cy="1224"/>
          </a:xfrm>
        </p:grpSpPr>
        <p:sp>
          <p:nvSpPr>
            <p:cNvPr id="419854" name="Text Box 14"/>
            <p:cNvSpPr txBox="1">
              <a:spLocks noChangeArrowheads="1"/>
            </p:cNvSpPr>
            <p:nvPr/>
          </p:nvSpPr>
          <p:spPr bwMode="auto">
            <a:xfrm>
              <a:off x="528" y="2498"/>
              <a:ext cx="3012" cy="1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buFontTx/>
                <a:buChar char="•"/>
              </a:pPr>
              <a:r>
                <a:rPr lang="el-GR" sz="2000" b="1" i="1" dirty="0">
                  <a:solidFill>
                    <a:srgbClr val="7030A0"/>
                  </a:solidFill>
                </a:rPr>
                <a:t>Μετατρέπονται άμεσα ή έμμεσα σε χρήμα </a:t>
              </a:r>
            </a:p>
            <a:p>
              <a:pPr eaLnBrk="0" hangingPunct="0"/>
              <a:r>
                <a:rPr lang="el-GR" sz="2000" b="1" i="1" dirty="0">
                  <a:solidFill>
                    <a:srgbClr val="7030A0"/>
                  </a:solidFill>
                </a:rPr>
                <a:t>μέσα στο χρονικό διάστημα μιας </a:t>
              </a:r>
            </a:p>
            <a:p>
              <a:pPr eaLnBrk="0" hangingPunct="0"/>
              <a:r>
                <a:rPr lang="el-GR" sz="2000" b="1" i="1" dirty="0">
                  <a:solidFill>
                    <a:srgbClr val="7030A0"/>
                  </a:solidFill>
                </a:rPr>
                <a:t>λογιστικής χρήσης</a:t>
              </a:r>
              <a:endParaRPr lang="el-GR" sz="2000" b="1" dirty="0">
                <a:solidFill>
                  <a:srgbClr val="7030A0"/>
                </a:solidFill>
              </a:endParaRPr>
            </a:p>
            <a:p>
              <a:pPr eaLnBrk="0" hangingPunct="0">
                <a:lnSpc>
                  <a:spcPct val="80000"/>
                </a:lnSpc>
                <a:spcBef>
                  <a:spcPct val="20000"/>
                </a:spcBef>
                <a:buFontTx/>
                <a:buChar char="•"/>
              </a:pPr>
              <a:r>
                <a:rPr lang="el-GR" sz="2000" b="1" dirty="0">
                  <a:solidFill>
                    <a:srgbClr val="7030A0"/>
                  </a:solidFill>
                </a:rPr>
                <a:t>Διάρκεια  ζωής &gt; λογιστική χρήση με</a:t>
              </a:r>
            </a:p>
            <a:p>
              <a:pPr eaLnBrk="0" hangingPunct="0">
                <a:lnSpc>
                  <a:spcPct val="80000"/>
                </a:lnSpc>
                <a:spcBef>
                  <a:spcPct val="20000"/>
                </a:spcBef>
              </a:pPr>
              <a:r>
                <a:rPr lang="el-GR" sz="2000" b="1" dirty="0">
                  <a:solidFill>
                    <a:srgbClr val="7030A0"/>
                  </a:solidFill>
                </a:rPr>
                <a:t>πρόθεση ρευστοποίησης εντός της χρήσης</a:t>
              </a:r>
            </a:p>
            <a:p>
              <a:pPr eaLnBrk="0" hangingPunct="0">
                <a:lnSpc>
                  <a:spcPct val="80000"/>
                </a:lnSpc>
                <a:spcBef>
                  <a:spcPct val="20000"/>
                </a:spcBef>
                <a:buFontTx/>
                <a:buChar char="•"/>
              </a:pPr>
              <a:r>
                <a:rPr lang="el-GR" sz="2000" b="1" dirty="0">
                  <a:solidFill>
                    <a:srgbClr val="7030A0"/>
                  </a:solidFill>
                </a:rPr>
                <a:t>Διάρκεια ζωής &lt; χρήση</a:t>
              </a:r>
              <a:endParaRPr lang="el-GR" sz="2000" b="1" dirty="0">
                <a:solidFill>
                  <a:srgbClr val="7030A0"/>
                </a:solidFill>
                <a:latin typeface="Times New Roman" pitchFamily="18" charset="0"/>
              </a:endParaRPr>
            </a:p>
          </p:txBody>
        </p:sp>
        <p:sp>
          <p:nvSpPr>
            <p:cNvPr id="419855" name="AutoShape 15"/>
            <p:cNvSpPr>
              <a:spLocks/>
            </p:cNvSpPr>
            <p:nvPr/>
          </p:nvSpPr>
          <p:spPr bwMode="auto">
            <a:xfrm>
              <a:off x="3456" y="2592"/>
              <a:ext cx="192" cy="912"/>
            </a:xfrm>
            <a:prstGeom prst="rightBrace">
              <a:avLst>
                <a:gd name="adj1" fmla="val 39583"/>
                <a:gd name="adj2" fmla="val 50000"/>
              </a:avLst>
            </a:pr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grpSp>
      <p:grpSp>
        <p:nvGrpSpPr>
          <p:cNvPr id="5" name="Group 16"/>
          <p:cNvGrpSpPr>
            <a:grpSpLocks/>
          </p:cNvGrpSpPr>
          <p:nvPr/>
        </p:nvGrpSpPr>
        <p:grpSpPr bwMode="auto">
          <a:xfrm>
            <a:off x="251520" y="6021288"/>
            <a:ext cx="4248472" cy="652463"/>
            <a:chOff x="624" y="3792"/>
            <a:chExt cx="2448" cy="411"/>
          </a:xfrm>
        </p:grpSpPr>
        <p:sp>
          <p:nvSpPr>
            <p:cNvPr id="419857" name="Text Box 17"/>
            <p:cNvSpPr txBox="1">
              <a:spLocks noChangeArrowheads="1"/>
            </p:cNvSpPr>
            <p:nvPr/>
          </p:nvSpPr>
          <p:spPr bwMode="auto">
            <a:xfrm>
              <a:off x="624" y="3792"/>
              <a:ext cx="1770" cy="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80000"/>
                </a:lnSpc>
                <a:spcBef>
                  <a:spcPct val="20000"/>
                </a:spcBef>
                <a:buFontTx/>
                <a:buChar char="•"/>
              </a:pPr>
              <a:r>
                <a:rPr lang="el-GR" sz="2000" b="1" dirty="0">
                  <a:solidFill>
                    <a:schemeClr val="bg1"/>
                  </a:solidFill>
                </a:rPr>
                <a:t>Προπληρωθέντα έξοδα </a:t>
              </a:r>
            </a:p>
            <a:p>
              <a:pPr eaLnBrk="0" hangingPunct="0">
                <a:lnSpc>
                  <a:spcPct val="80000"/>
                </a:lnSpc>
                <a:spcBef>
                  <a:spcPct val="20000"/>
                </a:spcBef>
                <a:buFontTx/>
                <a:buChar char="•"/>
              </a:pPr>
              <a:r>
                <a:rPr lang="el-GR" sz="2000" b="1" dirty="0">
                  <a:solidFill>
                    <a:schemeClr val="bg1"/>
                  </a:solidFill>
                </a:rPr>
                <a:t>Έσοδα χρήσης εισπρακτέα</a:t>
              </a:r>
            </a:p>
          </p:txBody>
        </p:sp>
        <p:sp>
          <p:nvSpPr>
            <p:cNvPr id="419858" name="AutoShape 18"/>
            <p:cNvSpPr>
              <a:spLocks/>
            </p:cNvSpPr>
            <p:nvPr/>
          </p:nvSpPr>
          <p:spPr bwMode="auto">
            <a:xfrm>
              <a:off x="2880" y="3792"/>
              <a:ext cx="192" cy="384"/>
            </a:xfrm>
            <a:prstGeom prst="rightBrace">
              <a:avLst>
                <a:gd name="adj1" fmla="val 16667"/>
                <a:gd name="adj2" fmla="val 50000"/>
              </a:avLst>
            </a:pr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grpSp>
    </p:spTree>
    <p:extLst>
      <p:ext uri="{BB962C8B-B14F-4D97-AF65-F5344CB8AC3E}">
        <p14:creationId xmlns:p14="http://schemas.microsoft.com/office/powerpoint/2010/main" val="28664502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Θέση αριθμού διαφάνειας 5"/>
          <p:cNvSpPr>
            <a:spLocks noGrp="1"/>
          </p:cNvSpPr>
          <p:nvPr>
            <p:ph type="sldNum" sz="quarter" idx="4294967295"/>
          </p:nvPr>
        </p:nvSpPr>
        <p:spPr>
          <a:xfrm>
            <a:off x="6553200" y="6245225"/>
            <a:ext cx="2133600" cy="476250"/>
          </a:xfrm>
          <a:prstGeom prst="rect">
            <a:avLst/>
          </a:prstGeom>
        </p:spPr>
        <p:txBody>
          <a:bodyPr/>
          <a:lstStyle/>
          <a:p>
            <a:fld id="{7EA52250-6051-4381-B02B-9475B5582A5B}" type="slidenum">
              <a:rPr lang="el-GR"/>
              <a:pPr/>
              <a:t>99</a:t>
            </a:fld>
            <a:endParaRPr lang="el-GR" dirty="0"/>
          </a:p>
        </p:txBody>
      </p:sp>
      <p:sp>
        <p:nvSpPr>
          <p:cNvPr id="421890" name="Rectangle 2"/>
          <p:cNvSpPr>
            <a:spLocks noGrp="1" noChangeArrowheads="1"/>
          </p:cNvSpPr>
          <p:nvPr>
            <p:ph type="title"/>
          </p:nvPr>
        </p:nvSpPr>
        <p:spPr>
          <a:xfrm>
            <a:off x="457200" y="152400"/>
            <a:ext cx="8229600" cy="972344"/>
          </a:xfrm>
        </p:spPr>
        <p:txBody>
          <a:bodyPr/>
          <a:lstStyle/>
          <a:p>
            <a:pPr algn="ctr"/>
            <a:r>
              <a:rPr lang="el-GR" b="1" dirty="0">
                <a:solidFill>
                  <a:srgbClr val="C00000"/>
                </a:solidFill>
              </a:rPr>
              <a:t>ΠΑΘΗΤΙΚΟ</a:t>
            </a:r>
          </a:p>
        </p:txBody>
      </p:sp>
      <p:sp>
        <p:nvSpPr>
          <p:cNvPr id="421891" name="Rectangle 3"/>
          <p:cNvSpPr>
            <a:spLocks noChangeArrowheads="1"/>
          </p:cNvSpPr>
          <p:nvPr/>
        </p:nvSpPr>
        <p:spPr bwMode="auto">
          <a:xfrm>
            <a:off x="5715000" y="3200400"/>
            <a:ext cx="3048000" cy="914400"/>
          </a:xfrm>
          <a:prstGeom prst="rect">
            <a:avLst/>
          </a:prstGeom>
          <a:solidFill>
            <a:srgbClr val="ACFAF1"/>
          </a:solidFill>
          <a:ln w="9525">
            <a:solidFill>
              <a:srgbClr val="2D64D3"/>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l-GR" sz="2400" b="1" dirty="0">
                <a:solidFill>
                  <a:srgbClr val="2D64D3"/>
                </a:solidFill>
              </a:rPr>
              <a:t>ΜΑΚΡΟΠΡΟΘΕΣΜΕΣ</a:t>
            </a:r>
          </a:p>
          <a:p>
            <a:pPr algn="ctr" eaLnBrk="0" hangingPunct="0"/>
            <a:r>
              <a:rPr lang="el-GR" sz="2400" b="1" dirty="0">
                <a:solidFill>
                  <a:srgbClr val="2D64D3"/>
                </a:solidFill>
              </a:rPr>
              <a:t>ΥΠΟΧΡΕΩΣΕΙΣ</a:t>
            </a:r>
          </a:p>
        </p:txBody>
      </p:sp>
      <p:sp>
        <p:nvSpPr>
          <p:cNvPr id="421892" name="Rectangle 4"/>
          <p:cNvSpPr>
            <a:spLocks noChangeArrowheads="1"/>
          </p:cNvSpPr>
          <p:nvPr/>
        </p:nvSpPr>
        <p:spPr bwMode="auto">
          <a:xfrm>
            <a:off x="5715000" y="4267200"/>
            <a:ext cx="3124200" cy="1371600"/>
          </a:xfrm>
          <a:prstGeom prst="rect">
            <a:avLst/>
          </a:prstGeom>
          <a:solidFill>
            <a:srgbClr val="FF870F"/>
          </a:solidFill>
          <a:ln w="9525">
            <a:solidFill>
              <a:schemeClr val="accent2"/>
            </a:solidFill>
            <a:prstDash val="dash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l-GR" sz="2400" b="1" dirty="0">
                <a:solidFill>
                  <a:srgbClr val="FF0000"/>
                </a:solidFill>
              </a:rPr>
              <a:t>ΒΡΑΧΥΠΡΟΘΕΣΜΕΣ</a:t>
            </a:r>
          </a:p>
          <a:p>
            <a:pPr algn="ctr" eaLnBrk="0" hangingPunct="0"/>
            <a:r>
              <a:rPr lang="el-GR" sz="2400" b="1" dirty="0">
                <a:solidFill>
                  <a:srgbClr val="FF0000"/>
                </a:solidFill>
              </a:rPr>
              <a:t>ΥΠΟΧΡΕΩΣΕΙΣ</a:t>
            </a:r>
          </a:p>
        </p:txBody>
      </p:sp>
      <p:sp>
        <p:nvSpPr>
          <p:cNvPr id="421893" name="Rectangle 5"/>
          <p:cNvSpPr>
            <a:spLocks noChangeArrowheads="1"/>
          </p:cNvSpPr>
          <p:nvPr/>
        </p:nvSpPr>
        <p:spPr bwMode="auto">
          <a:xfrm>
            <a:off x="4932040" y="5867400"/>
            <a:ext cx="3983360" cy="762000"/>
          </a:xfrm>
          <a:prstGeom prst="rect">
            <a:avLst/>
          </a:prstGeom>
          <a:solidFill>
            <a:srgbClr val="95F399"/>
          </a:solidFill>
          <a:ln w="9525">
            <a:solidFill>
              <a:srgbClr val="1D9339"/>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l-GR" sz="2000" b="1" dirty="0">
                <a:solidFill>
                  <a:schemeClr val="bg2">
                    <a:lumMod val="50000"/>
                  </a:schemeClr>
                </a:solidFill>
              </a:rPr>
              <a:t>ΜΕΤΑΒΑΤΙΚΟΙ  ΛΟΓΑΡΙΑΣΜΟΙ</a:t>
            </a:r>
          </a:p>
          <a:p>
            <a:pPr eaLnBrk="0" hangingPunct="0"/>
            <a:r>
              <a:rPr lang="el-GR" sz="2000" b="1" dirty="0">
                <a:solidFill>
                  <a:schemeClr val="bg2">
                    <a:lumMod val="50000"/>
                  </a:schemeClr>
                </a:solidFill>
              </a:rPr>
              <a:t>ΠΑΘΗΤΙΚΟΥ</a:t>
            </a:r>
          </a:p>
        </p:txBody>
      </p:sp>
      <p:sp>
        <p:nvSpPr>
          <p:cNvPr id="421894" name="Rectangle 6"/>
          <p:cNvSpPr>
            <a:spLocks noChangeArrowheads="1"/>
          </p:cNvSpPr>
          <p:nvPr/>
        </p:nvSpPr>
        <p:spPr bwMode="auto">
          <a:xfrm>
            <a:off x="5715000" y="1676400"/>
            <a:ext cx="3048000" cy="609600"/>
          </a:xfrm>
          <a:prstGeom prst="rect">
            <a:avLst/>
          </a:prstGeom>
          <a:solidFill>
            <a:schemeClr val="accent1"/>
          </a:solidFill>
          <a:ln w="9525">
            <a:solidFill>
              <a:srgbClr val="E5F73B"/>
            </a:solidFill>
            <a:prstDash val="dash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l-GR" sz="2400" b="1" dirty="0"/>
              <a:t>ΙΔΙΑ ΚΕΦΑΛΑΙΑ</a:t>
            </a:r>
          </a:p>
        </p:txBody>
      </p:sp>
      <p:sp>
        <p:nvSpPr>
          <p:cNvPr id="421895" name="Rectangle 7"/>
          <p:cNvSpPr>
            <a:spLocks noChangeArrowheads="1"/>
          </p:cNvSpPr>
          <p:nvPr/>
        </p:nvSpPr>
        <p:spPr bwMode="auto">
          <a:xfrm>
            <a:off x="5715000" y="2438400"/>
            <a:ext cx="3048000" cy="609600"/>
          </a:xfrm>
          <a:prstGeom prst="rect">
            <a:avLst/>
          </a:prstGeom>
          <a:solidFill>
            <a:schemeClr val="folHlink"/>
          </a:solidFill>
          <a:ln w="9525">
            <a:solidFill>
              <a:schemeClr val="tx2"/>
            </a:solidFill>
            <a:prstDash val="dash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l-GR" sz="2400" b="1" dirty="0">
                <a:solidFill>
                  <a:schemeClr val="tx2"/>
                </a:solidFill>
              </a:rPr>
              <a:t>ΠΡΟΒΛΕΨΕΙΣ</a:t>
            </a:r>
          </a:p>
        </p:txBody>
      </p:sp>
      <p:grpSp>
        <p:nvGrpSpPr>
          <p:cNvPr id="2" name="Group 8"/>
          <p:cNvGrpSpPr>
            <a:grpSpLocks/>
          </p:cNvGrpSpPr>
          <p:nvPr/>
        </p:nvGrpSpPr>
        <p:grpSpPr bwMode="auto">
          <a:xfrm>
            <a:off x="251520" y="4419600"/>
            <a:ext cx="5311080" cy="1143000"/>
            <a:chOff x="593" y="2784"/>
            <a:chExt cx="2911" cy="720"/>
          </a:xfrm>
        </p:grpSpPr>
        <p:sp>
          <p:nvSpPr>
            <p:cNvPr id="421897" name="Text Box 9"/>
            <p:cNvSpPr txBox="1">
              <a:spLocks noChangeArrowheads="1"/>
            </p:cNvSpPr>
            <p:nvPr/>
          </p:nvSpPr>
          <p:spPr bwMode="auto">
            <a:xfrm>
              <a:off x="593" y="3014"/>
              <a:ext cx="2712"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l-GR" sz="2200" b="1" dirty="0">
                  <a:solidFill>
                    <a:srgbClr val="FF0000"/>
                  </a:solidFill>
                </a:rPr>
                <a:t>Λήγουν μέσα σε μια λογιστική χρήση</a:t>
              </a:r>
            </a:p>
          </p:txBody>
        </p:sp>
        <p:sp>
          <p:nvSpPr>
            <p:cNvPr id="421898" name="AutoShape 10"/>
            <p:cNvSpPr>
              <a:spLocks/>
            </p:cNvSpPr>
            <p:nvPr/>
          </p:nvSpPr>
          <p:spPr bwMode="auto">
            <a:xfrm>
              <a:off x="3120" y="2784"/>
              <a:ext cx="384" cy="720"/>
            </a:xfrm>
            <a:prstGeom prst="rightBrace">
              <a:avLst>
                <a:gd name="adj1" fmla="val 15625"/>
                <a:gd name="adj2" fmla="val 50000"/>
              </a:avLst>
            </a:pr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grpSp>
      <p:grpSp>
        <p:nvGrpSpPr>
          <p:cNvPr id="3" name="Group 11"/>
          <p:cNvGrpSpPr>
            <a:grpSpLocks/>
          </p:cNvGrpSpPr>
          <p:nvPr/>
        </p:nvGrpSpPr>
        <p:grpSpPr bwMode="auto">
          <a:xfrm>
            <a:off x="179648" y="3429000"/>
            <a:ext cx="5400464" cy="1019175"/>
            <a:chOff x="112" y="2160"/>
            <a:chExt cx="3440" cy="642"/>
          </a:xfrm>
        </p:grpSpPr>
        <p:sp>
          <p:nvSpPr>
            <p:cNvPr id="421900" name="Text Box 12"/>
            <p:cNvSpPr txBox="1">
              <a:spLocks noChangeArrowheads="1"/>
            </p:cNvSpPr>
            <p:nvPr/>
          </p:nvSpPr>
          <p:spPr bwMode="auto">
            <a:xfrm>
              <a:off x="112" y="2232"/>
              <a:ext cx="2949" cy="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spAutoFit/>
            </a:bodyPr>
            <a:lstStyle/>
            <a:p>
              <a:pPr lvl="2" eaLnBrk="0" hangingPunct="0">
                <a:lnSpc>
                  <a:spcPct val="80000"/>
                </a:lnSpc>
              </a:pPr>
              <a:r>
                <a:rPr lang="el-GR" sz="2200" b="1" dirty="0">
                  <a:solidFill>
                    <a:schemeClr val="accent5">
                      <a:lumMod val="50000"/>
                    </a:schemeClr>
                  </a:solidFill>
                </a:rPr>
                <a:t>Λήγουν σε διάστημα </a:t>
              </a:r>
              <a:r>
                <a:rPr lang="el-GR" sz="2200" b="1" dirty="0" smtClean="0">
                  <a:solidFill>
                    <a:schemeClr val="accent5">
                      <a:lumMod val="50000"/>
                    </a:schemeClr>
                  </a:solidFill>
                </a:rPr>
                <a:t>μεγαλύτερο  </a:t>
              </a:r>
              <a:r>
                <a:rPr lang="el-GR" sz="2200" b="1" dirty="0">
                  <a:solidFill>
                    <a:schemeClr val="accent5">
                      <a:lumMod val="50000"/>
                    </a:schemeClr>
                  </a:solidFill>
                </a:rPr>
                <a:t>από μια λογιστική χρήση</a:t>
              </a:r>
            </a:p>
          </p:txBody>
        </p:sp>
        <p:sp>
          <p:nvSpPr>
            <p:cNvPr id="421901" name="AutoShape 13"/>
            <p:cNvSpPr>
              <a:spLocks/>
            </p:cNvSpPr>
            <p:nvPr/>
          </p:nvSpPr>
          <p:spPr bwMode="auto">
            <a:xfrm>
              <a:off x="3168" y="2160"/>
              <a:ext cx="384" cy="480"/>
            </a:xfrm>
            <a:prstGeom prst="rightBrace">
              <a:avLst>
                <a:gd name="adj1" fmla="val 10417"/>
                <a:gd name="adj2" fmla="val 50000"/>
              </a:avLst>
            </a:pr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grpSp>
      <p:grpSp>
        <p:nvGrpSpPr>
          <p:cNvPr id="4" name="Group 14"/>
          <p:cNvGrpSpPr>
            <a:grpSpLocks/>
          </p:cNvGrpSpPr>
          <p:nvPr/>
        </p:nvGrpSpPr>
        <p:grpSpPr bwMode="auto">
          <a:xfrm>
            <a:off x="179512" y="5732463"/>
            <a:ext cx="4862353" cy="990600"/>
            <a:chOff x="384" y="3611"/>
            <a:chExt cx="3447" cy="624"/>
          </a:xfrm>
        </p:grpSpPr>
        <p:sp>
          <p:nvSpPr>
            <p:cNvPr id="421903" name="Rectangle 15"/>
            <p:cNvSpPr>
              <a:spLocks noChangeArrowheads="1"/>
            </p:cNvSpPr>
            <p:nvPr/>
          </p:nvSpPr>
          <p:spPr bwMode="auto">
            <a:xfrm>
              <a:off x="384" y="3612"/>
              <a:ext cx="3369" cy="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2" eaLnBrk="0" hangingPunct="0">
                <a:lnSpc>
                  <a:spcPct val="80000"/>
                </a:lnSpc>
              </a:pPr>
              <a:r>
                <a:rPr lang="el-GR" sz="2200" b="1" dirty="0">
                  <a:solidFill>
                    <a:srgbClr val="002060"/>
                  </a:solidFill>
                </a:rPr>
                <a:t>Έσοδα επόμενων χρήσεων</a:t>
              </a:r>
            </a:p>
            <a:p>
              <a:pPr lvl="2" eaLnBrk="0" hangingPunct="0">
                <a:lnSpc>
                  <a:spcPct val="80000"/>
                </a:lnSpc>
              </a:pPr>
              <a:r>
                <a:rPr lang="el-GR" sz="2200" b="1" dirty="0">
                  <a:solidFill>
                    <a:srgbClr val="C00000"/>
                  </a:solidFill>
                </a:rPr>
                <a:t>Έξοδα χρήσης δεδουλευμένα</a:t>
              </a:r>
            </a:p>
          </p:txBody>
        </p:sp>
        <p:sp>
          <p:nvSpPr>
            <p:cNvPr id="421904" name="AutoShape 16"/>
            <p:cNvSpPr>
              <a:spLocks/>
            </p:cNvSpPr>
            <p:nvPr/>
          </p:nvSpPr>
          <p:spPr bwMode="auto">
            <a:xfrm>
              <a:off x="3447" y="3611"/>
              <a:ext cx="384" cy="624"/>
            </a:xfrm>
            <a:prstGeom prst="rightBrace">
              <a:avLst>
                <a:gd name="adj1" fmla="val 13542"/>
                <a:gd name="adj2" fmla="val 50000"/>
              </a:avLst>
            </a:pr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grpSp>
      <p:grpSp>
        <p:nvGrpSpPr>
          <p:cNvPr id="5" name="Group 17"/>
          <p:cNvGrpSpPr>
            <a:grpSpLocks/>
          </p:cNvGrpSpPr>
          <p:nvPr/>
        </p:nvGrpSpPr>
        <p:grpSpPr bwMode="auto">
          <a:xfrm>
            <a:off x="323850" y="2346325"/>
            <a:ext cx="5162550" cy="1108075"/>
            <a:chOff x="204" y="1478"/>
            <a:chExt cx="3252" cy="698"/>
          </a:xfrm>
        </p:grpSpPr>
        <p:sp>
          <p:nvSpPr>
            <p:cNvPr id="421906" name="Text Box 18"/>
            <p:cNvSpPr txBox="1">
              <a:spLocks noChangeArrowheads="1"/>
            </p:cNvSpPr>
            <p:nvPr/>
          </p:nvSpPr>
          <p:spPr bwMode="auto">
            <a:xfrm>
              <a:off x="204" y="1478"/>
              <a:ext cx="3012" cy="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l-GR" sz="2200" b="1" i="1" dirty="0">
                  <a:solidFill>
                    <a:schemeClr val="bg2">
                      <a:lumMod val="50000"/>
                    </a:schemeClr>
                  </a:solidFill>
                </a:rPr>
                <a:t>Πιθανή </a:t>
              </a:r>
              <a:r>
                <a:rPr lang="el-GR" sz="2200" b="1" dirty="0">
                  <a:solidFill>
                    <a:schemeClr val="bg2">
                      <a:lumMod val="50000"/>
                    </a:schemeClr>
                  </a:solidFill>
                </a:rPr>
                <a:t>ζημιά χωρίς να </a:t>
              </a:r>
            </a:p>
            <a:p>
              <a:pPr eaLnBrk="0" hangingPunct="0"/>
              <a:r>
                <a:rPr lang="el-GR" sz="2200" b="1" dirty="0">
                  <a:solidFill>
                    <a:schemeClr val="bg2">
                      <a:lumMod val="50000"/>
                    </a:schemeClr>
                  </a:solidFill>
                </a:rPr>
                <a:t>είναι γνωστό το ποσό ή ο χρόνος ή και τα δύο</a:t>
              </a:r>
            </a:p>
          </p:txBody>
        </p:sp>
        <p:sp>
          <p:nvSpPr>
            <p:cNvPr id="421907" name="AutoShape 19"/>
            <p:cNvSpPr>
              <a:spLocks/>
            </p:cNvSpPr>
            <p:nvPr/>
          </p:nvSpPr>
          <p:spPr bwMode="auto">
            <a:xfrm>
              <a:off x="3072" y="1536"/>
              <a:ext cx="384" cy="480"/>
            </a:xfrm>
            <a:prstGeom prst="rightBrace">
              <a:avLst>
                <a:gd name="adj1" fmla="val 10417"/>
                <a:gd name="adj2" fmla="val 50000"/>
              </a:avLst>
            </a:pr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dirty="0"/>
            </a:p>
          </p:txBody>
        </p:sp>
      </p:grpSp>
    </p:spTree>
    <p:extLst>
      <p:ext uri="{BB962C8B-B14F-4D97-AF65-F5344CB8AC3E}">
        <p14:creationId xmlns:p14="http://schemas.microsoft.com/office/powerpoint/2010/main" val="773956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Χαρτί">
  <a:themeElements>
    <a:clrScheme name="Χαρτί">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Χαρτί">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Χαρτί">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5148</TotalTime>
  <Words>22024</Words>
  <Application>Microsoft Office PowerPoint</Application>
  <PresentationFormat>Προβολή στην οθόνη (4:3)</PresentationFormat>
  <Paragraphs>2046</Paragraphs>
  <Slides>390</Slides>
  <Notes>38</Notes>
  <HiddenSlides>0</HiddenSlides>
  <MMClips>0</MMClips>
  <ScaleCrop>false</ScaleCrop>
  <HeadingPairs>
    <vt:vector size="4" baseType="variant">
      <vt:variant>
        <vt:lpstr>Θέμα</vt:lpstr>
      </vt:variant>
      <vt:variant>
        <vt:i4>1</vt:i4>
      </vt:variant>
      <vt:variant>
        <vt:lpstr>Τίτλοι διαφανειών</vt:lpstr>
      </vt:variant>
      <vt:variant>
        <vt:i4>390</vt:i4>
      </vt:variant>
    </vt:vector>
  </HeadingPairs>
  <TitlesOfParts>
    <vt:vector size="391" baseType="lpstr">
      <vt:lpstr>Χαρτί</vt:lpstr>
      <vt:lpstr>ΕΝΟΠΟΙΗΜΕΝΕΣ ΛΟΓΙΣΤΙΚΕΣ ΚΑΤΑΣΤΑΣΕΙΣ ΒΑΣΕΙ ΤΩΝ ΔΛΠ ΚΑΙ ΕΛΠ</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ΔΙΑΚΡΙΣΕΙΣ  ΤΗΣ ΛΟΓΙΣΤΙΚΗΣ</vt:lpstr>
      <vt:lpstr>ΔΙΑΚΡΙΣΕΙΣ ΤΗΣ ΛΟΓΙΣΤΙΚΗΣ</vt:lpstr>
      <vt:lpstr>Παρουσίαση του PowerPoint</vt:lpstr>
      <vt:lpstr>Παρουσίαση του PowerPoint</vt:lpstr>
      <vt:lpstr>Παρουσίαση του PowerPoint</vt:lpstr>
      <vt:lpstr>Η ΛΟΓΙΣΤΙΚΗ ΙΣΟΤΗΤΑ</vt:lpstr>
      <vt:lpstr>ΔΙΕΘΝΗ ΛΟΓΙΣΤΙΚΑ ΠΡΟΤΥΠΑ  (ΔΛΠ, ΔΠΧΠ, ΔΠΧΑ).</vt:lpstr>
      <vt:lpstr>ΛΟΓΟΣ ΕΦΑΡΜΟΓΗΣ </vt:lpstr>
      <vt:lpstr>ΕΙΣΑΓΩΓΙΚΕΣ ΛΟΓΙΣΤΙΚΕΣ ΕΝΝΟΙΕΣ  </vt:lpstr>
      <vt:lpstr>ΕΠΙΧΕΙΡΗΣΕΙΣ (1)</vt:lpstr>
      <vt:lpstr>ΕΠΙΧΕΙΡΗΣΕΙΣ (2)</vt:lpstr>
      <vt:lpstr>ΕΠΙΧΕΙΡΗΣΕΙΣ (3)</vt:lpstr>
      <vt:lpstr>ΕΠΙΧΕΙΡΗΣΕΙΣ (4)</vt:lpstr>
      <vt:lpstr>Κριτήρια  Χαρακτηρισμού μιας Επιχείρησης ως Μεγάλης</vt:lpstr>
      <vt:lpstr>Παρουσίαση του PowerPoint</vt:lpstr>
      <vt:lpstr>                ΚΥΚΛΟΣ  ΒΙΟΜΗΧΑΝΙΚΗΣ &amp; ΒΙΟΤΕΧΝΙΚΗΣ ΕΠΙΧΕΙΡΗΣΗΣ</vt:lpstr>
      <vt:lpstr>ΟΡΙΣΜΟΣ ΕΠΙΧΕΙΡΗΜΑΤΙΚΩΝ ΟΜΙΛΩΝ</vt:lpstr>
      <vt:lpstr>ΕΠΙΧΕΙΡΗΣΕΙΣ ΠΟΥ ΜΕΤΕΧΟΥΝ ΣΕ ΟΜΙΛΟ</vt:lpstr>
      <vt:lpstr>Επιχειρηματική Σχέση Μητρικής – Θυγατρικών (1)</vt:lpstr>
      <vt:lpstr>Επιχειρηματική Σχέση Μητρικής – Θυγατρικών (2)</vt:lpstr>
      <vt:lpstr>Ορισμός Δικαιωμάτων Συμμετοχής </vt:lpstr>
      <vt:lpstr>ΔΗΜΙΟΥΡΓΙΑ ΟΜΙΛΩΝ (1)</vt:lpstr>
      <vt:lpstr>ΑΝΑΓΚΑΙΟΤΗΤΑ ΔΗΜΙΟΥΡΓΙΑΣ ΟΜΙΛΩΝ</vt:lpstr>
      <vt:lpstr>Εξαγορές και Συγχωνεύσεις</vt:lpstr>
      <vt:lpstr>ΟΡΙΣΜΟΣ ΕΞΑΓΟΡΑΣ</vt:lpstr>
      <vt:lpstr>ΟΡΙΣΜΟΣ  ΣΥΓΧΩΝΕΥΣΗΣ</vt:lpstr>
      <vt:lpstr>ΠΑΡΑΔΕΙΓΜΑ ΣΥΓΧΩΝΕΥΣΗΣ</vt:lpstr>
      <vt:lpstr>ΑΠΑΝΤΗΣΗ</vt:lpstr>
      <vt:lpstr>ΑΣΚΗΣΗ </vt:lpstr>
      <vt:lpstr>ΛΥΣΗ</vt:lpstr>
      <vt:lpstr>Παρουσίαση του PowerPoint</vt:lpstr>
      <vt:lpstr>Παρουσίαση του PowerPoint</vt:lpstr>
      <vt:lpstr>Παρουσίαση του PowerPoint</vt:lpstr>
      <vt:lpstr>Παρουσίαση του PowerPoint</vt:lpstr>
      <vt:lpstr>Ενοποίηση χρηματοοικονομικών καταστάσεων κατά Ε.Λ.Π.</vt:lpstr>
      <vt:lpstr>   Ενοποίηση  κατά Ε.Λ.Π. –Κατηγορίες Ομίλων  (Άρθρο 31)   </vt:lpstr>
      <vt:lpstr> ΜΕΣΑΙΟΙ ΟΜΙΛΟΙ</vt:lpstr>
      <vt:lpstr> ΜΕΓΑΛΟΙ ΟΜΙΛΟΙ </vt:lpstr>
      <vt:lpstr>ΟΜΙΛΟΣ ΜΙΑΣ ΜΗΤΡΙΚΗΣ ΚΑΙ ΘΥΓΑΤΡΙΚΩΝ ΕΠΙΧΕΙΡΗΣΕΩΝ (1)</vt:lpstr>
      <vt:lpstr>     ΟΜΙΛΟΣ ΜΙΑΣ ΜΗΤΡΙΚΗΣ ΚΑΙ ΘΥΓΑΤΡΙΚΩΝ ΕΠΙΧΕΙΡΗΣΕΩΝ (2)</vt:lpstr>
      <vt:lpstr>ΟΜΙΛΟΣ ΜΙΑΣ ΜΗΤΡΙΚΗΣ ΚΑΙ ΘΥΓΑΤΡΙΚΩΝ ΕΠΙΧΕΙΡΗΣΕΩΝ (3)</vt:lpstr>
      <vt:lpstr>Είδη Συμμετοχών </vt:lpstr>
      <vt:lpstr>Παράδειγμα  Άμεσης Συμμετοχής</vt:lpstr>
      <vt:lpstr>Παράδειγμα  Έμμεσης Συμμετοχής</vt:lpstr>
      <vt:lpstr>Μικτή Συμμετοχή Παράδειγμα</vt:lpstr>
      <vt:lpstr>Παρουσίαση του PowerPoint</vt:lpstr>
      <vt:lpstr>Παρουσίαση του PowerPoint</vt:lpstr>
      <vt:lpstr>Κάθετος Όμιλος  -  Άμεση Συμμετοχή</vt:lpstr>
      <vt:lpstr>Κάθετος όμιλος – Έμμεση Συμμετοχή </vt:lpstr>
      <vt:lpstr>Παρουσίαση του PowerPoint</vt:lpstr>
      <vt:lpstr>Παράδειγμα : Μικτής συμμετοχής  (Να γίνει εύρεση  του λάθους ) </vt:lpstr>
      <vt:lpstr>Όμιλος Συνδεμένων και Συγγενών Επιχειρήσεων</vt:lpstr>
      <vt:lpstr>Σχέση μητρικής – Θυγατρικής  ΕΛΠ</vt:lpstr>
      <vt:lpstr>Πλεονεκτήματα Συνεργασίας Ομίλων (1)</vt:lpstr>
      <vt:lpstr>Πλεονεκτήματα Συνεργασίας Ομίλων (2)</vt:lpstr>
      <vt:lpstr>Μειονεκτήματα Συνεργασίας Ομίλων</vt:lpstr>
      <vt:lpstr>Πλεονεκτήματα Ενοποιημένων Ισολογισμών (1)</vt:lpstr>
      <vt:lpstr>Μειονεκτήματα Ενοποιημένων Ισολογισμών</vt:lpstr>
      <vt:lpstr>Παρουσίαση του PowerPoint</vt:lpstr>
      <vt:lpstr>ΧΡΗΜΑΤΟΟΙΚΟΝΟΜΙΚΕΣ ΚΑΤΑΣΤΑΣΕΙΣ (1)</vt:lpstr>
      <vt:lpstr>      ΧΡΗΜΑΤΟΟΙΚΟΝΟΜΙΚΕΣ ΚΑΤΑΣΤΑΣΕΙΣ (2) </vt:lpstr>
      <vt:lpstr>ΤΙ ΠΕΡΙΛΑΜΒΑΝΟΥΝ ΟΙ ΕΝΟΠΟΙΗΜΕΝΕΣ ΧΡΗΜΑΤΟΟΙΚΟΝΟΜΙΚΕΣ ΚΑΤΑΣΤΑΣΕΙΣ</vt:lpstr>
      <vt:lpstr>ΙΣΟΛΟΓΙΣΜΟΣ  (1)</vt:lpstr>
      <vt:lpstr>ΙΣΟΛΟΓΙΣΜΟΣ (2)</vt:lpstr>
      <vt:lpstr>ΟΜΑΔΟΠΟΙΗΣΗ ΣΤΟΙΧΕΙΩΝ ΙΣΟΛΟΓΙΣΜΟΥ</vt:lpstr>
      <vt:lpstr>ΚΑΤΑΣΤΑΣΗ ΑΠΟΤΕΛΕΣΜΑΤΩΝ ΧΡΗΣΗΣ</vt:lpstr>
      <vt:lpstr>ΕΣΟΔΑ - ΕΞΟΔΑ </vt:lpstr>
      <vt:lpstr>Παρουσίαση του PowerPoint</vt:lpstr>
      <vt:lpstr>ΟΙ ΤΑΜΕΙΑΚΕΣ ΡΟΕΣ </vt:lpstr>
      <vt:lpstr>1) ΚΑΤΑΣΤΑΣΗ  ΤΑΜΕΙΑΚΩΝ ΡΟΩΝ</vt:lpstr>
      <vt:lpstr>2) ΚΑΤΑΣΤΑΣΗ  ΤΑΜΕΙΑΚΩΝ ΡΟΩΝ (ΕΙΣΡΟΕΣ-ΕΚΡΟΕΣ)</vt:lpstr>
      <vt:lpstr>3) ΚΑΤΑΣΤΑΣΗ  ΤΑΜΕΙΑΚΩΝ ΡΟΩΝ (ΕΙΣΡΟΕΣ-ΕΚΡΟΕΣ)</vt:lpstr>
      <vt:lpstr>4) ΚΑΤΑΣΤΑΣΗ  ΤΑΜΕΙΑΚΩΝ ΡΟΩΝ (ΕΙΣΡΟΕΣ-ΕΚΡΟΕΣ)</vt:lpstr>
      <vt:lpstr>5) ΚΑΤΑΣΤΑΣΗ  ΤΑΜΕΙΑΚΩΝ ΡΟΩΝ (ΕΙΣΡΟΕΣ-ΕΚΡΟΕΣ)</vt:lpstr>
      <vt:lpstr>6) ΚΑΤΑΣΤΑΣΗ  ΤΑΜΕΙΑΚΩΝ ΡΟΩΝ (ΕΙΣΡΟΕΣ-ΕΚΡΟΕΣ)</vt:lpstr>
      <vt:lpstr>Ταμειακές Ροές από Λειτουργικές Δραστηριότητες</vt:lpstr>
      <vt:lpstr>Παρουσίαση του PowerPoint</vt:lpstr>
      <vt:lpstr>Παρουσίαση του PowerPoint</vt:lpstr>
      <vt:lpstr>Παρουσίαση του PowerPoint</vt:lpstr>
      <vt:lpstr>Άμεση Μέθοδος</vt:lpstr>
      <vt:lpstr> Άμεση Μορφή Παρουσίασης Κατάστασης Λειτουργικών Ταμειακών Ροών </vt:lpstr>
      <vt:lpstr>Άμεση Μέθοδος Ταμειακών Ροών</vt:lpstr>
      <vt:lpstr>Έμμεση Μέθοδος</vt:lpstr>
      <vt:lpstr>Έμμεση Μορφή Παρουσίασης Κατάστασης Λειτουργικών Ταμειακών Ροών </vt:lpstr>
      <vt:lpstr>Έμμεση Μέθοδος</vt:lpstr>
      <vt:lpstr>Ταμειακές Ροές από Επενδυτικές και Χρηματοοικονομικές δραστηριότητες</vt:lpstr>
      <vt:lpstr>ΠΡΟΣΑΡΤΗΜΑ</vt:lpstr>
      <vt:lpstr> Οικονομικές καταστάσεις Μικρών Επιχειρήσεων </vt:lpstr>
      <vt:lpstr>ΕΝΕΡΓΗΤΙΚΟ (1)</vt:lpstr>
      <vt:lpstr>ΕΝΕΡΓΗΤΙΚΟ (2)</vt:lpstr>
      <vt:lpstr>ΠΑΘΗΤΙΚΟ</vt:lpstr>
      <vt:lpstr>              </vt:lpstr>
      <vt:lpstr>ΒΑΣΙΚΕΣ ΚΑΤΗΓΟΡΙΕΣ ΛΟΓΑΡΙΑΣΜΩΝ </vt:lpstr>
      <vt:lpstr>ΠΕΡΙΕΧΟΜΕΝΟ ΛΟΓΑΡΙΑΣΜΩΝ</vt:lpstr>
      <vt:lpstr>ΛΕΙΤΟΥΡΓΙΑ – ΤΗΡΗΣΗ ΛΟΓΑΡΙΑΣΜΩΝ</vt:lpstr>
      <vt:lpstr>ΛΕΙΤΟΥΡΓΙΑ ΛΟΓΑΡΙΑΣΜΩΝ  ΚΑΤΑΧΩΡΗΣΗ</vt:lpstr>
      <vt:lpstr>Διάκριση των Λογαριασμών</vt:lpstr>
      <vt:lpstr>Παρουσίαση του PowerPoint</vt:lpstr>
      <vt:lpstr>ΚΑΝΟΝΕΣ  ΛΕΙΤΟΥΡΓΙΑΣ  ΛΟΓΑΡΙΑΣΜΩΝ</vt:lpstr>
      <vt:lpstr>Χρέωση     Πίστωση</vt:lpstr>
      <vt:lpstr>Διαγραμματική Απεικόνιση Λογαριασμών</vt:lpstr>
      <vt:lpstr>Κατηγορίες Λογιστικών Γεγονότων Που Περιγράφουν οι Λογαριασμοί</vt:lpstr>
      <vt:lpstr>Παρουσίαση του PowerPoint</vt:lpstr>
      <vt:lpstr>ΛΟΓΙΣΤΙΚΗ ΙΣΟΤΗΤΑ ΕΓΓΡΑΦΩΝ</vt:lpstr>
      <vt:lpstr>             Σκοπός των Ενοποιημένων Οικονομικών Καταστάσεων</vt:lpstr>
      <vt:lpstr>ΒΑΣΙΚΟΙ ΛΟΓΟΙ ΣΥΝΤΑΞΗΣ ΟΙΚΟΝΟΜΙΚΩΝ ΚΑΤΑΣΤΑΣΕΩΝ ΤΩΝ ΕΠΙΧΕΙΡΗΣΕΩΝ (1)</vt:lpstr>
      <vt:lpstr>ΒΑΣΙΚΟΙ ΛΟΓΟΙ ΣΥΝΤΑΞΗΣ ΟΙΚΟΝΟΜΙΚΩΝ  ΚΑΤΑΣΤΑΣΕΩΝ ΤΩΝ ΕΠΙΧΕΙΡΗΣΕΩΝ (2)</vt:lpstr>
      <vt:lpstr>Αδυναμίες Παροχής Επαρκούς Πληροφόρησης των Εταιρικών Οικονομικών Καταστάσεων</vt:lpstr>
      <vt:lpstr>ΠΑΡΑΔΕΙΓΜΑ</vt:lpstr>
      <vt:lpstr>Παρουσίαση του PowerPoint</vt:lpstr>
      <vt:lpstr>Παρουσίαση του PowerPoint</vt:lpstr>
      <vt:lpstr>ΠΛΗΡΟΦΟΡΙΕΣ ΧΡΗΜΑΤΟΟΙΚΟΝΟΜΙΚΩΝ ΚΑΤΑΣΤΑΣΕΩΝ</vt:lpstr>
      <vt:lpstr>Παρουσίαση του PowerPoint</vt:lpstr>
      <vt:lpstr>ΠΛΗΡΟΦΟΡΙΕΣ ΕΝΟΠΟΙΗΜΕΝΩΝ ΧΡΗΜΑΤΟΟΙΚΟΝΟΜΙΚΩΝ ΚΑΤΑΣΤΑΣΕΩΝ (1)</vt:lpstr>
      <vt:lpstr>ΠΛΗΡΟΦΟΡΙΕΣ ΕΝΟΠΟΙΗΜΕΝΩΝ ΧΡΗΜΑΤΟΟΙΚΟΝΟΜΙΚΩΝ ΚΑΤΑΣΤΑΣΕΩΝ (2)</vt:lpstr>
      <vt:lpstr>ΠΛΗΡΟΦΟΡΙΕΣ ΕΝΟΠΟΙΗΜΕΝΩΝ ΧΡΗΜΑΤΟΟΙΚΟΝΟΜΙΚΩΝ ΚΑΤΑΣΤΑΣΕΩΝ (3)</vt:lpstr>
      <vt:lpstr>ΠΛΗΡΟΦΟΡΙΕΣ ΕΝΟΠΟΙΗΜΕΝΩΝ ΧΡΗΜΑΤΟΟΙΚΟΝΟΜΙΚΩΝ ΚΑΤΑΣΤΑΣΕΩΝ (4)</vt:lpstr>
      <vt:lpstr>ΠΛΗΡΟΦΟΡΙΕΣ ΕΝΟΠΟΙΗΜΕΝΩΝ ΧΡΗΜΑΤΟΟΙΚΟΝΟΜΙΚΩΝ ΚΑΤΑΣΤΑΣΕΩΝ (5)</vt:lpstr>
      <vt:lpstr>Βασικές Αρχές Ενοποιημένων Χρηματοοικονομικών Καταστάσεων</vt:lpstr>
      <vt:lpstr>  Η Αρχή της Πραγματικής Εικόνας</vt:lpstr>
      <vt:lpstr>Η Αρχή της Σαφήνειας </vt:lpstr>
      <vt:lpstr> Η Αρχή της Κατάρτισης των Ενοποιημένων Οικονομικών Καταστάσεων Σύμφωνα με τις Διατάξεις των Νόμων</vt:lpstr>
      <vt:lpstr>  Η Αρχή της Διαρθρώσεως των Ενοποιημένων Οικονομικών Καταστάσεων κατά τρόπο παρόμοιο με αυτό των Ατομικών Οικονομικών Καταστάσεων. </vt:lpstr>
      <vt:lpstr> ΠΕΡΙΓΡΑΦΗ ΕΝΟΠΟΙΗΜΕΝΩΝ ΛΟΓΙΣΤΙΚΩΝ ΚΑΤΑΣΤΑΣΕΩΝ </vt:lpstr>
      <vt:lpstr>Παρουσίαση του PowerPoint</vt:lpstr>
      <vt:lpstr>ΠΟΤΕ ΣΥΝΤΑΣΣΟΝΤΑΙ ΟΙ ΕΝΟΠΟΙΗΜΕΝΕΣ ΧΡΗΜΑΤΟΟΙΚΟΝΟΜΙΚΕΣ ΚΑΤΑΣΤΑΣΕΙΣ (1)</vt:lpstr>
      <vt:lpstr>ΠΟΤΕ ΣΥΝΤΑΣΣΟΝΤΑΙ ΟΙ ΕΝΟΠΟΙΗΜΕΝΕΣ ΧΡΗΜΑΤΟΟΙΚΟΝΟΜΙΚΕΣ ΚΑΤΑΣΤΑΣΕΙΣ (2)</vt:lpstr>
      <vt:lpstr>ΠΟΤΕ ΣΥΝΤΑΣΣΟΝΤΑΙ ΟΙ ΕΝΟΠΟΙΗΜΕΝΕΣ ΧΡΗΜΑΤΟΟΙΚΟΝΟΜΙΚΕΣ ΚΑΤΑΣΤΑΣΕΙΣ (3)</vt:lpstr>
      <vt:lpstr>Λογιστικές Ανακολουθίες-Αλληλοαναιρέσεις</vt:lpstr>
      <vt:lpstr>Στους Ισολογισμούς των Επιμέρους Εταιριών: </vt:lpstr>
      <vt:lpstr> Στα αποτελέσματα των επιμέρους εταιριών: </vt:lpstr>
      <vt:lpstr>ΛΟΓΑΡΙΑΣΜΟΣ ΣΥΜΜΕΤΟΧΕΣ (1)</vt:lpstr>
      <vt:lpstr>ΛΟΓΑΡΙΑΣΜΟΣ ΣΥΜΜΕΤΟΧΕΣ (2)</vt:lpstr>
      <vt:lpstr>ΣΥΜΜΕΤΟΧΙΚΑ ΔΙΚΑΙΩΜΑΤΑ ΚΑΤΑ ΕΛΠ (1)</vt:lpstr>
      <vt:lpstr>ΚΟΙΝΟΠΡΑΞΙΑ ΒΑΣΕΙ ΕΛΠ</vt:lpstr>
      <vt:lpstr>Διακρίσεις συμμετοχών  Σύμφωνα με τα Ε. Λ. Π. ( Ν. 4308/2014) </vt:lpstr>
      <vt:lpstr>ΕΛΠ - Συμμετοχές σε Συνδεμένες Επιχειρήσεις  (1)</vt:lpstr>
      <vt:lpstr>ΕΛΠ -Συμμετοχές σε Συνδεμένες Επιχειρήσεις  (2)</vt:lpstr>
      <vt:lpstr>ΕΛΠ - Συμμετοχές σε Συνδεμένες Επιχειρήσεις  (3)</vt:lpstr>
      <vt:lpstr>Παράδειγμα </vt:lpstr>
      <vt:lpstr>ΛΥΣΗ</vt:lpstr>
      <vt:lpstr>ΛΟΓΑΡΙΑΣΜΟΣ 36 «ΣΥΜΜΕΤΟΧΕΣ»</vt:lpstr>
      <vt:lpstr>Λογαριασμός 34 «Επενδύσεις»</vt:lpstr>
      <vt:lpstr>ΜΕΤΑΒΟΛΕΣ ΣΥΜΜΕΤΟΧΩΝ ΚΑΙ ΧΡΕΟΓΡΑΦΩΝ</vt:lpstr>
      <vt:lpstr>ΜΕΙΩΣΗ ΤΗΣ ΑΞΙΑΣ ΤΩΝ ΣΥΜΜΕΤΟΧΩΝ ΚΑΙ ΤΩΝ ΧΡΕΟΓΡΑΦΩΝ</vt:lpstr>
      <vt:lpstr>ΜΕΤΑΒΟΛΕΣ ΤΩΝ ΑΠΟΘΕΜΑΤΩΝ</vt:lpstr>
      <vt:lpstr>ΜΕΤΑΒΟΛΕΣ ΤΩΝ ΑΠΑΙΤΗΣΕΩΝ</vt:lpstr>
      <vt:lpstr>ΔΙΑΚΡΙΣΗ ΤΩΝ ΑΠΑΙΤΗΣΕΩΝ</vt:lpstr>
      <vt:lpstr>Παρουσίαση του PowerPoint</vt:lpstr>
      <vt:lpstr>Παρουσίαση του PowerPoint</vt:lpstr>
      <vt:lpstr>ΜΕΤΑΒΟΛΕΣ ΤΟΥ ΚΕΦΑΛΑΙΟΥ (1)</vt:lpstr>
      <vt:lpstr>Παρουσίαση του PowerPoint</vt:lpstr>
      <vt:lpstr>ΛΟΓΑΡΙΑΣΜΟΣ 40 «ΚΕΦΑΛΑΙΟ»</vt:lpstr>
      <vt:lpstr>Παρουσίαση του PowerPoint</vt:lpstr>
      <vt:lpstr>Παρουσίαση του PowerPoint</vt:lpstr>
      <vt:lpstr>Παρουσίαση του PowerPoint</vt:lpstr>
      <vt:lpstr>            ΕΤΑΙΡΙΑ  ΒΗΤΑ  ΑΕ  Συνοπτικά στοιχεία και πληροφορίες</vt:lpstr>
      <vt:lpstr> Ενοποιημένη Κατάσταση Αποτελεσμάτων Χρήσης  </vt:lpstr>
      <vt:lpstr>ΝΟΜΙΚΟ  ΠΕΡΙΒΑΛΛΟΝ  ΛΕΙΤΟΥΡΓΙΑΣ</vt:lpstr>
      <vt:lpstr> ΝΟΜΟΘΕΣΙΑ ΧΡΗΜΑΤΟΟΙΚΟΝΟΜΙΚΩΝ ΚΑΤΑΣΤΑΣΕΩΝ</vt:lpstr>
      <vt:lpstr>1. Yποχρεωτικές από εταιρείες που εκδίδονται μέχρι την 31/12/2014</vt:lpstr>
      <vt:lpstr> 2. Yποχρεωτικές από εταιρείες που εκδίδονται από περιόδους μετά την 31-12-2014 και Ενοποιημένες Χρηματοοικονομικές-Λογιστικές Καταστάσεις [i]</vt:lpstr>
      <vt:lpstr>2. Yποχρεωτικές από εταιρείες που εκδίδονται από περιόδους μετά την 31-12-2014 και Ενοποιημένες Χρηματοοικονομικές-Λογιστικές Καταστάσεις [ii]</vt:lpstr>
      <vt:lpstr>2. Yποχρεωτικές από εταιρείες που εκδίδονται από περιόδους μετά την 31-12-2014 και Ενοποιημένες Χρηματοοικονομικές-Λογιστικές Καταστάσεις [iii]</vt:lpstr>
      <vt:lpstr>2. Yποχρεωτικές από εταιρείες που εκδίδονται από περιόδους μετά την 31-12-2014 και Ενοποιημένες Χρηματοοικονομικές-Λογιστικές Καταστάσεις [iv]</vt:lpstr>
      <vt:lpstr>2. Yποχρεωτικές από εταιρείες που εκδίδονται από περιόδους μετά την 31-12-2014 και Ενοποιημένες Χρηματοοικονομικές-Λογιστικές Καταστάσεις [v]</vt:lpstr>
      <vt:lpstr>3. Yποχρεωτικές από εισηγμένες εταιρείες, καθώς και όσες επιθυμούν προαιρετικά (i)</vt:lpstr>
      <vt:lpstr>3. Yποχρεωτικές από εισηγμένες εταιρείες, καθώς και όσες επιθυμούν προαιρετικά (ii)</vt:lpstr>
      <vt:lpstr>3. Yποχρεωτικές από εισηγμένες εταιρείες, καθώς και όσες επιθυμούν προαιρετικά (iii)</vt:lpstr>
      <vt:lpstr>   Ενοποίηση  κατά Ε.Λ.Π. –Κατηγορίες Ομίλων (Άρθρο 31) [1]</vt:lpstr>
      <vt:lpstr>   Ενοποίηση  κατά Ε.Λ.Π. –  Κατηγορίες Ομίλων- Αλλαγή !!!  (Άρθρο 31) [2]</vt:lpstr>
      <vt:lpstr>  Ενοποίηση  κατά Ε.Λ.Π. –  Κατηγορίες Ομίλων (Άρθρο 31) [3]</vt:lpstr>
      <vt:lpstr>ΔΠΧΑ 10 «Ενοποιημένες Οικονομικές Καταστάσεις» </vt:lpstr>
      <vt:lpstr>ΔΠΧΑ 10 «ΜΗΤΡΙΚΗ» (1)</vt:lpstr>
      <vt:lpstr>ΔΠΧΑ 10 «ΜΗΤΡΙΚΗ» (2)</vt:lpstr>
      <vt:lpstr>ΔΠΧΑ 10 «ΜΗΤΡΙΚΗ ΔΙΑΚΡΙΣΕΙΣ»</vt:lpstr>
      <vt:lpstr>ΔΠΧΑ 10 Εταιρίες Συμμετοχών (Holding Company) [1]</vt:lpstr>
      <vt:lpstr>ΔΠΧΑ 10 Εταιρίες Συμμετοχών (Holding Company) [2]</vt:lpstr>
      <vt:lpstr>Όταν η μητρική έχει την πλειοψηφία του κεφαλαίου ή των δικαιωμάτων ψήφου μιας άλλης επιχείρησης (θυγατρικής ) και η πλειοψηφία αυτή σχηματίζεται ύστερα από συνυπολογισμό των τίτλων και δικαιωμάτων που κατέχονται από τρίτους για λογαριασμό της μητρικής επιχείρησης.</vt:lpstr>
      <vt:lpstr>ΠΑΡΑΔΕΙΓΜΑ</vt:lpstr>
      <vt:lpstr>ΕΠΕΞΗΓΗΣΗ ΠΑΡΑΔΕΙΓΜΑΤΟΣ ΜΕ ΣΧΗΜΑΤΙΚΗ ΠΑΡΑΣΤΑΣΗ</vt:lpstr>
      <vt:lpstr>Όταν η μητρική έχει την πλειοψηφία του κεφαλαίου ή των δικαιωμάτων ψήφου μιας άλλης επιχείρησης (θυγατρικής ) , ύστερα από συμφωνία με άλλους μετόχους ή εταίρους της επιχείρησης αυτής ( της θυγατρικής).</vt:lpstr>
      <vt:lpstr>ΑΠΑΝΤΗΣΗ</vt:lpstr>
      <vt:lpstr>  Διεθνές Πρότυπο Χρηματοοικονομικής Αναφοράς ΔΠΧΑ 10 [i]</vt:lpstr>
      <vt:lpstr>Διεθνές Πρότυπο Χρηματοοικονομικής Αναφοράς 10 - ΔΠΧΑ 10 [ii]</vt:lpstr>
      <vt:lpstr>ΕΠΙΤΕΥΞΗ ΣΤΟΧΟΥ ΔΠΧΑ 10</vt:lpstr>
      <vt:lpstr>ΠΟΤΕ ΔΕΝ ΙΣΧΥΕΙ ΤΟ ΔΠΧΑ 10 [i]</vt:lpstr>
      <vt:lpstr>ΠΟΤΕ ΔΕΝ ΙΣΧΥΕΙ ΤΟ ΔΠΧΑ 10 [ii]</vt:lpstr>
      <vt:lpstr>ΠΟΤΕ ΔΕΝ ΙΣΧΥΕΙ ΤΟ ΔΠΧΑ 10 [iii]</vt:lpstr>
      <vt:lpstr>ΠΟΤΕ ΔΕΝ ΙΣΧΥΕΙ ΤΟ ΔΠΧΑ 10 [iv]</vt:lpstr>
      <vt:lpstr>ΑΠΑΛΛΑΓΕΣ (1)</vt:lpstr>
      <vt:lpstr>ΑΠΑΛΛΑΓΕΣ (2)</vt:lpstr>
      <vt:lpstr>ΑΠΑΛΛΑΓΕΣ (3)</vt:lpstr>
      <vt:lpstr>ΑΠΑΛΛΑΓΕΣ (4)</vt:lpstr>
      <vt:lpstr>ΑΠΑΛΛΑΓΕΣ (5) Ε.Λ.Π. Άρθρο 31: Μικροί και Μεσαίοι Όμιλοι απαλλάσσονται από την υποχρέωση σύνταξης Ενοποιημένων Χρηματοοικονομικών Καταστάσεων, εκτός και εάν κάποια από τις οντότητες του ομίλου είναι Δημοσίου Συμφέροντος (Ενδιαφέροντος).</vt:lpstr>
      <vt:lpstr>  Απάλειφες (Αντιλογισμοί)  </vt:lpstr>
      <vt:lpstr>Διεταιρικές Συναλλαγές </vt:lpstr>
      <vt:lpstr>Απαλοιφή Αγορών και Πωλήσεων μεταξύ Επιχειρήσεων του Ομίλου </vt:lpstr>
      <vt:lpstr>Διεταιρικές Συναλλαγές </vt:lpstr>
      <vt:lpstr>Απαλοιφή Διεταιρικών Υπολοίπων (Απαιτήσεων – Υποχρεώσεων)</vt:lpstr>
      <vt:lpstr>Διεταιρικές Συναλλαγές </vt:lpstr>
      <vt:lpstr> Ενδοεταιρικές συναλλαγές σε  Ενσώματα πάγια </vt:lpstr>
      <vt:lpstr>Διεταιρικές Συναλλαγές </vt:lpstr>
      <vt:lpstr>Παράδειγμα  Διεταιρικής Συναλλαγής</vt:lpstr>
      <vt:lpstr>Παράδειγμα  Διεταιρικής Συναλλαγής Συνέχεια (1)</vt:lpstr>
      <vt:lpstr>Παράδειγμα  Διεταιρικής Συναλλαγής Συνέχεια (2)</vt:lpstr>
      <vt:lpstr>Παράδειγμα  Διεταιρικής Συναλλαγής Συνέχεια (3)</vt:lpstr>
      <vt:lpstr>Ενδοεταιρικές συναλλαγές μεταξύ συνδεμένων επιχειρήσεων  (1)</vt:lpstr>
      <vt:lpstr>Ενδοεταιρικές συναλλαγές μεταξύ συνδεμένων επιχειρήσεων  (2)</vt:lpstr>
      <vt:lpstr>Αναμορφώσεις των Ενοποιημένων Αποτελεσμάτων </vt:lpstr>
      <vt:lpstr>Η τεχνική της αναμόρφωσης των ενοποιημένων αποτελεσμάτων </vt:lpstr>
      <vt:lpstr>Προσδιορισμός δικαιωμάτων τρίτων - μη ελέγχουσα συμμετοχή </vt:lpstr>
      <vt:lpstr>ΠΑΡΑΔΕΙΓΜΑ</vt:lpstr>
      <vt:lpstr>ΠΑΡΑΔΕΙΓΜΑ ΣΥΝΕΧΕΙΑ</vt:lpstr>
      <vt:lpstr>ΔΙΕΤΑΙΡΙΚΕΣ  ΧΡΕΑΠΑΙΤΗΣΕΙΣ </vt:lpstr>
      <vt:lpstr>Παράδειγμα  (1)</vt:lpstr>
      <vt:lpstr>Λύση (1): </vt:lpstr>
      <vt:lpstr>Λύση (2):</vt:lpstr>
      <vt:lpstr>Λύση (3):</vt:lpstr>
      <vt:lpstr>Παράδειγμα (2)</vt:lpstr>
      <vt:lpstr>Λύση (1):</vt:lpstr>
      <vt:lpstr>Παρουσίαση του PowerPoint</vt:lpstr>
      <vt:lpstr>ΔΙΕΤΑΙΡΙΚΑ ΑΠΟΤΕΛΕΣΜΑΤΑ ΕΠΙ ΠΑΓΙΩΝ </vt:lpstr>
      <vt:lpstr>Παράδειγμα </vt:lpstr>
      <vt:lpstr>Παρουσίαση του PowerPoint</vt:lpstr>
      <vt:lpstr>Παρουσίαση του PowerPoint</vt:lpstr>
      <vt:lpstr>Παρουσίαση του PowerPoint</vt:lpstr>
      <vt:lpstr>Διεταιρικά Αποτελέσματα επί των Αποθεμάτων </vt:lpstr>
      <vt:lpstr>Διάθεση εμπορευμάτων από κυρίαρχη σε εξαρτημένη κατά 100% </vt:lpstr>
      <vt:lpstr>Παράδειγμα </vt:lpstr>
      <vt:lpstr>Παρουσίαση του PowerPoint</vt:lpstr>
      <vt:lpstr>Παρουσίαση του PowerPoint</vt:lpstr>
      <vt:lpstr>Παρουσίαση του PowerPoint</vt:lpstr>
      <vt:lpstr>Διάθεση Εμπορευμάτων από Εξαρτημένη  κατά 70% σε Κυρίαρχη </vt:lpstr>
      <vt:lpstr>ΠΑΡΑΔΕΙΓΜΑ ΟΛΙΚΗΣ ΕΞΑΛΕΙΨΗΣ ΔΙΕΤΑΙΡΙΚΟΥ ΚΕΡΔΟΥΣ </vt:lpstr>
      <vt:lpstr>Παρουσίαση του PowerPoint</vt:lpstr>
      <vt:lpstr>Οι λογιστικές εγγραφές αναμόρφωσης των ετήσιων οικονομικών καταστάσεων κάθε επιχείρησης , με ολική εξάλειψη του ενδοεταιρικού κέρδους, είναι οι ακόλουθες: </vt:lpstr>
      <vt:lpstr>Παρουσίαση του PowerPoint</vt:lpstr>
      <vt:lpstr>Παρουσίαση του PowerPoint</vt:lpstr>
      <vt:lpstr>Παράδειγμα Διάθεσης Εμπορευμάτων από Εξαρτημένη κατά 60% σε Κυρίαρχη, τα οποία στο τέλος της χρήσης δεν εμφανίζονται στην απογραφή, επειδή πουλήθηκαν σε τρίτους εκτός ομίλου. </vt:lpstr>
      <vt:lpstr>Παρουσίαση του PowerPoint</vt:lpstr>
      <vt:lpstr>Παρουσίαση του PowerPoint</vt:lpstr>
      <vt:lpstr>Παρουσίαση του PowerPoint</vt:lpstr>
      <vt:lpstr>ΕΠΕΝΔΥΤΙΚΕΣ ΕΠΙΧΕΙΡΗΣΕΙΣ [i]</vt:lpstr>
      <vt:lpstr>ΕΠΕΝΔΥΤΙΚΕΣ ΕΠΙΧΕΙΡΗΣΕΙΣ [ii]</vt:lpstr>
      <vt:lpstr>Λογιστικές Απαιτήσεις ΔΠΧΑ 10</vt:lpstr>
      <vt:lpstr>Διαδικασίες Ενοποίησης [i]</vt:lpstr>
      <vt:lpstr>Διαδικασίες Ενοποίησης [ii]</vt:lpstr>
      <vt:lpstr>Ενιαίες Λογιστικές Πολιτικές</vt:lpstr>
      <vt:lpstr>    Επιμέτρηση</vt:lpstr>
      <vt:lpstr>Ημερομηνία Αναφοράς [i]</vt:lpstr>
      <vt:lpstr>Ημερομηνία Αναφοράς [ii]</vt:lpstr>
      <vt:lpstr>Ημερομηνίες- Μέθοδοι Επιμέτρησης</vt:lpstr>
      <vt:lpstr>Μέθοδοι Επιμέτρησης (1)</vt:lpstr>
      <vt:lpstr>Μέθοδοι Επιμέτρησης (2)</vt:lpstr>
      <vt:lpstr>Μέθοδοι Επιμέτρησης (3)</vt:lpstr>
      <vt:lpstr>  Μέθοδος της «Καθαρής Θέσης» Συγγενικών Επιχειρήσεων και Κοινοπραξίες ΕΛΠ  Άρθρο 35 [1]</vt:lpstr>
      <vt:lpstr> Μέθοδος της «Καθαρής Θέσης» Συγγενικών Επιχειρήσεων και Κοινοπραξίες ΕΛΠ  Άρθρο 35 [2]</vt:lpstr>
      <vt:lpstr> Μέθοδος της «Καθαρής Θέσης» Συγγενικών Επιχειρήσεων και Κοινοπραξίες ΕΛΠ  Άρθρο 35 [3]</vt:lpstr>
      <vt:lpstr> Μέθοδος της «Καθαρής Θέσης» Συγγενικών Επιχειρήσεων και Κοινοπραξίες ΕΛΠ  Άρθρο 35 [4]</vt:lpstr>
      <vt:lpstr>  Παράδειγμα:</vt:lpstr>
      <vt:lpstr>Οι λογιστικές εγγραφές</vt:lpstr>
      <vt:lpstr>Μέθοδοι Επιμέτρησης - Ξένο Νόμισμα (1) </vt:lpstr>
      <vt:lpstr> Μέθοδοι Επιμέτρησης- Ξένο Νόμισμα (2) </vt:lpstr>
      <vt:lpstr>Δ.Π.Χ.Α.11: Κοινοπραξίες</vt:lpstr>
      <vt:lpstr> Δ.Π.Χ.Α.12: Γνωστοποιήσεις για Συμφέροντα σε Τρίτους</vt:lpstr>
      <vt:lpstr>ΜΕΘΟΔΟΙ ΕΝΟΠΟΙΗΣΗΣ ΙΣΟΛΟΓΙΣΜΩΝ [i] </vt:lpstr>
      <vt:lpstr>ΜΕΘΟΔΟΙ ΕΝΟΠΟΙΗΣΗΣ ΙΣΟΛΟΓΙΣΜΩΝ [ii] </vt:lpstr>
      <vt:lpstr>ΜΕΘΟΔΟΙ ΕΝΟΠΟΙΗΣΗΣ ΙΣΟΛΟΓΙΣΜΩΝ [iii] </vt:lpstr>
      <vt:lpstr>ΟΛΙΚΗ ΕΝΟΠΟΙΗΣΗ [i]</vt:lpstr>
      <vt:lpstr>ΟΛΙΚΗ ΕΝΟΠΟΙΗΣΗ [ii]</vt:lpstr>
      <vt:lpstr>ΠΑΡΑΔΕΙΓΜΑ ΟΛΙΚΗΣ ΕΝΟΠΟΙΗΣΗΣ</vt:lpstr>
      <vt:lpstr>ΙΣΟΛΟΓΙΣΜΟΣ ΒΗΤΑ Α.Ε.</vt:lpstr>
      <vt:lpstr>ΙΣΟΛΟΓΙΣΜΟΣ ΘΗΤΑ Α.Ε.</vt:lpstr>
      <vt:lpstr>ΕΝΟΠΟΙΗΜΕΝΟΣ ΙΣΟΛΟΓΙΣΜΟΣ ΤΩΝ ΕΤΑΙΡΕΙΩΝ ΒΗΤΑ Α.Ε. + ΘΗΤΑ Α.Ε.</vt:lpstr>
      <vt:lpstr>ΕΠΕΞΗΓΗΣΗ</vt:lpstr>
      <vt:lpstr>ΑΣΚΗΣΗ ΟΛΙΚΗΣ ΕΝΟΠΟΙΗΣΗΣ</vt:lpstr>
      <vt:lpstr>Παρουσίαση του PowerPoint</vt:lpstr>
      <vt:lpstr>Παρουσίαση του PowerPoint</vt:lpstr>
      <vt:lpstr>ΕΠΕΞΗΓΗΣΗ ΟΛΙΚΗΣ ΕΝΟΠΟΙΗΣΗΣ</vt:lpstr>
      <vt:lpstr>ΑΝΑΛΟΓΙΚΗ ΕΝΟΠΟΙΗΣΗ [i]</vt:lpstr>
      <vt:lpstr>ΑΝΑΛΟΓΙΚΗ ΕΝΟΠΟΙΗΣΗ [ii]</vt:lpstr>
      <vt:lpstr>ΠΑΡΑΔΕΙΓΜΑ ΑΝΑΛΟΓΙΚΗΣ ΕΝΟΠΟΙΗΣΗΣ</vt:lpstr>
      <vt:lpstr>Παρουσίαση του PowerPoint</vt:lpstr>
      <vt:lpstr>ΠΑΡΑΔΕΙΓΜΑ ΑΝΑΛΟΓΙΚΗΣ ΕΝΟΠΟΙΗΣΗΣ ΣΥΝΕΧΕΙΑ (1)</vt:lpstr>
      <vt:lpstr>ΠΑΡΑΔΕΙΓΜΑ ΑΝΑΛΟΓΙΚΗΣ ΕΝΟΠΟΙΗΣΗΣ ΣΥΝΕΧΕΙΑ (2)</vt:lpstr>
      <vt:lpstr>ΕΠΕΞΗΓΗΣΗ ΑΝΑΛΟΓΙΚΗΣ ΕΝΟΠΟΙΗΣΗΣ</vt:lpstr>
      <vt:lpstr>ΙΣΟΔΥΝΑΜΗ ΕΝΟΠΟΙΗΣΗ</vt:lpstr>
      <vt:lpstr>ΑΠΟΤΙΜΗΣΗ ΣΤΟΙΧΕΙΩΝ ΕΝΕΡΓΗΤΙΚΟΥ KAI ΠΑΘΗΤΙΚΟΥ</vt:lpstr>
      <vt:lpstr>Αρχές Αποτίμησης Ενοποιημένων Λογιστικών Καταστάσεων</vt:lpstr>
      <vt:lpstr>ΔΠΧΠ 3</vt:lpstr>
      <vt:lpstr>ΔΠΧΠ 3</vt:lpstr>
      <vt:lpstr>ΔΠΧΠ 3</vt:lpstr>
      <vt:lpstr>ΔΠΧΠ 3</vt:lpstr>
      <vt:lpstr>ΔΠΧΠ 3</vt:lpstr>
      <vt:lpstr>ΑΠΟΤΙΜΗΣΗ ΣΤΟΙΧΕΙΩΝ ΕΝΕΡΓΗΤΙΚΟΥ ΚΑΙ ΠΑΘΗΤΙΚΟΥ</vt:lpstr>
      <vt:lpstr>ΔΠΧΠ 3</vt:lpstr>
      <vt:lpstr> Συμψηφισμός της αξίας συμμετοχής της Μητρικής με αναλογία των Ιδίων Κεφαλαίων της Θυγατρικής </vt:lpstr>
      <vt:lpstr>Απόκτηση Συμμετοχής  με Αξία Κτήσης στη Λογιστική της Αξία.</vt:lpstr>
      <vt:lpstr>Απόκτηση Συμμετοχής  με Αξία Κτήσης στη Λογιστική της Αξία.</vt:lpstr>
      <vt:lpstr>Η τιμή κτήσεως της συμμετοχής είναι μεγαλύτερη από την λογιστική αξία των ιδίων κεφαλαίων. - Θετική διαφορά ενοποίησης </vt:lpstr>
      <vt:lpstr>Κατανομή Θετικής- Χρεωστικής Διαφοράς Ενοποίησης στα Περιουσιακά Στοιχεία της Θυγατρικής </vt:lpstr>
      <vt:lpstr>ΠΑΡΑΔΕΙΓΜΑ</vt:lpstr>
      <vt:lpstr>Παρουσίαση του PowerPoint</vt:lpstr>
      <vt:lpstr>Ενέργειες </vt:lpstr>
      <vt:lpstr>Παρουσίαση του PowerPoint</vt:lpstr>
      <vt:lpstr>Μη Κατανομή Θετικής Διαφοράς Ενοποίησης (1)</vt:lpstr>
      <vt:lpstr>Μη Κατανομή Θετικής Διαφοράς Ενοποίησης (2)</vt:lpstr>
      <vt:lpstr>Παράδειγμα</vt:lpstr>
      <vt:lpstr>Παρουσίαση του PowerPoint</vt:lpstr>
      <vt:lpstr>ΛΟΓΙΣΤΙΚΕΣ ΕΝΕΡΓΕΙΕΣ</vt:lpstr>
      <vt:lpstr>ΑΠΟΣΒΕΣΗ ΚΑΙ ΥΠΕΡΑΞΙΑ ΔΠΧΠ 3</vt:lpstr>
      <vt:lpstr>Κατανομή Αρνητικής Διαφοράς Ενοποίησης στα Περιουσιακά Στοιχεία της Θυγατρικής (1). </vt:lpstr>
      <vt:lpstr>Παράδειγμα </vt:lpstr>
      <vt:lpstr>Παρουσίαση του PowerPoint</vt:lpstr>
      <vt:lpstr>Ενέργειες Ενοποίησης Μητρικής </vt:lpstr>
      <vt:lpstr>Ενέργειες  Ενοποίησης Θυγατρικής</vt:lpstr>
      <vt:lpstr>Προσαρμογή  Αξιών  - Αποσβέσεις Βάσει ΕΛΠ</vt:lpstr>
      <vt:lpstr>     ΔΙΑΔΙΚΑΣΙΑ ΚΑΤΑΡΤΙΣΗΣ ΕΝΟΠΟΙΗΜΕΝΟΥ ΙΣΟΛΟΓΙΣΜΟΥ </vt:lpstr>
      <vt:lpstr>ΠΡΟΫΠΟΘΕΣΕΙΣ ΕΝΑΡΞΗΣ ΤΩΝ ΔΙΑΔΙΚΑΣΙΩΝ ΕΝΟΠΟΙΗΣΗΣ</vt:lpstr>
      <vt:lpstr>ΚΑΝΟΝΕΣ ΕΝΟΠΟΙΗΣΗΣ ΛΟΓΙΣΤΙΚΩΝ ΚΑΤΑΣΤΑΣΕΩΝ (1)</vt:lpstr>
      <vt:lpstr> ΚΑΝΟΝΕΣ ΕΝΟΠΟΙΗΣΗΣ ΛΟΓΙΣΤΙΚΩΝ ΚΑΤΑΣΤΑΣΕΩΝ (2)</vt:lpstr>
      <vt:lpstr>ΚΑΝΟΝΕΣ ΕΝΟΠΟΙΗΣΗΣ ΛΟΓΙΣΤΙΚΩΝ ΚΑΤΑΣΤΑΣΕΩΝ (3)</vt:lpstr>
      <vt:lpstr>ΚΑΝΟΝΕΣ ΕΝΟΠΟΙΗΣΗΣ ΛΟΓΙΣΤΙΚΩΝ ΚΑΤΑΣΤΑΣΕΩΝ (4)</vt:lpstr>
      <vt:lpstr>  ΚΑΝΟΝΕΣ ΕΝΟΠΟΙΗΣΗΣ ΛΟΓΙΣΤΙΚΩΝ ΚΑΤΑΣΤΑΣΕΩΝ (5)</vt:lpstr>
      <vt:lpstr>ΚΑΝΟΝΕΣ ΕΝΟΠΟΙΗΣΗΣ ΛΟΓΙΣΤΙΚΩΝ ΚΑΤΑΣΤΑΣΕΩΝ (5)</vt:lpstr>
      <vt:lpstr>ΜΕΘΟΔΟΣ ΚΑΘΑΡΗΣ ΘΕΣΗΣ ΓΙΑ ΣΥΓΓΕΝΕΙΣ ΕΠΙΧΕΙΡΗΣΕΙΣ ΚΑΙ ΚΟΙΝΟΠΡΑΞΙΕΣ (1)</vt:lpstr>
      <vt:lpstr>ΜΕΘΟΔΟΣ ΚΑΘΑΡΗΣ ΘΕΣΗΣ ΓΙΑ ΣΥΓΓΕΝΕΙΣ ΕΠΙΧΕΙΡΗΣΕΙΣ ΚΑΙ ΚΟΙΝΟΠΡΑΞΙΕΣ (2)</vt:lpstr>
      <vt:lpstr> ΜΕΘΟΔΟΣ ΚΑΘΑΡΗΣ ΘΕΣΗΣ ΓΙΑ ΣΥΓΓΕΝΕΙΣ ΕΠΙΧΕΙΡΗΣΕΙΣ ΚΑΙ ΚΟΙΝΟΠΡΑΞΙΕΣ (3) </vt:lpstr>
      <vt:lpstr> Μέθοδος της «Καθαρής Θέσης» για Συγγενείς και Κοινοπραξίες (4)</vt:lpstr>
      <vt:lpstr>Στάδια κατάρτισης των Ενοποιημένων Οικονομικών Καταστάσεων (1/10)</vt:lpstr>
      <vt:lpstr>Στάδια κατάρτισης των Ενοποιημένων Οικονομικών Καταστάσεων (2/10)</vt:lpstr>
      <vt:lpstr>Στάδια κατάρτισης των Ενοποιημένων Οικονομικών Καταστάσεων (3/10)</vt:lpstr>
      <vt:lpstr>Στάδια κατάρτισης των Ενοποιημένων Οικονομικών Καταστάσεων (4/10)</vt:lpstr>
      <vt:lpstr> Στάδια κατάρτισης των Ενοποιημένων  Οικονομικών Καταστάσεων (5/10)</vt:lpstr>
      <vt:lpstr>Στάδια κατάρτισης των Ενοποιημένων  Οικονομικών Καταστάσεων (6/10)</vt:lpstr>
      <vt:lpstr>Στάδια κατάρτισης των Ενοποιημένων  Οικονομικών Καταστάσεων (7/10)</vt:lpstr>
      <vt:lpstr>Στάδια κατάρτισης των Ενοποιημένων  Οικονομικών Καταστάσεων (8/10)</vt:lpstr>
      <vt:lpstr>Στάδια κατάρτισης των Ενοποιημένων  Οικονομικών Καταστάσεων (9/10)</vt:lpstr>
      <vt:lpstr>Στάδια κατάρτισης των Ενοποιημένων  Οικονομικών Καταστάσεων (10/10)</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Σημειώσεις των ενοποιημένων Χρηματοοικονομικών Καταστάσεων  (Άρθρο 36)</vt:lpstr>
      <vt:lpstr> Ενοποιημένο Προσάρτημα (σημειώσεις) και Περιεχόμενο (Άρθρο 36) [1].</vt:lpstr>
      <vt:lpstr>Ενοποιημένο Προσάρτημα (σημειώσεις) και Περιεχόμενο (Άρθρο 36) [2].</vt:lpstr>
      <vt:lpstr>  Ενοποιημένο Προσάρτημα (σημειώσεις) και Περιεχόμενο (Άρθρο 36) [3]</vt:lpstr>
      <vt:lpstr>Ενοποιημένο Προσάρτημα (σημειώσεις) και περιεχόμενο (Άρθρο 36) [4]</vt:lpstr>
      <vt:lpstr>Ενοποιημένο Προσάρτημα (σημειώσεις) και περιεχόμενο (Άρθρο 36) [5]</vt:lpstr>
      <vt:lpstr>Ενοποιημένο Προσάρτημα (σημειώσεις) και περιεχόμενο (Άρθρο 36) [6]</vt:lpstr>
      <vt:lpstr>Ενοποιημένο Προσάρτημα (σημειώσεις) και περιεχόμενο (Άρθρο 36) [7]</vt:lpstr>
      <vt:lpstr>Ενοποιημένο Προσάρτημα (σημειώσεις) και περιεχόμενο (Άρθρο 36) [8]</vt:lpstr>
      <vt:lpstr>ΠΑΡΑΔΕΙΓΜΑ</vt:lpstr>
      <vt:lpstr>ΠΑΡΑΔΕΙΓΜΑ ΣΥΝΕΧΕΙΑ</vt:lpstr>
      <vt:lpstr>ΣΧΟΛΙΑ</vt:lpstr>
      <vt:lpstr>Χειραγώγηση των εύλογων αξιών για να αποφευχθεί η αρνητική επίπτωση στα μελλοντικά κέρδη. Η εξαγοράζουσα επιχείρηση μεταβάλλει την εκτίμηση των εύλογων αξιών των περιουσιακών στοιχείων  της εξαγοράζουσας, όπως φαίνεται πιο κάτω, χωρίς να αναγνωρίζονται  άϋλα περιουσιακά στοιχεία.</vt:lpstr>
      <vt:lpstr>ΣΧΟΛΙΑ</vt:lpstr>
      <vt:lpstr>Γενικότερο σχόλιο για τις ενοποιημένες οικονομικές καταστάσεις</vt:lpstr>
      <vt:lpstr>ΑΠΟΜΕΙΩΣΗ ΥΠΕΡΑΞΙΑΣ</vt:lpstr>
      <vt:lpstr>ΛΥΣΗ</vt:lpstr>
      <vt:lpstr>ΑΣΚΗΣΗ (1)</vt:lpstr>
      <vt:lpstr>ΑΣΚΗΣΗ (2)</vt:lpstr>
      <vt:lpstr>ΑΣΚΗΣΗ (3)</vt:lpstr>
      <vt:lpstr>ΑΣΚΗΣΗ (4)</vt:lpstr>
      <vt:lpstr>ΑΣΚΗΣΗ (5)</vt:lpstr>
      <vt:lpstr>ΑΣΚΗΣΗ (6)</vt:lpstr>
      <vt:lpstr>ΑΣΚΗΣΗ (7)</vt:lpstr>
      <vt:lpstr>ΑΣΚΗΣΗ (8)</vt:lpstr>
      <vt:lpstr>ΑΣΚΗΣΗ (9)</vt:lpstr>
      <vt:lpstr>ΑΣΚΗΣΗ (10) </vt:lpstr>
      <vt:lpstr>ΒΙΒΛΙΟΓΡΑΦΙΑ  Α΄ ΜΕΡΟΣ (1)</vt:lpstr>
      <vt:lpstr>ΒΙΒΛΙΟΓΡΑΦΙΑ Α΄ ΜΕΡΟΣ (2)</vt:lpstr>
      <vt:lpstr>ΒΙΒΛΙΟΓΡΑΦΙΑ Α΄ ΜΕΡΟΣ (3)</vt:lpstr>
      <vt:lpstr>ΒΙΒΛΙΟΓΡΑΦΙΑ Β΄ ΜΕΡΟΣ</vt:lpstr>
      <vt:lpstr>ΒΙΒΛΙΟΓΡΑΦΙΑ  Β΄ ΜΕΡΟΣ </vt:lpstr>
      <vt:lpstr>ΒΙΒΛΙΟΓΡΑΦΙΑ  Β΄ ΜΕΡΟΣ </vt:lpstr>
      <vt:lpstr>ΒΙΒΛΙΟΓΡΑΦΙΑ Β΄ ΜΕΡΟΣ </vt:lpstr>
      <vt:lpstr>ΒΙΒΛΙΟΓΡΑΦΙΑ  Γ΄ ΜΕΡΟΣ</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ΧΡΗΜΑΤΟΟΙΚΟΝΟΜΙΚΗ ΛΟΓΙΣΤΙΚΗ</dc:title>
  <dc:creator>user</dc:creator>
  <cp:lastModifiedBy>user</cp:lastModifiedBy>
  <cp:revision>718</cp:revision>
  <dcterms:created xsi:type="dcterms:W3CDTF">2018-04-06T17:45:56Z</dcterms:created>
  <dcterms:modified xsi:type="dcterms:W3CDTF">2020-01-24T13:21:26Z</dcterms:modified>
</cp:coreProperties>
</file>