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3" r:id="rId6"/>
    <p:sldId id="265" r:id="rId7"/>
    <p:sldId id="266" r:id="rId8"/>
    <p:sldId id="300" r:id="rId9"/>
    <p:sldId id="267" r:id="rId10"/>
    <p:sldId id="268" r:id="rId11"/>
    <p:sldId id="269" r:id="rId12"/>
    <p:sldId id="270" r:id="rId13"/>
    <p:sldId id="271" r:id="rId14"/>
    <p:sldId id="273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1" r:id="rId23"/>
    <p:sldId id="289" r:id="rId24"/>
    <p:sldId id="280" r:id="rId25"/>
    <p:sldId id="282" r:id="rId26"/>
    <p:sldId id="286" r:id="rId27"/>
    <p:sldId id="287" r:id="rId28"/>
    <p:sldId id="288" r:id="rId29"/>
    <p:sldId id="297" r:id="rId30"/>
    <p:sldId id="294" r:id="rId31"/>
    <p:sldId id="290" r:id="rId32"/>
    <p:sldId id="291" r:id="rId33"/>
    <p:sldId id="295" r:id="rId34"/>
    <p:sldId id="298" r:id="rId35"/>
    <p:sldId id="292" r:id="rId36"/>
    <p:sldId id="296" r:id="rId37"/>
    <p:sldId id="301" r:id="rId38"/>
    <p:sldId id="283" r:id="rId39"/>
    <p:sldId id="284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4B1315A-C87B-469B-92AB-13F40756DC31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B84898-CB68-47D0-9230-A5CC45140E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google.bg/url?sa=i&amp;rct=j&amp;q=&amp;esrc=s&amp;source=images&amp;cd=&amp;cad=rja&amp;uact=8&amp;ved=0CAcQjRw&amp;url=http://stanxterm.aecom.yu.edu/wiki/index.php?page=Protein_secondary_structures&amp;ei=8ISvVIn3CsS9Uem7gNAH&amp;bvm=bv.83339334,d.d24&amp;psig=AFQjCNE9lpoeBo9PCH6L1HHW02voRICn5Q&amp;ust=142087532005052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1.jpeg"/><Relationship Id="rId4" Type="http://schemas.openxmlformats.org/officeDocument/2006/relationships/hyperlink" Target="https://www.google.bg/url?sa=i&amp;rct=j&amp;q=&amp;esrc=s&amp;source=images&amp;cd=&amp;cad=rja&amp;uact=8&amp;ved=0CAcQjRw&amp;url=https://www.studyblue.com/notes/note/n/bio-101-study-guide-2014-15-kelly/deck/12222074&amp;ei=XYavVJSPG4v0UvWYhPgI&amp;bvm=bv.83339334,d.d24&amp;psig=AFQjCNE9lpoeBo9PCH6L1HHW02voRICn5Q&amp;ust=142087532005052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images.flatworldknowledge.com/ballgob/ballgob-fig18_005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en.wikipedia.org/wiki/File:Pyruvate_kinase_protein_domains.png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thurj.org/wp-content/uploads/2011/01/thurj2-1-ebrahim-f1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www.google.bg/url?sa=i&amp;rct=j&amp;q=&amp;esrc=s&amp;source=images&amp;cd=&amp;cad=rja&amp;uact=8&amp;ved=0CAcQjRw&amp;url=http://imgarcade.com/1/fibrous-protein-and-globular-protein/&amp;ei=wz9tVeqpDYHXU7PigoAI&amp;bvm=bv.94911696,d.d24&amp;psig=AFQjCNGDmsyLYXztzt5KIi7Z3ciGDHEdfg&amp;ust=1433309462949394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Disulfide_Bridges_(SCHEMATIC)_V.1.svg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hyperlink" Target="http://www.google.bg/url?sa=i&amp;rct=j&amp;q=&amp;esrc=s&amp;source=images&amp;cd=&amp;cad=rja&amp;uact=8&amp;ved=0ahUKEwixqIes09zQAhXHCMAKHehvCAUQjRwIBw&amp;url=http://proteinsandwavefunctions.blogspot.com/2013/01/the-enthalpy-increases-when-bonds-are.html&amp;psig=AFQjCNECJEAa1aEZgRwCGLFhzYz2gG0_tw&amp;ust=1481013456609027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1052736"/>
            <a:ext cx="8568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Lecture 2.</a:t>
            </a:r>
          </a:p>
          <a:p>
            <a:pPr algn="ctr"/>
            <a:endParaRPr lang="en-US" sz="3200" dirty="0"/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Protein structure: primary, secondary, tertiary and quaternary structure.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9229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56" name="Group 12"/>
          <p:cNvGrpSpPr>
            <a:grpSpLocks/>
          </p:cNvGrpSpPr>
          <p:nvPr/>
        </p:nvGrpSpPr>
        <p:grpSpPr bwMode="auto">
          <a:xfrm>
            <a:off x="543136" y="1726818"/>
            <a:ext cx="7226306" cy="5052505"/>
            <a:chOff x="578" y="841"/>
            <a:chExt cx="4552" cy="2454"/>
          </a:xfrm>
        </p:grpSpPr>
        <p:pic>
          <p:nvPicPr>
            <p:cNvPr id="31748" name="Picture 4" descr="03_006"/>
            <p:cNvPicPr>
              <a:picLocks noChangeAspect="1" noChangeArrowheads="1"/>
            </p:cNvPicPr>
            <p:nvPr/>
          </p:nvPicPr>
          <p:blipFill>
            <a:blip r:embed="rId2">
              <a:lum bright="-36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413"/>
            <a:stretch>
              <a:fillRect/>
            </a:stretch>
          </p:blipFill>
          <p:spPr bwMode="auto">
            <a:xfrm>
              <a:off x="630" y="858"/>
              <a:ext cx="4500" cy="2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751" name="Rectangle 7"/>
            <p:cNvSpPr>
              <a:spLocks noChangeArrowheads="1"/>
            </p:cNvSpPr>
            <p:nvPr/>
          </p:nvSpPr>
          <p:spPr bwMode="auto">
            <a:xfrm>
              <a:off x="2587" y="2160"/>
              <a:ext cx="2171" cy="4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1753" name="Rectangle 9"/>
            <p:cNvSpPr>
              <a:spLocks noChangeArrowheads="1"/>
            </p:cNvSpPr>
            <p:nvPr/>
          </p:nvSpPr>
          <p:spPr bwMode="auto">
            <a:xfrm>
              <a:off x="812" y="841"/>
              <a:ext cx="1671" cy="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Text Box 10"/>
            <p:cNvSpPr txBox="1">
              <a:spLocks noChangeArrowheads="1"/>
            </p:cNvSpPr>
            <p:nvPr/>
          </p:nvSpPr>
          <p:spPr bwMode="auto">
            <a:xfrm>
              <a:off x="578" y="973"/>
              <a:ext cx="105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 smtClean="0"/>
                <a:t>Polar radicals</a:t>
              </a:r>
              <a:endParaRPr lang="en-US" altLang="en-US" dirty="0"/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1662" y="915"/>
              <a:ext cx="1365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 smtClean="0"/>
                <a:t>Non-polar radicals</a:t>
              </a:r>
              <a:endParaRPr lang="en-US" altLang="en-US" dirty="0"/>
            </a:p>
          </p:txBody>
        </p:sp>
      </p:grp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4788024" y="1080487"/>
            <a:ext cx="43559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 smtClean="0"/>
              <a:t>Hydrophobic interactions in the formation of protein structure</a:t>
            </a:r>
            <a:endParaRPr lang="en-US" alt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0" y="228600"/>
            <a:ext cx="66092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Hydrophobic interactions- between hydrophobic (non-polar) radicals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32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24744"/>
            <a:ext cx="7772400" cy="54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260648"/>
            <a:ext cx="4320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Protein bonds: Summary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476672"/>
            <a:ext cx="5971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Structural organization of proteins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8287" y="1700808"/>
            <a:ext cx="423385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Primary structure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Secondary structure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Tertiary structure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Quaternary structure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3933056"/>
            <a:ext cx="61206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Native protein structure is essential for the biological function of a protein.</a:t>
            </a:r>
          </a:p>
          <a:p>
            <a:endParaRPr lang="en-US" sz="2800" dirty="0"/>
          </a:p>
          <a:p>
            <a:r>
              <a:rPr lang="en-US" sz="2800" dirty="0" smtClean="0">
                <a:solidFill>
                  <a:schemeClr val="accent1"/>
                </a:solidFill>
              </a:rPr>
              <a:t>Loss of structure results in loss of biological function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150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153794"/>
            <a:ext cx="3206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Primary structure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87004" y="677014"/>
            <a:ext cx="79379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Definition: </a:t>
            </a:r>
          </a:p>
          <a:p>
            <a:r>
              <a:rPr lang="en-US" sz="2800" dirty="0" smtClean="0">
                <a:solidFill>
                  <a:schemeClr val="accent1"/>
                </a:solidFill>
              </a:rPr>
              <a:t>The linear sequence of amino acids forming the backbone of a protein.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91848"/>
            <a:ext cx="4824535" cy="284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05000"/>
            <a:ext cx="385192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7004" y="5181600"/>
            <a:ext cx="61750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Peptides</a:t>
            </a:r>
            <a:r>
              <a:rPr lang="bg-BG" sz="2400" dirty="0" smtClean="0"/>
              <a:t>: </a:t>
            </a:r>
            <a:r>
              <a:rPr lang="en-US" sz="2400" dirty="0" smtClean="0"/>
              <a:t>di</a:t>
            </a:r>
            <a:r>
              <a:rPr lang="bg-BG" sz="2400" dirty="0" smtClean="0"/>
              <a:t>-, </a:t>
            </a:r>
            <a:r>
              <a:rPr lang="en-US" sz="2400" dirty="0" smtClean="0"/>
              <a:t>three</a:t>
            </a:r>
            <a:r>
              <a:rPr lang="bg-BG" sz="2400" dirty="0" smtClean="0"/>
              <a:t>-, </a:t>
            </a:r>
            <a:r>
              <a:rPr lang="en-US" sz="2400" dirty="0" smtClean="0"/>
              <a:t>tetra</a:t>
            </a:r>
            <a:r>
              <a:rPr lang="bg-BG" sz="2400" dirty="0" smtClean="0"/>
              <a:t>- </a:t>
            </a:r>
            <a:r>
              <a:rPr lang="en-US" sz="2400" dirty="0" smtClean="0"/>
              <a:t>peptides</a:t>
            </a:r>
            <a:endParaRPr lang="bg-BG" sz="2400" dirty="0" smtClean="0"/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Oligopeptides</a:t>
            </a:r>
            <a:r>
              <a:rPr lang="bg-BG" sz="2400" dirty="0" smtClean="0"/>
              <a:t>: </a:t>
            </a:r>
            <a:r>
              <a:rPr lang="en-US" sz="2400" dirty="0" smtClean="0"/>
              <a:t>up to</a:t>
            </a:r>
            <a:r>
              <a:rPr lang="bg-BG" sz="2400" dirty="0" smtClean="0"/>
              <a:t> 20 </a:t>
            </a:r>
            <a:r>
              <a:rPr lang="en-US" sz="2400" dirty="0" smtClean="0"/>
              <a:t>amino acids</a:t>
            </a:r>
            <a:endParaRPr lang="bg-BG" sz="2400" dirty="0" smtClean="0"/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Polypeptides</a:t>
            </a:r>
            <a:r>
              <a:rPr lang="bg-BG" sz="2400" dirty="0" smtClean="0"/>
              <a:t>: </a:t>
            </a:r>
            <a:r>
              <a:rPr lang="en-US" sz="2400" dirty="0" smtClean="0"/>
              <a:t>from</a:t>
            </a:r>
            <a:r>
              <a:rPr lang="bg-BG" sz="2400" dirty="0" smtClean="0"/>
              <a:t> 20 </a:t>
            </a:r>
            <a:r>
              <a:rPr lang="en-US" sz="2400" dirty="0" smtClean="0"/>
              <a:t>to</a:t>
            </a:r>
            <a:r>
              <a:rPr lang="bg-BG" sz="2400" dirty="0" smtClean="0"/>
              <a:t> 50 </a:t>
            </a:r>
            <a:r>
              <a:rPr lang="en-US" sz="2400" dirty="0" smtClean="0"/>
              <a:t>amino acids</a:t>
            </a:r>
            <a:endParaRPr lang="bg-BG" sz="2400" dirty="0" smtClean="0"/>
          </a:p>
          <a:p>
            <a:pPr marL="342900" indent="-3429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</a:t>
            </a:r>
            <a:r>
              <a:rPr lang="en-US" sz="2400" dirty="0" smtClean="0"/>
              <a:t>roteins</a:t>
            </a:r>
            <a:r>
              <a:rPr lang="bg-BG" sz="2400" dirty="0" smtClean="0"/>
              <a:t>: </a:t>
            </a:r>
            <a:r>
              <a:rPr lang="en-US" sz="2400" dirty="0" smtClean="0"/>
              <a:t>&gt; </a:t>
            </a:r>
            <a:r>
              <a:rPr lang="bg-BG" sz="2400" dirty="0" smtClean="0"/>
              <a:t>50 </a:t>
            </a:r>
            <a:r>
              <a:rPr lang="en-US" sz="2400" dirty="0"/>
              <a:t>amino acids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25780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tein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68" y="1196752"/>
            <a:ext cx="7060316" cy="426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332656"/>
            <a:ext cx="4889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Polypeptide name formation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5949280"/>
            <a:ext cx="5197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“Protein structure” by Dr. N. </a:t>
            </a:r>
            <a:r>
              <a:rPr lang="en-US" dirty="0" err="1" smtClean="0"/>
              <a:t>Sivaranjani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17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79312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Every polypeptide chain has a unique amino acid sequence determined by genes.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 single amino acid change in polypeptide chain may change or completely abolish protein function.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Primary structure determines the higher levels of protein organization.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226067"/>
            <a:ext cx="2079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Remember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548064"/>
            <a:ext cx="7416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Bonds in primary structure:  </a:t>
            </a:r>
            <a:r>
              <a:rPr lang="en-US" sz="2800" dirty="0" smtClean="0">
                <a:solidFill>
                  <a:schemeClr val="accent1"/>
                </a:solidFill>
              </a:rPr>
              <a:t>Peptide bonds.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700808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Definition: </a:t>
            </a:r>
            <a:r>
              <a:rPr lang="en-US" sz="2800" dirty="0" smtClean="0">
                <a:solidFill>
                  <a:schemeClr val="accent1"/>
                </a:solidFill>
              </a:rPr>
              <a:t>Spatial </a:t>
            </a:r>
            <a:r>
              <a:rPr lang="en-US" sz="2800" dirty="0">
                <a:solidFill>
                  <a:schemeClr val="accent1"/>
                </a:solidFill>
              </a:rPr>
              <a:t>folding of the polypeptide </a:t>
            </a:r>
            <a:r>
              <a:rPr lang="en-US" sz="2800" dirty="0" smtClean="0">
                <a:solidFill>
                  <a:schemeClr val="accent1"/>
                </a:solidFill>
              </a:rPr>
              <a:t>chain in properly </a:t>
            </a:r>
            <a:r>
              <a:rPr lang="en-US" sz="2800" dirty="0">
                <a:solidFill>
                  <a:schemeClr val="accent1"/>
                </a:solidFill>
              </a:rPr>
              <a:t>arranged, repetitive </a:t>
            </a:r>
            <a:r>
              <a:rPr lang="en-US" sz="2800" dirty="0" smtClean="0">
                <a:solidFill>
                  <a:schemeClr val="accent1"/>
                </a:solidFill>
              </a:rPr>
              <a:t>structures.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548680"/>
            <a:ext cx="3546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Secondary structure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717032"/>
            <a:ext cx="621195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Three types of secondary structures: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l-GR" sz="2800" dirty="0" smtClean="0"/>
              <a:t>α</a:t>
            </a:r>
            <a:r>
              <a:rPr lang="en-US" sz="2800" dirty="0" smtClean="0"/>
              <a:t>-helix,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l-GR" sz="2800" dirty="0"/>
              <a:t>β</a:t>
            </a:r>
            <a:r>
              <a:rPr lang="en-US" sz="2800" dirty="0" smtClean="0"/>
              <a:t>-sheet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endParaRPr lang="en-US" sz="2800" dirty="0" smtClean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l-GR" sz="2800" dirty="0">
                <a:solidFill>
                  <a:srgbClr val="000000"/>
                </a:solidFill>
              </a:rPr>
              <a:t>β</a:t>
            </a:r>
            <a:r>
              <a:rPr lang="en-US" sz="2800" dirty="0" smtClean="0"/>
              <a:t>-turn.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619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011" y="215062"/>
            <a:ext cx="26420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Alpha (</a:t>
            </a:r>
            <a:r>
              <a:rPr lang="el-GR" sz="2800" dirty="0" smtClean="0">
                <a:solidFill>
                  <a:schemeClr val="accent1"/>
                </a:solidFill>
              </a:rPr>
              <a:t>α</a:t>
            </a:r>
            <a:r>
              <a:rPr lang="en-US" sz="2800" dirty="0" smtClean="0">
                <a:solidFill>
                  <a:schemeClr val="accent1"/>
                </a:solidFill>
              </a:rPr>
              <a:t>) helix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54485"/>
            <a:ext cx="3608412" cy="409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81000" y="2910564"/>
            <a:ext cx="4407024" cy="2246628"/>
            <a:chOff x="805260" y="3501008"/>
            <a:chExt cx="3343275" cy="821308"/>
          </a:xfrm>
        </p:grpSpPr>
        <p:pic>
          <p:nvPicPr>
            <p:cNvPr id="5" name="Picture 28" descr="ch3f3b"/>
            <p:cNvPicPr>
              <a:picLocks noChangeAspect="1" noChangeArrowheads="1"/>
            </p:cNvPicPr>
            <p:nvPr/>
          </p:nvPicPr>
          <p:blipFill>
            <a:blip r:embed="rId3">
              <a:lum bright="-12000" contrast="4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810"/>
            <a:stretch>
              <a:fillRect/>
            </a:stretch>
          </p:blipFill>
          <p:spPr bwMode="auto">
            <a:xfrm>
              <a:off x="805260" y="3501008"/>
              <a:ext cx="3343275" cy="74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3573016"/>
              <a:ext cx="1431925" cy="749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510642" y="23290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Formed as a result of hydrogen bonds between the carbonyl oxygen (C = O) and</a:t>
            </a:r>
            <a:br>
              <a:rPr lang="en-US" sz="2400" dirty="0"/>
            </a:br>
            <a:r>
              <a:rPr lang="en-US" sz="2400" dirty="0"/>
              <a:t>the amide hydrogen (N-H) of the polypeptide chain and does not depend on the side radicals.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701824" y="5157192"/>
            <a:ext cx="55890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carbonyl oxygen of each peptide bond is linked to a hydrogen bond with the amide hydrogen of the fourth amino acid towards the C-terminus.</a:t>
            </a:r>
          </a:p>
        </p:txBody>
      </p:sp>
    </p:spTree>
    <p:extLst>
      <p:ext uri="{BB962C8B-B14F-4D97-AF65-F5344CB8AC3E}">
        <p14:creationId xmlns:p14="http://schemas.microsoft.com/office/powerpoint/2010/main" val="30385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1760" y="476672"/>
            <a:ext cx="4025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Features of alpha helix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371600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Most common and stable conformation.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Spiral structure: Polypeptide bonds form the backbone of the spiral. R-groups of the amino acids remain outwards of the spiral.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Stabilized by H-bonds: Hydrogen bonds are week but collectively determine the stability of </a:t>
            </a:r>
            <a:r>
              <a:rPr lang="el-GR" sz="2800" dirty="0" smtClean="0">
                <a:solidFill>
                  <a:schemeClr val="accent1"/>
                </a:solidFill>
              </a:rPr>
              <a:t>α</a:t>
            </a:r>
            <a:r>
              <a:rPr lang="en-US" sz="2800" dirty="0" smtClean="0">
                <a:solidFill>
                  <a:schemeClr val="accent1"/>
                </a:solidFill>
              </a:rPr>
              <a:t>-helix.</a:t>
            </a:r>
          </a:p>
        </p:txBody>
      </p:sp>
    </p:spTree>
    <p:extLst>
      <p:ext uri="{BB962C8B-B14F-4D97-AF65-F5344CB8AC3E}">
        <p14:creationId xmlns:p14="http://schemas.microsoft.com/office/powerpoint/2010/main" val="249887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7704" y="260648"/>
            <a:ext cx="47724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 smtClean="0">
                <a:solidFill>
                  <a:srgbClr val="FE8637"/>
                </a:solidFill>
              </a:rPr>
              <a:t>Alpha helix is disrupted by:</a:t>
            </a:r>
            <a:endParaRPr lang="en-US" sz="2800" dirty="0">
              <a:solidFill>
                <a:srgbClr val="FE863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0600"/>
            <a:ext cx="860444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Presence of </a:t>
            </a:r>
            <a:r>
              <a:rPr lang="en-US" sz="2800" dirty="0" err="1" smtClean="0"/>
              <a:t>proline</a:t>
            </a:r>
            <a:r>
              <a:rPr lang="en-US" sz="2800" dirty="0" smtClean="0"/>
              <a:t>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C</a:t>
            </a:r>
            <a:r>
              <a:rPr lang="en-US" sz="2800" dirty="0" smtClean="0"/>
              <a:t>rowding of equally </a:t>
            </a:r>
            <a:r>
              <a:rPr lang="en-US" sz="2800" dirty="0"/>
              <a:t>charged </a:t>
            </a:r>
            <a:r>
              <a:rPr lang="en-US" sz="2800" dirty="0" smtClean="0"/>
              <a:t>radicals, for example </a:t>
            </a:r>
            <a:r>
              <a:rPr lang="en-US" sz="2800" dirty="0" smtClean="0">
                <a:solidFill>
                  <a:schemeClr val="accent1"/>
                </a:solidFill>
              </a:rPr>
              <a:t>lysine, arginine, histidine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Crowding of bulk R-groups (leucine, isoleucine, tyrosine). Spatial interference.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Prevailing of amino acids with R-groups which are capable of forming H-bonds.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Presence of chemicals tending to form hydrogen bonds (</a:t>
            </a:r>
            <a:r>
              <a:rPr lang="en-US" sz="2800" dirty="0" err="1" smtClean="0"/>
              <a:t>carbamide</a:t>
            </a:r>
            <a:r>
              <a:rPr lang="en-US" sz="2800" dirty="0" smtClean="0"/>
              <a:t>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121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30725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dirty="0" smtClean="0"/>
              <a:t>Proteins are biopolymers, made of the 20 L- </a:t>
            </a:r>
            <a:r>
              <a:rPr lang="el-GR" altLang="en-US" dirty="0" smtClean="0"/>
              <a:t>α</a:t>
            </a:r>
            <a:r>
              <a:rPr lang="en-US" altLang="en-US" dirty="0" smtClean="0"/>
              <a:t>-amino acids linked by peptide bonds.</a:t>
            </a:r>
          </a:p>
          <a:p>
            <a:pPr>
              <a:defRPr/>
            </a:pPr>
            <a:endParaRPr lang="en-US" altLang="en-US" dirty="0" smtClean="0"/>
          </a:p>
          <a:p>
            <a:pPr>
              <a:defRPr/>
            </a:pPr>
            <a:r>
              <a:rPr lang="en-US" altLang="en-US" dirty="0" smtClean="0"/>
              <a:t>Polypeptide backbone is a repeating sequence of</a:t>
            </a:r>
          </a:p>
          <a:p>
            <a:pPr marL="0" indent="0">
              <a:buNone/>
              <a:defRPr/>
            </a:pPr>
            <a:r>
              <a:rPr lang="en-US" altLang="en-US" dirty="0"/>
              <a:t> </a:t>
            </a:r>
            <a:r>
              <a:rPr lang="en-US" altLang="en-US" dirty="0" smtClean="0"/>
              <a:t>  N-C-C-N-C-C…</a:t>
            </a:r>
          </a:p>
          <a:p>
            <a:pPr marL="0" indent="0">
              <a:buNone/>
              <a:defRPr/>
            </a:pPr>
            <a:endParaRPr lang="en-US" altLang="en-US" dirty="0" smtClean="0"/>
          </a:p>
          <a:p>
            <a:pPr>
              <a:defRPr/>
            </a:pPr>
            <a:r>
              <a:rPr lang="en-US" altLang="en-US" dirty="0" smtClean="0"/>
              <a:t>The side chain or R group is not a part of the backbone or the peptide bond.</a:t>
            </a:r>
          </a:p>
        </p:txBody>
      </p:sp>
    </p:spTree>
    <p:extLst>
      <p:ext uri="{BB962C8B-B14F-4D97-AF65-F5344CB8AC3E}">
        <p14:creationId xmlns:p14="http://schemas.microsoft.com/office/powerpoint/2010/main" val="72904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4285" y="1193700"/>
            <a:ext cx="3449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Beta (</a:t>
            </a:r>
            <a:r>
              <a:rPr lang="el-GR" sz="2400" dirty="0" smtClean="0">
                <a:solidFill>
                  <a:schemeClr val="accent1"/>
                </a:solidFill>
              </a:rPr>
              <a:t>β</a:t>
            </a:r>
            <a:r>
              <a:rPr lang="en-US" sz="2400" dirty="0" smtClean="0">
                <a:solidFill>
                  <a:schemeClr val="accent1"/>
                </a:solidFill>
              </a:rPr>
              <a:t>) –pleated sheet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3" name="Picture 2" descr="https://encrypted-tbn3.gstatic.com/images?q=tbn:ANd9GcTy8pmunu0lnGDvWNbhydP0Zch4MQrAO5VBYiz6oS4-MaRlN0F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6" y="620688"/>
            <a:ext cx="2376264" cy="160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encrypted-tbn0.gstatic.com/images?q=tbn:ANd9GcSm3MySysytRo27jvHDs3yvLL39t_Rcu6mM90si7O2e6dFc5BSnV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8" y="2228378"/>
            <a:ext cx="367240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67007" y="3209415"/>
            <a:ext cx="1244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N-terminus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4293096"/>
            <a:ext cx="1244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N-terminus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4919926"/>
            <a:ext cx="4820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n-US" altLang="en-US" sz="2000" dirty="0" smtClean="0">
                <a:sym typeface="Symbol" pitchFamily="18" charset="2"/>
              </a:rPr>
              <a:t>Anti-parallel beta sheets: polypeptide chains </a:t>
            </a:r>
            <a:r>
              <a:rPr lang="en-US" altLang="en-US" sz="2000" dirty="0">
                <a:sym typeface="Symbol" pitchFamily="18" charset="2"/>
              </a:rPr>
              <a:t>run in an opposite </a:t>
            </a:r>
            <a:r>
              <a:rPr lang="en-US" altLang="en-US" sz="2000" dirty="0" smtClean="0">
                <a:sym typeface="Symbol" pitchFamily="18" charset="2"/>
              </a:rPr>
              <a:t>direction</a:t>
            </a:r>
            <a:endParaRPr lang="en-US" altLang="en-US" sz="2000" dirty="0">
              <a:sym typeface="Symbol" pitchFamily="18" charset="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85134"/>
            <a:ext cx="3314700" cy="2342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5508104" y="4827594"/>
            <a:ext cx="3006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ym typeface="Symbol" pitchFamily="18" charset="2"/>
              </a:rPr>
              <a:t>Parallel – run in the same direction with longer looping sections between them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340016"/>
              </p:ext>
            </p:extLst>
          </p:nvPr>
        </p:nvGraphicFramePr>
        <p:xfrm>
          <a:off x="5898000" y="-125484"/>
          <a:ext cx="2867025" cy="2638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Photo Editor Photo" r:id="rId6" imgW="2514286" imgH="3610479" progId="">
                  <p:embed/>
                </p:oleObj>
              </mc:Choice>
              <mc:Fallback>
                <p:oleObj name="Photo Editor Photo" r:id="rId6" imgW="2514286" imgH="3610479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8000" y="-125484"/>
                        <a:ext cx="2867025" cy="26383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542078" y="6021288"/>
            <a:ext cx="83504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Both models are found in proteins, but the antiparallel structure is more stable than the parallel </a:t>
            </a:r>
            <a:r>
              <a:rPr lang="en-US" sz="2400" dirty="0" smtClean="0"/>
              <a:t>beta-sheet.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90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8526" y="404664"/>
            <a:ext cx="20810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β</a:t>
            </a:r>
            <a:r>
              <a:rPr lang="bg-BG" sz="3200" b="1" dirty="0" smtClean="0">
                <a:solidFill>
                  <a:srgbClr val="FF0000"/>
                </a:solidFill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</a:rPr>
              <a:t>turns</a:t>
            </a:r>
            <a:r>
              <a:rPr lang="bg-BG" sz="3200" b="1" dirty="0" smtClean="0">
                <a:solidFill>
                  <a:srgbClr val="FF0000"/>
                </a:solidFill>
              </a:rPr>
              <a:t> </a:t>
            </a:r>
            <a:endParaRPr lang="en-US" sz="3200" dirty="0"/>
          </a:p>
        </p:txBody>
      </p:sp>
      <p:pic>
        <p:nvPicPr>
          <p:cNvPr id="3" name="Picture 2" descr="https://encrypted-tbn2.gstatic.com/images?q=tbn:ANd9GcR3Hd_c0j4ItCYF6feKXOUaLWUWttb_LQKfbE6i3g7CMD8J91BF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28" y="4342381"/>
            <a:ext cx="2857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22002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784765" y="62068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P</a:t>
            </a:r>
            <a:r>
              <a:rPr lang="en-US" sz="2800" dirty="0" smtClean="0"/>
              <a:t>ermits </a:t>
            </a:r>
            <a:r>
              <a:rPr lang="en-US" sz="2800" dirty="0"/>
              <a:t>the change of direction of the peptide chain to get a folded structure.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07048" y="2811041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Beta-turn loops allow for protein compaction, since the hydrophobic amino acids tend to be in the interior of the protein, while the hydrophilic residues interact with the aqueous environment.</a:t>
            </a:r>
          </a:p>
        </p:txBody>
      </p:sp>
    </p:spTree>
    <p:extLst>
      <p:ext uri="{BB962C8B-B14F-4D97-AF65-F5344CB8AC3E}">
        <p14:creationId xmlns:p14="http://schemas.microsoft.com/office/powerpoint/2010/main" val="184204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1.gstatic.com/images?q=tbn:ANd9GcQQ0VC6Z3tp2sQvW9DuMo1K9UStoyV1OTec2-8WWxOXHsbWNyuQ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511256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188640"/>
            <a:ext cx="4680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1"/>
                </a:solidFill>
              </a:rPr>
              <a:t>Secondary structures: Summary</a:t>
            </a:r>
            <a:r>
              <a:rPr lang="bg-BG" sz="3200" dirty="0" smtClean="0">
                <a:solidFill>
                  <a:schemeClr val="accent1"/>
                </a:solidFill>
              </a:rPr>
              <a:t> </a:t>
            </a:r>
            <a:endParaRPr lang="en-US" sz="3200" dirty="0">
              <a:solidFill>
                <a:schemeClr val="accent1"/>
              </a:solidFill>
            </a:endParaRPr>
          </a:p>
        </p:txBody>
      </p:sp>
      <p:pic>
        <p:nvPicPr>
          <p:cNvPr id="2052" name="Picture 4" descr="https://encrypted-tbn0.gstatic.com/images?q=tbn:ANd9GcR4JfuV4A7ctunU6jYPwQdsyt8w0i3hJLIT0CfVgM6hd9xnyn7c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173" y="116632"/>
            <a:ext cx="4305300" cy="419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2.gstatic.com/images?q=tbn:ANd9GcR3Hd_c0j4ItCYF6feKXOUaLWUWttb_LQKfbE6i3g7CMD8J91BFp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073" y="4869160"/>
            <a:ext cx="28575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7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3" y="1952501"/>
            <a:ext cx="2667530" cy="303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468" y="1412776"/>
            <a:ext cx="164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myoglobin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163" y="5229200"/>
            <a:ext cx="2458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75% </a:t>
            </a:r>
            <a:r>
              <a:rPr lang="el-GR" sz="2400" dirty="0" smtClean="0"/>
              <a:t>α</a:t>
            </a:r>
            <a:r>
              <a:rPr lang="bg-BG" sz="2400" dirty="0" smtClean="0"/>
              <a:t> – </a:t>
            </a:r>
            <a:r>
              <a:rPr lang="en-US" sz="2400" dirty="0" smtClean="0"/>
              <a:t>helix. </a:t>
            </a:r>
          </a:p>
          <a:p>
            <a:r>
              <a:rPr lang="en-US" sz="2400" dirty="0" smtClean="0"/>
              <a:t>No </a:t>
            </a:r>
            <a:r>
              <a:rPr lang="el-GR" sz="2400" dirty="0" smtClean="0"/>
              <a:t>β</a:t>
            </a:r>
            <a:r>
              <a:rPr lang="bg-BG" sz="2400" dirty="0" smtClean="0"/>
              <a:t> – </a:t>
            </a:r>
            <a:r>
              <a:rPr lang="en-US" sz="2400" dirty="0"/>
              <a:t>sheets.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804" y="1952501"/>
            <a:ext cx="3311396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48833" y="1291201"/>
            <a:ext cx="1483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lysozyme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523280" y="4984130"/>
            <a:ext cx="2416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40% </a:t>
            </a:r>
            <a:r>
              <a:rPr lang="el-GR" sz="2400" dirty="0" smtClean="0"/>
              <a:t>α</a:t>
            </a:r>
            <a:r>
              <a:rPr lang="bg-BG" sz="2400" dirty="0" smtClean="0"/>
              <a:t> – </a:t>
            </a:r>
            <a:r>
              <a:rPr lang="en-US" sz="2400" dirty="0" smtClean="0"/>
              <a:t>helix</a:t>
            </a:r>
            <a:r>
              <a:rPr lang="bg-BG" sz="2400" dirty="0" smtClean="0"/>
              <a:t>. </a:t>
            </a:r>
            <a:endParaRPr lang="en-US" sz="2400" dirty="0" smtClean="0"/>
          </a:p>
          <a:p>
            <a:r>
              <a:rPr lang="bg-BG" sz="2400" dirty="0" smtClean="0"/>
              <a:t>12% </a:t>
            </a:r>
            <a:r>
              <a:rPr lang="el-GR" sz="2400" dirty="0" smtClean="0"/>
              <a:t>β</a:t>
            </a:r>
            <a:r>
              <a:rPr lang="bg-BG" sz="2400" dirty="0" smtClean="0"/>
              <a:t> – </a:t>
            </a:r>
            <a:r>
              <a:rPr lang="en-US" sz="2400" dirty="0"/>
              <a:t>sheets</a:t>
            </a:r>
            <a:r>
              <a:rPr lang="bg-BG" sz="2400" dirty="0" smtClean="0"/>
              <a:t>.</a:t>
            </a:r>
            <a:endParaRPr lang="en-US" sz="24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395" y="1291201"/>
            <a:ext cx="18764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86400" y="990600"/>
            <a:ext cx="3288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α</a:t>
            </a:r>
            <a:r>
              <a:rPr lang="bg-BG" sz="2400" dirty="0" smtClean="0"/>
              <a:t> – </a:t>
            </a:r>
            <a:r>
              <a:rPr lang="en-US" sz="2400" dirty="0" smtClean="0"/>
              <a:t>amylase inhibitor</a:t>
            </a:r>
            <a:r>
              <a:rPr lang="bg-BG" sz="2400" dirty="0" smtClean="0"/>
              <a:t>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165525" y="3782485"/>
            <a:ext cx="2819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 </a:t>
            </a:r>
            <a:r>
              <a:rPr lang="en-US" sz="2400" dirty="0" smtClean="0"/>
              <a:t>Only</a:t>
            </a:r>
            <a:r>
              <a:rPr lang="bg-BG" sz="2400" dirty="0" smtClean="0"/>
              <a:t> </a:t>
            </a:r>
            <a:r>
              <a:rPr lang="el-GR" sz="2400" dirty="0" smtClean="0"/>
              <a:t>β</a:t>
            </a:r>
            <a:r>
              <a:rPr lang="bg-BG" sz="2400" dirty="0" smtClean="0"/>
              <a:t> </a:t>
            </a:r>
            <a:r>
              <a:rPr lang="bg-BG" sz="2400" dirty="0"/>
              <a:t>– </a:t>
            </a:r>
            <a:r>
              <a:rPr lang="en-US" sz="2400" dirty="0" smtClean="0"/>
              <a:t>sheets</a:t>
            </a:r>
            <a:r>
              <a:rPr lang="bg-BG" sz="2400" dirty="0" smtClean="0"/>
              <a:t>. </a:t>
            </a:r>
            <a:endParaRPr lang="en-US" sz="2400" dirty="0" smtClean="0"/>
          </a:p>
          <a:p>
            <a:r>
              <a:rPr lang="en-US" sz="2400" dirty="0" smtClean="0"/>
              <a:t>No </a:t>
            </a:r>
            <a:r>
              <a:rPr lang="el-GR" sz="2400" dirty="0" smtClean="0"/>
              <a:t>α</a:t>
            </a:r>
            <a:r>
              <a:rPr lang="bg-BG" sz="2400" dirty="0" smtClean="0"/>
              <a:t> </a:t>
            </a:r>
            <a:r>
              <a:rPr lang="bg-BG" sz="2400" dirty="0"/>
              <a:t>– </a:t>
            </a:r>
            <a:r>
              <a:rPr lang="en-US" sz="2400" dirty="0" smtClean="0"/>
              <a:t>spirals</a:t>
            </a:r>
            <a:r>
              <a:rPr lang="bg-BG" sz="2400" dirty="0" smtClean="0"/>
              <a:t>.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611560" y="287196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Spatial </a:t>
            </a:r>
            <a:r>
              <a:rPr lang="en-US" sz="2400" dirty="0">
                <a:solidFill>
                  <a:schemeClr val="accent1"/>
                </a:solidFill>
              </a:rPr>
              <a:t>relationship of the different secondary structures </a:t>
            </a:r>
          </a:p>
        </p:txBody>
      </p:sp>
    </p:spTree>
    <p:extLst>
      <p:ext uri="{BB962C8B-B14F-4D97-AF65-F5344CB8AC3E}">
        <p14:creationId xmlns:p14="http://schemas.microsoft.com/office/powerpoint/2010/main" val="64411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6872" y="1412776"/>
            <a:ext cx="48311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Complete three-dimensional shape of a given protein.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Conformation</a:t>
            </a:r>
            <a:r>
              <a:rPr lang="en-US" sz="2400" dirty="0" smtClean="0"/>
              <a:t>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Represent the </a:t>
            </a:r>
            <a:r>
              <a:rPr lang="en-US" sz="2400" dirty="0"/>
              <a:t>spatial relationship of </a:t>
            </a:r>
            <a:r>
              <a:rPr lang="en-US" sz="2400" dirty="0" smtClean="0"/>
              <a:t>the different </a:t>
            </a:r>
            <a:r>
              <a:rPr lang="en-US" sz="2400" dirty="0"/>
              <a:t>secondary structures to one another within a polypeptide chain and how these secondary structures themselves fold into the three-dimensional form of the protein. </a:t>
            </a:r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Clr>
                <a:srgbClr val="FF0000"/>
              </a:buClr>
            </a:pP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275856" y="382012"/>
            <a:ext cx="3305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Tertiary structure </a:t>
            </a:r>
          </a:p>
        </p:txBody>
      </p:sp>
      <p:pic>
        <p:nvPicPr>
          <p:cNvPr id="4" name="Picture 2" descr="http://images.flatworldknowledge.com/ballgob/ballgob-fig18_00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24744"/>
            <a:ext cx="338437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34000" y="4572000"/>
            <a:ext cx="3563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spiral regions represent sections of the polypeptide chain that have an α-helical structure, while the broad arrows represent β-pleated sheet structures.</a:t>
            </a:r>
          </a:p>
        </p:txBody>
      </p:sp>
    </p:spTree>
    <p:extLst>
      <p:ext uri="{BB962C8B-B14F-4D97-AF65-F5344CB8AC3E}">
        <p14:creationId xmlns:p14="http://schemas.microsoft.com/office/powerpoint/2010/main" val="208727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667" y="1772816"/>
            <a:ext cx="55587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en-US" sz="2000" dirty="0">
                <a:solidFill>
                  <a:srgbClr val="9900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domain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 is a basic structural unit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within a protein molecule.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Part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of protein that can fold into a stable structure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independently.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Arial" pitchFamily="34" charset="0"/>
                <a:cs typeface="Arial" pitchFamily="34" charset="0"/>
              </a:rPr>
              <a:t>Different domains can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possess different functions.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latin typeface="Arial" pitchFamily="34" charset="0"/>
                <a:cs typeface="Arial" pitchFamily="34" charset="0"/>
              </a:rPr>
              <a:t>Proteins can have one to many domains depending on protein 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size.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A polypeptide with 200 amino acids consists of two or more domains.</a:t>
            </a: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Domains are usually connected with relatively flexible areas of protein.</a:t>
            </a:r>
            <a:endParaRPr lang="en-US" alt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upload.wikimedia.org/wikipedia/commons/thumb/7/7a/Pyruvate_kinase_protein_domains.png/250px-Pyruvate_kinase_protein_domains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267" y="1700807"/>
            <a:ext cx="324036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10272" y="1047660"/>
            <a:ext cx="2752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Protein domain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5531131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Pyruvate kinase (a monomeric protein):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three domains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53" y="108941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Tertiary </a:t>
            </a:r>
            <a:r>
              <a:rPr lang="en-US" sz="2400" dirty="0" smtClean="0">
                <a:solidFill>
                  <a:schemeClr val="accent1"/>
                </a:solidFill>
              </a:rPr>
              <a:t>structure: </a:t>
            </a:r>
            <a:r>
              <a:rPr lang="en-US" sz="2400" dirty="0"/>
              <a:t>Describes the relationship of different domains to one another within a protein. 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 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 20-09.jpg 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5915025" cy="446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5005" y="33265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Tertiary structure is based on various types of interactions between the side-chains of the peptide </a:t>
            </a:r>
            <a:r>
              <a:rPr lang="en-US" altLang="en-US" sz="2400" dirty="0" smtClean="0"/>
              <a:t>chain.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3829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&#10;20-t05.jpg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44525"/>
            <a:ext cx="7632700" cy="613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152400"/>
            <a:ext cx="7772400" cy="4572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u="sng" smtClean="0"/>
              <a:t>Stabilizing Interactions of Tertiary Structures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1242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404664"/>
            <a:ext cx="3526160" cy="381000"/>
          </a:xfrm>
        </p:spPr>
        <p:txBody>
          <a:bodyPr>
            <a:normAutofit fontScale="90000"/>
          </a:bodyPr>
          <a:lstStyle/>
          <a:p>
            <a:r>
              <a:rPr lang="en-US" altLang="en-US" sz="2800" dirty="0">
                <a:solidFill>
                  <a:schemeClr val="accent1"/>
                </a:solidFill>
              </a:rPr>
              <a:t>Globular Proteins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280920" cy="469999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b="1" dirty="0"/>
              <a:t>Globular proteins</a:t>
            </a:r>
            <a:r>
              <a:rPr lang="en-US" altLang="en-US" sz="2800" dirty="0"/>
              <a:t> fold up into compact, spherical </a:t>
            </a:r>
            <a:r>
              <a:rPr lang="en-US" altLang="en-US" sz="2800" dirty="0" smtClean="0"/>
              <a:t>shapes.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/>
              <a:t>Their functions </a:t>
            </a:r>
            <a:r>
              <a:rPr lang="en-US" altLang="en-US" sz="2800" dirty="0" smtClean="0"/>
              <a:t>are related to cell metabolism: biosynthesis and biodegradation, transport, catalytic function.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Hydrophobic R-groups are oriented into inner part of the protein molecule, while hydrophilic R-groups are pointed towards molecule edges.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Globular proteins are </a:t>
            </a:r>
            <a:r>
              <a:rPr lang="en-US" altLang="en-US" sz="2800" dirty="0" smtClean="0">
                <a:solidFill>
                  <a:srgbClr val="FF0000"/>
                </a:solidFill>
              </a:rPr>
              <a:t>water soluble</a:t>
            </a:r>
            <a:r>
              <a:rPr lang="en-US" altLang="en-US" sz="2800" dirty="0" smtClean="0"/>
              <a:t>. </a:t>
            </a: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4174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659834"/>
            <a:ext cx="4896544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solidFill>
                  <a:schemeClr val="accent1"/>
                </a:solidFill>
              </a:rPr>
              <a:t>Example: myoglobin </a:t>
            </a:r>
            <a:endParaRPr lang="en-US" altLang="en-US" sz="2800" dirty="0" smtClean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/>
              <a:t>G</a:t>
            </a:r>
            <a:r>
              <a:rPr lang="en-US" altLang="en-US" sz="2800" dirty="0" smtClean="0"/>
              <a:t>lobular </a:t>
            </a:r>
            <a:r>
              <a:rPr lang="en-US" altLang="en-US" sz="2800" dirty="0"/>
              <a:t>protein that stores oxygen in </a:t>
            </a:r>
            <a:r>
              <a:rPr lang="en-US" altLang="en-US" sz="2800" dirty="0" smtClean="0"/>
              <a:t>muscles</a:t>
            </a: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/>
              <a:t>A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single peptide chain that is mostly </a:t>
            </a:r>
            <a:r>
              <a:rPr lang="en-US" altLang="en-US" sz="2800" dirty="0">
                <a:sym typeface="Symbol" pitchFamily="18" charset="2"/>
              </a:rPr>
              <a:t>-</a:t>
            </a:r>
            <a:r>
              <a:rPr lang="en-US" altLang="en-US" sz="2800" dirty="0" smtClean="0">
                <a:sym typeface="Symbol" pitchFamily="18" charset="2"/>
              </a:rPr>
              <a:t>helix</a:t>
            </a: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>
              <a:sym typeface="Symbol" pitchFamily="18" charset="2"/>
            </a:endParaRP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binding pocket is formed by a </a:t>
            </a:r>
            <a:r>
              <a:rPr lang="en-US" altLang="en-US" sz="2800" dirty="0" err="1"/>
              <a:t>heme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group </a:t>
            </a:r>
            <a:r>
              <a:rPr lang="en-US" altLang="en-US" sz="2800" dirty="0"/>
              <a:t>and specific amino acid side-chains that are brought into position by the tertiary structure</a:t>
            </a:r>
          </a:p>
        </p:txBody>
      </p:sp>
      <p:pic>
        <p:nvPicPr>
          <p:cNvPr id="3" name="Picture 4" descr=" 20-10.jpg 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975"/>
            <a:ext cx="4854575" cy="390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0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3124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Polypeptide Chain</a:t>
            </a:r>
          </a:p>
        </p:txBody>
      </p:sp>
      <p:graphicFrame>
        <p:nvGraphicFramePr>
          <p:cNvPr id="176132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602038" y="381000"/>
          <a:ext cx="5348287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Photo Editor Photo" r:id="rId3" imgW="7201905" imgH="8209524" progId="">
                  <p:embed/>
                </p:oleObj>
              </mc:Choice>
              <mc:Fallback>
                <p:oleObj name="Photo Editor Photo" r:id="rId3" imgW="7201905" imgH="8209524" progId="">
                  <p:embed/>
                  <p:pic>
                    <p:nvPicPr>
                      <p:cNvPr id="0" name="Picture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2038" y="381000"/>
                        <a:ext cx="5348287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345638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6588" y="2132112"/>
            <a:ext cx="2754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Peptide bond formation: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86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990600" y="1295400"/>
            <a:ext cx="7020272" cy="45720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Much or most of the polypeptide chain is parallel to a single axis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Fibrous proteins are often mechanically strong and highly cross-linked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Fibrous proteins are usually insoluble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Usually play a structural role</a:t>
            </a:r>
            <a:endParaRPr lang="en-US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730803" y="404664"/>
            <a:ext cx="2925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Fibrous proteins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6334472" cy="457200"/>
          </a:xfrm>
        </p:spPr>
        <p:txBody>
          <a:bodyPr>
            <a:normAutofit fontScale="90000"/>
          </a:bodyPr>
          <a:lstStyle/>
          <a:p>
            <a:r>
              <a:rPr lang="en-US" altLang="en-US" sz="2800" dirty="0">
                <a:solidFill>
                  <a:schemeClr val="accent1"/>
                </a:solidFill>
              </a:rPr>
              <a:t>Fibrous </a:t>
            </a:r>
            <a:r>
              <a:rPr lang="en-US" altLang="en-US" sz="2800" dirty="0" smtClean="0">
                <a:solidFill>
                  <a:schemeClr val="accent1"/>
                </a:solidFill>
              </a:rPr>
              <a:t>Proteins: Keratins</a:t>
            </a:r>
            <a:endParaRPr lang="en-US" altLang="en-US" sz="2800" dirty="0">
              <a:solidFill>
                <a:schemeClr val="accent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925" y="980728"/>
            <a:ext cx="7772400" cy="25202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 smtClean="0"/>
              <a:t>For </a:t>
            </a:r>
            <a:r>
              <a:rPr lang="en-US" altLang="en-US" sz="2400" dirty="0"/>
              <a:t>example, </a:t>
            </a:r>
            <a:r>
              <a:rPr lang="en-US" altLang="en-US" sz="2400" b="1" dirty="0">
                <a:sym typeface="Symbol" pitchFamily="18" charset="2"/>
              </a:rPr>
              <a:t>-keratins</a:t>
            </a:r>
            <a:r>
              <a:rPr lang="en-US" altLang="en-US" sz="2400" dirty="0">
                <a:sym typeface="Symbol" pitchFamily="18" charset="2"/>
              </a:rPr>
              <a:t> are fibrous proteins that make hair, fur, nails and skin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/>
              <a:t>	- hair is made of twined </a:t>
            </a:r>
            <a:r>
              <a:rPr lang="en-US" altLang="en-US" sz="2400" dirty="0" smtClean="0"/>
              <a:t>fibrils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dirty="0">
                <a:sym typeface="Symbol" pitchFamily="18" charset="2"/>
              </a:rPr>
              <a:t>	- the -helices are held together by disulfide </a:t>
            </a:r>
            <a:r>
              <a:rPr lang="en-US" altLang="en-US" sz="2400" dirty="0" smtClean="0">
                <a:sym typeface="Symbol" pitchFamily="18" charset="2"/>
              </a:rPr>
              <a:t>bonds</a:t>
            </a:r>
            <a:endParaRPr lang="en-US" altLang="en-US" sz="2400" dirty="0">
              <a:sym typeface="Symbol" pitchFamily="18" charset="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6194425" cy="340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10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0093" y="4807"/>
            <a:ext cx="4349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Fibrous proteins: Fibroin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4102" name="Picture 6" descr="Figure 1">
            <a:hlinkClick r:id="rId2" tooltip="thurj2-1-ebrahim-f1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96582"/>
            <a:ext cx="3240360" cy="191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3581" y="611396"/>
            <a:ext cx="1231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Fibroin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157192"/>
            <a:ext cx="38290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23528" y="1223402"/>
            <a:ext cx="8136904" cy="334859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Fibroins are the silk proteins. They also form the spider webs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Made with a </a:t>
            </a:r>
            <a:r>
              <a:rPr lang="en-US" altLang="he-IL" dirty="0" smtClean="0">
                <a:cs typeface="Times New Roman" pitchFamily="18" charset="0"/>
                <a:sym typeface="Symbol" pitchFamily="18" charset="2"/>
              </a:rPr>
              <a:t>-</a:t>
            </a:r>
            <a:r>
              <a:rPr lang="en-US" altLang="en-US" dirty="0" smtClean="0"/>
              <a:t>sheet structures with 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 on one face and Ala/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 on the other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Fibroins contain repeats of [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-(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-Ala-</a:t>
            </a:r>
            <a:r>
              <a:rPr lang="en-US" altLang="en-US" dirty="0" err="1" smtClean="0"/>
              <a:t>Gly</a:t>
            </a:r>
            <a:r>
              <a:rPr lang="en-US" altLang="en-US" dirty="0" smtClean="0"/>
              <a:t>)8]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The </a:t>
            </a:r>
            <a:r>
              <a:rPr lang="en-US" altLang="he-IL" dirty="0" smtClean="0">
                <a:cs typeface="Times New Roman" pitchFamily="18" charset="0"/>
                <a:sym typeface="Symbol" pitchFamily="18" charset="2"/>
              </a:rPr>
              <a:t>-</a:t>
            </a:r>
            <a:r>
              <a:rPr lang="en-US" altLang="en-US" dirty="0" smtClean="0"/>
              <a:t>sheet structures stack on top of each other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Bulky regions with </a:t>
            </a:r>
            <a:r>
              <a:rPr lang="en-US" altLang="en-US" dirty="0" smtClean="0">
                <a:solidFill>
                  <a:srgbClr val="FF0000"/>
                </a:solidFill>
              </a:rPr>
              <a:t>valine</a:t>
            </a:r>
            <a:r>
              <a:rPr lang="en-US" altLang="en-US" dirty="0" smtClean="0"/>
              <a:t> and </a:t>
            </a:r>
            <a:r>
              <a:rPr lang="en-US" altLang="en-US" dirty="0" smtClean="0">
                <a:solidFill>
                  <a:srgbClr val="FF0000"/>
                </a:solidFill>
              </a:rPr>
              <a:t>tyrosine</a:t>
            </a:r>
            <a:r>
              <a:rPr lang="en-US" altLang="en-US" dirty="0" smtClean="0"/>
              <a:t> interrupt the </a:t>
            </a:r>
            <a:r>
              <a:rPr lang="en-US" altLang="he-IL" dirty="0" smtClean="0">
                <a:cs typeface="Times New Roman" pitchFamily="18" charset="0"/>
                <a:sym typeface="Symbol" pitchFamily="18" charset="2"/>
              </a:rPr>
              <a:t>-</a:t>
            </a:r>
            <a:r>
              <a:rPr lang="en-US" altLang="en-US" dirty="0" smtClean="0"/>
              <a:t>sheet and allow the stretchiness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en-US" altLang="en-US" dirty="0" smtClean="0"/>
          </a:p>
          <a:p>
            <a:pPr>
              <a:lnSpc>
                <a:spcPct val="90000"/>
              </a:lnSpc>
              <a:buFontTx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10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llagen triple hel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707" y="109339"/>
            <a:ext cx="22479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4800" y="865257"/>
            <a:ext cx="63554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sz="2000" dirty="0">
                <a:latin typeface="Arial" pitchFamily="34" charset="0"/>
                <a:cs typeface="Arial" pitchFamily="34" charset="0"/>
              </a:rPr>
              <a:t>Collagen is formed from </a:t>
            </a:r>
            <a:r>
              <a:rPr lang="en-US" altLang="en-US" sz="2000" dirty="0" err="1">
                <a:latin typeface="Arial" pitchFamily="34" charset="0"/>
                <a:cs typeface="Arial" pitchFamily="34" charset="0"/>
              </a:rPr>
              <a:t>tropocollagen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 subunits. The triple helix in </a:t>
            </a:r>
            <a:r>
              <a:rPr lang="en-US" altLang="en-US" sz="2000" dirty="0" err="1">
                <a:latin typeface="Arial" pitchFamily="34" charset="0"/>
                <a:cs typeface="Arial" pitchFamily="34" charset="0"/>
              </a:rPr>
              <a:t>tropocollagen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 is highly extended and strong. 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31883" y="1868031"/>
            <a:ext cx="621560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1AECF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sz="2000" dirty="0">
                <a:latin typeface="Arial" pitchFamily="34" charset="0"/>
                <a:cs typeface="Arial" pitchFamily="34" charset="0"/>
              </a:rPr>
              <a:t>Features: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Three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separate polypeptide chains arranged as a left-handed helix (note that an a-helix is right-handed).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3.3 residues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per turn 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Each </a:t>
            </a:r>
            <a:r>
              <a:rPr lang="en-US" altLang="en-US" sz="2000" dirty="0">
                <a:latin typeface="Arial" pitchFamily="34" charset="0"/>
                <a:cs typeface="Arial" pitchFamily="34" charset="0"/>
              </a:rPr>
              <a:t>chain forms hydrogen bonds with the other two: </a:t>
            </a:r>
            <a:r>
              <a:rPr lang="en-US" altLang="en-US" sz="2000" u="sng" dirty="0">
                <a:latin typeface="Arial" pitchFamily="34" charset="0"/>
                <a:cs typeface="Arial" pitchFamily="34" charset="0"/>
              </a:rPr>
              <a:t>STRENGTH</a:t>
            </a:r>
            <a:r>
              <a:rPr lang="en-US" altLang="en-US" sz="2000" u="sng" dirty="0" smtClean="0"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2819400" y="3846441"/>
            <a:ext cx="6089714" cy="2808312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Nearly one residue out of three is </a:t>
            </a:r>
            <a:r>
              <a:rPr lang="en-US" altLang="en-US" sz="2000" dirty="0" err="1" smtClean="0">
                <a:latin typeface="Arial" pitchFamily="34" charset="0"/>
                <a:cs typeface="Arial" pitchFamily="34" charset="0"/>
              </a:rPr>
              <a:t>Gly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en-US" sz="2000" dirty="0" err="1" smtClean="0">
                <a:latin typeface="Arial" pitchFamily="34" charset="0"/>
                <a:cs typeface="Arial" pitchFamily="34" charset="0"/>
              </a:rPr>
              <a:t>Proline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 content is unusually high </a:t>
            </a:r>
          </a:p>
          <a:p>
            <a:pPr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Many modified amino acids present: 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4-hydroxyproline 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3-hydroxyproline 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5-hydroxylysine </a:t>
            </a:r>
          </a:p>
          <a:p>
            <a:pPr>
              <a:buFont typeface="Wingdings" pitchFamily="2" charset="2"/>
              <a:buChar char="Ø"/>
            </a:pP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Pro and </a:t>
            </a:r>
            <a:r>
              <a:rPr lang="en-US" altLang="en-US" sz="2000" dirty="0" err="1" smtClean="0">
                <a:latin typeface="Arial" pitchFamily="34" charset="0"/>
                <a:cs typeface="Arial" pitchFamily="34" charset="0"/>
              </a:rPr>
              <a:t>HydroxyPro</a:t>
            </a:r>
            <a:r>
              <a:rPr lang="en-US" altLang="en-US" sz="2000" dirty="0" smtClean="0">
                <a:latin typeface="Arial" pitchFamily="34" charset="0"/>
                <a:cs typeface="Arial" pitchFamily="34" charset="0"/>
              </a:rPr>
              <a:t> together make 30% of amino acids. </a:t>
            </a:r>
            <a:endParaRPr lang="en-US" alt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419600"/>
            <a:ext cx="26260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Collagen amino </a:t>
            </a:r>
          </a:p>
          <a:p>
            <a:r>
              <a:rPr lang="en-US" sz="2400" dirty="0" smtClean="0">
                <a:solidFill>
                  <a:schemeClr val="accent1"/>
                </a:solidFill>
              </a:rPr>
              <a:t>acid composition: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166952"/>
            <a:ext cx="7372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Fibrous proteins: </a:t>
            </a:r>
            <a:r>
              <a:rPr lang="en-US" altLang="en-US" sz="2800" dirty="0"/>
              <a:t>Collagen </a:t>
            </a:r>
            <a:r>
              <a:rPr lang="en-US" altLang="en-US" sz="2800" dirty="0" smtClean="0"/>
              <a:t>is a </a:t>
            </a:r>
            <a:r>
              <a:rPr lang="en-US" altLang="en-US" sz="2800" dirty="0"/>
              <a:t>Triple </a:t>
            </a:r>
            <a:r>
              <a:rPr lang="en-US" altLang="en-US" sz="2800" dirty="0" smtClean="0"/>
              <a:t>Helix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091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3367"/>
            <a:ext cx="7411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Covalent cross-links in collagen: alteration of mechanical properties of collagen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143000"/>
            <a:ext cx="5690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Catalyzed by </a:t>
            </a:r>
            <a:r>
              <a:rPr lang="en-US" sz="2800" dirty="0" err="1" smtClean="0"/>
              <a:t>lysyl</a:t>
            </a:r>
            <a:r>
              <a:rPr lang="en-US" sz="2800" dirty="0" smtClean="0"/>
              <a:t> amino oxidase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8610600" cy="447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2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41400" y="1484784"/>
            <a:ext cx="835292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</a:rPr>
              <a:t>1.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Compact protein structure		Extended protein structure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8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2. Soluble in water (or in lipid 		Insoluble in water (or in lipid bilayers) 					bilayers)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8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3. Secondary structure is</a:t>
            </a:r>
            <a:r>
              <a:rPr lang="bg-BG" altLang="en-US" sz="1800" b="1" dirty="0" smtClean="0">
                <a:latin typeface="Arial" pitchFamily="34" charset="0"/>
                <a:cs typeface="Arial" pitchFamily="34" charset="0"/>
              </a:rPr>
              <a:t> а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complex 	Secondary structure is simple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with a mixture of a-helix, b-sheet 		with predominant one type only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and loop structures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4. Quaternary structure is held 		Quaternary structure is usually together by noncovalent forces		held together by covalent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bridges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sz="1800" b="1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5. Functions in all aspects of 		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Structural function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metabolism 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(enzymes, transport, 	</a:t>
            </a:r>
            <a:r>
              <a:rPr lang="en-GB" alt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(tendons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, bones, muscle, immune protection, hormones, </a:t>
            </a:r>
            <a:r>
              <a:rPr lang="en-GB" altLang="en-US" sz="1800" b="1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en-GB" altLang="en-US" sz="1800" b="1" dirty="0" smtClean="0">
                <a:latin typeface="Arial" pitchFamily="34" charset="0"/>
                <a:cs typeface="Arial" pitchFamily="34" charset="0"/>
              </a:rPr>
              <a:t>). 	ligaments, hair, skin)</a:t>
            </a:r>
            <a:endParaRPr lang="en-US" altLang="en-US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3528" y="620688"/>
            <a:ext cx="84241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GB" altLang="en-US" sz="3200" b="1" dirty="0">
                <a:solidFill>
                  <a:schemeClr val="accent1"/>
                </a:solidFill>
                <a:latin typeface="Arial" pitchFamily="34" charset="0"/>
              </a:rPr>
              <a:t>Globular  </a:t>
            </a:r>
            <a:r>
              <a:rPr lang="en-GB" altLang="en-US" sz="3200" b="1" dirty="0" smtClean="0">
                <a:solidFill>
                  <a:schemeClr val="accent1"/>
                </a:solidFill>
                <a:latin typeface="Arial" pitchFamily="34" charset="0"/>
              </a:rPr>
              <a:t>proteins     vs    Fibrous proteins</a:t>
            </a:r>
            <a:endParaRPr lang="en-US" altLang="en-US" sz="3200" b="1" dirty="0">
              <a:solidFill>
                <a:schemeClr val="accent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5634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Quaternary structure of proteins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68760"/>
            <a:ext cx="7992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Monomeric proteins</a:t>
            </a:r>
            <a:r>
              <a:rPr lang="en-US" sz="2800" dirty="0" smtClean="0"/>
              <a:t>:</a:t>
            </a:r>
          </a:p>
          <a:p>
            <a:endParaRPr lang="en-US" sz="2800" dirty="0" smtClean="0"/>
          </a:p>
          <a:p>
            <a:r>
              <a:rPr lang="en-US" sz="2800" dirty="0" smtClean="0"/>
              <a:t> – built of a single polypeptide chain.</a:t>
            </a:r>
          </a:p>
          <a:p>
            <a:endParaRPr lang="en-US" sz="2800" dirty="0" smtClean="0"/>
          </a:p>
          <a:p>
            <a:r>
              <a:rPr lang="en-US" sz="2800" dirty="0" err="1" smtClean="0">
                <a:solidFill>
                  <a:schemeClr val="accent1"/>
                </a:solidFill>
              </a:rPr>
              <a:t>Oligomeric</a:t>
            </a:r>
            <a:r>
              <a:rPr lang="en-US" sz="2800" dirty="0" smtClean="0">
                <a:solidFill>
                  <a:schemeClr val="accent1"/>
                </a:solidFill>
              </a:rPr>
              <a:t> proteins</a:t>
            </a:r>
            <a:r>
              <a:rPr lang="en-US" sz="2800" dirty="0" smtClean="0"/>
              <a:t>:</a:t>
            </a:r>
          </a:p>
          <a:p>
            <a:endParaRPr lang="en-US" sz="2800" dirty="0" smtClean="0"/>
          </a:p>
          <a:p>
            <a:r>
              <a:rPr lang="en-US" sz="2800" dirty="0" smtClean="0"/>
              <a:t> – built of more than one polypeptide chains called subunits or monomers.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5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09600" y="533400"/>
            <a:ext cx="7772400" cy="579120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b="1" dirty="0" smtClean="0"/>
              <a:t>Quaternary structure</a:t>
            </a:r>
            <a:r>
              <a:rPr lang="en-US" altLang="en-US" sz="2800" dirty="0" smtClean="0"/>
              <a:t> describes the joining of two or more polypeptide </a:t>
            </a:r>
            <a:r>
              <a:rPr lang="en-US" altLang="en-US" sz="2800" b="1" dirty="0" smtClean="0"/>
              <a:t>subunits.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The subunits each have their own tertiary structure.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Bonds – non-covalent interactions.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Subunits can either function independently or work co-operatively.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800" dirty="0" smtClean="0"/>
              <a:t>Dissociation of a subunit results in loss of function.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5442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 20-12.jpg                                                      000329EDPlatinum_IPL                   BA1A60C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98" y="3012375"/>
            <a:ext cx="4506913" cy="361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57673" y="260648"/>
            <a:ext cx="7416824" cy="262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solidFill>
                  <a:schemeClr val="accent1"/>
                </a:solidFill>
              </a:rPr>
              <a:t>For </a:t>
            </a:r>
            <a:r>
              <a:rPr lang="en-US" altLang="en-US" sz="2800" dirty="0" smtClean="0">
                <a:solidFill>
                  <a:schemeClr val="accent1"/>
                </a:solidFill>
              </a:rPr>
              <a:t>example: </a:t>
            </a:r>
            <a:r>
              <a:rPr lang="en-US" altLang="en-US" sz="2800" dirty="0">
                <a:solidFill>
                  <a:schemeClr val="accent1"/>
                </a:solidFill>
              </a:rPr>
              <a:t>H</a:t>
            </a:r>
            <a:r>
              <a:rPr lang="en-US" altLang="en-US" sz="2800" dirty="0" smtClean="0">
                <a:solidFill>
                  <a:schemeClr val="accent1"/>
                </a:solidFill>
              </a:rPr>
              <a:t>emoglobin 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A globular protein that consists of four subunits (2</a:t>
            </a:r>
            <a:r>
              <a:rPr lang="el-GR" altLang="en-US" sz="2000" dirty="0" smtClean="0"/>
              <a:t>α</a:t>
            </a:r>
            <a:r>
              <a:rPr lang="en-US" altLang="en-US" sz="2000" dirty="0" smtClean="0"/>
              <a:t> and 2</a:t>
            </a:r>
            <a:r>
              <a:rPr lang="el-GR" altLang="en-US" sz="2000" dirty="0" smtClean="0"/>
              <a:t>β</a:t>
            </a:r>
            <a:r>
              <a:rPr lang="en-US" altLang="en-US" sz="2000" dirty="0" smtClean="0"/>
              <a:t>, of two different types (</a:t>
            </a:r>
            <a:r>
              <a:rPr lang="el-GR" altLang="en-US" sz="2000" dirty="0" smtClean="0"/>
              <a:t>α</a:t>
            </a:r>
            <a:r>
              <a:rPr lang="en-US" altLang="en-US" sz="2000" dirty="0" smtClean="0"/>
              <a:t> and </a:t>
            </a:r>
            <a:r>
              <a:rPr lang="el-GR" altLang="en-US" sz="2000" dirty="0" smtClean="0"/>
              <a:t>β</a:t>
            </a:r>
            <a:r>
              <a:rPr lang="en-US" altLang="en-US" sz="2000" dirty="0" smtClean="0"/>
              <a:t>)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Each subunit contains a </a:t>
            </a:r>
            <a:r>
              <a:rPr lang="en-US" altLang="en-US" sz="2000" dirty="0" err="1" smtClean="0"/>
              <a:t>heme</a:t>
            </a:r>
            <a:r>
              <a:rPr lang="en-US" altLang="en-US" sz="2000" dirty="0" smtClean="0"/>
              <a:t> group for O</a:t>
            </a:r>
            <a:r>
              <a:rPr lang="en-US" altLang="en-US" sz="2000" baseline="-25000" dirty="0" smtClean="0"/>
              <a:t>2</a:t>
            </a:r>
            <a:r>
              <a:rPr lang="en-US" altLang="en-US" sz="2000" dirty="0" smtClean="0"/>
              <a:t> binding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Binding O</a:t>
            </a:r>
            <a:r>
              <a:rPr lang="en-US" altLang="en-US" sz="2000" baseline="-25000" dirty="0" smtClean="0"/>
              <a:t>2 </a:t>
            </a:r>
            <a:r>
              <a:rPr lang="en-US" altLang="en-US" sz="2000" dirty="0" smtClean="0"/>
              <a:t>to one </a:t>
            </a:r>
            <a:r>
              <a:rPr lang="en-US" altLang="en-US" sz="2000" dirty="0" err="1" smtClean="0"/>
              <a:t>heme</a:t>
            </a:r>
            <a:r>
              <a:rPr lang="en-US" altLang="en-US" sz="2000" dirty="0" smtClean="0"/>
              <a:t> facilitates </a:t>
            </a:r>
            <a:r>
              <a:rPr lang="en-US" altLang="en-US" sz="2000" dirty="0"/>
              <a:t>O</a:t>
            </a:r>
            <a:r>
              <a:rPr lang="en-US" altLang="en-US" sz="2000" baseline="-25000" dirty="0"/>
              <a:t>2 </a:t>
            </a:r>
            <a:r>
              <a:rPr lang="en-US" altLang="en-US" sz="2000" dirty="0" smtClean="0"/>
              <a:t>binding by other subunits</a:t>
            </a:r>
          </a:p>
          <a:p>
            <a:pPr marL="342900" indent="-34290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/>
              <a:t>Replacement of even one amino acid in primary structure with another amino acid is critical for the function of the protein.  </a:t>
            </a:r>
            <a:endParaRPr lang="en-US" altLang="en-US" sz="2000" dirty="0"/>
          </a:p>
        </p:txBody>
      </p:sp>
      <p:sp>
        <p:nvSpPr>
          <p:cNvPr id="4" name="AutoShape 2" descr="Image result for sickle cell anemi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636912"/>
            <a:ext cx="2752081" cy="17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Image result for sickle cell anem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53136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66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tokresource.org/tok_classes/biobiobio/biomenu/carbs_lipids_proteins/figure-09-0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52851"/>
            <a:ext cx="6967099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88640"/>
            <a:ext cx="780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Structural organization of </a:t>
            </a:r>
            <a:r>
              <a:rPr lang="en-US" sz="2800" dirty="0" smtClean="0">
                <a:solidFill>
                  <a:schemeClr val="accent1"/>
                </a:solidFill>
              </a:rPr>
              <a:t>proteins: Summary</a:t>
            </a:r>
            <a:endParaRPr 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3405" y="159439"/>
            <a:ext cx="5622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Characteristics of peptide bond: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284984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Covalent,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strong bond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Partial double bond character (distance is 1.32 Å (angstroms) which is midway in a single bond 1.49 Å and a double bond 1.27Å)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Rigid and planar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Prevailing trans configuration of neighboring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carbon atoms.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Side chains are free to rotate on either site of the peptide bond.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7" descr="Image result for trans and cis conformation of peptide bond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29718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66800"/>
            <a:ext cx="402125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19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066800"/>
            <a:ext cx="7620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4820" y="404664"/>
            <a:ext cx="5941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Typical bonds in protein molecules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760286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Covalent bonds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9126" y="4535542"/>
            <a:ext cx="3453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Non-covalent bonds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755345" y="1360736"/>
            <a:ext cx="2355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Peptide bond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55345" y="2420888"/>
            <a:ext cx="2603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Disulfide bond</a:t>
            </a:r>
            <a:endParaRPr lang="en-US" sz="2800" dirty="0"/>
          </a:p>
        </p:txBody>
      </p:sp>
      <p:cxnSp>
        <p:nvCxnSpPr>
          <p:cNvPr id="8" name="Straight Arrow Connector 7"/>
          <p:cNvCxnSpPr>
            <a:endCxn id="5" idx="1"/>
          </p:cNvCxnSpPr>
          <p:nvPr/>
        </p:nvCxnSpPr>
        <p:spPr>
          <a:xfrm flipV="1">
            <a:off x="3963257" y="1622346"/>
            <a:ext cx="792088" cy="3144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976239" y="1936800"/>
            <a:ext cx="796032" cy="765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55345" y="3607904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Hydrogen bond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978963" y="4535542"/>
            <a:ext cx="19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Ionic bond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359301" y="5733256"/>
            <a:ext cx="4389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Hydrophobic interactions</a:t>
            </a:r>
            <a:endParaRPr lang="en-US" sz="2800" dirty="0"/>
          </a:p>
        </p:txBody>
      </p:sp>
      <p:cxnSp>
        <p:nvCxnSpPr>
          <p:cNvPr id="17" name="Straight Arrow Connector 16"/>
          <p:cNvCxnSpPr>
            <a:stCxn id="4" idx="3"/>
          </p:cNvCxnSpPr>
          <p:nvPr/>
        </p:nvCxnSpPr>
        <p:spPr>
          <a:xfrm flipV="1">
            <a:off x="3992315" y="4005064"/>
            <a:ext cx="76303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3"/>
            <a:endCxn id="12" idx="1"/>
          </p:cNvCxnSpPr>
          <p:nvPr/>
        </p:nvCxnSpPr>
        <p:spPr>
          <a:xfrm>
            <a:off x="3992315" y="4797152"/>
            <a:ext cx="9866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4" idx="3"/>
            <a:endCxn id="15" idx="1"/>
          </p:cNvCxnSpPr>
          <p:nvPr/>
        </p:nvCxnSpPr>
        <p:spPr>
          <a:xfrm>
            <a:off x="3992315" y="4797152"/>
            <a:ext cx="366986" cy="11977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5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91" y="590238"/>
            <a:ext cx="5544616" cy="611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://upload.wikimedia.org/wikipedia/commons/thumb/8/8c/Disulfide_Bridges_%28SCHEMATIC%29_V.1.svg/150px-Disulfide_Bridges_%28SCHEMATIC%29_V.1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01008"/>
            <a:ext cx="14287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data:image/jpeg;base64,/9j/4AAQSkZJRgABAQAAAQABAAD/2wCEAAkGBw4ODw8QDg8PEBAQEBAQEBUUDw8RDxEQFhQXFhURGBQYHSggGR0mGxcVLTIhJSstLi4uGB8zODMsNzQtLisBCgoKDg0OGg8QFzQkHCQsLCwsNDQsLCwsLCwsLDQsLCwsLCwsLCwsLDQsLCwsLCwsLCwsLCwsLCwsLCwsLCwsLP/AABEIAKsBJwMBIgACEQEDEQH/xAAbAAEAAwEBAQEAAAAAAAAAAAAABAUGAwECB//EAEcQAAICAgEDAgMGAQYHEQAAAAECAAMEERIFEyEiMQZBURQjMmFxgZEkUpKTodMHFTNCYnKUFhc0RFNUY3N0orGzwcPR0vD/xAAWAQEBAQAAAAAAAAAAAAAAAAAAAQL/xAAcEQEBAQEBAQEBAQAAAAAAAAAAARECIRIxA0H/2gAMAwEAAhEDEQA/AP2+IiVSIiAiIgJCq6tjutDrZtclzXSeL+twruR7ePTW/k69v0k2Ynovwp2XwPU/fxb7Mi9Tk5D1Cu6vKrUpWx4A8mHsBoA/vEbaIiVSIiAiIgIiICIiAiIgIiICVmT1ymr7WG5bw6xbZ+H1KULgLs+TofPUs5lOufCuLkW5L5FWPZbm1jHod8dLHoZaLPVyPkDwT415ElRqKLQ6K43plVhv30Rufc541fBEUnZVFXftvQ1udJVIiICIiAiIgIiICIiAiIgIiICIma6tZljqmMuMa9HBy2dbWtFZ1djgEBf87yfP0JhLWlkXAyLLO53KjXxdlXZB5KPnMbV1kp0oU2i3v3YeWFsB9JtSu52VTy5+Avvr5jzuffRrsyrNxsWzncaMG812M7KmRS1mP2mdtEdxQrg+NnW/HKTU+m5kGlf5Xefrj436eHv/AP37z1LsrY3RUBvyftBOh+nbmN+Hnw+WNzDv1juv9p4lxcLdOLDcflj6/Dv064cdnUGt/PC42BsbO9DY2de/iQO7nf8AI4v+02/3UymSMUX5oz8d7ct762xQqWNY1YSvtCi4AcONgfZ2OJ2TrcautzzXfHY5a3rY3r66juLy48l5a3rY5a+up+dZFK9nKqepz1h8q80WdhzYCbmOLaLtaFa1dvfnQAIPnYK2hexbSaH/AMbtmO9dnYcvz+0E1Xi7Wu0KuO/OtKV1vwWp9P0eJxTGVXLg2Enfg22Mnn6KTofwnaVoiIgIiICeEge5A+X7z2UPxpj3W41a0Eiz7XhMCE7nEDIQlivzAHk/kISr3kPbY2Pf6iQTfd9oAHa+z8WDNz9Qt2oCka9/J8b/APSZn7TlYF3ULrx9p2uO/IL2AyJW/Lio5ciP4DfkgeZWv0zKrY201WWVZfVq7MhAPKcM1Hry18/h7Y036IfkZnU1+jyt6tk1124fOxE3e2uTqpP3No8bPnyR7fWdCMz5Njf0Lf8A7TM9R+6yMs5uI+Ucmimujt0GxLAFcNij37fq23q0PXvfg6pa2kj52dRjpzyLa6U3rlY6ou/psmRK6MzioWzHrUKukNNljJ6R6efcHLR+epV9QpyKczHyrajlIlGRSTRVp6Wdq2DCpmOwQhBIOxoeNEwurfL63h0qj25VCJYOVbNagV11vkp35GvnPc7rWJjhDfkU1hxyQtYoDL42w/LyPPt5mbwa78W85DdOsCX44Ra6O3Y2OwutsNTDkAOfcUkjY5BgT7E8OhYWT09i9uHbf3sZFUU9p2oK23P9kIYgcQLRojx4behrbU2tyjhgGUgqQCCDsEH2IM9lL8OdHFGJi13Vp3akHgaYVHZYVqfou9Aj6S6lUiIhSIiAiIgIiICIiAiIgRW6fSbVuKbsXyp22geJXlx3rlxZhy1vR1JWoiAkKon7VcNnXYxjr5eXv/8AiTZlOkZGVcKuoHIoRMjSGlqwAKQ1nbrWze+6C3nfgkkaHgiVLWriYronxdddX0l7q3pXJpNmTbYiJQ2sZrSUbl6RyG/PyBmxx8iu1Q9TpYh2AysGUkHRGx+cpLrpERCkREBERAREQEREDlkY1doAtrSwA8gGUMAfqN/OdYiAlf1Ife4X/aH/AH/k10sJl+oM+Rk5avltirhV1WVce0OPNHJyX5A7Xwy68Dw37SpWoiYPK69nCnqRrBtSq2oJeLEr7atRQx1URv3Zjr/S1Nji9SptssqQtzr8sCjpscivJSwAYbVhsfSNNS4iJVIiICIiAiIgIiICIiAiIgIiICIiAmfxuh4q5tjCo+hEyEHduNK3Wtatli0lu2rEL7hd+pvqd6CUONnlsu51QFdChtWr3U7JtY2NWfIUltD3PsdaPiVZzb+RLt6HR2KqKh2hj1mvGYDmaB2zUCA+wxCkj1bknpmEMeoVg8tFmJ87ZmYsWOySSSfJJ8yJg9dpv+zCtkY31mwhbEZq/QG0QP11LWPDri832YRESoREQEREBERAREQEREBKfrnTse63DN1NVh7xQl61Y8BVa4XZ+XJVP7S4lD13Pau6ofdoKh3lawstdrlbK+yHHhTpt7P1Hj31KvPF7uRcHFqIcGtNWHdg4rpzoDbD5+APf6CcMDpiUNa6s7G5y78yrHZJOuWt6G9AEkAaAkxTsA/UAz2MQiIlCIiAiIgIiICIiAiIgIiICIiAiIgJUWdEL2K9lisqWNYm6h3hsMOBt3+Ecj40PAA3LeRh1Cg2doWp3NkceQ3sDZX9dfKSt8ddTflwxek11DGC/wDF04A8QCw4cPP8AZYTmuRWeGnU9wbTTA8xrex9fE6Ss9dW3aREQhERARM/1nq+RTf2609IVD/kLrOfLnzYMvgcOKnj7ty19JS5HX+ptSWNFmNbZQSQKLruzeO9qhQv4idJ957e31Ems63UTDZPXOpu9qpVYqVs5X+S2h7B28kCsnfj1pQeQ/n/ACndOsdWexlWgKNsSTjW/dcRcRVtmAs5cK/Uvj1fmI2H02UTnjWFkRmUqzIrMp91JGyP2nSVoiIgJW9Twg7r95aneHYcKVKlAtjezA6PuNjR8/kJZSs6tmpU1W+R4MbX4ozcK+DrzbQ8DZ/sP0krf893xY1oFUKo0FAA/IAaE+p4CD5HkHyJ7KwREQERPCQPfxA9icsvJrpRrLXVEQbZmOgBOGH1THv49mwPyFhGt+OBUOp/mkFh4PmBMiR682tgpDfjZkXfgllLAj/umd3cKCWIAAJJJ0AB7kmQexOWVk101vbawSutS7sTpVUDZYn6akTF61jWo7izgEYI4tVqWRiAVBVwCNggj6yiwiAYgIiICIiAiIgJnRj2reqpVaoN1juD2rMXgdk2qx9aMd+3jyW8EeZopCrb+VWD/oKT+f47ZLG+O/nfP1V9I6TdUOn83tbtVFbFbs8a27QHjioJ8+PczQxEH9O73dpERKwSt61bkrw+zKx/Fz411PrWtfjsTXz9t/tLKIRmxk9R/m5H7Y2GP/HInycjqP8ANyf9nwP7+fPxFb1RLHOLs0g0jQRCwUpabHX0sWIdaRrXs7fqIdWV1VchLLa72CK63VrWpqCmyniazvbsV5H3OvUPHtMs4njI6j81yv6jp/8Afz6W7qHzTK/qunj/AN6Vgu6tclfdXIqcNQ1iJXSE4EV8hz2STs2ch8gPl4LdcQ9Xd0rY2VKdi48KSKl5KKzSSDyJTny5b0dagxNLdQbX/DV0wb019MBIB8qdufB/IAzSSN01rTRSbxq41p3R48WcRy9vz3JMsmNSEREqkpOt47tYpRV5unaqdb2ptFg5vpteHXXnWjrTePMu5B6iPvMT8sg/+RbJZrXHd4uxMrBCgMdkAbP1OvJn1ESskREBIHWcJ76mRLHrJ1+Ht6byD55Kfp8pPiRFX1qq8YrrjouTcChQW8NFg4PMjwCV9wPHlR+srekdC8o91ditu9rjZaputuftDuk1aXWq9aGtBR4mmiMa5t5uxD6Xh9mpazo8WsK+SdAuxHk/PRnz1nAOTRZUHdC6OoKuy+WUgb17jzJ0Rh1fq23/AFAzce1ca1Mfjbb237YvdmRrCPAdjs8dykw+gZHEPZ/l+bPYzZLsby1YTkWRF4aA0FA1on23uaqIs046vN2OOFQKqq6xrVaIg1vXpAHzJPyidolS3bpERAREQERPAwO9EHR0fyOgdfwI/jA9mS6VbZaEznzBW1mS+OaitRpNa3vUuOPHPueN73+LfjXia2UdXScYdQewUVh+0tobiN91mdGf/WKgDciVn+jfFmVZV0Rsit6kyVLZVz/ZxVaBg3XFhxYlPUgb2HgEflNtiZVdy8q2DAEqfcEMPdSD5B/IyLb0ag011IoqFClccoF5Y5NbVck2CAQjMPb5zr0vBXGrFaszaLMSwXkxJ2SSB5Oz7nyY0S4iJVIiICIiAiIgIiJAiJ8NcoYIWHJgWA35IBAJ/tH8ZR9zIdavxmzMhM/KfHrqxqrccDJfGXRNndvVlYcnBCj58fT4HLzr5X9UqRnxeSq2sj5qDr7qzXv+YH8JKlYzI6z1DsdTakGyqsUsLbb3oyqgcalm1SK9A+SdbXyT4E2uH1Su62ypQ4srHIhkZdryK8hv3G1Oj8/cePMlmpTy9K+r8Xgerxrz9fEi4HS6cdrWqDg3Oz2crbH2xJJPqJ17/sNAeISSpsRErRERAREQEREBERAREQEREBK/M6vVTkU49h4m6q61XZlWsdtqwVJJ9z3Br/VMsJV5/Ra8jKovtCOtNV9fBq1cMbGrIfZ9tdv6f50lSvcPrVd2K+UitwXvnW1JYVM6kgg688Dr9RIHw11TEtKtSLEszBbcyODyreoVJZW3yUjkv678eNSG/wAN31iqimxxTvJFhDcaRXd3yV7QYeVNia8NvgPwe8l0/CVSZdWTz2FxWx7a+P3drkVAX+/pbjUAffYC/TzPU9aOZ7C6pZdkd6rFdsdnbE7osXl93Y6tb2iN8OYYb3v5615lmOj4o19xX4Ox6fnKfD6RdVeMdMoriI7ZYrWorcS9rOaTfz818yx1x3rQ3qVfWmlHldcu7l6YuKchcbiLj3VRy5UOa6lIPNgpU+So8gb99Tf8S4n/ADan+rWV2V8O2crvsuScanIVVvRatuOKCvlTYGHabgFG9N+EEAHzBdcsz4mtRci9MXniYrOLrO6BaRWPvnrq0eQTyCCQSVOh7bZHxPYK78mvHD4WO9i2Wd3VzCs6ssSrj5VTy9yCeJ0PbfuV8Lu4vpTLZMPJZ2vq7QNnr/yq13bBQOdk7BO2OiIyfhZnF1K5TJhZDs9tHaQt6zuxEt36UY72NE+o6I+U2p6v1vUtxHLf/V2cf6Wtf2zrETTRERAREQEq/iTq32HGOQVDBbcZG2SAFtvrqZ/A+QcnXz1LSROq9PTKq7VhYL3KbfGt8qrUtX3/ANJBJRA6V8Q1ZWVk0UlWropxreY5DbWvcpTRA9hUvn/SlLkfEyJkZfcxUF2NZ28ZyR9/VypW0791ZS6+PoR+cteu/Dwva61ArW3VVUsHbSKtfeKOvpb1A3sfII8D2PmeZHwljXU9q4uzfaK8oup4sL1CAlffSnh5B34JkZ9Wz9Sx12DfSCPB3ag0f4ylzs7Iycg1YP2YjFWq82Wc3SyywWKtS8GGvAO2O/xDwfM0HYr/AJif0VlJ1rpCNdXZXZfQ9xXGtNLqncqAsdQQVOiCW0w0RyPmUurJOp0gL3raarCql0a6vaMQNr7+f1lf1HrLvdRjYL47W3JdabH3bVXVSaw3pRgWYm1NDY+Z/I2uNg01IlddaqlaLWg0PSigBR+wAkXqfRq7zW4eyi2ot27Kiq2KHADr5BBU6XYIP4QfcCKeq0dS6hZauKgxKr0p717stt1PFrHrqCIHUjlwYnben28+4jYHxBmZtjY+OMem7Hr5ZTWJZdX3O9dSErCup1uhzsnwCo1verD/AHLUKKzTbkU21h1NqWA3Wh35uLC4IfbEnyPB9tQPhXHTt9h8jHeus1Gyu37y1CxciwsDzPIseR8guxBGzuemVM+H+pHLx1tZQjhrarFBJUW1WNVZxJ915KdH6aljI/T8KvGqSmleNdY4qNlj+ZLHySTsknySSZImlhERCkREBERAREQEREBERAREQErFvr+0d4WV9pkGOG5rxNwtZe0PP4t7Gvr4lnMLifDeYldLG7I0vVrMg45+y9laTmWOHB4c9cSG1z9z7fKZqVuoiJpSIiAiIgIiICIiAiIgIiICVubej3LUHUWY5qyrVO/FLC1Vb2+ZR/6JllM11L4ZGTnZF9pfg+Dj49fDIvpbuJZkM3IVsNjVia3v5/vKlaDEyUurrtrPKu1FsQ+fKMAVP8CJ1kD4fxHx8PEot4mynGoqfidrzStVbR+mwZPlv6T8IiIUiIgIiICIiAiIgIiICIiAiIgIiV3XOtU4SI93NjZYKqq60Nl1th2QiIPJOgT+QECxiVfS/iDGyULK5qZe53K7h2r6+3ruckbyAOS+fb1Dz5n1kdfwa+5yy8flVSb3UXVmxaQvLucAd8dfP84/U1ZRKvE+IsG4Y/byqCcqsWY6m1FttQ/NayeR9jvx40Zzr+J8ArUbMrHpa7XbSy+hbW2xRdLy87KnWvpBq4iQ6erYr3vjJkUNkVjdlS2obkHjyyA7HuP4iTIUiIgIiICIiAiIgIiICJmT8Vu2RbXRg5F9FGQuNdchT02njyK1fidV5Dkw9vPvJVvxf01KxY2SgQ12WA6ffFLBU3jWwe4wXXuSdSamryJk834+w0KCsWWF8bMyFJSytFOMu3rsLLtD+o8fP3G5VPxp09rK6WvC3WdldcbDWtlta2oht48dlW8bI3owfUaKJUdE+JcLPZ1xbeZQBjtLE5ISQLE5Ac0JB9Q2JbyhERCkREBERAREQEREBERIEREBKD4r6Nfk/ZbsV6lyMO/v1C0N2bCUatkcr5AKsfI3o/Iy/iB+cfFvw91HKqw0usFmVdlWVWtRURj0dOvULkU8yN64qvqbyT/ZIu+A7zn3X1WY9ePaLtqBYztzx+yq9twVQjweaEbC61N/Elmpj81w/wDBzkLbivZbjstdeALdHIDK+ITxNYBAIbQPq9iW95I/3u7DXcpupLWYCYiE1seDrk2XdwflpwNflP0KI+T5jD/DvwI2H1Bso21vWLMu2vzkd7eQQzKQX4AA78hdnxNxESyYYRESqREQEREgREQEREDLN8J3LkWvR1C+jGvyFyrqESvZsAXkq3fiRG4jYH56I3KjC+BmsfrDW/ydc20JjqRTeK6VcWueBBXVlpcke+tex9v0CJMTGFp/wcqtSV/bLfFfUKW9Cle1mKqtWgYkoqlFK+T8/rJg+A6OPE3WEfasPKPhRs41CUhP0YJ5+m/E10S5DGY+EPgqjpRZqrHsJrFK8q6FK1BuQHJFDMfbZJPsJp4iUIiIUiIgIiICIiAiIgf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4" y="908720"/>
            <a:ext cx="3322869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616898"/>
            <a:ext cx="4733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Between two cysteine molecules</a:t>
            </a:r>
            <a:endParaRPr lang="en-US" sz="2400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2592288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1" y="5733256"/>
            <a:ext cx="3479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Between two cysteine R-groups of polypeptide chains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2991" y="160338"/>
            <a:ext cx="5458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Covalent bond: Disulfide bond 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8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685800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Hydrogen bond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35487" y="4431015"/>
            <a:ext cx="4127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latin typeface="Arial" pitchFamily="34" charset="0"/>
                <a:cs typeface="Arial" pitchFamily="34" charset="0"/>
              </a:rPr>
              <a:t>А)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between peptide bonds</a:t>
            </a:r>
            <a:endParaRPr lang="bg-BG" sz="2000" dirty="0" smtClean="0">
              <a:latin typeface="Arial" pitchFamily="34" charset="0"/>
              <a:cs typeface="Arial" pitchFamily="34" charset="0"/>
            </a:endParaRPr>
          </a:p>
          <a:p>
            <a:endParaRPr lang="bg-BG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s://encrypted-tbn1.gstatic.com/images?q=tbn:ANd9GcSzvhuNYSB9h2iKGn_UUyoTmP-1BaYvIuJ0GSz3DpkF2LfdwrH25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62683"/>
            <a:ext cx="2590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9592" y="91623"/>
            <a:ext cx="6186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Non-covalent bonds: Hydrogen bond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3153" y="791126"/>
            <a:ext cx="4448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Hydrogen bond formation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4267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Image result for hydrogen bonds in protein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52800"/>
            <a:ext cx="4378344" cy="331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75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2800" dirty="0">
                <a:latin typeface="Arial" pitchFamily="34" charset="0"/>
                <a:cs typeface="Arial" pitchFamily="34" charset="0"/>
              </a:rPr>
              <a:t>Б)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between R-groups of polypeptide chains for example two tyrosine groups or tyrosine and glutamic acid or aspartic acid radicals</a:t>
            </a:r>
            <a:endParaRPr lang="bg-BG" sz="2800" dirty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bg-BG" sz="2800" dirty="0">
              <a:latin typeface="Arial" pitchFamily="34" charset="0"/>
              <a:cs typeface="Arial" pitchFamily="34" charset="0"/>
            </a:endParaRPr>
          </a:p>
          <a:p>
            <a:r>
              <a:rPr lang="bg-BG" sz="2800" dirty="0">
                <a:latin typeface="Arial" pitchFamily="34" charset="0"/>
                <a:cs typeface="Arial" pitchFamily="34" charset="0"/>
              </a:rPr>
              <a:t>В)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between peptide bond and a side amino acid radical (for example serine, tyrosine)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4800"/>
            <a:ext cx="3567113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9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8013" y="293883"/>
            <a:ext cx="79640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Ion </a:t>
            </a:r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bond </a:t>
            </a: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(between oppositely charged radicals)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268760"/>
            <a:ext cx="417646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4032448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5473005"/>
            <a:ext cx="1792478" cy="152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In strong acid</a:t>
            </a:r>
            <a:r>
              <a:rPr lang="bg-BG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bg-BG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bg-BG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NH3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+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-COOH</a:t>
            </a:r>
          </a:p>
          <a:p>
            <a:endParaRPr lang="en-US" sz="2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60601" y="5473005"/>
            <a:ext cx="1944763" cy="1528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In strong base</a:t>
            </a:r>
            <a:r>
              <a:rPr lang="bg-BG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bg-BG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bg-BG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bg-BG" sz="2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20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-COO</a:t>
            </a:r>
            <a:r>
              <a:rPr lang="bg-BG" sz="2000" baseline="30000" dirty="0" smtClean="0">
                <a:latin typeface="Arial" pitchFamily="34" charset="0"/>
                <a:cs typeface="Arial" pitchFamily="34" charset="0"/>
              </a:rPr>
              <a:t>-</a:t>
            </a:r>
            <a:endParaRPr lang="en-US" sz="2000" baseline="30000" dirty="0" smtClean="0">
              <a:latin typeface="Arial" pitchFamily="34" charset="0"/>
              <a:cs typeface="Arial" pitchFamily="34" charset="0"/>
            </a:endParaRPr>
          </a:p>
          <a:p>
            <a:endParaRPr lang="en-US" sz="2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4949785"/>
            <a:ext cx="6718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pH influences the strength of ion bonds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2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1589</TotalTime>
  <Words>1455</Words>
  <Application>Microsoft Office PowerPoint</Application>
  <PresentationFormat>On-screen Show (4:3)</PresentationFormat>
  <Paragraphs>238</Paragraphs>
  <Slides>40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Oriel</vt:lpstr>
      <vt:lpstr>Photo Editor Photo</vt:lpstr>
      <vt:lpstr>PowerPoint Presentation</vt:lpstr>
      <vt:lpstr>PowerPoint Presentation</vt:lpstr>
      <vt:lpstr>Polypeptide Chain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Globular Proteins</vt:lpstr>
      <vt:lpstr>PowerPoint Presentation</vt:lpstr>
      <vt:lpstr>PowerPoint Presentation</vt:lpstr>
      <vt:lpstr>Fibrous Proteins: Keratins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75</cp:revision>
  <dcterms:created xsi:type="dcterms:W3CDTF">2015-06-26T11:13:13Z</dcterms:created>
  <dcterms:modified xsi:type="dcterms:W3CDTF">2018-12-06T19:54:09Z</dcterms:modified>
</cp:coreProperties>
</file>