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109EA5D5-C589-4F97-AF4D-E79918E60C58}" type="datetimeFigureOut">
              <a:rPr lang="el-GR" smtClean="0"/>
              <a:t>18/5/2020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2565962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109EA5D5-C589-4F97-AF4D-E79918E60C58}" type="datetimeFigureOut">
              <a:rPr lang="el-GR" smtClean="0"/>
              <a:t>18/5/2020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2350896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109EA5D5-C589-4F97-AF4D-E79918E60C58}" type="datetimeFigureOut">
              <a:rPr lang="el-GR" smtClean="0"/>
              <a:t>18/5/2020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35004320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109EA5D5-C589-4F97-AF4D-E79918E60C58}" type="datetimeFigureOut">
              <a:rPr lang="el-GR" smtClean="0"/>
              <a:t>18/5/2020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ACCF2F-5458-448A-9893-5854C2918DF8}"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69628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109EA5D5-C589-4F97-AF4D-E79918E60C58}" type="datetimeFigureOut">
              <a:rPr lang="el-GR" smtClean="0"/>
              <a:t>18/5/2020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29827192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09EA5D5-C589-4F97-AF4D-E79918E60C58}" type="datetimeFigureOut">
              <a:rPr lang="el-GR" smtClean="0"/>
              <a:t>18/5/2020</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595817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09EA5D5-C589-4F97-AF4D-E79918E60C58}" type="datetimeFigureOut">
              <a:rPr lang="el-GR" smtClean="0"/>
              <a:t>18/5/2020</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1406927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109EA5D5-C589-4F97-AF4D-E79918E60C58}" type="datetimeFigureOut">
              <a:rPr lang="el-GR" smtClean="0"/>
              <a:t>18/5/2020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3750632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109EA5D5-C589-4F97-AF4D-E79918E60C58}" type="datetimeFigureOut">
              <a:rPr lang="el-GR" smtClean="0"/>
              <a:t>18/5/2020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2292606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109EA5D5-C589-4F97-AF4D-E79918E60C58}" type="datetimeFigureOut">
              <a:rPr lang="el-GR" smtClean="0"/>
              <a:t>18/5/2020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4249552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109EA5D5-C589-4F97-AF4D-E79918E60C58}" type="datetimeFigureOut">
              <a:rPr lang="el-GR" smtClean="0"/>
              <a:t>18/5/2020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403868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109EA5D5-C589-4F97-AF4D-E79918E60C58}" type="datetimeFigureOut">
              <a:rPr lang="el-GR" smtClean="0"/>
              <a:t>18/5/2020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812590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109EA5D5-C589-4F97-AF4D-E79918E60C58}" type="datetimeFigureOut">
              <a:rPr lang="el-GR" smtClean="0"/>
              <a:t>18/5/2020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1782988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109EA5D5-C589-4F97-AF4D-E79918E60C58}" type="datetimeFigureOut">
              <a:rPr lang="el-GR" smtClean="0"/>
              <a:t>18/5/2020</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161161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09EA5D5-C589-4F97-AF4D-E79918E60C58}" type="datetimeFigureOut">
              <a:rPr lang="el-GR" smtClean="0"/>
              <a:t>18/5/2020</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2448782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p:txBody>
          <a:bodyPr/>
          <a:lstStyle/>
          <a:p>
            <a:fld id="{109EA5D5-C589-4F97-AF4D-E79918E60C58}" type="datetimeFigureOut">
              <a:rPr lang="el-GR" smtClean="0"/>
              <a:t>18/5/2020</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4044109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109EA5D5-C589-4F97-AF4D-E79918E60C58}" type="datetimeFigureOut">
              <a:rPr lang="el-GR" smtClean="0"/>
              <a:t>18/5/2020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ACCF2F-5458-448A-9893-5854C2918DF8}" type="slidenum">
              <a:rPr lang="el-GR" smtClean="0"/>
              <a:t>‹#›</a:t>
            </a:fld>
            <a:endParaRPr lang="el-GR"/>
          </a:p>
        </p:txBody>
      </p:sp>
    </p:spTree>
    <p:extLst>
      <p:ext uri="{BB962C8B-B14F-4D97-AF65-F5344CB8AC3E}">
        <p14:creationId xmlns:p14="http://schemas.microsoft.com/office/powerpoint/2010/main" val="235083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09EA5D5-C589-4F97-AF4D-E79918E60C58}" type="datetimeFigureOut">
              <a:rPr lang="el-GR" smtClean="0"/>
              <a:t>18/5/2020</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8ACCF2F-5458-448A-9893-5854C2918DF8}" type="slidenum">
              <a:rPr lang="el-GR" smtClean="0"/>
              <a:t>‹#›</a:t>
            </a:fld>
            <a:endParaRPr lang="el-GR"/>
          </a:p>
        </p:txBody>
      </p:sp>
    </p:spTree>
    <p:extLst>
      <p:ext uri="{BB962C8B-B14F-4D97-AF65-F5344CB8AC3E}">
        <p14:creationId xmlns:p14="http://schemas.microsoft.com/office/powerpoint/2010/main" val="118407761"/>
      </p:ext>
    </p:extLst>
  </p:cSld>
  <p:clrMap bg1="dk1" tx1="lt1" bg2="dk2" tx2="lt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ΔΙΟΙΚΗΣΗ ΑΠΟΘΕΜΑΤΩΝ</a:t>
            </a:r>
            <a:endParaRPr lang="el-GR" dirty="0"/>
          </a:p>
        </p:txBody>
      </p:sp>
      <p:sp>
        <p:nvSpPr>
          <p:cNvPr id="3" name="Υπότιτλος 2"/>
          <p:cNvSpPr>
            <a:spLocks noGrp="1"/>
          </p:cNvSpPr>
          <p:nvPr>
            <p:ph type="subTitle" idx="1"/>
          </p:nvPr>
        </p:nvSpPr>
        <p:spPr/>
        <p:txBody>
          <a:bodyPr/>
          <a:lstStyle/>
          <a:p>
            <a:endParaRPr lang="el-GR"/>
          </a:p>
        </p:txBody>
      </p:sp>
    </p:spTree>
    <p:extLst>
      <p:ext uri="{BB962C8B-B14F-4D97-AF65-F5344CB8AC3E}">
        <p14:creationId xmlns:p14="http://schemas.microsoft.com/office/powerpoint/2010/main" val="32719782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dirty="0" smtClean="0"/>
              <a:t>ΕΆΝ ΥΠΟΘΕΣΟΥΜΕ ΌΤΙ Η ΠΟΣΟΣΤΗΤΑ ΑΠΟΘΕΜΑΤΟΣ ΠΟΥ ΠΑΡΑΓΓΕΛΝΟΥΜΕ ΕΊΝΑΙ </a:t>
            </a:r>
            <a:r>
              <a:rPr lang="en-US" dirty="0" smtClean="0"/>
              <a:t>Q</a:t>
            </a:r>
            <a:r>
              <a:rPr lang="el-GR" dirty="0" smtClean="0"/>
              <a:t> ΜΟΝΑΔΕΣ ΚΑΙ ΌΤΙ ΤΟ ΑΠΟΘΕΜΑ ΘΑ ΜΗΔΕΝΙΣΤΕΙ ΜΕ ΤΗΝ ΧΡΗΣΗΣ ΚΑΙ ΣΤΗΝ ΣΥΝΕΧΕΙΑ ΘΑ ΑΝΤΙΚΑΤΑΣΤΑΘΕΙ ΑΜΕΣΩΣ, ΤΟΤΕ ΤΟ ΜΕΣΟ ΥΨΟΣ ΑΠΟΘΕΜΑΤΟΣ ΕΊΝΑΙ </a:t>
            </a:r>
            <a:r>
              <a:rPr lang="en-US" dirty="0" smtClean="0"/>
              <a:t>Q/2</a:t>
            </a:r>
          </a:p>
          <a:p>
            <a:r>
              <a:rPr lang="el-GR" dirty="0" smtClean="0"/>
              <a:t>ΣΥΝΕΠΩΣ ΤΟ ΣΥΝΟΛΙΚΟ ΚΟΣΤΟΣ ΔΙΑΤΗΡΗΣΗΣ ΤΟΥ ΑΠΟΘΕΜΑΤΟΣ ΘΑ ΙΣΟΥΤΑΙ ΜΕ ΤΟ ΜΕΣΟ ΥΨΟΣ ΑΠΟΘΕΜΑΤΟΣ ΕΠΙ ΤΟ ΚΟΣΤΟΣ ΔΙΑΤΗΡΗΣΗΣ ΑΝΑ ΜΟΝΑΔΑ ΑΠΟΘΕΜΑΤΟΣ</a:t>
            </a:r>
          </a:p>
          <a:p>
            <a:r>
              <a:rPr lang="en-US" dirty="0" smtClean="0"/>
              <a:t>TCC= (Q/2)*C</a:t>
            </a:r>
          </a:p>
          <a:p>
            <a:r>
              <a:rPr lang="el-GR" dirty="0" smtClean="0"/>
              <a:t>ΣΥΝ. ΚΟΣΤΟΣ ΔΙΑΤ.ΑΠΟΘ.= ΜΕΣΟ ΥΨΟΣ ΑΠΟΘ.* ΚΟΣΤΟΣ ΔΙΑΤΗ. ΑΝΑ ΜΟΝΑΔΑ</a:t>
            </a:r>
            <a:endParaRPr lang="el-GR" dirty="0"/>
          </a:p>
        </p:txBody>
      </p:sp>
    </p:spTree>
    <p:extLst>
      <p:ext uri="{BB962C8B-B14F-4D97-AF65-F5344CB8AC3E}">
        <p14:creationId xmlns:p14="http://schemas.microsoft.com/office/powerpoint/2010/main" val="1443448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lstStyle/>
          <a:p>
            <a:r>
              <a:rPr lang="el-GR" dirty="0" smtClean="0"/>
              <a:t>ΤΟ ΚΟΣΤΟΣ ΔΙΑΤΗΡΗΣΗΣ ΑΠΟΘΕΜΑΤΩΝ ΑΥΞΑΝΕΙ ΑΝΑΛΟΓΙΚΑ ΜΕ ΤΟ ΜΕΣΟ ΥΨΟΣ ΤΩΝ ΑΠΟΘΕΜΑΤΩΝ</a:t>
            </a:r>
          </a:p>
          <a:p>
            <a:r>
              <a:rPr lang="el-GR" dirty="0" smtClean="0"/>
              <a:t>ΜΕΙΩΝΕΤΑΙ ΜΕ ΤΗΝ ΣΥΧΝΟΤΗΤΑ ΤΟΠΟΘΕΤΗΣΗΣ ΤΩΝ ΠΑΡΑΓΓΕΛΙΩΝ</a:t>
            </a:r>
          </a:p>
          <a:p>
            <a:r>
              <a:rPr lang="el-GR" dirty="0" smtClean="0"/>
              <a:t>ΚΟΣΤΟΣ ΔΙΑΤΗΡΗΣΗΣΗ ΤΩΝ ΑΠΟΘΕΜΑΤΩΝ ΕΚΦΡΑΖΕΤΑΙ ΣΕ ΕΥΡΩ ΑΝΑ ΜΟΝΑΔΑ ΠΡΟΙΟΝΤΟΣ</a:t>
            </a:r>
          </a:p>
          <a:p>
            <a:endParaRPr lang="el-GR" dirty="0" smtClean="0"/>
          </a:p>
          <a:p>
            <a:endParaRPr lang="el-GR" dirty="0"/>
          </a:p>
        </p:txBody>
      </p:sp>
    </p:spTree>
    <p:extLst>
      <p:ext uri="{BB962C8B-B14F-4D97-AF65-F5344CB8AC3E}">
        <p14:creationId xmlns:p14="http://schemas.microsoft.com/office/powerpoint/2010/main" val="1557940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ΠΑΡΑΔΕΙΓΜΑ</a:t>
            </a:r>
            <a:endParaRPr lang="el-GR" dirty="0"/>
          </a:p>
        </p:txBody>
      </p:sp>
      <p:sp>
        <p:nvSpPr>
          <p:cNvPr id="3" name="Θέση περιεχομένου 2"/>
          <p:cNvSpPr>
            <a:spLocks noGrp="1"/>
          </p:cNvSpPr>
          <p:nvPr>
            <p:ph idx="1"/>
          </p:nvPr>
        </p:nvSpPr>
        <p:spPr/>
        <p:txBody>
          <a:bodyPr>
            <a:normAutofit/>
          </a:bodyPr>
          <a:lstStyle/>
          <a:p>
            <a:r>
              <a:rPr lang="el-GR" dirty="0" smtClean="0"/>
              <a:t>ΥΠΟΘΕΤΟΥΜΕ ΌΤΙ ΤΟ ΚΟΣΤΟΣ ΔΙΑΤΗΡΗΣΗΣ ΕΝΌΣ ΑΠΟΘΕΜΑΤΟΣ ΑΝΑ ΜΟΝΑΔΑ ΕΊΝΑΙ 0,1 ΕΥΡΩ ΤΗΝ ΠΕΡΙΟΔΟ ΚΑΙ ΤΟ ΜΕΣΟ ΑΠΟΘΕΜΑ ΕΊΝΑΙ 5000 ΜΟΝΑΔΕΣ ΤΟΤΕ ΤΟ ΚΟΣΤΟΣ ΔΙΑΤΗΡΗΣΗΗΣ ΤΟΥ ΑΠΟΘΕΜΑΤΟΣ ΤΗΣ ΕΠΙΧΕΙΡΗΣΗΣ ΕΊΝΑΙ:</a:t>
            </a:r>
          </a:p>
          <a:p>
            <a:r>
              <a:rPr lang="el-GR" dirty="0" smtClean="0"/>
              <a:t>ΚΟΣΤΟΣ ΔΙΑΤ.ΑΠΟΘ.=5000*0,1=500 ΕΥΡΩ</a:t>
            </a:r>
          </a:p>
          <a:p>
            <a:r>
              <a:rPr lang="el-GR" dirty="0" smtClean="0"/>
              <a:t>ΕΝΑΛΛΑΚΤΙΚΑ</a:t>
            </a:r>
          </a:p>
          <a:p>
            <a:r>
              <a:rPr lang="el-GR" dirty="0" smtClean="0"/>
              <a:t>ΕΣΤΩ ΌΤΙ Η ΕΠΙΧΕΙΡΗΣΗ ΑΓΟΡΑΖΕΙ ΤΑ ΑΠΟΘΕΜΑΤΑ ΤΗΣ ΠΛΗΡΩΝΟΝΤΑΣ 2 ΕΥΡΩ ΑΝΑ ΜΟΝΑΔΑ ΠΡΟΙΟΝΤΟΣ ΚΑΙ ΌΤΙ ΤΟ ΚΟΣΤΟΣ </a:t>
            </a:r>
            <a:r>
              <a:rPr lang="el-GR" dirty="0" smtClean="0"/>
              <a:t>ΔΙΑΤΗΡΗΣΗΣ </a:t>
            </a:r>
            <a:r>
              <a:rPr lang="el-GR" dirty="0" smtClean="0"/>
              <a:t>ΤΟΥ ΑΠΟΘΕΜΑΤΟΣ ΕΊΝΑΙ ΙΣΟ ΜΕ 5% ΤΗΣ ΑΞΙΑΣ ΤΟΥ ΑΠΟΘΕΜΑΤΟΣ ΤΟΤΕ ΙΣΧΥΕΙ ΌΤΙ:</a:t>
            </a:r>
          </a:p>
          <a:p>
            <a:r>
              <a:rPr lang="el-GR" dirty="0" smtClean="0"/>
              <a:t>ΚΟΣΤΟΣ </a:t>
            </a:r>
            <a:r>
              <a:rPr lang="el-GR" dirty="0" smtClean="0"/>
              <a:t>ΔΙΑΤ.ΑΠΟΘ=5000*0,05*2=500 </a:t>
            </a:r>
            <a:r>
              <a:rPr lang="el-GR" dirty="0" smtClean="0"/>
              <a:t>ΕΥΡΩ</a:t>
            </a:r>
            <a:endParaRPr lang="el-GR" dirty="0"/>
          </a:p>
        </p:txBody>
      </p:sp>
    </p:spTree>
    <p:extLst>
      <p:ext uri="{BB962C8B-B14F-4D97-AF65-F5344CB8AC3E}">
        <p14:creationId xmlns:p14="http://schemas.microsoft.com/office/powerpoint/2010/main" val="3859136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r>
              <a:rPr lang="en-US" dirty="0" smtClean="0"/>
              <a:t>T</a:t>
            </a:r>
            <a:r>
              <a:rPr lang="el-GR" dirty="0" smtClean="0"/>
              <a:t>Ο ΣΥΝΟΛΙΚΟ ΚΟΣΤΟΣ Της ΠΑΡΑΓΓΕΛΙΑΣ ΙΣΟΥΤΑΙ ΜΕ ΤΟΝ ΑΡΙΘΜΟ ΤΩΝ ΠΑΡΕΓΓΕΛΙΩΝ ΕΠΙ ΤΟ ΚΟΣΤΟΣ ΤΗΣ ΚΆΘΕ ΠΑΡΑΓΓΕΛΙΑΣ</a:t>
            </a:r>
          </a:p>
          <a:p>
            <a:r>
              <a:rPr lang="el-GR" dirty="0" smtClean="0"/>
              <a:t>ΣΥΝ. ΚΟΣΤΟΣ ΠΑΡΑΓΓ.ΑΠΟΘ=ΑΡΙΘΜΟΣ ΠΑΡΑΓΓ+ΚΟΣΤΟΣ ΚΆΘΕ ΠΑΡΑΓΓΕΛΙΑΣ</a:t>
            </a:r>
          </a:p>
          <a:p>
            <a:r>
              <a:rPr lang="el-GR" dirty="0" smtClean="0"/>
              <a:t>ΕΆΝ Η ΣΥΝΟΛΙΚΗ ΖΗΤΗΣΗ ΕΊΝΑΙ </a:t>
            </a:r>
            <a:r>
              <a:rPr lang="en-US" dirty="0" smtClean="0"/>
              <a:t>S </a:t>
            </a:r>
            <a:r>
              <a:rPr lang="el-GR" dirty="0" smtClean="0"/>
              <a:t> ΚΑΙ Η ΠΟΣΟΤΗΤΑ ΠΑΡΑΓΓΕΛΙΑΣ ΑΠΟΘΕΜΑΤΟΣ ΕΊΝΑΙ </a:t>
            </a:r>
            <a:r>
              <a:rPr lang="en-US" dirty="0" smtClean="0"/>
              <a:t>Q </a:t>
            </a:r>
            <a:r>
              <a:rPr lang="el-GR" dirty="0" smtClean="0"/>
              <a:t>ΤΟΤΕ </a:t>
            </a:r>
            <a:r>
              <a:rPr lang="en-US" dirty="0" smtClean="0"/>
              <a:t>S/Q </a:t>
            </a:r>
            <a:r>
              <a:rPr lang="el-GR" dirty="0" smtClean="0"/>
              <a:t>ΑΠΟΤΕΛΕΙ ΤΟΝ ΑΡΙΘΜΟ ΤΩΝ ΠΑΡΑΓΓΕΛΙΩΝ ΚΑΙ Ν </a:t>
            </a:r>
            <a:r>
              <a:rPr lang="en-US" dirty="0" smtClean="0"/>
              <a:t>H E</a:t>
            </a:r>
            <a:r>
              <a:rPr lang="el-GR" dirty="0" smtClean="0"/>
              <a:t>ΞΕΤΑΖΟΜΕΝΗ ΠΕΡΙΟΔΟΣ</a:t>
            </a:r>
          </a:p>
          <a:p>
            <a:r>
              <a:rPr lang="el-GR" dirty="0" smtClean="0"/>
              <a:t>ΕΆΝ Ο </a:t>
            </a:r>
            <a:r>
              <a:rPr lang="en-US" dirty="0" smtClean="0"/>
              <a:t>EINAI TO KO</a:t>
            </a:r>
            <a:r>
              <a:rPr lang="el-GR" dirty="0" smtClean="0"/>
              <a:t>Σ</a:t>
            </a:r>
            <a:r>
              <a:rPr lang="en-US" dirty="0" smtClean="0"/>
              <a:t>TO</a:t>
            </a:r>
            <a:r>
              <a:rPr lang="el-GR" dirty="0" smtClean="0"/>
              <a:t>Σ ΠΑΡΑΓΓΕΛΙΑΣ ΑΝΑ ΠΑΡΑΓΓΕΛΙΑ ΤΟΤΕ ΤΟ ΣΥΝΟΛΙΚΟ ΚΟΣΤΟΣ ΠΑΡΑΓΓΕΛΙΑΣ ΤΟΥ ΑΠΟΘΕΜΑΤΟΣ ΙΣΟΥΤΑΙ ΜΕ </a:t>
            </a:r>
          </a:p>
          <a:p>
            <a:r>
              <a:rPr lang="en-US" dirty="0" smtClean="0"/>
              <a:t>TOC=(S/Q)*O</a:t>
            </a:r>
          </a:p>
          <a:p>
            <a:r>
              <a:rPr lang="en-US" dirty="0" smtClean="0"/>
              <a:t>O</a:t>
            </a:r>
            <a:r>
              <a:rPr lang="el-GR" dirty="0" smtClean="0"/>
              <a:t>ΠΟ</a:t>
            </a:r>
            <a:r>
              <a:rPr lang="en-US" dirty="0" smtClean="0"/>
              <a:t>Y S</a:t>
            </a:r>
            <a:r>
              <a:rPr lang="el-GR" dirty="0" smtClean="0"/>
              <a:t> ΕΊΝΑΙ Η ΖΗΤΗΣΗ ΣΕ ΜΟΝΑΔΕΣ , </a:t>
            </a:r>
            <a:r>
              <a:rPr lang="en-US" dirty="0" smtClean="0"/>
              <a:t>Q</a:t>
            </a:r>
            <a:r>
              <a:rPr lang="el-GR" dirty="0" smtClean="0"/>
              <a:t> Η ΠΟΣΟΣΤΗΤΑ ΠΑΡΑΓΓΕΛΙΑΣ, Ο ΕΊΝΑΙ ΤΟ ΣΤΑΘΕΡΟ ΚΟΣΤΟΣ ΑΝΑ ΠΑΡΑΓΓΕΛΙΑ</a:t>
            </a:r>
            <a:endParaRPr lang="el-GR" dirty="0"/>
          </a:p>
        </p:txBody>
      </p:sp>
    </p:spTree>
    <p:extLst>
      <p:ext uri="{BB962C8B-B14F-4D97-AF65-F5344CB8AC3E}">
        <p14:creationId xmlns:p14="http://schemas.microsoft.com/office/powerpoint/2010/main" val="1404990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92500" lnSpcReduction="10000"/>
          </a:bodyPr>
          <a:lstStyle/>
          <a:p>
            <a:r>
              <a:rPr lang="el-GR" dirty="0" smtClean="0"/>
              <a:t>ΤΟ ΣΥΝΟΛΙΚΟ ΚΟΣΤΟΣ ΑΠΟΘΕΜΑΤΩΝ ΕΊΝΑΙ </a:t>
            </a:r>
          </a:p>
          <a:p>
            <a:r>
              <a:rPr lang="en-US" dirty="0" smtClean="0"/>
              <a:t>TIC=(Q/2)*C+(S/Q)*O</a:t>
            </a:r>
          </a:p>
          <a:p>
            <a:r>
              <a:rPr lang="el-GR" dirty="0" smtClean="0"/>
              <a:t>ΣΥΝΕΠΩΣ ΤΟ </a:t>
            </a:r>
            <a:r>
              <a:rPr lang="en-US" dirty="0" smtClean="0"/>
              <a:t>Q</a:t>
            </a:r>
            <a:r>
              <a:rPr lang="el-GR" dirty="0" smtClean="0"/>
              <a:t>=√</a:t>
            </a:r>
            <a:r>
              <a:rPr lang="en-US" dirty="0" smtClean="0"/>
              <a:t> 2SO/C</a:t>
            </a:r>
          </a:p>
          <a:p>
            <a:r>
              <a:rPr lang="en-US" dirty="0" smtClean="0"/>
              <a:t>E</a:t>
            </a:r>
            <a:r>
              <a:rPr lang="el-GR" dirty="0" smtClean="0"/>
              <a:t>ΣΤΩ ΜΙΑ ΕΠΙΧΕΙΡΗΣΗ ΧΡΗΣΙΜΟΠΟΕΙ ΑΠΌ ΤΟ ΑΠΟΘΕΜΑ ΤΗΣ 2000 ΜΟΝΑΔΕΣ ΚΑΤΆ ΤΗΝ ΔΙΑΡΚΕΙΑ ΜΙΑΣ ΠΕΡΙΟΔΟΥ 100 ΗΜΕΡΩΝ. ΤΟ ΚΟΣΤΟΣ ΠΑΡΑΓΓΕΛΙΑΣ ΑΝΕΡΧΕΤΑΙ ΣΕ 100 ΕΥΡΩ ΑΝΑ ΠΑΡΑΓΓΕΛΙΑ ΚΑΙ ΤΟ ΚΟΣΤΟΣ ΔΙΑΤΗΡΗΣΗΣ ΑΝΕΡΧΕΤΑΙ ΣΕ  10 ΕΥΡΩ  ΑΝΑ ΜΟΝΑΔΑ ΑΠΟΘΕΜΑΤΟΣ ΑΝΑ ΠΕΡΙΟΔΟ 100 ΗΜΕΡΩΝ . ΣΤΗΝ ΠΕΡΙΠΤΩΣΗ ΑΥΤΉ Η ΟΙΚΟΝΟΜΙΚΗ ΠΟΣΟΣΤΗΤΑ ΠΑΡΑΓΓΕΛΙΑΣ ΕΊΝΑΙ</a:t>
            </a:r>
          </a:p>
          <a:p>
            <a:r>
              <a:rPr lang="en-US" dirty="0" smtClean="0"/>
              <a:t>Q=√ 2*(2000)*(100)/10= 200 MONA</a:t>
            </a:r>
            <a:r>
              <a:rPr lang="el-GR" dirty="0" smtClean="0"/>
              <a:t>ΔΕΣ</a:t>
            </a:r>
          </a:p>
          <a:p>
            <a:r>
              <a:rPr lang="el-GR" dirty="0" smtClean="0"/>
              <a:t>ΕΆΝ Η ΚΆΘΕ ΠΑΡΑΓΓΕΛΙΑ Της ΕΤΑΙΡΕΙΑΣ ΕΊΝΑΙ 200 ΜΟΝΑΔΕΣ ΤΟΤΕ Η ΕΤΑΙΡΕΙΑ ΘΑ ΠΑΡΑΓΓΕΙΛΕΙ (2000/200)=10 ΦΟΡΕΣ ΜΕΣΑ ΣΤΗΝ ΠΕΡΙΟΔΟ ΤΩΝ 100 ΗΜΕΡΩΝ ή ΚΆΘΕ 10 ΗΜΕΡΕΣ.  </a:t>
            </a:r>
            <a:endParaRPr lang="el-GR" dirty="0"/>
          </a:p>
        </p:txBody>
      </p:sp>
    </p:spTree>
    <p:extLst>
      <p:ext uri="{BB962C8B-B14F-4D97-AF65-F5344CB8AC3E}">
        <p14:creationId xmlns:p14="http://schemas.microsoft.com/office/powerpoint/2010/main" val="27718516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ΠΑΡΑΔΕΙΓΜΑ</a:t>
            </a:r>
            <a:endParaRPr lang="el-GR" dirty="0"/>
          </a:p>
        </p:txBody>
      </p:sp>
      <p:sp>
        <p:nvSpPr>
          <p:cNvPr id="3" name="Θέση περιεχομένου 2"/>
          <p:cNvSpPr>
            <a:spLocks noGrp="1"/>
          </p:cNvSpPr>
          <p:nvPr>
            <p:ph idx="1"/>
          </p:nvPr>
        </p:nvSpPr>
        <p:spPr/>
        <p:txBody>
          <a:bodyPr/>
          <a:lstStyle/>
          <a:p>
            <a:r>
              <a:rPr lang="el-GR" dirty="0" smtClean="0"/>
              <a:t>ΕΣΤΩ ΌΤΙ ΤΟ ΑΠΟΘΕΜΑ </a:t>
            </a:r>
            <a:r>
              <a:rPr lang="en-US" dirty="0" smtClean="0"/>
              <a:t>S </a:t>
            </a:r>
            <a:r>
              <a:rPr lang="el-GR" dirty="0" smtClean="0"/>
              <a:t>ΠΟΥ ΧΡΗΣΙΜΟΠΟΙΕΙ Η ΕΠΙΧΕΙΡΗΣΗ ΤΟΥ ΠΡΟΗΓΟΥΜΕΝΟΥ ΠΑΡΑΔΕΙΓΜΑΤΟΣ ΑΥΞΑΝΕΤΑΙ ΚΑΤΆ 10% ΚΑΙ ΓΙΝΕΤΑΙ 2200. ΤΟΤΕ ΙΣΧΥΕΙ:</a:t>
            </a:r>
          </a:p>
          <a:p>
            <a:r>
              <a:rPr lang="en-US" dirty="0" smtClean="0"/>
              <a:t>Q=√ 2*2200*100/10=210 MONA</a:t>
            </a:r>
            <a:r>
              <a:rPr lang="el-GR" dirty="0" smtClean="0"/>
              <a:t>ΔΕΣ</a:t>
            </a:r>
          </a:p>
          <a:p>
            <a:r>
              <a:rPr lang="el-GR" dirty="0" smtClean="0"/>
              <a:t>ΣΥΝΕΠΩΣ ΜΙΑ ΑΥΞΗΣΗ ΤΟΥ ΧΡΗΣΙΜΟΠΟΙΗΜΕΝΟΥ ΑΠΟΘΕΜΑΤΟΣ ΚΑΤΆ 10% ΣΥΝΕΠΑΓΕΤΑΙ ΑΥΞΗΣΗ ΤΗΣ </a:t>
            </a:r>
            <a:r>
              <a:rPr lang="el-GR" dirty="0" smtClean="0"/>
              <a:t>ΠΟΣΟΤΗΤΑΣ </a:t>
            </a:r>
            <a:r>
              <a:rPr lang="el-GR" dirty="0" smtClean="0"/>
              <a:t>ΠΑΡΑΓΓΕΛΙΑΣ </a:t>
            </a:r>
            <a:r>
              <a:rPr lang="en-US" dirty="0" smtClean="0"/>
              <a:t>Q KATA 5%. H </a:t>
            </a:r>
            <a:r>
              <a:rPr lang="el-GR" dirty="0" smtClean="0"/>
              <a:t>ΕΝΑΛΛΑΚΤΙΚΑ ΕΆΝ ΤΟ ΚΟΣΤΟΣ ΠΑΡΑΓΓΕΛΙΑΣ ΑΥΞΗΘΕΙ ΚΑΤΆ 10% ΚΑΙ ΓΙΝΕΙ 110 ΤΟΤΕ ΘΑ ΙΣΧΥΕΙ </a:t>
            </a:r>
          </a:p>
          <a:p>
            <a:r>
              <a:rPr lang="en-US" dirty="0" smtClean="0"/>
              <a:t>Q=√2*2000*110/10=210 MONA</a:t>
            </a:r>
            <a:r>
              <a:rPr lang="el-GR" dirty="0" smtClean="0"/>
              <a:t>ΔΕΣ </a:t>
            </a:r>
          </a:p>
          <a:p>
            <a:r>
              <a:rPr lang="el-GR" dirty="0" smtClean="0"/>
              <a:t>ΣΥΝΕΠΩΣ ΜΙΑ ΑΥΞΗΣΗ ΤΟΥ ΚΟΣΤΟΥ</a:t>
            </a:r>
            <a:r>
              <a:rPr lang="el-GR" dirty="0"/>
              <a:t>Σ</a:t>
            </a:r>
            <a:r>
              <a:rPr lang="el-GR" dirty="0" smtClean="0"/>
              <a:t> ΠΑΡΑΓΓΕΛΙΑΣ ΚΑΤΆ 10% ΣΥΝΕΠΑΓΕΤΑΙ ΑΥΞΗΣΗ ΤΗΣ ΠΟΣΟΤΗΤΑΣ ΠΑΡΑΓΓΕΛΙΑΣ </a:t>
            </a:r>
            <a:r>
              <a:rPr lang="en-US" dirty="0" smtClean="0"/>
              <a:t>Q </a:t>
            </a:r>
            <a:r>
              <a:rPr lang="el-GR" dirty="0" smtClean="0"/>
              <a:t>ΚΑΤΑ</a:t>
            </a:r>
            <a:r>
              <a:rPr lang="en-US" dirty="0" smtClean="0"/>
              <a:t>  5%</a:t>
            </a:r>
            <a:endParaRPr lang="el-GR" dirty="0"/>
          </a:p>
        </p:txBody>
      </p:sp>
    </p:spTree>
    <p:extLst>
      <p:ext uri="{BB962C8B-B14F-4D97-AF65-F5344CB8AC3E}">
        <p14:creationId xmlns:p14="http://schemas.microsoft.com/office/powerpoint/2010/main" val="36549329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ΥΠΟΘΕΣΕΙΣ ΤΟΥ ΥΠΟΔΕΙΓΜΑΤΟΣ</a:t>
            </a:r>
            <a:endParaRPr lang="el-GR" dirty="0"/>
          </a:p>
        </p:txBody>
      </p:sp>
      <p:sp>
        <p:nvSpPr>
          <p:cNvPr id="3" name="Θέση περιεχομένου 2"/>
          <p:cNvSpPr>
            <a:spLocks noGrp="1"/>
          </p:cNvSpPr>
          <p:nvPr>
            <p:ph idx="1"/>
          </p:nvPr>
        </p:nvSpPr>
        <p:spPr/>
        <p:txBody>
          <a:bodyPr/>
          <a:lstStyle/>
          <a:p>
            <a:r>
              <a:rPr lang="el-GR" dirty="0" smtClean="0"/>
              <a:t>ΟΙ ΠΑΡΑΓΓΕΛΙΕΣ ΠΑΡΑΔΙΔΟΝΤΑΙ ΑΜΕΣΑ ΑΝΩ ΔΕΝ ΔΙΑΤΗΡΕΙΤΑΙ ΑΠΟΘΕΜΑ ΑΣΦΑΛΕΙΑΣ ΚΑΙ ΔΕΝ ΕΠΙΤΡΕΠΕΤΑΙ ΝΑ ΠΑΡΑΤΗΡΗΘΕΙ ΕΛΛΕΙΨΗ ΑΠΟΘΕΜΑΤΩΝ ΜΕ ΤΙΣ ΓΝΩΣΤΕΣ ΣΥΝΕΠΕΙΕΣ</a:t>
            </a:r>
          </a:p>
          <a:p>
            <a:r>
              <a:rPr lang="el-GR" dirty="0" smtClean="0"/>
              <a:t>ΤΟ ΚΟΣΤΟΣ ΔΙΑΤΗΡΗΣΗΣ ΑΠΟΘΕΜΑΤΟΣ , ΤΟ ΚΟΣΤΟΣ ΠΑΡΑΓΓΕΛΙΑΣ ΚΑΙ Η ΖΗΤΗΣΗ ή ΑΝΑΛΩΣΗ ΤΟΥ ΑΠΟΘΕΜΑΤΟΣ ΑΠΟΤΕΛΟΥΝ ΣΤΑΘΕΡΕΣ ΠΑΡΑΜΕΤΡΟΥΣ ΔΙΑΧΡΟΝΙΚΑ ΜΕ ΓΝΩΣΤΕΣ ΤΙΜΕΣ</a:t>
            </a:r>
          </a:p>
          <a:p>
            <a:r>
              <a:rPr lang="el-GR" dirty="0" smtClean="0"/>
              <a:t>ΓΝΩΣΤΟ ΕΊΝΑΙ ΚΑΙ Ο ΥΨΟΣ ΤΩΝ ΠΩΛΗΣΕΩΝ ΑΦΟΥ ΠΡΑΓΜΑΤΟΠΟΙΟΥΝΤΑΙ ΑΚΡΙΒΩΣ ΠΡΟΒΛΕΨΕΙΣ</a:t>
            </a:r>
          </a:p>
          <a:p>
            <a:r>
              <a:rPr lang="el-GR" dirty="0" smtClean="0"/>
              <a:t>ΤΟ ΑΠΟΘΕΜΑ ΚΑΙ Η ΠΑΡΑΓΩΓΙΚΗ ΔΙΑΔΙΚΑΣΙΑ ΚΑΤΑΝΕΜΟΝΤΑΙ ΟΜΟΙΟΜΟΡΦΑ ΚΑΤΆ ΤΗΝ ΔΙΑΡΚΕΙΑ ΤΟΥ ΚΥΚΛΟΥ</a:t>
            </a:r>
          </a:p>
          <a:p>
            <a:endParaRPr lang="el-GR" dirty="0" smtClean="0"/>
          </a:p>
          <a:p>
            <a:pPr marL="0" indent="0">
              <a:buNone/>
            </a:pPr>
            <a:endParaRPr lang="el-GR" dirty="0"/>
          </a:p>
        </p:txBody>
      </p:sp>
    </p:spTree>
    <p:extLst>
      <p:ext uri="{BB962C8B-B14F-4D97-AF65-F5344CB8AC3E}">
        <p14:creationId xmlns:p14="http://schemas.microsoft.com/office/powerpoint/2010/main" val="42007346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ΠΑΡΑΔΕΙΓΜΑ</a:t>
            </a:r>
            <a:endParaRPr lang="el-GR" dirty="0"/>
          </a:p>
        </p:txBody>
      </p:sp>
      <p:sp>
        <p:nvSpPr>
          <p:cNvPr id="3" name="Θέση περιεχομένου 2"/>
          <p:cNvSpPr>
            <a:spLocks noGrp="1"/>
          </p:cNvSpPr>
          <p:nvPr>
            <p:ph idx="1"/>
          </p:nvPr>
        </p:nvSpPr>
        <p:spPr/>
        <p:txBody>
          <a:bodyPr/>
          <a:lstStyle/>
          <a:p>
            <a:r>
              <a:rPr lang="el-GR" dirty="0" smtClean="0"/>
              <a:t>ΓΙΑ ΤΗΝ ΠΑΡΑΓΩΓΗ ΤΩΝ ΠΡΟΙΟΝΤΩΝ ΤΗΣ ΑΠΑΙΤΟΥΝΤΑΙ 500 ΤΟΝΟΙ Α ΥΛΗΣ ΚΆΘΕ ΜΗΝΑ ΜΕ ΤΙΜΗ 25 ΕΥΡΩ ΑΝΑ ΤΟΝΟ. Η ΕΤΑΙΡΕΙΑ ΠΛΗΡΩΝΕΙ 20 ΕΥΡΩ ΑΝΑ ΠΑΡΑΓΓΕΛΙΑ ΓΙΑ ΜΕΤΑΦΟΡΙΚΑ.ΤΟ ΣΥΝΟΛΙΚΟ ΚΟΣΤΟΣ ΔΙΑΤΗΡΗΣΗΣ ΤΩΝ Α ΥΛΩΝ ΠΟΥ ΔΕΝ ΚΑΤΑΝΑΛΩΘΗΚΑΝ  ΜΕΣΑ ΣΤΟ ΜΗΝΑ ΕΊΝΑΙ 0,5 ΕΥΡΩ ΑΝΑ ΤΟΝΟ ΤΟΝ ΜΗΝΑ.</a:t>
            </a:r>
          </a:p>
          <a:p>
            <a:r>
              <a:rPr lang="el-GR" dirty="0" smtClean="0"/>
              <a:t>ΖΗΤΕΙΤΑΙ ΝΑ ΒΡΕΘΕΙ Η </a:t>
            </a:r>
            <a:r>
              <a:rPr lang="el-GR" dirty="0" smtClean="0"/>
              <a:t>ΠΟΣΟΤΗΤΑ </a:t>
            </a:r>
            <a:r>
              <a:rPr lang="el-GR" dirty="0" smtClean="0"/>
              <a:t>ΠΑΡΑΓΓΕΛΙΑΣ ΣΕ ΤΟΝΟΥΣ </a:t>
            </a:r>
            <a:r>
              <a:rPr lang="en-US" dirty="0" smtClean="0"/>
              <a:t>Q</a:t>
            </a:r>
            <a:r>
              <a:rPr lang="el-GR" dirty="0" smtClean="0"/>
              <a:t> ΚΑΘΩΣ ΚΑΙ ΤΟ ΧΡΟΝΙΚΟ ΔΙΑΣΤΗΜΑ ΣΕ ΜΗΝΕΣ ΜΕΤΑΞΥ ΤΩΝ ΔΥΟ ΠΑΡΑΓΓΕΛΙΩΝ (Τ) ΏΣΤΕ ΝΑ ΕΛΑΧΙΣΤΟΠΟΙΕΙΤΑΙ ΤΟ ΣΥΝΟΛΙΚΟ ΕΤΗΣΙΟ ΚΟΣΤΟΣ ΑΠΟΘΕΜΑΤΩΝ.  </a:t>
            </a:r>
            <a:endParaRPr lang="el-GR" dirty="0"/>
          </a:p>
        </p:txBody>
      </p:sp>
    </p:spTree>
    <p:extLst>
      <p:ext uri="{BB962C8B-B14F-4D97-AF65-F5344CB8AC3E}">
        <p14:creationId xmlns:p14="http://schemas.microsoft.com/office/powerpoint/2010/main" val="8177445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ΛΥΣΗ</a:t>
            </a:r>
            <a:endParaRPr lang="el-GR" dirty="0"/>
          </a:p>
        </p:txBody>
      </p:sp>
      <p:sp>
        <p:nvSpPr>
          <p:cNvPr id="3" name="Θέση περιεχομένου 2"/>
          <p:cNvSpPr>
            <a:spLocks noGrp="1"/>
          </p:cNvSpPr>
          <p:nvPr>
            <p:ph idx="1"/>
          </p:nvPr>
        </p:nvSpPr>
        <p:spPr/>
        <p:txBody>
          <a:bodyPr/>
          <a:lstStyle/>
          <a:p>
            <a:r>
              <a:rPr lang="en-US" dirty="0" smtClean="0"/>
              <a:t>Q=√ 2*S*O/C=√ 2*500*20/0,50=200 TONOI</a:t>
            </a:r>
          </a:p>
          <a:p>
            <a:r>
              <a:rPr lang="en-US" dirty="0" smtClean="0"/>
              <a:t>KAI N =S/Q=500/20= 2,5</a:t>
            </a:r>
          </a:p>
          <a:p>
            <a:r>
              <a:rPr lang="el-GR" dirty="0" smtClean="0"/>
              <a:t>ΣΥΝΕΠΩΣ Η ΟΙΚΟΝΟΜΙΚΗ </a:t>
            </a:r>
            <a:r>
              <a:rPr lang="el-GR" dirty="0" smtClean="0"/>
              <a:t>ΠΟΣΟΤΗΤΑ </a:t>
            </a:r>
            <a:r>
              <a:rPr lang="el-GR" dirty="0" smtClean="0"/>
              <a:t>ΠΑΡΑΓΓΕΛΙΑΣ ΕΊΝΑΙ </a:t>
            </a:r>
            <a:r>
              <a:rPr lang="en-US" dirty="0" smtClean="0"/>
              <a:t>Q=200</a:t>
            </a:r>
            <a:r>
              <a:rPr lang="el-GR" dirty="0" smtClean="0"/>
              <a:t> ΤΟΝΟΙ ΚΑΙ ΘΑ ΔΙΝΟΝΤΑΙ 2,5 ΠΑΡΑΓΓΕΛΙΕΣ ΤΟ ΜΗΝΑ.ΕΠΟΜΕΝΩΣ ΤΟ ΧΡΟΝΙΚΟ ΔΙΑΣΤΗΜΑ ΜΕΤΑΞΥ ΤΩΝ ΔΥΟ ΠΑΡΑΓΓΕΛΙΩΝ ΕΊΝΑΙ 1/2,5=0,4 ΜΗΝΕΣ ΔΗΛΑΔΗ ΤΟ Τ=0,4. </a:t>
            </a:r>
          </a:p>
          <a:p>
            <a:r>
              <a:rPr lang="el-GR" dirty="0" smtClean="0"/>
              <a:t>ΣΥΝΕΠΩΣ Η ΑΡΙΣΤΗ ΠΟΛΙΤΙΚΗ ΤΩΝ ΠΑΡΑΓΓΕΛΙΩΝ ΓΙΑ 200 ΤΟΝΟΥΣ ΚΆΘΕ ΠΕΡΙΠΟΥ 30*0,4= 12 ΗΜΕΡΕΣ ΏΣΤΕ ΝΑ ΕΛΑΧΙΣΤΟΠΟΙΗΘΕΙ ΤΟ ΕΤΗΣΙΟ ΣΥΝΟΛΙΚΟ ΚΟΣΤΟΣ.    </a:t>
            </a:r>
            <a:endParaRPr lang="el-GR" dirty="0"/>
          </a:p>
        </p:txBody>
      </p:sp>
    </p:spTree>
    <p:extLst>
      <p:ext uri="{BB962C8B-B14F-4D97-AF65-F5344CB8AC3E}">
        <p14:creationId xmlns:p14="http://schemas.microsoft.com/office/powerpoint/2010/main" val="25656061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a:p>
        </p:txBody>
      </p:sp>
    </p:spTree>
    <p:extLst>
      <p:ext uri="{BB962C8B-B14F-4D97-AF65-F5344CB8AC3E}">
        <p14:creationId xmlns:p14="http://schemas.microsoft.com/office/powerpoint/2010/main" val="4161327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ΤΑ ΑΠΟΘΕΜΑΤΑ ΔΙΑΔΡΑΜΑΤΙΖΟΥΝ ΣΗΜΑΝΤΙΚΟ ΡΟΛΟ ΣΤΟΝ ΠΑΡΑΓΩΓΙΚΟ ΚΥΚΛΟ ΤΗΣ ΕΠΙΧΕΙΡΗΣΗΣ.</a:t>
            </a:r>
          </a:p>
          <a:p>
            <a:r>
              <a:rPr lang="el-GR" dirty="0" smtClean="0"/>
              <a:t>ΤΟ ΜΕΓΕΘΟΣ ΤΩΝ ΑΠΟΘΕΜΑΤΩΝ ΕΞΑΡΤΑΤΑΙ ΑΠΌ ΤΟ ΕΙΔΟΣ Της ΕΠΙΧΕΙΡΗΣΗΣ, ΑΠΌ ΤΟΝ ΚΥΚΛΟ ΤΟΥ ΚΛΑΔΟΥ ΚΑΙ ΤΟΝ ΚΥΚΛΟ Της ΟΙΚΟΝΟΜΙΑΣ.</a:t>
            </a:r>
          </a:p>
          <a:p>
            <a:r>
              <a:rPr lang="el-GR" dirty="0" smtClean="0"/>
              <a:t>ΤΟ ΜΕΓΕΘΟΣ ΤΩΝ ΑΠΟΘΕΜΑΤΩΝ ΑΣΦΑΛΕΙΑΣ ΕΞΑΡΤΑΤΑΙ</a:t>
            </a:r>
          </a:p>
          <a:p>
            <a:pPr marL="457200" indent="-457200">
              <a:buFont typeface="+mj-lt"/>
              <a:buAutoNum type="arabicPeriod"/>
            </a:pPr>
            <a:r>
              <a:rPr lang="el-GR" dirty="0" smtClean="0"/>
              <a:t>ΤΗΝ ΑΒΕΒΑΙΟΤΗΤΑ Της ΖΗΤΗΣΗΣ</a:t>
            </a:r>
          </a:p>
          <a:p>
            <a:pPr marL="457200" indent="-457200">
              <a:buFont typeface="+mj-lt"/>
              <a:buAutoNum type="arabicPeriod"/>
            </a:pPr>
            <a:r>
              <a:rPr lang="el-GR" dirty="0" smtClean="0"/>
              <a:t>ΤΗΝ ΑΒΕΒΑΙΟΤΗΤΑ ΕΓΚΑΙΡΗΣ ΛΗΨΗΣ ΤΩΝ ΠΑΡΑΓΓΕΛΙΩΝ</a:t>
            </a:r>
          </a:p>
          <a:p>
            <a:pPr marL="457200" indent="-457200">
              <a:buFont typeface="+mj-lt"/>
              <a:buAutoNum type="arabicPeriod"/>
            </a:pPr>
            <a:r>
              <a:rPr lang="el-GR" dirty="0" smtClean="0"/>
              <a:t>ΑΠΟΔΕΚΤΟ ΠΟΣΟΣΤΟ ΕΛΛΕΙΨΗΣ ΑΠΟΘΕΜΑΤΟΣ</a:t>
            </a:r>
            <a:endParaRPr lang="el-GR" dirty="0"/>
          </a:p>
        </p:txBody>
      </p:sp>
    </p:spTree>
    <p:extLst>
      <p:ext uri="{BB962C8B-B14F-4D97-AF65-F5344CB8AC3E}">
        <p14:creationId xmlns:p14="http://schemas.microsoft.com/office/powerpoint/2010/main" val="24985071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a:p>
        </p:txBody>
      </p:sp>
    </p:spTree>
    <p:extLst>
      <p:ext uri="{BB962C8B-B14F-4D97-AF65-F5344CB8AC3E}">
        <p14:creationId xmlns:p14="http://schemas.microsoft.com/office/powerpoint/2010/main" val="3719249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a:p>
        </p:txBody>
      </p:sp>
    </p:spTree>
    <p:extLst>
      <p:ext uri="{BB962C8B-B14F-4D97-AF65-F5344CB8AC3E}">
        <p14:creationId xmlns:p14="http://schemas.microsoft.com/office/powerpoint/2010/main" val="1340322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ΥΠΑΡΧΟΥΝ ΤΡΕΙΣ ΚΑΤΗΓΟΡΙΕΣ ΑΠΟΘΕΜΑΤΩΝ</a:t>
            </a:r>
          </a:p>
          <a:p>
            <a:pPr marL="514350" indent="-514350">
              <a:buFont typeface="+mj-lt"/>
              <a:buAutoNum type="arabicPeriod"/>
            </a:pPr>
            <a:r>
              <a:rPr lang="el-GR" dirty="0" smtClean="0"/>
              <a:t>ΑΠΌΘΕΜΑΤΑ Α ΥΛΩΝ</a:t>
            </a:r>
          </a:p>
          <a:p>
            <a:pPr marL="514350" indent="-514350">
              <a:buFont typeface="+mj-lt"/>
              <a:buAutoNum type="arabicPeriod"/>
            </a:pPr>
            <a:r>
              <a:rPr lang="el-GR" dirty="0" smtClean="0"/>
              <a:t>ΑΠΟΘΕΜΑΤΑ ΗΜΙΤΕΛΩΝ ΠΡΟΙΟΝΤΩΝ</a:t>
            </a:r>
          </a:p>
          <a:p>
            <a:pPr marL="514350" indent="-514350">
              <a:buFont typeface="+mj-lt"/>
              <a:buAutoNum type="arabicPeriod"/>
            </a:pPr>
            <a:r>
              <a:rPr lang="el-GR" dirty="0" smtClean="0"/>
              <a:t>ΑΠΟΘΕΜΑΤΑ ΕΤΟΙΜΩΝ ΠΡΟΙΟΝΤΩΝ</a:t>
            </a:r>
            <a:endParaRPr lang="el-GR" dirty="0"/>
          </a:p>
        </p:txBody>
      </p:sp>
    </p:spTree>
    <p:extLst>
      <p:ext uri="{BB962C8B-B14F-4D97-AF65-F5344CB8AC3E}">
        <p14:creationId xmlns:p14="http://schemas.microsoft.com/office/powerpoint/2010/main" val="1032545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ΣΚΟΠΟΣ ΤΗΣ ΔΙΑΤΗΡΗΣΗΣ ΤΩΝ ΑΠΟΘΕΜΑΤΩΝ ΕΊΝΑΙ ΝΑ </a:t>
            </a:r>
            <a:r>
              <a:rPr lang="el-GR" dirty="0" smtClean="0"/>
              <a:t> </a:t>
            </a:r>
            <a:r>
              <a:rPr lang="el-GR" dirty="0" smtClean="0"/>
              <a:t>ΔΙΑΣΦΑΛΙΣΕΙ ΕΥΛΕΞΙΑ ΣΤΗΝ ΕΠΙΧΕΙΡΗΣΗ.</a:t>
            </a:r>
          </a:p>
          <a:p>
            <a:r>
              <a:rPr lang="el-GR" dirty="0" smtClean="0"/>
              <a:t>Ο ΚΥΚΛΟΣ ΤΩΝ ΑΠΟΘΕΜΑΤΩΝ ΟΡΙΖΕΤΑΙ ΩΣ ΤΟ ΧΡΟΝΙΚΟ ΔΙΑΣΤΗΜΑ ΠΟΥ ΜΕΣΟΛΑΒΕΙ ΑΠΌ ΤΗΝ ΠΡΑΓΜΑΤΟΠΟΙΗΣΗ Της ΠΑΡΑΓΓΕΛΙΑΣ ΜΕΧΡΙ ΤΗΝ ΑΠΟΜΑΚΡΥΝΣΗ ΤΟΥ ΑΠΟΘΕΜΑΤΟΣ ΛΟΓΩ ΠΩΛΗΣΗΣ ή ΑΝΑΛΩΣΗΣ ΣΤΗΝ ΠΑΡΑΓΩΓΙΚΗ ΔΙΑΔΙΚΑΣΙΑ.</a:t>
            </a:r>
            <a:endParaRPr lang="el-GR" dirty="0"/>
          </a:p>
        </p:txBody>
      </p:sp>
    </p:spTree>
    <p:extLst>
      <p:ext uri="{BB962C8B-B14F-4D97-AF65-F5344CB8AC3E}">
        <p14:creationId xmlns:p14="http://schemas.microsoft.com/office/powerpoint/2010/main" val="889644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ΤΑ ΠΛΕΟΝΕΚΤΗΜΑΤΑ Της ΔΙΑΤΗΡΗΣΗΣ ΤΩΝ ΑΠΟΘΕΜΑΤΩΝ ΕΊΝΑΙ:</a:t>
            </a:r>
          </a:p>
          <a:p>
            <a:pPr marL="514350" indent="-514350">
              <a:buFont typeface="+mj-lt"/>
              <a:buAutoNum type="arabicPeriod"/>
            </a:pPr>
            <a:r>
              <a:rPr lang="el-GR" dirty="0" smtClean="0"/>
              <a:t>ΠΡΑΓΜΑΤΟΠΟΙΗΣΗ ΟΙΚΟΝΟΜΙΕΣ ΣΤΗΝ ΠΑΡΑΓΩΓΗ</a:t>
            </a:r>
          </a:p>
          <a:p>
            <a:pPr marL="514350" indent="-514350">
              <a:buFont typeface="+mj-lt"/>
              <a:buAutoNum type="arabicPeriod"/>
            </a:pPr>
            <a:r>
              <a:rPr lang="el-GR" dirty="0" smtClean="0"/>
              <a:t>ΠΡΑΓΜΑΤΟΠΟΙΗΣΗ ΟΙΚΟΝΟΜΙΕΣ ΣΤΙΣ ΑΓΟΡΕΣ</a:t>
            </a:r>
          </a:p>
          <a:p>
            <a:pPr marL="514350" indent="-514350">
              <a:buFont typeface="+mj-lt"/>
              <a:buAutoNum type="arabicPeriod"/>
            </a:pPr>
            <a:r>
              <a:rPr lang="el-GR" dirty="0" smtClean="0"/>
              <a:t>ΕΚΠΛΗΡΩΣΗ ΠΑΡΑΓΓΕΛΙΩΝ ΑΓΟΡΩΝ ΓΡΗΓΟΡΑ.</a:t>
            </a:r>
          </a:p>
          <a:p>
            <a:pPr marL="0" indent="0">
              <a:buNone/>
            </a:pPr>
            <a:r>
              <a:rPr lang="el-GR" dirty="0" smtClean="0"/>
              <a:t>ΜΕΙΟΝΕΚΤΗΜΑΤΑ </a:t>
            </a:r>
          </a:p>
          <a:p>
            <a:pPr marL="514350" indent="-514350">
              <a:buFont typeface="+mj-lt"/>
              <a:buAutoNum type="arabicPeriod"/>
            </a:pPr>
            <a:r>
              <a:rPr lang="el-GR" dirty="0" smtClean="0"/>
              <a:t>ΣΥΝΟΛΙΚΟ ΚΟΣΤΟΣ ΔΙΑΤΗΡΗΣΗΣ ΤΩΝ ΑΠΟΘΕΜΑΤΩΝ</a:t>
            </a:r>
          </a:p>
          <a:p>
            <a:pPr marL="514350" indent="-514350">
              <a:buFont typeface="+mj-lt"/>
              <a:buAutoNum type="arabicPeriod"/>
            </a:pPr>
            <a:r>
              <a:rPr lang="el-GR" dirty="0" smtClean="0"/>
              <a:t>ΚΟΣΤΟΣ ΑΠΑΙΤΟΥΜΕΝΗΣ ΑΠΟΔΟΣΗΣ ΤΩΝ ΚΕΦΑΛΑΙΩΝ</a:t>
            </a:r>
          </a:p>
          <a:p>
            <a:pPr marL="514350" indent="-514350">
              <a:buFont typeface="+mj-lt"/>
              <a:buAutoNum type="arabicPeriod"/>
            </a:pPr>
            <a:r>
              <a:rPr lang="el-GR" dirty="0" smtClean="0"/>
              <a:t>ΚΙΝΔΥΝΟΣ ΑΠΑΞΙΩΣΗΣ ΑΠΟΘΕΜΑΤΩΝ</a:t>
            </a:r>
          </a:p>
          <a:p>
            <a:pPr marL="0" indent="0">
              <a:buNone/>
            </a:pPr>
            <a:endParaRPr lang="el-GR" dirty="0"/>
          </a:p>
        </p:txBody>
      </p:sp>
    </p:spTree>
    <p:extLst>
      <p:ext uri="{BB962C8B-B14F-4D97-AF65-F5344CB8AC3E}">
        <p14:creationId xmlns:p14="http://schemas.microsoft.com/office/powerpoint/2010/main" val="271433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K</a:t>
            </a:r>
            <a:r>
              <a:rPr lang="el-GR" dirty="0" smtClean="0"/>
              <a:t>ΟΣΤΗ ΠΟΥ ΣΥΝΔΕΟΝΤΑΙ ΜΕ ΤΑ ΑΠΟΘΕΜΑΤΑ</a:t>
            </a:r>
            <a:endParaRPr lang="el-GR" dirty="0"/>
          </a:p>
        </p:txBody>
      </p:sp>
      <p:sp>
        <p:nvSpPr>
          <p:cNvPr id="3" name="Θέση περιεχομένου 2"/>
          <p:cNvSpPr>
            <a:spLocks noGrp="1"/>
          </p:cNvSpPr>
          <p:nvPr>
            <p:ph idx="1"/>
          </p:nvPr>
        </p:nvSpPr>
        <p:spPr/>
        <p:txBody>
          <a:bodyPr>
            <a:normAutofit/>
          </a:bodyPr>
          <a:lstStyle/>
          <a:p>
            <a:pPr marL="514350" indent="-514350">
              <a:buFont typeface="+mj-lt"/>
              <a:buAutoNum type="arabicPeriod"/>
            </a:pPr>
            <a:r>
              <a:rPr lang="el-GR" dirty="0" smtClean="0"/>
              <a:t>ΚΟΣΤΗ ΔΙΑΤΗΡΗΣΗΣ ΑΠΟΘΕΜΑΤΩΝ </a:t>
            </a:r>
          </a:p>
          <a:p>
            <a:r>
              <a:rPr lang="el-GR" dirty="0" smtClean="0"/>
              <a:t>ΚΟΣΤΗ ΔΕΣΜΕΥΣΕΩΝ  ΚΕΦΑΛΑΙΩΝ </a:t>
            </a:r>
          </a:p>
          <a:p>
            <a:r>
              <a:rPr lang="el-GR" dirty="0" smtClean="0"/>
              <a:t>ΚΟΣΤΗ ΑΠΟΘΗΚΕΥΣΗΣ (ΜΙΣΘΟΙ ΠΡΟΣΩΠΙΚΟΥ ΣΤΙΣ ΑΠΟΘΗΚΕΣ)</a:t>
            </a:r>
          </a:p>
          <a:p>
            <a:r>
              <a:rPr lang="el-GR" dirty="0" smtClean="0"/>
              <a:t>ΑΣΦΑΛΙΣΗ ΚΑΙ ΦΟΡΟΙ ΤΟΥ ΑΠΟΘΕΜΑΤΟΣ</a:t>
            </a:r>
          </a:p>
          <a:p>
            <a:r>
              <a:rPr lang="el-GR" dirty="0" smtClean="0"/>
              <a:t>ΚΟΣΤΗ ΑΠΟΣΒΕΣΗΣ ΚΑΙ ΑΠΑΞΙΩΣΗΣ ΤΟΥ ΑΠΟΘΕΜΑΤΟΣ</a:t>
            </a:r>
          </a:p>
          <a:p>
            <a:pPr marL="0" indent="0">
              <a:buNone/>
            </a:pPr>
            <a:r>
              <a:rPr lang="el-GR" dirty="0"/>
              <a:t> </a:t>
            </a:r>
            <a:r>
              <a:rPr lang="el-GR" dirty="0" smtClean="0"/>
              <a:t>ΤΑ ΚΟΣΤΗ ΔΙΑΤΗΡΗΣΗΣ ΥΠΟΘΕΤΟΥΜΕ ΌΤΙ ΕΊΝΑΙ ΣΤΑΘΕΡΑ ΑΝΑ ΜΟΝΑΔΑ ΑΠΟΘΕΜΑΤΟΣ ΚΑΙ ΑΝΑ ΜΟΝΑΔΑ ΧΡΟΝΟΥ  </a:t>
            </a:r>
          </a:p>
        </p:txBody>
      </p:sp>
    </p:spTree>
    <p:extLst>
      <p:ext uri="{BB962C8B-B14F-4D97-AF65-F5344CB8AC3E}">
        <p14:creationId xmlns:p14="http://schemas.microsoft.com/office/powerpoint/2010/main" val="235970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endParaRPr lang="el-GR" dirty="0" smtClean="0"/>
          </a:p>
          <a:p>
            <a:pPr marL="0" indent="0">
              <a:buNone/>
            </a:pPr>
            <a:r>
              <a:rPr lang="el-GR" dirty="0" smtClean="0"/>
              <a:t>2. ΚΟΣΤΗ ΑΠΌ ΕΛΛΕΙΨΗ ΑΠΟΘΕΜΑΤΩΝ </a:t>
            </a:r>
          </a:p>
          <a:p>
            <a:r>
              <a:rPr lang="el-GR" dirty="0" smtClean="0"/>
              <a:t>ΚΟΣΤΟΣ ΕΥΚΑΙΡΙΑΣ ΑΠΌ ΤΗΝ ΠΑΥΣΗ Της ΠΑΡΑΓΩΓΙΚΗΣ ΔΡΑΣΤΗΡΙΟΤΗΤΑΣ</a:t>
            </a:r>
          </a:p>
          <a:p>
            <a:r>
              <a:rPr lang="el-GR" dirty="0" smtClean="0"/>
              <a:t>ΚΟΣΤΗ ΜΕΙΩΣΗΣ ΠΩΛΗΣΕΩΝ</a:t>
            </a:r>
          </a:p>
          <a:p>
            <a:r>
              <a:rPr lang="el-GR" dirty="0" smtClean="0"/>
              <a:t>ΜΕΙΩΣΗ ΤΗΣ ΚΑΛΗΣ ΦΗΜΗΣ ΚΑΙ ΠΕΛΑΤΕΙΑΣ</a:t>
            </a:r>
          </a:p>
          <a:p>
            <a:pPr marL="0" indent="0">
              <a:buNone/>
            </a:pPr>
            <a:r>
              <a:rPr lang="el-GR" dirty="0" smtClean="0"/>
              <a:t> </a:t>
            </a:r>
          </a:p>
          <a:p>
            <a:endParaRPr lang="el-GR" dirty="0"/>
          </a:p>
        </p:txBody>
      </p:sp>
    </p:spTree>
    <p:extLst>
      <p:ext uri="{BB962C8B-B14F-4D97-AF65-F5344CB8AC3E}">
        <p14:creationId xmlns:p14="http://schemas.microsoft.com/office/powerpoint/2010/main" val="1125829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3.ΚΟΣΤΗ ΜΕΤΑΦΟΡΑΣ, ΠΑΡΑΛΑΒΗΣ ΚΑΙ ΠΑΡΑΓΓΕΛΙΑΣ</a:t>
            </a:r>
          </a:p>
          <a:p>
            <a:r>
              <a:rPr lang="el-GR" dirty="0" smtClean="0"/>
              <a:t>ΤΑΜΕΙΑΚΕΣ ΕΚΡΟΕΣ (ΚΟΣΤΗ ΑΠΟΣΤΟΛΗΣ,ΠΑΡΑΛΑΒΗΣ ΚΑΙ ΠΡΑΓΜΑΤΟΠΟΙΗΣΗΣ ΜΙΑΣ ΠΑΡΑΓΓΕΛΙΑΣ)</a:t>
            </a:r>
          </a:p>
          <a:p>
            <a:r>
              <a:rPr lang="el-GR" dirty="0" smtClean="0"/>
              <a:t>ΚΟΣΤΟΣ ΜΕΤΑΦΟΡΑΣ ΚΑΙ ΔΙΕΚΠΕΡΑΙΩΣΗΣ </a:t>
            </a:r>
            <a:r>
              <a:rPr lang="el-GR" dirty="0" err="1" smtClean="0"/>
              <a:t>κτλ</a:t>
            </a:r>
            <a:endParaRPr lang="el-GR" dirty="0" smtClean="0"/>
          </a:p>
          <a:p>
            <a:endParaRPr lang="el-GR" dirty="0"/>
          </a:p>
        </p:txBody>
      </p:sp>
    </p:spTree>
    <p:extLst>
      <p:ext uri="{BB962C8B-B14F-4D97-AF65-F5344CB8AC3E}">
        <p14:creationId xmlns:p14="http://schemas.microsoft.com/office/powerpoint/2010/main" val="749632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ΟΙΚΟΝΟΜΙΚΗ ΠΟΣΟΤΗΤΑ ΤΗΣ ΠΑΡΑΓΓΕΛΙΑΣ</a:t>
            </a:r>
            <a:endParaRPr lang="el-GR" dirty="0"/>
          </a:p>
        </p:txBody>
      </p:sp>
      <p:sp>
        <p:nvSpPr>
          <p:cNvPr id="3" name="Θέση περιεχομένου 2"/>
          <p:cNvSpPr>
            <a:spLocks noGrp="1"/>
          </p:cNvSpPr>
          <p:nvPr>
            <p:ph idx="1"/>
          </p:nvPr>
        </p:nvSpPr>
        <p:spPr/>
        <p:txBody>
          <a:bodyPr/>
          <a:lstStyle/>
          <a:p>
            <a:r>
              <a:rPr lang="el-GR" dirty="0" smtClean="0"/>
              <a:t>ΤΟ ΥΠΟΔΕΙΓΜΑ ΤΗΣ ΟΙΚΟΝΟΜΙΚΗΣ ΠΟΣΟΤΗΤΑΣ ΤΗΣ ΠΑΡΑΓΓΕΛΙΑΣ  ΛΥΝΕΙ ΤΑ ΠΡΟΒΛΗΜΑΤΑ ΔΙΑΧΕΙΡΗΣΗΣ ΑΠΟΘΕΜΑΤΩΝ (</a:t>
            </a:r>
            <a:r>
              <a:rPr lang="en-US" dirty="0" smtClean="0"/>
              <a:t>E.O.Q)</a:t>
            </a:r>
            <a:endParaRPr lang="el-GR" dirty="0" smtClean="0"/>
          </a:p>
          <a:p>
            <a:r>
              <a:rPr lang="en-US" dirty="0" smtClean="0"/>
              <a:t>TO </a:t>
            </a:r>
            <a:r>
              <a:rPr lang="el-GR" dirty="0" smtClean="0"/>
              <a:t>ΥΠΟΔΕΙΓΜΑ ΚΑΘΟΡΙΖΕΙ ΤΗΝ ΠΟΣΟΤΗΤΑ ΠΑΡΑΓΓΕΛΙΑΣ Η ΟΠΟΙΑ ΕΛΑΧΙΣΤΟΠΟΙΕΙ ΤΟ ΣΥΝΟΛΙΚΟ ΚΟΣΤΟΣ ΤΩΝ ΑΠΟΘΕΜΑΤΩΝ  ΟΠΟΥ ΤΟ ΣΥΝΟΛΙΚΟ ΚΟΣΤΟΣ (</a:t>
            </a:r>
            <a:r>
              <a:rPr lang="en-US" dirty="0" smtClean="0"/>
              <a:t>TIC) </a:t>
            </a:r>
            <a:r>
              <a:rPr lang="el-GR" dirty="0" smtClean="0"/>
              <a:t>ΠΕΡΙΛΑΜΒΑΝΕΙ ΤΟ ΣΥΝΟΛΙΚΟ ΚΟΣΤΟΣ ΔΙΑΤΗΡΗΣΗΣ ΑΠΟΘΕΜΑΤΩΝ (</a:t>
            </a:r>
            <a:r>
              <a:rPr lang="en-US" dirty="0" smtClean="0"/>
              <a:t>TCC)</a:t>
            </a:r>
            <a:r>
              <a:rPr lang="el-GR" dirty="0" smtClean="0"/>
              <a:t> </a:t>
            </a:r>
            <a:r>
              <a:rPr lang="en-US" dirty="0" smtClean="0"/>
              <a:t>KAI TO </a:t>
            </a:r>
            <a:r>
              <a:rPr lang="el-GR" dirty="0" smtClean="0"/>
              <a:t>ΣΥΝΟΛΙΚΟ ΚΟΣΤΟΣΠΑΡΑΓΓΕΛΙΑΣ (</a:t>
            </a:r>
            <a:r>
              <a:rPr lang="en-US" dirty="0" smtClean="0"/>
              <a:t>TOC)</a:t>
            </a:r>
          </a:p>
          <a:p>
            <a:r>
              <a:rPr lang="en-US" dirty="0" smtClean="0"/>
              <a:t>TIC=TCC+TOC</a:t>
            </a:r>
          </a:p>
          <a:p>
            <a:r>
              <a:rPr lang="el-GR" dirty="0" smtClean="0"/>
              <a:t>ΣΥΝ.ΚΟΣΤΟΣ ΑΠΟΘ.=ΣΥΝ. ΚΟΣΤΟΣ ΔΙΑΤΗΡ.ΑΠΟΘ+ΣΥΝ.ΚΟΣΤΟΣ ΠΑΡΑΓ.ΑΠΟΘ.</a:t>
            </a:r>
          </a:p>
          <a:p>
            <a:endParaRPr lang="el-GR" dirty="0"/>
          </a:p>
        </p:txBody>
      </p:sp>
    </p:spTree>
    <p:extLst>
      <p:ext uri="{BB962C8B-B14F-4D97-AF65-F5344CB8AC3E}">
        <p14:creationId xmlns:p14="http://schemas.microsoft.com/office/powerpoint/2010/main" val="14358686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515</TotalTime>
  <Words>1001</Words>
  <Application>Microsoft Office PowerPoint</Application>
  <PresentationFormat>Ευρεία οθόνη</PresentationFormat>
  <Paragraphs>86</Paragraphs>
  <Slides>21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21</vt:i4>
      </vt:variant>
    </vt:vector>
  </HeadingPairs>
  <TitlesOfParts>
    <vt:vector size="25" baseType="lpstr">
      <vt:lpstr>Arial</vt:lpstr>
      <vt:lpstr>Century Gothic</vt:lpstr>
      <vt:lpstr>Wingdings 3</vt:lpstr>
      <vt:lpstr>Ιόν</vt:lpstr>
      <vt:lpstr>ΔΙΟΙΚΗΣΗ ΑΠΟΘΕΜΑΤΩΝ</vt:lpstr>
      <vt:lpstr>Παρουσίαση του PowerPoint</vt:lpstr>
      <vt:lpstr>Παρουσίαση του PowerPoint</vt:lpstr>
      <vt:lpstr>Παρουσίαση του PowerPoint</vt:lpstr>
      <vt:lpstr>Παρουσίαση του PowerPoint</vt:lpstr>
      <vt:lpstr>KΟΣΤΗ ΠΟΥ ΣΥΝΔΕΟΝΤΑΙ ΜΕ ΤΑ ΑΠΟΘΕΜΑΤΑ</vt:lpstr>
      <vt:lpstr>Παρουσίαση του PowerPoint</vt:lpstr>
      <vt:lpstr>Παρουσίαση του PowerPoint</vt:lpstr>
      <vt:lpstr>ΟΙΚΟΝΟΜΙΚΗ ΠΟΣΟΤΗΤΑ ΤΗΣ ΠΑΡΑΓΓΕΛΙΑΣ</vt:lpstr>
      <vt:lpstr>Παρουσίαση του PowerPoint</vt:lpstr>
      <vt:lpstr>Παρουσίαση του PowerPoint</vt:lpstr>
      <vt:lpstr>ΠΑΡΑΔΕΙΓΜΑ</vt:lpstr>
      <vt:lpstr>Παρουσίαση του PowerPoint</vt:lpstr>
      <vt:lpstr>Παρουσίαση του PowerPoint</vt:lpstr>
      <vt:lpstr>ΠΑΡΑΔΕΙΓΜΑ</vt:lpstr>
      <vt:lpstr>ΥΠΟΘΕΣΕΙΣ ΤΟΥ ΥΠΟΔΕΙΓΜΑΤΟΣ</vt:lpstr>
      <vt:lpstr>ΠΑΡΑΔΕΙΓΜΑ</vt:lpstr>
      <vt:lpstr>ΛΥΣΗ</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ΔΙΟΙΚΗΣΗ ΑΠΟΘΕΜΑΤΩΝ</dc:title>
  <dc:creator>KARTALIS NIKOLAOS</dc:creator>
  <cp:lastModifiedBy>KARTALIS NIKOLAOS</cp:lastModifiedBy>
  <cp:revision>22</cp:revision>
  <dcterms:created xsi:type="dcterms:W3CDTF">2020-05-02T08:27:07Z</dcterms:created>
  <dcterms:modified xsi:type="dcterms:W3CDTF">2020-05-18T11:21:53Z</dcterms:modified>
</cp:coreProperties>
</file>