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0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69" r:id="rId16"/>
    <p:sldId id="270" r:id="rId17"/>
    <p:sldId id="299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5" r:id="rId38"/>
    <p:sldId id="296" r:id="rId39"/>
    <p:sldId id="297" r:id="rId40"/>
    <p:sldId id="298" r:id="rId41"/>
    <p:sldId id="302" r:id="rId4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585" autoAdjust="0"/>
  </p:normalViewPr>
  <p:slideViewPr>
    <p:cSldViewPr>
      <p:cViewPr varScale="1">
        <p:scale>
          <a:sx n="52" d="100"/>
          <a:sy n="52" d="100"/>
        </p:scale>
        <p:origin x="-121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2B098-120E-443F-826A-0A750EE9ED03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BBC78-71E6-4C8A-AFE8-83E69E5E681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BBC78-71E6-4C8A-AFE8-83E69E5E6817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</a:t>
            </a:r>
            <a:r>
              <a:rPr lang="en-US" baseline="0" dirty="0" smtClean="0"/>
              <a:t>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BBC78-71E6-4C8A-AFE8-83E69E5E6817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</a:t>
            </a:r>
            <a:r>
              <a:rPr lang="en-US" baseline="0" dirty="0" smtClean="0"/>
              <a:t>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BBC78-71E6-4C8A-AFE8-83E69E5E6817}" type="slidenum">
              <a:rPr lang="el-GR" smtClean="0"/>
              <a:pPr/>
              <a:t>40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</a:t>
            </a:r>
            <a:r>
              <a:rPr lang="en-US" baseline="0" dirty="0" smtClean="0"/>
              <a:t>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BBC78-71E6-4C8A-AFE8-83E69E5E6817}" type="slidenum">
              <a:rPr lang="el-GR" smtClean="0"/>
              <a:pPr/>
              <a:t>41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66BE-4ED0-47BD-B359-471B4706958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6B06-D08E-4F83-AAE5-C4C29EF12EE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EF12-0428-4EB8-ADC5-44326678857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1518-56E2-434A-A5BD-D57F1D7D2E6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C1A6-D9D7-40C3-8FCD-5121096085E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42B1-9E3C-49CB-A876-ACB1FED0A59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D8B-9021-4612-9070-81596321EDE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7E7B-C7F7-417C-A2F3-F137202B45D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91BEE-D793-474F-83B2-8CF49BFDF90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D81C-55FE-46C5-8732-B4C73866CAB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4E06-3F35-4DE0-A5E4-C1006BFECD5A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CA5E7-443D-4BE4-892D-17B810EF3C4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UNI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slide" Target="slide18.xml"/><Relationship Id="rId7" Type="http://schemas.openxmlformats.org/officeDocument/2006/relationships/slide" Target="slide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5" Type="http://schemas.openxmlformats.org/officeDocument/2006/relationships/slide" Target="slide20.xml"/><Relationship Id="rId4" Type="http://schemas.openxmlformats.org/officeDocument/2006/relationships/slide" Target="slide19.xml"/><Relationship Id="rId9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9.xml"/><Relationship Id="rId3" Type="http://schemas.openxmlformats.org/officeDocument/2006/relationships/slide" Target="slide24.xml"/><Relationship Id="rId7" Type="http://schemas.openxmlformats.org/officeDocument/2006/relationships/slide" Target="slide2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7.xml"/><Relationship Id="rId5" Type="http://schemas.openxmlformats.org/officeDocument/2006/relationships/slide" Target="slide26.xml"/><Relationship Id="rId10" Type="http://schemas.openxmlformats.org/officeDocument/2006/relationships/image" Target="../media/image3.jpeg"/><Relationship Id="rId4" Type="http://schemas.openxmlformats.org/officeDocument/2006/relationships/slide" Target="slide25.xml"/><Relationship Id="rId9" Type="http://schemas.openxmlformats.org/officeDocument/2006/relationships/slide" Target="slide3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" Target="slide31.xml"/><Relationship Id="rId7" Type="http://schemas.openxmlformats.org/officeDocument/2006/relationships/slide" Target="slide3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4.xml"/><Relationship Id="rId5" Type="http://schemas.openxmlformats.org/officeDocument/2006/relationships/slide" Target="slide33.xml"/><Relationship Id="rId4" Type="http://schemas.openxmlformats.org/officeDocument/2006/relationships/slide" Target="slide3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37.xml"/><Relationship Id="rId7" Type="http://schemas.openxmlformats.org/officeDocument/2006/relationships/image" Target="../media/image3.jpeg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0.xml"/><Relationship Id="rId5" Type="http://schemas.openxmlformats.org/officeDocument/2006/relationships/slide" Target="slide39.xml"/><Relationship Id="rId4" Type="http://schemas.openxmlformats.org/officeDocument/2006/relationships/slide" Target="slide3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../ANSWER%20KEY" TargetMode="Externa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stai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857628"/>
            <a:ext cx="2871787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85786" y="1214422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BUSINESS ENGLISH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1928794" y="2643182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First Steps at work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026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8" y="4929198"/>
            <a:ext cx="101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6143644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86710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786578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71472" y="500042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Το ρήμα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ΗΑ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VE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χρησιμοποιείται στον </a:t>
            </a:r>
            <a:r>
              <a:rPr lang="en-US" sz="2400" dirty="0" smtClean="0">
                <a:latin typeface="Comic Sans MS" pitchFamily="66" charset="0"/>
              </a:rPr>
              <a:t>Present Continuous </a:t>
            </a:r>
            <a:r>
              <a:rPr lang="el-GR" sz="2400" dirty="0" smtClean="0">
                <a:latin typeface="Comic Sans MS" pitchFamily="66" charset="0"/>
              </a:rPr>
              <a:t>μόνο όταν   σημαίνει κάνω κάτι:  </a:t>
            </a:r>
            <a:endParaRPr lang="en-US" sz="2400" dirty="0" smtClean="0">
              <a:latin typeface="Comic Sans MS" pitchFamily="66" charset="0"/>
            </a:endParaRPr>
          </a:p>
          <a:p>
            <a:pPr algn="ctr"/>
            <a:endParaRPr lang="en-US" sz="2400" b="1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l-GR" sz="2400" b="1" dirty="0" smtClean="0">
                <a:latin typeface="Comic Sans MS" pitchFamily="66" charset="0"/>
              </a:rPr>
              <a:t>Ι’</a:t>
            </a:r>
            <a:r>
              <a:rPr lang="en-US" sz="2400" b="1" dirty="0" smtClean="0">
                <a:latin typeface="Comic Sans MS" pitchFamily="66" charset="0"/>
              </a:rPr>
              <a:t>m having a cigarette. I’m having a shower.  </a:t>
            </a:r>
          </a:p>
          <a:p>
            <a:pPr algn="just"/>
            <a:endParaRPr lang="en-US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Όταν δίνουμε σύντομες απαντήσεις χρησιμοποιούμε μόνο το Υ</a:t>
            </a:r>
            <a:r>
              <a:rPr lang="en-US" sz="2400" dirty="0" smtClean="0">
                <a:latin typeface="Comic Sans MS" pitchFamily="66" charset="0"/>
              </a:rPr>
              <a:t>es/No </a:t>
            </a:r>
            <a:r>
              <a:rPr lang="el-GR" sz="2400" dirty="0" smtClean="0">
                <a:latin typeface="Comic Sans MS" pitchFamily="66" charset="0"/>
              </a:rPr>
              <a:t>και το ρήμα </a:t>
            </a:r>
            <a:r>
              <a:rPr lang="en-US" sz="2400" dirty="0" smtClean="0">
                <a:latin typeface="Comic Sans MS" pitchFamily="66" charset="0"/>
              </a:rPr>
              <a:t>to be.  </a:t>
            </a:r>
          </a:p>
          <a:p>
            <a:pPr algn="just"/>
            <a:endParaRPr lang="en-US" sz="2400" b="1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Is Ann typing? Yes, she is.     No, she isn’t.</a:t>
            </a:r>
            <a:endParaRPr lang="en-US" sz="2400" b="1" dirty="0">
              <a:latin typeface="Comic Sans MS" pitchFamily="66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10</a:t>
            </a:fld>
            <a:endParaRPr lang="el-GR" dirty="0"/>
          </a:p>
        </p:txBody>
      </p:sp>
      <p:pic>
        <p:nvPicPr>
          <p:cNvPr id="12" name="11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6072206"/>
            <a:ext cx="500066" cy="428604"/>
          </a:xfrm>
          <a:prstGeom prst="rect">
            <a:avLst/>
          </a:prstGeom>
        </p:spPr>
      </p:pic>
      <p:pic>
        <p:nvPicPr>
          <p:cNvPr id="6" name="5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500826" y="6072206"/>
            <a:ext cx="500066" cy="428604"/>
          </a:xfrm>
          <a:prstGeom prst="rect">
            <a:avLst/>
          </a:prstGeom>
        </p:spPr>
      </p:pic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1000100" y="1000108"/>
            <a:ext cx="7072362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B. Developing Language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72264" y="6492875"/>
            <a:ext cx="2133600" cy="365125"/>
          </a:xfrm>
        </p:spPr>
        <p:txBody>
          <a:bodyPr/>
          <a:lstStyle/>
          <a:p>
            <a:fld id="{B2E4468D-51FC-4501-99AB-3F52B294474A}" type="slidenum">
              <a:rPr lang="el-GR" smtClean="0"/>
              <a:pPr/>
              <a:t>11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072206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1428728" y="2759586"/>
            <a:ext cx="67151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 SKIMMING. Read the text and decide whether the statements following are true or false.</a:t>
            </a:r>
            <a:endParaRPr lang="en-US" sz="2400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214678" y="6143644"/>
            <a:ext cx="2895600" cy="365125"/>
          </a:xfrm>
        </p:spPr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15206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357158" y="428605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It is 9:00 o’clock on Monday May 6th and Peter is arriving at 3 DELTA INC. Peter is in a very good mood although a bit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anxious</a:t>
            </a:r>
            <a:r>
              <a:rPr lang="en-US" sz="2400" dirty="0" smtClean="0">
                <a:latin typeface="Comic Sans MS" pitchFamily="66" charset="0"/>
              </a:rPr>
              <a:t>. It is his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first</a:t>
            </a:r>
            <a:r>
              <a:rPr lang="en-US" sz="2400" dirty="0" smtClean="0">
                <a:latin typeface="Comic Sans MS" pitchFamily="66" charset="0"/>
              </a:rPr>
              <a:t> day at his first job as an administrative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assistant</a:t>
            </a:r>
            <a:r>
              <a:rPr lang="en-US" sz="2400" dirty="0" smtClean="0">
                <a:latin typeface="Comic Sans MS" pitchFamily="66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Kate, a </a:t>
            </a:r>
            <a:r>
              <a:rPr lang="en-US" sz="2400" dirty="0" smtClean="0">
                <a:latin typeface="Comic Sans MS" pitchFamily="66" charset="0"/>
                <a:hlinkClick r:id="rId6" action="ppaction://hlinksldjump"/>
              </a:rPr>
              <a:t>junior</a:t>
            </a:r>
            <a:r>
              <a:rPr lang="en-US" sz="2400" dirty="0" smtClean="0">
                <a:latin typeface="Comic Sans MS" pitchFamily="66" charset="0"/>
              </a:rPr>
              <a:t> clerk at the </a:t>
            </a:r>
            <a:r>
              <a:rPr lang="en-US" sz="2400" dirty="0" smtClean="0">
                <a:latin typeface="Comic Sans MS" pitchFamily="66" charset="0"/>
                <a:hlinkClick r:id="rId7" action="ppaction://hlinksldjump"/>
              </a:rPr>
              <a:t>same </a:t>
            </a:r>
            <a:r>
              <a:rPr lang="en-US" sz="2400" dirty="0" smtClean="0">
                <a:latin typeface="Comic Sans MS" pitchFamily="66" charset="0"/>
              </a:rPr>
              <a:t>department, is guiding him through the different sections and </a:t>
            </a:r>
            <a:r>
              <a:rPr lang="en-US" sz="2400" dirty="0" smtClean="0">
                <a:latin typeface="Comic Sans MS" pitchFamily="66" charset="0"/>
                <a:hlinkClick r:id="rId8" action="ppaction://hlinksldjump"/>
              </a:rPr>
              <a:t>introducing </a:t>
            </a:r>
            <a:r>
              <a:rPr lang="en-US" sz="2400" dirty="0" smtClean="0">
                <a:latin typeface="Comic Sans MS" pitchFamily="66" charset="0"/>
              </a:rPr>
              <a:t>him to his new colleagues. Let’s see what some of the employees are doing in the Administration Building. </a:t>
            </a:r>
          </a:p>
          <a:p>
            <a:pPr algn="just">
              <a:lnSpc>
                <a:spcPct val="150000"/>
              </a:lnSpc>
            </a:pPr>
            <a:endParaRPr lang="el-GR" sz="2400" dirty="0">
              <a:latin typeface="Comic Sans MS" pitchFamily="66" charset="0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1494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214282" y="285728"/>
            <a:ext cx="85725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The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receptionist</a:t>
            </a:r>
            <a:r>
              <a:rPr lang="en-US" sz="2400" dirty="0" smtClean="0">
                <a:latin typeface="Comic Sans MS" pitchFamily="66" charset="0"/>
              </a:rPr>
              <a:t> is greeting a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supplier </a:t>
            </a:r>
            <a:r>
              <a:rPr lang="en-US" sz="2400" dirty="0" smtClean="0">
                <a:latin typeface="Comic Sans MS" pitchFamily="66" charset="0"/>
              </a:rPr>
              <a:t>and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directing</a:t>
            </a:r>
            <a:r>
              <a:rPr lang="en-US" sz="2400" dirty="0" smtClean="0">
                <a:latin typeface="Comic Sans MS" pitchFamily="66" charset="0"/>
              </a:rPr>
              <a:t> him to his destination. The switchboard operator, who handles the multi-line switchboard, is answering the phone and </a:t>
            </a:r>
            <a:r>
              <a:rPr lang="en-US" sz="2400" dirty="0" smtClean="0">
                <a:latin typeface="Comic Sans MS" pitchFamily="66" charset="0"/>
                <a:hlinkClick r:id="rId6" action="ppaction://hlinksldjump"/>
              </a:rPr>
              <a:t>connecting</a:t>
            </a:r>
            <a:r>
              <a:rPr lang="en-US" sz="2400" dirty="0" smtClean="0">
                <a:latin typeface="Comic Sans MS" pitchFamily="66" charset="0"/>
              </a:rPr>
              <a:t> the lines without delay.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In the Public Relations Office, the head of the department is </a:t>
            </a:r>
            <a:r>
              <a:rPr lang="en-US" sz="2400" dirty="0" smtClean="0">
                <a:latin typeface="Comic Sans MS" pitchFamily="66" charset="0"/>
                <a:hlinkClick r:id="rId7" action="ppaction://hlinksldjump"/>
              </a:rPr>
              <a:t>preparing</a:t>
            </a:r>
            <a:r>
              <a:rPr lang="en-US" sz="2400" dirty="0" smtClean="0">
                <a:latin typeface="Comic Sans MS" pitchFamily="66" charset="0"/>
              </a:rPr>
              <a:t> the agenda for the forthcoming meeting while her assistant is filing today’s </a:t>
            </a:r>
            <a:r>
              <a:rPr lang="en-US" sz="2400" dirty="0" smtClean="0">
                <a:latin typeface="Comic Sans MS" pitchFamily="66" charset="0"/>
                <a:hlinkClick r:id="rId8" action="ppaction://hlinksldjump"/>
              </a:rPr>
              <a:t>correspondence</a:t>
            </a:r>
            <a:r>
              <a:rPr lang="en-US" sz="2400" dirty="0" smtClean="0">
                <a:latin typeface="Comic Sans MS" pitchFamily="66" charset="0"/>
              </a:rPr>
              <a:t>. In the next office the </a:t>
            </a:r>
            <a:r>
              <a:rPr lang="en-US" sz="2400" dirty="0" smtClean="0">
                <a:latin typeface="Comic Sans MS" pitchFamily="66" charset="0"/>
                <a:hlinkClick r:id="rId9" action="ppaction://hlinksldjump"/>
              </a:rPr>
              <a:t>Sales Director</a:t>
            </a:r>
            <a:r>
              <a:rPr lang="en-US" sz="2400" dirty="0" smtClean="0">
                <a:latin typeface="Comic Sans MS" pitchFamily="66" charset="0"/>
              </a:rPr>
              <a:t> is planning the new advertising and promotion projects. </a:t>
            </a:r>
          </a:p>
          <a:p>
            <a:pPr algn="just">
              <a:lnSpc>
                <a:spcPct val="150000"/>
              </a:lnSpc>
            </a:pPr>
            <a:endParaRPr lang="el-GR" sz="2400" dirty="0">
              <a:latin typeface="Comic Sans MS" pitchFamily="66" charset="0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13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71472" y="357166"/>
            <a:ext cx="80724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The Imports-Exports Manager is trying hard to manage the movement of products in and out of the country in accordance with the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relevant</a:t>
            </a:r>
            <a:r>
              <a:rPr lang="en-US" sz="2400" dirty="0" smtClean="0">
                <a:latin typeface="Comic Sans MS" pitchFamily="66" charset="0"/>
              </a:rPr>
              <a:t> national and international law. At the same time, his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secretary</a:t>
            </a:r>
            <a:r>
              <a:rPr lang="en-US" sz="2400" dirty="0" smtClean="0">
                <a:latin typeface="Comic Sans MS" pitchFamily="66" charset="0"/>
              </a:rPr>
              <a:t> is managing all the necessary documents and online forms.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On the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upstairs</a:t>
            </a:r>
            <a:r>
              <a:rPr lang="en-US" sz="2400" dirty="0" smtClean="0">
                <a:latin typeface="Comic Sans MS" pitchFamily="66" charset="0"/>
              </a:rPr>
              <a:t> floor, the Training Manager is planning the training programmes and budgets.  The HR (</a:t>
            </a:r>
            <a:r>
              <a:rPr lang="en-US" sz="2400" dirty="0" smtClean="0">
                <a:latin typeface="Comic Sans MS" pitchFamily="66" charset="0"/>
                <a:hlinkClick r:id="rId6" action="ppaction://hlinksldjump"/>
              </a:rPr>
              <a:t>Human Recourses</a:t>
            </a:r>
            <a:r>
              <a:rPr lang="en-US" sz="2400" dirty="0" smtClean="0">
                <a:latin typeface="Comic Sans MS" pitchFamily="66" charset="0"/>
              </a:rPr>
              <a:t>) Manager is </a:t>
            </a:r>
            <a:r>
              <a:rPr lang="en-US" sz="2400" dirty="0" smtClean="0">
                <a:latin typeface="Comic Sans MS" pitchFamily="66" charset="0"/>
                <a:hlinkClick r:id="rId7" action="ppaction://hlinksldjump"/>
              </a:rPr>
              <a:t>developing </a:t>
            </a:r>
            <a:r>
              <a:rPr lang="en-US" sz="2400" dirty="0" smtClean="0">
                <a:latin typeface="Comic Sans MS" pitchFamily="66" charset="0"/>
              </a:rPr>
              <a:t>a new recruitment and staff selection plan.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14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206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571472" y="214290"/>
            <a:ext cx="82153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The employees in the Finance Department are preparing the monthly pay-rolls and the book-keeper is </a:t>
            </a:r>
            <a:r>
              <a:rPr lang="en-US" sz="2400" dirty="0" smtClean="0">
                <a:latin typeface="Comic Sans MS" pitchFamily="66" charset="0"/>
                <a:hlinkClick r:id="rId2" action="ppaction://hlinksldjump"/>
              </a:rPr>
              <a:t>sending </a:t>
            </a:r>
            <a:r>
              <a:rPr lang="en-US" sz="2400" dirty="0" smtClean="0">
                <a:latin typeface="Comic Sans MS" pitchFamily="66" charset="0"/>
              </a:rPr>
              <a:t>a fax to the Revenue Office. The people at the Quality Control Department are having a meeting to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measure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performance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At the end of the corridor, the Chief Executive Officers (CEOs) are discussing the </a:t>
            </a:r>
            <a:r>
              <a:rPr lang="en-US" sz="2400" dirty="0" smtClean="0">
                <a:latin typeface="Comic Sans MS" pitchFamily="66" charset="0"/>
                <a:hlinkClick r:id="rId5" action="ppaction://hlinksldjump"/>
              </a:rPr>
              <a:t>implementation</a:t>
            </a:r>
            <a:r>
              <a:rPr lang="en-US" sz="2400" dirty="0" smtClean="0">
                <a:latin typeface="Comic Sans MS" pitchFamily="66" charset="0"/>
              </a:rPr>
              <a:t> of the company’s strategy because they have to get ready to report to the </a:t>
            </a:r>
            <a:r>
              <a:rPr lang="en-US" sz="2400" dirty="0" smtClean="0">
                <a:latin typeface="Comic Sans MS" pitchFamily="66" charset="0"/>
                <a:hlinkClick r:id="rId6" action="ppaction://hlinksldjump"/>
              </a:rPr>
              <a:t>shareholders</a:t>
            </a:r>
            <a:r>
              <a:rPr lang="en-US" sz="2400" dirty="0" smtClean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062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8082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572264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1357290" y="1357298"/>
            <a:ext cx="66437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The working place and the friendly environment impress Peter who feels lucky to start his career under such nice conditions; so when Kate finally takes him to his own office at 10:15, he decides to do his best.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16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17</a:t>
            </a:fld>
            <a:endParaRPr lang="el-GR" dirty="0"/>
          </a:p>
        </p:txBody>
      </p:sp>
      <p:pic>
        <p:nvPicPr>
          <p:cNvPr id="14" name="13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15" name="WordArt 2">
            <a:hlinkClick r:id="rId5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714480" y="1714488"/>
            <a:ext cx="5857916" cy="1928826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ANSWER KEY 5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857488" y="1928802"/>
            <a:ext cx="3090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anxious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calm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3000364" y="1571612"/>
            <a:ext cx="2440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atin typeface="Comic Sans MS" pitchFamily="66" charset="0"/>
              </a:rPr>
              <a:t>first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last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19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43211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UNIT 5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428728" y="1785926"/>
            <a:ext cx="6335713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Jobs &amp; Duties</a:t>
            </a:r>
            <a:endParaRPr lang="el-GR" sz="24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1" name="10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6429396"/>
            <a:ext cx="500066" cy="428604"/>
          </a:xfrm>
          <a:prstGeom prst="rect">
            <a:avLst/>
          </a:prstGeom>
        </p:spPr>
      </p:pic>
      <p:pic>
        <p:nvPicPr>
          <p:cNvPr id="1026" name="Picture 2" descr="listen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214686"/>
            <a:ext cx="2721010" cy="231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286512" y="6429396"/>
            <a:ext cx="500066" cy="428604"/>
          </a:xfrm>
          <a:prstGeom prst="rect">
            <a:avLst/>
          </a:prstGeom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357422" y="1643050"/>
            <a:ext cx="3703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assist</a:t>
            </a:r>
            <a:r>
              <a:rPr lang="en-US" sz="3200" b="1" dirty="0" smtClean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3200" b="1" dirty="0" smtClean="0">
                <a:latin typeface="Comic Sans MS" pitchFamily="66" charset="0"/>
              </a:rPr>
              <a:t>-</a:t>
            </a:r>
            <a:r>
              <a:rPr lang="en-US" sz="3200" b="1" dirty="0" smtClean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assistant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20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857488" y="1928802"/>
            <a:ext cx="30861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junior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senior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43934" y="0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8143900" y="0"/>
            <a:ext cx="500066" cy="428604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786050" y="1785926"/>
            <a:ext cx="36038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same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different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214546" y="1785926"/>
            <a:ext cx="4966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introduce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introduction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142976" y="1857364"/>
            <a:ext cx="65437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receptionist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welcomes visitors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24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1142984"/>
            <a:ext cx="892971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642910" y="1928802"/>
            <a:ext cx="76626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latin typeface="Comic Sans MS" pitchFamily="66" charset="0"/>
              </a:rPr>
              <a:t>supplier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sells goods to the company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Comic Sans MS" pitchFamily="66" charset="0"/>
              </a:rPr>
              <a:t>supply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supplier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72264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786050" y="1928802"/>
            <a:ext cx="37128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direct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direction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26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72264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071670" y="2071678"/>
            <a:ext cx="43316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connect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disconnect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27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000232" y="1928802"/>
            <a:ext cx="4568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prepare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preparation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142976" y="2000240"/>
            <a:ext cx="61398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correspond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correspondence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29</a:t>
            </a:fld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2" name="11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3" name="12 - Εικόνα" descr="search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3357562"/>
            <a:ext cx="2286016" cy="2563109"/>
          </a:xfrm>
          <a:prstGeom prst="rect">
            <a:avLst/>
          </a:prstGeom>
        </p:spPr>
      </p:pic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286512" y="6429396"/>
            <a:ext cx="500066" cy="428604"/>
          </a:xfrm>
          <a:prstGeom prst="rect">
            <a:avLst/>
          </a:prstGeom>
        </p:spPr>
      </p:pic>
      <p:sp>
        <p:nvSpPr>
          <p:cNvPr id="10" name="WordArt 24"/>
          <p:cNvSpPr>
            <a:spLocks noChangeArrowheads="1" noChangeShapeType="1" noTextEdit="1"/>
          </p:cNvSpPr>
          <p:nvPr/>
        </p:nvSpPr>
        <p:spPr bwMode="auto">
          <a:xfrm>
            <a:off x="1071538" y="714356"/>
            <a:ext cx="6858048" cy="928694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2400" b="1" kern="1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A. Exploring Language</a:t>
            </a:r>
            <a:endParaRPr lang="el-GR" sz="2400" b="1" kern="10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Ορθογώνιο"/>
          <p:cNvSpPr/>
          <p:nvPr/>
        </p:nvSpPr>
        <p:spPr>
          <a:xfrm>
            <a:off x="2285984" y="2000240"/>
            <a:ext cx="4572000" cy="11390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PRESENT CONTINUOUS (Ενεστώτας Διαρκείας)</a:t>
            </a:r>
            <a:endParaRPr lang="en-US" sz="2400" b="1" dirty="0" smtClean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642910" y="1785926"/>
            <a:ext cx="7984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Sales Director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responsible for sales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30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285984" y="1714488"/>
            <a:ext cx="43123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relevant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irrelevant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31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500034" y="1643050"/>
            <a:ext cx="80724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secretary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writes letters and keeps</a:t>
            </a:r>
          </a:p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       records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643174" y="2000240"/>
            <a:ext cx="44181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upstairs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downstairs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85720" y="1500174"/>
            <a:ext cx="86439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Human Recourses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responsible for staff</a:t>
            </a:r>
          </a:p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                matters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34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357422" y="1643050"/>
            <a:ext cx="46426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develop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development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285984" y="1785926"/>
            <a:ext cx="44422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to send ≠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receive 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36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2143108" y="1785926"/>
            <a:ext cx="49792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measure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measurement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37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72264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857356" y="1857364"/>
            <a:ext cx="52864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perform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performance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2" action="ppaction://hlinksldjump"/>
          </p:cNvPr>
          <p:cNvSpPr/>
          <p:nvPr/>
        </p:nvSpPr>
        <p:spPr>
          <a:xfrm>
            <a:off x="1571604" y="1643050"/>
            <a:ext cx="62865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implement -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implementation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39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4" name="13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6357950" y="6429396"/>
            <a:ext cx="500066" cy="428604"/>
          </a:xfrm>
          <a:prstGeom prst="rect">
            <a:avLst/>
          </a:prstGeom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43834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7000892" y="6429396"/>
            <a:ext cx="500066" cy="428604"/>
          </a:xfrm>
          <a:prstGeom prst="rect">
            <a:avLst/>
          </a:prstGeom>
        </p:spPr>
      </p:pic>
      <p:sp>
        <p:nvSpPr>
          <p:cNvPr id="10" name="9 - Ορθογώνιο"/>
          <p:cNvSpPr/>
          <p:nvPr/>
        </p:nvSpPr>
        <p:spPr>
          <a:xfrm>
            <a:off x="500034" y="857232"/>
            <a:ext cx="828680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 </a:t>
            </a: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ΣΧΗΜΑΤΙΣΜΟΣ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accent6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O Present Continuous σχηματίζεται με τον Ενεστώτα του ρήματος 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to be </a:t>
            </a:r>
            <a:r>
              <a:rPr lang="el-GR" sz="2400" dirty="0" smtClean="0">
                <a:latin typeface="Comic Sans MS" pitchFamily="66" charset="0"/>
              </a:rPr>
              <a:t>και με την προσθήκη της κατάληξης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-ing</a:t>
            </a:r>
            <a:r>
              <a:rPr lang="el-GR" sz="2400" b="1" dirty="0" smtClean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στο κύριο ρήμα.  Ο ερωτηματικός τύπος σχηματίζεται με απλή αντιστροφή του ρήματος be, ενώ ο αρνητικός τύπος σχηματίζεται με την προσθήκη της λέξης not.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4</a:t>
            </a:fld>
            <a:endParaRPr lang="el-GR" dirty="0"/>
          </a:p>
        </p:txBody>
      </p:sp>
      <p:pic>
        <p:nvPicPr>
          <p:cNvPr id="12" name="11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357158" y="2000240"/>
            <a:ext cx="79095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shareholders =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owners of the company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40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13" name="12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6357950" y="6429396"/>
            <a:ext cx="500066" cy="428604"/>
          </a:xfrm>
          <a:prstGeom prst="rect">
            <a:avLst/>
          </a:prstGeom>
        </p:spPr>
      </p:pic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6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41</a:t>
            </a:fld>
            <a:endParaRPr lang="el-GR" dirty="0"/>
          </a:p>
        </p:txBody>
      </p:sp>
      <p:sp>
        <p:nvSpPr>
          <p:cNvPr id="11" name="10 - Ορθογώνιο">
            <a:hlinkClick r:id="rId4" action="ppaction://hlinksldjump"/>
          </p:cNvPr>
          <p:cNvSpPr/>
          <p:nvPr/>
        </p:nvSpPr>
        <p:spPr>
          <a:xfrm>
            <a:off x="7215206" y="5572140"/>
            <a:ext cx="1386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Back to top</a:t>
            </a:r>
            <a:endParaRPr lang="el-G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500826" y="6429396"/>
            <a:ext cx="500066" cy="428604"/>
          </a:xfrm>
          <a:prstGeom prst="rect">
            <a:avLst/>
          </a:prstGeom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500034" y="1214422"/>
          <a:ext cx="8215369" cy="4143411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26149"/>
                <a:gridCol w="2744610"/>
                <a:gridCol w="2744610"/>
              </a:tblGrid>
              <a:tr h="46037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AFFIRMATIVE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9525" cap="flat" cmpd="sng" algn="ctr">
                      <a:noFill/>
                      <a:prstDash val="soli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INTERROGATIVE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9525" cap="flat" cmpd="sng" algn="ctr">
                      <a:noFill/>
                      <a:prstDash val="soli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NEGATIVE</a:t>
                      </a:r>
                      <a:endParaRPr lang="el-GR" sz="20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9525" cap="flat" cmpd="sng" algn="ctr">
                      <a:noFill/>
                      <a:prstDash val="solid"/>
                    </a:lnB>
                    <a:solidFill>
                      <a:schemeClr val="accent6"/>
                    </a:solidFill>
                  </a:tcPr>
                </a:tc>
              </a:tr>
              <a:tr h="460379">
                <a:tc rowSpan="8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am 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are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He is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She is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It is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are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are working</a:t>
                      </a:r>
                      <a:endParaRPr lang="el-GR" sz="2000" dirty="0">
                        <a:latin typeface="Comic Sans MS" pitchFamily="66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They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are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Am I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 am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Are you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are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Is he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He is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Is she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She is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Is it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It is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Are we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We are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Are you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You are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0379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Are they working?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mic Sans MS" pitchFamily="66" charset="0"/>
                        </a:rPr>
                        <a:t>They are not working</a:t>
                      </a:r>
                      <a:endParaRPr lang="el-G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72264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0" y="0"/>
            <a:ext cx="8929718" cy="6130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    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ΠΡΟΣΟΧΗ</a:t>
            </a:r>
            <a:r>
              <a:rPr lang="el-GR" sz="2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 </a:t>
            </a:r>
            <a:endParaRPr lang="en-US" sz="22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200" dirty="0" smtClean="0">
                <a:latin typeface="Comic Sans MS" pitchFamily="66" charset="0"/>
              </a:rPr>
              <a:t> </a:t>
            </a:r>
            <a:r>
              <a:rPr lang="en-US" sz="2200" dirty="0" smtClean="0"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Όσα ρήματα τελειώνουν σε 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-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</a:t>
            </a:r>
            <a:r>
              <a:rPr lang="en-US" sz="2200" dirty="0" smtClean="0">
                <a:latin typeface="Comic Sans MS" pitchFamily="66" charset="0"/>
              </a:rPr>
              <a:t>, </a:t>
            </a:r>
            <a:r>
              <a:rPr lang="el-GR" sz="2200" dirty="0" smtClean="0">
                <a:latin typeface="Comic Sans MS" pitchFamily="66" charset="0"/>
              </a:rPr>
              <a:t>το αποβάλλουν.  </a:t>
            </a:r>
            <a:endParaRPr lang="en-US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              tak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</a:t>
            </a:r>
            <a:r>
              <a:rPr lang="en-US" sz="2200" dirty="0" smtClean="0">
                <a:latin typeface="Comic Sans MS" pitchFamily="66" charset="0"/>
              </a:rPr>
              <a:t> – I am tak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ing </a:t>
            </a:r>
            <a:r>
              <a:rPr lang="en-US" sz="2200" dirty="0" smtClean="0">
                <a:latin typeface="Comic Sans MS" pitchFamily="66" charset="0"/>
              </a:rPr>
              <a:t>     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Όσα ρήματα τελειώνουν σε 1 φωνήεν που τονίζεται + 1 σύμφωνο,  </a:t>
            </a:r>
            <a:endParaRPr lang="en-US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l-GR" sz="2200" dirty="0" smtClean="0">
                <a:latin typeface="Comic Sans MS" pitchFamily="66" charset="0"/>
              </a:rPr>
              <a:t> διπλασιάζουν το τελικό σύμφωνο πριν την κατάληξη -</a:t>
            </a:r>
            <a:r>
              <a:rPr lang="en-US" sz="2200" dirty="0" smtClean="0">
                <a:latin typeface="Comic Sans MS" pitchFamily="66" charset="0"/>
              </a:rPr>
              <a:t>ing. 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              begin – I am begin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ning </a:t>
            </a:r>
            <a:r>
              <a:rPr lang="en-US" sz="2200" dirty="0" smtClean="0">
                <a:latin typeface="Comic Sans MS" pitchFamily="66" charset="0"/>
              </a:rPr>
              <a:t>     sit – I am sit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ting</a:t>
            </a:r>
            <a:r>
              <a:rPr lang="en-US" sz="2200" b="1" dirty="0" smtClean="0">
                <a:solidFill>
                  <a:schemeClr val="accent6"/>
                </a:solidFill>
                <a:latin typeface="Comic Sans MS" pitchFamily="66" charset="0"/>
              </a:rPr>
              <a:t>  </a:t>
            </a:r>
            <a:r>
              <a:rPr lang="en-US" sz="2200" dirty="0" smtClean="0">
                <a:latin typeface="Comic Sans MS" pitchFamily="66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ΑΛΛΑ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!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200" b="1" dirty="0" smtClean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200" dirty="0" smtClean="0">
                <a:latin typeface="Comic Sans MS" pitchFamily="66" charset="0"/>
              </a:rPr>
              <a:t>    eat – I am eating              open – I am opening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Όσα ρήματα τελειώνουν σε 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-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l-GR" sz="2200" dirty="0" smtClean="0">
                <a:latin typeface="Comic Sans MS" pitchFamily="66" charset="0"/>
              </a:rPr>
              <a:t>το διπλασιάζουν πριν την κατάληξη –</a:t>
            </a:r>
            <a:endParaRPr lang="en-US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</a:t>
            </a:r>
            <a:r>
              <a:rPr lang="en-US" sz="2200" dirty="0" err="1" smtClean="0">
                <a:latin typeface="Comic Sans MS" pitchFamily="66" charset="0"/>
              </a:rPr>
              <a:t>ing</a:t>
            </a:r>
            <a:r>
              <a:rPr lang="en-US" sz="2200" dirty="0" smtClean="0">
                <a:latin typeface="Comic Sans MS" pitchFamily="66" charset="0"/>
              </a:rPr>
              <a:t>.                    travel – I am travel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ling</a:t>
            </a:r>
            <a:r>
              <a:rPr lang="en-US" sz="2200" b="1" dirty="0" smtClean="0">
                <a:solidFill>
                  <a:schemeClr val="accent6"/>
                </a:solidFill>
                <a:latin typeface="Comic Sans MS" pitchFamily="66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Όσα ρήματα τελειώνουν σε 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-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ie </a:t>
            </a:r>
            <a:r>
              <a:rPr lang="el-GR" sz="2200" dirty="0" smtClean="0">
                <a:latin typeface="Comic Sans MS" pitchFamily="66" charset="0"/>
              </a:rPr>
              <a:t>το αποβάλλουν και το αντικαθιστούν</a:t>
            </a:r>
            <a:endParaRPr lang="en-US" sz="22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l-GR" sz="2200" dirty="0" smtClean="0">
                <a:latin typeface="Comic Sans MS" pitchFamily="66" charset="0"/>
              </a:rPr>
              <a:t> με </a:t>
            </a:r>
            <a:r>
              <a:rPr lang="el-GR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-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</a:t>
            </a:r>
            <a:r>
              <a:rPr lang="en-US" sz="2200" b="1" dirty="0" smtClean="0">
                <a:solidFill>
                  <a:schemeClr val="accent6"/>
                </a:solidFill>
                <a:latin typeface="Comic Sans MS" pitchFamily="66" charset="0"/>
              </a:rPr>
              <a:t>  </a:t>
            </a:r>
            <a:r>
              <a:rPr lang="el-GR" sz="2200" dirty="0" smtClean="0">
                <a:latin typeface="Comic Sans MS" pitchFamily="66" charset="0"/>
              </a:rPr>
              <a:t>πριν την κατάληξη -</a:t>
            </a:r>
            <a:r>
              <a:rPr lang="en-US" sz="2200" dirty="0" smtClean="0">
                <a:latin typeface="Comic Sans MS" pitchFamily="66" charset="0"/>
              </a:rPr>
              <a:t>ing.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              l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ie</a:t>
            </a:r>
            <a:r>
              <a:rPr lang="en-US" sz="2200" dirty="0" smtClean="0">
                <a:latin typeface="Comic Sans MS" pitchFamily="66" charset="0"/>
              </a:rPr>
              <a:t> – I am l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ying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Unit 5</a:t>
            </a:r>
            <a:endParaRPr lang="el-GR" dirty="0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429388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71472" y="500042"/>
            <a:ext cx="80010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ΧΡΗΣΗ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O  Present Continuous </a:t>
            </a:r>
            <a:r>
              <a:rPr lang="el-GR" sz="2400" dirty="0" smtClean="0">
                <a:latin typeface="Comic Sans MS" pitchFamily="66" charset="0"/>
              </a:rPr>
              <a:t>χρησιμοποιείται: </a:t>
            </a:r>
            <a:endParaRPr lang="en-US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 </a:t>
            </a:r>
            <a:r>
              <a:rPr lang="el-GR" sz="2400" dirty="0" smtClean="0">
                <a:latin typeface="Comic Sans MS" pitchFamily="66" charset="0"/>
              </a:rPr>
              <a:t>για να περιγράψει πράξεις που γίνονται την στιγμή που</a:t>
            </a:r>
            <a:endParaRPr lang="en-US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</a:t>
            </a:r>
            <a:r>
              <a:rPr lang="el-GR" sz="2400" dirty="0" smtClean="0">
                <a:latin typeface="Comic Sans MS" pitchFamily="66" charset="0"/>
              </a:rPr>
              <a:t>μιλάμε. 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You are listening to me now.  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2. </a:t>
            </a:r>
            <a:r>
              <a:rPr lang="el-GR" sz="2400" dirty="0" smtClean="0">
                <a:latin typeface="Comic Sans MS" pitchFamily="66" charset="0"/>
              </a:rPr>
              <a:t>για να περιγράψει πράξεις που γίνονται προσωρινά. 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She is working very hard these days. 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3. </a:t>
            </a:r>
            <a:r>
              <a:rPr lang="el-GR" sz="2400" dirty="0" smtClean="0">
                <a:latin typeface="Comic Sans MS" pitchFamily="66" charset="0"/>
              </a:rPr>
              <a:t>για να περιγράψει πράξεις που είναι μέρος </a:t>
            </a: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</a:t>
            </a:r>
            <a:r>
              <a:rPr lang="el-GR" sz="2400" dirty="0" smtClean="0">
                <a:latin typeface="Comic Sans MS" pitchFamily="66" charset="0"/>
              </a:rPr>
              <a:t>προγραμματισμένου σχεδίου. 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 am leaving for Paris tomorrow morning.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2" name="11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cument"/>
          <p:cNvSpPr>
            <a:spLocks noEditPoints="1" noChangeArrowheads="1"/>
          </p:cNvSpPr>
          <p:nvPr/>
        </p:nvSpPr>
        <p:spPr bwMode="auto">
          <a:xfrm>
            <a:off x="714348" y="1571612"/>
            <a:ext cx="7715304" cy="392909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1928802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now 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τώρα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 the moment 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αυτή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τη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στιγμή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 present 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προς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το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παρόν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these days 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αυτές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τις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μέρες</a:t>
            </a: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still </a:t>
            </a:r>
            <a:r>
              <a:rPr lang="en-US" sz="24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ακόμη</a:t>
            </a:r>
            <a:r>
              <a:rPr lang="en-US" sz="24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388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5786446" y="6429396"/>
            <a:ext cx="500066" cy="428604"/>
          </a:xfrm>
          <a:prstGeom prst="rect">
            <a:avLst/>
          </a:prstGeom>
        </p:spPr>
      </p:pic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457200"/>
            <a:ext cx="721520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   KEY WORDS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929454" y="6429396"/>
            <a:ext cx="500066" cy="428604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285720" y="0"/>
            <a:ext cx="8501122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200" b="1" dirty="0" smtClean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ΠΡΟΣΟΧΗ</a:t>
            </a:r>
          </a:p>
          <a:p>
            <a:pPr algn="just">
              <a:lnSpc>
                <a:spcPct val="150000"/>
              </a:lnSpc>
            </a:pPr>
            <a:r>
              <a:rPr lang="el-GR" sz="2200" dirty="0" smtClean="0">
                <a:latin typeface="Comic Sans MS" pitchFamily="66" charset="0"/>
              </a:rPr>
              <a:t> Ορισμένα ρήματα δεν έχουν </a:t>
            </a:r>
            <a:r>
              <a:rPr lang="en-US" sz="2200" dirty="0" smtClean="0">
                <a:latin typeface="Comic Sans MS" pitchFamily="66" charset="0"/>
              </a:rPr>
              <a:t>Present Continuous, </a:t>
            </a:r>
            <a:r>
              <a:rPr lang="el-GR" sz="2200" dirty="0" smtClean="0">
                <a:latin typeface="Comic Sans MS" pitchFamily="66" charset="0"/>
              </a:rPr>
              <a:t>διότι δηλώνουν μόνιμες καταστάσεις. Τέτοια ρήματα είναι: 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ΑΙΣΘΗΣΕΩΝ</a:t>
            </a:r>
            <a:r>
              <a:rPr lang="el-GR" sz="2200" dirty="0" smtClean="0">
                <a:latin typeface="Comic Sans MS" pitchFamily="66" charset="0"/>
              </a:rPr>
              <a:t>: </a:t>
            </a:r>
            <a:r>
              <a:rPr lang="en-US" sz="2200" dirty="0" smtClean="0">
                <a:latin typeface="Comic Sans MS" pitchFamily="66" charset="0"/>
              </a:rPr>
              <a:t>see (</a:t>
            </a:r>
            <a:r>
              <a:rPr lang="el-GR" sz="2200" dirty="0" smtClean="0">
                <a:latin typeface="Comic Sans MS" pitchFamily="66" charset="0"/>
              </a:rPr>
              <a:t>βλέπω), </a:t>
            </a:r>
            <a:r>
              <a:rPr lang="en-US" sz="2200" dirty="0" smtClean="0">
                <a:latin typeface="Comic Sans MS" pitchFamily="66" charset="0"/>
              </a:rPr>
              <a:t>hear (</a:t>
            </a:r>
            <a:r>
              <a:rPr lang="el-GR" sz="2200" dirty="0" smtClean="0">
                <a:latin typeface="Comic Sans MS" pitchFamily="66" charset="0"/>
              </a:rPr>
              <a:t>ακούω), </a:t>
            </a:r>
            <a:r>
              <a:rPr lang="en-US" sz="2200" dirty="0" smtClean="0">
                <a:latin typeface="Comic Sans MS" pitchFamily="66" charset="0"/>
              </a:rPr>
              <a:t>smell (</a:t>
            </a:r>
            <a:r>
              <a:rPr lang="el-GR" sz="2200" dirty="0" smtClean="0">
                <a:latin typeface="Comic Sans MS" pitchFamily="66" charset="0"/>
              </a:rPr>
              <a:t>μυρίζω) 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ΑΝΤΙΛΗΨΗΣ</a:t>
            </a:r>
            <a:r>
              <a:rPr lang="el-GR" sz="2200" dirty="0" smtClean="0">
                <a:latin typeface="Comic Sans MS" pitchFamily="66" charset="0"/>
              </a:rPr>
              <a:t>: </a:t>
            </a:r>
            <a:r>
              <a:rPr lang="en-US" sz="2200" dirty="0" smtClean="0">
                <a:latin typeface="Comic Sans MS" pitchFamily="66" charset="0"/>
              </a:rPr>
              <a:t>know (</a:t>
            </a:r>
            <a:r>
              <a:rPr lang="el-GR" sz="2200" dirty="0" smtClean="0">
                <a:latin typeface="Comic Sans MS" pitchFamily="66" charset="0"/>
              </a:rPr>
              <a:t>γνωρίζω), </a:t>
            </a:r>
            <a:r>
              <a:rPr lang="en-US" sz="2200" dirty="0" smtClean="0">
                <a:latin typeface="Comic Sans MS" pitchFamily="66" charset="0"/>
              </a:rPr>
              <a:t>understand (</a:t>
            </a:r>
            <a:r>
              <a:rPr lang="el-GR" sz="2200" dirty="0" smtClean="0">
                <a:latin typeface="Comic Sans MS" pitchFamily="66" charset="0"/>
              </a:rPr>
              <a:t>καταλαβαίνω), 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                    mean (</a:t>
            </a:r>
            <a:r>
              <a:rPr lang="el-GR" sz="2200" dirty="0" smtClean="0">
                <a:latin typeface="Comic Sans MS" pitchFamily="66" charset="0"/>
              </a:rPr>
              <a:t>εννοώ) 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ΜΝΗΜΗΣ/ΛΗΘΗΣ</a:t>
            </a:r>
            <a:r>
              <a:rPr lang="el-GR" sz="2200" dirty="0" smtClean="0">
                <a:latin typeface="Comic Sans MS" pitchFamily="66" charset="0"/>
              </a:rPr>
              <a:t>: </a:t>
            </a:r>
            <a:r>
              <a:rPr lang="en-US" sz="2200" dirty="0" smtClean="0">
                <a:latin typeface="Comic Sans MS" pitchFamily="66" charset="0"/>
              </a:rPr>
              <a:t>remember (</a:t>
            </a:r>
            <a:r>
              <a:rPr lang="el-GR" sz="2200" dirty="0" smtClean="0">
                <a:latin typeface="Comic Sans MS" pitchFamily="66" charset="0"/>
              </a:rPr>
              <a:t>θυμάμαι), </a:t>
            </a:r>
            <a:r>
              <a:rPr lang="en-US" sz="2200" dirty="0" smtClean="0">
                <a:latin typeface="Comic Sans MS" pitchFamily="66" charset="0"/>
              </a:rPr>
              <a:t>forget (</a:t>
            </a:r>
            <a:r>
              <a:rPr lang="el-GR" sz="2200" dirty="0" smtClean="0">
                <a:latin typeface="Comic Sans MS" pitchFamily="66" charset="0"/>
              </a:rPr>
              <a:t>ξεχνώ) </a:t>
            </a:r>
            <a:r>
              <a:rPr lang="el-GR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ΑΡΕΣΚΕΙΑΣ/ΑΠΑΡΕΣΚΕΙΑΣ</a:t>
            </a:r>
            <a:r>
              <a:rPr lang="el-GR" sz="2200" dirty="0" smtClean="0">
                <a:latin typeface="Comic Sans MS" pitchFamily="66" charset="0"/>
              </a:rPr>
              <a:t>: </a:t>
            </a:r>
            <a:r>
              <a:rPr lang="en-US" sz="2200" dirty="0" smtClean="0">
                <a:latin typeface="Comic Sans MS" pitchFamily="66" charset="0"/>
              </a:rPr>
              <a:t>want (</a:t>
            </a:r>
            <a:r>
              <a:rPr lang="el-GR" sz="2200" dirty="0" smtClean="0">
                <a:latin typeface="Comic Sans MS" pitchFamily="66" charset="0"/>
              </a:rPr>
              <a:t>θέλω), </a:t>
            </a:r>
            <a:r>
              <a:rPr lang="en-US" sz="2200" dirty="0" smtClean="0">
                <a:latin typeface="Comic Sans MS" pitchFamily="66" charset="0"/>
              </a:rPr>
              <a:t>need (</a:t>
            </a:r>
            <a:r>
              <a:rPr lang="el-GR" sz="2200" dirty="0" smtClean="0">
                <a:latin typeface="Comic Sans MS" pitchFamily="66" charset="0"/>
              </a:rPr>
              <a:t>χρειάζομαι),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                               </a:t>
            </a:r>
            <a:r>
              <a:rPr lang="el-GR" sz="2200" dirty="0" smtClean="0">
                <a:latin typeface="Comic Sans MS" pitchFamily="66" charset="0"/>
              </a:rPr>
              <a:t> </a:t>
            </a:r>
            <a:r>
              <a:rPr lang="en-US" sz="2200" dirty="0" smtClean="0">
                <a:latin typeface="Comic Sans MS" pitchFamily="66" charset="0"/>
              </a:rPr>
              <a:t>like (</a:t>
            </a:r>
            <a:r>
              <a:rPr lang="el-GR" sz="2200" dirty="0" smtClean="0">
                <a:latin typeface="Comic Sans MS" pitchFamily="66" charset="0"/>
              </a:rPr>
              <a:t>μου αρέσει), </a:t>
            </a:r>
            <a:r>
              <a:rPr lang="en-US" sz="2200" dirty="0" smtClean="0">
                <a:latin typeface="Comic Sans MS" pitchFamily="66" charset="0"/>
              </a:rPr>
              <a:t>dislike (</a:t>
            </a:r>
            <a:r>
              <a:rPr lang="el-GR" sz="2200" dirty="0" smtClean="0">
                <a:latin typeface="Comic Sans MS" pitchFamily="66" charset="0"/>
              </a:rPr>
              <a:t>δεν μου αρέσει),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l-GR" sz="2200" dirty="0" smtClean="0">
                <a:latin typeface="Comic Sans MS" pitchFamily="66" charset="0"/>
              </a:rPr>
              <a:t> </a:t>
            </a:r>
            <a:r>
              <a:rPr lang="en-US" sz="2200" dirty="0" smtClean="0">
                <a:latin typeface="Comic Sans MS" pitchFamily="66" charset="0"/>
              </a:rPr>
              <a:t>                                  love (</a:t>
            </a:r>
            <a:r>
              <a:rPr lang="el-GR" sz="2200" dirty="0" smtClean="0">
                <a:latin typeface="Comic Sans MS" pitchFamily="66" charset="0"/>
              </a:rPr>
              <a:t>αγαπώ), </a:t>
            </a:r>
            <a:r>
              <a:rPr lang="en-US" sz="2200" dirty="0" smtClean="0">
                <a:latin typeface="Comic Sans MS" pitchFamily="66" charset="0"/>
              </a:rPr>
              <a:t>hate (</a:t>
            </a:r>
            <a:r>
              <a:rPr lang="el-GR" sz="2200" dirty="0" smtClean="0">
                <a:latin typeface="Comic Sans MS" pitchFamily="66" charset="0"/>
              </a:rPr>
              <a:t>μισώ)</a:t>
            </a:r>
            <a:endParaRPr lang="en-US" sz="22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200" dirty="0" smtClean="0">
                <a:latin typeface="Comic Sans MS" pitchFamily="66" charset="0"/>
              </a:rPr>
              <a:t> </a:t>
            </a:r>
            <a:r>
              <a:rPr lang="el-GR" sz="2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ΔΙΑΦΟΡΑ</a:t>
            </a:r>
            <a:r>
              <a:rPr lang="el-GR" sz="2200" dirty="0" smtClean="0">
                <a:latin typeface="Comic Sans MS" pitchFamily="66" charset="0"/>
              </a:rPr>
              <a:t>: </a:t>
            </a:r>
            <a:r>
              <a:rPr lang="en-US" sz="2200" dirty="0" smtClean="0">
                <a:latin typeface="Comic Sans MS" pitchFamily="66" charset="0"/>
              </a:rPr>
              <a:t>belong (</a:t>
            </a:r>
            <a:r>
              <a:rPr lang="el-GR" sz="2200" dirty="0" smtClean="0">
                <a:latin typeface="Comic Sans MS" pitchFamily="66" charset="0"/>
              </a:rPr>
              <a:t>ανήκω), </a:t>
            </a:r>
            <a:r>
              <a:rPr lang="en-US" sz="2200" dirty="0" smtClean="0">
                <a:latin typeface="Comic Sans MS" pitchFamily="66" charset="0"/>
              </a:rPr>
              <a:t>seem (</a:t>
            </a:r>
            <a:r>
              <a:rPr lang="el-GR" sz="2200" dirty="0" smtClean="0">
                <a:latin typeface="Comic Sans MS" pitchFamily="66" charset="0"/>
              </a:rPr>
              <a:t>φαίνομαι), </a:t>
            </a:r>
            <a:r>
              <a:rPr lang="en-US" sz="2200" dirty="0" smtClean="0">
                <a:latin typeface="Comic Sans MS" pitchFamily="66" charset="0"/>
              </a:rPr>
              <a:t>appear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Comic Sans MS" pitchFamily="66" charset="0"/>
              </a:rPr>
              <a:t>                  (</a:t>
            </a:r>
            <a:r>
              <a:rPr lang="el-GR" sz="2200" dirty="0" smtClean="0">
                <a:latin typeface="Comic Sans MS" pitchFamily="66" charset="0"/>
              </a:rPr>
              <a:t>εμφανίζομαι), </a:t>
            </a:r>
            <a:r>
              <a:rPr lang="en-US" sz="2200" dirty="0" smtClean="0">
                <a:latin typeface="Comic Sans MS" pitchFamily="66" charset="0"/>
              </a:rPr>
              <a:t>think (</a:t>
            </a:r>
            <a:r>
              <a:rPr lang="el-GR" sz="2200" dirty="0" smtClean="0">
                <a:latin typeface="Comic Sans MS" pitchFamily="66" charset="0"/>
              </a:rPr>
              <a:t>νομίζω), </a:t>
            </a:r>
            <a:r>
              <a:rPr lang="en-US" sz="2200" dirty="0" smtClean="0">
                <a:latin typeface="Comic Sans MS" pitchFamily="66" charset="0"/>
              </a:rPr>
              <a:t>believe (</a:t>
            </a:r>
            <a:r>
              <a:rPr lang="el-GR" sz="2200" dirty="0" smtClean="0">
                <a:latin typeface="Comic Sans MS" pitchFamily="66" charset="0"/>
              </a:rPr>
              <a:t>πιστεύω)</a:t>
            </a:r>
            <a:endParaRPr lang="el-GR" sz="2200" dirty="0">
              <a:latin typeface="Comic Sans MS" pitchFamily="66" charset="0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9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1153</Words>
  <Application>Microsoft Office PowerPoint</Application>
  <PresentationFormat>Προβολή στην οθόνη (4:3)</PresentationFormat>
  <Paragraphs>356</Paragraphs>
  <Slides>41</Slides>
  <Notes>4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41</vt:i4>
      </vt:variant>
    </vt:vector>
  </HeadingPairs>
  <TitlesOfParts>
    <vt:vector size="42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  <vt:lpstr>Διαφάνεια 39</vt:lpstr>
      <vt:lpstr>Διαφάνεια 40</vt:lpstr>
      <vt:lpstr>Διαφάνεια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86</cp:revision>
  <dcterms:created xsi:type="dcterms:W3CDTF">2016-09-14T09:07:06Z</dcterms:created>
  <dcterms:modified xsi:type="dcterms:W3CDTF">2019-02-05T21:21:36Z</dcterms:modified>
</cp:coreProperties>
</file>