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Lst>
  <p:notesMasterIdLst>
    <p:notesMasterId r:id="rId28"/>
  </p:notesMasterIdLst>
  <p:sldIdLst>
    <p:sldId id="256" r:id="rId2"/>
    <p:sldId id="281" r:id="rId3"/>
    <p:sldId id="257" r:id="rId4"/>
    <p:sldId id="258" r:id="rId5"/>
    <p:sldId id="259" r:id="rId6"/>
    <p:sldId id="260" r:id="rId7"/>
    <p:sldId id="261" r:id="rId8"/>
    <p:sldId id="264" r:id="rId9"/>
    <p:sldId id="287" r:id="rId10"/>
    <p:sldId id="265" r:id="rId11"/>
    <p:sldId id="266" r:id="rId12"/>
    <p:sldId id="267" r:id="rId13"/>
    <p:sldId id="268" r:id="rId14"/>
    <p:sldId id="269" r:id="rId15"/>
    <p:sldId id="270" r:id="rId16"/>
    <p:sldId id="271" r:id="rId17"/>
    <p:sldId id="272" r:id="rId18"/>
    <p:sldId id="279" r:id="rId19"/>
    <p:sldId id="274" r:id="rId20"/>
    <p:sldId id="275" r:id="rId21"/>
    <p:sldId id="276" r:id="rId22"/>
    <p:sldId id="282" r:id="rId23"/>
    <p:sldId id="283" r:id="rId24"/>
    <p:sldId id="284" r:id="rId25"/>
    <p:sldId id="285" r:id="rId26"/>
    <p:sldId id="286" r:id="rId27"/>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08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492673-1DE7-4722-8239-4659AB29EE3C}" type="datetimeFigureOut">
              <a:rPr lang="el-GR" smtClean="0"/>
              <a:pPr/>
              <a:t>6/4/2021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EEE5C8-6B62-4313-97F3-8D825ED13905}"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87747BE3-A477-4F03-8321-5D3F4F757864}"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ppt_x</p:attrName>
                                        </p:attrNameLst>
                                      </p:cBhvr>
                                      <p:tavLst>
                                        <p:tav tm="0">
                                          <p:val>
                                            <p:strVal val="#ppt_x-.2"/>
                                          </p:val>
                                        </p:tav>
                                        <p:tav tm="100000">
                                          <p:val>
                                            <p:strVal val="#ppt_x"/>
                                          </p:val>
                                        </p:tav>
                                      </p:tavLst>
                                    </p:anim>
                                    <p:anim calcmode="lin" valueType="num">
                                      <p:cBhvr>
                                        <p:cTn id="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500"/>
                                        <p:tgtEl>
                                          <p:spTgt spid="9">
                                            <p:txEl>
                                              <p:pRg st="0" end="0"/>
                                            </p:txEl>
                                          </p:spTgt>
                                        </p:tgtEl>
                                      </p:cBhvr>
                                    </p:animEffect>
                                    <p:anim calcmode="lin" valueType="num">
                                      <p:cBhvr>
                                        <p:cTn id="1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9">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8"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CE4400E-531A-44A4-AA02-ADB4C16A2D9E}"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B08FAEE-1F6B-4B7E-B44A-032621E295BD}"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12A7D8A-8F7F-42CB-ABE0-68DC35BF7CC2}"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14B85443-C898-4A40-AB3E-B1E0F9036A5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B0412D6-38BF-4E30-9528-B71E130296F4}"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0F2BBFE-A895-4F48-8D3A-FE3485652351}"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E84BF2A1-A806-4A22-928E-90A464106BC9}"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174C4FB4-7893-4C8B-ADD6-9847F2B0C667}"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C8DA499-579C-4BC9-999A-0925A69B5D34}"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5C6E453E-956D-4ACF-ADC7-0BDF9AA5FE5D}"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097C886-4A86-4623-975C-8849A1703579}"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1000" fill="hold"/>
                                        <p:tgtEl>
                                          <p:spTgt spid="22"/>
                                        </p:tgtEl>
                                        <p:attrNameLst>
                                          <p:attrName>ppt_x</p:attrName>
                                        </p:attrNameLst>
                                      </p:cBhvr>
                                      <p:tavLst>
                                        <p:tav tm="0">
                                          <p:val>
                                            <p:strVal val="#ppt_x-.2"/>
                                          </p:val>
                                        </p:tav>
                                        <p:tav tm="100000">
                                          <p:val>
                                            <p:strVal val="#ppt_x"/>
                                          </p:val>
                                        </p:tav>
                                      </p:tavLst>
                                    </p:anim>
                                    <p:anim calcmode="lin" valueType="num">
                                      <p:cBhvr>
                                        <p:cTn id="8" dur="1000" fill="hold"/>
                                        <p:tgtEl>
                                          <p:spTgt spid="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Effect transition="in" filter="fade">
                                      <p:cBhvr>
                                        <p:cTn id="14" dur="500"/>
                                        <p:tgtEl>
                                          <p:spTgt spid="13">
                                            <p:txEl>
                                              <p:pRg st="0" end="0"/>
                                            </p:txEl>
                                          </p:spTgt>
                                        </p:tgtEl>
                                      </p:cBhvr>
                                    </p:animEffect>
                                    <p:anim calcmode="lin" valueType="num">
                                      <p:cBhvr>
                                        <p:cTn id="15"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3">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animEffect transition="in" filter="fade">
                                      <p:cBhvr>
                                        <p:cTn id="19" dur="500"/>
                                        <p:tgtEl>
                                          <p:spTgt spid="13">
                                            <p:txEl>
                                              <p:pRg st="1" end="1"/>
                                            </p:txEl>
                                          </p:spTgt>
                                        </p:tgtEl>
                                      </p:cBhvr>
                                    </p:animEffect>
                                    <p:anim calcmode="lin" valueType="num">
                                      <p:cBhvr>
                                        <p:cTn id="20"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13">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13">
                                            <p:txEl>
                                              <p:pRg st="2" end="2"/>
                                            </p:txEl>
                                          </p:spTgt>
                                        </p:tgtEl>
                                        <p:attrNameLst>
                                          <p:attrName>style.visibility</p:attrName>
                                        </p:attrNameLst>
                                      </p:cBhvr>
                                      <p:to>
                                        <p:strVal val="visible"/>
                                      </p:to>
                                    </p:set>
                                    <p:animEffect transition="in" filter="fade">
                                      <p:cBhvr>
                                        <p:cTn id="24" dur="500"/>
                                        <p:tgtEl>
                                          <p:spTgt spid="13">
                                            <p:txEl>
                                              <p:pRg st="2" end="2"/>
                                            </p:txEl>
                                          </p:spTgt>
                                        </p:tgtEl>
                                      </p:cBhvr>
                                    </p:animEffect>
                                    <p:anim calcmode="lin" valueType="num">
                                      <p:cBhvr>
                                        <p:cTn id="25"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13">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13">
                                            <p:txEl>
                                              <p:pRg st="3" end="3"/>
                                            </p:txEl>
                                          </p:spTgt>
                                        </p:tgtEl>
                                        <p:attrNameLst>
                                          <p:attrName>style.visibility</p:attrName>
                                        </p:attrNameLst>
                                      </p:cBhvr>
                                      <p:to>
                                        <p:strVal val="visible"/>
                                      </p:to>
                                    </p:set>
                                    <p:animEffect transition="in" filter="fade">
                                      <p:cBhvr>
                                        <p:cTn id="29" dur="500"/>
                                        <p:tgtEl>
                                          <p:spTgt spid="13">
                                            <p:txEl>
                                              <p:pRg st="3" end="3"/>
                                            </p:txEl>
                                          </p:spTgt>
                                        </p:tgtEl>
                                      </p:cBhvr>
                                    </p:animEffect>
                                    <p:anim calcmode="lin" valueType="num">
                                      <p:cBhvr>
                                        <p:cTn id="30"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13">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13">
                                            <p:txEl>
                                              <p:pRg st="4" end="4"/>
                                            </p:txEl>
                                          </p:spTgt>
                                        </p:tgtEl>
                                        <p:attrNameLst>
                                          <p:attrName>style.visibility</p:attrName>
                                        </p:attrNameLst>
                                      </p:cBhvr>
                                      <p:to>
                                        <p:strVal val="visible"/>
                                      </p:to>
                                    </p:set>
                                    <p:animEffect transition="in" filter="fade">
                                      <p:cBhvr>
                                        <p:cTn id="34" dur="500"/>
                                        <p:tgtEl>
                                          <p:spTgt spid="13">
                                            <p:txEl>
                                              <p:pRg st="4" end="4"/>
                                            </p:txEl>
                                          </p:spTgt>
                                        </p:tgtEl>
                                      </p:cBhvr>
                                    </p:animEffect>
                                    <p:anim calcmode="lin" valueType="num">
                                      <p:cBhvr>
                                        <p:cTn id="35"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3">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3" grpId="0" build="p"/>
    </p:bldLst>
  </p:timing>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22.xml.rels><?xml version="1.0" encoding="UTF-8" standalone="yes"?>
<Relationships xmlns="http://schemas.openxmlformats.org/package/2006/relationships"><Relationship Id="rId3" Type="http://schemas.openxmlformats.org/officeDocument/2006/relationships/package" Target="../embeddings/____________Microsoft_Office_Word1.docx"/><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23.xml.rels><?xml version="1.0" encoding="UTF-8" standalone="yes"?>
<Relationships xmlns="http://schemas.openxmlformats.org/package/2006/relationships"><Relationship Id="rId3" Type="http://schemas.openxmlformats.org/officeDocument/2006/relationships/package" Target="../embeddings/____________Microsoft_Office_Word2.docx"/><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24.xml.rels><?xml version="1.0" encoding="UTF-8" standalone="yes"?>
<Relationships xmlns="http://schemas.openxmlformats.org/package/2006/relationships"><Relationship Id="rId3" Type="http://schemas.openxmlformats.org/officeDocument/2006/relationships/package" Target="../embeddings/____________Microsoft_Office_Word3.docx"/><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25.xml.rels><?xml version="1.0" encoding="UTF-8" standalone="yes"?>
<Relationships xmlns="http://schemas.openxmlformats.org/package/2006/relationships"><Relationship Id="rId3" Type="http://schemas.openxmlformats.org/officeDocument/2006/relationships/package" Target="../embeddings/____________Microsoft_Office_Word4.docx"/><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26.xml.rels><?xml version="1.0" encoding="UTF-8" standalone="yes"?>
<Relationships xmlns="http://schemas.openxmlformats.org/package/2006/relationships"><Relationship Id="rId3" Type="http://schemas.openxmlformats.org/officeDocument/2006/relationships/package" Target="../embeddings/____________Microsoft_Office_Word5.docx"/><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normAutofit fontScale="92500" lnSpcReduction="20000"/>
          </a:bodyPr>
          <a:lstStyle/>
          <a:p>
            <a:pPr>
              <a:lnSpc>
                <a:spcPct val="80000"/>
              </a:lnSpc>
            </a:pPr>
            <a:endParaRPr lang="el-GR" sz="800" dirty="0"/>
          </a:p>
          <a:p>
            <a:pPr algn="l">
              <a:lnSpc>
                <a:spcPct val="80000"/>
              </a:lnSpc>
              <a:buFont typeface="Wingdings" pitchFamily="2" charset="2"/>
              <a:buChar char="n"/>
            </a:pPr>
            <a:r>
              <a:rPr lang="el-GR" sz="1900" dirty="0"/>
              <a:t>Γενικός Δείκτης Τιμών Χ.Α.</a:t>
            </a:r>
            <a:endParaRPr lang="en-US" sz="1900" dirty="0"/>
          </a:p>
          <a:p>
            <a:pPr algn="l">
              <a:lnSpc>
                <a:spcPct val="80000"/>
              </a:lnSpc>
              <a:buFont typeface="Wingdings" pitchFamily="2" charset="2"/>
              <a:buChar char="n"/>
            </a:pPr>
            <a:r>
              <a:rPr lang="el-GR" sz="1900" dirty="0"/>
              <a:t>Δείκτης Συνολικής Απόδοσης Γενικού Δείκτη Χ.Α.</a:t>
            </a:r>
            <a:endParaRPr lang="en-US" sz="1900" dirty="0"/>
          </a:p>
          <a:p>
            <a:pPr algn="l">
              <a:lnSpc>
                <a:spcPct val="80000"/>
              </a:lnSpc>
              <a:buFont typeface="Wingdings" pitchFamily="2" charset="2"/>
              <a:buChar char="n"/>
            </a:pPr>
            <a:r>
              <a:rPr lang="el-GR" sz="1900" dirty="0"/>
              <a:t>Δείκτης Υψηλής Κυκλοφοριακής Ταχύτητας Χ.Α.</a:t>
            </a:r>
            <a:endParaRPr lang="en-US" sz="1900" dirty="0"/>
          </a:p>
          <a:p>
            <a:pPr algn="l">
              <a:lnSpc>
                <a:spcPct val="80000"/>
              </a:lnSpc>
              <a:buFont typeface="Wingdings" pitchFamily="2" charset="2"/>
              <a:buChar char="n"/>
            </a:pPr>
            <a:r>
              <a:rPr lang="el-GR" sz="1900" dirty="0"/>
              <a:t>Δείκτες Διάφορων Κλάδων</a:t>
            </a:r>
            <a:endParaRPr lang="en-US" sz="1900" dirty="0"/>
          </a:p>
          <a:p>
            <a:pPr algn="l">
              <a:lnSpc>
                <a:spcPct val="80000"/>
              </a:lnSpc>
              <a:buFont typeface="Wingdings" pitchFamily="2" charset="2"/>
              <a:buChar char="n"/>
            </a:pPr>
            <a:r>
              <a:rPr lang="en-US" sz="1900" dirty="0"/>
              <a:t>FTSE</a:t>
            </a:r>
            <a:r>
              <a:rPr lang="el-GR" sz="1900" dirty="0"/>
              <a:t>/ΧΑ </a:t>
            </a:r>
            <a:r>
              <a:rPr lang="en-US" sz="1900" dirty="0" smtClean="0"/>
              <a:t>large cap</a:t>
            </a:r>
            <a:r>
              <a:rPr lang="el-GR" sz="1900" dirty="0" smtClean="0"/>
              <a:t> </a:t>
            </a:r>
            <a:endParaRPr lang="en-US" sz="1900" dirty="0"/>
          </a:p>
          <a:p>
            <a:pPr algn="l">
              <a:lnSpc>
                <a:spcPct val="80000"/>
              </a:lnSpc>
              <a:buFont typeface="Wingdings" pitchFamily="2" charset="2"/>
              <a:buChar char="n"/>
            </a:pPr>
            <a:r>
              <a:rPr lang="en-US" sz="1900" dirty="0"/>
              <a:t>FTSE</a:t>
            </a:r>
            <a:r>
              <a:rPr lang="el-GR" sz="1900" dirty="0"/>
              <a:t>/ΧΑ </a:t>
            </a:r>
            <a:r>
              <a:rPr lang="en-US" sz="1900" dirty="0"/>
              <a:t>mid </a:t>
            </a:r>
            <a:r>
              <a:rPr lang="en-US" sz="1900" dirty="0" smtClean="0"/>
              <a:t>cap</a:t>
            </a:r>
            <a:r>
              <a:rPr lang="el-GR" sz="1900" dirty="0" smtClean="0"/>
              <a:t> </a:t>
            </a:r>
            <a:endParaRPr lang="en-US" sz="1900" dirty="0"/>
          </a:p>
          <a:p>
            <a:pPr>
              <a:lnSpc>
                <a:spcPct val="80000"/>
              </a:lnSpc>
            </a:pPr>
            <a:endParaRPr lang="el-GR" sz="1600" dirty="0"/>
          </a:p>
        </p:txBody>
      </p:sp>
      <p:sp>
        <p:nvSpPr>
          <p:cNvPr id="2050" name="Rectangle 2"/>
          <p:cNvSpPr>
            <a:spLocks noGrp="1" noChangeArrowheads="1"/>
          </p:cNvSpPr>
          <p:nvPr>
            <p:ph type="ctrTitle"/>
          </p:nvPr>
        </p:nvSpPr>
        <p:spPr/>
        <p:txBody>
          <a:bodyPr>
            <a:normAutofit fontScale="90000"/>
          </a:bodyPr>
          <a:lstStyle/>
          <a:p>
            <a:r>
              <a:rPr lang="el-GR" sz="4400" b="1"/>
              <a:t>Οι Κυριότεροι Δείκτες Τιμών του ΧΑ</a:t>
            </a:r>
            <a:r>
              <a:rPr lang="el-GR" sz="4400"/>
              <a:t/>
            </a:r>
            <a:br>
              <a:rPr lang="el-GR" sz="4400"/>
            </a:br>
            <a:endParaRPr lang="el-GR" sz="4400"/>
          </a:p>
        </p:txBody>
      </p:sp>
      <p:sp>
        <p:nvSpPr>
          <p:cNvPr id="4" name="3 - Θέση αριθμού διαφάνειας"/>
          <p:cNvSpPr>
            <a:spLocks noGrp="1"/>
          </p:cNvSpPr>
          <p:nvPr>
            <p:ph type="sldNum" sz="quarter" idx="12"/>
          </p:nvPr>
        </p:nvSpPr>
        <p:spPr/>
        <p:txBody>
          <a:bodyPr/>
          <a:lstStyle/>
          <a:p>
            <a:fld id="{87747BE3-A477-4F03-8321-5D3F4F757864}" type="slidenum">
              <a:rPr lang="el-GR" smtClean="0"/>
              <a:pPr/>
              <a:t>1</a:t>
            </a:fld>
            <a:endParaRPr lang="el-G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normAutofit fontScale="90000"/>
          </a:bodyPr>
          <a:lstStyle/>
          <a:p>
            <a:r>
              <a:rPr lang="el-GR" sz="3800" b="1"/>
              <a:t>Μέση Χρηματιστηριακή Αξία (ΜΧΑ)</a:t>
            </a:r>
            <a:r>
              <a:rPr lang="el-GR" sz="3800"/>
              <a:t/>
            </a:r>
            <a:br>
              <a:rPr lang="el-GR" sz="3800"/>
            </a:br>
            <a:endParaRPr lang="el-GR" sz="3800"/>
          </a:p>
        </p:txBody>
      </p:sp>
      <p:sp>
        <p:nvSpPr>
          <p:cNvPr id="64515" name="Rectangle 3"/>
          <p:cNvSpPr>
            <a:spLocks noGrp="1" noChangeArrowheads="1"/>
          </p:cNvSpPr>
          <p:nvPr>
            <p:ph sz="quarter" idx="1"/>
          </p:nvPr>
        </p:nvSpPr>
        <p:spPr/>
        <p:txBody>
          <a:bodyPr>
            <a:normAutofit fontScale="92500" lnSpcReduction="10000"/>
          </a:bodyPr>
          <a:lstStyle/>
          <a:p>
            <a:pPr>
              <a:lnSpc>
                <a:spcPct val="90000"/>
              </a:lnSpc>
            </a:pPr>
            <a:r>
              <a:rPr lang="el-GR" sz="2000" dirty="0"/>
              <a:t>Η μέση χρηματιστηριακή αξία ορίζεται ως:</a:t>
            </a:r>
          </a:p>
          <a:p>
            <a:pPr>
              <a:lnSpc>
                <a:spcPct val="90000"/>
              </a:lnSpc>
            </a:pPr>
            <a:endParaRPr lang="el-GR" sz="2000" dirty="0" smtClean="0"/>
          </a:p>
          <a:p>
            <a:pPr>
              <a:lnSpc>
                <a:spcPct val="90000"/>
              </a:lnSpc>
            </a:pPr>
            <a:endParaRPr lang="el-GR" sz="2000" dirty="0" smtClean="0"/>
          </a:p>
          <a:p>
            <a:pPr>
              <a:lnSpc>
                <a:spcPct val="90000"/>
              </a:lnSpc>
            </a:pPr>
            <a:r>
              <a:rPr lang="el-GR" sz="2000" dirty="0" smtClean="0"/>
              <a:t>ΜΧΑ </a:t>
            </a:r>
            <a:r>
              <a:rPr lang="el-GR" sz="2000" dirty="0"/>
              <a:t>= </a:t>
            </a:r>
          </a:p>
          <a:p>
            <a:pPr>
              <a:lnSpc>
                <a:spcPct val="90000"/>
              </a:lnSpc>
            </a:pPr>
            <a:endParaRPr lang="en-US" sz="2000" dirty="0"/>
          </a:p>
          <a:p>
            <a:pPr>
              <a:lnSpc>
                <a:spcPct val="90000"/>
              </a:lnSpc>
            </a:pPr>
            <a:r>
              <a:rPr lang="el-GR" sz="2000" dirty="0" smtClean="0"/>
              <a:t>όπου</a:t>
            </a:r>
            <a:endParaRPr lang="el-GR" sz="2000" dirty="0"/>
          </a:p>
          <a:p>
            <a:pPr>
              <a:lnSpc>
                <a:spcPct val="90000"/>
              </a:lnSpc>
            </a:pPr>
            <a:r>
              <a:rPr lang="en-US" sz="2000" dirty="0">
                <a:solidFill>
                  <a:srgbClr val="0070C0"/>
                </a:solidFill>
              </a:rPr>
              <a:t>m</a:t>
            </a:r>
            <a:r>
              <a:rPr lang="el-GR" sz="2000" dirty="0">
                <a:solidFill>
                  <a:srgbClr val="0070C0"/>
                </a:solidFill>
              </a:rPr>
              <a:t>:</a:t>
            </a:r>
            <a:r>
              <a:rPr lang="el-GR" sz="2000" dirty="0"/>
              <a:t>	</a:t>
            </a:r>
            <a:r>
              <a:rPr lang="el-GR" sz="2000" dirty="0">
                <a:solidFill>
                  <a:srgbClr val="0070C0"/>
                </a:solidFill>
              </a:rPr>
              <a:t>αριθμός ημερών που η μετοχή διαπραγματεύτηκε στο Χ.Α</a:t>
            </a:r>
          </a:p>
          <a:p>
            <a:pPr>
              <a:lnSpc>
                <a:spcPct val="90000"/>
              </a:lnSpc>
            </a:pPr>
            <a:r>
              <a:rPr lang="el-GR" sz="2000" dirty="0"/>
              <a:t>Τ</a:t>
            </a:r>
            <a:r>
              <a:rPr lang="en-US" sz="2000" dirty="0" err="1"/>
              <a:t>i</a:t>
            </a:r>
            <a:r>
              <a:rPr lang="el-GR" sz="2000" dirty="0"/>
              <a:t>:	η τιμή κλεισίματος της μετοχής την ημέρα διαπραγμάτευσης </a:t>
            </a:r>
            <a:r>
              <a:rPr lang="en-US" sz="2000" dirty="0" err="1"/>
              <a:t>i</a:t>
            </a:r>
            <a:endParaRPr lang="el-GR" sz="2000" dirty="0"/>
          </a:p>
          <a:p>
            <a:pPr>
              <a:lnSpc>
                <a:spcPct val="90000"/>
              </a:lnSpc>
            </a:pPr>
            <a:r>
              <a:rPr lang="el-GR" sz="2000" dirty="0"/>
              <a:t>Μ</a:t>
            </a:r>
            <a:r>
              <a:rPr lang="en-US" sz="2000" dirty="0" err="1"/>
              <a:t>i</a:t>
            </a:r>
            <a:r>
              <a:rPr lang="el-GR" sz="2000" dirty="0"/>
              <a:t>:	</a:t>
            </a:r>
            <a:r>
              <a:rPr lang="en-US" sz="2000" dirty="0"/>
              <a:t>o</a:t>
            </a:r>
            <a:r>
              <a:rPr lang="el-GR" sz="2000" dirty="0"/>
              <a:t> αριθμός των κοινών μετοχών σε κυκλοφορία την ημέρα  </a:t>
            </a:r>
            <a:r>
              <a:rPr lang="en-US" sz="2000" dirty="0" err="1"/>
              <a:t>i</a:t>
            </a:r>
            <a:r>
              <a:rPr lang="el-GR" sz="2000" dirty="0"/>
              <a:t>	</a:t>
            </a:r>
          </a:p>
          <a:p>
            <a:pPr>
              <a:lnSpc>
                <a:spcPct val="90000"/>
              </a:lnSpc>
            </a:pPr>
            <a:r>
              <a:rPr lang="el-GR" sz="2000" dirty="0"/>
              <a:t>Η Συνολική Μέση Χρηματιστηριακή Αξία της Αγοράς (ΣΜΧΑ) του Χ.Α είναι το άθροισμα της Μέσης Χρηματιστηριακής Αξίας των μετοχών στο Χ.Α.  </a:t>
            </a:r>
            <a:r>
              <a:rPr lang="en-US" sz="2000" dirty="0" err="1"/>
              <a:t>Ήτοι</a:t>
            </a:r>
            <a:endParaRPr lang="el-GR" sz="2000" dirty="0"/>
          </a:p>
          <a:p>
            <a:pPr>
              <a:lnSpc>
                <a:spcPct val="90000"/>
              </a:lnSpc>
            </a:pPr>
            <a:r>
              <a:rPr lang="el-GR" sz="2000" dirty="0"/>
              <a:t>ΣΜΧΑ = </a:t>
            </a:r>
          </a:p>
          <a:p>
            <a:pPr>
              <a:lnSpc>
                <a:spcPct val="90000"/>
              </a:lnSpc>
            </a:pPr>
            <a:endParaRPr lang="en-US" sz="2000" dirty="0"/>
          </a:p>
          <a:p>
            <a:pPr>
              <a:lnSpc>
                <a:spcPct val="90000"/>
              </a:lnSpc>
            </a:pPr>
            <a:r>
              <a:rPr lang="el-GR" sz="2000" dirty="0"/>
              <a:t>όπου</a:t>
            </a:r>
            <a:r>
              <a:rPr lang="el-GR" sz="2000" dirty="0">
                <a:solidFill>
                  <a:srgbClr val="0070C0"/>
                </a:solidFill>
              </a:rPr>
              <a:t> </a:t>
            </a:r>
            <a:r>
              <a:rPr lang="en-US" sz="2000" b="1" dirty="0">
                <a:solidFill>
                  <a:srgbClr val="0070C0"/>
                </a:solidFill>
              </a:rPr>
              <a:t>j</a:t>
            </a:r>
            <a:r>
              <a:rPr lang="el-GR" sz="2000" b="1" dirty="0">
                <a:solidFill>
                  <a:srgbClr val="0070C0"/>
                </a:solidFill>
              </a:rPr>
              <a:t> = 1, …, </a:t>
            </a:r>
            <a:r>
              <a:rPr lang="en-US" sz="2000" b="1" dirty="0">
                <a:solidFill>
                  <a:srgbClr val="0070C0"/>
                </a:solidFill>
              </a:rPr>
              <a:t>n</a:t>
            </a:r>
            <a:r>
              <a:rPr lang="el-GR" sz="2000" b="1" dirty="0">
                <a:solidFill>
                  <a:srgbClr val="0070C0"/>
                </a:solidFill>
              </a:rPr>
              <a:t> είναι το σύνολο των εταιριών στο ΧΑ.</a:t>
            </a:r>
          </a:p>
        </p:txBody>
      </p:sp>
      <p:sp>
        <p:nvSpPr>
          <p:cNvPr id="6451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a:p>
        </p:txBody>
      </p:sp>
      <p:graphicFrame>
        <p:nvGraphicFramePr>
          <p:cNvPr id="64516" name="Object 4"/>
          <p:cNvGraphicFramePr>
            <a:graphicFrameLocks noChangeAspect="1"/>
          </p:cNvGraphicFramePr>
          <p:nvPr/>
        </p:nvGraphicFramePr>
        <p:xfrm>
          <a:off x="2051720" y="1988840"/>
          <a:ext cx="904875" cy="723900"/>
        </p:xfrm>
        <a:graphic>
          <a:graphicData uri="http://schemas.openxmlformats.org/presentationml/2006/ole">
            <p:oleObj spid="_x0000_s64516" name="Εξίσωση" r:id="rId3" imgW="901309" imgH="723586" progId="Equation.3">
              <p:embed/>
            </p:oleObj>
          </a:graphicData>
        </a:graphic>
      </p:graphicFrame>
      <p:sp>
        <p:nvSpPr>
          <p:cNvPr id="64519"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a:p>
        </p:txBody>
      </p:sp>
      <p:graphicFrame>
        <p:nvGraphicFramePr>
          <p:cNvPr id="64518" name="Object 6"/>
          <p:cNvGraphicFramePr>
            <a:graphicFrameLocks noChangeAspect="1"/>
          </p:cNvGraphicFramePr>
          <p:nvPr/>
        </p:nvGraphicFramePr>
        <p:xfrm>
          <a:off x="2214546" y="4929198"/>
          <a:ext cx="914400" cy="447675"/>
        </p:xfrm>
        <a:graphic>
          <a:graphicData uri="http://schemas.openxmlformats.org/presentationml/2006/ole">
            <p:oleObj spid="_x0000_s64518" name="Εξίσωση" r:id="rId4" imgW="914400" imgH="444500" progId="Equation.3">
              <p:embed/>
            </p:oleObj>
          </a:graphicData>
        </a:graphic>
      </p:graphicFrame>
      <p:sp>
        <p:nvSpPr>
          <p:cNvPr id="8" name="7 - Θέση αριθμού διαφάνειας"/>
          <p:cNvSpPr>
            <a:spLocks noGrp="1"/>
          </p:cNvSpPr>
          <p:nvPr>
            <p:ph type="sldNum" sz="quarter" idx="12"/>
          </p:nvPr>
        </p:nvSpPr>
        <p:spPr/>
        <p:txBody>
          <a:bodyPr/>
          <a:lstStyle/>
          <a:p>
            <a:fld id="{D12A7D8A-8F7F-42CB-ABE0-68DC35BF7CC2}" type="slidenum">
              <a:rPr lang="el-GR" smtClean="0"/>
              <a:pPr/>
              <a:t>10</a:t>
            </a:fld>
            <a:endParaRPr lang="el-G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l-GR" sz="3800"/>
              <a:t>Σταθμισμένη κυκλοφοριακή ταχύτητα</a:t>
            </a:r>
          </a:p>
        </p:txBody>
      </p:sp>
      <p:sp>
        <p:nvSpPr>
          <p:cNvPr id="65539" name="Rectangle 3"/>
          <p:cNvSpPr>
            <a:spLocks noGrp="1" noChangeArrowheads="1"/>
          </p:cNvSpPr>
          <p:nvPr>
            <p:ph sz="quarter" idx="1"/>
          </p:nvPr>
        </p:nvSpPr>
        <p:spPr/>
        <p:txBody>
          <a:bodyPr/>
          <a:lstStyle/>
          <a:p>
            <a:pPr>
              <a:lnSpc>
                <a:spcPct val="90000"/>
              </a:lnSpc>
            </a:pPr>
            <a:endParaRPr lang="el-GR" sz="2000" dirty="0"/>
          </a:p>
          <a:p>
            <a:pPr>
              <a:lnSpc>
                <a:spcPct val="90000"/>
              </a:lnSpc>
            </a:pPr>
            <a:r>
              <a:rPr lang="el-GR" sz="2000" dirty="0"/>
              <a:t>Η σταθμισμένη κυκλοφοριακή ταχύτητα ορίζεται ως εξής:</a:t>
            </a:r>
          </a:p>
          <a:p>
            <a:pPr>
              <a:lnSpc>
                <a:spcPct val="90000"/>
              </a:lnSpc>
            </a:pPr>
            <a:endParaRPr lang="en-US" sz="2000" dirty="0"/>
          </a:p>
          <a:p>
            <a:pPr>
              <a:lnSpc>
                <a:spcPct val="90000"/>
              </a:lnSpc>
            </a:pPr>
            <a:endParaRPr lang="en-US" sz="2000" dirty="0"/>
          </a:p>
          <a:p>
            <a:pPr>
              <a:lnSpc>
                <a:spcPct val="90000"/>
              </a:lnSpc>
            </a:pPr>
            <a:r>
              <a:rPr lang="el-GR" sz="2000" dirty="0"/>
              <a:t>όπου:</a:t>
            </a:r>
            <a:endParaRPr lang="en-US" sz="2000" dirty="0"/>
          </a:p>
          <a:p>
            <a:pPr>
              <a:lnSpc>
                <a:spcPct val="90000"/>
              </a:lnSpc>
            </a:pPr>
            <a:r>
              <a:rPr lang="en-US" sz="2000" dirty="0"/>
              <a:t>m</a:t>
            </a:r>
            <a:r>
              <a:rPr lang="el-GR" sz="2000" dirty="0"/>
              <a:t>: 	</a:t>
            </a:r>
            <a:r>
              <a:rPr lang="en-US" sz="2000" dirty="0"/>
              <a:t>o </a:t>
            </a:r>
            <a:r>
              <a:rPr lang="el-GR" sz="2000" dirty="0"/>
              <a:t>αριθμός ημερών που η μετοχή διαπραγματεύτηκε στο ΧΑ</a:t>
            </a:r>
            <a:endParaRPr lang="en-US" sz="2000" dirty="0"/>
          </a:p>
          <a:p>
            <a:pPr>
              <a:lnSpc>
                <a:spcPct val="90000"/>
              </a:lnSpc>
            </a:pPr>
            <a:r>
              <a:rPr lang="en-US" sz="2000" dirty="0" err="1">
                <a:solidFill>
                  <a:srgbClr val="FF0000"/>
                </a:solidFill>
              </a:rPr>
              <a:t>Vj</a:t>
            </a:r>
            <a:r>
              <a:rPr lang="el-GR" sz="2000" dirty="0">
                <a:solidFill>
                  <a:srgbClr val="FF0000"/>
                </a:solidFill>
              </a:rPr>
              <a:t>: 	η συνολική αξία συναλλαγών </a:t>
            </a:r>
            <a:r>
              <a:rPr lang="el-GR" sz="2000" dirty="0"/>
              <a:t>άνευ πακέτων της μετοχής την ημέρα διαπραγμάτευσης </a:t>
            </a:r>
            <a:r>
              <a:rPr lang="en-US" sz="2000" dirty="0"/>
              <a:t>j</a:t>
            </a:r>
            <a:endParaRPr lang="el-GR" sz="2000" dirty="0"/>
          </a:p>
          <a:p>
            <a:pPr>
              <a:lnSpc>
                <a:spcPct val="90000"/>
              </a:lnSpc>
            </a:pPr>
            <a:r>
              <a:rPr lang="el-GR" sz="2000" dirty="0"/>
              <a:t>ΧΑ</a:t>
            </a:r>
            <a:r>
              <a:rPr lang="en-US" sz="2000" dirty="0"/>
              <a:t>j</a:t>
            </a:r>
            <a:r>
              <a:rPr lang="el-GR" sz="2000" dirty="0"/>
              <a:t> ;	 η χρηματιστηριακή αξία της μετοχής </a:t>
            </a:r>
            <a:endParaRPr lang="en-US" sz="2000" dirty="0"/>
          </a:p>
          <a:p>
            <a:pPr>
              <a:lnSpc>
                <a:spcPct val="90000"/>
              </a:lnSpc>
            </a:pPr>
            <a:r>
              <a:rPr lang="en-US" sz="2000" dirty="0">
                <a:solidFill>
                  <a:srgbClr val="FF0000"/>
                </a:solidFill>
              </a:rPr>
              <a:t>f</a:t>
            </a:r>
            <a:r>
              <a:rPr lang="el-GR" sz="2000" dirty="0">
                <a:solidFill>
                  <a:srgbClr val="FF0000"/>
                </a:solidFill>
              </a:rPr>
              <a:t>:	 Το ποσοστό ευρείας διασποράς της μετοχής </a:t>
            </a:r>
            <a:r>
              <a:rPr lang="el-GR" sz="2000" dirty="0"/>
              <a:t>όπως αυτό έχει ανακοινωθεί την τελευταία ημέρα της υπό εξέταση περιόδου </a:t>
            </a:r>
            <a:r>
              <a:rPr lang="en-US" sz="2000" dirty="0"/>
              <a:t>j</a:t>
            </a:r>
            <a:r>
              <a:rPr lang="el-GR" sz="2000" dirty="0"/>
              <a:t> έως </a:t>
            </a:r>
            <a:r>
              <a:rPr lang="en-US" sz="2000" dirty="0"/>
              <a:t>m</a:t>
            </a:r>
            <a:r>
              <a:rPr lang="el-GR" sz="2000" dirty="0"/>
              <a:t> </a:t>
            </a:r>
          </a:p>
        </p:txBody>
      </p:sp>
      <p:sp>
        <p:nvSpPr>
          <p:cNvPr id="6554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a:p>
        </p:txBody>
      </p:sp>
      <p:graphicFrame>
        <p:nvGraphicFramePr>
          <p:cNvPr id="65540" name="Object 4"/>
          <p:cNvGraphicFramePr>
            <a:graphicFrameLocks noChangeAspect="1"/>
          </p:cNvGraphicFramePr>
          <p:nvPr/>
        </p:nvGraphicFramePr>
        <p:xfrm>
          <a:off x="2843213" y="2349500"/>
          <a:ext cx="1000125" cy="657225"/>
        </p:xfrm>
        <a:graphic>
          <a:graphicData uri="http://schemas.openxmlformats.org/presentationml/2006/ole">
            <p:oleObj spid="_x0000_s65540" name="Εξίσωση" r:id="rId3" imgW="1002865" imgH="660113" progId="Equation.3">
              <p:embed/>
            </p:oleObj>
          </a:graphicData>
        </a:graphic>
      </p:graphicFrame>
      <p:sp>
        <p:nvSpPr>
          <p:cNvPr id="6" name="5 - Θέση αριθμού διαφάνειας"/>
          <p:cNvSpPr>
            <a:spLocks noGrp="1"/>
          </p:cNvSpPr>
          <p:nvPr>
            <p:ph type="sldNum" sz="quarter" idx="12"/>
          </p:nvPr>
        </p:nvSpPr>
        <p:spPr/>
        <p:txBody>
          <a:bodyPr/>
          <a:lstStyle/>
          <a:p>
            <a:fld id="{D12A7D8A-8F7F-42CB-ABE0-68DC35BF7CC2}" type="slidenum">
              <a:rPr lang="el-GR" smtClean="0"/>
              <a:pPr/>
              <a:t>11</a:t>
            </a:fld>
            <a:endParaRPr lang="el-G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normAutofit fontScale="90000"/>
          </a:bodyPr>
          <a:lstStyle/>
          <a:p>
            <a:r>
              <a:rPr lang="el-GR" sz="2800" b="1" dirty="0"/>
              <a:t>Βασικές Προϋποθέσεις </a:t>
            </a:r>
            <a:r>
              <a:rPr lang="el-GR" sz="2800" b="1" dirty="0" smtClean="0"/>
              <a:t> Συμμετοχής </a:t>
            </a:r>
            <a:r>
              <a:rPr lang="el-GR" sz="2800" b="1" dirty="0"/>
              <a:t>Εταιριών στους</a:t>
            </a:r>
            <a:br>
              <a:rPr lang="el-GR" sz="2800" b="1" dirty="0"/>
            </a:br>
            <a:r>
              <a:rPr lang="el-GR" sz="2800" b="1" dirty="0"/>
              <a:t>Δείκτες</a:t>
            </a:r>
          </a:p>
        </p:txBody>
      </p:sp>
      <p:sp>
        <p:nvSpPr>
          <p:cNvPr id="66563" name="Rectangle 3"/>
          <p:cNvSpPr>
            <a:spLocks noGrp="1" noChangeArrowheads="1"/>
          </p:cNvSpPr>
          <p:nvPr>
            <p:ph sz="quarter" idx="1"/>
          </p:nvPr>
        </p:nvSpPr>
        <p:spPr/>
        <p:txBody>
          <a:bodyPr>
            <a:normAutofit fontScale="92500" lnSpcReduction="10000"/>
          </a:bodyPr>
          <a:lstStyle/>
          <a:p>
            <a:pPr>
              <a:lnSpc>
                <a:spcPct val="90000"/>
              </a:lnSpc>
            </a:pPr>
            <a:r>
              <a:rPr lang="el-GR" sz="2000" dirty="0" smtClean="0"/>
              <a:t>Όλες </a:t>
            </a:r>
            <a:r>
              <a:rPr lang="el-GR" sz="2000" dirty="0"/>
              <a:t>οι κατηγορίες των κοινών μετοχών που βρίσκονται σε </a:t>
            </a:r>
            <a:r>
              <a:rPr lang="el-GR" sz="2000" b="1" dirty="0"/>
              <a:t>κυκλοφορία</a:t>
            </a:r>
            <a:r>
              <a:rPr lang="el-GR" sz="2000" dirty="0"/>
              <a:t> μπορούν να συμπεριληφθούν στους δείκτες εφόσον συμμορφώνονται με ορισμένους κανόνες. </a:t>
            </a:r>
            <a:endParaRPr lang="en-US" sz="2000" dirty="0"/>
          </a:p>
          <a:p>
            <a:pPr>
              <a:lnSpc>
                <a:spcPct val="90000"/>
              </a:lnSpc>
            </a:pPr>
            <a:endParaRPr lang="el-GR" sz="2000" dirty="0" smtClean="0"/>
          </a:p>
          <a:p>
            <a:pPr>
              <a:lnSpc>
                <a:spcPct val="90000"/>
              </a:lnSpc>
            </a:pPr>
            <a:r>
              <a:rPr lang="el-GR" sz="2000" dirty="0" smtClean="0"/>
              <a:t>Στην </a:t>
            </a:r>
            <a:r>
              <a:rPr lang="el-GR" sz="2000" dirty="0"/>
              <a:t>περίπτωση που μια εταιρία εισάγει πολλαπλές κατηγορίες μετοχικού κεφαλαίου, μόνον </a:t>
            </a:r>
            <a:r>
              <a:rPr lang="el-GR" sz="2000" dirty="0">
                <a:solidFill>
                  <a:srgbClr val="FF0000"/>
                </a:solidFill>
              </a:rPr>
              <a:t>η υψηλής κεφαλαιοποίησης κατηγορία μετοχών θα μπορεί να συμμετέχει στους δείκτες.</a:t>
            </a:r>
          </a:p>
          <a:p>
            <a:pPr>
              <a:lnSpc>
                <a:spcPct val="90000"/>
              </a:lnSpc>
            </a:pPr>
            <a:endParaRPr lang="el-GR" sz="2000" dirty="0" smtClean="0"/>
          </a:p>
          <a:p>
            <a:pPr>
              <a:lnSpc>
                <a:spcPct val="90000"/>
              </a:lnSpc>
            </a:pPr>
            <a:r>
              <a:rPr lang="el-GR" sz="2000" b="1" dirty="0" smtClean="0"/>
              <a:t>Μετατρέψιμες </a:t>
            </a:r>
            <a:r>
              <a:rPr lang="el-GR" sz="2000" b="1" dirty="0"/>
              <a:t>προνομιούχες μετοχές και ομολογίες εξαιρούνται</a:t>
            </a:r>
          </a:p>
          <a:p>
            <a:pPr>
              <a:lnSpc>
                <a:spcPct val="90000"/>
              </a:lnSpc>
            </a:pPr>
            <a:endParaRPr lang="el-GR" sz="2000" dirty="0" smtClean="0"/>
          </a:p>
          <a:p>
            <a:pPr>
              <a:lnSpc>
                <a:spcPct val="90000"/>
              </a:lnSpc>
            </a:pPr>
            <a:r>
              <a:rPr lang="el-GR" sz="2000" b="1" dirty="0" smtClean="0"/>
              <a:t>Οι </a:t>
            </a:r>
            <a:r>
              <a:rPr lang="el-GR" sz="2000" b="1" dirty="0"/>
              <a:t>επενδυτικές εταιρίες εξαιρούνται</a:t>
            </a:r>
          </a:p>
          <a:p>
            <a:pPr>
              <a:lnSpc>
                <a:spcPct val="90000"/>
              </a:lnSpc>
            </a:pPr>
            <a:endParaRPr lang="el-GR" sz="2000" dirty="0" smtClean="0"/>
          </a:p>
          <a:p>
            <a:pPr>
              <a:lnSpc>
                <a:spcPct val="90000"/>
              </a:lnSpc>
            </a:pPr>
            <a:r>
              <a:rPr lang="el-GR" sz="2000" dirty="0" smtClean="0"/>
              <a:t>Η </a:t>
            </a:r>
            <a:r>
              <a:rPr lang="el-GR" sz="2000" dirty="0"/>
              <a:t>εταιρεία πρέπει να έχει ιδρυθεί και να φορολογείται στην Ελλάδα.</a:t>
            </a:r>
          </a:p>
          <a:p>
            <a:pPr>
              <a:lnSpc>
                <a:spcPct val="90000"/>
              </a:lnSpc>
            </a:pPr>
            <a:endParaRPr lang="el-GR" sz="2000" dirty="0" smtClean="0"/>
          </a:p>
          <a:p>
            <a:pPr>
              <a:lnSpc>
                <a:spcPct val="90000"/>
              </a:lnSpc>
            </a:pPr>
            <a:r>
              <a:rPr lang="el-GR" sz="2000" dirty="0" smtClean="0"/>
              <a:t>Οι </a:t>
            </a:r>
            <a:r>
              <a:rPr lang="el-GR" sz="2000" dirty="0"/>
              <a:t>μετοχές των εταιριών θα πρέπει να διαπραγματεύονται με Συνεχή Μέθοδο καθ’ όλη τη διάρκεια συνεδρίασης του ΧΑ.</a:t>
            </a:r>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12</a:t>
            </a:fld>
            <a:endParaRPr lang="el-G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l-GR" b="1"/>
              <a:t>Έλεγχοι καταλληλότητας</a:t>
            </a:r>
          </a:p>
        </p:txBody>
      </p:sp>
      <p:sp>
        <p:nvSpPr>
          <p:cNvPr id="67587" name="Rectangle 3"/>
          <p:cNvSpPr>
            <a:spLocks noGrp="1" noChangeArrowheads="1"/>
          </p:cNvSpPr>
          <p:nvPr>
            <p:ph sz="quarter" idx="1"/>
          </p:nvPr>
        </p:nvSpPr>
        <p:spPr/>
        <p:txBody>
          <a:bodyPr/>
          <a:lstStyle/>
          <a:p>
            <a:endParaRPr lang="el-GR" b="1"/>
          </a:p>
          <a:p>
            <a:r>
              <a:rPr lang="el-GR" b="1"/>
              <a:t>ευρείας διασποράς</a:t>
            </a:r>
          </a:p>
          <a:p>
            <a:endParaRPr lang="el-GR" b="1"/>
          </a:p>
          <a:p>
            <a:r>
              <a:rPr lang="el-GR" b="1"/>
              <a:t>ρευστότητας</a:t>
            </a:r>
            <a:endParaRPr lang="el-GR"/>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13</a:t>
            </a:fld>
            <a:endParaRPr lang="el-G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l-GR"/>
              <a:t>Ευρεία διασπορά</a:t>
            </a:r>
          </a:p>
        </p:txBody>
      </p:sp>
      <p:sp>
        <p:nvSpPr>
          <p:cNvPr id="68611" name="Rectangle 3"/>
          <p:cNvSpPr>
            <a:spLocks noGrp="1" noChangeArrowheads="1"/>
          </p:cNvSpPr>
          <p:nvPr>
            <p:ph sz="quarter" idx="1"/>
          </p:nvPr>
        </p:nvSpPr>
        <p:spPr>
          <a:xfrm>
            <a:off x="914400" y="1357298"/>
            <a:ext cx="7772400" cy="4662502"/>
          </a:xfrm>
        </p:spPr>
        <p:txBody>
          <a:bodyPr/>
          <a:lstStyle/>
          <a:p>
            <a:pPr>
              <a:lnSpc>
                <a:spcPct val="80000"/>
              </a:lnSpc>
            </a:pPr>
            <a:r>
              <a:rPr lang="el-GR" sz="2000" dirty="0">
                <a:latin typeface="+mj-lt"/>
              </a:rPr>
              <a:t>Όσον αφορά την ευρεία διασπορά, το αρχικό ποσοστό συμμετοχής μιας συμμετέχουσας εταιρίας στο δείκτη εφαρμόζεται ως ακολούθως:</a:t>
            </a:r>
          </a:p>
          <a:p>
            <a:pPr lvl="1">
              <a:lnSpc>
                <a:spcPct val="80000"/>
              </a:lnSpc>
            </a:pPr>
            <a:r>
              <a:rPr lang="el-GR" sz="2000" dirty="0">
                <a:latin typeface="+mj-lt"/>
              </a:rPr>
              <a:t>Ευρεία διασπορά μικρότερη ή ίση με 15%= μη αποδεκτή</a:t>
            </a:r>
          </a:p>
          <a:p>
            <a:pPr lvl="1">
              <a:lnSpc>
                <a:spcPct val="80000"/>
              </a:lnSpc>
            </a:pPr>
            <a:r>
              <a:rPr lang="el-GR" sz="2000" dirty="0">
                <a:latin typeface="+mj-lt"/>
              </a:rPr>
              <a:t>Ευρεία διασπορά μεγαλύτερη από 15%, αλλά μικρότερη από 20% = 20%</a:t>
            </a:r>
          </a:p>
          <a:p>
            <a:pPr lvl="1">
              <a:lnSpc>
                <a:spcPct val="80000"/>
              </a:lnSpc>
            </a:pPr>
            <a:r>
              <a:rPr lang="el-GR" sz="2000" dirty="0">
                <a:latin typeface="+mj-lt"/>
              </a:rPr>
              <a:t>Ευρεία διασπορά μεγαλύτερη από 20%, αλλά μικρότερη από 30% = 30%</a:t>
            </a:r>
          </a:p>
          <a:p>
            <a:pPr lvl="1">
              <a:lnSpc>
                <a:spcPct val="80000"/>
              </a:lnSpc>
            </a:pPr>
            <a:r>
              <a:rPr lang="el-GR" sz="2000" dirty="0">
                <a:latin typeface="+mj-lt"/>
              </a:rPr>
              <a:t>Ευρεία διασπορά μεγαλύτερη από 30%, αλλά μικρότερη από 40% = 40%</a:t>
            </a:r>
          </a:p>
          <a:p>
            <a:pPr lvl="1">
              <a:lnSpc>
                <a:spcPct val="80000"/>
              </a:lnSpc>
            </a:pPr>
            <a:r>
              <a:rPr lang="el-GR" sz="2000" dirty="0">
                <a:latin typeface="+mj-lt"/>
              </a:rPr>
              <a:t>Ευρεία διασπορά μεγαλύτερη από 40%, αλλά μικρότερη από 50% = 50%</a:t>
            </a:r>
          </a:p>
          <a:p>
            <a:pPr lvl="1">
              <a:lnSpc>
                <a:spcPct val="80000"/>
              </a:lnSpc>
            </a:pPr>
            <a:r>
              <a:rPr lang="el-GR" sz="2000" dirty="0">
                <a:latin typeface="+mj-lt"/>
              </a:rPr>
              <a:t>Ευρεία διασπορά μεγαλύτερη από 50%, αλλά μικρότερη από 75% = 75%</a:t>
            </a:r>
          </a:p>
          <a:p>
            <a:pPr lvl="1">
              <a:lnSpc>
                <a:spcPct val="80000"/>
              </a:lnSpc>
            </a:pPr>
            <a:r>
              <a:rPr lang="el-GR" sz="2000" dirty="0">
                <a:latin typeface="+mj-lt"/>
              </a:rPr>
              <a:t>Ευρεία διασπορά μεγαλύτερη από 75%  = 100%.</a:t>
            </a:r>
          </a:p>
          <a:p>
            <a:pPr>
              <a:lnSpc>
                <a:spcPct val="80000"/>
              </a:lnSpc>
            </a:pPr>
            <a:r>
              <a:rPr lang="el-GR" sz="2000" dirty="0">
                <a:latin typeface="+mj-lt"/>
              </a:rPr>
              <a:t>Η ευρεία διασπορά μιας συμμετέχουσας εταιρίας εξετάζεται και προσαρμόζεται μετά από κάποιο εταιρικό γεγονός.</a:t>
            </a:r>
            <a:endParaRPr lang="el-GR" sz="2000" b="1" dirty="0">
              <a:latin typeface="+mj-lt"/>
            </a:endParaRPr>
          </a:p>
          <a:p>
            <a:pPr>
              <a:lnSpc>
                <a:spcPct val="80000"/>
              </a:lnSpc>
            </a:pPr>
            <a:endParaRPr lang="el-GR" sz="1800" dirty="0"/>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14</a:t>
            </a:fld>
            <a:endParaRPr lang="el-G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l-GR" b="1"/>
              <a:t>Ρευστότητα: </a:t>
            </a:r>
            <a:r>
              <a:rPr lang="el-GR"/>
              <a:t>τρία κριτήρια </a:t>
            </a:r>
          </a:p>
        </p:txBody>
      </p:sp>
      <p:sp>
        <p:nvSpPr>
          <p:cNvPr id="69635" name="Rectangle 3"/>
          <p:cNvSpPr>
            <a:spLocks noGrp="1" noChangeArrowheads="1"/>
          </p:cNvSpPr>
          <p:nvPr>
            <p:ph sz="quarter" idx="1"/>
          </p:nvPr>
        </p:nvSpPr>
        <p:spPr/>
        <p:txBody>
          <a:bodyPr>
            <a:normAutofit lnSpcReduction="10000"/>
          </a:bodyPr>
          <a:lstStyle/>
          <a:p>
            <a:pPr>
              <a:lnSpc>
                <a:spcPct val="90000"/>
              </a:lnSpc>
            </a:pPr>
            <a:r>
              <a:rPr lang="el-GR" dirty="0"/>
              <a:t>α) Πρέπει να έχουν κατ’ ελάχιστον 30 ημέρες συνεδρίασης από την έναρξη της επίσημης άνευ όρων διαπραγμάτευσης.</a:t>
            </a:r>
          </a:p>
          <a:p>
            <a:pPr>
              <a:lnSpc>
                <a:spcPct val="90000"/>
              </a:lnSpc>
            </a:pPr>
            <a:endParaRPr lang="el-GR" dirty="0" smtClean="0"/>
          </a:p>
          <a:p>
            <a:pPr>
              <a:lnSpc>
                <a:spcPct val="90000"/>
              </a:lnSpc>
            </a:pPr>
            <a:r>
              <a:rPr lang="el-GR" dirty="0" smtClean="0"/>
              <a:t>β</a:t>
            </a:r>
            <a:r>
              <a:rPr lang="el-GR" dirty="0"/>
              <a:t>) Πρέπει να βρίσκονται σε διαπραγμάτευση κατά τουλάχιστον το ήμισυ των εργάσιμων ημερών για κάθε διαρρεύσαν ημερολογιακό εξάμηνο.</a:t>
            </a:r>
          </a:p>
          <a:p>
            <a:pPr>
              <a:lnSpc>
                <a:spcPct val="90000"/>
              </a:lnSpc>
            </a:pPr>
            <a:endParaRPr lang="el-GR" dirty="0" smtClean="0"/>
          </a:p>
          <a:p>
            <a:pPr>
              <a:lnSpc>
                <a:spcPct val="90000"/>
              </a:lnSpc>
            </a:pPr>
            <a:r>
              <a:rPr lang="el-GR" dirty="0" smtClean="0"/>
              <a:t>γ</a:t>
            </a:r>
            <a:r>
              <a:rPr lang="el-GR" dirty="0"/>
              <a:t>) Πρέπει να έχουν συναλλαγές τουλάχιστον 20% των εκδιδόμενων μετοχών τους, μετά την εφαρμογή κάθε περιορισμού του δείκτη ευρείας διασποράς, κατ’ έτος. </a:t>
            </a:r>
          </a:p>
          <a:p>
            <a:pPr>
              <a:lnSpc>
                <a:spcPct val="90000"/>
              </a:lnSpc>
            </a:pPr>
            <a:endParaRPr lang="el-GR" dirty="0"/>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15</a:t>
            </a:fld>
            <a:endParaRPr lang="el-G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normAutofit fontScale="90000"/>
          </a:bodyPr>
          <a:lstStyle/>
          <a:p>
            <a:r>
              <a:rPr lang="el-GR" sz="2800" b="1" dirty="0" smtClean="0"/>
              <a:t>Περιοδική αναθεώρηση των συμμετεχουσών εταιριών</a:t>
            </a:r>
            <a:r>
              <a:rPr lang="el-GR" sz="2800" dirty="0" smtClean="0"/>
              <a:t/>
            </a:r>
            <a:br>
              <a:rPr lang="el-GR" sz="2800" dirty="0" smtClean="0"/>
            </a:br>
            <a:endParaRPr lang="el-GR" sz="2800" dirty="0"/>
          </a:p>
        </p:txBody>
      </p:sp>
      <p:sp>
        <p:nvSpPr>
          <p:cNvPr id="70659" name="Rectangle 3"/>
          <p:cNvSpPr>
            <a:spLocks noGrp="1" noChangeArrowheads="1"/>
          </p:cNvSpPr>
          <p:nvPr>
            <p:ph sz="quarter" idx="1"/>
          </p:nvPr>
        </p:nvSpPr>
        <p:spPr/>
        <p:txBody>
          <a:bodyPr>
            <a:normAutofit fontScale="92500" lnSpcReduction="10000"/>
          </a:bodyPr>
          <a:lstStyle/>
          <a:p>
            <a:pPr>
              <a:lnSpc>
                <a:spcPct val="80000"/>
              </a:lnSpc>
            </a:pPr>
            <a:r>
              <a:rPr lang="el-GR" sz="2400" dirty="0"/>
              <a:t>Η επανεξέταση των εταιριών που συμμετέχουν στο ΧΑ γίνεται δύο φορές το χρόνο με στοιχεία που συγκεντρώνονται μέχρι το τέλος του Μαρτίου και Σεπτεμβρίου. Εάν υπάρξουν μεταβολές στους δείκτες αυτές πραγματοποιούνται στο τέλος </a:t>
            </a:r>
            <a:r>
              <a:rPr lang="el-GR" sz="2400" dirty="0" err="1"/>
              <a:t>Μαίου</a:t>
            </a:r>
            <a:r>
              <a:rPr lang="el-GR" sz="2400" dirty="0"/>
              <a:t> και Νοεμβρίου. </a:t>
            </a:r>
          </a:p>
          <a:p>
            <a:pPr>
              <a:lnSpc>
                <a:spcPct val="80000"/>
              </a:lnSpc>
            </a:pPr>
            <a:endParaRPr lang="el-GR" sz="2400" dirty="0" smtClean="0"/>
          </a:p>
          <a:p>
            <a:pPr>
              <a:lnSpc>
                <a:spcPct val="80000"/>
              </a:lnSpc>
            </a:pPr>
            <a:r>
              <a:rPr lang="el-GR" sz="2400" dirty="0" smtClean="0"/>
              <a:t>Δημιουργείται </a:t>
            </a:r>
            <a:r>
              <a:rPr lang="el-GR" sz="2400" dirty="0"/>
              <a:t>βάση δεδομένων των εταιρειών που είναι εισηγμένες στο ΧΑ.</a:t>
            </a:r>
          </a:p>
          <a:p>
            <a:pPr>
              <a:lnSpc>
                <a:spcPct val="80000"/>
              </a:lnSpc>
            </a:pPr>
            <a:endParaRPr lang="el-GR" sz="2400" dirty="0" smtClean="0"/>
          </a:p>
          <a:p>
            <a:pPr>
              <a:lnSpc>
                <a:spcPct val="80000"/>
              </a:lnSpc>
            </a:pPr>
            <a:r>
              <a:rPr lang="el-GR" sz="2400" dirty="0" smtClean="0"/>
              <a:t>Εξαιρούνται </a:t>
            </a:r>
            <a:r>
              <a:rPr lang="el-GR" sz="2400" dirty="0"/>
              <a:t>οι εταιρείες που δεν πληρούν τις βασικές προϋποθέσεις.</a:t>
            </a:r>
          </a:p>
          <a:p>
            <a:pPr>
              <a:lnSpc>
                <a:spcPct val="80000"/>
              </a:lnSpc>
            </a:pPr>
            <a:endParaRPr lang="el-GR" sz="2400" dirty="0" smtClean="0"/>
          </a:p>
          <a:p>
            <a:pPr>
              <a:lnSpc>
                <a:spcPct val="80000"/>
              </a:lnSpc>
            </a:pPr>
            <a:r>
              <a:rPr lang="el-GR" sz="2400" dirty="0" smtClean="0"/>
              <a:t>Εφαρμόζονται </a:t>
            </a:r>
            <a:r>
              <a:rPr lang="el-GR" sz="2400" dirty="0"/>
              <a:t>όλοι οι έλεγχοι καταλληλότητας</a:t>
            </a:r>
          </a:p>
          <a:p>
            <a:pPr>
              <a:lnSpc>
                <a:spcPct val="80000"/>
              </a:lnSpc>
            </a:pPr>
            <a:endParaRPr lang="el-GR" sz="2400" dirty="0" smtClean="0"/>
          </a:p>
          <a:p>
            <a:pPr>
              <a:lnSpc>
                <a:spcPct val="80000"/>
              </a:lnSpc>
            </a:pPr>
            <a:r>
              <a:rPr lang="el-GR" sz="2400" dirty="0" smtClean="0"/>
              <a:t>Γίνεται </a:t>
            </a:r>
            <a:r>
              <a:rPr lang="el-GR" sz="2400" dirty="0"/>
              <a:t>κατάταξη των μετοχών με βάση την κεφαλαιοποίησή τους με κατιούσα κλίμακα.</a:t>
            </a:r>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16</a:t>
            </a:fld>
            <a:endParaRPr lang="el-G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normAutofit fontScale="90000"/>
          </a:bodyPr>
          <a:lstStyle/>
          <a:p>
            <a:r>
              <a:rPr lang="el-GR" sz="3800" b="1"/>
              <a:t>Κατάταξη Μετοχών</a:t>
            </a:r>
            <a:br>
              <a:rPr lang="el-GR" sz="3800" b="1"/>
            </a:br>
            <a:endParaRPr lang="el-GR" sz="3800" b="1"/>
          </a:p>
        </p:txBody>
      </p:sp>
      <p:sp>
        <p:nvSpPr>
          <p:cNvPr id="71683" name="Rectangle 3"/>
          <p:cNvSpPr>
            <a:spLocks noGrp="1" noChangeArrowheads="1"/>
          </p:cNvSpPr>
          <p:nvPr>
            <p:ph sz="quarter" idx="1"/>
          </p:nvPr>
        </p:nvSpPr>
        <p:spPr/>
        <p:txBody>
          <a:bodyPr/>
          <a:lstStyle/>
          <a:p>
            <a:pPr>
              <a:lnSpc>
                <a:spcPct val="90000"/>
              </a:lnSpc>
            </a:pPr>
            <a:r>
              <a:rPr lang="el-GR" sz="2000" dirty="0"/>
              <a:t>Οι μετοχές που πληρούν τα κριτήρια κατατάσσονται</a:t>
            </a:r>
          </a:p>
          <a:p>
            <a:pPr>
              <a:lnSpc>
                <a:spcPct val="90000"/>
              </a:lnSpc>
            </a:pPr>
            <a:r>
              <a:rPr lang="el-GR" sz="2000" dirty="0"/>
              <a:t>(α) με βάση τη μέση χρηματιστηριακή αξία (ΜΧΑ) και </a:t>
            </a:r>
          </a:p>
          <a:p>
            <a:pPr>
              <a:lnSpc>
                <a:spcPct val="90000"/>
              </a:lnSpc>
            </a:pPr>
            <a:r>
              <a:rPr lang="el-GR" sz="2000" dirty="0"/>
              <a:t>(β) με βάση την αξία των συναλλαγών </a:t>
            </a:r>
            <a:r>
              <a:rPr lang="el-GR" sz="2000" dirty="0" smtClean="0"/>
              <a:t>τους</a:t>
            </a:r>
            <a:r>
              <a:rPr lang="en-US" sz="2000" dirty="0" smtClean="0"/>
              <a:t>, </a:t>
            </a:r>
            <a:r>
              <a:rPr lang="el-GR" sz="2000" dirty="0" smtClean="0"/>
              <a:t> </a:t>
            </a:r>
            <a:r>
              <a:rPr lang="el-GR" sz="1400" i="1" dirty="0"/>
              <a:t>άνευ πακέτων.  </a:t>
            </a:r>
          </a:p>
          <a:p>
            <a:pPr>
              <a:lnSpc>
                <a:spcPct val="90000"/>
              </a:lnSpc>
            </a:pPr>
            <a:r>
              <a:rPr lang="el-GR" sz="2000" dirty="0"/>
              <a:t>Η αξία των συναλλαγών υπολογίζεται ως το άθροισμα της ημερήσιας ιστορικής αξίας συναλλαγών άνευ πακέτων κατά το χρονικό διάστημα 1/10 – 31/3 για την </a:t>
            </a:r>
            <a:r>
              <a:rPr lang="el-GR" sz="2000" dirty="0" err="1"/>
              <a:t>α΄</a:t>
            </a:r>
            <a:r>
              <a:rPr lang="el-GR" sz="2000" dirty="0"/>
              <a:t> εξαμηνιαία αναθεώρηση και 1/4 – 30/9 για την </a:t>
            </a:r>
            <a:r>
              <a:rPr lang="el-GR" sz="2000" dirty="0" err="1"/>
              <a:t>β΄</a:t>
            </a:r>
            <a:r>
              <a:rPr lang="el-GR" sz="2000" dirty="0"/>
              <a:t> εξαμηνιαία αναθεώρηση.</a:t>
            </a:r>
          </a:p>
          <a:p>
            <a:pPr>
              <a:lnSpc>
                <a:spcPct val="90000"/>
              </a:lnSpc>
            </a:pPr>
            <a:r>
              <a:rPr lang="el-GR" sz="2000" dirty="0"/>
              <a:t>Το τελικό κριτήριο κατάταξης των μετοχών προκύπτει από τον </a:t>
            </a:r>
            <a:r>
              <a:rPr lang="el-GR" sz="2000" dirty="0">
                <a:solidFill>
                  <a:srgbClr val="FF0000"/>
                </a:solidFill>
              </a:rPr>
              <a:t>αριθμητικό μέσο όρο των σειρών διαβάθμισης.  </a:t>
            </a:r>
            <a:r>
              <a:rPr lang="el-GR" sz="2000" dirty="0"/>
              <a:t>Για παράδειγμα εάν η ΜΧΑ είναι 500 δισ. και η αξία των συναλλαγών είναι 400 δισ., τότε το ποσό των 450 δισ. [(500+400)/2] αποτελεί το τελικό κριτήριο.  Εάν δύο μετοχές ισοβαθμούν, τότε επιλέγεται αυτή με την μεγαλύτερη ΜΧΑ.</a:t>
            </a:r>
            <a:endParaRPr lang="el-GR" sz="2000" b="1" dirty="0"/>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17</a:t>
            </a:fld>
            <a:endParaRPr lang="el-G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l-GR" b="1"/>
              <a:t>Γενικός Δείκτης του ΧΑ</a:t>
            </a:r>
          </a:p>
        </p:txBody>
      </p:sp>
      <p:sp>
        <p:nvSpPr>
          <p:cNvPr id="78851" name="Rectangle 3"/>
          <p:cNvSpPr>
            <a:spLocks noGrp="1" noChangeArrowheads="1"/>
          </p:cNvSpPr>
          <p:nvPr>
            <p:ph sz="quarter" idx="1"/>
          </p:nvPr>
        </p:nvSpPr>
        <p:spPr/>
        <p:txBody>
          <a:bodyPr>
            <a:normAutofit fontScale="92500" lnSpcReduction="10000"/>
          </a:bodyPr>
          <a:lstStyle/>
          <a:p>
            <a:pPr>
              <a:lnSpc>
                <a:spcPct val="90000"/>
              </a:lnSpc>
            </a:pPr>
            <a:r>
              <a:rPr lang="el-GR" sz="2400" dirty="0"/>
              <a:t>α. Αφού γίνει η κατάταξη των μετοχών σύμφωνα με το τελικό κριτήριο, επιλέγονται οι 60 πρώτες μετοχές.</a:t>
            </a:r>
          </a:p>
          <a:p>
            <a:pPr>
              <a:lnSpc>
                <a:spcPct val="90000"/>
              </a:lnSpc>
            </a:pPr>
            <a:endParaRPr lang="el-GR" sz="2400" dirty="0" smtClean="0"/>
          </a:p>
          <a:p>
            <a:pPr>
              <a:lnSpc>
                <a:spcPct val="90000"/>
              </a:lnSpc>
            </a:pPr>
            <a:r>
              <a:rPr lang="el-GR" sz="2400" dirty="0" smtClean="0"/>
              <a:t>β</a:t>
            </a:r>
            <a:r>
              <a:rPr lang="el-GR" sz="2400" dirty="0"/>
              <a:t>. Στη συνέχεια εξαιρούνται οι μετοχές που ανήκουν σε ένα κλάδο ο οποίος εκπροσωπείται από 5 εταιρείες που έχουν ήδη λάβει την υψηλότερη θέση στην κατάταξη των 60 εταιρειών.</a:t>
            </a:r>
          </a:p>
          <a:p>
            <a:pPr>
              <a:lnSpc>
                <a:spcPct val="90000"/>
              </a:lnSpc>
            </a:pPr>
            <a:endParaRPr lang="el-GR" sz="2400" dirty="0" smtClean="0"/>
          </a:p>
          <a:p>
            <a:pPr>
              <a:lnSpc>
                <a:spcPct val="90000"/>
              </a:lnSpc>
            </a:pPr>
            <a:r>
              <a:rPr lang="el-GR" sz="2400" dirty="0" smtClean="0"/>
              <a:t>γ</a:t>
            </a:r>
            <a:r>
              <a:rPr lang="el-GR" sz="2400" dirty="0"/>
              <a:t>. Οι κενές θέσεις που δημιουργούνται συμπληρώνονται από τις μετοχές που ακολουθούν στην κατάταξη.</a:t>
            </a:r>
          </a:p>
          <a:p>
            <a:pPr>
              <a:lnSpc>
                <a:spcPct val="90000"/>
              </a:lnSpc>
            </a:pPr>
            <a:endParaRPr lang="el-GR" sz="2400" dirty="0" smtClean="0"/>
          </a:p>
          <a:p>
            <a:pPr>
              <a:lnSpc>
                <a:spcPct val="90000"/>
              </a:lnSpc>
            </a:pPr>
            <a:r>
              <a:rPr lang="el-GR" sz="2400" dirty="0" smtClean="0"/>
              <a:t>Το </a:t>
            </a:r>
            <a:r>
              <a:rPr lang="el-GR" sz="2400" dirty="0"/>
              <a:t>κριτήριο (β) δεν εφαρμόζεται στην περίπτωση που μία από τις επόμενες εταιρείες κατέχει μια από τις (3) πρώτες θέσεις στον κλάδο της.</a:t>
            </a:r>
          </a:p>
          <a:p>
            <a:pPr>
              <a:lnSpc>
                <a:spcPct val="90000"/>
              </a:lnSpc>
            </a:pPr>
            <a:endParaRPr lang="el-GR" sz="2400" dirty="0"/>
          </a:p>
          <a:p>
            <a:pPr>
              <a:lnSpc>
                <a:spcPct val="90000"/>
              </a:lnSpc>
            </a:pPr>
            <a:endParaRPr lang="el-GR" sz="2400" dirty="0"/>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18</a:t>
            </a:fld>
            <a:endParaRPr lang="el-G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914400" y="274638"/>
            <a:ext cx="7772400" cy="778098"/>
          </a:xfrm>
        </p:spPr>
        <p:txBody>
          <a:bodyPr/>
          <a:lstStyle/>
          <a:p>
            <a:pPr algn="ctr"/>
            <a:r>
              <a:rPr lang="el-GR" b="1" dirty="0">
                <a:solidFill>
                  <a:srgbClr val="FF0000"/>
                </a:solidFill>
              </a:rPr>
              <a:t>Κλαδικοί Δείκτες</a:t>
            </a:r>
          </a:p>
        </p:txBody>
      </p:sp>
      <p:sp>
        <p:nvSpPr>
          <p:cNvPr id="73731" name="Rectangle 3"/>
          <p:cNvSpPr>
            <a:spLocks noGrp="1" noChangeArrowheads="1"/>
          </p:cNvSpPr>
          <p:nvPr>
            <p:ph sz="quarter" idx="1"/>
          </p:nvPr>
        </p:nvSpPr>
        <p:spPr>
          <a:xfrm>
            <a:off x="914400" y="1268760"/>
            <a:ext cx="7772400" cy="4751040"/>
          </a:xfrm>
        </p:spPr>
        <p:txBody>
          <a:bodyPr>
            <a:normAutofit fontScale="92500" lnSpcReduction="10000"/>
          </a:bodyPr>
          <a:lstStyle/>
          <a:p>
            <a:r>
              <a:rPr lang="en-US" sz="2400" dirty="0"/>
              <a:t>Περιλαμβάνουν τουλάχιστον </a:t>
            </a:r>
            <a:r>
              <a:rPr lang="en-US" sz="2400" dirty="0">
                <a:solidFill>
                  <a:srgbClr val="FF0000"/>
                </a:solidFill>
              </a:rPr>
              <a:t>5 εταιρείες </a:t>
            </a:r>
            <a:r>
              <a:rPr lang="en-US" sz="2400" dirty="0"/>
              <a:t>και </a:t>
            </a:r>
            <a:endParaRPr lang="el-GR" sz="2400" dirty="0"/>
          </a:p>
          <a:p>
            <a:endParaRPr lang="el-GR" sz="2400" dirty="0" smtClean="0"/>
          </a:p>
          <a:p>
            <a:r>
              <a:rPr lang="el-GR" sz="2400" dirty="0" smtClean="0"/>
              <a:t>Η </a:t>
            </a:r>
            <a:r>
              <a:rPr lang="el-GR" sz="2400" dirty="0"/>
              <a:t>ΣΜΧΑ </a:t>
            </a:r>
            <a:r>
              <a:rPr lang="en-US" sz="2400" dirty="0" smtClean="0"/>
              <a:t>(</a:t>
            </a:r>
            <a:r>
              <a:rPr lang="el-GR" sz="1900" i="1" dirty="0" smtClean="0">
                <a:solidFill>
                  <a:srgbClr val="0070C0"/>
                </a:solidFill>
              </a:rPr>
              <a:t>συνολική μέση χρηματιστηριακή αξία</a:t>
            </a:r>
            <a:r>
              <a:rPr lang="el-GR" sz="2200" i="1" dirty="0" smtClean="0">
                <a:solidFill>
                  <a:srgbClr val="0070C0"/>
                </a:solidFill>
              </a:rPr>
              <a:t>) </a:t>
            </a:r>
            <a:r>
              <a:rPr lang="el-GR" sz="2200" i="1" dirty="0" smtClean="0"/>
              <a:t>του </a:t>
            </a:r>
            <a:r>
              <a:rPr lang="el-GR" sz="2400" dirty="0"/>
              <a:t>κλάδου είναι μεγαλύτερη ή ίση με το 1% της ΣΜΧΑ της Αγοράς Μετοχών του ΧΑ.  </a:t>
            </a:r>
            <a:endParaRPr lang="el-GR" sz="2400" dirty="0" smtClean="0"/>
          </a:p>
          <a:p>
            <a:endParaRPr lang="el-GR" sz="2400" dirty="0" smtClean="0"/>
          </a:p>
          <a:p>
            <a:r>
              <a:rPr lang="el-GR" sz="2400" dirty="0" smtClean="0"/>
              <a:t>Στην </a:t>
            </a:r>
            <a:r>
              <a:rPr lang="el-GR" sz="2400" dirty="0"/>
              <a:t>περίπτωση που η ΣΜΧΑ του κλάδου είναι ίση ή μεγαλύτερη από το 3% της ΣΜΧΑ της Αγοράς Μετοχών του ΧΑ μπορεί να γίνει δείκτης με τουλάχιστον 3 εταιρείες.  </a:t>
            </a:r>
            <a:r>
              <a:rPr lang="en-US" sz="2400" dirty="0"/>
              <a:t>Συνεπώς </a:t>
            </a:r>
            <a:r>
              <a:rPr lang="el-GR" sz="2400" dirty="0" smtClean="0"/>
              <a:t> </a:t>
            </a:r>
            <a:r>
              <a:rPr lang="en-US" sz="2400" dirty="0" smtClean="0"/>
              <a:t>δεν </a:t>
            </a:r>
            <a:r>
              <a:rPr lang="en-US" sz="2400" dirty="0"/>
              <a:t>υπάρχει δείκτης με λιγότερο</a:t>
            </a:r>
            <a:r>
              <a:rPr lang="el-GR" sz="2400" dirty="0"/>
              <a:t> από</a:t>
            </a:r>
            <a:r>
              <a:rPr lang="en-US" sz="2400" dirty="0"/>
              <a:t> 3 εταιρείες.</a:t>
            </a:r>
            <a:endParaRPr lang="el-GR" sz="2400" dirty="0"/>
          </a:p>
          <a:p>
            <a:endParaRPr lang="el-GR" sz="2400" dirty="0" smtClean="0"/>
          </a:p>
          <a:p>
            <a:r>
              <a:rPr lang="el-GR" sz="2400" dirty="0" smtClean="0"/>
              <a:t>Δεν </a:t>
            </a:r>
            <a:r>
              <a:rPr lang="el-GR" sz="2400" dirty="0"/>
              <a:t>συντρέχει λόγος να προστίθενται μετοχές στον κλαδικό δείκτη, εφόσον καλύπτεται το 65% της ΣΜΧΑ του κλάδου.</a:t>
            </a:r>
            <a:endParaRPr lang="el-GR" sz="2400" b="1" dirty="0"/>
          </a:p>
          <a:p>
            <a:endParaRPr lang="el-GR" sz="2400" dirty="0"/>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19</a:t>
            </a:fld>
            <a:endParaRPr lang="el-G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smtClean="0"/>
              <a:t/>
            </a:r>
            <a:br>
              <a:rPr lang="el-GR" sz="3200" dirty="0" smtClean="0"/>
            </a:br>
            <a:r>
              <a:rPr lang="el-GR" sz="3200" dirty="0" smtClean="0"/>
              <a:t> Για την σωστή κατάρτιση δείκτη τιμών πρέπει να ληφθούν υπόψη τρεις παράγοντες:</a:t>
            </a:r>
            <a:endParaRPr lang="el-GR" sz="3200" dirty="0"/>
          </a:p>
        </p:txBody>
      </p:sp>
      <p:sp>
        <p:nvSpPr>
          <p:cNvPr id="3" name="2 - Θέση περιεχομένου"/>
          <p:cNvSpPr>
            <a:spLocks noGrp="1"/>
          </p:cNvSpPr>
          <p:nvPr>
            <p:ph sz="quarter" idx="1"/>
          </p:nvPr>
        </p:nvSpPr>
        <p:spPr/>
        <p:txBody>
          <a:bodyPr>
            <a:normAutofit fontScale="92500" lnSpcReduction="20000"/>
          </a:bodyPr>
          <a:lstStyle/>
          <a:p>
            <a:pPr lvl="0"/>
            <a:r>
              <a:rPr lang="el-GR" b="1" i="1" dirty="0" smtClean="0">
                <a:solidFill>
                  <a:srgbClr val="FF0000"/>
                </a:solidFill>
              </a:rPr>
              <a:t>Ο αριθμός των εταιριών</a:t>
            </a:r>
            <a:r>
              <a:rPr lang="el-GR" b="1" i="1" dirty="0" smtClean="0"/>
              <a:t>:</a:t>
            </a:r>
            <a:r>
              <a:rPr lang="el-GR" dirty="0" smtClean="0"/>
              <a:t> Όσο μεγαλύτερος είναι ο αριθμός των εταιριών που περιλαμβάνει ένας δείκτης, τόσο περισσότερο αντιπροσωπευτικός είναι ο δείκτης.</a:t>
            </a:r>
          </a:p>
          <a:p>
            <a:pPr lvl="0"/>
            <a:endParaRPr lang="el-GR" b="1" i="1" dirty="0" smtClean="0"/>
          </a:p>
          <a:p>
            <a:pPr lvl="0"/>
            <a:r>
              <a:rPr lang="el-GR" b="1" i="1" dirty="0" smtClean="0">
                <a:solidFill>
                  <a:srgbClr val="FF0000"/>
                </a:solidFill>
              </a:rPr>
              <a:t>Η σύνθεση των εταιριών</a:t>
            </a:r>
            <a:r>
              <a:rPr lang="el-GR" b="1" i="1" dirty="0" smtClean="0"/>
              <a:t>:</a:t>
            </a:r>
            <a:r>
              <a:rPr lang="el-GR" dirty="0" smtClean="0"/>
              <a:t> Ο δείκτης για να είναι αντιπροσωπευτικός πρέπει να περιλαμβάνει εταιρίες από όλους τους κλάδους και επιπλέον οι μετοχές των εταιριών πρέπει να έχουν καλή διασπορά.</a:t>
            </a:r>
          </a:p>
          <a:p>
            <a:pPr lvl="0"/>
            <a:endParaRPr lang="el-GR" b="1" i="1" dirty="0" smtClean="0"/>
          </a:p>
          <a:p>
            <a:pPr lvl="0"/>
            <a:r>
              <a:rPr lang="el-GR" b="1" i="1" dirty="0" smtClean="0">
                <a:solidFill>
                  <a:srgbClr val="FF0000"/>
                </a:solidFill>
              </a:rPr>
              <a:t>Η στάθμιση</a:t>
            </a:r>
            <a:r>
              <a:rPr lang="el-GR" b="1" i="1" dirty="0" smtClean="0"/>
              <a:t>:</a:t>
            </a:r>
            <a:r>
              <a:rPr lang="el-GR" dirty="0" smtClean="0"/>
              <a:t> Στάθμιση σημαίνει ότι μια εταιρία συμμετέχει στο δείκτη με τέτοιο τρόπο που να αντανακλά τη σπουδαιότητά της στην αγορά. Η στάθμιση γίνεται συνήθως με βάση τη χρηματιστηριακή αξία.</a:t>
            </a:r>
          </a:p>
          <a:p>
            <a:endParaRPr lang="el-GR" dirty="0"/>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2</a:t>
            </a:fld>
            <a:endParaRPr lang="el-G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l-GR" b="1"/>
              <a:t>Διαγραφή κλαδικών δεικτών</a:t>
            </a:r>
          </a:p>
        </p:txBody>
      </p:sp>
      <p:sp>
        <p:nvSpPr>
          <p:cNvPr id="74755" name="Rectangle 3"/>
          <p:cNvSpPr>
            <a:spLocks noGrp="1" noChangeArrowheads="1"/>
          </p:cNvSpPr>
          <p:nvPr>
            <p:ph sz="quarter" idx="1"/>
          </p:nvPr>
        </p:nvSpPr>
        <p:spPr/>
        <p:txBody>
          <a:bodyPr/>
          <a:lstStyle/>
          <a:p>
            <a:r>
              <a:rPr lang="el-GR"/>
              <a:t>Κλαδικοί δείκτες διαγράφονται όταν οι κλάδοι που αντιπροσωπεύουν: </a:t>
            </a:r>
          </a:p>
          <a:p>
            <a:pPr>
              <a:buFont typeface="Wingdings" pitchFamily="2" charset="2"/>
              <a:buNone/>
            </a:pPr>
            <a:endParaRPr lang="el-GR"/>
          </a:p>
          <a:p>
            <a:r>
              <a:rPr lang="el-GR"/>
              <a:t>ΣΜΧΑ του κλάδου είναι μικρότερη ή ίση με το 0,5% της ΣΜΧΑ της Αγοράς Μετοχών του ΧΑ.</a:t>
            </a:r>
          </a:p>
          <a:p>
            <a:pPr>
              <a:buFont typeface="Wingdings" pitchFamily="2" charset="2"/>
              <a:buNone/>
            </a:pPr>
            <a:endParaRPr lang="el-GR"/>
          </a:p>
          <a:p>
            <a:r>
              <a:rPr lang="el-GR"/>
              <a:t>Περιλαμβάνουν λιγότερες από τρεις εισηγμένες εταιρίες</a:t>
            </a:r>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20</a:t>
            </a:fld>
            <a:endParaRPr lang="el-G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914400" y="274638"/>
            <a:ext cx="7772400" cy="562074"/>
          </a:xfrm>
        </p:spPr>
        <p:txBody>
          <a:bodyPr>
            <a:normAutofit fontScale="90000"/>
          </a:bodyPr>
          <a:lstStyle/>
          <a:p>
            <a:r>
              <a:rPr lang="el-GR" b="1" dirty="0">
                <a:solidFill>
                  <a:srgbClr val="002060"/>
                </a:solidFill>
              </a:rPr>
              <a:t>Υπολογισμός των δεικτών</a:t>
            </a:r>
          </a:p>
        </p:txBody>
      </p:sp>
      <p:sp>
        <p:nvSpPr>
          <p:cNvPr id="75779" name="Rectangle 3"/>
          <p:cNvSpPr>
            <a:spLocks noGrp="1" noChangeArrowheads="1"/>
          </p:cNvSpPr>
          <p:nvPr>
            <p:ph sz="quarter" idx="1"/>
          </p:nvPr>
        </p:nvSpPr>
        <p:spPr>
          <a:xfrm>
            <a:off x="395536" y="764704"/>
            <a:ext cx="8291264" cy="5688632"/>
          </a:xfrm>
        </p:spPr>
        <p:txBody>
          <a:bodyPr>
            <a:normAutofit lnSpcReduction="10000"/>
          </a:bodyPr>
          <a:lstStyle/>
          <a:p>
            <a:pPr>
              <a:lnSpc>
                <a:spcPct val="80000"/>
              </a:lnSpc>
            </a:pPr>
            <a:endParaRPr lang="el-GR" sz="1400" b="1" dirty="0"/>
          </a:p>
          <a:p>
            <a:pPr>
              <a:lnSpc>
                <a:spcPct val="80000"/>
              </a:lnSpc>
            </a:pPr>
            <a:r>
              <a:rPr lang="el-GR" sz="1800" dirty="0"/>
              <a:t>Ο υπολογισμός των δεικτών γίνεται με βάση τον παρακάτω τύπο</a:t>
            </a:r>
            <a:r>
              <a:rPr lang="el-GR" sz="1800" dirty="0" smtClean="0"/>
              <a:t>:</a:t>
            </a:r>
          </a:p>
          <a:p>
            <a:pPr>
              <a:lnSpc>
                <a:spcPct val="80000"/>
              </a:lnSpc>
            </a:pPr>
            <a:endParaRPr lang="el-GR" sz="1800" dirty="0" smtClean="0"/>
          </a:p>
          <a:p>
            <a:pPr>
              <a:lnSpc>
                <a:spcPct val="80000"/>
              </a:lnSpc>
            </a:pPr>
            <a:r>
              <a:rPr lang="el-GR" sz="1800" dirty="0" smtClean="0"/>
              <a:t>Δείκτης </a:t>
            </a:r>
            <a:r>
              <a:rPr lang="el-GR" sz="1800" dirty="0"/>
              <a:t>Τιμών</a:t>
            </a:r>
            <a:r>
              <a:rPr lang="el-GR" sz="1800" dirty="0" smtClean="0"/>
              <a:t>=</a:t>
            </a:r>
          </a:p>
          <a:p>
            <a:pPr>
              <a:lnSpc>
                <a:spcPct val="80000"/>
              </a:lnSpc>
            </a:pPr>
            <a:endParaRPr lang="el-GR" sz="1800" dirty="0" smtClean="0"/>
          </a:p>
          <a:p>
            <a:pPr>
              <a:lnSpc>
                <a:spcPct val="80000"/>
              </a:lnSpc>
            </a:pPr>
            <a:endParaRPr lang="el-GR" sz="1800" dirty="0"/>
          </a:p>
          <a:p>
            <a:pPr>
              <a:lnSpc>
                <a:spcPct val="80000"/>
              </a:lnSpc>
            </a:pPr>
            <a:r>
              <a:rPr lang="el-GR" sz="1800" dirty="0"/>
              <a:t>όπου:</a:t>
            </a:r>
            <a:endParaRPr lang="en-US" sz="1800" dirty="0"/>
          </a:p>
          <a:p>
            <a:pPr>
              <a:lnSpc>
                <a:spcPct val="80000"/>
              </a:lnSpc>
            </a:pPr>
            <a:r>
              <a:rPr lang="en-US" sz="1800" dirty="0" err="1"/>
              <a:t>i</a:t>
            </a:r>
            <a:r>
              <a:rPr lang="el-GR" sz="1800" dirty="0"/>
              <a:t> = 1,2,3,…,</a:t>
            </a:r>
            <a:r>
              <a:rPr lang="en-US" sz="1800" dirty="0" smtClean="0"/>
              <a:t>n</a:t>
            </a:r>
            <a:endParaRPr lang="el-GR" sz="1800" dirty="0" smtClean="0"/>
          </a:p>
          <a:p>
            <a:pPr>
              <a:lnSpc>
                <a:spcPct val="80000"/>
              </a:lnSpc>
            </a:pPr>
            <a:endParaRPr lang="en-US" sz="1800" dirty="0"/>
          </a:p>
          <a:p>
            <a:pPr>
              <a:lnSpc>
                <a:spcPct val="80000"/>
              </a:lnSpc>
            </a:pPr>
            <a:r>
              <a:rPr lang="en-US" sz="1800" dirty="0"/>
              <a:t>n </a:t>
            </a:r>
            <a:r>
              <a:rPr lang="el-GR" sz="1800" dirty="0"/>
              <a:t>= πλήθος αξιών του δείκτη</a:t>
            </a:r>
            <a:endParaRPr lang="en-US" sz="1800" dirty="0"/>
          </a:p>
          <a:p>
            <a:pPr>
              <a:lnSpc>
                <a:spcPct val="80000"/>
              </a:lnSpc>
            </a:pPr>
            <a:r>
              <a:rPr lang="en-US" sz="1800" dirty="0"/>
              <a:t>pi </a:t>
            </a:r>
            <a:r>
              <a:rPr lang="el-GR" sz="1800" dirty="0"/>
              <a:t>= τιμή, η τελευταία τιμή της αξίας (ή η τιμή κλεισίματος της προηγούμενης ημέρας</a:t>
            </a:r>
            <a:endParaRPr lang="en-US" sz="1800" dirty="0"/>
          </a:p>
          <a:p>
            <a:pPr>
              <a:lnSpc>
                <a:spcPct val="80000"/>
              </a:lnSpc>
            </a:pPr>
            <a:r>
              <a:rPr lang="en-US" sz="1800" dirty="0" err="1"/>
              <a:t>si</a:t>
            </a:r>
            <a:r>
              <a:rPr lang="en-US" sz="1800" dirty="0"/>
              <a:t> </a:t>
            </a:r>
            <a:r>
              <a:rPr lang="el-GR" sz="1800" dirty="0"/>
              <a:t>= πλήθος μετοχών</a:t>
            </a:r>
            <a:endParaRPr lang="en-US" sz="1800" dirty="0"/>
          </a:p>
          <a:p>
            <a:pPr>
              <a:lnSpc>
                <a:spcPct val="80000"/>
              </a:lnSpc>
            </a:pPr>
            <a:r>
              <a:rPr lang="en-US" sz="1800" b="1" dirty="0" err="1">
                <a:solidFill>
                  <a:srgbClr val="00B050"/>
                </a:solidFill>
              </a:rPr>
              <a:t>fi</a:t>
            </a:r>
            <a:r>
              <a:rPr lang="en-US" sz="1800" b="1" dirty="0">
                <a:solidFill>
                  <a:srgbClr val="00B050"/>
                </a:solidFill>
              </a:rPr>
              <a:t> </a:t>
            </a:r>
            <a:r>
              <a:rPr lang="el-GR" sz="1800" b="1" dirty="0">
                <a:solidFill>
                  <a:srgbClr val="00B050"/>
                </a:solidFill>
              </a:rPr>
              <a:t>= Συντελεστής ευρείας διασποράς </a:t>
            </a:r>
            <a:r>
              <a:rPr lang="el-GR" sz="1800" dirty="0"/>
              <a:t>κάθε αξίας του δείκτη. Παίρνει τιμές από </a:t>
            </a:r>
            <a:r>
              <a:rPr lang="el-GR" sz="1800" dirty="0">
                <a:solidFill>
                  <a:srgbClr val="00B050"/>
                </a:solidFill>
              </a:rPr>
              <a:t>0 έως 1 όπου 1 </a:t>
            </a:r>
            <a:r>
              <a:rPr lang="el-GR" sz="1800" dirty="0"/>
              <a:t>σημαίνει ποσοστό ευρείας διασποράς ίσο με 100%</a:t>
            </a:r>
            <a:endParaRPr lang="en-US" sz="1800" dirty="0"/>
          </a:p>
          <a:p>
            <a:pPr>
              <a:lnSpc>
                <a:spcPct val="80000"/>
              </a:lnSpc>
            </a:pPr>
            <a:r>
              <a:rPr lang="en-US" sz="1800" b="1" dirty="0">
                <a:solidFill>
                  <a:srgbClr val="00B050"/>
                </a:solidFill>
              </a:rPr>
              <a:t>d </a:t>
            </a:r>
            <a:r>
              <a:rPr lang="el-GR" sz="1800" b="1" dirty="0">
                <a:solidFill>
                  <a:srgbClr val="00B050"/>
                </a:solidFill>
              </a:rPr>
              <a:t>= Βάση, συμβολίζει τη συνολική κεφαλαιακή αξία του δείκτη την ημέρα εκκίνησής του. </a:t>
            </a:r>
          </a:p>
          <a:p>
            <a:pPr>
              <a:lnSpc>
                <a:spcPct val="80000"/>
              </a:lnSpc>
            </a:pPr>
            <a:endParaRPr lang="el-GR" sz="1800" dirty="0"/>
          </a:p>
          <a:p>
            <a:pPr>
              <a:lnSpc>
                <a:spcPct val="80000"/>
              </a:lnSpc>
            </a:pPr>
            <a:r>
              <a:rPr lang="el-GR" sz="1800" b="1" dirty="0">
                <a:solidFill>
                  <a:srgbClr val="FF0000"/>
                </a:solidFill>
              </a:rPr>
              <a:t>Στον αριθμητή έχουμε την συνολική τρέχουσα χρηματιστηριακή αξία των μετοχών που συμμετέχουν στο δείκτη, ενώ σ</a:t>
            </a:r>
            <a:r>
              <a:rPr lang="el-GR" sz="1800" b="1" dirty="0">
                <a:solidFill>
                  <a:srgbClr val="002060"/>
                </a:solidFill>
              </a:rPr>
              <a:t>τον παρονομαστή έχουμε την συνολική χρηματιστηριακή αξία των μετοχών στην περίοδο βάσης. </a:t>
            </a:r>
            <a:endParaRPr lang="el-GR" sz="1800" b="1" dirty="0" smtClean="0">
              <a:solidFill>
                <a:srgbClr val="002060"/>
              </a:solidFill>
            </a:endParaRPr>
          </a:p>
          <a:p>
            <a:pPr>
              <a:lnSpc>
                <a:spcPct val="80000"/>
              </a:lnSpc>
            </a:pPr>
            <a:r>
              <a:rPr lang="el-GR" sz="1800" b="1" dirty="0" smtClean="0">
                <a:solidFill>
                  <a:srgbClr val="002060"/>
                </a:solidFill>
              </a:rPr>
              <a:t>Ο </a:t>
            </a:r>
            <a:r>
              <a:rPr lang="el-GR" sz="1800" b="1" dirty="0">
                <a:solidFill>
                  <a:srgbClr val="002060"/>
                </a:solidFill>
              </a:rPr>
              <a:t>παρονομαστής καλείται </a:t>
            </a:r>
            <a:r>
              <a:rPr lang="el-GR" sz="1800" b="1" i="1" dirty="0">
                <a:solidFill>
                  <a:srgbClr val="002060"/>
                </a:solidFill>
              </a:rPr>
              <a:t>αξία βάσης</a:t>
            </a:r>
            <a:r>
              <a:rPr lang="el-GR" sz="1800" b="1" dirty="0">
                <a:solidFill>
                  <a:srgbClr val="002060"/>
                </a:solidFill>
              </a:rPr>
              <a:t>.</a:t>
            </a:r>
          </a:p>
        </p:txBody>
      </p:sp>
      <p:sp>
        <p:nvSpPr>
          <p:cNvPr id="7578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a:p>
        </p:txBody>
      </p:sp>
      <p:graphicFrame>
        <p:nvGraphicFramePr>
          <p:cNvPr id="75780" name="Object 4"/>
          <p:cNvGraphicFramePr>
            <a:graphicFrameLocks noChangeAspect="1"/>
          </p:cNvGraphicFramePr>
          <p:nvPr/>
        </p:nvGraphicFramePr>
        <p:xfrm>
          <a:off x="3203848" y="1495810"/>
          <a:ext cx="1448048" cy="1169751"/>
        </p:xfrm>
        <a:graphic>
          <a:graphicData uri="http://schemas.openxmlformats.org/presentationml/2006/ole">
            <p:oleObj spid="_x0000_s75780" name="Εξίσωση" r:id="rId3" imgW="1015920" imgH="825480" progId="Equation.3">
              <p:embed/>
            </p:oleObj>
          </a:graphicData>
        </a:graphic>
      </p:graphicFrame>
      <p:sp>
        <p:nvSpPr>
          <p:cNvPr id="6" name="5 - Θέση αριθμού διαφάνειας"/>
          <p:cNvSpPr>
            <a:spLocks noGrp="1"/>
          </p:cNvSpPr>
          <p:nvPr>
            <p:ph type="sldNum" sz="quarter" idx="12"/>
          </p:nvPr>
        </p:nvSpPr>
        <p:spPr/>
        <p:txBody>
          <a:bodyPr/>
          <a:lstStyle/>
          <a:p>
            <a:fld id="{D12A7D8A-8F7F-42CB-ABE0-68DC35BF7CC2}" type="slidenum">
              <a:rPr lang="el-GR" smtClean="0"/>
              <a:pPr/>
              <a:t>21</a:t>
            </a:fld>
            <a:endParaRPr lang="el-GR"/>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706090"/>
          </a:xfrm>
        </p:spPr>
        <p:txBody>
          <a:bodyPr>
            <a:normAutofit/>
          </a:bodyPr>
          <a:lstStyle/>
          <a:p>
            <a:r>
              <a:rPr lang="el-GR" sz="3200" dirty="0" smtClean="0">
                <a:solidFill>
                  <a:srgbClr val="FF0000"/>
                </a:solidFill>
              </a:rPr>
              <a:t>ΠΑΡΑΔΕΙΓΜΑ ΥΠΟΛΟΓΙΣΜΟΥ ΔΕΙΚΤΗ</a:t>
            </a:r>
            <a:endParaRPr lang="el-GR" sz="3200" dirty="0">
              <a:solidFill>
                <a:srgbClr val="FF0000"/>
              </a:solidFill>
            </a:endParaRPr>
          </a:p>
        </p:txBody>
      </p:sp>
      <p:sp>
        <p:nvSpPr>
          <p:cNvPr id="3" name="2 - Θέση περιεχομένου"/>
          <p:cNvSpPr>
            <a:spLocks noGrp="1"/>
          </p:cNvSpPr>
          <p:nvPr>
            <p:ph sz="quarter" idx="1"/>
          </p:nvPr>
        </p:nvSpPr>
        <p:spPr>
          <a:xfrm>
            <a:off x="251520" y="980728"/>
            <a:ext cx="8435280" cy="5039072"/>
          </a:xfrm>
        </p:spPr>
        <p:txBody>
          <a:bodyPr/>
          <a:lstStyle/>
          <a:p>
            <a:r>
              <a:rPr lang="el-GR" dirty="0" smtClean="0">
                <a:solidFill>
                  <a:schemeClr val="bg1"/>
                </a:solidFill>
              </a:rPr>
              <a:t>ΩΩ</a:t>
            </a:r>
            <a:endParaRPr lang="el-GR" dirty="0">
              <a:solidFill>
                <a:schemeClr val="bg1"/>
              </a:solidFill>
            </a:endParaRPr>
          </a:p>
        </p:txBody>
      </p:sp>
      <p:graphicFrame>
        <p:nvGraphicFramePr>
          <p:cNvPr id="86018" name="Object 2"/>
          <p:cNvGraphicFramePr>
            <a:graphicFrameLocks noChangeAspect="1"/>
          </p:cNvGraphicFramePr>
          <p:nvPr/>
        </p:nvGraphicFramePr>
        <p:xfrm>
          <a:off x="323528" y="1340769"/>
          <a:ext cx="8424936" cy="4968552"/>
        </p:xfrm>
        <a:graphic>
          <a:graphicData uri="http://schemas.openxmlformats.org/presentationml/2006/ole">
            <p:oleObj spid="_x0000_s86018" name="Έγγραφο" r:id="rId3" imgW="6986585" imgH="3621828" progId="Word.Document.12">
              <p:embed/>
            </p:oleObj>
          </a:graphicData>
        </a:graphic>
      </p:graphicFrame>
      <p:sp>
        <p:nvSpPr>
          <p:cNvPr id="5" name="4 - Θέση αριθμού διαφάνειας"/>
          <p:cNvSpPr>
            <a:spLocks noGrp="1"/>
          </p:cNvSpPr>
          <p:nvPr>
            <p:ph type="sldNum" sz="quarter" idx="12"/>
          </p:nvPr>
        </p:nvSpPr>
        <p:spPr/>
        <p:txBody>
          <a:bodyPr/>
          <a:lstStyle/>
          <a:p>
            <a:fld id="{D12A7D8A-8F7F-42CB-ABE0-68DC35BF7CC2}" type="slidenum">
              <a:rPr lang="el-GR" smtClean="0"/>
              <a:pPr/>
              <a:t>22</a:t>
            </a:fld>
            <a:endParaRPr lang="el-G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562074"/>
          </a:xfrm>
        </p:spPr>
        <p:txBody>
          <a:bodyPr>
            <a:normAutofit fontScale="90000"/>
          </a:bodyPr>
          <a:lstStyle/>
          <a:p>
            <a:r>
              <a:rPr lang="el-GR" dirty="0" smtClean="0">
                <a:solidFill>
                  <a:schemeClr val="bg1"/>
                </a:solidFill>
              </a:rPr>
              <a:t>ΦΦΦ</a:t>
            </a:r>
            <a:endParaRPr lang="el-GR" dirty="0">
              <a:solidFill>
                <a:schemeClr val="bg1"/>
              </a:solidFill>
            </a:endParaRPr>
          </a:p>
        </p:txBody>
      </p:sp>
      <p:sp>
        <p:nvSpPr>
          <p:cNvPr id="3" name="2 - Θέση περιεχομένου"/>
          <p:cNvSpPr>
            <a:spLocks noGrp="1"/>
          </p:cNvSpPr>
          <p:nvPr>
            <p:ph sz="quarter" idx="1"/>
          </p:nvPr>
        </p:nvSpPr>
        <p:spPr>
          <a:xfrm>
            <a:off x="914400" y="1052736"/>
            <a:ext cx="7772400" cy="4967064"/>
          </a:xfrm>
        </p:spPr>
        <p:txBody>
          <a:bodyPr/>
          <a:lstStyle/>
          <a:p>
            <a:r>
              <a:rPr lang="el-GR" dirty="0" smtClean="0">
                <a:solidFill>
                  <a:schemeClr val="bg1"/>
                </a:solidFill>
              </a:rPr>
              <a:t>ΨΨΨ</a:t>
            </a:r>
            <a:endParaRPr lang="el-GR" dirty="0">
              <a:solidFill>
                <a:schemeClr val="bg1"/>
              </a:solidFill>
            </a:endParaRPr>
          </a:p>
        </p:txBody>
      </p:sp>
      <p:graphicFrame>
        <p:nvGraphicFramePr>
          <p:cNvPr id="87042" name="Object 2"/>
          <p:cNvGraphicFramePr>
            <a:graphicFrameLocks noChangeAspect="1"/>
          </p:cNvGraphicFramePr>
          <p:nvPr/>
        </p:nvGraphicFramePr>
        <p:xfrm>
          <a:off x="755577" y="2420888"/>
          <a:ext cx="7959828" cy="2151121"/>
        </p:xfrm>
        <a:graphic>
          <a:graphicData uri="http://schemas.openxmlformats.org/presentationml/2006/ole">
            <p:oleObj spid="_x0000_s87042" name="Έγγραφο" r:id="rId3" imgW="6830569" imgH="1626436" progId="Word.Document.12">
              <p:embed/>
            </p:oleObj>
          </a:graphicData>
        </a:graphic>
      </p:graphicFrame>
      <p:sp>
        <p:nvSpPr>
          <p:cNvPr id="5" name="4 - Θέση αριθμού διαφάνειας"/>
          <p:cNvSpPr>
            <a:spLocks noGrp="1"/>
          </p:cNvSpPr>
          <p:nvPr>
            <p:ph type="sldNum" sz="quarter" idx="12"/>
          </p:nvPr>
        </p:nvSpPr>
        <p:spPr/>
        <p:txBody>
          <a:bodyPr/>
          <a:lstStyle/>
          <a:p>
            <a:fld id="{D12A7D8A-8F7F-42CB-ABE0-68DC35BF7CC2}" type="slidenum">
              <a:rPr lang="el-GR" smtClean="0"/>
              <a:pPr/>
              <a:t>23</a:t>
            </a:fld>
            <a:endParaRPr lang="el-G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706090"/>
          </a:xfrm>
        </p:spPr>
        <p:txBody>
          <a:bodyPr>
            <a:normAutofit fontScale="90000"/>
          </a:bodyPr>
          <a:lstStyle/>
          <a:p>
            <a:r>
              <a:rPr lang="el-GR" dirty="0" smtClean="0">
                <a:solidFill>
                  <a:srgbClr val="FF0000"/>
                </a:solidFill>
              </a:rPr>
              <a:t>ΠΑΡΑΔΕΙΓΜΑ ΥΠΟΛΟΓΙΣΜΟΥ ΔΕΙΚΤΗ</a:t>
            </a:r>
            <a:endParaRPr lang="el-GR" dirty="0"/>
          </a:p>
        </p:txBody>
      </p:sp>
      <p:sp>
        <p:nvSpPr>
          <p:cNvPr id="3" name="2 - Θέση περιεχομένου"/>
          <p:cNvSpPr>
            <a:spLocks noGrp="1"/>
          </p:cNvSpPr>
          <p:nvPr>
            <p:ph sz="quarter" idx="1"/>
          </p:nvPr>
        </p:nvSpPr>
        <p:spPr>
          <a:xfrm>
            <a:off x="7812360" y="5733256"/>
            <a:ext cx="874440" cy="286544"/>
          </a:xfrm>
        </p:spPr>
        <p:txBody>
          <a:bodyPr>
            <a:normAutofit fontScale="62500" lnSpcReduction="20000"/>
          </a:bodyPr>
          <a:lstStyle/>
          <a:p>
            <a:r>
              <a:rPr lang="el-GR" dirty="0" smtClean="0">
                <a:solidFill>
                  <a:schemeClr val="bg1"/>
                </a:solidFill>
              </a:rPr>
              <a:t>μ</a:t>
            </a:r>
            <a:endParaRPr lang="el-GR" dirty="0">
              <a:solidFill>
                <a:schemeClr val="bg1"/>
              </a:solidFill>
            </a:endParaRPr>
          </a:p>
        </p:txBody>
      </p:sp>
      <p:graphicFrame>
        <p:nvGraphicFramePr>
          <p:cNvPr id="88066" name="Object 2"/>
          <p:cNvGraphicFramePr>
            <a:graphicFrameLocks noChangeAspect="1"/>
          </p:cNvGraphicFramePr>
          <p:nvPr/>
        </p:nvGraphicFramePr>
        <p:xfrm>
          <a:off x="323528" y="980728"/>
          <a:ext cx="7739832" cy="4968552"/>
        </p:xfrm>
        <a:graphic>
          <a:graphicData uri="http://schemas.openxmlformats.org/presentationml/2006/ole">
            <p:oleObj spid="_x0000_s88066" name="Έγγραφο" r:id="rId3" imgW="6996851" imgH="3276634" progId="Word.Document.12">
              <p:embed/>
            </p:oleObj>
          </a:graphicData>
        </a:graphic>
      </p:graphicFrame>
      <p:sp>
        <p:nvSpPr>
          <p:cNvPr id="5" name="4 - Θέση αριθμού διαφάνειας"/>
          <p:cNvSpPr>
            <a:spLocks noGrp="1"/>
          </p:cNvSpPr>
          <p:nvPr>
            <p:ph type="sldNum" sz="quarter" idx="12"/>
          </p:nvPr>
        </p:nvSpPr>
        <p:spPr/>
        <p:txBody>
          <a:bodyPr/>
          <a:lstStyle/>
          <a:p>
            <a:fld id="{D12A7D8A-8F7F-42CB-ABE0-68DC35BF7CC2}" type="slidenum">
              <a:rPr lang="el-GR" smtClean="0"/>
              <a:pPr/>
              <a:t>24</a:t>
            </a:fld>
            <a:endParaRPr lang="el-G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634082"/>
          </a:xfrm>
        </p:spPr>
        <p:txBody>
          <a:bodyPr>
            <a:normAutofit/>
          </a:bodyPr>
          <a:lstStyle/>
          <a:p>
            <a:r>
              <a:rPr lang="el-GR" sz="3200" dirty="0" smtClean="0">
                <a:solidFill>
                  <a:srgbClr val="FF0000"/>
                </a:solidFill>
              </a:rPr>
              <a:t>ΠΑΡΑΔΕΙΓΜΑ ΥΠΟΛΟΓΙΣΜΟΥ ΔΕΙΚΤΗ</a:t>
            </a:r>
            <a:endParaRPr lang="el-GR" sz="3200" dirty="0"/>
          </a:p>
        </p:txBody>
      </p:sp>
      <p:sp>
        <p:nvSpPr>
          <p:cNvPr id="3" name="2 - Θέση περιεχομένου"/>
          <p:cNvSpPr>
            <a:spLocks noGrp="1"/>
          </p:cNvSpPr>
          <p:nvPr>
            <p:ph sz="quarter" idx="1"/>
          </p:nvPr>
        </p:nvSpPr>
        <p:spPr/>
        <p:txBody>
          <a:bodyPr/>
          <a:lstStyle/>
          <a:p>
            <a:r>
              <a:rPr lang="el-GR" dirty="0" smtClean="0">
                <a:solidFill>
                  <a:schemeClr val="bg1"/>
                </a:solidFill>
              </a:rPr>
              <a:t>μ</a:t>
            </a:r>
            <a:endParaRPr lang="el-GR" dirty="0">
              <a:solidFill>
                <a:schemeClr val="bg1"/>
              </a:solidFill>
            </a:endParaRPr>
          </a:p>
        </p:txBody>
      </p:sp>
      <p:graphicFrame>
        <p:nvGraphicFramePr>
          <p:cNvPr id="89090" name="Object 2"/>
          <p:cNvGraphicFramePr>
            <a:graphicFrameLocks noChangeAspect="1"/>
          </p:cNvGraphicFramePr>
          <p:nvPr/>
        </p:nvGraphicFramePr>
        <p:xfrm>
          <a:off x="611560" y="1268760"/>
          <a:ext cx="7847858" cy="4344655"/>
        </p:xfrm>
        <a:graphic>
          <a:graphicData uri="http://schemas.openxmlformats.org/presentationml/2006/ole">
            <p:oleObj spid="_x0000_s89090" name="Έγγραφο" r:id="rId3" imgW="6830569" imgH="3416452" progId="Word.Document.12">
              <p:embed/>
            </p:oleObj>
          </a:graphicData>
        </a:graphic>
      </p:graphicFrame>
      <p:sp>
        <p:nvSpPr>
          <p:cNvPr id="5" name="4 - Θέση αριθμού διαφάνειας"/>
          <p:cNvSpPr>
            <a:spLocks noGrp="1"/>
          </p:cNvSpPr>
          <p:nvPr>
            <p:ph type="sldNum" sz="quarter" idx="12"/>
          </p:nvPr>
        </p:nvSpPr>
        <p:spPr/>
        <p:txBody>
          <a:bodyPr/>
          <a:lstStyle/>
          <a:p>
            <a:fld id="{D12A7D8A-8F7F-42CB-ABE0-68DC35BF7CC2}" type="slidenum">
              <a:rPr lang="el-GR" smtClean="0"/>
              <a:pPr/>
              <a:t>25</a:t>
            </a:fld>
            <a:endParaRPr lang="el-G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778098"/>
          </a:xfrm>
        </p:spPr>
        <p:txBody>
          <a:bodyPr/>
          <a:lstStyle/>
          <a:p>
            <a:r>
              <a:rPr lang="el-GR" dirty="0" smtClean="0">
                <a:solidFill>
                  <a:srgbClr val="FF0000"/>
                </a:solidFill>
              </a:rPr>
              <a:t>ΠΑΡΑΔΕΙΓΜΑ ΥΠΟΛΟΓΙΣΜΟΥ ΔΕΙΚΤΗ</a:t>
            </a:r>
            <a:endParaRPr lang="el-GR" dirty="0"/>
          </a:p>
        </p:txBody>
      </p:sp>
      <p:sp>
        <p:nvSpPr>
          <p:cNvPr id="3" name="2 - Θέση περιεχομένου"/>
          <p:cNvSpPr>
            <a:spLocks noGrp="1"/>
          </p:cNvSpPr>
          <p:nvPr>
            <p:ph sz="quarter" idx="1"/>
          </p:nvPr>
        </p:nvSpPr>
        <p:spPr/>
        <p:txBody>
          <a:bodyPr/>
          <a:lstStyle/>
          <a:p>
            <a:r>
              <a:rPr lang="el-GR" dirty="0" smtClean="0">
                <a:solidFill>
                  <a:schemeClr val="bg1"/>
                </a:solidFill>
              </a:rPr>
              <a:t>μ</a:t>
            </a:r>
            <a:endParaRPr lang="el-GR" dirty="0">
              <a:solidFill>
                <a:schemeClr val="bg1"/>
              </a:solidFill>
            </a:endParaRPr>
          </a:p>
        </p:txBody>
      </p:sp>
      <p:graphicFrame>
        <p:nvGraphicFramePr>
          <p:cNvPr id="90114" name="Object 2"/>
          <p:cNvGraphicFramePr>
            <a:graphicFrameLocks noChangeAspect="1"/>
          </p:cNvGraphicFramePr>
          <p:nvPr/>
        </p:nvGraphicFramePr>
        <p:xfrm>
          <a:off x="395536" y="1290813"/>
          <a:ext cx="8513194" cy="4586459"/>
        </p:xfrm>
        <a:graphic>
          <a:graphicData uri="http://schemas.openxmlformats.org/presentationml/2006/ole">
            <p:oleObj spid="_x0000_s90114" name="Έγγραφο" r:id="rId3" imgW="6830569" imgH="3548685" progId="Word.Document.12">
              <p:embed/>
            </p:oleObj>
          </a:graphicData>
        </a:graphic>
      </p:graphicFrame>
      <p:sp>
        <p:nvSpPr>
          <p:cNvPr id="5" name="4 - Θέση αριθμού διαφάνειας"/>
          <p:cNvSpPr>
            <a:spLocks noGrp="1"/>
          </p:cNvSpPr>
          <p:nvPr>
            <p:ph type="sldNum" sz="quarter" idx="12"/>
          </p:nvPr>
        </p:nvSpPr>
        <p:spPr/>
        <p:txBody>
          <a:bodyPr/>
          <a:lstStyle/>
          <a:p>
            <a:fld id="{D12A7D8A-8F7F-42CB-ABE0-68DC35BF7CC2}" type="slidenum">
              <a:rPr lang="el-GR" smtClean="0"/>
              <a:pPr/>
              <a:t>26</a:t>
            </a:fld>
            <a:endParaRPr lang="el-G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normAutofit fontScale="90000"/>
          </a:bodyPr>
          <a:lstStyle/>
          <a:p>
            <a:r>
              <a:rPr lang="el-GR" sz="3800" b="1" dirty="0">
                <a:solidFill>
                  <a:srgbClr val="FF0000"/>
                </a:solidFill>
              </a:rPr>
              <a:t>Γενικός Δείκτης Τιμών Χ.Α</a:t>
            </a:r>
            <a:r>
              <a:rPr lang="el-GR" sz="3800" b="1" dirty="0"/>
              <a:t/>
            </a:r>
            <a:br>
              <a:rPr lang="el-GR" sz="3800" b="1" dirty="0"/>
            </a:br>
            <a:endParaRPr lang="el-GR" sz="3800" b="1" dirty="0"/>
          </a:p>
        </p:txBody>
      </p:sp>
      <p:sp>
        <p:nvSpPr>
          <p:cNvPr id="56323" name="Rectangle 3"/>
          <p:cNvSpPr>
            <a:spLocks noGrp="1" noChangeArrowheads="1"/>
          </p:cNvSpPr>
          <p:nvPr>
            <p:ph sz="quarter" idx="1"/>
          </p:nvPr>
        </p:nvSpPr>
        <p:spPr/>
        <p:txBody>
          <a:bodyPr/>
          <a:lstStyle/>
          <a:p>
            <a:pPr>
              <a:lnSpc>
                <a:spcPct val="90000"/>
              </a:lnSpc>
            </a:pPr>
            <a:r>
              <a:rPr lang="el-GR"/>
              <a:t>Ο Γενικός Δείκτης Τιμών Χ.Α. αποτελείται σήμερα από </a:t>
            </a:r>
            <a:r>
              <a:rPr lang="en-US"/>
              <a:t>60</a:t>
            </a:r>
            <a:r>
              <a:rPr lang="el-GR"/>
              <a:t> μετοχές και απεικονίζει την γενική τάση του συνόλου της ελληνικής Χρηματιστηριακής αγοράς.</a:t>
            </a:r>
            <a:endParaRPr lang="en-US"/>
          </a:p>
          <a:p>
            <a:pPr>
              <a:lnSpc>
                <a:spcPct val="90000"/>
              </a:lnSpc>
            </a:pPr>
            <a:endParaRPr lang="en-US"/>
          </a:p>
          <a:p>
            <a:pPr>
              <a:lnSpc>
                <a:spcPct val="90000"/>
              </a:lnSpc>
            </a:pPr>
            <a:r>
              <a:rPr lang="el-GR"/>
              <a:t> Είναι ένας μέσος σταθμικός όρος ως προς την κεφαλαιοποίηση της αγοράς με έτος βάσης το 1980 (31/12/1980) και βάση ίση με 100. Γίνεται τακτική αναθεώρηση δύο φορές το έτος.</a:t>
            </a:r>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3</a:t>
            </a:fld>
            <a:endParaRPr lang="el-G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normAutofit fontScale="90000"/>
          </a:bodyPr>
          <a:lstStyle/>
          <a:p>
            <a:r>
              <a:rPr lang="el-GR" sz="3800" dirty="0"/>
              <a:t/>
            </a:r>
            <a:br>
              <a:rPr lang="el-GR" sz="3800" dirty="0"/>
            </a:br>
            <a:r>
              <a:rPr lang="el-GR" sz="3800" b="1" dirty="0" smtClean="0"/>
              <a:t> </a:t>
            </a:r>
            <a:r>
              <a:rPr lang="el-GR" sz="3800" b="1" dirty="0" smtClean="0">
                <a:solidFill>
                  <a:srgbClr val="FF0000"/>
                </a:solidFill>
              </a:rPr>
              <a:t>Δείκτης Συνολικής Απόδοσης του Γενικού Δείκτη Χ.Α</a:t>
            </a:r>
            <a:r>
              <a:rPr lang="el-GR" sz="3800" b="1" dirty="0" smtClean="0"/>
              <a:t>.</a:t>
            </a:r>
            <a:endParaRPr lang="el-GR" sz="3800" dirty="0"/>
          </a:p>
        </p:txBody>
      </p:sp>
      <p:sp>
        <p:nvSpPr>
          <p:cNvPr id="57347" name="Rectangle 3"/>
          <p:cNvSpPr>
            <a:spLocks noGrp="1" noChangeArrowheads="1"/>
          </p:cNvSpPr>
          <p:nvPr>
            <p:ph sz="quarter" idx="1"/>
          </p:nvPr>
        </p:nvSpPr>
        <p:spPr/>
        <p:txBody>
          <a:bodyPr/>
          <a:lstStyle/>
          <a:p>
            <a:r>
              <a:rPr lang="el-GR" dirty="0"/>
              <a:t>Ο Δείκτης Συνολικής Απόδοσης Γενικού Δείκτη υπολογίζει τη συνολική απόδοση του Γενικού Δείκτη του ΧΑ παίρνοντας υπ’ όψιν την επανεπένδυση των μερισμάτων. </a:t>
            </a:r>
            <a:endParaRPr lang="en-US" dirty="0"/>
          </a:p>
          <a:p>
            <a:endParaRPr lang="en-US" dirty="0"/>
          </a:p>
          <a:p>
            <a:r>
              <a:rPr lang="el-GR" dirty="0"/>
              <a:t>Έτος βάσης είναι το 2001 και η βάση ίση με 1000. Γίνεται τακτική αναθεώρηση δύο φορές το έτος. </a:t>
            </a:r>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4</a:t>
            </a:fld>
            <a:endParaRPr lang="el-G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fontScale="90000"/>
          </a:bodyPr>
          <a:lstStyle/>
          <a:p>
            <a:r>
              <a:rPr lang="el-GR" sz="3800" b="1" dirty="0">
                <a:solidFill>
                  <a:srgbClr val="FF0000"/>
                </a:solidFill>
              </a:rPr>
              <a:t>Δείκτης Υψηλής Κυκλοφοριακής Ταχύτητας Χ.Α.</a:t>
            </a:r>
          </a:p>
        </p:txBody>
      </p:sp>
      <p:sp>
        <p:nvSpPr>
          <p:cNvPr id="58371" name="Rectangle 3"/>
          <p:cNvSpPr>
            <a:spLocks noGrp="1" noChangeArrowheads="1"/>
          </p:cNvSpPr>
          <p:nvPr>
            <p:ph sz="quarter" idx="1"/>
          </p:nvPr>
        </p:nvSpPr>
        <p:spPr/>
        <p:txBody>
          <a:bodyPr/>
          <a:lstStyle/>
          <a:p>
            <a:endParaRPr lang="el-GR" sz="2400" dirty="0"/>
          </a:p>
          <a:p>
            <a:r>
              <a:rPr lang="el-GR" sz="2400" dirty="0"/>
              <a:t>Ο Δείκτης Υψηλής Κυκλοφοριακής Ταχύτητας περιλαμβάνει τις πρώτες 20 μετοχές με κριτήριο τη σταθμισμένη κυκλοφοριακή ταχύτητα και εκείνες που επιτυγχάνουν σταθμισμένη κυκλοφοριακή ταχύτητα μεγαλύτερη του 300%. </a:t>
            </a:r>
            <a:endParaRPr lang="en-US" sz="2400" dirty="0"/>
          </a:p>
          <a:p>
            <a:endParaRPr lang="en-US" sz="2400" dirty="0"/>
          </a:p>
          <a:p>
            <a:r>
              <a:rPr lang="el-GR" sz="2400" dirty="0"/>
              <a:t>Έτος βάσης είναι το 2003 (30/5/2003) και η βάση ίση με 1000. Γίνεται τακτική αναθεώρηση δύο φορές το έτος. Καταγράφει τις τάσεις εταιριών που παρουσιάζουν υψηλή κυκλοφοριακή ταχύτητα.</a:t>
            </a:r>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5</a:t>
            </a:fld>
            <a:endParaRPr lang="el-G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normAutofit fontScale="90000"/>
          </a:bodyPr>
          <a:lstStyle/>
          <a:p>
            <a:r>
              <a:rPr lang="en-US" sz="3800" b="1" dirty="0">
                <a:solidFill>
                  <a:srgbClr val="FF0000"/>
                </a:solidFill>
              </a:rPr>
              <a:t>FTSE</a:t>
            </a:r>
            <a:r>
              <a:rPr lang="el-GR" sz="3800" b="1" dirty="0">
                <a:solidFill>
                  <a:srgbClr val="FF0000"/>
                </a:solidFill>
              </a:rPr>
              <a:t>/ΧΑ </a:t>
            </a:r>
            <a:r>
              <a:rPr lang="en-US" sz="3800" b="1" dirty="0" smtClean="0">
                <a:solidFill>
                  <a:srgbClr val="FF0000"/>
                </a:solidFill>
              </a:rPr>
              <a:t>Large Cap</a:t>
            </a:r>
            <a:r>
              <a:rPr lang="el-GR" sz="3800" dirty="0"/>
              <a:t/>
            </a:r>
            <a:br>
              <a:rPr lang="el-GR" sz="3800" dirty="0"/>
            </a:br>
            <a:endParaRPr lang="el-GR" sz="3800" dirty="0"/>
          </a:p>
        </p:txBody>
      </p:sp>
      <p:sp>
        <p:nvSpPr>
          <p:cNvPr id="59395" name="Rectangle 3"/>
          <p:cNvSpPr>
            <a:spLocks noGrp="1" noChangeArrowheads="1"/>
          </p:cNvSpPr>
          <p:nvPr>
            <p:ph sz="quarter" idx="1"/>
          </p:nvPr>
        </p:nvSpPr>
        <p:spPr/>
        <p:txBody>
          <a:bodyPr/>
          <a:lstStyle/>
          <a:p>
            <a:r>
              <a:rPr lang="el-GR" dirty="0"/>
              <a:t>Ο Δείκτης </a:t>
            </a:r>
            <a:r>
              <a:rPr lang="en-US" dirty="0"/>
              <a:t>FTSE</a:t>
            </a:r>
            <a:r>
              <a:rPr lang="el-GR" dirty="0"/>
              <a:t>/ΧΑ </a:t>
            </a:r>
            <a:r>
              <a:rPr lang="en-US" dirty="0" smtClean="0"/>
              <a:t>Large Cap</a:t>
            </a:r>
            <a:r>
              <a:rPr lang="el-GR" dirty="0" smtClean="0"/>
              <a:t> </a:t>
            </a:r>
            <a:r>
              <a:rPr lang="el-GR" dirty="0"/>
              <a:t>είναι δείκτης </a:t>
            </a:r>
            <a:r>
              <a:rPr lang="el-GR" u="sng" dirty="0"/>
              <a:t>υψηλής κεφαλαιοποίησης</a:t>
            </a:r>
            <a:r>
              <a:rPr lang="el-GR" dirty="0"/>
              <a:t> και περιλαμβάνει τις </a:t>
            </a:r>
            <a:r>
              <a:rPr lang="el-GR" dirty="0" smtClean="0"/>
              <a:t>25 </a:t>
            </a:r>
            <a:r>
              <a:rPr lang="el-GR" dirty="0"/>
              <a:t>μεγαλύτερες εταιρίες του ΧΑ. </a:t>
            </a:r>
            <a:endParaRPr lang="en-US" dirty="0"/>
          </a:p>
          <a:p>
            <a:endParaRPr lang="en-US" dirty="0"/>
          </a:p>
          <a:p>
            <a:r>
              <a:rPr lang="el-GR" dirty="0"/>
              <a:t>Το μέγεθος των εταιριών αποτιμάται με βάση την προσαρμοσμένη κεφαλαιοποίηση, και τη διασπορά τους. Έτος βάσης είναι το 1997 (23/9/1997) και η βάση ίση με </a:t>
            </a:r>
            <a:r>
              <a:rPr lang="el-GR" dirty="0">
                <a:latin typeface="Calibri" pitchFamily="34" charset="0"/>
                <a:cs typeface="Calibri" pitchFamily="34" charset="0"/>
              </a:rPr>
              <a:t>100</a:t>
            </a:r>
            <a:r>
              <a:rPr lang="en-US" dirty="0">
                <a:latin typeface="Calibri" pitchFamily="34" charset="0"/>
                <a:cs typeface="Calibri" pitchFamily="34" charset="0"/>
              </a:rPr>
              <a:t>0</a:t>
            </a:r>
            <a:r>
              <a:rPr lang="el-GR" dirty="0">
                <a:latin typeface="Calibri" pitchFamily="34" charset="0"/>
                <a:cs typeface="Calibri" pitchFamily="34" charset="0"/>
              </a:rPr>
              <a:t>.</a:t>
            </a:r>
            <a:r>
              <a:rPr lang="el-GR" dirty="0"/>
              <a:t> Γίνεται τακτική αναθεώρηση δύο φορές το έτος.</a:t>
            </a:r>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6</a:t>
            </a:fld>
            <a:endParaRPr lang="el-G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ormAutofit fontScale="90000"/>
          </a:bodyPr>
          <a:lstStyle/>
          <a:p>
            <a:r>
              <a:rPr lang="en-US" sz="3800" b="1" dirty="0">
                <a:solidFill>
                  <a:srgbClr val="FF0000"/>
                </a:solidFill>
              </a:rPr>
              <a:t>FTSE</a:t>
            </a:r>
            <a:r>
              <a:rPr lang="el-GR" sz="3800" b="1" dirty="0">
                <a:solidFill>
                  <a:srgbClr val="FF0000"/>
                </a:solidFill>
              </a:rPr>
              <a:t>/ΧΑ </a:t>
            </a:r>
            <a:r>
              <a:rPr lang="en-US" sz="3800" b="1" dirty="0">
                <a:solidFill>
                  <a:srgbClr val="FF0000"/>
                </a:solidFill>
              </a:rPr>
              <a:t>MID </a:t>
            </a:r>
            <a:r>
              <a:rPr lang="en-US" sz="3800" b="1" dirty="0" smtClean="0">
                <a:solidFill>
                  <a:srgbClr val="FF0000"/>
                </a:solidFill>
              </a:rPr>
              <a:t>cap</a:t>
            </a:r>
            <a:r>
              <a:rPr lang="el-GR" sz="3800" dirty="0"/>
              <a:t/>
            </a:r>
            <a:br>
              <a:rPr lang="el-GR" sz="3800" dirty="0"/>
            </a:br>
            <a:endParaRPr lang="el-GR" sz="3800" dirty="0"/>
          </a:p>
        </p:txBody>
      </p:sp>
      <p:sp>
        <p:nvSpPr>
          <p:cNvPr id="60419" name="Rectangle 3"/>
          <p:cNvSpPr>
            <a:spLocks noGrp="1" noChangeArrowheads="1"/>
          </p:cNvSpPr>
          <p:nvPr>
            <p:ph sz="quarter" idx="1"/>
          </p:nvPr>
        </p:nvSpPr>
        <p:spPr/>
        <p:txBody>
          <a:bodyPr/>
          <a:lstStyle/>
          <a:p>
            <a:pPr>
              <a:lnSpc>
                <a:spcPct val="90000"/>
              </a:lnSpc>
            </a:pPr>
            <a:r>
              <a:rPr lang="el-GR" dirty="0"/>
              <a:t>Ο Δείκτης </a:t>
            </a:r>
            <a:r>
              <a:rPr lang="en-US" dirty="0"/>
              <a:t>FTSE</a:t>
            </a:r>
            <a:r>
              <a:rPr lang="el-GR" dirty="0"/>
              <a:t>/ΧΑ </a:t>
            </a:r>
            <a:r>
              <a:rPr lang="en-US" dirty="0"/>
              <a:t>MID </a:t>
            </a:r>
            <a:r>
              <a:rPr lang="en-US" dirty="0" smtClean="0"/>
              <a:t>cap </a:t>
            </a:r>
            <a:r>
              <a:rPr lang="el-GR" dirty="0" smtClean="0"/>
              <a:t>είναι </a:t>
            </a:r>
            <a:r>
              <a:rPr lang="el-GR" dirty="0"/>
              <a:t>δείκτης </a:t>
            </a:r>
            <a:r>
              <a:rPr lang="el-GR" u="sng" dirty="0"/>
              <a:t>μεσαίας κεφαλαιοποίησης</a:t>
            </a:r>
            <a:r>
              <a:rPr lang="el-GR" dirty="0"/>
              <a:t> και περιλαμβάνει τις </a:t>
            </a:r>
            <a:r>
              <a:rPr lang="en-US" dirty="0" smtClean="0"/>
              <a:t>20</a:t>
            </a:r>
            <a:r>
              <a:rPr lang="el-GR" dirty="0" smtClean="0"/>
              <a:t> </a:t>
            </a:r>
            <a:r>
              <a:rPr lang="el-GR" dirty="0"/>
              <a:t>μεγαλύτερες εταιρίες του ΧΑ κάτω από αυτές του δείκτη </a:t>
            </a:r>
            <a:r>
              <a:rPr lang="en-US" dirty="0"/>
              <a:t>FTSE</a:t>
            </a:r>
            <a:r>
              <a:rPr lang="el-GR" dirty="0"/>
              <a:t>/ΧΑ </a:t>
            </a:r>
            <a:r>
              <a:rPr lang="en-US" dirty="0" smtClean="0"/>
              <a:t>Large Cap</a:t>
            </a:r>
            <a:r>
              <a:rPr lang="el-GR" dirty="0" smtClean="0"/>
              <a:t>. </a:t>
            </a:r>
            <a:endParaRPr lang="en-US" dirty="0"/>
          </a:p>
          <a:p>
            <a:pPr>
              <a:lnSpc>
                <a:spcPct val="90000"/>
              </a:lnSpc>
            </a:pPr>
            <a:endParaRPr lang="en-US" dirty="0"/>
          </a:p>
          <a:p>
            <a:pPr>
              <a:lnSpc>
                <a:spcPct val="90000"/>
              </a:lnSpc>
            </a:pPr>
            <a:r>
              <a:rPr lang="el-GR" dirty="0"/>
              <a:t>Το μέγεθος των εταιριών αποτιμάται με βάση την προσαρμοσμένη κεφαλαιοποίηση, καθώς και τη διασπορά τους. Έτος βάσης είναι το 1999 (8/12/1999) και η βάση ίση με 1000. Γίνεται τακτική αναθεώρηση δύο φορές το έτος.</a:t>
            </a:r>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7</a:t>
            </a:fld>
            <a:endParaRPr lang="el-G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normAutofit fontScale="90000"/>
          </a:bodyPr>
          <a:lstStyle/>
          <a:p>
            <a:r>
              <a:rPr lang="el-GR" sz="3800" b="1"/>
              <a:t>Χρηματιστηριακής Αξία (ΧΑ)</a:t>
            </a:r>
            <a:r>
              <a:rPr lang="el-GR" sz="3800"/>
              <a:t/>
            </a:r>
            <a:br>
              <a:rPr lang="el-GR" sz="3800"/>
            </a:br>
            <a:endParaRPr lang="el-GR" sz="3800"/>
          </a:p>
        </p:txBody>
      </p:sp>
      <p:sp>
        <p:nvSpPr>
          <p:cNvPr id="63491" name="Rectangle 3"/>
          <p:cNvSpPr>
            <a:spLocks noGrp="1" noChangeArrowheads="1"/>
          </p:cNvSpPr>
          <p:nvPr>
            <p:ph sz="quarter" idx="1"/>
          </p:nvPr>
        </p:nvSpPr>
        <p:spPr/>
        <p:txBody>
          <a:bodyPr/>
          <a:lstStyle/>
          <a:p>
            <a:r>
              <a:rPr lang="el-GR" dirty="0"/>
              <a:t>Η χρηματιστηριακή αξία ορίζεται ως:</a:t>
            </a:r>
          </a:p>
          <a:p>
            <a:endParaRPr lang="en-US" dirty="0"/>
          </a:p>
          <a:p>
            <a:r>
              <a:rPr lang="en-US" dirty="0"/>
              <a:t>XA= T * M</a:t>
            </a:r>
          </a:p>
          <a:p>
            <a:endParaRPr lang="en-US" dirty="0"/>
          </a:p>
          <a:p>
            <a:r>
              <a:rPr lang="el-GR" dirty="0"/>
              <a:t>Τ :	τιμή κλεισίματος της μετοχής</a:t>
            </a:r>
          </a:p>
          <a:p>
            <a:r>
              <a:rPr lang="el-GR" dirty="0"/>
              <a:t>Μ:	ο αριθμός των κοινών μετοχών σε κυκλοφορία.</a:t>
            </a:r>
          </a:p>
        </p:txBody>
      </p:sp>
      <p:sp>
        <p:nvSpPr>
          <p:cNvPr id="4" name="3 - Θέση αριθμού διαφάνειας"/>
          <p:cNvSpPr>
            <a:spLocks noGrp="1"/>
          </p:cNvSpPr>
          <p:nvPr>
            <p:ph type="sldNum" sz="quarter" idx="12"/>
          </p:nvPr>
        </p:nvSpPr>
        <p:spPr/>
        <p:txBody>
          <a:bodyPr/>
          <a:lstStyle/>
          <a:p>
            <a:fld id="{D12A7D8A-8F7F-42CB-ABE0-68DC35BF7CC2}" type="slidenum">
              <a:rPr lang="el-GR" smtClean="0"/>
              <a:pPr/>
              <a:t>8</a:t>
            </a:fld>
            <a:endParaRPr lang="el-G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706090"/>
          </a:xfrm>
        </p:spPr>
        <p:txBody>
          <a:bodyPr>
            <a:normAutofit/>
          </a:bodyPr>
          <a:lstStyle/>
          <a:p>
            <a:r>
              <a:rPr lang="el-GR" sz="2000" b="1" i="1" dirty="0" smtClean="0">
                <a:solidFill>
                  <a:srgbClr val="FF0000"/>
                </a:solidFill>
              </a:rPr>
              <a:t>…..ΑΛΛΟΙ</a:t>
            </a:r>
            <a:r>
              <a:rPr lang="el-GR" sz="3600" b="1" dirty="0" smtClean="0">
                <a:solidFill>
                  <a:srgbClr val="FF0000"/>
                </a:solidFill>
              </a:rPr>
              <a:t> ΒΑΣΙΚΟΙ ΔΕΙΚΤΕΣ Χ.Α. </a:t>
            </a:r>
            <a:r>
              <a:rPr lang="el-GR" sz="2400" b="1" i="1" dirty="0" smtClean="0">
                <a:solidFill>
                  <a:srgbClr val="0070C0"/>
                </a:solidFill>
              </a:rPr>
              <a:t>από τους 32</a:t>
            </a:r>
            <a:endParaRPr lang="el-GR" sz="2400" b="1" i="1" dirty="0">
              <a:solidFill>
                <a:srgbClr val="0070C0"/>
              </a:solidFill>
            </a:endParaRPr>
          </a:p>
        </p:txBody>
      </p:sp>
      <p:sp>
        <p:nvSpPr>
          <p:cNvPr id="3" name="2 - Θέση αριθμού διαφάνειας"/>
          <p:cNvSpPr>
            <a:spLocks noGrp="1"/>
          </p:cNvSpPr>
          <p:nvPr>
            <p:ph type="sldNum" sz="quarter" idx="12"/>
          </p:nvPr>
        </p:nvSpPr>
        <p:spPr/>
        <p:txBody>
          <a:bodyPr/>
          <a:lstStyle/>
          <a:p>
            <a:fld id="{D12A7D8A-8F7F-42CB-ABE0-68DC35BF7CC2}" type="slidenum">
              <a:rPr lang="el-GR" smtClean="0"/>
              <a:pPr/>
              <a:t>9</a:t>
            </a:fld>
            <a:endParaRPr lang="el-GR"/>
          </a:p>
        </p:txBody>
      </p:sp>
      <p:sp>
        <p:nvSpPr>
          <p:cNvPr id="4" name="3 - Θέση περιεχομένου"/>
          <p:cNvSpPr>
            <a:spLocks noGrp="1"/>
          </p:cNvSpPr>
          <p:nvPr>
            <p:ph sz="quarter" idx="1"/>
          </p:nvPr>
        </p:nvSpPr>
        <p:spPr>
          <a:xfrm>
            <a:off x="914400" y="1124744"/>
            <a:ext cx="7772400" cy="4824536"/>
          </a:xfrm>
        </p:spPr>
        <p:txBody>
          <a:bodyPr>
            <a:normAutofit/>
          </a:bodyPr>
          <a:lstStyle/>
          <a:p>
            <a:r>
              <a:rPr lang="el-GR" sz="2400" dirty="0" smtClean="0"/>
              <a:t>ΔΕΙΚΤΗΣ ΤΙΜΩΝ ΕΝΑΛΛΑΚΤΙΚΗΣ ΑΓΟΡΑΣ</a:t>
            </a:r>
            <a:r>
              <a:rPr lang="el-GR" sz="2000" dirty="0" smtClean="0"/>
              <a:t> ( 2009/5.000)</a:t>
            </a:r>
          </a:p>
          <a:p>
            <a:r>
              <a:rPr lang="el-GR" sz="2400" dirty="0" smtClean="0"/>
              <a:t>ΤΡΑΠΕΖΙΚΟΣ ΔΕΙΚΤΗΣ (2008/2.000)</a:t>
            </a:r>
          </a:p>
          <a:p>
            <a:r>
              <a:rPr lang="el-GR" sz="2400" dirty="0" smtClean="0"/>
              <a:t>ΔΕΙΚΤΗΣ ΣΥΝΟΛΙΚΗΣ ΑΠΟΔΟΣΗΣ Χ.Α.</a:t>
            </a:r>
            <a:r>
              <a:rPr lang="el-GR" sz="2400" dirty="0" smtClean="0"/>
              <a:t> ( </a:t>
            </a:r>
            <a:r>
              <a:rPr lang="el-GR" sz="2400" dirty="0" smtClean="0"/>
              <a:t>2001/1.000)</a:t>
            </a:r>
          </a:p>
          <a:p>
            <a:r>
              <a:rPr lang="el-GR" sz="2400" dirty="0" smtClean="0"/>
              <a:t>ΔΕΙΚΤΗΣ </a:t>
            </a:r>
            <a:r>
              <a:rPr lang="el-GR" sz="2400" dirty="0" smtClean="0"/>
              <a:t>ΤΙΜΩΝ ΜΕΣΑΙΑΣ ΚΕΦΑΛ.</a:t>
            </a:r>
            <a:r>
              <a:rPr lang="el-GR" sz="2400" dirty="0" smtClean="0"/>
              <a:t> ( </a:t>
            </a:r>
            <a:r>
              <a:rPr lang="el-GR" sz="2400" dirty="0" smtClean="0"/>
              <a:t>2012/1.000) </a:t>
            </a:r>
            <a:r>
              <a:rPr lang="el-GR" sz="1600" dirty="0" smtClean="0"/>
              <a:t>20μτχ/19κλαδους</a:t>
            </a:r>
          </a:p>
          <a:p>
            <a:r>
              <a:rPr lang="en-US" sz="2400" dirty="0" smtClean="0"/>
              <a:t>Hellenic </a:t>
            </a:r>
            <a:r>
              <a:rPr lang="el-GR" sz="2400" dirty="0" smtClean="0"/>
              <a:t>Μ</a:t>
            </a:r>
            <a:r>
              <a:rPr lang="en-US" sz="2400" dirty="0" smtClean="0"/>
              <a:t>id &amp; Small Cap.</a:t>
            </a:r>
            <a:r>
              <a:rPr lang="el-GR" sz="2400" dirty="0" smtClean="0"/>
              <a:t> </a:t>
            </a:r>
            <a:r>
              <a:rPr lang="el-GR" sz="2000" dirty="0" smtClean="0"/>
              <a:t>(</a:t>
            </a:r>
            <a:r>
              <a:rPr lang="el-GR" sz="2000" dirty="0" smtClean="0"/>
              <a:t>201</a:t>
            </a:r>
            <a:r>
              <a:rPr lang="en-US" sz="2000" dirty="0" smtClean="0"/>
              <a:t>3</a:t>
            </a:r>
            <a:r>
              <a:rPr lang="el-GR" sz="2000" dirty="0" smtClean="0"/>
              <a:t>/1.000</a:t>
            </a:r>
            <a:r>
              <a:rPr lang="el-GR" sz="2000" dirty="0" smtClean="0"/>
              <a:t>) </a:t>
            </a:r>
            <a:r>
              <a:rPr lang="en-US" sz="2000" dirty="0" smtClean="0"/>
              <a:t>AE</a:t>
            </a:r>
            <a:r>
              <a:rPr lang="el-GR" sz="2000" dirty="0" smtClean="0"/>
              <a:t>ΔΑΚ-ΕΘΝΙΚΗ /αμοιβαία κεφάλαια</a:t>
            </a:r>
          </a:p>
          <a:p>
            <a:r>
              <a:rPr lang="el-GR" sz="2400" dirty="0" smtClean="0"/>
              <a:t>Μ</a:t>
            </a:r>
            <a:r>
              <a:rPr lang="en-US" sz="2400" dirty="0" smtClean="0"/>
              <a:t>id &amp; Small Cap.</a:t>
            </a:r>
            <a:r>
              <a:rPr lang="el-GR" sz="2400" dirty="0" smtClean="0"/>
              <a:t> </a:t>
            </a:r>
            <a:r>
              <a:rPr lang="el-GR" sz="2000" dirty="0" smtClean="0"/>
              <a:t>ΘΕΜΕΛΙΩΔΩΝ </a:t>
            </a:r>
            <a:r>
              <a:rPr lang="el-GR" sz="1800" dirty="0" smtClean="0"/>
              <a:t>(2012/1.000) 20εταιρ, με καλύτερους  θεμελιώδεις   Αριθμοδείκτες</a:t>
            </a:r>
          </a:p>
          <a:p>
            <a:r>
              <a:rPr lang="el-GR" sz="2400" dirty="0" smtClean="0"/>
              <a:t>ΔΙ</a:t>
            </a:r>
            <a:r>
              <a:rPr lang="en-US" sz="2400" dirty="0" smtClean="0"/>
              <a:t>E</a:t>
            </a:r>
            <a:r>
              <a:rPr lang="el-GR" sz="2400" dirty="0" smtClean="0"/>
              <a:t>ΘΝΟΥΣ ΔΡΑΣΤΗΡΙΟΤΗΤΑΣ </a:t>
            </a:r>
            <a:r>
              <a:rPr lang="en-US" sz="2400" dirty="0" smtClean="0"/>
              <a:t>Plus</a:t>
            </a:r>
          </a:p>
          <a:p>
            <a:r>
              <a:rPr lang="el-GR" sz="2400" dirty="0" smtClean="0"/>
              <a:t>ΔΕΙΚΤΗΣ ΟΛΩΝ ΤΩΝ ΜΤΧ ΣΤΟ Χ.Α.</a:t>
            </a:r>
            <a:endParaRPr lang="en-US" sz="2400" dirty="0" smtClean="0"/>
          </a:p>
          <a:p>
            <a:endParaRPr lang="en-US" sz="1800" dirty="0" smtClean="0"/>
          </a:p>
          <a:p>
            <a:endParaRPr lang="el-GR" sz="2000" dirty="0" smtClean="0"/>
          </a:p>
          <a:p>
            <a:endParaRPr lang="el-GR" sz="2000" dirty="0" smtClean="0"/>
          </a:p>
          <a:p>
            <a:endParaRPr lang="el-GR" sz="2400" dirty="0"/>
          </a:p>
        </p:txBody>
      </p:sp>
    </p:spTree>
  </p:cSld>
  <p:clrMapOvr>
    <a:masterClrMapping/>
  </p:clrMapOvr>
  <p:transition>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484</TotalTime>
  <Words>1480</Words>
  <Application>Microsoft Office PowerPoint</Application>
  <PresentationFormat>Προβολή στην οθόνη (4:3)</PresentationFormat>
  <Paragraphs>202</Paragraphs>
  <Slides>26</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3</vt:i4>
      </vt:variant>
      <vt:variant>
        <vt:lpstr>Τίτλοι διαφανειών</vt:lpstr>
      </vt:variant>
      <vt:variant>
        <vt:i4>26</vt:i4>
      </vt:variant>
    </vt:vector>
  </HeadingPairs>
  <TitlesOfParts>
    <vt:vector size="30" baseType="lpstr">
      <vt:lpstr>Δικαιοσύνη</vt:lpstr>
      <vt:lpstr>Εξίσωση</vt:lpstr>
      <vt:lpstr>Έγγραφο</vt:lpstr>
      <vt:lpstr>Έγγραφο του Microsoft Office Word</vt:lpstr>
      <vt:lpstr>Οι Κυριότεροι Δείκτες Τιμών του ΧΑ </vt:lpstr>
      <vt:lpstr>  Για την σωστή κατάρτιση δείκτη τιμών πρέπει να ληφθούν υπόψη τρεις παράγοντες:</vt:lpstr>
      <vt:lpstr>Γενικός Δείκτης Τιμών Χ.Α </vt:lpstr>
      <vt:lpstr>  Δείκτης Συνολικής Απόδοσης του Γενικού Δείκτη Χ.Α.</vt:lpstr>
      <vt:lpstr>Δείκτης Υψηλής Κυκλοφοριακής Ταχύτητας Χ.Α.</vt:lpstr>
      <vt:lpstr>FTSE/ΧΑ Large Cap </vt:lpstr>
      <vt:lpstr>FTSE/ΧΑ MID cap </vt:lpstr>
      <vt:lpstr>Χρηματιστηριακής Αξία (ΧΑ) </vt:lpstr>
      <vt:lpstr>…..ΑΛΛΟΙ ΒΑΣΙΚΟΙ ΔΕΙΚΤΕΣ Χ.Α. από τους 32</vt:lpstr>
      <vt:lpstr>Μέση Χρηματιστηριακή Αξία (ΜΧΑ) </vt:lpstr>
      <vt:lpstr>Σταθμισμένη κυκλοφοριακή ταχύτητα</vt:lpstr>
      <vt:lpstr>Βασικές Προϋποθέσεις  Συμμετοχής Εταιριών στους Δείκτες</vt:lpstr>
      <vt:lpstr>Έλεγχοι καταλληλότητας</vt:lpstr>
      <vt:lpstr>Ευρεία διασπορά</vt:lpstr>
      <vt:lpstr>Ρευστότητα: τρία κριτήρια </vt:lpstr>
      <vt:lpstr>Περιοδική αναθεώρηση των συμμετεχουσών εταιριών </vt:lpstr>
      <vt:lpstr>Κατάταξη Μετοχών </vt:lpstr>
      <vt:lpstr>Γενικός Δείκτης του ΧΑ</vt:lpstr>
      <vt:lpstr>Κλαδικοί Δείκτες</vt:lpstr>
      <vt:lpstr>Διαγραφή κλαδικών δεικτών</vt:lpstr>
      <vt:lpstr>Υπολογισμός των δεικτών</vt:lpstr>
      <vt:lpstr>ΠΑΡΑΔΕΙΓΜΑ ΥΠΟΛΟΓΙΣΜΟΥ ΔΕΙΚΤΗ</vt:lpstr>
      <vt:lpstr>ΦΦΦ</vt:lpstr>
      <vt:lpstr>ΠΑΡΑΔΕΙΓΜΑ ΥΠΟΛΟΓΙΣΜΟΥ ΔΕΙΚΤΗ</vt:lpstr>
      <vt:lpstr>ΠΑΡΑΔΕΙΓΜΑ ΥΠΟΛΟΓΙΣΜΟΥ ΔΕΙΚΤΗ</vt:lpstr>
      <vt:lpstr>ΠΑΡΑΔΕΙΓΜΑ ΥΠΟΛΟΓΙΣΜΟΥ ΔΕΙΚΤΗ</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Οι Κυριότεροι Δείκτες Τιμών του ΧΑ</dc:title>
  <dc:creator>user</dc:creator>
  <cp:lastModifiedBy>Αργυρώ Δημητογλου</cp:lastModifiedBy>
  <cp:revision>69</cp:revision>
  <dcterms:created xsi:type="dcterms:W3CDTF">2007-01-19T14:08:12Z</dcterms:created>
  <dcterms:modified xsi:type="dcterms:W3CDTF">2021-04-06T11:53:11Z</dcterms:modified>
</cp:coreProperties>
</file>