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70" r:id="rId9"/>
    <p:sldId id="271" r:id="rId10"/>
    <p:sldId id="268" r:id="rId11"/>
    <p:sldId id="269" r:id="rId12"/>
    <p:sldId id="280" r:id="rId13"/>
    <p:sldId id="257" r:id="rId14"/>
    <p:sldId id="258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78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538E61-1666-4E28-AA06-68F08C7A4887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google.bg/url?sa=i&amp;rct=j&amp;q=&amp;esrc=s&amp;source=images&amp;cd=&amp;cad=rja&amp;uact=8&amp;ved=0CAcQjRw&amp;url=http://scialert.net/fulltext/?doi=ja.2007.286.293&amp;ei=R3CaVemYC4WvsQGGzL8g&amp;bvm=bv.96952980,d.bGg&amp;psig=AFQjCNFUJyXgcz_s_CIMo0-CQnq0Dal-nA&amp;ust=1436270931151075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pubmed/16001874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w&amp;url=http://www.oxoid.com/UK/blue/prod_detail/prod_detail.asp?pr=CM0701&amp;c=UK&amp;lang=EN&amp;org=&amp;img=CM0701&amp;sec=1&amp;ei=AnibVd_JCcKpUcvslIgL&amp;bvm=bv.96952980,d.bGg&amp;psig=AFQjCNGe56XrlXMpAa_KUqn8AyBkyaWriQ&amp;ust=1436338528286598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hyperlink" Target="http://www.google.bg/url?sa=i&amp;rct=j&amp;q=&amp;esrc=s&amp;source=images&amp;cd=&amp;cad=rja&amp;uact=8&amp;ved=0CAcQjRw&amp;url=http://www.cbc.ca/news/health/understanding-e-coli-symptoms-spread-prevention-1.786624&amp;ei=RnmbVcfIA8X7UM7IgJgL&amp;bvm=bv.96952980,d.bGg&amp;psig=AFQjCNE0kjS3QrjJYQVYUJV4LNH73bFKuQ&amp;ust=1436338660366092" TargetMode="Externa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7867" y="1988840"/>
            <a:ext cx="81083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Lecture 5.</a:t>
            </a: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Food proteins.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Nutritive function of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Quality evaluation.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09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3144" y="548680"/>
            <a:ext cx="6986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Methods for evaluation of protein quality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2924944"/>
            <a:ext cx="70391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 </a:t>
            </a:r>
            <a:r>
              <a:rPr lang="en-US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 scoring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provides a way to predict how efficiently protein will meet a person’s amino acid needs.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concept assumes that tissue protein synthesis is limited unless all required amino acids are available at the same time and in appropriate amounts at the site of tissue protein synthesis.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800" y="2060848"/>
            <a:ext cx="4041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Amino </a:t>
            </a:r>
            <a:r>
              <a:rPr lang="en-US" sz="2400" b="1" dirty="0"/>
              <a:t>Acid </a:t>
            </a:r>
            <a:r>
              <a:rPr lang="en-US" sz="2400" b="1" dirty="0" smtClean="0"/>
              <a:t>Scoring (AAS)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00745" y="1195513"/>
            <a:ext cx="2903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Chemical methods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3134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docsdrive.com/images/ansinet/ja/2007/image2-2k7-286-293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0040"/>
            <a:ext cx="54006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99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R</a:t>
            </a:r>
            <a:r>
              <a:rPr lang="en-US" sz="2400" dirty="0" smtClean="0">
                <a:solidFill>
                  <a:schemeClr val="accent3"/>
                </a:solidFill>
              </a:rPr>
              <a:t>ation </a:t>
            </a:r>
            <a:r>
              <a:rPr lang="en-US" sz="2400" dirty="0" smtClean="0"/>
              <a:t>of the amount of each essential amino acid (g/100g protein) in a test protein and the amount of the respective essential amino acid </a:t>
            </a:r>
            <a:r>
              <a:rPr lang="en-US" sz="2400" dirty="0"/>
              <a:t>(g/100g protein) </a:t>
            </a:r>
            <a:r>
              <a:rPr lang="en-US" sz="2400" dirty="0" smtClean="0"/>
              <a:t>in an “ideal protein” as defined by FAO/WHO.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208877" y="2996952"/>
            <a:ext cx="28680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Proposed </a:t>
            </a:r>
            <a:r>
              <a:rPr lang="en-US" sz="2000" dirty="0"/>
              <a:t>“ideal protein” </a:t>
            </a:r>
            <a:r>
              <a:rPr lang="en-US" sz="2000" dirty="0" smtClean="0"/>
              <a:t>:</a:t>
            </a:r>
          </a:p>
          <a:p>
            <a:endParaRPr lang="en-US" sz="2000" dirty="0"/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Whole egg protein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Milk protein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062383" y="175308"/>
            <a:ext cx="5070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</a:rPr>
              <a:t>Amino acid score calculation</a:t>
            </a:r>
            <a:r>
              <a:rPr lang="en-US" sz="3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9632" y="5073435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For example, </a:t>
            </a:r>
            <a:r>
              <a:rPr lang="en-US" dirty="0"/>
              <a:t>if the lysine content of a whole-wheat flour </a:t>
            </a:r>
            <a:r>
              <a:rPr lang="en-US" dirty="0" smtClean="0"/>
              <a:t>protein is </a:t>
            </a:r>
            <a:r>
              <a:rPr lang="en-US" dirty="0"/>
              <a:t>2.6% and the value for lysine in </a:t>
            </a:r>
            <a:r>
              <a:rPr lang="en-US" dirty="0" smtClean="0"/>
              <a:t>an “ideal protein” is </a:t>
            </a:r>
            <a:r>
              <a:rPr lang="en-US" dirty="0"/>
              <a:t>5.1%, </a:t>
            </a:r>
            <a:r>
              <a:rPr lang="en-US" dirty="0" smtClean="0"/>
              <a:t> AAS is calculated as 2.6/5.1</a:t>
            </a:r>
            <a:r>
              <a:rPr lang="en-US" b="1" dirty="0"/>
              <a:t>x</a:t>
            </a:r>
            <a:r>
              <a:rPr lang="en-US" dirty="0" smtClean="0"/>
              <a:t>100=51</a:t>
            </a:r>
            <a:r>
              <a:rPr lang="en-US" dirty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027003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The essential amino acid with the lowest AAS for certain protein is called limiting amino acid. </a:t>
            </a:r>
            <a:endParaRPr lang="en-US" sz="2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623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39952" y="188640"/>
            <a:ext cx="1795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Drawbacks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124744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AAS is determined after acid hydrolyses of proteins which results in total amino acid content.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of the amino acids in the total pool are not bioavailable.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degree of error varies depending on food: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highly processed food has impaired digestibility</a:t>
            </a: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 with plant origin have lower digestibility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78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772816"/>
            <a:ext cx="73985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Amino </a:t>
            </a:r>
            <a:r>
              <a:rPr lang="en-US" sz="2800" dirty="0"/>
              <a:t>acid scoring does not take protein digestibility into account. </a:t>
            </a:r>
            <a:r>
              <a:rPr lang="en-US" sz="2800" dirty="0" smtClean="0"/>
              <a:t>It </a:t>
            </a:r>
            <a:r>
              <a:rPr lang="en-US" sz="2800" dirty="0"/>
              <a:t>is useful for comparing animal products and refined foods that are not excessively heated.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/>
              <a:t>P</a:t>
            </a:r>
            <a:r>
              <a:rPr lang="en-US" sz="2800" dirty="0" smtClean="0"/>
              <a:t>lant </a:t>
            </a:r>
            <a:r>
              <a:rPr lang="en-US" sz="2800" dirty="0"/>
              <a:t>foods are not completely digested, it is necessary to make a correction to the </a:t>
            </a:r>
            <a:r>
              <a:rPr lang="en-US" sz="2800" dirty="0" smtClean="0"/>
              <a:t>calculation of AAS.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051720" y="404664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</a:rPr>
              <a:t>Protein digestibility-corrected amino acid score (PDCAAS)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5600278"/>
            <a:ext cx="75011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3"/>
                </a:solidFill>
              </a:rPr>
              <a:t>PDCAAS = </a:t>
            </a:r>
            <a:r>
              <a:rPr lang="en-US" sz="2400" b="1" dirty="0" smtClean="0"/>
              <a:t>Protein digestibility x Amino acid score</a:t>
            </a:r>
            <a:endParaRPr lang="en-US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7904" y="6182042"/>
            <a:ext cx="4959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2000, vol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130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no. 7  1865S-1867S </a:t>
            </a:r>
          </a:p>
        </p:txBody>
      </p:sp>
    </p:spTree>
    <p:extLst>
      <p:ext uri="{BB962C8B-B14F-4D97-AF65-F5344CB8AC3E}">
        <p14:creationId xmlns:p14="http://schemas.microsoft.com/office/powerpoint/2010/main" val="2713689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48080" y="529516"/>
            <a:ext cx="3461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</a:rPr>
              <a:t>Protein digestibility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1767632"/>
            <a:ext cx="6790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measure of efficient utilization of a protein</a:t>
            </a:r>
            <a:endParaRPr lang="en-US" sz="2800" dirty="0"/>
          </a:p>
        </p:txBody>
      </p:sp>
      <p:pic>
        <p:nvPicPr>
          <p:cNvPr id="8194" name="Picture 2" descr="http://www.fao.org/docrep/003/aa040e/AA040E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356992"/>
            <a:ext cx="5352256" cy="18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67744" y="2708920"/>
            <a:ext cx="137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Calculations: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62612"/>
              </p:ext>
            </p:extLst>
          </p:nvPr>
        </p:nvGraphicFramePr>
        <p:xfrm>
          <a:off x="1886302" y="5445224"/>
          <a:ext cx="6768752" cy="1188720"/>
        </p:xfrm>
        <a:graphic>
          <a:graphicData uri="http://schemas.openxmlformats.org/drawingml/2006/table">
            <a:tbl>
              <a:tblPr/>
              <a:tblGrid>
                <a:gridCol w="1218376"/>
                <a:gridCol w="5550376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where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I</a:t>
                      </a:r>
                      <a:r>
                        <a:rPr lang="en-US" sz="2000" dirty="0"/>
                        <a:t> = nitrogen intake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F</a:t>
                      </a:r>
                      <a:r>
                        <a:rPr lang="en-US" sz="2000" dirty="0"/>
                        <a:t> = </a:t>
                      </a:r>
                      <a:r>
                        <a:rPr lang="en-US" sz="2000" dirty="0" smtClean="0"/>
                        <a:t>fecal </a:t>
                      </a:r>
                      <a:r>
                        <a:rPr lang="en-US" sz="2000" dirty="0"/>
                        <a:t>nitrogen output on the test diet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err="1"/>
                        <a:t>F</a:t>
                      </a:r>
                      <a:r>
                        <a:rPr lang="en-US" sz="2000" i="1" baseline="-25000" dirty="0" err="1"/>
                        <a:t>k</a:t>
                      </a:r>
                      <a:r>
                        <a:rPr lang="en-US" sz="2000" dirty="0"/>
                        <a:t> = </a:t>
                      </a:r>
                      <a:r>
                        <a:rPr lang="en-US" sz="2000" dirty="0" smtClean="0"/>
                        <a:t>fecal </a:t>
                      </a:r>
                      <a:r>
                        <a:rPr lang="en-US" sz="2000" dirty="0"/>
                        <a:t>nitrogen output on a non-protein diet.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937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16632"/>
            <a:ext cx="63439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/>
                </a:solidFill>
              </a:rPr>
              <a:t>Factors affecting protein </a:t>
            </a:r>
            <a:r>
              <a:rPr lang="en-US" sz="2800" b="1" dirty="0">
                <a:solidFill>
                  <a:schemeClr val="accent3"/>
                </a:solidFill>
              </a:rPr>
              <a:t>digestibility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431868" y="1124744"/>
            <a:ext cx="77121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Indigenous anti-nutritional factors: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lucosinolates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mustard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rapeseed)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Trypsin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inhibitors and hemagglutinins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legumes)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Tannins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legumes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cereals)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Phytates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(cereals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oilseeds)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Gossypol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cottonseed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protein products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1999" y="5949280"/>
            <a:ext cx="41764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Effects of </a:t>
            </a:r>
            <a:r>
              <a:rPr lang="en-US" sz="1400" dirty="0" err="1"/>
              <a:t>antinutritional</a:t>
            </a:r>
            <a:r>
              <a:rPr lang="en-US" sz="1400" dirty="0"/>
              <a:t> factors on protein digestibility and amino acid availability in foods </a:t>
            </a:r>
            <a:r>
              <a:rPr lang="en-US" sz="1400" dirty="0" smtClean="0">
                <a:hlinkClick r:id="rId2" tooltip="Journal of AOAC International."/>
              </a:rPr>
              <a:t>J </a:t>
            </a:r>
            <a:r>
              <a:rPr lang="en-US" sz="1400" dirty="0">
                <a:hlinkClick r:id="rId2" tooltip="Journal of AOAC International."/>
              </a:rPr>
              <a:t>AOAC Int.</a:t>
            </a:r>
            <a:r>
              <a:rPr lang="en-US" sz="1400" dirty="0"/>
              <a:t> 2005 May-Jun;88(3):967-87.</a:t>
            </a:r>
          </a:p>
        </p:txBody>
      </p:sp>
    </p:spTree>
    <p:extLst>
      <p:ext uri="{BB962C8B-B14F-4D97-AF65-F5344CB8AC3E}">
        <p14:creationId xmlns:p14="http://schemas.microsoft.com/office/powerpoint/2010/main" val="504302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2348880"/>
            <a:ext cx="6318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/>
              <a:t>O</a:t>
            </a:r>
            <a:r>
              <a:rPr lang="en-US" sz="2800" dirty="0" smtClean="0"/>
              <a:t>xidized </a:t>
            </a:r>
            <a:r>
              <a:rPr lang="en-US" sz="2800" dirty="0"/>
              <a:t>forms of sulfur amino acids, </a:t>
            </a: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D-amino </a:t>
            </a:r>
            <a:r>
              <a:rPr lang="en-US" sz="2800" dirty="0"/>
              <a:t>acids, </a:t>
            </a: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err="1" smtClean="0"/>
              <a:t>Lysinoalanine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LAL – cross-linkage between polypeptides).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err="1" smtClean="0"/>
              <a:t>Maillard</a:t>
            </a:r>
            <a:r>
              <a:rPr lang="en-US" sz="2800" dirty="0" smtClean="0"/>
              <a:t> </a:t>
            </a:r>
            <a:r>
              <a:rPr lang="en-US" sz="2800" dirty="0"/>
              <a:t>compounds,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195736" y="531723"/>
            <a:ext cx="55690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Anti-nutritional factors </a:t>
            </a:r>
            <a:r>
              <a:rPr lang="en-US" sz="2800" dirty="0">
                <a:solidFill>
                  <a:srgbClr val="C00000"/>
                </a:solidFill>
              </a:rPr>
              <a:t>formed during heat/alkaline processing of protein </a:t>
            </a:r>
            <a:r>
              <a:rPr lang="en-US" sz="2800" dirty="0" smtClean="0">
                <a:solidFill>
                  <a:srgbClr val="C00000"/>
                </a:solidFill>
              </a:rPr>
              <a:t>containing food.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85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87824" y="1052736"/>
            <a:ext cx="3135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Biological Value (BV)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990090"/>
            <a:ext cx="56886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Biological Value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BV) 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measure of the proportion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absorbed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protein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food which becomes incorporated into the proteins of the organism's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body.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B.V. = (N retained/N-absorbed) x 100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Egg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human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milk have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BV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90-100; Meat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fish have BV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75–80;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heat protein - 50;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484784"/>
            <a:ext cx="288032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23728" y="116632"/>
            <a:ext cx="59193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Biological  methods:  Animal assays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0979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1720" y="116632"/>
            <a:ext cx="6025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Apparent Net </a:t>
            </a:r>
            <a:r>
              <a:rPr lang="en-US" sz="2800" dirty="0">
                <a:solidFill>
                  <a:srgbClr val="C00000"/>
                </a:solidFill>
              </a:rPr>
              <a:t>Protein Utilization (NPU)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7704" y="908720"/>
            <a:ext cx="6120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Defined as the percentage of ingested protein which is deposited as tissue protein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9" y="1916832"/>
            <a:ext cx="57150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10435" y="2667339"/>
            <a:ext cx="77380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Pb</a:t>
            </a:r>
            <a:r>
              <a:rPr lang="en-US" sz="2400" dirty="0" smtClean="0"/>
              <a:t> - the </a:t>
            </a:r>
            <a:r>
              <a:rPr lang="en-US" sz="2400" dirty="0"/>
              <a:t>total body protein at the end of the feeding trial, </a:t>
            </a:r>
            <a:endParaRPr lang="en-US" sz="2400" dirty="0" smtClean="0"/>
          </a:p>
          <a:p>
            <a:r>
              <a:rPr lang="en-US" sz="2400" dirty="0" smtClean="0"/>
              <a:t>Pa - the </a:t>
            </a:r>
            <a:r>
              <a:rPr lang="en-US" sz="2400" dirty="0"/>
              <a:t>total body protein at the beginning of the feeding trial, </a:t>
            </a:r>
          </a:p>
          <a:p>
            <a:r>
              <a:rPr lang="en-US" sz="2400" dirty="0" smtClean="0"/>
              <a:t>Pi </a:t>
            </a:r>
            <a:r>
              <a:rPr lang="en-US" sz="2400" dirty="0"/>
              <a:t> </a:t>
            </a:r>
            <a:r>
              <a:rPr lang="en-US" sz="2400" dirty="0" smtClean="0"/>
              <a:t>- the </a:t>
            </a:r>
            <a:r>
              <a:rPr lang="en-US" sz="2400" dirty="0"/>
              <a:t>amount of protein consumed over the feeding trial.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In </a:t>
            </a:r>
            <a:r>
              <a:rPr lang="en-US" sz="2400" dirty="0"/>
              <a:t>this calculation no allowance is made for endogenous protein losses.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R</a:t>
            </a:r>
            <a:r>
              <a:rPr lang="en-US" sz="2400" dirty="0" smtClean="0"/>
              <a:t>epresentative </a:t>
            </a:r>
            <a:r>
              <a:rPr lang="en-US" sz="2400" dirty="0"/>
              <a:t>sample of animals </a:t>
            </a:r>
            <a:r>
              <a:rPr lang="en-US" sz="2400" dirty="0" smtClean="0"/>
              <a:t>should be </a:t>
            </a:r>
            <a:r>
              <a:rPr lang="en-US" sz="2400" dirty="0"/>
              <a:t>sacrificed at the beginning and end of the feeding trial for carcass protein analysis.</a:t>
            </a:r>
          </a:p>
        </p:txBody>
      </p:sp>
    </p:spTree>
    <p:extLst>
      <p:ext uri="{BB962C8B-B14F-4D97-AF65-F5344CB8AC3E}">
        <p14:creationId xmlns:p14="http://schemas.microsoft.com/office/powerpoint/2010/main" val="930224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484784"/>
            <a:ext cx="7056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Protein Efficiency Ratio (PER) is the gain in weight of growing animals per gram of protein </a:t>
            </a:r>
            <a:r>
              <a:rPr lang="en-US" sz="2800" dirty="0" smtClean="0"/>
              <a:t>eaten.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483768" y="188640"/>
            <a:ext cx="5191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Protein Efficiency Ratio (PER)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56992"/>
            <a:ext cx="5715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35696" y="5157191"/>
            <a:ext cx="6840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method no allowance is made for maintenance: </a:t>
            </a:r>
            <a:r>
              <a:rPr lang="en-US" sz="2800" dirty="0" err="1"/>
              <a:t>ie</a:t>
            </a:r>
            <a:r>
              <a:rPr lang="en-US" sz="2800" dirty="0"/>
              <a:t>. method assumes that all protein is used for growth</a:t>
            </a:r>
          </a:p>
        </p:txBody>
      </p:sp>
    </p:spTree>
    <p:extLst>
      <p:ext uri="{BB962C8B-B14F-4D97-AF65-F5344CB8AC3E}">
        <p14:creationId xmlns:p14="http://schemas.microsoft.com/office/powerpoint/2010/main" val="1968780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9856" y="2060848"/>
            <a:ext cx="80539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Proteins: a major food macro-component.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Food is the major source providing proteins to human body: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food with animal origin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food with vegetable origin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692696"/>
            <a:ext cx="5563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proteins: General overview. </a:t>
            </a:r>
            <a:endParaRPr lang="en-US" sz="28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47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23728" y="116632"/>
            <a:ext cx="62243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Biological  methods: Microbial assays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014082" y="836712"/>
            <a:ext cx="59534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 determination of:</a:t>
            </a:r>
          </a:p>
          <a:p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Total amino acids (after chemical hydrolysis)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Bioavailable amino acids</a:t>
            </a:r>
          </a:p>
          <a:p>
            <a:pPr>
              <a:buClr>
                <a:srgbClr val="C00000"/>
              </a:buClr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dirty="0" smtClean="0"/>
              <a:t>Microorganisms </a:t>
            </a:r>
            <a:r>
              <a:rPr lang="en-US" sz="2400" dirty="0"/>
              <a:t>used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17032"/>
            <a:ext cx="242887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http://www.oxoid.com/omd/library/fullsize/CM0701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979" y="4455367"/>
            <a:ext cx="2397646" cy="154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90877" y="5965042"/>
            <a:ext cx="3175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 err="1"/>
              <a:t>Tetrahymena</a:t>
            </a:r>
            <a:r>
              <a:rPr lang="en-US" sz="2400" i="1" dirty="0"/>
              <a:t> pyriformis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17135" y="6221041"/>
            <a:ext cx="34040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/>
              <a:t>Streptococcus zymogenes</a:t>
            </a:r>
          </a:p>
        </p:txBody>
      </p:sp>
      <p:pic>
        <p:nvPicPr>
          <p:cNvPr id="1031" name="Picture 7" descr="http://i.cbc.ca/1.1527823.1409966010!/httpImage/image.jpg_gen/derivatives/16x9_620/hi-nb-e-coli-fredericton-8col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942406"/>
            <a:ext cx="2016224" cy="19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228184" y="3346295"/>
            <a:ext cx="2230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/>
              <a:t>Escherichia coli</a:t>
            </a:r>
          </a:p>
        </p:txBody>
      </p:sp>
    </p:spTree>
    <p:extLst>
      <p:ext uri="{BB962C8B-B14F-4D97-AF65-F5344CB8AC3E}">
        <p14:creationId xmlns:p14="http://schemas.microsoft.com/office/powerpoint/2010/main" val="1493752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856895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sz="2400" i="1" dirty="0">
                <a:solidFill>
                  <a:srgbClr val="C00000"/>
                </a:solidFill>
              </a:rPr>
              <a:t>Streptococcus </a:t>
            </a:r>
            <a:r>
              <a:rPr lang="en-US" sz="2400" i="1" dirty="0" smtClean="0">
                <a:solidFill>
                  <a:srgbClr val="C00000"/>
                </a:solidFill>
              </a:rPr>
              <a:t>zymogenes: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It does not require lysine and therefore, this amino acid (neither total nor bioavailable) can not be determined.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Can hydrolyze protein with own enzymes but slowly. Protein could be pre-treated with enzymes.</a:t>
            </a:r>
          </a:p>
          <a:p>
            <a:pPr>
              <a:buClr>
                <a:srgbClr val="C00000"/>
              </a:buClr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i="1" dirty="0" err="1" smtClean="0">
                <a:solidFill>
                  <a:srgbClr val="C00000"/>
                </a:solidFill>
              </a:rPr>
              <a:t>Tetrahymena</a:t>
            </a:r>
            <a:r>
              <a:rPr lang="en-US" sz="2400" i="1" dirty="0" smtClean="0">
                <a:solidFill>
                  <a:srgbClr val="C00000"/>
                </a:solidFill>
              </a:rPr>
              <a:t> pyriformis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i="1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It requires all essential amino acids for growth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Own extracellular enzymes to hydrolyze proteins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Assay takes 2-3 days</a:t>
            </a:r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i="1" dirty="0">
                <a:solidFill>
                  <a:srgbClr val="C00000"/>
                </a:solidFill>
              </a:rPr>
              <a:t>Escherichia coli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 smtClean="0"/>
              <a:t>Auxotrophs</a:t>
            </a:r>
            <a:r>
              <a:rPr lang="en-US" sz="2400" dirty="0" smtClean="0"/>
              <a:t> for specific amino acids are used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Use own extracellular enzymes to digest food ingredients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Assay can be completed in 6 to 8 hours</a:t>
            </a:r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784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5240" y="188640"/>
            <a:ext cx="5250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Advantages of microbial assays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65713" y="917431"/>
            <a:ext cx="5796843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Compared to animal assays:</a:t>
            </a:r>
          </a:p>
          <a:p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Simple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Fast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Cheaper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Do not require elaborate equipment</a:t>
            </a:r>
          </a:p>
          <a:p>
            <a:pPr>
              <a:buClr>
                <a:srgbClr val="C00000"/>
              </a:buClr>
            </a:pPr>
            <a:r>
              <a:rPr lang="en-US" sz="2800" dirty="0" smtClean="0"/>
              <a:t> </a:t>
            </a: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Do not require vast working space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Overall cost effective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763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55272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88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04664"/>
            <a:ext cx="5035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Why do we need proteins?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0137" y="1484784"/>
            <a:ext cx="2226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Food proteins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431" y="2784045"/>
            <a:ext cx="265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Amino acid mixture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930997" y="212364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2762" y="3645024"/>
            <a:ext cx="1901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ew proteins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81067" y="4759722"/>
            <a:ext cx="246317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Biologically </a:t>
            </a:r>
          </a:p>
          <a:p>
            <a:r>
              <a:rPr lang="en-US" sz="2400" dirty="0" smtClean="0"/>
              <a:t>Active</a:t>
            </a:r>
          </a:p>
          <a:p>
            <a:r>
              <a:rPr lang="en-US" sz="2400" dirty="0" smtClean="0"/>
              <a:t>Compounds</a:t>
            </a:r>
          </a:p>
          <a:p>
            <a:r>
              <a:rPr lang="en-US" dirty="0" smtClean="0"/>
              <a:t>Hormones: insulin,</a:t>
            </a:r>
          </a:p>
          <a:p>
            <a:r>
              <a:rPr lang="en-US" dirty="0"/>
              <a:t>serotonin and </a:t>
            </a:r>
            <a:r>
              <a:rPr lang="en-US" dirty="0" smtClean="0"/>
              <a:t>melatonin</a:t>
            </a:r>
          </a:p>
          <a:p>
            <a:r>
              <a:rPr lang="en-US" dirty="0" smtClean="0"/>
              <a:t>(tryptophan derived)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14263" y="5226000"/>
            <a:ext cx="2762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</a:t>
            </a:r>
          </a:p>
          <a:p>
            <a:r>
              <a:rPr lang="en-US" dirty="0" smtClean="0"/>
              <a:t>(May provide up to 10-15% of body’s energy need. 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48264" y="3540274"/>
            <a:ext cx="14432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Glycogen</a:t>
            </a:r>
          </a:p>
          <a:p>
            <a:r>
              <a:rPr lang="en-US" sz="2400" dirty="0" smtClean="0"/>
              <a:t>Lipids</a:t>
            </a:r>
          </a:p>
          <a:p>
            <a:r>
              <a:rPr lang="en-US" dirty="0" smtClean="0"/>
              <a:t>(re-synthesis)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3" idx="2"/>
            <a:endCxn id="4" idx="0"/>
          </p:cNvCxnSpPr>
          <p:nvPr/>
        </p:nvCxnSpPr>
        <p:spPr>
          <a:xfrm flipH="1">
            <a:off x="4899808" y="2008004"/>
            <a:ext cx="3807" cy="776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420400" y="3245710"/>
            <a:ext cx="2489389" cy="399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836122" y="3245710"/>
            <a:ext cx="1017497" cy="1514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2"/>
            <a:endCxn id="9" idx="0"/>
          </p:cNvCxnSpPr>
          <p:nvPr/>
        </p:nvCxnSpPr>
        <p:spPr>
          <a:xfrm>
            <a:off x="4899808" y="3245710"/>
            <a:ext cx="2395552" cy="1980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  <a:endCxn id="10" idx="1"/>
          </p:cNvCxnSpPr>
          <p:nvPr/>
        </p:nvCxnSpPr>
        <p:spPr>
          <a:xfrm>
            <a:off x="4899808" y="3245710"/>
            <a:ext cx="2048456" cy="848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349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764704"/>
            <a:ext cx="6530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The amount of protein needed depends on: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276872"/>
            <a:ext cx="41369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Individual physiological features:</a:t>
            </a:r>
          </a:p>
          <a:p>
            <a:endParaRPr lang="en-US" sz="2400" dirty="0" smtClean="0"/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Sex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Age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Physical activity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Health status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788024" y="2780928"/>
            <a:ext cx="41921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Protein quality:</a:t>
            </a:r>
          </a:p>
          <a:p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Amino acid composition/ratio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Protein digestibility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2" idx="2"/>
            <a:endCxn id="3" idx="0"/>
          </p:cNvCxnSpPr>
          <p:nvPr/>
        </p:nvCxnSpPr>
        <p:spPr>
          <a:xfrm flipH="1">
            <a:off x="2824027" y="1287924"/>
            <a:ext cx="2636738" cy="988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4" idx="0"/>
          </p:cNvCxnSpPr>
          <p:nvPr/>
        </p:nvCxnSpPr>
        <p:spPr>
          <a:xfrm>
            <a:off x="5460765" y="1287924"/>
            <a:ext cx="1423346" cy="1493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08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133956"/>
            <a:ext cx="644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Protein quality</a:t>
            </a:r>
            <a:r>
              <a:rPr lang="en-US" sz="28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Amino acid composition</a:t>
            </a:r>
            <a:endParaRPr lang="en-US" sz="28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871926"/>
            <a:ext cx="82809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20 common amino </a:t>
            </a:r>
            <a:r>
              <a:rPr lang="en-GB" altLang="en-US" sz="2400" dirty="0" smtClean="0"/>
              <a:t>acids composing proteins.</a:t>
            </a:r>
          </a:p>
          <a:p>
            <a:endParaRPr lang="en-GB" altLang="en-US" sz="2400" dirty="0" smtClean="0"/>
          </a:p>
          <a:p>
            <a:r>
              <a:rPr lang="en-GB" altLang="en-US" sz="2400" b="1" dirty="0" smtClean="0">
                <a:solidFill>
                  <a:schemeClr val="accent3"/>
                </a:solidFill>
              </a:rPr>
              <a:t>Non-essential</a:t>
            </a:r>
            <a:r>
              <a:rPr lang="en-GB" altLang="en-US" sz="2400" dirty="0" smtClean="0"/>
              <a:t> amino acids (NE): body </a:t>
            </a:r>
            <a:r>
              <a:rPr lang="en-GB" altLang="en-US" sz="2400" dirty="0">
                <a:solidFill>
                  <a:schemeClr val="accent3"/>
                </a:solidFill>
              </a:rPr>
              <a:t>can</a:t>
            </a:r>
            <a:r>
              <a:rPr lang="en-GB" altLang="en-US" sz="2400" dirty="0"/>
              <a:t> synthesize </a:t>
            </a:r>
            <a:r>
              <a:rPr lang="en-GB" altLang="en-US" sz="2400" dirty="0" smtClean="0"/>
              <a:t>them.</a:t>
            </a:r>
          </a:p>
          <a:p>
            <a:endParaRPr lang="en-GB" altLang="en-US" sz="2400" dirty="0" smtClean="0"/>
          </a:p>
          <a:p>
            <a:r>
              <a:rPr lang="en-GB" altLang="en-US" sz="2400" b="1" dirty="0" smtClean="0">
                <a:solidFill>
                  <a:schemeClr val="accent3"/>
                </a:solidFill>
              </a:rPr>
              <a:t>Essential</a:t>
            </a:r>
            <a:r>
              <a:rPr lang="en-GB" altLang="en-US" sz="2400" dirty="0" smtClean="0"/>
              <a:t> amino acids (E): </a:t>
            </a:r>
            <a:r>
              <a:rPr lang="en-GB" altLang="en-US" sz="2400" dirty="0"/>
              <a:t>body </a:t>
            </a:r>
            <a:r>
              <a:rPr lang="en-GB" altLang="en-US" sz="2400" dirty="0">
                <a:solidFill>
                  <a:schemeClr val="accent3"/>
                </a:solidFill>
              </a:rPr>
              <a:t>can </a:t>
            </a:r>
            <a:r>
              <a:rPr lang="en-GB" altLang="en-US" sz="2400" dirty="0" smtClean="0">
                <a:solidFill>
                  <a:schemeClr val="accent3"/>
                </a:solidFill>
              </a:rPr>
              <a:t>not </a:t>
            </a:r>
            <a:r>
              <a:rPr lang="en-GB" altLang="en-US" sz="2400" dirty="0" smtClean="0"/>
              <a:t>synthesize </a:t>
            </a:r>
            <a:r>
              <a:rPr lang="en-GB" altLang="en-US" sz="2400" dirty="0"/>
              <a:t>them</a:t>
            </a:r>
            <a:r>
              <a:rPr lang="en-GB" altLang="en-US" sz="2400" dirty="0" smtClean="0"/>
              <a:t>.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chemeClr val="accent3"/>
                </a:solidFill>
              </a:rPr>
              <a:t>Must </a:t>
            </a:r>
            <a:r>
              <a:rPr lang="en-GB" altLang="en-US" sz="2400" dirty="0"/>
              <a:t>be supplied by diet</a:t>
            </a:r>
            <a:r>
              <a:rPr lang="en-GB" altLang="en-US" sz="2400" dirty="0" smtClean="0"/>
              <a:t>.</a:t>
            </a:r>
          </a:p>
          <a:p>
            <a:endParaRPr lang="en-GB" altLang="en-US" sz="2400" dirty="0"/>
          </a:p>
          <a:p>
            <a:r>
              <a:rPr lang="en-GB" altLang="en-US" sz="2400" b="1" dirty="0">
                <a:solidFill>
                  <a:schemeClr val="accent3"/>
                </a:solidFill>
              </a:rPr>
              <a:t>Conditionally essential </a:t>
            </a:r>
            <a:r>
              <a:rPr lang="en-GB" altLang="en-US" sz="2400" dirty="0"/>
              <a:t>amino </a:t>
            </a:r>
            <a:r>
              <a:rPr lang="en-GB" altLang="en-US" sz="2400" dirty="0" smtClean="0"/>
              <a:t>acids: nonessential </a:t>
            </a:r>
            <a:r>
              <a:rPr lang="en-GB" altLang="en-US" sz="2400" dirty="0"/>
              <a:t>amino acids that </a:t>
            </a:r>
            <a:r>
              <a:rPr lang="en-GB" altLang="en-US" sz="2400" dirty="0" smtClean="0"/>
              <a:t>become essential under certain conditions.  For example Tyr </a:t>
            </a:r>
            <a:r>
              <a:rPr lang="en-GB" altLang="en-US" sz="2400" dirty="0"/>
              <a:t>(NE) </a:t>
            </a:r>
            <a:r>
              <a:rPr lang="en-GB" altLang="en-US" sz="2400" dirty="0" smtClean="0"/>
              <a:t>is synthesized </a:t>
            </a:r>
            <a:r>
              <a:rPr lang="en-GB" altLang="en-US" sz="2400" dirty="0"/>
              <a:t>by </a:t>
            </a:r>
            <a:r>
              <a:rPr lang="en-GB" altLang="en-US" sz="2400" dirty="0" err="1"/>
              <a:t>Phe</a:t>
            </a:r>
            <a:r>
              <a:rPr lang="en-GB" altLang="en-US" sz="2400" dirty="0"/>
              <a:t> (E). If diet </a:t>
            </a:r>
            <a:r>
              <a:rPr lang="en-GB" altLang="en-US" sz="2400" dirty="0" smtClean="0"/>
              <a:t>is low </a:t>
            </a:r>
            <a:r>
              <a:rPr lang="en-GB" altLang="en-US" sz="2400" dirty="0"/>
              <a:t>in </a:t>
            </a:r>
            <a:r>
              <a:rPr lang="en-GB" altLang="en-US" sz="2400" dirty="0" err="1"/>
              <a:t>Phe</a:t>
            </a:r>
            <a:r>
              <a:rPr lang="en-GB" altLang="en-US" sz="2400" dirty="0"/>
              <a:t> then Tyr becomes conditionally essential</a:t>
            </a:r>
            <a:r>
              <a:rPr lang="en-GB" altLang="en-US" sz="2400" dirty="0" smtClean="0"/>
              <a:t>.</a:t>
            </a:r>
            <a:endParaRPr lang="en-GB" altLang="en-US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475656" y="5397316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quality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a dietary protein is a measure of its ability to provide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essential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amino acids required for tissue maintenance. </a:t>
            </a:r>
          </a:p>
        </p:txBody>
      </p:sp>
    </p:spTree>
    <p:extLst>
      <p:ext uri="{BB962C8B-B14F-4D97-AF65-F5344CB8AC3E}">
        <p14:creationId xmlns:p14="http://schemas.microsoft.com/office/powerpoint/2010/main" val="210140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059832" y="476672"/>
            <a:ext cx="4824536" cy="5911850"/>
          </a:xfrm>
          <a:prstGeom prst="rect">
            <a:avLst/>
          </a:prstGeom>
        </p:spPr>
        <p:txBody>
          <a:bodyPr/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Arial" charset="0"/>
              <a:buNone/>
            </a:pPr>
            <a:r>
              <a:rPr lang="en-GB" altLang="en-US" b="1" i="1" dirty="0" smtClean="0">
                <a:solidFill>
                  <a:schemeClr val="accent3"/>
                </a:solidFill>
              </a:rPr>
              <a:t>Essential amino acids</a:t>
            </a:r>
          </a:p>
          <a:p>
            <a:pPr>
              <a:buFont typeface="Arial" charset="0"/>
              <a:buNone/>
            </a:pPr>
            <a:endParaRPr lang="en-GB" altLang="en-US" b="1" i="1" dirty="0" smtClean="0">
              <a:solidFill>
                <a:schemeClr val="accent3"/>
              </a:solidFill>
            </a:endParaRPr>
          </a:p>
          <a:p>
            <a:r>
              <a:rPr lang="en-GB" altLang="en-US" dirty="0" smtClean="0"/>
              <a:t>Valine</a:t>
            </a:r>
          </a:p>
          <a:p>
            <a:r>
              <a:rPr lang="en-GB" altLang="en-US" dirty="0" smtClean="0"/>
              <a:t>Leucine</a:t>
            </a:r>
          </a:p>
          <a:p>
            <a:r>
              <a:rPr lang="en-GB" altLang="en-US" dirty="0" smtClean="0"/>
              <a:t>Isoleucine </a:t>
            </a:r>
          </a:p>
          <a:p>
            <a:r>
              <a:rPr lang="en-GB" altLang="en-US" dirty="0" smtClean="0">
                <a:solidFill>
                  <a:srgbClr val="FF0000"/>
                </a:solidFill>
              </a:rPr>
              <a:t>Lysine</a:t>
            </a:r>
          </a:p>
          <a:p>
            <a:r>
              <a:rPr lang="en-GB" altLang="en-US" dirty="0" smtClean="0">
                <a:solidFill>
                  <a:srgbClr val="FF0000"/>
                </a:solidFill>
              </a:rPr>
              <a:t>Methionine</a:t>
            </a:r>
          </a:p>
          <a:p>
            <a:r>
              <a:rPr lang="en-GB" altLang="en-US" dirty="0" smtClean="0"/>
              <a:t>Phenylalanine</a:t>
            </a:r>
          </a:p>
          <a:p>
            <a:r>
              <a:rPr lang="en-GB" altLang="en-US" dirty="0" smtClean="0"/>
              <a:t>Threonine</a:t>
            </a:r>
          </a:p>
          <a:p>
            <a:r>
              <a:rPr lang="en-GB" altLang="en-US" dirty="0" smtClean="0"/>
              <a:t>Tryptophan</a:t>
            </a:r>
          </a:p>
        </p:txBody>
      </p:sp>
    </p:spTree>
    <p:extLst>
      <p:ext uri="{BB962C8B-B14F-4D97-AF65-F5344CB8AC3E}">
        <p14:creationId xmlns:p14="http://schemas.microsoft.com/office/powerpoint/2010/main" val="4217033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332656"/>
            <a:ext cx="71570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Complete proteins: contain an adequate proportion of all the essential amino acids that should be incorporated into a diet. 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7584" y="2060848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Proteins from animal sources (meat, poultry, milk, and fish) have a high quality because they contain all the essential amino acids in proportions similar to those required for synthesis of human tissue proteins </a:t>
            </a:r>
            <a:endParaRPr lang="en-GB" altLang="en-US" sz="2400" dirty="0" smtClean="0"/>
          </a:p>
          <a:p>
            <a:endParaRPr lang="en-GB" altLang="en-US" sz="2400" dirty="0"/>
          </a:p>
          <a:p>
            <a:r>
              <a:rPr lang="en-GB" altLang="en-US" sz="2400" dirty="0"/>
              <a:t>[Note: </a:t>
            </a:r>
            <a:r>
              <a:rPr lang="en-GB" altLang="en-US" sz="2400" dirty="0" err="1"/>
              <a:t>Gelatin</a:t>
            </a:r>
            <a:r>
              <a:rPr lang="en-GB" altLang="en-US" sz="2400" dirty="0"/>
              <a:t> prepared from animal collagen is an exception; it has a low </a:t>
            </a:r>
            <a:r>
              <a:rPr lang="en-GB" altLang="en-US" sz="2400" dirty="0" smtClean="0"/>
              <a:t>biological </a:t>
            </a:r>
            <a:r>
              <a:rPr lang="en-GB" altLang="en-US" sz="2400" dirty="0"/>
              <a:t>value as a result of deficiencies in several essential amino acids.]</a:t>
            </a:r>
          </a:p>
        </p:txBody>
      </p:sp>
      <p:sp>
        <p:nvSpPr>
          <p:cNvPr id="7" name="AutoShape 2" descr="Image result for Proteins from animal sourc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013176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Image result for Proteins mil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72152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41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3588" y="260648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Incomplete proteins: </a:t>
            </a:r>
            <a:r>
              <a:rPr lang="en-US" sz="2800" dirty="0" smtClean="0"/>
              <a:t>lack one or more essential amino acids or contain them in inadequate proportions necessary for human metabolism.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043608" y="1916832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 Proteins from </a:t>
            </a:r>
            <a:r>
              <a:rPr lang="en-GB" altLang="en-US" sz="2400" dirty="0" smtClean="0"/>
              <a:t>plant sources (wheat</a:t>
            </a:r>
            <a:r>
              <a:rPr lang="en-GB" altLang="en-US" sz="2400" dirty="0"/>
              <a:t>, corn, rice, and </a:t>
            </a:r>
            <a:r>
              <a:rPr lang="en-GB" altLang="en-US" sz="2400" dirty="0" smtClean="0"/>
              <a:t>beans) </a:t>
            </a:r>
            <a:r>
              <a:rPr lang="en-GB" altLang="en-US" sz="2400" dirty="0"/>
              <a:t>have a lower quality (except soy protein) than do animal proteins</a:t>
            </a:r>
            <a:r>
              <a:rPr lang="en-GB" altLang="en-US" sz="2400" dirty="0" smtClean="0"/>
              <a:t>. They are considered incomplete.</a:t>
            </a:r>
            <a:endParaRPr lang="en-GB" altLang="en-US" sz="2400" dirty="0"/>
          </a:p>
        </p:txBody>
      </p:sp>
      <p:sp>
        <p:nvSpPr>
          <p:cNvPr id="5" name="AutoShape 2" descr="Image result for complete and incomplete protei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3048000" cy="25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284984"/>
            <a:ext cx="4824536" cy="357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755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7" y="1124744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32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Incomplete proteins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from different plant sources may </a:t>
            </a:r>
            <a:r>
              <a:rPr lang="en-GB" altLang="en-US" sz="3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combined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 such a way that the result is equivalent in nutritional value to </a:t>
            </a:r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animal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protein.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59632" y="143442"/>
            <a:ext cx="619268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altLang="en-US" sz="3200" dirty="0" smtClean="0">
                <a:solidFill>
                  <a:schemeClr val="accent3"/>
                </a:solidFill>
              </a:rPr>
              <a:t>Complementary proteins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7778" y="3334856"/>
            <a:ext cx="8820472" cy="3475038"/>
            <a:chOff x="323528" y="2726357"/>
            <a:chExt cx="8820472" cy="2836912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323528" y="2726357"/>
              <a:ext cx="8820472" cy="2836912"/>
            </a:xfrm>
            <a:prstGeom prst="rect">
              <a:avLst/>
            </a:prstGeom>
          </p:spPr>
          <p:txBody>
            <a:bodyPr/>
            <a:lstStyle>
              <a:lvl1pPr marL="365760" indent="-283464" algn="l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37744" algn="l" rtl="0" eaLnBrk="1" latinLnBrk="0" hangingPunct="1">
                <a:lnSpc>
                  <a:spcPct val="100000"/>
                </a:lnSpc>
                <a:spcBef>
                  <a:spcPts val="550"/>
                </a:spcBef>
                <a:buClr>
                  <a:schemeClr val="accent1"/>
                </a:buClr>
                <a:buFont typeface="Verdana"/>
                <a:buChar char="◦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86968" indent="-22860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2"/>
                </a:buClr>
                <a:buFont typeface="Wingdings 2"/>
                <a:buChar char="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173736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3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98448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4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0876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5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1907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3055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>
                <a:buFont typeface="Arial" charset="0"/>
                <a:buNone/>
              </a:pPr>
              <a:r>
                <a:rPr lang="en-GB" altLang="en-US" dirty="0" smtClean="0"/>
                <a:t>                        Ile, </a:t>
              </a:r>
              <a:r>
                <a:rPr lang="en-GB" altLang="en-US" dirty="0" err="1" smtClean="0"/>
                <a:t>Leu</a:t>
              </a:r>
              <a:r>
                <a:rPr lang="en-GB" altLang="en-US" dirty="0" smtClean="0"/>
                <a:t>      Lys        Met      </a:t>
              </a:r>
              <a:r>
                <a:rPr lang="en-GB" altLang="en-US" dirty="0" err="1" smtClean="0"/>
                <a:t>Trp</a:t>
              </a:r>
              <a:endParaRPr lang="en-GB" altLang="en-US" dirty="0" smtClean="0"/>
            </a:p>
            <a:p>
              <a:r>
                <a:rPr lang="en-GB" altLang="en-US" dirty="0" smtClean="0"/>
                <a:t>Legumes                                        x         </a:t>
              </a:r>
              <a:r>
                <a:rPr lang="en-GB" altLang="en-US" dirty="0" err="1" smtClean="0"/>
                <a:t>x</a:t>
              </a:r>
              <a:endParaRPr lang="en-GB" altLang="en-US" dirty="0" smtClean="0"/>
            </a:p>
            <a:p>
              <a:r>
                <a:rPr lang="en-GB" altLang="en-US" dirty="0" smtClean="0"/>
                <a:t>Cereals            x            </a:t>
              </a:r>
              <a:r>
                <a:rPr lang="en-GB" altLang="en-US" dirty="0" smtClean="0"/>
                <a:t>  </a:t>
              </a:r>
              <a:r>
                <a:rPr lang="en-GB" altLang="en-US" dirty="0" err="1" smtClean="0"/>
                <a:t>x</a:t>
              </a:r>
              <a:r>
                <a:rPr lang="en-GB" altLang="en-US" dirty="0" smtClean="0"/>
                <a:t>                                </a:t>
              </a:r>
              <a:endParaRPr lang="en-GB" altLang="en-US" dirty="0" smtClean="0"/>
            </a:p>
            <a:p>
              <a:r>
                <a:rPr lang="en-GB" altLang="en-US" dirty="0" smtClean="0"/>
                <a:t>Combined                          </a:t>
              </a:r>
            </a:p>
          </p:txBody>
        </p:sp>
        <p:sp>
          <p:nvSpPr>
            <p:cNvPr id="7" name="Smiley Face 6"/>
            <p:cNvSpPr/>
            <p:nvPr/>
          </p:nvSpPr>
          <p:spPr>
            <a:xfrm>
              <a:off x="3342218" y="3466157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Smiley Face 7"/>
            <p:cNvSpPr/>
            <p:nvPr/>
          </p:nvSpPr>
          <p:spPr>
            <a:xfrm>
              <a:off x="5070380" y="3466157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" name="Smiley Face 8"/>
            <p:cNvSpPr/>
            <p:nvPr/>
          </p:nvSpPr>
          <p:spPr>
            <a:xfrm>
              <a:off x="6574897" y="3784071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7887788" y="3784072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" name="Smiley Face 10"/>
            <p:cNvSpPr/>
            <p:nvPr/>
          </p:nvSpPr>
          <p:spPr>
            <a:xfrm>
              <a:off x="3293667" y="4420244"/>
              <a:ext cx="438150" cy="260350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" name="Smiley Face 11"/>
            <p:cNvSpPr/>
            <p:nvPr/>
          </p:nvSpPr>
          <p:spPr>
            <a:xfrm>
              <a:off x="4952363" y="4420244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" name="Smiley Face 12"/>
            <p:cNvSpPr/>
            <p:nvPr/>
          </p:nvSpPr>
          <p:spPr>
            <a:xfrm>
              <a:off x="6574897" y="4443263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" name="Smiley Face 13"/>
            <p:cNvSpPr/>
            <p:nvPr/>
          </p:nvSpPr>
          <p:spPr>
            <a:xfrm>
              <a:off x="7887789" y="4430904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5" name="AutoShape 4" descr="Image result for complete and incomplete protei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10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1361</TotalTime>
  <Words>1193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Vesela</cp:lastModifiedBy>
  <cp:revision>61</cp:revision>
  <dcterms:created xsi:type="dcterms:W3CDTF">2015-06-30T09:00:56Z</dcterms:created>
  <dcterms:modified xsi:type="dcterms:W3CDTF">2018-12-12T08:52:29Z</dcterms:modified>
</cp:coreProperties>
</file>