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5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7.wmf"/><Relationship Id="rId1" Type="http://schemas.openxmlformats.org/officeDocument/2006/relationships/image" Target="../media/image6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21DECFA-22EB-4A16-A197-A837E2DC231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C6DA6-6667-4794-A7DE-80E71CFE16D1}" type="datetimeFigureOut">
              <a:rPr lang="el-GR" smtClean="0"/>
              <a:t>21/4/2014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405A4-C42B-4108-910B-343E1AADD686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3.png"/><Relationship Id="rId5" Type="http://schemas.openxmlformats.org/officeDocument/2006/relationships/package" Target="../embeddings/____________Microsoft_Office_Word2.docx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Microsoft_Office_Word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e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.bin"/><Relationship Id="rId4" Type="http://schemas.openxmlformats.org/officeDocument/2006/relationships/oleObject" Target="../embeddings/___________________Microsoft_Office_Excel_97-20031.xls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___________________Microsoft_Office_Excel_97-20032.xls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_________Microsoft_Office_Excel_97-20033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l-GR" sz="2800" b="1" dirty="0">
                <a:solidFill>
                  <a:srgbClr val="FF0000"/>
                </a:solidFill>
              </a:rPr>
              <a:t>Έλεγχος του μοντέλου </a:t>
            </a:r>
            <a:r>
              <a:rPr lang="el-GR" sz="1400" b="1" dirty="0"/>
              <a:t/>
            </a:r>
            <a:br>
              <a:rPr lang="el-GR" sz="1400" b="1" dirty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9144000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57288" y="0"/>
            <a:ext cx="10858576" cy="728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0"/>
            <a:ext cx="8723982" cy="1857364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1733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2857496"/>
            <a:ext cx="8215370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285728"/>
            <a:ext cx="8643998" cy="2214578"/>
          </a:xfrm>
          <a:prstGeom prst="rect">
            <a:avLst/>
          </a:prstGeom>
          <a:noFill/>
        </p:spPr>
      </p:pic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214686"/>
            <a:ext cx="9062256" cy="928694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1974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0" y="4357694"/>
          <a:ext cx="9144000" cy="1071570"/>
        </p:xfrm>
        <a:graphic>
          <a:graphicData uri="http://schemas.openxmlformats.org/presentationml/2006/ole">
            <p:oleObj spid="_x0000_s26630" name="Έγγραφο" r:id="rId5" imgW="5283160" imgH="575116" progId="Word.Document.12">
              <p:embed/>
            </p:oleObj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5786453"/>
            <a:ext cx="7500990" cy="7095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500041"/>
            <a:ext cx="6858048" cy="428629"/>
          </a:xfrm>
          <a:prstGeom prst="rect">
            <a:avLst/>
          </a:prstGeom>
          <a:noFill/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3" y="1571612"/>
            <a:ext cx="8817495" cy="428628"/>
          </a:xfrm>
          <a:prstGeom prst="rect">
            <a:avLst/>
          </a:prstGeom>
          <a:noFill/>
        </p:spPr>
      </p:pic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19" y="2643182"/>
            <a:ext cx="7148643" cy="857256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908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1587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2419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143380"/>
            <a:ext cx="6500859" cy="500066"/>
          </a:xfrm>
          <a:prstGeom prst="rect">
            <a:avLst/>
          </a:prstGeom>
          <a:noFill/>
        </p:spPr>
      </p:pic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908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8501090" cy="1576612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147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357430"/>
            <a:ext cx="8715404" cy="1530092"/>
          </a:xfrm>
          <a:prstGeom prst="rect">
            <a:avLst/>
          </a:prstGeom>
          <a:noFill/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147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572008"/>
            <a:ext cx="928690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84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86256"/>
            <a:ext cx="9144000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4 - Ευθύγραμμο βέλος σύνδεσης"/>
          <p:cNvCxnSpPr/>
          <p:nvPr/>
        </p:nvCxnSpPr>
        <p:spPr>
          <a:xfrm rot="16200000" flipV="1">
            <a:off x="1928794" y="3214686"/>
            <a:ext cx="385765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1571612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Το τρίτο μέγεθος που υπολείπεται για να υπολογισθούν τα διαστήματα εμπιστοσύνης των </a:t>
            </a:r>
            <a:r>
              <a:rPr lang="el-GR" sz="2800" dirty="0" smtClean="0"/>
              <a:t>συντελεστών  </a:t>
            </a:r>
            <a:r>
              <a:rPr lang="el-GR" sz="2800" dirty="0"/>
              <a:t>είναι τα τυπικά σφάλματα των εκτιμήσεων τους. </a:t>
            </a: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1571611"/>
            <a:ext cx="3357586" cy="1288039"/>
          </a:xfrm>
          <a:prstGeom prst="rect">
            <a:avLst/>
          </a:prstGeom>
          <a:noFill/>
        </p:spPr>
      </p:pic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500438"/>
            <a:ext cx="3812702" cy="1357322"/>
          </a:xfrm>
          <a:prstGeom prst="rect">
            <a:avLst/>
          </a:prstGeom>
          <a:noFill/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1327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189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5429264"/>
            <a:ext cx="9144064" cy="967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7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21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algn="just"/>
            <a:r>
              <a:rPr lang="el-GR" dirty="0"/>
              <a:t>Η αξιοπιστία αφορά στ</a:t>
            </a:r>
            <a:r>
              <a:rPr lang="en-US" dirty="0"/>
              <a:t>o</a:t>
            </a:r>
            <a:r>
              <a:rPr lang="el-GR" dirty="0"/>
              <a:t>ν έλεγχο των υποθέσεων του Κλασσικού Γραμμικού Μοντέλου Παλινδρόμησης που υιοθετήθηκαν για την τυχαία </a:t>
            </a:r>
            <a:r>
              <a:rPr lang="el-GR" dirty="0" smtClean="0"/>
              <a:t>μεταβλητή </a:t>
            </a:r>
            <a:r>
              <a:rPr lang="en-US" b="1" dirty="0" smtClean="0">
                <a:solidFill>
                  <a:srgbClr val="FF0000"/>
                </a:solidFill>
              </a:rPr>
              <a:t>u</a:t>
            </a:r>
            <a:r>
              <a:rPr lang="el-GR" dirty="0" smtClean="0"/>
              <a:t>.</a:t>
            </a:r>
            <a:r>
              <a:rPr lang="el-GR" baseline="-25000" dirty="0" smtClean="0"/>
              <a:t> </a:t>
            </a:r>
            <a:endParaRPr lang="en-US" baseline="-25000" dirty="0" smtClean="0"/>
          </a:p>
          <a:p>
            <a:pPr lvl="1" algn="just"/>
            <a:r>
              <a:rPr lang="el-GR" dirty="0" smtClean="0"/>
              <a:t>Συγκεκριμένα</a:t>
            </a:r>
            <a:r>
              <a:rPr lang="el-GR" dirty="0"/>
              <a:t>, κατά τη διαδικασία εκτίμησης υποθέσαμε ότι οι τυχαίες μεταβλητές </a:t>
            </a:r>
            <a:r>
              <a:rPr lang="en-US" dirty="0" smtClean="0"/>
              <a:t>– </a:t>
            </a:r>
            <a:r>
              <a:rPr lang="el-GR" dirty="0" smtClean="0"/>
              <a:t>οι </a:t>
            </a:r>
            <a:r>
              <a:rPr lang="el-GR" dirty="0" err="1" smtClean="0"/>
              <a:t>διαταρακτικοί</a:t>
            </a:r>
            <a:r>
              <a:rPr lang="el-GR" dirty="0" smtClean="0"/>
              <a:t> όροι -  </a:t>
            </a:r>
            <a:r>
              <a:rPr lang="el-GR" dirty="0"/>
              <a:t>είναι </a:t>
            </a:r>
            <a:r>
              <a:rPr lang="el-GR" b="1" i="1" dirty="0">
                <a:solidFill>
                  <a:srgbClr val="0070C0"/>
                </a:solidFill>
              </a:rPr>
              <a:t>ανεξάρτητες</a:t>
            </a:r>
            <a:r>
              <a:rPr lang="el-GR" dirty="0"/>
              <a:t> και </a:t>
            </a:r>
            <a:r>
              <a:rPr lang="el-GR" b="1" i="1" dirty="0">
                <a:solidFill>
                  <a:srgbClr val="0070C0"/>
                </a:solidFill>
              </a:rPr>
              <a:t>κανονικές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el-GR" b="1" i="1" dirty="0">
                <a:solidFill>
                  <a:srgbClr val="0070C0"/>
                </a:solidFill>
              </a:rPr>
              <a:t>τυχαίες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el-GR" b="1" i="1" dirty="0">
                <a:solidFill>
                  <a:srgbClr val="0070C0"/>
                </a:solidFill>
              </a:rPr>
              <a:t>μεταβλητές</a:t>
            </a:r>
            <a:r>
              <a:rPr lang="el-GR" dirty="0"/>
              <a:t> με </a:t>
            </a:r>
            <a:r>
              <a:rPr lang="el-GR" b="1" dirty="0">
                <a:solidFill>
                  <a:srgbClr val="0070C0"/>
                </a:solidFill>
              </a:rPr>
              <a:t>μέση τιμή μηδέν </a:t>
            </a:r>
            <a:r>
              <a:rPr lang="el-GR" dirty="0"/>
              <a:t>και </a:t>
            </a:r>
            <a:r>
              <a:rPr lang="el-GR" b="1" dirty="0">
                <a:solidFill>
                  <a:srgbClr val="0070C0"/>
                </a:solidFill>
              </a:rPr>
              <a:t>διακύμανση </a:t>
            </a:r>
            <a:r>
              <a:rPr lang="el-GR" b="1" dirty="0" smtClean="0">
                <a:solidFill>
                  <a:srgbClr val="0070C0"/>
                </a:solidFill>
              </a:rPr>
              <a:t>σ</a:t>
            </a:r>
            <a:r>
              <a:rPr lang="el-GR" b="1" baseline="30000" dirty="0" smtClean="0">
                <a:solidFill>
                  <a:srgbClr val="0070C0"/>
                </a:solidFill>
              </a:rPr>
              <a:t>2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214818"/>
            <a:ext cx="5929354" cy="681772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428604"/>
            <a:ext cx="8001056" cy="1273524"/>
          </a:xfrm>
          <a:prstGeom prst="rect">
            <a:avLst/>
          </a:prstGeom>
          <a:noFill/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2143116"/>
            <a:ext cx="7143800" cy="1237408"/>
          </a:xfrm>
          <a:prstGeom prst="rect">
            <a:avLst/>
          </a:prstGeom>
          <a:noFill/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4143380"/>
            <a:ext cx="8286808" cy="1063254"/>
          </a:xfrm>
          <a:prstGeom prst="rect">
            <a:avLst/>
          </a:prstGeom>
          <a:noFill/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6000768"/>
            <a:ext cx="5286412" cy="621931"/>
          </a:xfrm>
          <a:prstGeom prst="rect">
            <a:avLst/>
          </a:prstGeom>
          <a:noFill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0" y="1301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191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0" y="214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285727"/>
            <a:ext cx="5929354" cy="693233"/>
          </a:xfrm>
          <a:prstGeom prst="rect">
            <a:avLst/>
          </a:prstGeom>
          <a:noFill/>
        </p:spPr>
      </p:pic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1357298"/>
            <a:ext cx="6657129" cy="428628"/>
          </a:xfrm>
          <a:prstGeom prst="rect">
            <a:avLst/>
          </a:prstGeom>
          <a:noFill/>
        </p:spPr>
      </p:pic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2143115"/>
            <a:ext cx="3500462" cy="520999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984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1187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3802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071942"/>
            <a:ext cx="6286544" cy="733170"/>
          </a:xfrm>
          <a:prstGeom prst="rect">
            <a:avLst/>
          </a:prstGeom>
          <a:noFill/>
        </p:spPr>
      </p:pic>
      <p:pic>
        <p:nvPicPr>
          <p:cNvPr id="33801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5286388"/>
            <a:ext cx="7018784" cy="428628"/>
          </a:xfrm>
          <a:prstGeom prst="rect">
            <a:avLst/>
          </a:prstGeom>
          <a:noFill/>
        </p:spPr>
      </p:pic>
      <p:pic>
        <p:nvPicPr>
          <p:cNvPr id="33800" name="Picture 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6143643"/>
            <a:ext cx="2857520" cy="415639"/>
          </a:xfrm>
          <a:prstGeom prst="rect">
            <a:avLst/>
          </a:prstGeom>
          <a:noFill/>
        </p:spPr>
      </p:pic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984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0" y="1187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9644130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81531"/>
            <a:ext cx="9286908" cy="2176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9001156" cy="6072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6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7214"/>
            <a:ext cx="9144064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7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3446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58346" cy="4786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72008"/>
            <a:ext cx="914400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900115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357562"/>
            <a:ext cx="9001156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0" y="285728"/>
          <a:ext cx="9144000" cy="2357454"/>
        </p:xfrm>
        <a:graphic>
          <a:graphicData uri="http://schemas.openxmlformats.org/presentationml/2006/ole">
            <p:oleObj spid="_x0000_s15362" name="Έγγραφο" r:id="rId3" imgW="5283160" imgH="1212250" progId="Word.Document.12">
              <p:embed/>
            </p:oleObj>
          </a:graphicData>
        </a:graphic>
      </p:graphicFrame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714620"/>
            <a:ext cx="4375095" cy="785818"/>
          </a:xfrm>
          <a:prstGeom prst="rect">
            <a:avLst/>
          </a:prstGeom>
          <a:noFill/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20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714752"/>
            <a:ext cx="4332618" cy="785818"/>
          </a:xfrm>
          <a:prstGeom prst="rect">
            <a:avLst/>
          </a:prstGeom>
          <a:noFill/>
        </p:spPr>
      </p:pic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920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929198"/>
            <a:ext cx="6215106" cy="1458046"/>
          </a:xfrm>
          <a:prstGeom prst="rect">
            <a:avLst/>
          </a:prstGeom>
          <a:noFill/>
        </p:spPr>
      </p:pic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57288" y="0"/>
            <a:ext cx="11287204" cy="70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2978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92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42966"/>
            <a:ext cx="9429784" cy="7500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5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072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11 - Δεξιό βέλος"/>
          <p:cNvSpPr/>
          <p:nvPr/>
        </p:nvSpPr>
        <p:spPr>
          <a:xfrm>
            <a:off x="7929586" y="635795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286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4114800" cy="4114800"/>
          </a:xfrm>
        </p:spPr>
        <p:txBody>
          <a:bodyPr/>
          <a:lstStyle/>
          <a:p>
            <a:pPr algn="just"/>
            <a:r>
              <a:rPr lang="el-GR" sz="2800">
                <a:latin typeface="Bookman Old Style" pitchFamily="18" charset="0"/>
                <a:cs typeface="Tahoma" pitchFamily="34" charset="0"/>
              </a:rPr>
              <a:t>Να γίνει ο έλεγχος της υπόθεσης </a:t>
            </a:r>
            <a:endParaRPr lang="el-GR" sz="2800">
              <a:latin typeface="Bookman Old Style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l-GR" sz="2800">
              <a:latin typeface="Bookman Old Style" pitchFamily="18" charset="0"/>
              <a:cs typeface="Times New Roman" pitchFamily="18" charset="0"/>
            </a:endParaRPr>
          </a:p>
          <a:p>
            <a:pPr algn="just"/>
            <a:r>
              <a:rPr lang="el-GR" sz="2800">
                <a:latin typeface="Bookman Old Style" pitchFamily="18" charset="0"/>
                <a:cs typeface="Tahoma" pitchFamily="34" charset="0"/>
              </a:rPr>
              <a:t>H</a:t>
            </a:r>
            <a:r>
              <a:rPr lang="el-GR" sz="2800" baseline="-30000">
                <a:latin typeface="Bookman Old Style" pitchFamily="18" charset="0"/>
                <a:cs typeface="Tahoma" pitchFamily="34" charset="0"/>
              </a:rPr>
              <a:t>0</a:t>
            </a:r>
            <a:r>
              <a:rPr lang="el-GR" sz="2800">
                <a:latin typeface="Bookman Old Style" pitchFamily="18" charset="0"/>
                <a:cs typeface="Tahoma" pitchFamily="34" charset="0"/>
              </a:rPr>
              <a:t>:</a:t>
            </a:r>
            <a:r>
              <a:rPr lang="en-US" sz="2800">
                <a:latin typeface="Bookman Old Style" pitchFamily="18" charset="0"/>
                <a:cs typeface="Tahoma" pitchFamily="34" charset="0"/>
              </a:rPr>
              <a:t>b</a:t>
            </a:r>
            <a:r>
              <a:rPr lang="el-GR" sz="2800" baseline="-30000">
                <a:latin typeface="Bookman Old Style" pitchFamily="18" charset="0"/>
                <a:cs typeface="Tahoma" pitchFamily="34" charset="0"/>
              </a:rPr>
              <a:t>1</a:t>
            </a:r>
            <a:r>
              <a:rPr lang="el-GR" sz="2800">
                <a:latin typeface="Bookman Old Style" pitchFamily="18" charset="0"/>
                <a:cs typeface="Tahoma" pitchFamily="34" charset="0"/>
              </a:rPr>
              <a:t>=0</a:t>
            </a:r>
            <a:endParaRPr lang="el-GR" sz="2800">
              <a:latin typeface="Bookman Old Style" pitchFamily="18" charset="0"/>
              <a:cs typeface="Times New Roman" pitchFamily="18" charset="0"/>
            </a:endParaRPr>
          </a:p>
          <a:p>
            <a:pPr algn="just"/>
            <a:r>
              <a:rPr lang="el-GR" sz="2800">
                <a:latin typeface="Bookman Old Style" pitchFamily="18" charset="0"/>
                <a:cs typeface="Tahoma" pitchFamily="34" charset="0"/>
              </a:rPr>
              <a:t>H</a:t>
            </a:r>
            <a:r>
              <a:rPr lang="el-GR" sz="2800" baseline="-30000">
                <a:latin typeface="Bookman Old Style" pitchFamily="18" charset="0"/>
                <a:cs typeface="Tahoma" pitchFamily="34" charset="0"/>
              </a:rPr>
              <a:t>ε</a:t>
            </a:r>
            <a:r>
              <a:rPr lang="el-GR" sz="2800">
                <a:latin typeface="Bookman Old Style" pitchFamily="18" charset="0"/>
                <a:cs typeface="Tahoma" pitchFamily="34" charset="0"/>
              </a:rPr>
              <a:t>:</a:t>
            </a:r>
            <a:r>
              <a:rPr lang="en-US" sz="2800">
                <a:latin typeface="Bookman Old Style" pitchFamily="18" charset="0"/>
                <a:cs typeface="Tahoma" pitchFamily="34" charset="0"/>
              </a:rPr>
              <a:t>b</a:t>
            </a:r>
            <a:r>
              <a:rPr lang="el-GR" sz="2800" baseline="-30000">
                <a:latin typeface="Bookman Old Style" pitchFamily="18" charset="0"/>
                <a:cs typeface="Tahoma" pitchFamily="34" charset="0"/>
              </a:rPr>
              <a:t>1</a:t>
            </a:r>
            <a:r>
              <a:rPr lang="el-GR" sz="2800">
                <a:latin typeface="Bookman Old Style" pitchFamily="18" charset="0"/>
                <a:cs typeface="Tahoma" pitchFamily="34" charset="0"/>
              </a:rPr>
              <a:t>≠ 0</a:t>
            </a:r>
            <a:endParaRPr lang="el-GR" sz="2800">
              <a:latin typeface="Bookman Old Style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l-GR" sz="2800">
                <a:latin typeface="Bookman Old Style" pitchFamily="18" charset="0"/>
                <a:cs typeface="Tahoma" pitchFamily="34" charset="0"/>
              </a:rPr>
              <a:t> </a:t>
            </a:r>
            <a:endParaRPr lang="el-GR" sz="2800">
              <a:latin typeface="Bookman Old Style" pitchFamily="18" charset="0"/>
              <a:cs typeface="Times New Roman" pitchFamily="18" charset="0"/>
            </a:endParaRPr>
          </a:p>
          <a:p>
            <a:pPr algn="just"/>
            <a:r>
              <a:rPr lang="el-GR" sz="2800">
                <a:cs typeface="Times New Roman" pitchFamily="18" charset="0"/>
              </a:rPr>
              <a:t>επίπεδο σημαντικότητας α=0.05 </a:t>
            </a:r>
          </a:p>
        </p:txBody>
      </p:sp>
      <p:graphicFrame>
        <p:nvGraphicFramePr>
          <p:cNvPr id="179200" name="Object 0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724400" y="1295400"/>
          <a:ext cx="3810000" cy="3071813"/>
        </p:xfrm>
        <a:graphic>
          <a:graphicData uri="http://schemas.openxmlformats.org/presentationml/2006/ole">
            <p:oleObj spid="_x0000_s49154" name="Φύλλο εργασίας" r:id="rId4" imgW="1228954" imgH="990975" progId="Excel.Sheet.8">
              <p:embed/>
            </p:oleObj>
          </a:graphicData>
        </a:graphic>
      </p:graphicFrame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l-GR" sz="2800">
                <a:cs typeface="Times New Roman" pitchFamily="18" charset="0"/>
              </a:rPr>
              <a:t>Έστω πάλι τα δεδομένα με εκτιμούμενη εξίσωση ευθείας την </a:t>
            </a:r>
          </a:p>
        </p:txBody>
      </p:sp>
      <p:graphicFrame>
        <p:nvGraphicFramePr>
          <p:cNvPr id="179201" name="Object 1"/>
          <p:cNvGraphicFramePr>
            <a:graphicFrameLocks noChangeAspect="1"/>
          </p:cNvGraphicFramePr>
          <p:nvPr/>
        </p:nvGraphicFramePr>
        <p:xfrm>
          <a:off x="1066800" y="381000"/>
          <a:ext cx="1905000" cy="609600"/>
        </p:xfrm>
        <a:graphic>
          <a:graphicData uri="http://schemas.openxmlformats.org/presentationml/2006/ole">
            <p:oleObj spid="_x0000_s49155" name="Εξίσωση" r:id="rId5" imgW="952200" imgH="30456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5105400" cy="2590800"/>
          </a:xfrm>
        </p:spPr>
        <p:txBody>
          <a:bodyPr>
            <a:normAutofit fontScale="92500"/>
          </a:bodyPr>
          <a:lstStyle/>
          <a:p>
            <a:pPr algn="just"/>
            <a:r>
              <a:rPr lang="el-GR" sz="2400" u="sng">
                <a:latin typeface="Bookman Old Style" pitchFamily="18" charset="0"/>
                <a:cs typeface="Tahoma" pitchFamily="34" charset="0"/>
              </a:rPr>
              <a:t>Το κριτήριο αποφάσεως</a:t>
            </a:r>
            <a:endParaRPr lang="el-GR" sz="2400">
              <a:latin typeface="Bookman Old Style" pitchFamily="18" charset="0"/>
              <a:cs typeface="Times New Roman" pitchFamily="18" charset="0"/>
            </a:endParaRPr>
          </a:p>
          <a:p>
            <a:pPr algn="just"/>
            <a:r>
              <a:rPr lang="el-GR" sz="2400">
                <a:latin typeface="Bookman Old Style" pitchFamily="18" charset="0"/>
                <a:cs typeface="Tahoma" pitchFamily="34" charset="0"/>
              </a:rPr>
              <a:t>Απορρίπτουμε την Η</a:t>
            </a:r>
            <a:r>
              <a:rPr lang="el-GR" sz="2400" baseline="-30000">
                <a:latin typeface="Bookman Old Style" pitchFamily="18" charset="0"/>
                <a:cs typeface="Tahoma" pitchFamily="34" charset="0"/>
              </a:rPr>
              <a:t>0</a:t>
            </a:r>
            <a:r>
              <a:rPr lang="el-GR" sz="2400">
                <a:latin typeface="Bookman Old Style" pitchFamily="18" charset="0"/>
                <a:cs typeface="Tahoma" pitchFamily="34" charset="0"/>
              </a:rPr>
              <a:t> στο επίπεδο σημαντικότητας 0,05 εάν</a:t>
            </a:r>
            <a:endParaRPr lang="el-GR" sz="2400">
              <a:latin typeface="Bookman Old Style" pitchFamily="18" charset="0"/>
              <a:cs typeface="Times New Roman" pitchFamily="18" charset="0"/>
            </a:endParaRPr>
          </a:p>
          <a:p>
            <a:pPr algn="just"/>
            <a:r>
              <a:rPr lang="en-US" sz="2400">
                <a:latin typeface="Bookman Old Style" pitchFamily="18" charset="0"/>
                <a:cs typeface="Tahoma" pitchFamily="34" charset="0"/>
              </a:rPr>
              <a:t>t</a:t>
            </a:r>
            <a:r>
              <a:rPr lang="el-GR" sz="2400">
                <a:latin typeface="Bookman Old Style" pitchFamily="18" charset="0"/>
                <a:cs typeface="Tahoma" pitchFamily="34" charset="0"/>
              </a:rPr>
              <a:t>&lt;-</a:t>
            </a:r>
            <a:r>
              <a:rPr lang="en-US" sz="2400">
                <a:latin typeface="Bookman Old Style" pitchFamily="18" charset="0"/>
                <a:cs typeface="Tahoma" pitchFamily="34" charset="0"/>
              </a:rPr>
              <a:t>t</a:t>
            </a:r>
            <a:r>
              <a:rPr lang="el-GR" sz="2400" baseline="-30000">
                <a:latin typeface="Bookman Old Style" pitchFamily="18" charset="0"/>
                <a:cs typeface="Tahoma" pitchFamily="34" charset="0"/>
              </a:rPr>
              <a:t>0,025</a:t>
            </a:r>
            <a:r>
              <a:rPr lang="en-US" sz="2400" baseline="-30000">
                <a:latin typeface="Bookman Old Style" pitchFamily="18" charset="0"/>
                <a:cs typeface="Tahoma" pitchFamily="34" charset="0"/>
              </a:rPr>
              <a:t>=</a:t>
            </a:r>
            <a:r>
              <a:rPr lang="el-GR" sz="2400" baseline="-30000">
                <a:latin typeface="Bookman Old Style" pitchFamily="18" charset="0"/>
                <a:cs typeface="Tahoma" pitchFamily="34" charset="0"/>
              </a:rPr>
              <a:t>α/2=0,05/2    </a:t>
            </a:r>
            <a:r>
              <a:rPr lang="el-GR" sz="2400">
                <a:latin typeface="Bookman Old Style" pitchFamily="18" charset="0"/>
                <a:cs typeface="Tahoma" pitchFamily="34" charset="0"/>
              </a:rPr>
              <a:t>ή</a:t>
            </a:r>
            <a:endParaRPr lang="el-GR" sz="2400">
              <a:latin typeface="Bookman Old Style" pitchFamily="18" charset="0"/>
              <a:cs typeface="Times New Roman" pitchFamily="18" charset="0"/>
            </a:endParaRPr>
          </a:p>
          <a:p>
            <a:r>
              <a:rPr lang="en-US" sz="2400">
                <a:latin typeface="Bookman Old Style" pitchFamily="18" charset="0"/>
                <a:cs typeface="Tahoma" pitchFamily="34" charset="0"/>
              </a:rPr>
              <a:t>t</a:t>
            </a:r>
            <a:r>
              <a:rPr lang="el-GR" sz="2400">
                <a:latin typeface="Bookman Old Style" pitchFamily="18" charset="0"/>
                <a:cs typeface="Tahoma" pitchFamily="34" charset="0"/>
              </a:rPr>
              <a:t>&gt;</a:t>
            </a:r>
            <a:r>
              <a:rPr lang="en-US" sz="2400">
                <a:latin typeface="Bookman Old Style" pitchFamily="18" charset="0"/>
                <a:cs typeface="Tahoma" pitchFamily="34" charset="0"/>
              </a:rPr>
              <a:t>t</a:t>
            </a:r>
            <a:r>
              <a:rPr lang="el-GR" sz="2400" baseline="-30000">
                <a:latin typeface="Bookman Old Style" pitchFamily="18" charset="0"/>
                <a:cs typeface="Tahoma" pitchFamily="34" charset="0"/>
              </a:rPr>
              <a:t>0,025    </a:t>
            </a:r>
            <a:r>
              <a:rPr lang="el-GR" sz="2400">
                <a:latin typeface="Bookman Old Style" pitchFamily="18" charset="0"/>
                <a:cs typeface="Tahoma" pitchFamily="34" charset="0"/>
              </a:rPr>
              <a:t> με </a:t>
            </a:r>
            <a:r>
              <a:rPr lang="en-US" sz="2400">
                <a:latin typeface="Bookman Old Style" pitchFamily="18" charset="0"/>
                <a:cs typeface="Tahoma" pitchFamily="34" charset="0"/>
              </a:rPr>
              <a:t>n</a:t>
            </a:r>
            <a:r>
              <a:rPr lang="el-GR" sz="2400">
                <a:latin typeface="Bookman Old Style" pitchFamily="18" charset="0"/>
                <a:cs typeface="Tahoma" pitchFamily="34" charset="0"/>
              </a:rPr>
              <a:t>-2=5-2=3  βαθμούς ελευθερίας</a:t>
            </a:r>
            <a:endParaRPr lang="el-GR" sz="2400"/>
          </a:p>
        </p:txBody>
      </p:sp>
      <p:graphicFrame>
        <p:nvGraphicFramePr>
          <p:cNvPr id="180224" name="Object 0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105400" y="1568450"/>
          <a:ext cx="3810000" cy="2136775"/>
        </p:xfrm>
        <a:graphic>
          <a:graphicData uri="http://schemas.openxmlformats.org/presentationml/2006/ole">
            <p:oleObj spid="_x0000_s50178" name="Φύλλο εργασίας" r:id="rId4" imgW="1171877" imgH="657647" progId="Excel.Sheet.8">
              <p:embed/>
            </p:oleObj>
          </a:graphicData>
        </a:graphic>
      </p:graphicFrame>
      <p:graphicFrame>
        <p:nvGraphicFramePr>
          <p:cNvPr id="180225" name="Object 1"/>
          <p:cNvGraphicFramePr>
            <a:graphicFrameLocks noChangeAspect="1"/>
          </p:cNvGraphicFramePr>
          <p:nvPr/>
        </p:nvGraphicFramePr>
        <p:xfrm>
          <a:off x="457200" y="152400"/>
          <a:ext cx="3886200" cy="1295400"/>
        </p:xfrm>
        <a:graphic>
          <a:graphicData uri="http://schemas.openxmlformats.org/presentationml/2006/ole">
            <p:oleObj spid="_x0000_s50179" name="Εξίσωση" r:id="rId5" imgW="1803240" imgH="609480" progId="Equation.3">
              <p:embed/>
            </p:oleObj>
          </a:graphicData>
        </a:graphic>
      </p:graphicFrame>
      <p:sp>
        <p:nvSpPr>
          <p:cNvPr id="174086" name="Text Box 6"/>
          <p:cNvSpPr txBox="1">
            <a:spLocks noChangeArrowheads="1"/>
          </p:cNvSpPr>
          <p:nvPr/>
        </p:nvSpPr>
        <p:spPr bwMode="auto">
          <a:xfrm>
            <a:off x="4403725" y="574675"/>
            <a:ext cx="73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/>
              <a:t>=4,6</a:t>
            </a:r>
          </a:p>
        </p:txBody>
      </p:sp>
      <p:graphicFrame>
        <p:nvGraphicFramePr>
          <p:cNvPr id="180226" name="Object 2"/>
          <p:cNvGraphicFramePr>
            <a:graphicFrameLocks noChangeAspect="1"/>
          </p:cNvGraphicFramePr>
          <p:nvPr/>
        </p:nvGraphicFramePr>
        <p:xfrm>
          <a:off x="6248400" y="381000"/>
          <a:ext cx="1676400" cy="609600"/>
        </p:xfrm>
        <a:graphic>
          <a:graphicData uri="http://schemas.openxmlformats.org/presentationml/2006/ole">
            <p:oleObj spid="_x0000_s50180" name="Εξίσωση" r:id="rId6" imgW="952200" imgH="304560" progId="Equation.3">
              <p:embed/>
            </p:oleObj>
          </a:graphicData>
        </a:graphic>
      </p:graphicFrame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0" y="4197350"/>
            <a:ext cx="9144000" cy="266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l-GR" dirty="0">
                <a:latin typeface="Bookman Old Style" pitchFamily="18" charset="0"/>
                <a:cs typeface="Tahoma" pitchFamily="34" charset="0"/>
              </a:rPr>
              <a:t>Η κριτική τιμή του </a:t>
            </a:r>
            <a:r>
              <a:rPr lang="en-US" dirty="0">
                <a:latin typeface="Bookman Old Style" pitchFamily="18" charset="0"/>
                <a:cs typeface="Tahoma" pitchFamily="34" charset="0"/>
              </a:rPr>
              <a:t>t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 με 3 βαθμούς ελευθερίας και  0,025 είναι (από τον πίνακα) </a:t>
            </a:r>
            <a:r>
              <a:rPr lang="en-US" dirty="0">
                <a:latin typeface="Bookman Old Style" pitchFamily="18" charset="0"/>
                <a:cs typeface="Tahoma" pitchFamily="34" charset="0"/>
              </a:rPr>
              <a:t>t</a:t>
            </a:r>
            <a:r>
              <a:rPr lang="el-GR" baseline="-30000" dirty="0">
                <a:latin typeface="Bookman Old Style" pitchFamily="18" charset="0"/>
                <a:cs typeface="Tahoma" pitchFamily="34" charset="0"/>
              </a:rPr>
              <a:t>0,025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 = 3,182</a:t>
            </a:r>
            <a:endParaRPr lang="el-GR" dirty="0">
              <a:latin typeface="Bookman Old Style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l-GR" dirty="0">
                <a:latin typeface="Bookman Old Style" pitchFamily="18" charset="0"/>
                <a:cs typeface="Tahoma" pitchFamily="34" charset="0"/>
              </a:rPr>
              <a:t>Άρα με </a:t>
            </a:r>
            <a:r>
              <a:rPr lang="en-US" dirty="0">
                <a:latin typeface="Bookman Old Style" pitchFamily="18" charset="0"/>
                <a:cs typeface="Tahoma" pitchFamily="34" charset="0"/>
              </a:rPr>
              <a:t>t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 = 4,6 &gt;3,182 απορρίπτουμε  την βασική υπόθεση </a:t>
            </a:r>
            <a:r>
              <a:rPr lang="en-US" dirty="0">
                <a:latin typeface="Bookman Old Style" pitchFamily="18" charset="0"/>
                <a:cs typeface="Tahoma" pitchFamily="34" charset="0"/>
              </a:rPr>
              <a:t>H</a:t>
            </a:r>
            <a:r>
              <a:rPr lang="el-GR" baseline="-30000" dirty="0">
                <a:latin typeface="Bookman Old Style" pitchFamily="18" charset="0"/>
                <a:cs typeface="Tahoma" pitchFamily="34" charset="0"/>
              </a:rPr>
              <a:t>0 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 ότι </a:t>
            </a:r>
            <a:r>
              <a:rPr lang="en-US" dirty="0">
                <a:latin typeface="Bookman Old Style" pitchFamily="18" charset="0"/>
                <a:cs typeface="Tahoma" pitchFamily="34" charset="0"/>
              </a:rPr>
              <a:t>b</a:t>
            </a:r>
            <a:r>
              <a:rPr lang="el-GR" baseline="-30000" dirty="0">
                <a:latin typeface="Bookman Old Style" pitchFamily="18" charset="0"/>
                <a:cs typeface="Tahoma" pitchFamily="34" charset="0"/>
              </a:rPr>
              <a:t>1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=0</a:t>
            </a:r>
            <a:endParaRPr lang="el-GR" dirty="0"/>
          </a:p>
        </p:txBody>
      </p:sp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130" name="Object 2"/>
          <p:cNvGraphicFramePr>
            <a:graphicFrameLocks noChangeAspect="1"/>
          </p:cNvGraphicFramePr>
          <p:nvPr/>
        </p:nvGraphicFramePr>
        <p:xfrm>
          <a:off x="0" y="0"/>
          <a:ext cx="9144000" cy="2895600"/>
        </p:xfrm>
        <a:graphic>
          <a:graphicData uri="http://schemas.openxmlformats.org/presentationml/2006/ole">
            <p:oleObj spid="_x0000_s51202" name="Φύλλο εργασίας" r:id="rId3" imgW="5439258" imgH="1505201" progId="Excel.Sheet.8">
              <p:embed/>
            </p:oleObj>
          </a:graphicData>
        </a:graphic>
      </p:graphicFrame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0" y="4191000"/>
            <a:ext cx="9144000" cy="266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l-GR">
                <a:latin typeface="Bookman Old Style" pitchFamily="18" charset="0"/>
                <a:cs typeface="Tahoma" pitchFamily="34" charset="0"/>
              </a:rPr>
              <a:t>Η κριτική τιμή του </a:t>
            </a:r>
            <a:r>
              <a:rPr lang="en-US">
                <a:latin typeface="Bookman Old Style" pitchFamily="18" charset="0"/>
                <a:cs typeface="Tahoma" pitchFamily="34" charset="0"/>
              </a:rPr>
              <a:t>t</a:t>
            </a:r>
            <a:r>
              <a:rPr lang="el-GR">
                <a:latin typeface="Bookman Old Style" pitchFamily="18" charset="0"/>
                <a:cs typeface="Tahoma" pitchFamily="34" charset="0"/>
              </a:rPr>
              <a:t> με 3 βαθμούς ελευθερίας και  0,025 είναι (από τον πίνακα) </a:t>
            </a:r>
            <a:r>
              <a:rPr lang="en-US">
                <a:latin typeface="Bookman Old Style" pitchFamily="18" charset="0"/>
                <a:cs typeface="Tahoma" pitchFamily="34" charset="0"/>
              </a:rPr>
              <a:t>t</a:t>
            </a:r>
            <a:r>
              <a:rPr lang="el-GR" baseline="-30000">
                <a:latin typeface="Bookman Old Style" pitchFamily="18" charset="0"/>
                <a:cs typeface="Tahoma" pitchFamily="34" charset="0"/>
              </a:rPr>
              <a:t>0,025</a:t>
            </a:r>
            <a:r>
              <a:rPr lang="el-GR">
                <a:latin typeface="Bookman Old Style" pitchFamily="18" charset="0"/>
                <a:cs typeface="Tahoma" pitchFamily="34" charset="0"/>
              </a:rPr>
              <a:t> = 3,182</a:t>
            </a:r>
            <a:endParaRPr lang="el-GR">
              <a:latin typeface="Bookman Old Style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l-GR">
                <a:latin typeface="Bookman Old Style" pitchFamily="18" charset="0"/>
                <a:cs typeface="Tahoma" pitchFamily="34" charset="0"/>
              </a:rPr>
              <a:t>Άρα με </a:t>
            </a:r>
            <a:r>
              <a:rPr lang="en-US">
                <a:latin typeface="Bookman Old Style" pitchFamily="18" charset="0"/>
                <a:cs typeface="Tahoma" pitchFamily="34" charset="0"/>
              </a:rPr>
              <a:t>t</a:t>
            </a:r>
            <a:r>
              <a:rPr lang="el-GR">
                <a:latin typeface="Bookman Old Style" pitchFamily="18" charset="0"/>
                <a:cs typeface="Tahoma" pitchFamily="34" charset="0"/>
              </a:rPr>
              <a:t> = 4,6 &gt;3,182 απορρίπτουμε  την βασική υπόθεση </a:t>
            </a:r>
            <a:r>
              <a:rPr lang="en-US">
                <a:latin typeface="Bookman Old Style" pitchFamily="18" charset="0"/>
                <a:cs typeface="Tahoma" pitchFamily="34" charset="0"/>
              </a:rPr>
              <a:t>H</a:t>
            </a:r>
            <a:r>
              <a:rPr lang="el-GR" baseline="-30000">
                <a:latin typeface="Bookman Old Style" pitchFamily="18" charset="0"/>
                <a:cs typeface="Tahoma" pitchFamily="34" charset="0"/>
              </a:rPr>
              <a:t>0 </a:t>
            </a:r>
            <a:r>
              <a:rPr lang="el-GR">
                <a:latin typeface="Bookman Old Style" pitchFamily="18" charset="0"/>
                <a:cs typeface="Tahoma" pitchFamily="34" charset="0"/>
              </a:rPr>
              <a:t> ότι </a:t>
            </a:r>
            <a:r>
              <a:rPr lang="en-US">
                <a:latin typeface="Bookman Old Style" pitchFamily="18" charset="0"/>
                <a:cs typeface="Tahoma" pitchFamily="34" charset="0"/>
              </a:rPr>
              <a:t>b</a:t>
            </a:r>
            <a:r>
              <a:rPr lang="el-GR" baseline="-30000">
                <a:latin typeface="Bookman Old Style" pitchFamily="18" charset="0"/>
                <a:cs typeface="Tahoma" pitchFamily="34" charset="0"/>
              </a:rPr>
              <a:t>1</a:t>
            </a:r>
            <a:r>
              <a:rPr lang="el-GR">
                <a:latin typeface="Bookman Old Style" pitchFamily="18" charset="0"/>
                <a:cs typeface="Tahoma" pitchFamily="34" charset="0"/>
              </a:rPr>
              <a:t>=0</a:t>
            </a:r>
            <a:endParaRPr lang="el-GR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00042"/>
            <a:ext cx="6143668" cy="147627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0" y="2143116"/>
            <a:ext cx="9144000" cy="4714884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Σημειώνεται ότι ακόμη και αν η </a:t>
            </a:r>
            <a:r>
              <a:rPr kumimoji="0" lang="el-GR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υπόθεση της κανονικότητας των καταλοίπων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δεν επιβεβαιωθεί, </a:t>
            </a:r>
          </a:p>
          <a:p>
            <a:pPr marL="8001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οι εκτιμητές των ελαχίστων τετραγώνων  δύνανται να ακολουθούν την κανονική κατανομή, </a:t>
            </a:r>
          </a:p>
          <a:p>
            <a:pPr marL="8001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εφόσον βέβαια οι υπόλοιπες υποθέσεις του Κλασσικού Γραμμικού Μοντέλου Παλινδρόμησης δεν είναι απορριπτέες και το </a:t>
            </a:r>
            <a:r>
              <a:rPr kumimoji="0" lang="el-G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δείγμα είναι επαρκώς μεγάλο</a:t>
            </a: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1643050"/>
          </a:xfrm>
        </p:spPr>
        <p:txBody>
          <a:bodyPr/>
          <a:lstStyle/>
          <a:p>
            <a:r>
              <a:rPr lang="el-GR" dirty="0"/>
              <a:t>Από την κανονικότητα των εκτιμητών συνάγεται ότι οι παρακάτω τυχαίες μεταβλητές ακολουθούν την τυπική κανονική κατανομή </a:t>
            </a:r>
            <a:r>
              <a:rPr lang="el-GR" dirty="0" smtClean="0"/>
              <a:t>Ν(0,1). </a:t>
            </a:r>
            <a:endParaRPr lang="el-GR" dirty="0"/>
          </a:p>
          <a:p>
            <a:endParaRPr lang="el-GR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000240"/>
            <a:ext cx="6357982" cy="1491564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500570"/>
            <a:ext cx="6286544" cy="1510602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Επειδή, όμως, στις εμπειρικές εφαρμογές δεν είναι διαθέσιμες οι πληθυσμιακές διακυμάνσεις , </a:t>
            </a:r>
            <a:endParaRPr lang="el-GR" sz="2800" dirty="0" smtClean="0"/>
          </a:p>
          <a:p>
            <a:pPr lvl="1" algn="just"/>
            <a:r>
              <a:rPr lang="el-GR" dirty="0" smtClean="0"/>
              <a:t>χρησιμοποιούνται </a:t>
            </a:r>
            <a:r>
              <a:rPr lang="el-GR" dirty="0"/>
              <a:t>οι δειγματικές </a:t>
            </a:r>
            <a:r>
              <a:rPr lang="el-GR" dirty="0" smtClean="0"/>
              <a:t>διακυμάνσεις, </a:t>
            </a:r>
          </a:p>
          <a:p>
            <a:pPr lvl="1" algn="just"/>
            <a:r>
              <a:rPr lang="el-GR" dirty="0" smtClean="0"/>
              <a:t>οι </a:t>
            </a:r>
            <a:r>
              <a:rPr lang="el-GR" dirty="0"/>
              <a:t>παραπάνω τυποποιημένες στατιστικές ακολουθούν την  κατανομή με απώλεια  </a:t>
            </a:r>
            <a:r>
              <a:rPr lang="el-GR" dirty="0" smtClean="0"/>
              <a:t>(</a:t>
            </a:r>
            <a:r>
              <a:rPr lang="en-US" dirty="0" smtClean="0"/>
              <a:t>k</a:t>
            </a:r>
            <a:r>
              <a:rPr lang="el-GR" dirty="0" smtClean="0"/>
              <a:t>+1) βαθμών </a:t>
            </a:r>
            <a:r>
              <a:rPr lang="el-GR" dirty="0"/>
              <a:t>ελευθερίας, </a:t>
            </a:r>
            <a:endParaRPr lang="en-US" dirty="0" smtClean="0"/>
          </a:p>
          <a:p>
            <a:pPr lvl="1" algn="just"/>
            <a:r>
              <a:rPr lang="el-GR" dirty="0" smtClean="0"/>
              <a:t>όπου </a:t>
            </a:r>
            <a:r>
              <a:rPr lang="en-US" dirty="0"/>
              <a:t>k</a:t>
            </a:r>
            <a:r>
              <a:rPr lang="el-GR" dirty="0" smtClean="0"/>
              <a:t> </a:t>
            </a:r>
            <a:r>
              <a:rPr lang="el-GR" dirty="0"/>
              <a:t>ο αριθμός των μεταβλητών που εκτιμώνται στο υπό εξέταση </a:t>
            </a:r>
            <a:r>
              <a:rPr lang="el-GR" dirty="0" smtClean="0"/>
              <a:t>μοντέλο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3286124"/>
            <a:ext cx="4714908" cy="2834558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5286388"/>
            <a:ext cx="3357586" cy="1051948"/>
          </a:xfrm>
          <a:prstGeom prst="rect">
            <a:avLst/>
          </a:prstGeom>
          <a:noFill/>
        </p:spPr>
      </p:pic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1073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el-GR" sz="2800" b="1" dirty="0">
                <a:solidFill>
                  <a:srgbClr val="0070C0"/>
                </a:solidFill>
              </a:rPr>
              <a:t>Εκτίμηση του Διαστήματος Εμπιστοσύνης</a:t>
            </a:r>
            <a:r>
              <a:rPr lang="el-GR" sz="1400" dirty="0"/>
              <a:t/>
            </a:r>
            <a:br>
              <a:rPr lang="el-GR" sz="1400" dirty="0"/>
            </a:br>
            <a:endParaRPr lang="el-GR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785794"/>
            <a:ext cx="5500726" cy="1264535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1320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357430"/>
            <a:ext cx="6858048" cy="801812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984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3714751"/>
            <a:ext cx="8358246" cy="1103685"/>
          </a:xfrm>
          <a:prstGeom prst="rect">
            <a:avLst/>
          </a:prstGeom>
          <a:noFill/>
        </p:spPr>
      </p:pic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125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5429263"/>
            <a:ext cx="8286808" cy="1035851"/>
          </a:xfrm>
          <a:prstGeom prst="rect">
            <a:avLst/>
          </a:prstGeom>
          <a:noFill/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25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71480"/>
          </a:xfrm>
        </p:spPr>
        <p:txBody>
          <a:bodyPr>
            <a:normAutofit fontScale="90000"/>
          </a:bodyPr>
          <a:lstStyle/>
          <a:p>
            <a:pPr lvl="2" algn="ctr" rtl="0">
              <a:spcBef>
                <a:spcPct val="0"/>
              </a:spcBef>
            </a:pPr>
            <a:r>
              <a:rPr lang="el-GR" sz="3200" b="1" dirty="0">
                <a:solidFill>
                  <a:srgbClr val="0070C0"/>
                </a:solidFill>
              </a:rPr>
              <a:t>Έλεγχος Υποθέσεων των Παραμέτρων  </a:t>
            </a:r>
            <a:r>
              <a:rPr lang="el-GR" sz="1400" dirty="0"/>
              <a:t/>
            </a:r>
            <a:br>
              <a:rPr lang="el-GR" sz="1400" dirty="0"/>
            </a:br>
            <a:endParaRPr lang="el-GR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4000" cy="685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28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321</Words>
  <Application>Microsoft Office PowerPoint</Application>
  <PresentationFormat>Προβολή στην οθόνη (4:3)</PresentationFormat>
  <Paragraphs>30</Paragraphs>
  <Slides>38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3</vt:i4>
      </vt:variant>
      <vt:variant>
        <vt:lpstr>Τίτλοι διαφανειών</vt:lpstr>
      </vt:variant>
      <vt:variant>
        <vt:i4>38</vt:i4>
      </vt:variant>
    </vt:vector>
  </HeadingPairs>
  <TitlesOfParts>
    <vt:vector size="42" baseType="lpstr">
      <vt:lpstr>Θέμα του Office</vt:lpstr>
      <vt:lpstr>Έγγραφο του Microsoft Office Word</vt:lpstr>
      <vt:lpstr>Φύλλο εργασίας του Microsoft Excel</vt:lpstr>
      <vt:lpstr>Microsoft Equation 3.0</vt:lpstr>
      <vt:lpstr>Έλεγχος του μοντέλου  </vt:lpstr>
      <vt:lpstr>Διαφάνεια 2</vt:lpstr>
      <vt:lpstr>Διαφάνεια 3</vt:lpstr>
      <vt:lpstr>Διαφάνεια 4</vt:lpstr>
      <vt:lpstr>Διαφάνεια 5</vt:lpstr>
      <vt:lpstr>Διαφάνεια 6</vt:lpstr>
      <vt:lpstr>Εκτίμηση του Διαστήματος Εμπιστοσύνης </vt:lpstr>
      <vt:lpstr>Έλεγχος Υποθέσεων των Παραμέτρων   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  <vt:lpstr>Διαφάνεια 33</vt:lpstr>
      <vt:lpstr>Διαφάνεια 34</vt:lpstr>
      <vt:lpstr>Διαφάνεια 35</vt:lpstr>
      <vt:lpstr>Διαφάνεια 36</vt:lpstr>
      <vt:lpstr>Διαφάνεια 37</vt:lpstr>
      <vt:lpstr>Διαφάνεια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Έλεγχος του μοντέλου  </dc:title>
  <dc:creator>ΝΙΚΟΣ</dc:creator>
  <cp:lastModifiedBy>ΝΙΚΟΣ</cp:lastModifiedBy>
  <cp:revision>59</cp:revision>
  <dcterms:created xsi:type="dcterms:W3CDTF">2014-04-21T12:45:18Z</dcterms:created>
  <dcterms:modified xsi:type="dcterms:W3CDTF">2014-04-21T20:25:55Z</dcterms:modified>
</cp:coreProperties>
</file>