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19E76-9DDD-48BD-9D9D-8DB213C9A3F7}" type="datetimeFigureOut">
              <a:rPr lang="el-GR" smtClean="0"/>
              <a:t>25/11/2018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EB969-EC5F-4119-9412-5383BAFE191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ΕΝΟΠΟΙΗΜΕΝΕΣ ΛΟΓΙΣΤΙΚΕΣ ΚΑΤΑΣΤΑΣΕΙΣ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Καρταλης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Η ΠΩΛΗΣΗ ΠΡΟΣ ΤΡΙΤΟΥΣ ΕΙΧΕ ΠΡΑΓΜΑΤΟΠΟΙΗΘΕΙ ΑΠΕΥΘΕΙΑΣ ΑΠΌ ΤΗΝ ΕΠΙΧ. Α ΤΟΤΕ:</a:t>
            </a:r>
          </a:p>
          <a:p>
            <a:r>
              <a:rPr lang="el-GR" dirty="0" smtClean="0"/>
              <a:t>ΚΟΣΤΟΣ            1100*20=22000</a:t>
            </a:r>
          </a:p>
          <a:p>
            <a:r>
              <a:rPr lang="el-GR" dirty="0" smtClean="0"/>
              <a:t>-ΑΠΟΘ ΛΗΞ      </a:t>
            </a:r>
            <a:r>
              <a:rPr lang="el-GR" u="sng" dirty="0" smtClean="0"/>
              <a:t>300*20= 6000  </a:t>
            </a:r>
          </a:p>
          <a:p>
            <a:r>
              <a:rPr lang="el-GR" dirty="0" smtClean="0"/>
              <a:t>ΚΟΣΤΟΣ ΠΩΛ    800*20=16000</a:t>
            </a:r>
          </a:p>
          <a:p>
            <a:r>
              <a:rPr lang="el-GR" u="sng" dirty="0" smtClean="0"/>
              <a:t>Κ.ΕΡΓΑΣΙΩΝ      800*30=24000</a:t>
            </a:r>
          </a:p>
          <a:p>
            <a:r>
              <a:rPr lang="el-GR" u="sng" dirty="0" smtClean="0"/>
              <a:t>ΜΙΚΤΟ  ΚΕΡΔΟΣ         8000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</a:t>
            </a:r>
            <a:r>
              <a:rPr lang="el-GR" dirty="0" err="1" smtClean="0"/>
              <a:t>νοποιηση</a:t>
            </a:r>
            <a:r>
              <a:rPr lang="el-GR" dirty="0" smtClean="0"/>
              <a:t> </a:t>
            </a:r>
            <a:r>
              <a:rPr lang="el-GR" dirty="0" err="1" smtClean="0"/>
              <a:t>Αποτελεσματων</a:t>
            </a:r>
            <a:r>
              <a:rPr lang="el-GR" dirty="0" smtClean="0"/>
              <a:t> </a:t>
            </a:r>
            <a:r>
              <a:rPr lang="el-GR" dirty="0" err="1" smtClean="0"/>
              <a:t>Χρησης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</a:t>
            </a:r>
            <a:r>
              <a:rPr lang="el-GR" dirty="0" err="1" smtClean="0"/>
              <a:t>εταιρεια</a:t>
            </a:r>
            <a:r>
              <a:rPr lang="el-GR" dirty="0" smtClean="0"/>
              <a:t>  Α </a:t>
            </a:r>
            <a:r>
              <a:rPr lang="el-GR" dirty="0" err="1" smtClean="0"/>
              <a:t>μετεχει</a:t>
            </a:r>
            <a:r>
              <a:rPr lang="el-GR" dirty="0" smtClean="0"/>
              <a:t> στο </a:t>
            </a:r>
            <a:r>
              <a:rPr lang="el-GR" dirty="0" err="1" smtClean="0"/>
              <a:t>κεφαλαιο</a:t>
            </a:r>
            <a:r>
              <a:rPr lang="el-GR" dirty="0" smtClean="0"/>
              <a:t> της Β κατά 65% . Η Κ.Α.Χ είναι:                                </a:t>
            </a:r>
          </a:p>
          <a:p>
            <a:pPr lvl="6">
              <a:buNone/>
            </a:pPr>
            <a:r>
              <a:rPr lang="el-GR" sz="5100" dirty="0" smtClean="0"/>
              <a:t>Α  </a:t>
            </a:r>
            <a:r>
              <a:rPr lang="el-GR" dirty="0" smtClean="0"/>
              <a:t>                                  </a:t>
            </a:r>
            <a:r>
              <a:rPr lang="el-GR" sz="5200" dirty="0" smtClean="0"/>
              <a:t> Β</a:t>
            </a:r>
          </a:p>
          <a:p>
            <a:endParaRPr lang="el-GR" dirty="0" smtClean="0"/>
          </a:p>
          <a:p>
            <a:r>
              <a:rPr lang="el-GR" dirty="0" err="1" smtClean="0"/>
              <a:t>Κυκλος</a:t>
            </a:r>
            <a:r>
              <a:rPr lang="el-GR" dirty="0" smtClean="0"/>
              <a:t> </a:t>
            </a:r>
            <a:r>
              <a:rPr lang="el-GR" dirty="0" err="1" smtClean="0"/>
              <a:t>εργ</a:t>
            </a:r>
            <a:r>
              <a:rPr lang="el-GR" dirty="0" smtClean="0"/>
              <a:t>             15800               9200</a:t>
            </a:r>
          </a:p>
          <a:p>
            <a:r>
              <a:rPr lang="el-GR" dirty="0" smtClean="0"/>
              <a:t>-ΚΟΣ.ΠΩΛ                </a:t>
            </a:r>
            <a:r>
              <a:rPr lang="el-GR" u="sng" dirty="0" smtClean="0"/>
              <a:t>8000</a:t>
            </a:r>
            <a:r>
              <a:rPr lang="el-GR" dirty="0" smtClean="0"/>
              <a:t>                 </a:t>
            </a:r>
            <a:r>
              <a:rPr lang="el-GR" u="sng" dirty="0" smtClean="0"/>
              <a:t>5200    </a:t>
            </a:r>
          </a:p>
          <a:p>
            <a:r>
              <a:rPr lang="el-GR" dirty="0" smtClean="0"/>
              <a:t>Μ.ΚΕΡΔΟΣ               7800                  4000</a:t>
            </a:r>
          </a:p>
          <a:p>
            <a:r>
              <a:rPr lang="el-GR" dirty="0" smtClean="0"/>
              <a:t>-Λ.ΕΞΟΔΑ                 </a:t>
            </a:r>
            <a:r>
              <a:rPr lang="el-GR" u="sng" dirty="0" smtClean="0"/>
              <a:t>5300</a:t>
            </a:r>
            <a:r>
              <a:rPr lang="el-GR" dirty="0" smtClean="0"/>
              <a:t>                  </a:t>
            </a:r>
            <a:r>
              <a:rPr lang="el-GR" u="sng" dirty="0" smtClean="0"/>
              <a:t>2300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 2500                 1700</a:t>
            </a:r>
          </a:p>
          <a:p>
            <a:r>
              <a:rPr lang="el-GR" dirty="0" smtClean="0"/>
              <a:t>-ΑΠΟΣΒ                     </a:t>
            </a:r>
            <a:r>
              <a:rPr lang="el-GR" u="sng" dirty="0" smtClean="0"/>
              <a:t>800 </a:t>
            </a:r>
            <a:r>
              <a:rPr lang="el-GR" dirty="0" smtClean="0"/>
              <a:t>                    </a:t>
            </a:r>
            <a:r>
              <a:rPr lang="el-GR" u="sng" dirty="0" smtClean="0"/>
              <a:t>700 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 1700                  1000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                             ΟΛΙΚΗ            ΑΝΑΛΟΓΙΚΗ</a:t>
            </a:r>
          </a:p>
          <a:p>
            <a:r>
              <a:rPr lang="el-GR" dirty="0" smtClean="0"/>
              <a:t>Κ.ΕΡΓΑΣ              25000                   21780</a:t>
            </a:r>
          </a:p>
          <a:p>
            <a:r>
              <a:rPr lang="el-GR" dirty="0" smtClean="0"/>
              <a:t>-ΚΟΣ.ΠΩΛ.          </a:t>
            </a:r>
            <a:r>
              <a:rPr lang="el-GR" u="sng" dirty="0" smtClean="0"/>
              <a:t>13200    </a:t>
            </a:r>
            <a:r>
              <a:rPr lang="el-GR" dirty="0" smtClean="0"/>
              <a:t>               </a:t>
            </a:r>
            <a:r>
              <a:rPr lang="el-GR" u="sng" dirty="0" smtClean="0"/>
              <a:t>11380  </a:t>
            </a:r>
          </a:p>
          <a:p>
            <a:r>
              <a:rPr lang="el-GR" dirty="0" smtClean="0"/>
              <a:t>ΜΙΚΤΟ ΚΕΡΔ        11800                  10400</a:t>
            </a:r>
          </a:p>
          <a:p>
            <a:r>
              <a:rPr lang="el-GR" dirty="0" smtClean="0"/>
              <a:t>-ΛΕΙΤ.ΕΞ                 </a:t>
            </a:r>
            <a:r>
              <a:rPr lang="el-GR" u="sng" dirty="0" smtClean="0"/>
              <a:t>7600 </a:t>
            </a:r>
            <a:r>
              <a:rPr lang="el-GR" dirty="0" smtClean="0"/>
              <a:t>                    </a:t>
            </a:r>
            <a:r>
              <a:rPr lang="el-GR" u="sng" dirty="0" smtClean="0"/>
              <a:t>6795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4200                    3605</a:t>
            </a:r>
          </a:p>
          <a:p>
            <a:r>
              <a:rPr lang="el-GR" dirty="0" smtClean="0"/>
              <a:t>-ΑΠΟΣ                     </a:t>
            </a:r>
            <a:r>
              <a:rPr lang="el-GR" u="sng" dirty="0" smtClean="0"/>
              <a:t>1500  </a:t>
            </a:r>
            <a:r>
              <a:rPr lang="el-GR" dirty="0" smtClean="0"/>
              <a:t>                  </a:t>
            </a:r>
            <a:r>
              <a:rPr lang="el-GR" u="sng" dirty="0" smtClean="0"/>
              <a:t>1255  </a:t>
            </a:r>
          </a:p>
          <a:p>
            <a:r>
              <a:rPr lang="el-GR" u="sng" dirty="0"/>
              <a:t> </a:t>
            </a:r>
            <a:r>
              <a:rPr lang="el-GR" dirty="0" smtClean="0"/>
              <a:t>ΚΕΡΔΟΣ ΧΡ            2700                    2350  </a:t>
            </a:r>
          </a:p>
          <a:p>
            <a:r>
              <a:rPr lang="el-GR" dirty="0" smtClean="0"/>
              <a:t>ΚΕΡΔΟΣ ΜΕΙΟΨ </a:t>
            </a:r>
          </a:p>
          <a:p>
            <a:r>
              <a:rPr lang="el-GR" dirty="0" smtClean="0"/>
              <a:t>1000 * 35% =           350</a:t>
            </a:r>
          </a:p>
          <a:p>
            <a:r>
              <a:rPr lang="el-GR" dirty="0" smtClean="0"/>
              <a:t>ΚΕΡΔΟΣ ΜΕΤ Α         </a:t>
            </a:r>
            <a:r>
              <a:rPr lang="el-GR" u="sng" dirty="0" smtClean="0"/>
              <a:t>2350</a:t>
            </a:r>
          </a:p>
          <a:p>
            <a:r>
              <a:rPr lang="el-GR" dirty="0" smtClean="0"/>
              <a:t>                                   2700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 smtClean="0"/>
              <a:t>ΔΙΕΤΑΙΡΙΚΕΣ ΠΩΛΗΣΕΙΣ ΟΛΟΚΛΗΡΟΥΜΕΝΗΣ ΜΕ ΝΕΑ ΠΩΛΗΣΗ ΠΡΟΣ ΕΞΩΤΕΡΙΚΟΥΣ ΠΕΛΑΤ</a:t>
            </a:r>
            <a:r>
              <a:rPr lang="el-GR" dirty="0" smtClean="0"/>
              <a:t>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err="1" smtClean="0"/>
              <a:t>επιχειρηση</a:t>
            </a:r>
            <a:r>
              <a:rPr lang="el-GR" dirty="0" smtClean="0"/>
              <a:t> Α </a:t>
            </a:r>
            <a:r>
              <a:rPr lang="el-GR" dirty="0" err="1" smtClean="0"/>
              <a:t>πουλησε</a:t>
            </a:r>
            <a:r>
              <a:rPr lang="el-GR" dirty="0" smtClean="0"/>
              <a:t> στη </a:t>
            </a:r>
            <a:r>
              <a:rPr lang="el-GR" dirty="0" err="1" smtClean="0"/>
              <a:t>θυγατρικη</a:t>
            </a:r>
            <a:r>
              <a:rPr lang="el-GR" dirty="0" smtClean="0"/>
              <a:t> της Β </a:t>
            </a:r>
            <a:r>
              <a:rPr lang="el-GR" dirty="0" err="1" smtClean="0"/>
              <a:t>προιοντα</a:t>
            </a:r>
            <a:r>
              <a:rPr lang="el-GR" dirty="0" smtClean="0"/>
              <a:t> </a:t>
            </a:r>
            <a:r>
              <a:rPr lang="el-GR" dirty="0" err="1" smtClean="0"/>
              <a:t>κοστους</a:t>
            </a:r>
            <a:r>
              <a:rPr lang="el-GR" dirty="0" smtClean="0"/>
              <a:t> 10000 </a:t>
            </a:r>
            <a:r>
              <a:rPr lang="el-GR" dirty="0" err="1" smtClean="0"/>
              <a:t>αντι</a:t>
            </a:r>
            <a:r>
              <a:rPr lang="el-GR" dirty="0" smtClean="0"/>
              <a:t> 15000. Η Β </a:t>
            </a:r>
            <a:r>
              <a:rPr lang="el-GR" dirty="0" err="1" smtClean="0"/>
              <a:t>μεταπωλησε</a:t>
            </a:r>
            <a:r>
              <a:rPr lang="el-GR" dirty="0" smtClean="0"/>
              <a:t>  </a:t>
            </a:r>
            <a:r>
              <a:rPr lang="el-GR" dirty="0" err="1" smtClean="0"/>
              <a:t>ολοκληρη</a:t>
            </a:r>
            <a:r>
              <a:rPr lang="el-GR" dirty="0" smtClean="0"/>
              <a:t> την </a:t>
            </a:r>
            <a:r>
              <a:rPr lang="el-GR" dirty="0" err="1" smtClean="0"/>
              <a:t>ποσοτητα</a:t>
            </a:r>
            <a:r>
              <a:rPr lang="el-GR" dirty="0" smtClean="0"/>
              <a:t> σε </a:t>
            </a:r>
            <a:r>
              <a:rPr lang="el-GR" dirty="0" err="1" smtClean="0"/>
              <a:t>τριτους</a:t>
            </a:r>
            <a:r>
              <a:rPr lang="el-GR" dirty="0" smtClean="0"/>
              <a:t> </a:t>
            </a:r>
            <a:r>
              <a:rPr lang="el-GR" dirty="0" err="1" smtClean="0"/>
              <a:t>αντι</a:t>
            </a:r>
            <a:r>
              <a:rPr lang="el-GR" dirty="0" smtClean="0"/>
              <a:t> 18000 . Τα </a:t>
            </a:r>
            <a:r>
              <a:rPr lang="el-GR" dirty="0" err="1" smtClean="0"/>
              <a:t>μικτα</a:t>
            </a:r>
            <a:r>
              <a:rPr lang="el-GR" dirty="0" smtClean="0"/>
              <a:t> </a:t>
            </a:r>
            <a:r>
              <a:rPr lang="el-GR" dirty="0" err="1" smtClean="0"/>
              <a:t>κερδη</a:t>
            </a:r>
            <a:r>
              <a:rPr lang="el-GR" dirty="0" smtClean="0"/>
              <a:t> είναι: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                                 Α                      Β</a:t>
            </a:r>
          </a:p>
          <a:p>
            <a:r>
              <a:rPr lang="el-GR" dirty="0" smtClean="0"/>
              <a:t>Κ.ΕΡΓΑΣ                 15000               18000</a:t>
            </a:r>
          </a:p>
          <a:p>
            <a:r>
              <a:rPr lang="el-GR" dirty="0" smtClean="0"/>
              <a:t>ΚΟΣ.ΠΩΛ               </a:t>
            </a:r>
            <a:r>
              <a:rPr lang="el-GR" u="sng" dirty="0" smtClean="0"/>
              <a:t>10000   </a:t>
            </a:r>
            <a:r>
              <a:rPr lang="el-GR" dirty="0" smtClean="0"/>
              <a:t>             </a:t>
            </a:r>
            <a:r>
              <a:rPr lang="el-GR" u="sng" dirty="0" smtClean="0"/>
              <a:t>15000 </a:t>
            </a:r>
          </a:p>
          <a:p>
            <a:r>
              <a:rPr lang="el-GR" u="sng" dirty="0"/>
              <a:t> </a:t>
            </a:r>
            <a:r>
              <a:rPr lang="el-GR" dirty="0" smtClean="0"/>
              <a:t>Μ.ΚΕΡΔΗ             5000                   3000  </a:t>
            </a:r>
          </a:p>
          <a:p>
            <a:endParaRPr lang="el-GR" dirty="0"/>
          </a:p>
          <a:p>
            <a:r>
              <a:rPr lang="el-GR" dirty="0" smtClean="0"/>
              <a:t>ΣΥΝΟΛΙΚΑ ΚΕΡΔΗ              8000                   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ΜΕ ΑΠΑΛΟΙΦΗ ΕΧΟΥΜΕ</a:t>
            </a:r>
          </a:p>
          <a:p>
            <a:r>
              <a:rPr lang="el-GR" dirty="0" smtClean="0"/>
              <a:t>ΠΩΛΗΣΕΙΣ ΤΗΣ Β                18000</a:t>
            </a:r>
          </a:p>
          <a:p>
            <a:r>
              <a:rPr lang="el-GR" dirty="0" smtClean="0"/>
              <a:t>ΑΓΟΡΕΣ ΤΗΣ Α                     </a:t>
            </a:r>
            <a:r>
              <a:rPr lang="el-GR" u="sng" dirty="0" smtClean="0"/>
              <a:t>10000  </a:t>
            </a:r>
          </a:p>
          <a:p>
            <a:r>
              <a:rPr lang="el-GR" dirty="0" smtClean="0"/>
              <a:t>ΜΙΚΤΟ ΚΕΡΔΟΣ                    8000  </a:t>
            </a:r>
            <a:r>
              <a:rPr lang="el-GR" u="sng" dirty="0" smtClean="0"/>
              <a:t>        </a:t>
            </a:r>
          </a:p>
          <a:p>
            <a:r>
              <a:rPr lang="el-GR" u="sng" dirty="0" smtClean="0"/>
              <a:t>ΧΩΡΙΣ ΑΠΑΛΟΙΦΗ</a:t>
            </a:r>
          </a:p>
          <a:p>
            <a:r>
              <a:rPr lang="el-GR" u="sng" dirty="0" smtClean="0"/>
              <a:t>ΣΥΝ.ΚΥΚ.ΕΡΓ     15000+18000=33000</a:t>
            </a:r>
          </a:p>
          <a:p>
            <a:r>
              <a:rPr lang="el-GR" u="sng" dirty="0" smtClean="0"/>
              <a:t>ΣΥΝ.ΚΟΣ.ΠΩΛ    10000+15000=25000</a:t>
            </a:r>
          </a:p>
          <a:p>
            <a:r>
              <a:rPr lang="el-GR" dirty="0" smtClean="0"/>
              <a:t>ΜΙΚΤΟ ΚΕΡΔΟΣ                             8000   </a:t>
            </a:r>
            <a:r>
              <a:rPr lang="el-GR" u="sng" dirty="0" smtClean="0"/>
              <a:t>                                 </a:t>
            </a:r>
          </a:p>
          <a:p>
            <a:endParaRPr lang="el-GR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ΑΡΙΘΜΟΔ</a:t>
            </a:r>
          </a:p>
          <a:p>
            <a:r>
              <a:rPr lang="el-GR" dirty="0" smtClean="0"/>
              <a:t>ΜΕ ΑΠΑΛΟΙΦΕΣ</a:t>
            </a:r>
          </a:p>
          <a:p>
            <a:r>
              <a:rPr lang="el-GR" dirty="0" smtClean="0"/>
              <a:t>ΜΙΚΤΟ ΚΕΡΔΟΣ/ Κ.Ε= 8000/18000=44,4%</a:t>
            </a:r>
          </a:p>
          <a:p>
            <a:r>
              <a:rPr lang="el-GR" dirty="0" smtClean="0"/>
              <a:t>ΧΩΡΙΣ ΑΠΑΛΟΙΦΕΣ</a:t>
            </a:r>
          </a:p>
          <a:p>
            <a:r>
              <a:rPr lang="el-GR" dirty="0" smtClean="0"/>
              <a:t>ΜΙΚΤΟ ΚΕΡΔΟΣ / Κ.Ε =24,2 %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ΔΙΕΤΑΙΡΙΚΕΣ ΠΩΛΗΣΕΙΣ ΜΗ ΟΛΟΚΛΗΡΩΜΕΝΕΣ ΜΕ ΝΕΑ ΠΩΛΗΣΗ ΠΡΟΣ ΕΞΩΤΕΡΙΚΟΥΣ ΠΕΛΑΤΕΣ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ΕΤΑΙΡΙΑ Α ΠΑΡΗΓΑΓΕ 1100 ΜΟΝΑΔΕΣ ΕΝΌΣ ΑΓΑΘΟΥ ΜΕ ΚΟΣΤΟΣ 20 ΕΥΡΩ ΚΑΤΆ ΜΟΝΑΔΑ. ΣΤΗ ΣΥΝΕΧΕΙΑ ΠΩΛΗΣΕ ΣΤΗΝ ΕΤΑΙΡΙΑ Β ΤΟΥ ΟΜΙΛΟΥ 1000 ΜΟΝΑΔΕΣ ΠΡΟΣ 25 ΚΑΤΆ ΜΟΝΑΔΑ.</a:t>
            </a:r>
          </a:p>
          <a:p>
            <a:r>
              <a:rPr lang="el-GR" dirty="0" smtClean="0"/>
              <a:t>Η Β ΣΤΗ ΣΥΝΕΧΕΙΑ ΠΟΥΛΗΣΕ ΣΕ ΤΡΙΤΟΥΣ 800 ΜΟΝΑΔΕΣ ΠΡΟΣ 30 ΕΥΡΩ ΣΤΟ ΤΕΛΟΣ Της ΧΡΗΣΗΣ ΑΠΟΜΕΝΟΥΝ ΩΣ ΑΠΟΘΕΜΑ 10 ΜΟΝΑΔΕΣ ΣΤΗΝ Α ΚΑΙ 20 ΣΤΗΝ Β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                                 Α                       Β</a:t>
            </a:r>
          </a:p>
          <a:p>
            <a:r>
              <a:rPr lang="el-GR" dirty="0" smtClean="0"/>
              <a:t>ΚΟΣΤΟΣ        1100*20=22000   1000*25=25000</a:t>
            </a:r>
          </a:p>
          <a:p>
            <a:r>
              <a:rPr lang="el-GR" dirty="0" smtClean="0"/>
              <a:t>-ΑΠΟΘ.ΛΗΞ  </a:t>
            </a:r>
            <a:r>
              <a:rPr lang="el-GR" u="sng" dirty="0" smtClean="0"/>
              <a:t>100*20=2000</a:t>
            </a:r>
            <a:r>
              <a:rPr lang="el-GR" dirty="0" smtClean="0"/>
              <a:t>        </a:t>
            </a:r>
            <a:r>
              <a:rPr lang="el-GR" u="sng" dirty="0" smtClean="0"/>
              <a:t>200*25= 5000  </a:t>
            </a:r>
          </a:p>
          <a:p>
            <a:r>
              <a:rPr lang="el-GR" dirty="0" smtClean="0"/>
              <a:t>ΚΟΣΤΟΣ ΠΩΛ. 1000*20=20000  800*25=20000 </a:t>
            </a:r>
          </a:p>
          <a:p>
            <a:r>
              <a:rPr lang="el-GR" dirty="0" smtClean="0"/>
              <a:t>ΚΥΚ.ΕΡΓ          1000*25=25000   800*35=24000 </a:t>
            </a:r>
          </a:p>
          <a:p>
            <a:r>
              <a:rPr lang="el-GR" dirty="0" smtClean="0"/>
              <a:t>ΜΙΚΤΟ ΚΕΡΔΟΣ                5000                     4000</a:t>
            </a:r>
          </a:p>
          <a:p>
            <a:r>
              <a:rPr lang="el-GR" dirty="0" smtClean="0"/>
              <a:t>ΣΥΝΟΛΙΚΟ Μ. ΚΕΡΔΟΣ  5000+4000=9000</a:t>
            </a:r>
          </a:p>
          <a:p>
            <a:pPr>
              <a:buNone/>
            </a:pPr>
            <a:endParaRPr lang="el-GR" u="sng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323</Words>
  <Application>Microsoft Office PowerPoint</Application>
  <PresentationFormat>Προβολή στην οθόνη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ΕΝΟΠΟΙΗΜΕΝΕΣ ΛΟΓΙΣΤΙΚΕΣ ΚΑΤΑΣΤΑΣΕΙΣ</vt:lpstr>
      <vt:lpstr>Eνοποιηση Αποτελεσματων Χρησης </vt:lpstr>
      <vt:lpstr>Παρουσίαση του PowerPoint</vt:lpstr>
      <vt:lpstr>ΔΙΕΤΑΙΡΙΚΕΣ ΠΩΛΗΣΕΙΣ ΟΛΟΚΛΗΡΟΥΜΕΝΗΣ ΜΕ ΝΕΑ ΠΩΛΗΣΗ ΠΡΟΣ ΕΞΩΤΕΡΙΚΟΥΣ ΠΕΛΑΤΕΣ</vt:lpstr>
      <vt:lpstr>Παρουσίαση του PowerPoint</vt:lpstr>
      <vt:lpstr>Παρουσίαση του PowerPoint</vt:lpstr>
      <vt:lpstr>Παρουσίαση του PowerPoint</vt:lpstr>
      <vt:lpstr>ΔΙΕΤΑΙΡΙΚΕΣ ΠΩΛΗΣΕΙΣ ΜΗ ΟΛΟΚΛΗΡΩΜΕΝΕΣ ΜΕ ΝΕΑ ΠΩΛΗΣΗ ΠΡΟΣ ΕΞΩΤΕΡΙΚΟΥΣ ΠΕΛΑΤΕΣ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ΕΝΟΠΟΙΗΜΕΝΕΣ ΛΟΓΙΣΤΙΚΕΣ ΚΑΤΑΣΤΑΣΕΙΣ</dc:title>
  <dc:creator>ΝΙΚΟΣ</dc:creator>
  <cp:lastModifiedBy>admin</cp:lastModifiedBy>
  <cp:revision>10</cp:revision>
  <dcterms:created xsi:type="dcterms:W3CDTF">2015-12-04T14:29:47Z</dcterms:created>
  <dcterms:modified xsi:type="dcterms:W3CDTF">2018-11-25T07:18:30Z</dcterms:modified>
</cp:coreProperties>
</file>